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84" r:id="rId13"/>
    <p:sldId id="287" r:id="rId14"/>
    <p:sldId id="275" r:id="rId15"/>
    <p:sldId id="269" r:id="rId16"/>
    <p:sldId id="270" r:id="rId17"/>
    <p:sldId id="276" r:id="rId18"/>
    <p:sldId id="272" r:id="rId19"/>
    <p:sldId id="277" r:id="rId20"/>
    <p:sldId id="274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728" y="64"/>
      </p:cViewPr>
      <p:guideLst/>
    </p:cSldViewPr>
  </p:slideViewPr>
  <p:outlineViewPr>
    <p:cViewPr>
      <p:scale>
        <a:sx n="33" d="100"/>
        <a:sy n="33" d="100"/>
      </p:scale>
      <p:origin x="0" y="-14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segundo%20trimestre\Gr&#225;ficos%202do.%20trimestr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24A-4B9B-9896-793DAA80FCA4}"/>
              </c:ext>
            </c:extLst>
          </c:dPt>
          <c:dPt>
            <c:idx val="1"/>
            <c:bubble3D val="0"/>
            <c:explosion val="8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24A-4B9B-9896-793DAA80FC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UAIP!$E$6:$E$7</c:f>
              <c:strCache>
                <c:ptCount val="2"/>
                <c:pt idx="0">
                  <c:v>Número de solicitudes</c:v>
                </c:pt>
                <c:pt idx="1">
                  <c:v>Número de requerimientos</c:v>
                </c:pt>
              </c:strCache>
            </c:strRef>
          </c:cat>
          <c:val>
            <c:numRef>
              <c:f>UAIP!$F$6:$F$7</c:f>
              <c:numCache>
                <c:formatCode>General</c:formatCode>
                <c:ptCount val="2"/>
                <c:pt idx="0">
                  <c:v>14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4A-4B9B-9896-793DAA80FCA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s-S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1D6-4E66-9514-FAF269A11BF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1D6-4E66-9514-FAF269A11B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'Acompañamiento}'!$J$10:$J$11</c:f>
              <c:strCache>
                <c:ptCount val="2"/>
                <c:pt idx="0">
                  <c:v>Cantidad de preguntas recibidas </c:v>
                </c:pt>
                <c:pt idx="1">
                  <c:v>Cantidad de preguntas respondidas </c:v>
                </c:pt>
              </c:strCache>
            </c:strRef>
          </c:cat>
          <c:val>
            <c:numRef>
              <c:f>'Acompañamiento}'!$K$10:$K$11</c:f>
              <c:numCache>
                <c:formatCode>General</c:formatCode>
                <c:ptCount val="2"/>
                <c:pt idx="0">
                  <c:v>63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6-4E66-9514-FAF269A11B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933972592"/>
        <c:axId val="287454400"/>
        <c:axId val="0"/>
      </c:bar3DChart>
      <c:catAx>
        <c:axId val="193397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87454400"/>
        <c:crosses val="autoZero"/>
        <c:auto val="1"/>
        <c:lblAlgn val="ctr"/>
        <c:lblOffset val="100"/>
        <c:noMultiLvlLbl val="0"/>
      </c:catAx>
      <c:valAx>
        <c:axId val="287454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397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S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71E-4268-A59B-8B40BFBA930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71E-4268-A59B-8B40BFBA930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71E-4268-A59B-8B40BFBA930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71E-4268-A59B-8B40BFBA930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71E-4268-A59B-8B40BFBA930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571E-4268-A59B-8B40BFBA930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571E-4268-A59B-8B40BFBA930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571E-4268-A59B-8B40BFBA930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571E-4268-A59B-8B40BFBA930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571E-4268-A59B-8B40BFBA9306}"/>
              </c:ext>
            </c:extLst>
          </c:dPt>
          <c:dLbls>
            <c:dLbl>
              <c:idx val="8"/>
              <c:layout>
                <c:manualLayout>
                  <c:x val="-5.0089603614302897E-2"/>
                  <c:y val="-6.678997393087395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71E-4268-A59B-8B40BFBA9306}"/>
                </c:ext>
              </c:extLst>
            </c:dLbl>
            <c:dLbl>
              <c:idx val="9"/>
              <c:layout>
                <c:manualLayout>
                  <c:x val="3.1451611571771544E-2"/>
                  <c:y val="4.452664928724930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71E-4268-A59B-8B40BFBA93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'Acompañamiento}'!$J$42:$J$51</c:f>
              <c:strCache>
                <c:ptCount val="10"/>
                <c:pt idx="0">
                  <c:v>Solicitud de usuario y contraseña para el Portal de Transparencia</c:v>
                </c:pt>
                <c:pt idx="1">
                  <c:v>Ley de Reestructuración Municipal (Nuevas Directrices)</c:v>
                </c:pt>
                <c:pt idx="2">
                  <c:v>Trámite de solicitudes de información</c:v>
                </c:pt>
                <c:pt idx="3">
                  <c:v>Ítems de publicación de información oficiosa</c:v>
                </c:pt>
                <c:pt idx="4">
                  <c:v>Soporte ténico Portal de Transparencia</c:v>
                </c:pt>
                <c:pt idx="5">
                  <c:v>Solicitud de Capacitación </c:v>
                </c:pt>
                <c:pt idx="6">
                  <c:v>Despido por reestructuración municipal</c:v>
                </c:pt>
                <c:pt idx="7">
                  <c:v>Versión Pública</c:v>
                </c:pt>
                <c:pt idx="8">
                  <c:v>Requerimiento de información</c:v>
                </c:pt>
                <c:pt idx="9">
                  <c:v>Uso Práctico del Portal Único</c:v>
                </c:pt>
              </c:strCache>
            </c:strRef>
          </c:cat>
          <c:val>
            <c:numRef>
              <c:f>'Acompañamiento}'!$K$42:$K$51</c:f>
              <c:numCache>
                <c:formatCode>General</c:formatCode>
                <c:ptCount val="10"/>
                <c:pt idx="0">
                  <c:v>15</c:v>
                </c:pt>
                <c:pt idx="1">
                  <c:v>11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71E-4268-A59B-8B40BFBA930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'Gerencia Legal'!$C$8</c:f>
              <c:strCache>
                <c:ptCount val="1"/>
                <c:pt idx="0">
                  <c:v>Número de proyectos</c:v>
                </c:pt>
              </c:strCache>
            </c:strRef>
          </c:tx>
          <c:dPt>
            <c:idx val="0"/>
            <c:bubble3D val="0"/>
            <c:explosion val="1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B22-429F-AEC2-465AE8DEB157}"/>
              </c:ext>
            </c:extLst>
          </c:dPt>
          <c:dPt>
            <c:idx val="1"/>
            <c:bubble3D val="0"/>
            <c:explosion val="11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B22-429F-AEC2-465AE8DEB157}"/>
              </c:ext>
            </c:extLst>
          </c:dPt>
          <c:dPt>
            <c:idx val="2"/>
            <c:bubble3D val="0"/>
            <c:explosion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B22-429F-AEC2-465AE8DEB157}"/>
              </c:ext>
            </c:extLst>
          </c:dPt>
          <c:dLbls>
            <c:dLbl>
              <c:idx val="1"/>
              <c:layout>
                <c:manualLayout>
                  <c:x val="2.4999999999999849E-2"/>
                  <c:y val="-0.281208422116958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22-429F-AEC2-465AE8DEB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'Gerencia Legal'!$B$9:$B$11</c:f>
              <c:strCache>
                <c:ptCount val="3"/>
                <c:pt idx="0">
                  <c:v>Resoluciones Definitivas</c:v>
                </c:pt>
                <c:pt idx="1">
                  <c:v>Terminaciones Anticipadas/ Entrega de Información</c:v>
                </c:pt>
                <c:pt idx="2">
                  <c:v>Trámite</c:v>
                </c:pt>
              </c:strCache>
            </c:strRef>
          </c:cat>
          <c:val>
            <c:numRef>
              <c:f>'Gerencia Legal'!$C$9:$C$11</c:f>
              <c:numCache>
                <c:formatCode>General</c:formatCode>
                <c:ptCount val="3"/>
                <c:pt idx="0">
                  <c:v>6</c:v>
                </c:pt>
                <c:pt idx="1">
                  <c:v>71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22-429F-AEC2-465AE8DEB15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B0F0"/>
            </a:solidFill>
          </c:spPr>
          <c:explosion val="3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399-40CE-866F-C047B8A15B1A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399-40CE-866F-C047B8A15B1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399-40CE-866F-C047B8A15B1A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399-40CE-866F-C047B8A15B1A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399-40CE-866F-C047B8A15B1A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A399-40CE-866F-C047B8A15B1A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A399-40CE-866F-C047B8A15B1A}"/>
              </c:ext>
            </c:extLst>
          </c:dPt>
          <c:dPt>
            <c:idx val="7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A399-40CE-866F-C047B8A15B1A}"/>
              </c:ext>
            </c:extLst>
          </c:dPt>
          <c:dLbls>
            <c:dLbl>
              <c:idx val="4"/>
              <c:layout>
                <c:manualLayout>
                  <c:x val="6.1166874525227587E-2"/>
                  <c:y val="4.41512978798228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99-40CE-866F-C047B8A15B1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6A90BD5-65EC-41C2-9855-603374DD75F8}" type="CATEGORYNAME">
                      <a:rPr lang="en-US" smtClean="0"/>
                      <a:pPr/>
                      <a:t>[NOMBRE DE CATEGORÍA]</a:t>
                    </a:fld>
                    <a:r>
                      <a:rPr lang="en-US"/>
                      <a:t>Diseños</a:t>
                    </a:r>
                    <a:r>
                      <a:rPr lang="en-US" baseline="0"/>
                      <a:t>; </a:t>
                    </a:r>
                    <a:fld id="{BCC5C713-A059-4D8E-A4FF-33FC2707416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399-40CE-866F-C047B8A15B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Comunicaciones!$C$9:$I$9</c:f>
              <c:strCache>
                <c:ptCount val="7"/>
                <c:pt idx="0">
                  <c:v>Monitoreo</c:v>
                </c:pt>
                <c:pt idx="1">
                  <c:v>Comunicacion Interna</c:v>
                </c:pt>
                <c:pt idx="2">
                  <c:v>Cobertura Formación</c:v>
                </c:pt>
                <c:pt idx="3">
                  <c:v>Cobertura Comisionados</c:v>
                </c:pt>
                <c:pt idx="4">
                  <c:v>Eventos</c:v>
                </c:pt>
                <c:pt idx="5">
                  <c:v>Publicaciones Redes Sociales</c:v>
                </c:pt>
                <c:pt idx="6">
                  <c:v>Diseños</c:v>
                </c:pt>
              </c:strCache>
            </c:strRef>
          </c:cat>
          <c:val>
            <c:numRef>
              <c:f>Comunicaciones!$B$10:$I$10</c:f>
              <c:numCache>
                <c:formatCode>General</c:formatCode>
                <c:ptCount val="8"/>
                <c:pt idx="0">
                  <c:v>55</c:v>
                </c:pt>
                <c:pt idx="1">
                  <c:v>51</c:v>
                </c:pt>
                <c:pt idx="3">
                  <c:v>66</c:v>
                </c:pt>
                <c:pt idx="4">
                  <c:v>16</c:v>
                </c:pt>
                <c:pt idx="5">
                  <c:v>4</c:v>
                </c:pt>
                <c:pt idx="6">
                  <c:v>73</c:v>
                </c:pt>
                <c:pt idx="7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399-40CE-866F-C047B8A15B1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S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7C2-4E1C-8538-40FA9F47F64F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7C2-4E1C-8538-40FA9F47F64F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7C2-4E1C-8538-40FA9F47F6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Formación!$A$12:$A$14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Formación!$B$12:$B$14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C2-4E1C-8538-40FA9F47F64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s-S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F77-41B8-ACF3-C4553576BFA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F77-41B8-ACF3-C4553576BFA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F77-41B8-ACF3-C4553576BFA1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F77-41B8-ACF3-C4553576BF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Formación!$A$30:$A$33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Total</c:v>
                </c:pt>
              </c:strCache>
            </c:strRef>
          </c:cat>
          <c:val>
            <c:numRef>
              <c:f>Formación!$B$30:$B$33</c:f>
              <c:numCache>
                <c:formatCode>General</c:formatCode>
                <c:ptCount val="4"/>
                <c:pt idx="0">
                  <c:v>520</c:v>
                </c:pt>
                <c:pt idx="1">
                  <c:v>245</c:v>
                </c:pt>
                <c:pt idx="2">
                  <c:v>561</c:v>
                </c:pt>
                <c:pt idx="3">
                  <c:v>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77-41B8-ACF3-C4553576B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s-S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093-405B-A7F0-351F0A7E8E81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093-405B-A7F0-351F0A7E8E8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093-405B-A7F0-351F0A7E8E81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093-405B-A7F0-351F0A7E8E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Formación!$A$48:$A$51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Total</c:v>
                </c:pt>
              </c:strCache>
            </c:strRef>
          </c:cat>
          <c:val>
            <c:numRef>
              <c:f>Formación!$B$48:$B$51</c:f>
              <c:numCache>
                <c:formatCode>General</c:formatCode>
                <c:ptCount val="4"/>
                <c:pt idx="0">
                  <c:v>520</c:v>
                </c:pt>
                <c:pt idx="1">
                  <c:v>245</c:v>
                </c:pt>
                <c:pt idx="2">
                  <c:v>382</c:v>
                </c:pt>
                <c:pt idx="3">
                  <c:v>1147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93-405B-A7F0-351F0A7E8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s-S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Formación!$E$83</c:f>
              <c:strCache>
                <c:ptCount val="1"/>
                <c:pt idx="0">
                  <c:v>Rango de edad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Formación!$F$83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D80-48B7-A0C2-B512E94D281C}"/>
            </c:ext>
          </c:extLst>
        </c:ser>
        <c:ser>
          <c:idx val="1"/>
          <c:order val="1"/>
          <c:tx>
            <c:strRef>
              <c:f>Formación!$E$84</c:f>
              <c:strCache>
                <c:ptCount val="1"/>
                <c:pt idx="0">
                  <c:v>10 - 20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Formación!$F$84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0-48B7-A0C2-B512E94D281C}"/>
            </c:ext>
          </c:extLst>
        </c:ser>
        <c:ser>
          <c:idx val="2"/>
          <c:order val="2"/>
          <c:tx>
            <c:strRef>
              <c:f>Formación!$E$85</c:f>
              <c:strCache>
                <c:ptCount val="1"/>
                <c:pt idx="0">
                  <c:v>21 - 30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Formación!$F$85</c:f>
              <c:numCache>
                <c:formatCode>General</c:formatCode>
                <c:ptCount val="1"/>
                <c:pt idx="0">
                  <c:v>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80-48B7-A0C2-B512E94D281C}"/>
            </c:ext>
          </c:extLst>
        </c:ser>
        <c:ser>
          <c:idx val="3"/>
          <c:order val="3"/>
          <c:tx>
            <c:strRef>
              <c:f>Formación!$E$86</c:f>
              <c:strCache>
                <c:ptCount val="1"/>
                <c:pt idx="0">
                  <c:v>31 - 40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Formación!$F$86</c:f>
              <c:numCache>
                <c:formatCode>General</c:formatCode>
                <c:ptCount val="1"/>
                <c:pt idx="0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80-48B7-A0C2-B512E94D281C}"/>
            </c:ext>
          </c:extLst>
        </c:ser>
        <c:ser>
          <c:idx val="4"/>
          <c:order val="4"/>
          <c:tx>
            <c:strRef>
              <c:f>Formación!$E$87</c:f>
              <c:strCache>
                <c:ptCount val="1"/>
                <c:pt idx="0">
                  <c:v>41 - 50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Formación!$F$87</c:f>
              <c:numCache>
                <c:formatCode>General</c:formatCode>
                <c:ptCount val="1"/>
                <c:pt idx="0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80-48B7-A0C2-B512E94D281C}"/>
            </c:ext>
          </c:extLst>
        </c:ser>
        <c:ser>
          <c:idx val="5"/>
          <c:order val="5"/>
          <c:tx>
            <c:strRef>
              <c:f>Formación!$E$88</c:f>
              <c:strCache>
                <c:ptCount val="1"/>
                <c:pt idx="0">
                  <c:v>51 -  60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Formación!$F$88</c:f>
              <c:numCache>
                <c:formatCode>General</c:formatCode>
                <c:ptCount val="1"/>
                <c:pt idx="0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80-48B7-A0C2-B512E94D281C}"/>
            </c:ext>
          </c:extLst>
        </c:ser>
        <c:ser>
          <c:idx val="6"/>
          <c:order val="6"/>
          <c:tx>
            <c:strRef>
              <c:f>Formación!$E$89</c:f>
              <c:strCache>
                <c:ptCount val="1"/>
                <c:pt idx="0">
                  <c:v>61 -  más 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Formación!$F$89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80-48B7-A0C2-B512E94D281C}"/>
            </c:ext>
          </c:extLst>
        </c:ser>
        <c:ser>
          <c:idx val="7"/>
          <c:order val="7"/>
          <c:tx>
            <c:strRef>
              <c:f>Formación!$E$90</c:f>
              <c:strCache>
                <c:ptCount val="1"/>
                <c:pt idx="0">
                  <c:v>N/D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Formación!$F$90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80-48B7-A0C2-B512E94D281C}"/>
            </c:ext>
          </c:extLst>
        </c:ser>
        <c:ser>
          <c:idx val="8"/>
          <c:order val="8"/>
          <c:tx>
            <c:strRef>
              <c:f>Formación!$E$91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Formación!$F$91</c:f>
              <c:numCache>
                <c:formatCode>General</c:formatCode>
                <c:ptCount val="1"/>
                <c:pt idx="0">
                  <c:v>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80-48B7-A0C2-B512E94D28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548100800"/>
        <c:axId val="1945799024"/>
        <c:axId val="0"/>
      </c:bar3DChart>
      <c:catAx>
        <c:axId val="54810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5799024"/>
        <c:crosses val="autoZero"/>
        <c:auto val="1"/>
        <c:lblAlgn val="ctr"/>
        <c:lblOffset val="100"/>
        <c:noMultiLvlLbl val="0"/>
      </c:catAx>
      <c:valAx>
        <c:axId val="1945799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810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S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A4F-4FCE-88D1-0F24645F6EF8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A4F-4FCE-88D1-0F24645F6EF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A4F-4FCE-88D1-0F24645F6EF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A4F-4FCE-88D1-0F24645F6EF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A4F-4FCE-88D1-0F24645F6E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Formación!$A$112:$A$116</c:f>
              <c:strCache>
                <c:ptCount val="5"/>
                <c:pt idx="0">
                  <c:v>Municipalidades</c:v>
                </c:pt>
                <c:pt idx="1">
                  <c:v>Gobierno Central y Autónomas</c:v>
                </c:pt>
                <c:pt idx="2">
                  <c:v>Universidades </c:v>
                </c:pt>
                <c:pt idx="3">
                  <c:v>Ciudadanía</c:v>
                </c:pt>
                <c:pt idx="4">
                  <c:v>Total</c:v>
                </c:pt>
              </c:strCache>
            </c:strRef>
          </c:cat>
          <c:val>
            <c:numRef>
              <c:f>Formación!$B$112:$B$116</c:f>
              <c:numCache>
                <c:formatCode>General</c:formatCode>
                <c:ptCount val="5"/>
                <c:pt idx="0">
                  <c:v>178</c:v>
                </c:pt>
                <c:pt idx="1">
                  <c:v>1148</c:v>
                </c:pt>
                <c:pt idx="2">
                  <c:v>0</c:v>
                </c:pt>
                <c:pt idx="3">
                  <c:v>0</c:v>
                </c:pt>
                <c:pt idx="4">
                  <c:v>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4F-4FCE-88D1-0F24645F6EF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9E-45A6-8265-51452A576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UAIP!$G$26:$G$27</c:f>
              <c:strCache>
                <c:ptCount val="2"/>
                <c:pt idx="0">
                  <c:v>Solicitudes con información menor a 5 años </c:v>
                </c:pt>
                <c:pt idx="1">
                  <c:v>Solicitudes con información mayor a 5 años </c:v>
                </c:pt>
              </c:strCache>
            </c:strRef>
          </c:cat>
          <c:val>
            <c:numRef>
              <c:f>UAIP!$H$26:$H$27</c:f>
              <c:numCache>
                <c:formatCode>General</c:formatCode>
                <c:ptCount val="2"/>
                <c:pt idx="0">
                  <c:v>28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0-4685-94BB-36CC54C2D1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7008543"/>
        <c:axId val="1757022591"/>
        <c:axId val="0"/>
      </c:bar3DChart>
      <c:catAx>
        <c:axId val="175700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757022591"/>
        <c:crosses val="autoZero"/>
        <c:auto val="1"/>
        <c:lblAlgn val="ctr"/>
        <c:lblOffset val="100"/>
        <c:noMultiLvlLbl val="0"/>
      </c:catAx>
      <c:valAx>
        <c:axId val="17570225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700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820-417F-B11F-8B0F622268F3}"/>
              </c:ext>
            </c:extLst>
          </c:dPt>
          <c:dPt>
            <c:idx val="1"/>
            <c:bubble3D val="0"/>
            <c:explosion val="16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820-417F-B11F-8B0F622268F3}"/>
              </c:ext>
            </c:extLst>
          </c:dPt>
          <c:dPt>
            <c:idx val="2"/>
            <c:bubble3D val="0"/>
            <c:explosion val="8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820-417F-B11F-8B0F622268F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820-417F-B11F-8B0F622268F3}"/>
              </c:ext>
            </c:extLst>
          </c:dPt>
          <c:dPt>
            <c:idx val="4"/>
            <c:bubble3D val="0"/>
            <c:explosion val="4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820-417F-B11F-8B0F622268F3}"/>
              </c:ext>
            </c:extLst>
          </c:dPt>
          <c:dPt>
            <c:idx val="5"/>
            <c:bubble3D val="0"/>
            <c:explosion val="9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820-417F-B11F-8B0F622268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UAIP!$H$51:$H$56</c:f>
              <c:strCache>
                <c:ptCount val="6"/>
                <c:pt idx="0">
                  <c:v>Inadmisible</c:v>
                </c:pt>
                <c:pt idx="1">
                  <c:v>Pública</c:v>
                </c:pt>
                <c:pt idx="2">
                  <c:v>Datos personales</c:v>
                </c:pt>
                <c:pt idx="3">
                  <c:v>Incompetencia</c:v>
                </c:pt>
                <c:pt idx="4">
                  <c:v>Improcedente</c:v>
                </c:pt>
                <c:pt idx="5">
                  <c:v>Reorientadas</c:v>
                </c:pt>
              </c:strCache>
            </c:strRef>
          </c:cat>
          <c:val>
            <c:numRef>
              <c:f>UAIP!$I$51:$I$56</c:f>
              <c:numCache>
                <c:formatCode>General</c:formatCode>
                <c:ptCount val="6"/>
                <c:pt idx="0">
                  <c:v>2</c:v>
                </c:pt>
                <c:pt idx="1">
                  <c:v>19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820-417F-B11F-8B0F622268F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UAIP!$B$64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UAIP!$C$63:$E$63</c:f>
              <c:strCache>
                <c:ptCount val="3"/>
                <c:pt idx="0">
                  <c:v>Abril</c:v>
                </c:pt>
                <c:pt idx="1">
                  <c:v>Mayo </c:v>
                </c:pt>
                <c:pt idx="2">
                  <c:v>Junio</c:v>
                </c:pt>
              </c:strCache>
            </c:strRef>
          </c:cat>
          <c:val>
            <c:numRef>
              <c:f>UAIP!$C$64:$E$64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8-4B46-801A-7176942CF71C}"/>
            </c:ext>
          </c:extLst>
        </c:ser>
        <c:ser>
          <c:idx val="1"/>
          <c:order val="1"/>
          <c:tx>
            <c:strRef>
              <c:f>UAIP!$B$65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UAIP!$C$63:$E$63</c:f>
              <c:strCache>
                <c:ptCount val="3"/>
                <c:pt idx="0">
                  <c:v>Abril</c:v>
                </c:pt>
                <c:pt idx="1">
                  <c:v>Mayo </c:v>
                </c:pt>
                <c:pt idx="2">
                  <c:v>Junio</c:v>
                </c:pt>
              </c:strCache>
            </c:strRef>
          </c:cat>
          <c:val>
            <c:numRef>
              <c:f>UAIP!$C$65:$E$65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8-4B46-801A-7176942CF71C}"/>
            </c:ext>
          </c:extLst>
        </c:ser>
        <c:ser>
          <c:idx val="2"/>
          <c:order val="2"/>
          <c:tx>
            <c:strRef>
              <c:f>UAIP!$B$66</c:f>
              <c:strCache>
                <c:ptCount val="1"/>
                <c:pt idx="0">
                  <c:v>Persona jurídica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UAIP!$C$63:$E$63</c:f>
              <c:strCache>
                <c:ptCount val="3"/>
                <c:pt idx="0">
                  <c:v>Abril</c:v>
                </c:pt>
                <c:pt idx="1">
                  <c:v>Mayo </c:v>
                </c:pt>
                <c:pt idx="2">
                  <c:v>Junio</c:v>
                </c:pt>
              </c:strCache>
            </c:strRef>
          </c:cat>
          <c:val>
            <c:numRef>
              <c:f>UAIP!$C$66:$E$66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B8-4B46-801A-7176942CF7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032450095"/>
        <c:axId val="2019065871"/>
        <c:axId val="0"/>
      </c:bar3DChart>
      <c:catAx>
        <c:axId val="203245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019065871"/>
        <c:crosses val="autoZero"/>
        <c:auto val="1"/>
        <c:lblAlgn val="ctr"/>
        <c:lblOffset val="100"/>
        <c:noMultiLvlLbl val="0"/>
      </c:catAx>
      <c:valAx>
        <c:axId val="20190658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2450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UAIP!$B$82</c:f>
              <c:strCache>
                <c:ptCount val="1"/>
                <c:pt idx="0">
                  <c:v>Correo electrónico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UAIP!$C$81:$E$81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UAIP!$C$82:$E$82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A-4227-B899-13AE30EE65CD}"/>
            </c:ext>
          </c:extLst>
        </c:ser>
        <c:ser>
          <c:idx val="1"/>
          <c:order val="1"/>
          <c:tx>
            <c:strRef>
              <c:f>UAIP!$B$83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UAIP!$C$81:$E$81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UAIP!$C$83:$E$83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A-4227-B899-13AE30EE65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679788687"/>
        <c:axId val="2015842031"/>
        <c:axId val="0"/>
      </c:bar3DChart>
      <c:catAx>
        <c:axId val="1679788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015842031"/>
        <c:crosses val="autoZero"/>
        <c:auto val="1"/>
        <c:lblAlgn val="ctr"/>
        <c:lblOffset val="100"/>
        <c:noMultiLvlLbl val="0"/>
      </c:catAx>
      <c:valAx>
        <c:axId val="20158420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9788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UAIP!$C$102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UAIP!$B$103:$B$105</c:f>
              <c:strCache>
                <c:ptCount val="3"/>
                <c:pt idx="0">
                  <c:v>Portal de transparencia</c:v>
                </c:pt>
                <c:pt idx="1">
                  <c:v>Nuevos portales de transparencia</c:v>
                </c:pt>
                <c:pt idx="2">
                  <c:v>Ciudadanos</c:v>
                </c:pt>
              </c:strCache>
            </c:strRef>
          </c:cat>
          <c:val>
            <c:numRef>
              <c:f>UAIP!$C$103:$C$105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ED-4866-9AD4-85574032805C}"/>
            </c:ext>
          </c:extLst>
        </c:ser>
        <c:ser>
          <c:idx val="1"/>
          <c:order val="1"/>
          <c:tx>
            <c:strRef>
              <c:f>UAIP!$D$102</c:f>
              <c:strCache>
                <c:ptCount val="1"/>
                <c:pt idx="0">
                  <c:v>Mayo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UAIP!$B$103:$B$105</c:f>
              <c:strCache>
                <c:ptCount val="3"/>
                <c:pt idx="0">
                  <c:v>Portal de transparencia</c:v>
                </c:pt>
                <c:pt idx="1">
                  <c:v>Nuevos portales de transparencia</c:v>
                </c:pt>
                <c:pt idx="2">
                  <c:v>Ciudadanos</c:v>
                </c:pt>
              </c:strCache>
            </c:strRef>
          </c:cat>
          <c:val>
            <c:numRef>
              <c:f>UAIP!$D$103:$D$105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ED-4866-9AD4-85574032805C}"/>
            </c:ext>
          </c:extLst>
        </c:ser>
        <c:ser>
          <c:idx val="2"/>
          <c:order val="2"/>
          <c:tx>
            <c:strRef>
              <c:f>UAIP!$E$102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UAIP!$B$103:$B$105</c:f>
              <c:strCache>
                <c:ptCount val="3"/>
                <c:pt idx="0">
                  <c:v>Portal de transparencia</c:v>
                </c:pt>
                <c:pt idx="1">
                  <c:v>Nuevos portales de transparencia</c:v>
                </c:pt>
                <c:pt idx="2">
                  <c:v>Ciudadanos</c:v>
                </c:pt>
              </c:strCache>
            </c:strRef>
          </c:cat>
          <c:val>
            <c:numRef>
              <c:f>UAIP!$E$103:$E$105</c:f>
              <c:numCache>
                <c:formatCode>General</c:formatCode>
                <c:ptCount val="3"/>
                <c:pt idx="0">
                  <c:v>4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ED-4866-9AD4-8557403280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080373167"/>
        <c:axId val="2019067535"/>
        <c:axId val="0"/>
      </c:bar3DChart>
      <c:catAx>
        <c:axId val="208037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019067535"/>
        <c:crosses val="autoZero"/>
        <c:auto val="1"/>
        <c:lblAlgn val="ctr"/>
        <c:lblOffset val="100"/>
        <c:noMultiLvlLbl val="0"/>
      </c:catAx>
      <c:valAx>
        <c:axId val="20190675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0373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S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UGDA!$A$2</c:f>
              <c:strCache>
                <c:ptCount val="1"/>
                <c:pt idx="0">
                  <c:v>Municipalidades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UGDA!$B$1:$D$1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UGDA!$B$2:$D$2</c:f>
              <c:numCache>
                <c:formatCode>General</c:formatCode>
                <c:ptCount val="3"/>
                <c:pt idx="0">
                  <c:v>7</c:v>
                </c:pt>
                <c:pt idx="1">
                  <c:v>16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4-41C4-8F74-1D05E905001F}"/>
            </c:ext>
          </c:extLst>
        </c:ser>
        <c:ser>
          <c:idx val="1"/>
          <c:order val="1"/>
          <c:tx>
            <c:strRef>
              <c:f>UGDA!$A$3</c:f>
              <c:strCache>
                <c:ptCount val="1"/>
                <c:pt idx="0">
                  <c:v>Gobierno Central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UGDA!$B$1:$D$1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UGDA!$B$3:$D$3</c:f>
              <c:numCache>
                <c:formatCode>General</c:formatCode>
                <c:ptCount val="3"/>
                <c:pt idx="0">
                  <c:v>19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4-41C4-8F74-1D05E90500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935598816"/>
        <c:axId val="1404737952"/>
        <c:axId val="0"/>
      </c:bar3DChart>
      <c:catAx>
        <c:axId val="93559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404737952"/>
        <c:crosses val="autoZero"/>
        <c:auto val="1"/>
        <c:lblAlgn val="ctr"/>
        <c:lblOffset val="100"/>
        <c:noMultiLvlLbl val="0"/>
      </c:catAx>
      <c:valAx>
        <c:axId val="1404737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559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UGDA!$A$22</c:f>
              <c:strCache>
                <c:ptCount val="1"/>
                <c:pt idx="0">
                  <c:v>Vía correo electrónico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UGDA!$B$21:$D$21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UGDA!$B$22:$D$22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0-4BF1-BC36-865587A1018F}"/>
            </c:ext>
          </c:extLst>
        </c:ser>
        <c:ser>
          <c:idx val="1"/>
          <c:order val="1"/>
          <c:tx>
            <c:strRef>
              <c:f>UGDA!$A$23</c:f>
              <c:strCache>
                <c:ptCount val="1"/>
                <c:pt idx="0">
                  <c:v>Vía telefónica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UGDA!$B$21:$D$21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UGDA!$B$23:$D$23</c:f>
              <c:numCache>
                <c:formatCode>General</c:formatCode>
                <c:ptCount val="3"/>
                <c:pt idx="0">
                  <c:v>6</c:v>
                </c:pt>
                <c:pt idx="1">
                  <c:v>13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0-4BF1-BC36-865587A1018F}"/>
            </c:ext>
          </c:extLst>
        </c:ser>
        <c:ser>
          <c:idx val="2"/>
          <c:order val="2"/>
          <c:tx>
            <c:strRef>
              <c:f>UGDA!$A$24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UGDA!$B$21:$D$21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UGDA!$B$24:$D$24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E0-4BF1-BC36-865587A1018F}"/>
            </c:ext>
          </c:extLst>
        </c:ser>
        <c:ser>
          <c:idx val="3"/>
          <c:order val="3"/>
          <c:tx>
            <c:strRef>
              <c:f>UGDA!$A$25</c:f>
              <c:strCache>
                <c:ptCount val="1"/>
                <c:pt idx="0">
                  <c:v>Vía nota externa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UGDA!$B$21:$D$21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UGDA!$B$25:$D$25</c:f>
              <c:numCache>
                <c:formatCode>General</c:formatCode>
                <c:ptCount val="3"/>
                <c:pt idx="0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E0-4BF1-BC36-865587A1018F}"/>
            </c:ext>
          </c:extLst>
        </c:ser>
        <c:ser>
          <c:idx val="4"/>
          <c:order val="4"/>
          <c:tx>
            <c:strRef>
              <c:f>UGDA!$A$26</c:f>
              <c:strCache>
                <c:ptCount val="1"/>
                <c:pt idx="0">
                  <c:v>Vía videconferencia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UGDA!$B$21:$D$21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UGDA!$B$26:$D$26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E0-4BF1-BC36-865587A101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1129088"/>
        <c:axId val="1163500960"/>
        <c:axId val="0"/>
      </c:bar3DChart>
      <c:catAx>
        <c:axId val="144112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63500960"/>
        <c:crosses val="autoZero"/>
        <c:auto val="1"/>
        <c:lblAlgn val="ctr"/>
        <c:lblOffset val="100"/>
        <c:noMultiLvlLbl val="0"/>
      </c:catAx>
      <c:valAx>
        <c:axId val="1163500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112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C5C-48EA-B1B7-4A21D1076E1C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C5C-48EA-B1B7-4A21D1076E1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C5C-48EA-B1B7-4A21D1076E1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C5C-48EA-B1B7-4A21D1076E1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C5C-48EA-B1B7-4A21D1076E1C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C5C-48EA-B1B7-4A21D1076E1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9C5C-48EA-B1B7-4A21D1076E1C}"/>
              </c:ext>
            </c:extLst>
          </c:dPt>
          <c:dPt>
            <c:idx val="7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9C5C-48EA-B1B7-4A21D1076E1C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9C5C-48EA-B1B7-4A21D1076E1C}"/>
              </c:ext>
            </c:extLst>
          </c:dPt>
          <c:dPt>
            <c:idx val="9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9C5C-48EA-B1B7-4A21D1076E1C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9C5C-48EA-B1B7-4A21D1076E1C}"/>
              </c:ext>
            </c:extLst>
          </c:dPt>
          <c:dPt>
            <c:idx val="1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9C5C-48EA-B1B7-4A21D1076E1C}"/>
              </c:ext>
            </c:extLst>
          </c:dPt>
          <c:dPt>
            <c:idx val="1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9C5C-48EA-B1B7-4A21D1076E1C}"/>
              </c:ext>
            </c:extLst>
          </c:dPt>
          <c:dLbls>
            <c:dLbl>
              <c:idx val="0"/>
              <c:layout>
                <c:manualLayout>
                  <c:x val="1.1535328369084197E-4"/>
                  <c:y val="-3.03456897687228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5C-48EA-B1B7-4A21D1076E1C}"/>
                </c:ext>
              </c:extLst>
            </c:dLbl>
            <c:dLbl>
              <c:idx val="1"/>
              <c:layout>
                <c:manualLayout>
                  <c:x val="4.541629042057807E-2"/>
                  <c:y val="-0.117894375022188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5C-48EA-B1B7-4A21D1076E1C}"/>
                </c:ext>
              </c:extLst>
            </c:dLbl>
            <c:dLbl>
              <c:idx val="2"/>
              <c:layout>
                <c:manualLayout>
                  <c:x val="-8.5436345716941482E-3"/>
                  <c:y val="4.5155894005414061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5C-48EA-B1B7-4A21D1076E1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0C82980-D8E4-4915-9686-560537AF540E}" type="CATEGORYNAME">
                      <a:rPr lang="es-ES"/>
                      <a:pPr/>
                      <a:t>[NOMBRE DE CATEGORÍA]</a:t>
                    </a:fld>
                    <a:r>
                      <a:rPr lang="es-ES" baseline="0"/>
                      <a:t>; 5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C5C-48EA-B1B7-4A21D1076E1C}"/>
                </c:ext>
              </c:extLst>
            </c:dLbl>
            <c:dLbl>
              <c:idx val="5"/>
              <c:layout>
                <c:manualLayout>
                  <c:x val="-1.2020748607907208E-2"/>
                  <c:y val="-2.53793708898099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5C-48EA-B1B7-4A21D1076E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UGDA!$J$38:$J$50</c:f>
              <c:strCache>
                <c:ptCount val="13"/>
                <c:pt idx="0">
                  <c:v>Funcionamiento del SIGDA en la reestructuración municipal </c:v>
                </c:pt>
                <c:pt idx="1">
                  <c:v>Indicaciones para la implementación del SIGDA en la reestructuración municipal </c:v>
                </c:pt>
                <c:pt idx="2">
                  <c:v>Charla generalidades del SIGDA</c:v>
                </c:pt>
                <c:pt idx="3">
                  <c:v>Indicaciones generales para la implementación del SIGDA </c:v>
                </c:pt>
                <c:pt idx="4">
                  <c:v>Inducción al Comité Institucional de Selección y Eliminación de Documentos </c:v>
                </c:pt>
                <c:pt idx="5">
                  <c:v>Levantamiento de inventarios y actas de entrega</c:v>
                </c:pt>
                <c:pt idx="6">
                  <c:v>Requisitos de la Política  de gestión documental y archivos </c:v>
                </c:pt>
                <c:pt idx="7">
                  <c:v>Requisitos de la Política  de gestión documental y archivos </c:v>
                </c:pt>
                <c:pt idx="8">
                  <c:v>Proceso de descripción documental </c:v>
                </c:pt>
                <c:pt idx="9">
                  <c:v>Seguimiento a informe de inspección</c:v>
                </c:pt>
                <c:pt idx="10">
                  <c:v>Publicación de instrumentos archivísticos </c:v>
                </c:pt>
                <c:pt idx="11">
                  <c:v>Formulario de Valoración y Selección Documental </c:v>
                </c:pt>
                <c:pt idx="12">
                  <c:v>Requisitos de la Guía de  Archivos </c:v>
                </c:pt>
              </c:strCache>
            </c:strRef>
          </c:cat>
          <c:val>
            <c:numRef>
              <c:f>UGDA!$K$38:$K$50</c:f>
              <c:numCache>
                <c:formatCode>General</c:formatCode>
                <c:ptCount val="13"/>
                <c:pt idx="0">
                  <c:v>13</c:v>
                </c:pt>
                <c:pt idx="1">
                  <c:v>7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C5C-48EA-B1B7-4A21D1076E1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2F1B-AB31-46C6-91B4-77BA20AC03F0}" type="datetimeFigureOut">
              <a:rPr lang="es-SV" smtClean="0"/>
              <a:t>26/7/2024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DF6-3D90-454B-8960-DF3D18C27B2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7715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DDF6-3D90-454B-8960-DF3D18C27B2A}" type="slidenum">
              <a:rPr lang="es-SV" smtClean="0"/>
              <a:t>20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465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DDF6-3D90-454B-8960-DF3D18C27B2A}" type="slidenum">
              <a:rPr lang="es-SV" smtClean="0"/>
              <a:t>25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677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419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1133704" y="5917492"/>
            <a:ext cx="8480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pPr/>
              <a:t>26/7/2024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5832081" y="6432279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75130" y="6387746"/>
            <a:ext cx="5065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2C393E-027E-4B84-A60E-C501743813F5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434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26/7/2024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3520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26/7/2024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6932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1013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pPr/>
              <a:t>26/7/2024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2C393E-027E-4B84-A60E-C501743813F5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517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26/7/2024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0782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527" y="455388"/>
            <a:ext cx="6943684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26/7/2024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7137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1970" y="881856"/>
            <a:ext cx="7260305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26127" y="229489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3206287"/>
            <a:ext cx="5157787" cy="2983376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58539" y="229489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3206287"/>
            <a:ext cx="5183188" cy="29833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26/7/2024</a:t>
            </a:fld>
            <a:endParaRPr lang="es-419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6309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26/7/2024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5346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26/7/2024</a:t>
            </a:fld>
            <a:endParaRPr lang="es-419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298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26/7/2024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2203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26/7/2024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9312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t>26/7/2024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9421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8DB83E5-4C13-4DBF-A474-AB3DEA2BCDDD}"/>
              </a:ext>
            </a:extLst>
          </p:cNvPr>
          <p:cNvSpPr txBox="1"/>
          <p:nvPr/>
        </p:nvSpPr>
        <p:spPr>
          <a:xfrm>
            <a:off x="2067339" y="1965355"/>
            <a:ext cx="84681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600" dirty="0">
                <a:solidFill>
                  <a:schemeClr val="bg1"/>
                </a:solidFill>
              </a:rPr>
              <a:t>Estadísticas segundo trimestre</a:t>
            </a:r>
          </a:p>
          <a:p>
            <a:pPr algn="ctr"/>
            <a:r>
              <a:rPr lang="es-SV" sz="6600" dirty="0">
                <a:solidFill>
                  <a:schemeClr val="bg1"/>
                </a:solidFill>
              </a:rPr>
              <a:t>2024.</a:t>
            </a:r>
          </a:p>
        </p:txBody>
      </p:sp>
    </p:spTree>
    <p:extLst>
      <p:ext uri="{BB962C8B-B14F-4D97-AF65-F5344CB8AC3E}">
        <p14:creationId xmlns:p14="http://schemas.microsoft.com/office/powerpoint/2010/main" val="93361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0543E-21C0-42CF-9546-EAC6AAEC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Ente obligado que solicita asesoría GDA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303AE62-5B7D-4BCA-BAEE-4991C0B9D8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520837"/>
              </p:ext>
            </p:extLst>
          </p:nvPr>
        </p:nvGraphicFramePr>
        <p:xfrm>
          <a:off x="0" y="1012874"/>
          <a:ext cx="11380763" cy="569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84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74199B3-E3AA-4FDA-8DD4-C30E09C4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Medio por el cual se realizó el acompañamiento en GDA</a:t>
            </a:r>
            <a:br>
              <a:rPr lang="es-SV" dirty="0"/>
            </a:br>
            <a:endParaRPr lang="es-SV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536B4B5-B544-46B4-B88A-ADD4BF6BC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685793"/>
              </p:ext>
            </p:extLst>
          </p:nvPr>
        </p:nvGraphicFramePr>
        <p:xfrm>
          <a:off x="729174" y="842376"/>
          <a:ext cx="10733651" cy="561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7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B8CFCB1-0600-46D1-81F3-EC4C5D4B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449" y="105074"/>
            <a:ext cx="726030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SV" sz="3200" dirty="0"/>
              <a:t>Temas de acompañamiento en materia GDA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0909681-61C4-48C7-86BB-4F7F471E05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45329"/>
              </p:ext>
            </p:extLst>
          </p:nvPr>
        </p:nvGraphicFramePr>
        <p:xfrm>
          <a:off x="337625" y="1143000"/>
          <a:ext cx="11746523" cy="639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85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9BF97E3-C280-4819-BAAA-C32EAE28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905" y="17768"/>
            <a:ext cx="7260305" cy="1325563"/>
          </a:xfrm>
        </p:spPr>
        <p:txBody>
          <a:bodyPr/>
          <a:lstStyle/>
          <a:p>
            <a:pPr algn="ctr"/>
            <a:r>
              <a:rPr lang="es-SV" dirty="0"/>
              <a:t>Otras consultas recibidas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AF045D7-530F-4F54-A085-5631DDF84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00698"/>
              </p:ext>
            </p:extLst>
          </p:nvPr>
        </p:nvGraphicFramePr>
        <p:xfrm>
          <a:off x="2113790" y="1343331"/>
          <a:ext cx="9183595" cy="549690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183595">
                  <a:extLst>
                    <a:ext uri="{9D8B030D-6E8A-4147-A177-3AD203B41FA5}">
                      <a16:colId xmlns:a16="http://schemas.microsoft.com/office/drawing/2014/main" val="194284900"/>
                    </a:ext>
                  </a:extLst>
                </a:gridCol>
              </a:tblGrid>
              <a:tr h="4213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>
                          <a:effectLst/>
                        </a:rPr>
                        <a:t>Mecanismos de acompañamiento en materia GDA</a:t>
                      </a:r>
                      <a:endParaRPr lang="es-E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5" marR="3015" marT="3015" marB="0" anchor="b"/>
                </a:tc>
                <a:extLst>
                  <a:ext uri="{0D108BD9-81ED-4DB2-BD59-A6C34878D82A}">
                    <a16:rowId xmlns:a16="http://schemas.microsoft.com/office/drawing/2014/main" val="3450237677"/>
                  </a:ext>
                </a:extLst>
              </a:tr>
              <a:tr h="4213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>
                          <a:effectLst/>
                        </a:rPr>
                        <a:t>Levantamiento de inventarios en el SIA 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5" marR="3015" marT="3015" marB="0" anchor="b"/>
                </a:tc>
                <a:extLst>
                  <a:ext uri="{0D108BD9-81ED-4DB2-BD59-A6C34878D82A}">
                    <a16:rowId xmlns:a16="http://schemas.microsoft.com/office/drawing/2014/main" val="3481950621"/>
                  </a:ext>
                </a:extLst>
              </a:tr>
              <a:tr h="421348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Proceso de clasificación documental 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5" marR="3015" marT="3015" marB="0" anchor="b"/>
                </a:tc>
                <a:extLst>
                  <a:ext uri="{0D108BD9-81ED-4DB2-BD59-A6C34878D82A}">
                    <a16:rowId xmlns:a16="http://schemas.microsoft.com/office/drawing/2014/main" val="1146640754"/>
                  </a:ext>
                </a:extLst>
              </a:tr>
              <a:tr h="421348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Plan integrado de conservación 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5" marR="3015" marT="3015" marB="0" anchor="b"/>
                </a:tc>
                <a:extLst>
                  <a:ext uri="{0D108BD9-81ED-4DB2-BD59-A6C34878D82A}">
                    <a16:rowId xmlns:a16="http://schemas.microsoft.com/office/drawing/2014/main" val="359471021"/>
                  </a:ext>
                </a:extLst>
              </a:tr>
              <a:tr h="4213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>
                          <a:effectLst/>
                        </a:rPr>
                        <a:t>Elaboración de las Tablas de Valoración y Selección Documental 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5" marR="3015" marT="3015" marB="0" anchor="b"/>
                </a:tc>
                <a:extLst>
                  <a:ext uri="{0D108BD9-81ED-4DB2-BD59-A6C34878D82A}">
                    <a16:rowId xmlns:a16="http://schemas.microsoft.com/office/drawing/2014/main" val="1412782749"/>
                  </a:ext>
                </a:extLst>
              </a:tr>
              <a:tr h="8392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Inducción al Comité Institucional de Selección y Eliminación de Documentos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5" marR="3015" marT="3015" marB="0" anchor="b"/>
                </a:tc>
                <a:extLst>
                  <a:ext uri="{0D108BD9-81ED-4DB2-BD59-A6C34878D82A}">
                    <a16:rowId xmlns:a16="http://schemas.microsoft.com/office/drawing/2014/main" val="1470103691"/>
                  </a:ext>
                </a:extLst>
              </a:tr>
              <a:tr h="8392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Creación del Comité Institucional de Selección y Eliminación de Documentos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5" marR="3015" marT="3015" marB="0" anchor="b"/>
                </a:tc>
                <a:extLst>
                  <a:ext uri="{0D108BD9-81ED-4DB2-BD59-A6C34878D82A}">
                    <a16:rowId xmlns:a16="http://schemas.microsoft.com/office/drawing/2014/main" val="1221951258"/>
                  </a:ext>
                </a:extLst>
              </a:tr>
              <a:tr h="4213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Proceso de identificación de series documentales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5" marR="3015" marT="3015" marB="0" anchor="b"/>
                </a:tc>
                <a:extLst>
                  <a:ext uri="{0D108BD9-81ED-4DB2-BD59-A6C34878D82A}">
                    <a16:rowId xmlns:a16="http://schemas.microsoft.com/office/drawing/2014/main" val="3563647814"/>
                  </a:ext>
                </a:extLst>
              </a:tr>
              <a:tr h="421348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Requisitos de las TPCD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5" marR="3015" marT="3015" marB="0" anchor="b"/>
                </a:tc>
                <a:extLst>
                  <a:ext uri="{0D108BD9-81ED-4DB2-BD59-A6C34878D82A}">
                    <a16:rowId xmlns:a16="http://schemas.microsoft.com/office/drawing/2014/main" val="1681952867"/>
                  </a:ext>
                </a:extLst>
              </a:tr>
              <a:tr h="421348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Cuadro de Clasificación Documental 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5" marR="3015" marT="3015" marB="0" anchor="b"/>
                </a:tc>
                <a:extLst>
                  <a:ext uri="{0D108BD9-81ED-4DB2-BD59-A6C34878D82A}">
                    <a16:rowId xmlns:a16="http://schemas.microsoft.com/office/drawing/2014/main" val="3374002219"/>
                  </a:ext>
                </a:extLst>
              </a:tr>
              <a:tr h="447618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Procesos de eliminación de documentos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5" marR="3015" marT="3015" marB="0" anchor="b"/>
                </a:tc>
                <a:extLst>
                  <a:ext uri="{0D108BD9-81ED-4DB2-BD59-A6C34878D82A}">
                    <a16:rowId xmlns:a16="http://schemas.microsoft.com/office/drawing/2014/main" val="1740557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97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ACOMPAÑAMIENTO A ENTES OBLIGADOS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490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6E4AF-2E18-46F1-B930-C871F3FC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Nivel de respuesta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79E2750-AC50-4457-9A2D-DF81B1B13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262259"/>
              </p:ext>
            </p:extLst>
          </p:nvPr>
        </p:nvGraphicFramePr>
        <p:xfrm>
          <a:off x="585788" y="1142683"/>
          <a:ext cx="10661995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493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9BF97E3-C280-4819-BAAA-C32EAE28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605" y="239686"/>
            <a:ext cx="7260305" cy="1325563"/>
          </a:xfrm>
        </p:spPr>
        <p:txBody>
          <a:bodyPr/>
          <a:lstStyle/>
          <a:p>
            <a:pPr algn="ctr"/>
            <a:r>
              <a:rPr lang="es-SV" dirty="0"/>
              <a:t>Consultas recibidas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F686F01-472D-41D5-97DB-A4ADAE5E9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595559"/>
              </p:ext>
            </p:extLst>
          </p:nvPr>
        </p:nvGraphicFramePr>
        <p:xfrm>
          <a:off x="773723" y="1153551"/>
          <a:ext cx="10902462" cy="570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406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dirty="0"/>
              <a:t>Gerencia Legal</a:t>
            </a:r>
            <a:br>
              <a:rPr lang="es-ES" dirty="0"/>
            </a:br>
            <a:r>
              <a:rPr lang="es-ES" dirty="0"/>
              <a:t>Unidad de Derecho de Acceso a la Información Pública y Unidad de</a:t>
            </a:r>
            <a:br>
              <a:rPr lang="es-ES" dirty="0"/>
            </a:br>
            <a:r>
              <a:rPr lang="es-ES" dirty="0"/>
              <a:t>Protección de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42468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0F41D-0CDF-4700-969D-7021692D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Proyectos de autos elaborados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864AC70-E14C-4B2C-8617-CD25C0527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821055"/>
              </p:ext>
            </p:extLst>
          </p:nvPr>
        </p:nvGraphicFramePr>
        <p:xfrm>
          <a:off x="357809" y="1033675"/>
          <a:ext cx="10995991" cy="502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149F138-C484-4B2C-B3D7-DE9FACCF4A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873784"/>
              </p:ext>
            </p:extLst>
          </p:nvPr>
        </p:nvGraphicFramePr>
        <p:xfrm>
          <a:off x="0" y="994672"/>
          <a:ext cx="12192000" cy="564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83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s-ES" dirty="0"/>
              <a:t>Unidad de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352301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ACCESO A LA INFORMACIÓN PÚBLICA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91975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168F5AE-04D0-4213-BF9B-BFD928A9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785" y="269772"/>
            <a:ext cx="7260305" cy="1325563"/>
          </a:xfrm>
        </p:spPr>
        <p:txBody>
          <a:bodyPr/>
          <a:lstStyle/>
          <a:p>
            <a:r>
              <a:rPr lang="es-SV" dirty="0"/>
              <a:t>Solicitudes de apoyo UCOM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520E953-D6FE-43B5-AF6E-EC0667F662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196902"/>
              </p:ext>
            </p:extLst>
          </p:nvPr>
        </p:nvGraphicFramePr>
        <p:xfrm>
          <a:off x="450165" y="1392702"/>
          <a:ext cx="11211951" cy="546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4345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s-ES" dirty="0"/>
              <a:t>Unidad de Formación</a:t>
            </a:r>
          </a:p>
        </p:txBody>
      </p:sp>
    </p:spTree>
    <p:extLst>
      <p:ext uri="{BB962C8B-B14F-4D97-AF65-F5344CB8AC3E}">
        <p14:creationId xmlns:p14="http://schemas.microsoft.com/office/powerpoint/2010/main" val="1755616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1B2F47ED-0595-45B5-B65A-447AF14F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04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Servidores públicos municipales capacitados</a:t>
            </a:r>
            <a:br>
              <a:rPr lang="es-SV" dirty="0"/>
            </a:br>
            <a:endParaRPr lang="es-SV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0268BB7-6B6E-4561-9E06-999DB170C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316251"/>
              </p:ext>
            </p:extLst>
          </p:nvPr>
        </p:nvGraphicFramePr>
        <p:xfrm>
          <a:off x="1147689" y="829993"/>
          <a:ext cx="9467557" cy="571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79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D5E7FC-52D8-4055-9BE0-E9FEA080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7" y="124083"/>
            <a:ext cx="8275984" cy="1325563"/>
          </a:xfrm>
        </p:spPr>
        <p:txBody>
          <a:bodyPr/>
          <a:lstStyle/>
          <a:p>
            <a:pPr algn="ctr"/>
            <a:r>
              <a:rPr lang="es-SV" dirty="0"/>
              <a:t>Personas capacitadas en el trimestre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6EAF5D1-1B3E-48C1-A5B7-F8118374E6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961553"/>
              </p:ext>
            </p:extLst>
          </p:nvPr>
        </p:nvGraphicFramePr>
        <p:xfrm>
          <a:off x="0" y="1659988"/>
          <a:ext cx="10599090" cy="507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59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6B76621-D0C9-4F72-ACBF-5C86558B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767" y="684909"/>
            <a:ext cx="7260305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4400" dirty="0"/>
              <a:t>Servidores públicos de gobierno central y autónomas capacitados </a:t>
            </a:r>
            <a:endParaRPr lang="es-SV" sz="44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8E25F8D-0D40-41D0-B858-80F5D46363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572838"/>
              </p:ext>
            </p:extLst>
          </p:nvPr>
        </p:nvGraphicFramePr>
        <p:xfrm>
          <a:off x="2150012" y="2057400"/>
          <a:ext cx="893533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1311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C66DC046-ADAE-41E7-8E3A-B0D5E91F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2" y="795130"/>
            <a:ext cx="8998226" cy="17708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dirty="0"/>
              <a:t>Total de personas capacitadas por edad </a:t>
            </a:r>
            <a:br>
              <a:rPr lang="es-SV" dirty="0"/>
            </a:br>
            <a:endParaRPr lang="es-SV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1BE1B4-45F3-459C-99C2-9CA37459F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537274"/>
              </p:ext>
            </p:extLst>
          </p:nvPr>
        </p:nvGraphicFramePr>
        <p:xfrm>
          <a:off x="1" y="1392702"/>
          <a:ext cx="11820938" cy="546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002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6C3DECC-8769-43C5-9D84-664FCAE2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Cantidad de personas capacitadas por sector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E35165C-EE61-4B58-A816-06E41F42B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090587"/>
              </p:ext>
            </p:extLst>
          </p:nvPr>
        </p:nvGraphicFramePr>
        <p:xfrm>
          <a:off x="0" y="1221972"/>
          <a:ext cx="11386625" cy="5319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41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B675BFFF-CD9A-4556-BDD9-1CBFC16DD3E4}"/>
              </a:ext>
            </a:extLst>
          </p:cNvPr>
          <p:cNvSpPr txBox="1"/>
          <p:nvPr/>
        </p:nvSpPr>
        <p:spPr>
          <a:xfrm>
            <a:off x="-848139" y="71518"/>
            <a:ext cx="97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/>
              <a:t>Número de solicitudes y requerimientos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A1689F4-D5BB-40C0-A29E-B4B0D8A73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044158"/>
              </p:ext>
            </p:extLst>
          </p:nvPr>
        </p:nvGraphicFramePr>
        <p:xfrm>
          <a:off x="0" y="1064458"/>
          <a:ext cx="11507372" cy="572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605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81E389-3CE3-4B38-A266-F32A80E3BEA6}"/>
              </a:ext>
            </a:extLst>
          </p:cNvPr>
          <p:cNvSpPr txBox="1"/>
          <p:nvPr/>
        </p:nvSpPr>
        <p:spPr>
          <a:xfrm>
            <a:off x="3207026" y="718643"/>
            <a:ext cx="76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/>
              <a:t>Tiempo promedio de respuesta (días)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E1A8B4F-A0C0-41B5-8895-31AFB6C71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814934"/>
              </p:ext>
            </p:extLst>
          </p:nvPr>
        </p:nvGraphicFramePr>
        <p:xfrm>
          <a:off x="689112" y="1902654"/>
          <a:ext cx="8890987" cy="495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553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BF9874F-2502-4727-B968-DB1D84615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706124"/>
              </p:ext>
            </p:extLst>
          </p:nvPr>
        </p:nvGraphicFramePr>
        <p:xfrm>
          <a:off x="9145358" y="2275445"/>
          <a:ext cx="2921389" cy="148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999">
                  <a:extLst>
                    <a:ext uri="{9D8B030D-6E8A-4147-A177-3AD203B41FA5}">
                      <a16:colId xmlns:a16="http://schemas.microsoft.com/office/drawing/2014/main" val="3741365533"/>
                    </a:ext>
                  </a:extLst>
                </a:gridCol>
                <a:gridCol w="1105390">
                  <a:extLst>
                    <a:ext uri="{9D8B030D-6E8A-4147-A177-3AD203B41FA5}">
                      <a16:colId xmlns:a16="http://schemas.microsoft.com/office/drawing/2014/main" val="1874629452"/>
                    </a:ext>
                  </a:extLst>
                </a:gridCol>
              </a:tblGrid>
              <a:tr h="37204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Información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Número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01683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Reservada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82912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Desistidos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888976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Confidencial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2716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21D636E-F393-4EF8-9BDD-74BD15DAEB1B}"/>
              </a:ext>
            </a:extLst>
          </p:cNvPr>
          <p:cNvSpPr txBox="1"/>
          <p:nvPr/>
        </p:nvSpPr>
        <p:spPr>
          <a:xfrm>
            <a:off x="9145357" y="1936891"/>
            <a:ext cx="2921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28" b="1" i="0" u="none" strike="noStrike" kern="1200" baseline="0">
                <a:solidFill>
                  <a:srgbClr val="44546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Otro tipo de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E58FD7-0681-4D3C-BF31-7E4A1593AED1}"/>
              </a:ext>
            </a:extLst>
          </p:cNvPr>
          <p:cNvSpPr txBox="1"/>
          <p:nvPr/>
        </p:nvSpPr>
        <p:spPr>
          <a:xfrm>
            <a:off x="1358140" y="133627"/>
            <a:ext cx="8640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/>
              <a:t>Tipo de información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EE2AB5D-8012-4CC7-B73E-562F50F5FA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785632"/>
              </p:ext>
            </p:extLst>
          </p:nvPr>
        </p:nvGraphicFramePr>
        <p:xfrm>
          <a:off x="-48119" y="1049465"/>
          <a:ext cx="10046677" cy="515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462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6E1ACD7-1E75-498D-9E71-77B01732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161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SV" dirty="0"/>
              <a:t>Tipo de solicitante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5EFEEF8-F864-431F-87E3-A6391E3BF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189604"/>
              </p:ext>
            </p:extLst>
          </p:nvPr>
        </p:nvGraphicFramePr>
        <p:xfrm>
          <a:off x="323557" y="928467"/>
          <a:ext cx="10719581" cy="568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08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4CA67-7305-4709-9AFA-AF7E9D79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3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Vía de recepción de la solicitud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6C66ADF-969C-4F01-B704-46119378D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573985"/>
              </p:ext>
            </p:extLst>
          </p:nvPr>
        </p:nvGraphicFramePr>
        <p:xfrm>
          <a:off x="281352" y="1072659"/>
          <a:ext cx="10515599" cy="577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7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9E2003-8AFC-41F9-B09C-66198B535ECD}"/>
              </a:ext>
            </a:extLst>
          </p:cNvPr>
          <p:cNvSpPr txBox="1"/>
          <p:nvPr/>
        </p:nvSpPr>
        <p:spPr>
          <a:xfrm>
            <a:off x="9197008" y="5221357"/>
            <a:ext cx="2852405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950" dirty="0"/>
          </a:p>
          <a:p>
            <a:pPr algn="just"/>
            <a:r>
              <a:rPr lang="es-ES" sz="950" dirty="0"/>
              <a:t>La asistencia a Oficiales de Información que se reporta consiste en el apoyo técnico, gestión de credenciales (usuario/contraseña) y cualquier otra consulta vinculada al Portal de Transparencia</a:t>
            </a:r>
          </a:p>
          <a:p>
            <a:pPr algn="just"/>
            <a:r>
              <a:rPr lang="en-US" sz="950" u="sng" dirty="0"/>
              <a:t>S</a:t>
            </a:r>
            <a:r>
              <a:rPr lang="en-US" sz="950" dirty="0"/>
              <a:t>e reportan las orientaciones realizadas de </a:t>
            </a:r>
            <a:r>
              <a:rPr lang="es-ES" sz="950" dirty="0"/>
              <a:t>conformidad a la letra c) del artículo 50 de la LAIP,.</a:t>
            </a:r>
            <a:endParaRPr lang="en-US" sz="95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9B168E-30F8-4AAE-B6B5-EE9BCF77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05" y="520953"/>
            <a:ext cx="7260305" cy="1325563"/>
          </a:xfrm>
        </p:spPr>
        <p:txBody>
          <a:bodyPr/>
          <a:lstStyle/>
          <a:p>
            <a:r>
              <a:rPr lang="es-SV" dirty="0"/>
              <a:t>Consultas que atendió la UAIP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103A1EB-5B24-4AB0-8CBC-0B2978E195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641551"/>
              </p:ext>
            </p:extLst>
          </p:nvPr>
        </p:nvGraphicFramePr>
        <p:xfrm>
          <a:off x="-1" y="1434906"/>
          <a:ext cx="11648050" cy="542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74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GESTIÓN DOCUMENTAL Y ARCHIVOS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9380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13097</TotalTime>
  <Words>267</Words>
  <Application>Microsoft Office PowerPoint</Application>
  <PresentationFormat>Panorámica</PresentationFormat>
  <Paragraphs>55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Presentación de PowerPoint</vt:lpstr>
      <vt:lpstr>UNIDAD DE ACCESO A LA INFORMACIÓN PÚBLICA</vt:lpstr>
      <vt:lpstr>Presentación de PowerPoint</vt:lpstr>
      <vt:lpstr>Presentación de PowerPoint</vt:lpstr>
      <vt:lpstr>Presentación de PowerPoint</vt:lpstr>
      <vt:lpstr>Tipo de solicitante</vt:lpstr>
      <vt:lpstr>Vía de recepción de la solicitud</vt:lpstr>
      <vt:lpstr>Consultas que atendió la UAIP</vt:lpstr>
      <vt:lpstr>UNIDAD DE GESTIÓN DOCUMENTAL Y ARCHIVOS</vt:lpstr>
      <vt:lpstr>Ente obligado que solicita asesoría GDA</vt:lpstr>
      <vt:lpstr>Medio por el cual se realizó el acompañamiento en GDA </vt:lpstr>
      <vt:lpstr>Temas de acompañamiento en materia GDA</vt:lpstr>
      <vt:lpstr>Otras consultas recibidas</vt:lpstr>
      <vt:lpstr>UNIDAD DE ACOMPAÑAMIENTO A ENTES OBLIGADOS</vt:lpstr>
      <vt:lpstr>Nivel de respuesta</vt:lpstr>
      <vt:lpstr>Consultas recibidas</vt:lpstr>
      <vt:lpstr>Gerencia Legal Unidad de Derecho de Acceso a la Información Pública y Unidad de Protección de Datos Personales</vt:lpstr>
      <vt:lpstr>Proyectos de autos elaborados </vt:lpstr>
      <vt:lpstr>Unidad de Comunicaciones</vt:lpstr>
      <vt:lpstr>Solicitudes de apoyo UCOM</vt:lpstr>
      <vt:lpstr>Unidad de Formación</vt:lpstr>
      <vt:lpstr>Servidores públicos municipales capacitados </vt:lpstr>
      <vt:lpstr>Personas capacitadas en el trimestre</vt:lpstr>
      <vt:lpstr>Servidores públicos de gobierno central y autónomas capacitados </vt:lpstr>
      <vt:lpstr>Total de personas capacitadas por edad  </vt:lpstr>
      <vt:lpstr>Cantidad de personas capacitadas por sector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VG</dc:creator>
  <cp:lastModifiedBy>PATRICIA DE ESCOBAR</cp:lastModifiedBy>
  <cp:revision>157</cp:revision>
  <dcterms:created xsi:type="dcterms:W3CDTF">2023-02-23T17:25:48Z</dcterms:created>
  <dcterms:modified xsi:type="dcterms:W3CDTF">2024-07-26T22:24:58Z</dcterms:modified>
</cp:coreProperties>
</file>