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73" r:id="rId3"/>
    <p:sldId id="274" r:id="rId4"/>
    <p:sldId id="275" r:id="rId5"/>
    <p:sldId id="277"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8/9/2017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8/9/2017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2" name="Group 21"/>
          <p:cNvGrpSpPr/>
          <p:nvPr/>
        </p:nvGrpSpPr>
        <p:grpSpPr>
          <a:xfrm rot="10800000">
            <a:off x="11478768" y="0"/>
            <a:ext cx="713232" cy="6858000"/>
            <a:chOff x="0" y="0"/>
            <a:chExt cx="713232" cy="6858000"/>
          </a:xfrm>
        </p:grpSpPr>
        <p:sp>
          <p:nvSpPr>
            <p:cNvPr id="23" name="Rectangle 22"/>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Rectangle 23"/>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12520" y="1188720"/>
            <a:ext cx="9966960" cy="2514600"/>
          </a:xfrm>
        </p:spPr>
        <p:txBody>
          <a:bodyPr anchor="b">
            <a:noAutofit/>
          </a:bodyPr>
          <a:lstStyle>
            <a:lvl1pPr algn="ctr">
              <a:defRPr sz="6000"/>
            </a:lvl1pPr>
          </a:lstStyle>
          <a:p>
            <a:r>
              <a:rPr lang="es-ES" smtClean="0"/>
              <a:t>Haga clic para modificar el estilo de título del patrón</a:t>
            </a:r>
            <a:endParaRPr/>
          </a:p>
        </p:txBody>
      </p:sp>
      <p:sp>
        <p:nvSpPr>
          <p:cNvPr id="3" name="Subtitle 2"/>
          <p:cNvSpPr>
            <a:spLocks noGrp="1"/>
          </p:cNvSpPr>
          <p:nvPr>
            <p:ph type="subTitle" idx="1"/>
          </p:nvPr>
        </p:nvSpPr>
        <p:spPr>
          <a:xfrm>
            <a:off x="1112520" y="3749040"/>
            <a:ext cx="996696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09/08/2017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09/08/2017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99247" y="438912"/>
            <a:ext cx="10730753" cy="569617"/>
          </a:xfrm>
        </p:spPr>
        <p:txBody>
          <a:bodyPr/>
          <a:lstStyle/>
          <a:p>
            <a:r>
              <a:rPr lang="es-ES" dirty="0" smtClean="0"/>
              <a:t>Haga clic para modificar</a:t>
            </a:r>
            <a:endParaRPr dirty="0"/>
          </a:p>
        </p:txBody>
      </p:sp>
      <p:sp>
        <p:nvSpPr>
          <p:cNvPr id="3" name="Content Placeholder 2"/>
          <p:cNvSpPr>
            <a:spLocks noGrp="1"/>
          </p:cNvSpPr>
          <p:nvPr>
            <p:ph idx="1"/>
          </p:nvPr>
        </p:nvSpPr>
        <p:spPr>
          <a:xfrm>
            <a:off x="699247" y="1183342"/>
            <a:ext cx="10730753" cy="48140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09/08/2017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ectangle 13"/>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s-ES"/>
              <a:t>09/08/2017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
        <p:nvSpPr>
          <p:cNvPr id="2" name="Title 1"/>
          <p:cNvSpPr>
            <a:spLocks noGrp="1"/>
          </p:cNvSpPr>
          <p:nvPr>
            <p:ph type="title"/>
          </p:nvPr>
        </p:nvSpPr>
        <p:spPr>
          <a:xfrm>
            <a:off x="1112520" y="1188720"/>
            <a:ext cx="9966960" cy="2514600"/>
          </a:xfrm>
        </p:spPr>
        <p:txBody>
          <a:bodyPr anchor="b">
            <a:normAutofit/>
          </a:bodyPr>
          <a:lstStyle>
            <a:lvl1pPr algn="ctr">
              <a:defRPr sz="5400" b="0">
                <a:solidFill>
                  <a:schemeClr val="tx1">
                    <a:lumMod val="75000"/>
                  </a:schemeClr>
                </a:solidFill>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112520" y="3749040"/>
            <a:ext cx="996696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0A879FD0-C37A-4F50-8F3B-5FA0D9D0B42F}" type="datetimeFigureOut">
              <a:rPr lang="es-ES"/>
              <a:t>09/08/2017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‹Nº›</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9E583DDF-CA54-461A-A486-592D2374C532}" type="datetimeFigureOut">
              <a:rPr lang="es-ES"/>
              <a:t>09/08/2017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9E583DDF-CA54-461A-A486-592D2374C532}" type="datetimeFigureOut">
              <a:rPr lang="es-ES"/>
              <a:t>09/08/2017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E583DDF-CA54-461A-A486-592D2374C532}" type="datetimeFigureOut">
              <a:rPr lang="es-ES"/>
              <a:t>09/08/2017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1" name="Rectangle 1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09/08/2017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0" name="Rectangle 19"/>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20"/>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548640" y="548640"/>
            <a:ext cx="6675120" cy="576072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09/08/2017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bwMode="auto">
          <a:xfrm>
            <a:off x="0" y="6309360"/>
            <a:ext cx="12188825" cy="50292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a:off x="0" y="6703255"/>
            <a:ext cx="12188825" cy="154745"/>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s-ES" dirty="0" smtClean="0"/>
              <a:t>Haga clic para modificar el estilo de título del patrón</a:t>
            </a:r>
            <a:endParaRPr dirty="0"/>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s-ES"/>
              <a:pPr/>
              <a:t>09/08/2017</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‹Nº›</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95000"/>
              <a:lumOff val="5000"/>
            </a:schemeClr>
          </a:solidFill>
          <a:latin typeface="Arial Rounded MT Bold" panose="020F0704030504030204" pitchFamily="34" charset="0"/>
          <a:ea typeface="+mj-ea"/>
          <a:cs typeface="Arial" panose="020B0604020202020204" pitchFamily="34" charset="0"/>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94360" indent="-228600" algn="l" defTabSz="914400" rtl="0" eaLnBrk="1" latinLnBrk="0" hangingPunct="1">
        <a:lnSpc>
          <a:spcPct val="90000"/>
        </a:lnSpc>
        <a:spcBef>
          <a:spcPts val="1000"/>
        </a:spcBef>
        <a:buClr>
          <a:schemeClr val="tx1"/>
        </a:buClr>
        <a:buSzPct val="80000"/>
        <a:buFont typeface="Arial"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914400" indent="-228600" algn="l" defTabSz="914400" rtl="0" eaLnBrk="1" latinLnBrk="0" hangingPunct="1">
        <a:lnSpc>
          <a:spcPct val="90000"/>
        </a:lnSpc>
        <a:spcBef>
          <a:spcPts val="800"/>
        </a:spcBef>
        <a:buClr>
          <a:schemeClr val="tx1"/>
        </a:buClr>
        <a:buSzPct val="80000"/>
        <a:buFont typeface="Arial"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23444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87452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5"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1.jpeg"/><Relationship Id="rId16"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7.xml"/><Relationship Id="rId5" Type="http://schemas.openxmlformats.org/officeDocument/2006/relationships/slide" Target="slide4.xml"/><Relationship Id="rId15" Type="http://schemas.openxmlformats.org/officeDocument/2006/relationships/slide" Target="slide14.xml"/><Relationship Id="rId10" Type="http://schemas.openxmlformats.org/officeDocument/2006/relationships/slide" Target="slide8.xml"/><Relationship Id="rId19" Type="http://schemas.openxmlformats.org/officeDocument/2006/relationships/slide" Target="slide19.xml"/><Relationship Id="rId4" Type="http://schemas.openxmlformats.org/officeDocument/2006/relationships/slide" Target="slide5.xml"/><Relationship Id="rId9" Type="http://schemas.openxmlformats.org/officeDocument/2006/relationships/slide" Target="slide9.xml"/><Relationship Id="rId14"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2520" y="2148840"/>
            <a:ext cx="9966960" cy="2514600"/>
          </a:xfrm>
        </p:spPr>
        <p:txBody>
          <a:bodyPr/>
          <a:lstStyle/>
          <a:p>
            <a:pPr>
              <a:lnSpc>
                <a:spcPct val="150000"/>
              </a:lnSpc>
              <a:spcBef>
                <a:spcPts val="0"/>
              </a:spcBef>
            </a:pPr>
            <a:r>
              <a:rPr lang="es-ES" dirty="0"/>
              <a:t>ORGANIGRAMA</a:t>
            </a:r>
            <a:br>
              <a:rPr lang="es-ES" dirty="0"/>
            </a:br>
            <a:r>
              <a:rPr lang="es-ES" dirty="0"/>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6000" dirty="0" smtClean="0"/>
              <a:t>ILP</a:t>
            </a:r>
            <a:endParaRPr lang="es-ES" sz="6000" dirty="0"/>
          </a:p>
        </p:txBody>
      </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PLANIFICACIÓN</a:t>
            </a:r>
            <a:endParaRPr lang="es-SV" dirty="0"/>
          </a:p>
        </p:txBody>
      </p:sp>
      <p:sp>
        <p:nvSpPr>
          <p:cNvPr id="3" name="Marcador de contenido 2"/>
          <p:cNvSpPr>
            <a:spLocks noGrp="1"/>
          </p:cNvSpPr>
          <p:nvPr>
            <p:ph idx="1"/>
          </p:nvPr>
        </p:nvSpPr>
        <p:spPr/>
        <p:txBody>
          <a:bodyPr/>
          <a:lstStyle/>
          <a:p>
            <a:pPr marL="45720" indent="0">
              <a:buNone/>
            </a:pPr>
            <a:r>
              <a:rPr lang="es-ES"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235117426"/>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pt-BR" dirty="0" smtClean="0">
                          <a:latin typeface="Arial" panose="020B0604020202020204" pitchFamily="34" charset="0"/>
                          <a:cs typeface="Arial" panose="020B0604020202020204" pitchFamily="34" charset="0"/>
                        </a:rPr>
                        <a:t>Gloria Irma Viana de Cáceres</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PROMOCIÓN</a:t>
            </a:r>
            <a:endParaRPr lang="es-SV" dirty="0"/>
          </a:p>
        </p:txBody>
      </p:sp>
      <p:sp>
        <p:nvSpPr>
          <p:cNvPr id="3" name="Marcador de contenido 2"/>
          <p:cNvSpPr>
            <a:spLocks noGrp="1"/>
          </p:cNvSpPr>
          <p:nvPr>
            <p:ph idx="1"/>
          </p:nvPr>
        </p:nvSpPr>
        <p:spPr/>
        <p:txBody>
          <a:bodyPr/>
          <a:lstStyle/>
          <a:p>
            <a:pPr marL="45720" indent="0">
              <a:buNone/>
            </a:pPr>
            <a:r>
              <a:rPr lang="es-ES" dirty="0"/>
              <a:t>Ejecuta las actividades de promoción de los proyectos y/o programas, de forma coordinada e integrada con las diferentes organizaciones tales como VMVDU, </a:t>
            </a:r>
            <a:r>
              <a:rPr lang="es-ES" dirty="0" err="1"/>
              <a:t>ONG´s</a:t>
            </a:r>
            <a:r>
              <a:rPr lang="es-ES" dirty="0"/>
              <a:t>, Alcaldías, comunidades y beneficiarios, entre otras.</a:t>
            </a:r>
            <a:endParaRPr lang="es-SV" dirty="0"/>
          </a:p>
          <a:p>
            <a:pPr marL="45720" indent="0">
              <a:buNone/>
            </a:pPr>
            <a:r>
              <a:rPr lang="es-ES" dirty="0"/>
              <a:t>Realiza diagnósticos de los proyectos de legalización, determinando su factibilidad. Realiza Asambleas informativas en campo con los beneficiarios y líderes comunales.</a:t>
            </a:r>
            <a:endParaRPr lang="es-SV" dirty="0"/>
          </a:p>
          <a:p>
            <a:pPr marL="45720" indent="0">
              <a:buNone/>
            </a:pPr>
            <a:r>
              <a:rPr lang="es-ES" dirty="0"/>
              <a:t>Recolecta documentos de beneficiarios u otros relacionados con el proceso de legalización: DUI, partidas de nacimiento, partidas de defunción, boletas de  pagos de derechos de registro y otros, según necesidades el proceso de legalización.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8163452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Responsable: </a:t>
                      </a:r>
                      <a:r>
                        <a:rPr lang="es-SV" dirty="0" smtClean="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MEDICIONES</a:t>
            </a:r>
            <a:endParaRPr lang="es-SV" dirty="0"/>
          </a:p>
        </p:txBody>
      </p:sp>
      <p:sp>
        <p:nvSpPr>
          <p:cNvPr id="3" name="Marcador de contenido 2"/>
          <p:cNvSpPr>
            <a:spLocks noGrp="1"/>
          </p:cNvSpPr>
          <p:nvPr>
            <p:ph idx="1"/>
          </p:nvPr>
        </p:nvSpPr>
        <p:spPr/>
        <p:txBody>
          <a:bodyPr/>
          <a:lstStyle/>
          <a:p>
            <a:pPr marL="45720" indent="0">
              <a:buNone/>
            </a:pPr>
            <a:r>
              <a:rPr lang="es-ES" dirty="0"/>
              <a:t>Ejecuta mediciones topográficas a través de brigadas, incluido levantamiento de perímetros, planimetría, altimetría, masa arbórea, vaguadas aledañas a los proyectos, replanteamientos y amojonamientos de las parcelaciones, entre otros. </a:t>
            </a:r>
            <a:endParaRPr lang="es-SV" dirty="0"/>
          </a:p>
          <a:p>
            <a:pPr marL="45720" indent="0">
              <a:buNone/>
            </a:pPr>
            <a:r>
              <a:rPr lang="es-ES"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dirty="0"/>
          </a:p>
          <a:p>
            <a:pPr marL="45720" indent="0">
              <a:buNone/>
            </a:pPr>
            <a:r>
              <a:rPr lang="es-ES" dirty="0"/>
              <a:t>Amojonamiento de los lotes de acuerdo al plano aprobado por ILP, en caso de resultar necesario y ser requerido.</a:t>
            </a:r>
            <a:endParaRPr lang="es-SV" dirty="0"/>
          </a:p>
          <a:p>
            <a:pPr marL="45720" indent="0">
              <a:buNone/>
            </a:pPr>
            <a:r>
              <a:rPr lang="es-ES" dirty="0"/>
              <a:t>Elabora y revisa plano perimétrico y de partición, memorias descriptivas, descripciones técnicas, actas de remedición, acotamiento, asimismo amojona lotes de acuerdo a los planos aprobados y/o requerimientos externos.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528233625"/>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INGENIERÍA</a:t>
            </a:r>
            <a:endParaRPr lang="es-SV" dirty="0"/>
          </a:p>
        </p:txBody>
      </p:sp>
      <p:sp>
        <p:nvSpPr>
          <p:cNvPr id="3" name="Marcador de contenido 2"/>
          <p:cNvSpPr>
            <a:spLocks noGrp="1"/>
          </p:cNvSpPr>
          <p:nvPr>
            <p:ph idx="1"/>
          </p:nvPr>
        </p:nvSpPr>
        <p:spPr>
          <a:xfrm>
            <a:off x="699247" y="1035425"/>
            <a:ext cx="10730753" cy="4814046"/>
          </a:xfrm>
        </p:spPr>
        <p:txBody>
          <a:bodyPr/>
          <a:lstStyle/>
          <a:p>
            <a:pPr marL="45720" indent="0">
              <a:buNone/>
            </a:pPr>
            <a:r>
              <a:rPr lang="es-ES" dirty="0"/>
              <a:t>Realiza inspecciones de campo para los Diagnósticos de los Proyectos, comprobación de linderos, resolución de problemas de colindancias, invasiones de inmuebles en coordinación y supervisión de Instituciones externas.</a:t>
            </a:r>
            <a:endParaRPr lang="es-SV" dirty="0"/>
          </a:p>
          <a:p>
            <a:pPr marL="45720" indent="0">
              <a:buNone/>
            </a:pPr>
            <a:r>
              <a:rPr lang="es-ES" dirty="0"/>
              <a:t>Desarrolla actividades de campo y de oficina para garantizar la veracidad y calidad de la realidad física contenida en los Planos de los inmuebles en proceso de legalización.</a:t>
            </a:r>
            <a:endParaRPr lang="es-SV" dirty="0"/>
          </a:p>
          <a:p>
            <a:pPr marL="45720" indent="0">
              <a:buNone/>
            </a:pPr>
            <a:r>
              <a:rPr lang="es-ES"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dirty="0"/>
          </a:p>
          <a:p>
            <a:pPr marL="45720" indent="0">
              <a:buNone/>
            </a:pPr>
            <a:r>
              <a:rPr lang="es-ES" dirty="0"/>
              <a:t>Prepara las Carpetas para la obtención de los Planos Autorizados por las diferentes Instituciones externas autorizadoras en los procesos de legalización. </a:t>
            </a:r>
            <a:endParaRPr lang="es-SV" dirty="0"/>
          </a:p>
          <a:p>
            <a:pPr marL="45720" indent="0">
              <a:buNone/>
            </a:pPr>
            <a:r>
              <a:rPr lang="es-ES" dirty="0"/>
              <a:t>Realiza los trabajos técnicos para la atención de las observaciones y/o modificaciones requeridas por las Instituciones externas autorizadoras, responsable de elaborar y revisar las descripciones técnicas de los inmuebles para escrituración.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995825532"/>
              </p:ext>
            </p:extLst>
          </p:nvPr>
        </p:nvGraphicFramePr>
        <p:xfrm>
          <a:off x="2000623" y="561439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JURÍDICA</a:t>
            </a:r>
            <a:endParaRPr lang="es-SV" dirty="0"/>
          </a:p>
        </p:txBody>
      </p:sp>
      <p:sp>
        <p:nvSpPr>
          <p:cNvPr id="3" name="Marcador de contenido 2"/>
          <p:cNvSpPr>
            <a:spLocks noGrp="1"/>
          </p:cNvSpPr>
          <p:nvPr>
            <p:ph idx="1"/>
          </p:nvPr>
        </p:nvSpPr>
        <p:spPr/>
        <p:txBody>
          <a:bodyPr/>
          <a:lstStyle/>
          <a:p>
            <a:pPr marL="45720" indent="0">
              <a:buNone/>
            </a:pPr>
            <a:r>
              <a:rPr lang="es-ES" dirty="0"/>
              <a:t>Realiza estudios jurídicos y registrales de inmuebles en los diferentes Registros de la propiedad del país, coordinadamente con el CNR.</a:t>
            </a:r>
            <a:endParaRPr lang="es-SV" dirty="0"/>
          </a:p>
          <a:p>
            <a:pPr marL="45720" indent="0">
              <a:buNone/>
            </a:pPr>
            <a:r>
              <a:rPr lang="es-ES" dirty="0"/>
              <a:t>Elabora diligencias notariales y escrituras requeridas en el proceso de legalización.</a:t>
            </a:r>
            <a:endParaRPr lang="es-SV" dirty="0"/>
          </a:p>
          <a:p>
            <a:pPr marL="45720" indent="0">
              <a:buNone/>
            </a:pPr>
            <a:r>
              <a:rPr lang="es-ES" dirty="0"/>
              <a:t>Realiza estudios técnicos jurídicos de las solicitudes de calificación de interés social y calificación jurídica.</a:t>
            </a:r>
            <a:endParaRPr lang="es-SV" dirty="0"/>
          </a:p>
          <a:p>
            <a:pPr marL="45720" indent="0">
              <a:buNone/>
            </a:pPr>
            <a:r>
              <a:rPr lang="es-ES" dirty="0"/>
              <a:t>Realizar visitas de campo y proporcionar asesoría y asistencia jurídica en la solución de casos para los procesos de legalización.</a:t>
            </a:r>
            <a:endParaRPr lang="es-SV" dirty="0"/>
          </a:p>
          <a:p>
            <a:pPr marL="45720" indent="0">
              <a:buNone/>
            </a:pPr>
            <a:r>
              <a:rPr lang="es-ES" dirty="0"/>
              <a:t>Resuelve extrajudicialmente los problemas de colindancias y desacuerdos entre beneficiarios y colindantes para continuar el proceso de legalización.</a:t>
            </a:r>
            <a:endParaRPr lang="es-SV" dirty="0"/>
          </a:p>
          <a:p>
            <a:pPr marL="45720" indent="0">
              <a:buNone/>
            </a:pPr>
            <a:r>
              <a:rPr lang="es-ES" dirty="0"/>
              <a:t>Supervisa y controla la calidad de los documentos para ser presentados a inscripción en Célula Registral.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119341299"/>
              </p:ext>
            </p:extLst>
          </p:nvPr>
        </p:nvGraphicFramePr>
        <p:xfrm>
          <a:off x="2000623" y="554715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7</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CATASTRAL</a:t>
            </a:r>
            <a:endParaRPr lang="es-SV" dirty="0"/>
          </a:p>
        </p:txBody>
      </p:sp>
      <p:sp>
        <p:nvSpPr>
          <p:cNvPr id="3" name="Marcador de contenido 2"/>
          <p:cNvSpPr>
            <a:spLocks noGrp="1"/>
          </p:cNvSpPr>
          <p:nvPr>
            <p:ph idx="1"/>
          </p:nvPr>
        </p:nvSpPr>
        <p:spPr>
          <a:xfrm>
            <a:off x="699247" y="995084"/>
            <a:ext cx="10730753" cy="4814046"/>
          </a:xfrm>
        </p:spPr>
        <p:txBody>
          <a:bodyPr>
            <a:normAutofit/>
          </a:bodyPr>
          <a:lstStyle/>
          <a:p>
            <a:pPr marL="45720" indent="0">
              <a:buNone/>
            </a:pPr>
            <a:r>
              <a:rPr lang="es-ES"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dirty="0"/>
          </a:p>
          <a:p>
            <a:pPr marL="45720" indent="0">
              <a:buNone/>
            </a:pPr>
            <a:r>
              <a:rPr lang="es-ES" dirty="0"/>
              <a:t>Supervisa, organiza, dirige y controla la ejecución de las diferentes  actividades  técnicas catastrales, que aseguren el mantenimiento y actualización del Catastro con la calidad y tiempos establecidos en CNR. </a:t>
            </a:r>
            <a:endParaRPr lang="es-SV" dirty="0"/>
          </a:p>
          <a:p>
            <a:pPr marL="45720" indent="0">
              <a:buNone/>
            </a:pPr>
            <a:r>
              <a:rPr lang="es-ES" dirty="0"/>
              <a:t>Supervisa y orienta al personal técnico en los aspectos registrales y catastrales, para el desarrollo de sus actividades y lograr el cumplimiento de los planes y objetivos programados. </a:t>
            </a:r>
            <a:endParaRPr lang="es-SV" dirty="0"/>
          </a:p>
          <a:p>
            <a:pPr marL="45720" indent="0">
              <a:buNone/>
            </a:pPr>
            <a:r>
              <a:rPr lang="es-ES" dirty="0"/>
              <a:t>Recibe las solicitudes de servicio con los documentos requeridos de los Proyectos e </a:t>
            </a:r>
            <a:r>
              <a:rPr lang="es-ES" dirty="0" err="1"/>
              <a:t>Insitu</a:t>
            </a:r>
            <a:r>
              <a:rPr lang="es-ES" dirty="0"/>
              <a:t> en proceso de legalización, verificando el cumplimiento de los requisitos para su presentación y procesamiento.</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596238754"/>
              </p:ext>
            </p:extLst>
          </p:nvPr>
        </p:nvGraphicFramePr>
        <p:xfrm>
          <a:off x="2000623" y="5641285"/>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Zulema Beatriz </a:t>
                      </a:r>
                      <a:r>
                        <a:rPr lang="es-SV" dirty="0" smtClean="0">
                          <a:latin typeface="Arial" panose="020B0604020202020204" pitchFamily="34" charset="0"/>
                          <a:cs typeface="Arial" panose="020B0604020202020204" pitchFamily="34" charset="0"/>
                        </a:rPr>
                        <a:t>Martínez Mejía</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REGISTRAL</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Recibe los documentos generados requeridos en el proceso de legalización verificando que cumplan con los requisitos para su presentación.</a:t>
            </a:r>
          </a:p>
          <a:p>
            <a:pPr marL="45720" indent="0">
              <a:buNone/>
            </a:pPr>
            <a:r>
              <a:rPr lang="es-SV" dirty="0"/>
              <a:t>Califica e inscribe los documentos a favor de los beneficiarios. </a:t>
            </a:r>
          </a:p>
          <a:p>
            <a:pPr marL="45720" indent="0">
              <a:buNone/>
            </a:pPr>
            <a:r>
              <a:rPr lang="es-SV" dirty="0"/>
              <a:t>Realiza en coordinación con la Unidad Jurídica los estudios registrales de los documentos presentados por los beneficiarios a fin de determinar el proceso de legalización a iniciarse.</a:t>
            </a:r>
          </a:p>
          <a:p>
            <a:pPr marL="45720" indent="0">
              <a:buNone/>
            </a:pPr>
            <a:r>
              <a:rPr lang="es-SV" dirty="0"/>
              <a:t>Es enlace del ILP con el Centro Nacional de Registros para lineamientos de inscripción, aprobaciones técnicas, coordinación con las oficinas regístrales departamentales.</a:t>
            </a:r>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GERENCIA ADMINISTRATIVA FINANCIERA</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99833148"/>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16</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INFORMÁTICA</a:t>
            </a:r>
            <a:endParaRPr lang="es-SV" dirty="0"/>
          </a:p>
        </p:txBody>
      </p:sp>
      <p:sp>
        <p:nvSpPr>
          <p:cNvPr id="3" name="Marcador de contenido 2"/>
          <p:cNvSpPr>
            <a:spLocks noGrp="1"/>
          </p:cNvSpPr>
          <p:nvPr>
            <p:ph idx="1"/>
          </p:nvPr>
        </p:nvSpPr>
        <p:spPr/>
        <p:txBody>
          <a:bodyPr>
            <a:normAutofit/>
          </a:bodyPr>
          <a:lstStyle/>
          <a:p>
            <a:pPr marL="45720" indent="0">
              <a:buNone/>
            </a:pPr>
            <a:r>
              <a:rPr lang="es-ES"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377186848"/>
              </p:ext>
            </p:extLst>
          </p:nvPr>
        </p:nvGraphicFramePr>
        <p:xfrm>
          <a:off x="2000623" y="421590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3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ARCHIVO</a:t>
            </a:r>
            <a:endParaRPr lang="es-SV" dirty="0"/>
          </a:p>
        </p:txBody>
      </p:sp>
      <p:sp>
        <p:nvSpPr>
          <p:cNvPr id="3" name="Marcador de contenido 2"/>
          <p:cNvSpPr>
            <a:spLocks noGrp="1"/>
          </p:cNvSpPr>
          <p:nvPr>
            <p:ph idx="1"/>
          </p:nvPr>
        </p:nvSpPr>
        <p:spPr/>
        <p:txBody>
          <a:bodyPr>
            <a:normAutofit/>
          </a:bodyPr>
          <a:lstStyle/>
          <a:p>
            <a:pPr marL="45720" indent="0">
              <a:buNone/>
            </a:pPr>
            <a:r>
              <a:rPr lang="es-ES" dirty="0"/>
              <a:t>Recibe, clasifica, ordena, actualiza datos en el Sistema, fotocopia y coloca físicamente toda la documentación de los expedientes institucionales para su resguardo y custodia.</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931982"/>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María Luisa Pérez de López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4129" y="-134471"/>
            <a:ext cx="12286129" cy="6992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Marcador de contenido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113" b="5635"/>
          <a:stretch/>
        </p:blipFill>
        <p:spPr>
          <a:xfrm>
            <a:off x="1963269" y="847164"/>
            <a:ext cx="8261491" cy="5836024"/>
          </a:xfrm>
        </p:spPr>
      </p:pic>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sp>
        <p:nvSpPr>
          <p:cNvPr id="5" name="Rectángulo 4">
            <a:hlinkClick r:id="rId3" action="ppaction://hlinksldjump"/>
          </p:cNvPr>
          <p:cNvSpPr/>
          <p:nvPr/>
        </p:nvSpPr>
        <p:spPr>
          <a:xfrm>
            <a:off x="5586412" y="912718"/>
            <a:ext cx="1524000" cy="519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dirty="0" smtClean="0">
                <a:latin typeface="Arial" panose="020B0604020202020204" pitchFamily="34" charset="0"/>
                <a:cs typeface="Arial" panose="020B0604020202020204" pitchFamily="34" charset="0"/>
              </a:rPr>
              <a:t>Consejo Directivo</a:t>
            </a:r>
            <a:endParaRPr lang="es-SV" sz="1300" dirty="0">
              <a:latin typeface="Arial" panose="020B0604020202020204" pitchFamily="34" charset="0"/>
              <a:cs typeface="Arial" panose="020B0604020202020204" pitchFamily="34" charset="0"/>
            </a:endParaRPr>
          </a:p>
        </p:txBody>
      </p:sp>
      <p:sp>
        <p:nvSpPr>
          <p:cNvPr id="6" name="Rectángulo 5">
            <a:hlinkClick r:id="rId4" action="ppaction://hlinksldjump"/>
          </p:cNvPr>
          <p:cNvSpPr/>
          <p:nvPr/>
        </p:nvSpPr>
        <p:spPr>
          <a:xfrm>
            <a:off x="5624508" y="2293841"/>
            <a:ext cx="1447805" cy="519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150" dirty="0" smtClean="0">
                <a:latin typeface="Arial" panose="020B0604020202020204" pitchFamily="34" charset="0"/>
                <a:cs typeface="Arial" panose="020B0604020202020204" pitchFamily="34" charset="0"/>
              </a:rPr>
              <a:t>Dirección Ejecutiva</a:t>
            </a:r>
            <a:endParaRPr lang="es-SV" sz="1150" dirty="0">
              <a:latin typeface="Arial" panose="020B0604020202020204" pitchFamily="34" charset="0"/>
              <a:cs typeface="Arial" panose="020B0604020202020204" pitchFamily="34" charset="0"/>
            </a:endParaRPr>
          </a:p>
        </p:txBody>
      </p:sp>
      <p:sp>
        <p:nvSpPr>
          <p:cNvPr id="7" name="Rectángulo 6">
            <a:hlinkClick r:id="rId5" action="ppaction://hlinksldjump"/>
          </p:cNvPr>
          <p:cNvSpPr/>
          <p:nvPr/>
        </p:nvSpPr>
        <p:spPr>
          <a:xfrm>
            <a:off x="4929511" y="1604960"/>
            <a:ext cx="880739" cy="4865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dirty="0" smtClean="0">
                <a:latin typeface="Arial" panose="020B0604020202020204" pitchFamily="34" charset="0"/>
                <a:cs typeface="Arial" panose="020B0604020202020204" pitchFamily="34" charset="0"/>
              </a:rPr>
              <a:t>Auditoria Interna</a:t>
            </a:r>
            <a:endParaRPr lang="es-SV" sz="1300" dirty="0">
              <a:latin typeface="Arial" panose="020B0604020202020204" pitchFamily="34" charset="0"/>
              <a:cs typeface="Arial" panose="020B0604020202020204" pitchFamily="34" charset="0"/>
            </a:endParaRPr>
          </a:p>
        </p:txBody>
      </p:sp>
      <p:sp>
        <p:nvSpPr>
          <p:cNvPr id="8" name="Rectángulo 7">
            <a:hlinkClick r:id="rId6" action="ppaction://hlinksldjump"/>
          </p:cNvPr>
          <p:cNvSpPr/>
          <p:nvPr/>
        </p:nvSpPr>
        <p:spPr>
          <a:xfrm>
            <a:off x="4929511" y="2971376"/>
            <a:ext cx="947732" cy="4909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Información y Comunicaciones</a:t>
            </a:r>
            <a:endParaRPr lang="es-SV" sz="900" dirty="0">
              <a:latin typeface="Arial" panose="020B0604020202020204" pitchFamily="34" charset="0"/>
              <a:cs typeface="Arial" panose="020B0604020202020204" pitchFamily="34" charset="0"/>
            </a:endParaRPr>
          </a:p>
        </p:txBody>
      </p:sp>
      <p:sp>
        <p:nvSpPr>
          <p:cNvPr id="9" name="Rectángulo 8">
            <a:hlinkClick r:id="rId7" action="ppaction://hlinksldjump"/>
          </p:cNvPr>
          <p:cNvSpPr/>
          <p:nvPr/>
        </p:nvSpPr>
        <p:spPr>
          <a:xfrm>
            <a:off x="4145424" y="3676649"/>
            <a:ext cx="1028377"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200" dirty="0" smtClean="0">
                <a:latin typeface="Arial" panose="020B0604020202020204" pitchFamily="34" charset="0"/>
                <a:cs typeface="Arial" panose="020B0604020202020204" pitchFamily="34" charset="0"/>
              </a:rPr>
              <a:t>Gerencia de Operaciones</a:t>
            </a:r>
            <a:endParaRPr lang="es-SV" sz="1200" dirty="0">
              <a:latin typeface="Arial" panose="020B0604020202020204" pitchFamily="34" charset="0"/>
              <a:cs typeface="Arial" panose="020B0604020202020204" pitchFamily="34" charset="0"/>
            </a:endParaRPr>
          </a:p>
        </p:txBody>
      </p:sp>
      <p:sp>
        <p:nvSpPr>
          <p:cNvPr id="10" name="Rectángulo 9">
            <a:hlinkClick r:id="rId8" action="ppaction://hlinksldjump"/>
          </p:cNvPr>
          <p:cNvSpPr/>
          <p:nvPr/>
        </p:nvSpPr>
        <p:spPr>
          <a:xfrm>
            <a:off x="4889189" y="4294093"/>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200" dirty="0" smtClean="0">
                <a:latin typeface="Arial" panose="020B0604020202020204" pitchFamily="34" charset="0"/>
                <a:cs typeface="Arial" panose="020B0604020202020204" pitchFamily="34" charset="0"/>
              </a:rPr>
              <a:t>Planificación</a:t>
            </a:r>
            <a:endParaRPr lang="es-SV" sz="1200" dirty="0">
              <a:latin typeface="Arial" panose="020B0604020202020204" pitchFamily="34" charset="0"/>
              <a:cs typeface="Arial" panose="020B0604020202020204" pitchFamily="34" charset="0"/>
            </a:endParaRPr>
          </a:p>
        </p:txBody>
      </p:sp>
      <p:sp>
        <p:nvSpPr>
          <p:cNvPr id="11" name="Rectángulo 10">
            <a:hlinkClick r:id="rId9" action="ppaction://hlinksldjump"/>
          </p:cNvPr>
          <p:cNvSpPr/>
          <p:nvPr/>
        </p:nvSpPr>
        <p:spPr>
          <a:xfrm>
            <a:off x="3545126" y="4294092"/>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Coordinación Mediciones/ Ingeniería</a:t>
            </a:r>
            <a:endParaRPr lang="es-SV" sz="1100" dirty="0">
              <a:latin typeface="Arial" panose="020B0604020202020204" pitchFamily="34" charset="0"/>
              <a:cs typeface="Arial" panose="020B0604020202020204" pitchFamily="34" charset="0"/>
            </a:endParaRPr>
          </a:p>
        </p:txBody>
      </p:sp>
      <p:sp>
        <p:nvSpPr>
          <p:cNvPr id="12" name="Rectángulo 11">
            <a:hlinkClick r:id="rId10" action="ppaction://hlinksldjump"/>
          </p:cNvPr>
          <p:cNvSpPr/>
          <p:nvPr/>
        </p:nvSpPr>
        <p:spPr>
          <a:xfrm>
            <a:off x="3545126" y="4911535"/>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Gestión de Procesos y Medio Ambiente</a:t>
            </a:r>
            <a:endParaRPr lang="es-SV" sz="900" dirty="0">
              <a:latin typeface="Arial" panose="020B0604020202020204" pitchFamily="34" charset="0"/>
              <a:cs typeface="Arial" panose="020B0604020202020204" pitchFamily="34" charset="0"/>
            </a:endParaRPr>
          </a:p>
        </p:txBody>
      </p:sp>
      <p:sp>
        <p:nvSpPr>
          <p:cNvPr id="13" name="Rectángulo 12">
            <a:hlinkClick r:id="rId11" action="ppaction://hlinksldjump"/>
          </p:cNvPr>
          <p:cNvSpPr/>
          <p:nvPr/>
        </p:nvSpPr>
        <p:spPr>
          <a:xfrm>
            <a:off x="7824787" y="3676649"/>
            <a:ext cx="1023938"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Gerencia Administrativa Financiera</a:t>
            </a:r>
            <a:endParaRPr lang="es-SV" sz="1100" dirty="0">
              <a:latin typeface="Arial" panose="020B0604020202020204" pitchFamily="34" charset="0"/>
              <a:cs typeface="Arial" panose="020B0604020202020204" pitchFamily="34" charset="0"/>
            </a:endParaRPr>
          </a:p>
        </p:txBody>
      </p:sp>
      <p:sp>
        <p:nvSpPr>
          <p:cNvPr id="14" name="Rectángulo 13">
            <a:hlinkClick r:id="rId12" action="ppaction://hlinksldjump"/>
          </p:cNvPr>
          <p:cNvSpPr/>
          <p:nvPr/>
        </p:nvSpPr>
        <p:spPr>
          <a:xfrm>
            <a:off x="2022164"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Promoción</a:t>
            </a:r>
            <a:endParaRPr lang="es-SV" sz="1100" dirty="0">
              <a:latin typeface="Arial" panose="020B0604020202020204" pitchFamily="34" charset="0"/>
              <a:cs typeface="Arial" panose="020B0604020202020204" pitchFamily="34" charset="0"/>
            </a:endParaRPr>
          </a:p>
        </p:txBody>
      </p:sp>
      <p:sp>
        <p:nvSpPr>
          <p:cNvPr id="15" name="Rectángulo 14">
            <a:hlinkClick r:id="rId13" action="ppaction://hlinksldjump"/>
          </p:cNvPr>
          <p:cNvSpPr/>
          <p:nvPr/>
        </p:nvSpPr>
        <p:spPr>
          <a:xfrm>
            <a:off x="2906870"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Ingeniería</a:t>
            </a:r>
            <a:endParaRPr lang="es-SV" sz="1100" dirty="0">
              <a:latin typeface="Arial" panose="020B0604020202020204" pitchFamily="34" charset="0"/>
              <a:cs typeface="Arial" panose="020B0604020202020204" pitchFamily="34" charset="0"/>
            </a:endParaRPr>
          </a:p>
        </p:txBody>
      </p:sp>
      <p:sp>
        <p:nvSpPr>
          <p:cNvPr id="16" name="Rectángulo 15">
            <a:hlinkClick r:id="rId14" action="ppaction://hlinksldjump"/>
          </p:cNvPr>
          <p:cNvSpPr/>
          <p:nvPr/>
        </p:nvSpPr>
        <p:spPr>
          <a:xfrm>
            <a:off x="3799982"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Mediciones</a:t>
            </a:r>
            <a:endParaRPr lang="es-SV" sz="1100" dirty="0">
              <a:latin typeface="Arial" panose="020B0604020202020204" pitchFamily="34" charset="0"/>
              <a:cs typeface="Arial" panose="020B0604020202020204" pitchFamily="34" charset="0"/>
            </a:endParaRPr>
          </a:p>
        </p:txBody>
      </p:sp>
      <p:sp>
        <p:nvSpPr>
          <p:cNvPr id="17" name="Rectángulo 16">
            <a:hlinkClick r:id="rId15" action="ppaction://hlinksldjump"/>
          </p:cNvPr>
          <p:cNvSpPr/>
          <p:nvPr/>
        </p:nvSpPr>
        <p:spPr>
          <a:xfrm>
            <a:off x="4693094"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Jurídico</a:t>
            </a:r>
            <a:endParaRPr lang="es-SV" sz="1100" dirty="0">
              <a:latin typeface="Arial" panose="020B0604020202020204" pitchFamily="34" charset="0"/>
              <a:cs typeface="Arial" panose="020B0604020202020204" pitchFamily="34" charset="0"/>
            </a:endParaRPr>
          </a:p>
        </p:txBody>
      </p:sp>
      <p:sp>
        <p:nvSpPr>
          <p:cNvPr id="18" name="Rectángulo 17">
            <a:hlinkClick r:id="rId16" action="ppaction://hlinksldjump"/>
          </p:cNvPr>
          <p:cNvSpPr/>
          <p:nvPr/>
        </p:nvSpPr>
        <p:spPr>
          <a:xfrm>
            <a:off x="5586206" y="559033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Catastro</a:t>
            </a:r>
            <a:endParaRPr lang="es-SV" sz="1100" dirty="0">
              <a:latin typeface="Arial" panose="020B0604020202020204" pitchFamily="34" charset="0"/>
              <a:cs typeface="Arial" panose="020B0604020202020204" pitchFamily="34" charset="0"/>
            </a:endParaRPr>
          </a:p>
        </p:txBody>
      </p:sp>
      <p:sp>
        <p:nvSpPr>
          <p:cNvPr id="19" name="Rectángulo 18">
            <a:hlinkClick r:id="rId17" action="ppaction://hlinksldjump"/>
          </p:cNvPr>
          <p:cNvSpPr/>
          <p:nvPr/>
        </p:nvSpPr>
        <p:spPr>
          <a:xfrm>
            <a:off x="6470912"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Registro</a:t>
            </a:r>
            <a:endParaRPr lang="es-SV" sz="1100" dirty="0">
              <a:latin typeface="Arial" panose="020B0604020202020204" pitchFamily="34" charset="0"/>
              <a:cs typeface="Arial" panose="020B0604020202020204" pitchFamily="34" charset="0"/>
            </a:endParaRPr>
          </a:p>
        </p:txBody>
      </p:sp>
      <p:sp>
        <p:nvSpPr>
          <p:cNvPr id="20" name="Rectángulo 19">
            <a:hlinkClick r:id="rId18" action="ppaction://hlinksldjump"/>
          </p:cNvPr>
          <p:cNvSpPr/>
          <p:nvPr/>
        </p:nvSpPr>
        <p:spPr>
          <a:xfrm>
            <a:off x="7384272" y="558921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Informática</a:t>
            </a:r>
            <a:endParaRPr lang="es-SV" sz="1100" dirty="0">
              <a:latin typeface="Arial" panose="020B0604020202020204" pitchFamily="34" charset="0"/>
              <a:cs typeface="Arial" panose="020B0604020202020204" pitchFamily="34" charset="0"/>
            </a:endParaRPr>
          </a:p>
        </p:txBody>
      </p:sp>
      <p:sp>
        <p:nvSpPr>
          <p:cNvPr id="21" name="Rectángulo 20">
            <a:hlinkClick r:id="rId19" action="ppaction://hlinksldjump"/>
          </p:cNvPr>
          <p:cNvSpPr/>
          <p:nvPr/>
        </p:nvSpPr>
        <p:spPr>
          <a:xfrm>
            <a:off x="8469415" y="558822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Archivo</a:t>
            </a:r>
            <a:endParaRPr lang="es-SV" sz="1100" dirty="0">
              <a:latin typeface="Arial" panose="020B0604020202020204" pitchFamily="34" charset="0"/>
              <a:cs typeface="Arial" panose="020B0604020202020204" pitchFamily="34" charset="0"/>
            </a:endParaRPr>
          </a:p>
        </p:txBody>
      </p:sp>
      <p:sp>
        <p:nvSpPr>
          <p:cNvPr id="22" name="Rectángulo 21"/>
          <p:cNvSpPr/>
          <p:nvPr/>
        </p:nvSpPr>
        <p:spPr>
          <a:xfrm>
            <a:off x="6598459"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Administración</a:t>
            </a:r>
            <a:endParaRPr lang="es-SV" sz="900" dirty="0">
              <a:latin typeface="Arial" panose="020B0604020202020204" pitchFamily="34" charset="0"/>
              <a:cs typeface="Arial" panose="020B0604020202020204" pitchFamily="34" charset="0"/>
            </a:endParaRPr>
          </a:p>
        </p:txBody>
      </p:sp>
      <p:sp>
        <p:nvSpPr>
          <p:cNvPr id="23" name="Rectángulo 22"/>
          <p:cNvSpPr/>
          <p:nvPr/>
        </p:nvSpPr>
        <p:spPr>
          <a:xfrm>
            <a:off x="7491893"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Finanzas</a:t>
            </a:r>
            <a:endParaRPr lang="es-SV" sz="900" dirty="0">
              <a:latin typeface="Arial" panose="020B0604020202020204" pitchFamily="34" charset="0"/>
              <a:cs typeface="Arial" panose="020B0604020202020204" pitchFamily="34" charset="0"/>
            </a:endParaRPr>
          </a:p>
        </p:txBody>
      </p:sp>
      <p:sp>
        <p:nvSpPr>
          <p:cNvPr id="24" name="Rectángulo 23"/>
          <p:cNvSpPr/>
          <p:nvPr/>
        </p:nvSpPr>
        <p:spPr>
          <a:xfrm>
            <a:off x="8385327"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Contabilidad</a:t>
            </a:r>
            <a:endParaRPr lang="es-SV" sz="900" dirty="0">
              <a:latin typeface="Arial" panose="020B0604020202020204" pitchFamily="34" charset="0"/>
              <a:cs typeface="Arial" panose="020B0604020202020204" pitchFamily="34" charset="0"/>
            </a:endParaRPr>
          </a:p>
        </p:txBody>
      </p:sp>
      <p:sp>
        <p:nvSpPr>
          <p:cNvPr id="25" name="Rectángulo 24"/>
          <p:cNvSpPr/>
          <p:nvPr/>
        </p:nvSpPr>
        <p:spPr>
          <a:xfrm>
            <a:off x="9264472" y="618662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Transporte</a:t>
            </a:r>
            <a:endParaRPr lang="es-SV"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p:txBody>
          <a:bodyPr/>
          <a:lstStyle/>
          <a:p>
            <a:pPr marL="45720" indent="0">
              <a:buNone/>
            </a:pPr>
            <a:r>
              <a:rPr lang="es-SV" dirty="0"/>
              <a:t>Autoridad superior del Instituto de Legalización de la Propiedad, formado por 5 Miembros: Viceministro de Vivienda y Desarrollo Urbano, Viceministro de Relaciones Exteriores, Integración y Promoción Económica; Viceministro de Obras Públicas, </a:t>
            </a:r>
            <a:r>
              <a:rPr lang="es-SV" dirty="0" smtClean="0"/>
              <a:t>Viceministra </a:t>
            </a:r>
            <a:r>
              <a:rPr lang="es-SV" dirty="0"/>
              <a:t>de Gobernación y Secretaria </a:t>
            </a:r>
            <a:r>
              <a:rPr lang="es-SV" dirty="0" smtClean="0"/>
              <a:t>de Inclusión Social. </a:t>
            </a:r>
            <a:r>
              <a:rPr lang="es-SV" dirty="0"/>
              <a:t>Siendo la persona que ocupa el cargo de Viceministro de Vivienda el Presidente del Consejo Directivo del Instituto de Legalización de la Propiedad.</a:t>
            </a:r>
          </a:p>
          <a:p>
            <a:pPr marL="45720" indent="0">
              <a:buNone/>
            </a:pPr>
            <a:r>
              <a:rPr lang="es-SV" dirty="0"/>
              <a:t>El Consejo toma las decisiones que afectan a toda la organización, conocen, discuten y autorizan las políticas, estrategias generales y específicas, y otros documentos de trascendencia institucional.</a:t>
            </a:r>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4002906099"/>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Presidente del Consejo Directivo: </a:t>
                      </a:r>
                      <a:r>
                        <a:rPr lang="es-SV" dirty="0" smtClean="0">
                          <a:latin typeface="Arial" panose="020B0604020202020204" pitchFamily="34" charset="0"/>
                          <a:cs typeface="Arial" panose="020B0604020202020204" pitchFamily="34" charset="0"/>
                        </a:rPr>
                        <a:t>José Roberto </a:t>
                      </a:r>
                      <a:r>
                        <a:rPr lang="es-SV" dirty="0" err="1" smtClean="0">
                          <a:latin typeface="Arial" panose="020B0604020202020204" pitchFamily="34" charset="0"/>
                          <a:cs typeface="Arial" panose="020B0604020202020204" pitchFamily="34" charset="0"/>
                        </a:rPr>
                        <a:t>Góchez</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funcionarios: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p:txBody>
          <a:bodyPr/>
          <a:lstStyle/>
          <a:p>
            <a:pPr marL="45720" indent="0">
              <a:buNone/>
            </a:pPr>
            <a:r>
              <a:rPr lang="es-ES"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dirty="0"/>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Auditor: </a:t>
                      </a:r>
                      <a:r>
                        <a:rPr lang="es-SV" dirty="0" smtClean="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p:txBody>
          <a:bodyPr/>
          <a:lstStyle/>
          <a:p>
            <a:pPr marL="45720" indent="0">
              <a:buNone/>
            </a:pPr>
            <a:r>
              <a:rPr lang="es-ES"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dirty="0"/>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22089344"/>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Director: </a:t>
                      </a:r>
                      <a:r>
                        <a:rPr lang="es-SV" dirty="0" smtClean="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INFORMACIÓN Y COMUNICACIONES </a:t>
            </a:r>
            <a:endParaRPr lang="es-SV" dirty="0"/>
          </a:p>
        </p:txBody>
      </p:sp>
      <p:sp>
        <p:nvSpPr>
          <p:cNvPr id="3" name="Marcador de contenido 2"/>
          <p:cNvSpPr>
            <a:spLocks noGrp="1"/>
          </p:cNvSpPr>
          <p:nvPr>
            <p:ph idx="1"/>
          </p:nvPr>
        </p:nvSpPr>
        <p:spPr/>
        <p:txBody>
          <a:bodyPr/>
          <a:lstStyle/>
          <a:p>
            <a:pPr marL="45720" indent="0">
              <a:lnSpc>
                <a:spcPct val="100000"/>
              </a:lnSpc>
              <a:buNone/>
            </a:pPr>
            <a:r>
              <a:rPr lang="es-SV" dirty="0" smtClean="0"/>
              <a:t>Funge </a:t>
            </a:r>
            <a:r>
              <a:rPr lang="es-SV" dirty="0"/>
              <a:t>como Oficial de </a:t>
            </a:r>
            <a:r>
              <a:rPr lang="es-SV" dirty="0" smtClean="0"/>
              <a:t>Información, en </a:t>
            </a:r>
            <a:r>
              <a:rPr lang="es-SV" dirty="0"/>
              <a:t>cumplimiento a la Ley de Acceso a la Información </a:t>
            </a:r>
            <a:r>
              <a:rPr lang="es-SV" dirty="0" smtClean="0"/>
              <a:t>Pública. Asimismo, promueve </a:t>
            </a:r>
            <a:r>
              <a:rPr lang="es-SV" dirty="0"/>
              <a:t>y gestiona la comunicación interna y externa de la Institución, hace divulgación de forma directa e indirecta, para dar a conocer los beneficios que el ILP ofrece en materia de legalización de tierras. Organiza y coordina eventos de entrega de Escrituras, así como actividades orientadas al mantenimiento de la identidad institucional. </a:t>
            </a:r>
          </a:p>
        </p:txBody>
      </p:sp>
      <p:graphicFrame>
        <p:nvGraphicFramePr>
          <p:cNvPr id="5" name="Tabla 4"/>
          <p:cNvGraphicFramePr>
            <a:graphicFrameLocks noGrp="1"/>
          </p:cNvGraphicFramePr>
          <p:nvPr>
            <p:extLst>
              <p:ext uri="{D42A27DB-BD31-4B8C-83A1-F6EECF244321}">
                <p14:modId xmlns:p14="http://schemas.microsoft.com/office/powerpoint/2010/main" val="109966273"/>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err="1" smtClean="0">
                          <a:latin typeface="Arial" panose="020B0604020202020204" pitchFamily="34" charset="0"/>
                          <a:cs typeface="Arial" panose="020B0604020202020204" pitchFamily="34" charset="0"/>
                        </a:rPr>
                        <a:t>Mariam</a:t>
                      </a:r>
                      <a:r>
                        <a:rPr lang="es-SV" dirty="0" smtClean="0">
                          <a:latin typeface="Arial" panose="020B0604020202020204" pitchFamily="34" charset="0"/>
                          <a:cs typeface="Arial" panose="020B0604020202020204" pitchFamily="34" charset="0"/>
                        </a:rPr>
                        <a:t> Sofía Alfaro </a:t>
                      </a:r>
                      <a:r>
                        <a:rPr lang="es-SV" dirty="0" err="1" smtClean="0">
                          <a:latin typeface="Arial" panose="020B0604020202020204" pitchFamily="34" charset="0"/>
                          <a:cs typeface="Arial" panose="020B0604020202020204" pitchFamily="34" charset="0"/>
                        </a:rPr>
                        <a:t>Zablah</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GERENCIA DE OPERACIONES</a:t>
            </a:r>
            <a:endParaRPr lang="es-SV" dirty="0"/>
          </a:p>
        </p:txBody>
      </p:sp>
      <p:sp>
        <p:nvSpPr>
          <p:cNvPr id="3" name="Marcador de contenido 2"/>
          <p:cNvSpPr>
            <a:spLocks noGrp="1"/>
          </p:cNvSpPr>
          <p:nvPr>
            <p:ph idx="1"/>
          </p:nvPr>
        </p:nvSpPr>
        <p:spPr/>
        <p:txBody>
          <a:bodyPr/>
          <a:lstStyle/>
          <a:p>
            <a:pPr marL="45720" indent="0">
              <a:buNone/>
            </a:pPr>
            <a:r>
              <a:rPr lang="es-ES" dirty="0"/>
              <a:t>Coordina, dirige, supervisa y controla la gestión operativa para los procesos de legalización de tierras a nivel nacional hacia el cumplimiento de los objetivos institucionales y lineamientos gubernamentales. </a:t>
            </a:r>
            <a:endParaRPr lang="es-SV" dirty="0"/>
          </a:p>
          <a:p>
            <a:pPr marL="45720" indent="0">
              <a:buNone/>
            </a:pPr>
            <a:r>
              <a:rPr lang="es-ES" dirty="0"/>
              <a:t>Propone a la Dirección Ejecutiva los perfiles de los programas y/o proyectos y el Plan Operativo Institucional y e</a:t>
            </a:r>
            <a:r>
              <a:rPr lang="es-SV" dirty="0"/>
              <a:t>labora los Convenios Interinstitucionales que tienen como objeto asegurar la tenencia de tierra a familias salvadoreñas de escasos recursos económicos y proveer de recursos financieros al ILP.</a:t>
            </a:r>
          </a:p>
          <a:p>
            <a:pPr marL="45720" indent="0">
              <a:buNone/>
            </a:pPr>
            <a:r>
              <a:rPr lang="es-ES" dirty="0"/>
              <a:t>Dispone lineamientos de planificación, organización, dirección y control a las unidades operativas, con el propósito de realizar seguimiento y dar cumplimiento a las metas institucionales.</a:t>
            </a:r>
            <a:endParaRPr lang="es-SV" dirty="0"/>
          </a:p>
          <a:p>
            <a:pPr marL="45720" indent="0">
              <a:buNone/>
            </a:pPr>
            <a:r>
              <a:rPr lang="es-ES" dirty="0"/>
              <a:t>Se coordina con las diferentes instituciones externas que participan en los procesos de legalización.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43643457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Gerente: </a:t>
                      </a:r>
                      <a:r>
                        <a:rPr lang="es-SV" dirty="0" smtClean="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rmAutofit fontScale="90000"/>
          </a:bodyPr>
          <a:lstStyle/>
          <a:p>
            <a:r>
              <a:rPr lang="es-ES" b="1" dirty="0"/>
              <a:t>COORDINACIÓN GESTION DE PROCESOS Y MEDIO AMBIENTE</a:t>
            </a:r>
            <a:endParaRPr lang="es-SV" dirty="0"/>
          </a:p>
        </p:txBody>
      </p:sp>
      <p:sp>
        <p:nvSpPr>
          <p:cNvPr id="3" name="Marcador de contenido 2"/>
          <p:cNvSpPr>
            <a:spLocks noGrp="1"/>
          </p:cNvSpPr>
          <p:nvPr>
            <p:ph idx="1"/>
          </p:nvPr>
        </p:nvSpPr>
        <p:spPr/>
        <p:txBody>
          <a:bodyPr/>
          <a:lstStyle/>
          <a:p>
            <a:pPr marL="45720" indent="0">
              <a:buNone/>
            </a:pPr>
            <a:r>
              <a:rPr lang="es-ES" dirty="0"/>
              <a:t>Opera de forma transversal con todas las unidades operativas. En la gestión de procesos se proponen mejoras continuas a los procesos administrativos, operativos y del sistema de legalización; </a:t>
            </a:r>
            <a:r>
              <a:rPr lang="es-ES_tradnl" dirty="0"/>
              <a:t>se da seguimiento a los proyectos en cumplimiento de las metas. En la parte ambiental se trabaja coordinadamente con los diferentes especialistas autorizados para la elaboración de estudios de impacto ambiental (</a:t>
            </a:r>
            <a:r>
              <a:rPr lang="es-ES_tradnl" dirty="0" err="1"/>
              <a:t>EsIA</a:t>
            </a:r>
            <a:r>
              <a:rPr lang="es-ES_tradnl" dirty="0"/>
              <a:t>), diagnósticos ambientales, formularios ambientales; como también, la sensibilización, medidas y controles ambientales institucionales en pro del medio ambiente.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942758021"/>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COORDINACIÓN MEDICIONES/INGENIERÍA</a:t>
            </a:r>
            <a:endParaRPr lang="es-SV" dirty="0"/>
          </a:p>
        </p:txBody>
      </p:sp>
      <p:sp>
        <p:nvSpPr>
          <p:cNvPr id="3" name="Marcador de contenido 2"/>
          <p:cNvSpPr>
            <a:spLocks noGrp="1"/>
          </p:cNvSpPr>
          <p:nvPr>
            <p:ph idx="1"/>
          </p:nvPr>
        </p:nvSpPr>
        <p:spPr/>
        <p:txBody>
          <a:bodyPr/>
          <a:lstStyle/>
          <a:p>
            <a:pPr marL="45720" indent="0">
              <a:buNone/>
            </a:pPr>
            <a:r>
              <a:rPr lang="es-ES"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Blue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eerBlue_16x9_TP103213468" id="{C12ABFEE-24E6-4886-BAC1-B2EB900565D8}" vid="{D0AACA58-37CD-4847-B644-7EF48EFE1DD4}"/>
    </a:ext>
  </a:ext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diseño con borde azul transparente (pantalla panorámica)</Template>
  <TotalTime>0</TotalTime>
  <Words>2257</Words>
  <Application>Microsoft Office PowerPoint</Application>
  <PresentationFormat>Panorámica</PresentationFormat>
  <Paragraphs>168</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Arial Rounded MT Bold</vt:lpstr>
      <vt:lpstr>Constantia</vt:lpstr>
      <vt:lpstr>Verdana</vt:lpstr>
      <vt:lpstr>Sheer Blue 16x9</vt:lpstr>
      <vt:lpstr>ORGANIGRAMA Instituto de Legalización de la Propiedad </vt:lpstr>
      <vt:lpstr>Organigrama vigente</vt:lpstr>
      <vt:lpstr>CONSEJO DIRECTIVO</vt:lpstr>
      <vt:lpstr>AUDITORIA INTERNA</vt:lpstr>
      <vt:lpstr>DIRECCION EJECUTIVA</vt:lpstr>
      <vt:lpstr>UNIDAD DE INFORMACIÓN Y COMUNICACIONES </vt:lpstr>
      <vt:lpstr>GERENCIA DE OPERACIONES</vt:lpstr>
      <vt:lpstr>COORDINACIÓN GESTION DE PROCESOS Y MEDIO AMBIENTE</vt:lpstr>
      <vt:lpstr>COORDINACIÓN MEDICIONES/INGENIERÍA</vt:lpstr>
      <vt:lpstr>PLANIFICACIÓN</vt:lpstr>
      <vt:lpstr>UNIDAD DE PROMOCIÓN</vt:lpstr>
      <vt:lpstr>UNIDAD DE MEDICIONES</vt:lpstr>
      <vt:lpstr>UNIDAD DE INGENIERÍA</vt:lpstr>
      <vt:lpstr>UNIDAD  JURÍDICA</vt:lpstr>
      <vt:lpstr>UNIDAD  CATASTRAL</vt:lpstr>
      <vt:lpstr>UNIDAD  REGISTRAL</vt:lpstr>
      <vt:lpstr>GERENCIA ADMINISTRATIVA FINANCIERA</vt:lpstr>
      <vt:lpstr>UNIDAD DE INFORMÁTICA</vt:lpstr>
      <vt:lpstr>UNIDAD DE ARCHIVO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2017-08-08T17:09:25Z</dcterms:created>
  <dcterms:modified xsi:type="dcterms:W3CDTF">2017-08-09T21:33:05Z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