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2"/>
  </p:notesMasterIdLst>
  <p:handoutMasterIdLst>
    <p:handoutMasterId r:id="rId23"/>
  </p:handoutMasterIdLst>
  <p:sldIdLst>
    <p:sldId id="273" r:id="rId3"/>
    <p:sldId id="274" r:id="rId4"/>
    <p:sldId id="275" r:id="rId5"/>
    <p:sldId id="277" r:id="rId6"/>
    <p:sldId id="276" r:id="rId7"/>
    <p:sldId id="278" r:id="rId8"/>
    <p:sldId id="279" r:id="rId9"/>
    <p:sldId id="280" r:id="rId10"/>
    <p:sldId id="281" r:id="rId11"/>
    <p:sldId id="282" r:id="rId12"/>
    <p:sldId id="283" r:id="rId13"/>
    <p:sldId id="284" r:id="rId14"/>
    <p:sldId id="285" r:id="rId15"/>
    <p:sldId id="286" r:id="rId16"/>
    <p:sldId id="287" r:id="rId17"/>
    <p:sldId id="288" r:id="rId18"/>
    <p:sldId id="289" r:id="rId19"/>
    <p:sldId id="290" r:id="rId20"/>
    <p:sldId id="29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540" y="84"/>
      </p:cViewPr>
      <p:guideLst>
        <p:guide pos="3840"/>
        <p:guide orient="horz" pos="2160"/>
      </p:guideLst>
    </p:cSldViewPr>
  </p:slideViewPr>
  <p:notesTextViewPr>
    <p:cViewPr>
      <p:scale>
        <a:sx n="1" d="1"/>
        <a:sy n="1" d="1"/>
      </p:scale>
      <p:origin x="0" y="0"/>
    </p:cViewPr>
  </p:notesTextViewPr>
  <p:notesViewPr>
    <p:cSldViewPr snapToGrid="0">
      <p:cViewPr varScale="1">
        <p:scale>
          <a:sx n="64" d="100"/>
          <a:sy n="64" d="100"/>
        </p:scale>
        <p:origin x="196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9/23/2019</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‹Nº›</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9/23/2019</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‹Nº›</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gradFill>
          <a:gsLst>
            <a:gs pos="100000">
              <a:schemeClr val="accent1">
                <a:lumMod val="20000"/>
                <a:lumOff val="80000"/>
                <a:alpha val="86000"/>
              </a:schemeClr>
            </a:gs>
            <a:gs pos="42000">
              <a:schemeClr val="bg1">
                <a:alpha val="40000"/>
              </a:schemeClr>
            </a:gs>
            <a:gs pos="0">
              <a:schemeClr val="accent1">
                <a:lumMod val="20000"/>
                <a:lumOff val="80000"/>
                <a:alpha val="85000"/>
              </a:schemeClr>
            </a:gs>
            <a:gs pos="75000">
              <a:schemeClr val="bg1">
                <a:alpha val="40000"/>
              </a:schemeClr>
            </a:gs>
          </a:gsLst>
          <a:lin ang="5400000" scaled="0"/>
        </a:gradFill>
        <a:effectLst/>
      </p:bgPr>
    </p:bg>
    <p:spTree>
      <p:nvGrpSpPr>
        <p:cNvPr id="1" name=""/>
        <p:cNvGrpSpPr/>
        <p:nvPr/>
      </p:nvGrpSpPr>
      <p:grpSpPr>
        <a:xfrm>
          <a:off x="0" y="0"/>
          <a:ext cx="0" cy="0"/>
          <a:chOff x="0" y="0"/>
          <a:chExt cx="0" cy="0"/>
        </a:xfrm>
      </p:grpSpPr>
      <p:sp>
        <p:nvSpPr>
          <p:cNvPr id="21" name="Rectangle 20"/>
          <p:cNvSpPr/>
          <p:nvPr/>
        </p:nvSpPr>
        <p:spPr bwMode="white">
          <a:xfrm>
            <a:off x="0" y="0"/>
            <a:ext cx="12188952" cy="6858000"/>
          </a:xfrm>
          <a:prstGeom prst="rect">
            <a:avLst/>
          </a:prstGeom>
          <a:solidFill>
            <a:schemeClr val="accent1">
              <a:alpha val="2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Rectangle 19"/>
          <p:cNvSpPr/>
          <p:nvPr/>
        </p:nvSpPr>
        <p:spPr bwMode="white">
          <a:xfrm>
            <a:off x="0" y="0"/>
            <a:ext cx="12188952" cy="6858000"/>
          </a:xfrm>
          <a:prstGeom prst="rect">
            <a:avLst/>
          </a:prstGeom>
          <a:gradFill flip="none" rotWithShape="1">
            <a:gsLst>
              <a:gs pos="100000">
                <a:schemeClr val="accent1">
                  <a:lumMod val="40000"/>
                  <a:lumOff val="60000"/>
                  <a:alpha val="35000"/>
                </a:schemeClr>
              </a:gs>
              <a:gs pos="0">
                <a:schemeClr val="bg1">
                  <a:alpha val="4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6" name="Group 5"/>
          <p:cNvGrpSpPr/>
          <p:nvPr/>
        </p:nvGrpSpPr>
        <p:grpSpPr>
          <a:xfrm>
            <a:off x="0" y="0"/>
            <a:ext cx="12188825" cy="713232"/>
            <a:chOff x="0" y="0"/>
            <a:chExt cx="12188825" cy="713232"/>
          </a:xfrm>
        </p:grpSpPr>
        <p:sp>
          <p:nvSpPr>
            <p:cNvPr id="7" name="Rectangle 6"/>
            <p:cNvSpPr/>
            <p:nvPr/>
          </p:nvSpPr>
          <p:spPr>
            <a:xfrm flipV="1">
              <a:off x="0" y="73152"/>
              <a:ext cx="12188825" cy="64008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1" name="Group 10"/>
          <p:cNvGrpSpPr/>
          <p:nvPr/>
        </p:nvGrpSpPr>
        <p:grpSpPr>
          <a:xfrm>
            <a:off x="0" y="0"/>
            <a:ext cx="713232" cy="6858000"/>
            <a:chOff x="0" y="0"/>
            <a:chExt cx="713232" cy="6858000"/>
          </a:xfrm>
        </p:grpSpPr>
        <p:sp>
          <p:nvSpPr>
            <p:cNvPr id="12" name="Rectangle 11"/>
            <p:cNvSpPr/>
            <p:nvPr/>
          </p:nvSpPr>
          <p:spPr>
            <a:xfrm flipH="1">
              <a:off x="73152" y="0"/>
              <a:ext cx="640080" cy="685800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flipH="1">
              <a:off x="0" y="0"/>
              <a:ext cx="202718" cy="6858000"/>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22" name="Group 21"/>
          <p:cNvGrpSpPr/>
          <p:nvPr/>
        </p:nvGrpSpPr>
        <p:grpSpPr>
          <a:xfrm rot="10800000">
            <a:off x="11478768" y="0"/>
            <a:ext cx="713232" cy="6858000"/>
            <a:chOff x="0" y="0"/>
            <a:chExt cx="713232" cy="6858000"/>
          </a:xfrm>
        </p:grpSpPr>
        <p:sp>
          <p:nvSpPr>
            <p:cNvPr id="23" name="Rectangle 22"/>
            <p:cNvSpPr/>
            <p:nvPr/>
          </p:nvSpPr>
          <p:spPr>
            <a:xfrm flipH="1">
              <a:off x="73152" y="0"/>
              <a:ext cx="640080" cy="685800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4" name="Rectangle 23"/>
            <p:cNvSpPr/>
            <p:nvPr/>
          </p:nvSpPr>
          <p:spPr>
            <a:xfrm flipH="1">
              <a:off x="0" y="0"/>
              <a:ext cx="202718" cy="6858000"/>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7" name="Group 16"/>
          <p:cNvGrpSpPr/>
          <p:nvPr/>
        </p:nvGrpSpPr>
        <p:grpSpPr>
          <a:xfrm flipV="1">
            <a:off x="0" y="6144768"/>
            <a:ext cx="12188825" cy="713232"/>
            <a:chOff x="0" y="0"/>
            <a:chExt cx="12188825" cy="713232"/>
          </a:xfrm>
        </p:grpSpPr>
        <p:sp>
          <p:nvSpPr>
            <p:cNvPr id="18" name="Rectangle 17"/>
            <p:cNvSpPr/>
            <p:nvPr/>
          </p:nvSpPr>
          <p:spPr>
            <a:xfrm flipV="1">
              <a:off x="0" y="73152"/>
              <a:ext cx="12188825" cy="64008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112520" y="1188720"/>
            <a:ext cx="9966960" cy="2514600"/>
          </a:xfrm>
        </p:spPr>
        <p:txBody>
          <a:bodyPr anchor="b">
            <a:noAutofit/>
          </a:bodyPr>
          <a:lstStyle>
            <a:lvl1pPr algn="ctr">
              <a:defRPr sz="6000"/>
            </a:lvl1pPr>
          </a:lstStyle>
          <a:p>
            <a:r>
              <a:rPr lang="es-ES" smtClean="0"/>
              <a:t>Haga clic para modificar el estilo de título del patrón</a:t>
            </a:r>
            <a:endParaRPr/>
          </a:p>
        </p:txBody>
      </p:sp>
      <p:sp>
        <p:nvSpPr>
          <p:cNvPr id="3" name="Subtitle 2"/>
          <p:cNvSpPr>
            <a:spLocks noGrp="1"/>
          </p:cNvSpPr>
          <p:nvPr>
            <p:ph type="subTitle" idx="1"/>
          </p:nvPr>
        </p:nvSpPr>
        <p:spPr>
          <a:xfrm>
            <a:off x="1112520" y="3749040"/>
            <a:ext cx="9966960" cy="914400"/>
          </a:xfrm>
        </p:spPr>
        <p:txBody>
          <a:bodyPr>
            <a:normAutofit/>
          </a:bodyPr>
          <a:lstStyle>
            <a:lvl1pPr marL="0" indent="0" algn="ctr">
              <a:spcBef>
                <a:spcPts val="0"/>
              </a:spcBef>
              <a:buNone/>
              <a:defRPr sz="2400" cap="all" baseline="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10"/>
          </p:nvPr>
        </p:nvSpPr>
        <p:spPr/>
        <p:txBody>
          <a:bodyPr/>
          <a:lstStyle/>
          <a:p>
            <a:fld id="{9E583DDF-CA54-461A-A486-592D2374C532}" type="datetimeFigureOut">
              <a:rPr lang="es-ES"/>
              <a:t>23/09/2019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‹Nº›</a:t>
            </a:fld>
            <a:endParaRPr/>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es-ES" smtClean="0"/>
              <a:t>Haga clic para modificar el estilo de título del patrón</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10"/>
          </p:nvPr>
        </p:nvSpPr>
        <p:spPr/>
        <p:txBody>
          <a:bodyPr/>
          <a:lstStyle/>
          <a:p>
            <a:fld id="{9E583DDF-CA54-461A-A486-592D2374C532}" type="datetimeFigureOut">
              <a:rPr lang="es-ES"/>
              <a:t>23/09/2019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‹Nº›</a:t>
            </a:fld>
            <a:endParaRPr/>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99247" y="438912"/>
            <a:ext cx="10730753" cy="569617"/>
          </a:xfrm>
        </p:spPr>
        <p:txBody>
          <a:bodyPr/>
          <a:lstStyle/>
          <a:p>
            <a:r>
              <a:rPr lang="es-ES" dirty="0" smtClean="0"/>
              <a:t>Haga clic para modificar</a:t>
            </a:r>
            <a:endParaRPr dirty="0"/>
          </a:p>
        </p:txBody>
      </p:sp>
      <p:sp>
        <p:nvSpPr>
          <p:cNvPr id="3" name="Content Placeholder 2"/>
          <p:cNvSpPr>
            <a:spLocks noGrp="1"/>
          </p:cNvSpPr>
          <p:nvPr>
            <p:ph idx="1"/>
          </p:nvPr>
        </p:nvSpPr>
        <p:spPr>
          <a:xfrm>
            <a:off x="699247" y="1183342"/>
            <a:ext cx="10730753" cy="481404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10"/>
          </p:nvPr>
        </p:nvSpPr>
        <p:spPr/>
        <p:txBody>
          <a:bodyPr/>
          <a:lstStyle/>
          <a:p>
            <a:fld id="{9E583DDF-CA54-461A-A486-592D2374C532}" type="datetimeFigureOut">
              <a:rPr lang="es-ES"/>
              <a:t>23/09/2019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‹Nº›</a:t>
            </a:fld>
            <a:endParaRPr/>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ectangle 13"/>
          <p:cNvSpPr/>
          <p:nvPr/>
        </p:nvSpPr>
        <p:spPr bwMode="white">
          <a:xfrm>
            <a:off x="0" y="0"/>
            <a:ext cx="12188952" cy="6858000"/>
          </a:xfrm>
          <a:prstGeom prst="rect">
            <a:avLst/>
          </a:prstGeom>
          <a:solidFill>
            <a:schemeClr val="accent1">
              <a:alpha val="2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Rectangle 14"/>
          <p:cNvSpPr/>
          <p:nvPr/>
        </p:nvSpPr>
        <p:spPr bwMode="white">
          <a:xfrm>
            <a:off x="0" y="0"/>
            <a:ext cx="12188952" cy="6858000"/>
          </a:xfrm>
          <a:prstGeom prst="rect">
            <a:avLst/>
          </a:prstGeom>
          <a:gradFill flip="none" rotWithShape="1">
            <a:gsLst>
              <a:gs pos="100000">
                <a:schemeClr val="accent1">
                  <a:lumMod val="40000"/>
                  <a:lumOff val="60000"/>
                  <a:alpha val="35000"/>
                </a:schemeClr>
              </a:gs>
              <a:gs pos="0">
                <a:schemeClr val="bg1">
                  <a:alpha val="4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flipV="1">
            <a:off x="0" y="6309360"/>
            <a:ext cx="12188825" cy="548640"/>
            <a:chOff x="0" y="0"/>
            <a:chExt cx="12188825" cy="713232"/>
          </a:xfrm>
        </p:grpSpPr>
        <p:sp>
          <p:nvSpPr>
            <p:cNvPr id="9" name="Rectangle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1" name="Group 10"/>
          <p:cNvGrpSpPr/>
          <p:nvPr/>
        </p:nvGrpSpPr>
        <p:grpSpPr>
          <a:xfrm>
            <a:off x="16736" y="0"/>
            <a:ext cx="12188825" cy="548640"/>
            <a:chOff x="0" y="0"/>
            <a:chExt cx="12188825" cy="713232"/>
          </a:xfrm>
        </p:grpSpPr>
        <p:sp>
          <p:nvSpPr>
            <p:cNvPr id="12" name="Rectangle 11"/>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p:txBody>
          <a:bodyPr/>
          <a:lstStyle/>
          <a:p>
            <a:fld id="{9E583DDF-CA54-461A-A486-592D2374C532}" type="datetimeFigureOut">
              <a:rPr lang="es-ES"/>
              <a:t>23/09/2019</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‹Nº›</a:t>
            </a:fld>
            <a:endParaRPr/>
          </a:p>
        </p:txBody>
      </p:sp>
      <p:sp>
        <p:nvSpPr>
          <p:cNvPr id="2" name="Title 1"/>
          <p:cNvSpPr>
            <a:spLocks noGrp="1"/>
          </p:cNvSpPr>
          <p:nvPr>
            <p:ph type="title"/>
          </p:nvPr>
        </p:nvSpPr>
        <p:spPr>
          <a:xfrm>
            <a:off x="1112520" y="1188720"/>
            <a:ext cx="9966960" cy="2514600"/>
          </a:xfrm>
        </p:spPr>
        <p:txBody>
          <a:bodyPr anchor="b">
            <a:normAutofit/>
          </a:bodyPr>
          <a:lstStyle>
            <a:lvl1pPr algn="ctr">
              <a:defRPr sz="5400" b="0">
                <a:solidFill>
                  <a:schemeClr val="tx1">
                    <a:lumMod val="75000"/>
                  </a:schemeClr>
                </a:solidFill>
              </a:defRPr>
            </a:lvl1pPr>
          </a:lstStyle>
          <a:p>
            <a:r>
              <a:rPr lang="es-ES" smtClean="0"/>
              <a:t>Haga clic para modificar el estilo de título del patrón</a:t>
            </a:r>
            <a:endParaRPr/>
          </a:p>
        </p:txBody>
      </p:sp>
      <p:sp>
        <p:nvSpPr>
          <p:cNvPr id="3" name="Text Placeholder 2"/>
          <p:cNvSpPr>
            <a:spLocks noGrp="1"/>
          </p:cNvSpPr>
          <p:nvPr>
            <p:ph type="body" idx="1"/>
          </p:nvPr>
        </p:nvSpPr>
        <p:spPr>
          <a:xfrm>
            <a:off x="1112520" y="3749040"/>
            <a:ext cx="9966960" cy="914400"/>
          </a:xfrm>
        </p:spPr>
        <p:txBody>
          <a:bodyPr anchor="t"/>
          <a:lstStyle>
            <a:lvl1pPr marL="0" indent="0" algn="ctr">
              <a:spcBef>
                <a:spcPts val="0"/>
              </a:spcBef>
              <a:buNone/>
              <a:defRPr sz="2000" cap="all"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Content Placeholder 2"/>
          <p:cNvSpPr>
            <a:spLocks noGrp="1"/>
          </p:cNvSpPr>
          <p:nvPr>
            <p:ph sz="half" idx="1"/>
          </p:nvPr>
        </p:nvSpPr>
        <p:spPr>
          <a:xfrm>
            <a:off x="1341120" y="1673352"/>
            <a:ext cx="4572000" cy="4343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Content Placeholder 3"/>
          <p:cNvSpPr>
            <a:spLocks noGrp="1"/>
          </p:cNvSpPr>
          <p:nvPr>
            <p:ph sz="half" idx="2"/>
          </p:nvPr>
        </p:nvSpPr>
        <p:spPr>
          <a:xfrm>
            <a:off x="6278880" y="1673352"/>
            <a:ext cx="4572000" cy="4343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5" name="Date Placeholder 4"/>
          <p:cNvSpPr>
            <a:spLocks noGrp="1"/>
          </p:cNvSpPr>
          <p:nvPr>
            <p:ph type="dt" sz="half" idx="10"/>
          </p:nvPr>
        </p:nvSpPr>
        <p:spPr/>
        <p:txBody>
          <a:bodyPr/>
          <a:lstStyle/>
          <a:p>
            <a:fld id="{0A879FD0-C37A-4F50-8F3B-5FA0D9D0B42F}" type="datetimeFigureOut">
              <a:rPr lang="es-ES"/>
              <a:t>23/09/2019</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D06EF73-9DB8-4763-865F-2F88181A4732}" type="slidenum">
              <a:rPr/>
              <a:t>‹Nº›</a:t>
            </a:fld>
            <a:endParaRPr/>
          </a:p>
        </p:txBody>
      </p:sp>
    </p:spTree>
    <p:extLst>
      <p:ext uri="{BB962C8B-B14F-4D97-AF65-F5344CB8AC3E}">
        <p14:creationId xmlns:p14="http://schemas.microsoft.com/office/powerpoint/2010/main" val="292305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Text Placeholder 2"/>
          <p:cNvSpPr>
            <a:spLocks noGrp="1"/>
          </p:cNvSpPr>
          <p:nvPr>
            <p:ph type="body" idx="1"/>
          </p:nvPr>
        </p:nvSpPr>
        <p:spPr>
          <a:xfrm>
            <a:off x="1341120" y="1600200"/>
            <a:ext cx="4572000" cy="758952"/>
          </a:xfrm>
        </p:spPr>
        <p:txBody>
          <a:bodyPr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341120" y="2441448"/>
            <a:ext cx="4572000" cy="358444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5" name="Text Placeholder 4"/>
          <p:cNvSpPr>
            <a:spLocks noGrp="1"/>
          </p:cNvSpPr>
          <p:nvPr>
            <p:ph type="body" sz="quarter" idx="3"/>
          </p:nvPr>
        </p:nvSpPr>
        <p:spPr>
          <a:xfrm>
            <a:off x="6278880" y="1600200"/>
            <a:ext cx="4572000" cy="758952"/>
          </a:xfrm>
        </p:spPr>
        <p:txBody>
          <a:bodyPr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78880" y="2441448"/>
            <a:ext cx="4572000" cy="358444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7" name="Date Placeholder 6"/>
          <p:cNvSpPr>
            <a:spLocks noGrp="1"/>
          </p:cNvSpPr>
          <p:nvPr>
            <p:ph type="dt" sz="half" idx="10"/>
          </p:nvPr>
        </p:nvSpPr>
        <p:spPr/>
        <p:txBody>
          <a:bodyPr/>
          <a:lstStyle/>
          <a:p>
            <a:fld id="{9E583DDF-CA54-461A-A486-592D2374C532}" type="datetimeFigureOut">
              <a:rPr lang="es-ES"/>
              <a:t>23/09/2019</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CA8D9AD5-F248-4919-864A-CFD76CC027D6}" type="slidenum">
              <a:rPr/>
              <a:t>‹Nº›</a:t>
            </a:fld>
            <a:endParaRPr/>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a:p>
        </p:txBody>
      </p:sp>
      <p:sp>
        <p:nvSpPr>
          <p:cNvPr id="3" name="Date Placeholder 2"/>
          <p:cNvSpPr>
            <a:spLocks noGrp="1"/>
          </p:cNvSpPr>
          <p:nvPr>
            <p:ph type="dt" sz="half" idx="10"/>
          </p:nvPr>
        </p:nvSpPr>
        <p:spPr/>
        <p:txBody>
          <a:bodyPr/>
          <a:lstStyle/>
          <a:p>
            <a:fld id="{9E583DDF-CA54-461A-A486-592D2374C532}" type="datetimeFigureOut">
              <a:rPr lang="es-ES"/>
              <a:t>23/09/2019</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CA8D9AD5-F248-4919-864A-CFD76CC027D6}" type="slidenum">
              <a:rPr/>
              <a:t>‹Nº›</a:t>
            </a:fld>
            <a:endParaRPr/>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bwMode="white">
          <a:xfrm>
            <a:off x="0" y="0"/>
            <a:ext cx="12188952" cy="6858000"/>
          </a:xfrm>
          <a:prstGeom prst="rect">
            <a:avLst/>
          </a:prstGeom>
          <a:solidFill>
            <a:schemeClr val="accent1">
              <a:alpha val="2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 name="Rectangle 5"/>
          <p:cNvSpPr/>
          <p:nvPr/>
        </p:nvSpPr>
        <p:spPr bwMode="white">
          <a:xfrm>
            <a:off x="0" y="0"/>
            <a:ext cx="12188952" cy="6858000"/>
          </a:xfrm>
          <a:prstGeom prst="rect">
            <a:avLst/>
          </a:prstGeom>
          <a:gradFill flip="none" rotWithShape="1">
            <a:gsLst>
              <a:gs pos="100000">
                <a:schemeClr val="accent1">
                  <a:lumMod val="40000"/>
                  <a:lumOff val="60000"/>
                  <a:alpha val="35000"/>
                </a:schemeClr>
              </a:gs>
              <a:gs pos="0">
                <a:schemeClr val="bg1">
                  <a:alpha val="4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9E583DDF-CA54-461A-A486-592D2374C532}" type="datetimeFigureOut">
              <a:rPr lang="es-ES"/>
              <a:t>23/09/2019</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CA8D9AD5-F248-4919-864A-CFD76CC027D6}" type="slidenum">
              <a:rPr/>
              <a:t>‹Nº›</a:t>
            </a:fld>
            <a:endParaRPr/>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11" name="Rectangle 10"/>
          <p:cNvSpPr/>
          <p:nvPr/>
        </p:nvSpPr>
        <p:spPr bwMode="white">
          <a:xfrm>
            <a:off x="0" y="0"/>
            <a:ext cx="12188952" cy="6858000"/>
          </a:xfrm>
          <a:prstGeom prst="rect">
            <a:avLst/>
          </a:prstGeom>
          <a:solidFill>
            <a:schemeClr val="accent1">
              <a:alpha val="2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bwMode="white">
          <a:xfrm>
            <a:off x="0" y="0"/>
            <a:ext cx="12188952" cy="6858000"/>
          </a:xfrm>
          <a:prstGeom prst="rect">
            <a:avLst/>
          </a:prstGeom>
          <a:gradFill flip="none" rotWithShape="1">
            <a:gsLst>
              <a:gs pos="100000">
                <a:schemeClr val="accent1">
                  <a:lumMod val="40000"/>
                  <a:lumOff val="60000"/>
                  <a:alpha val="35000"/>
                </a:schemeClr>
              </a:gs>
              <a:gs pos="0">
                <a:schemeClr val="bg1">
                  <a:alpha val="4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nvGrpSpPr>
          <p:cNvPr id="8" name="Group 7"/>
          <p:cNvGrpSpPr/>
          <p:nvPr/>
        </p:nvGrpSpPr>
        <p:grpSpPr>
          <a:xfrm>
            <a:off x="0" y="0"/>
            <a:ext cx="12188825" cy="548640"/>
            <a:chOff x="0" y="0"/>
            <a:chExt cx="12188825" cy="713232"/>
          </a:xfrm>
        </p:grpSpPr>
        <p:sp>
          <p:nvSpPr>
            <p:cNvPr id="9" name="Rectangle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8138160" y="1828800"/>
            <a:ext cx="3657600" cy="2286000"/>
          </a:xfrm>
        </p:spPr>
        <p:txBody>
          <a:bodyPr anchor="b">
            <a:normAutofit/>
          </a:bodyPr>
          <a:lstStyle>
            <a:lvl1pPr>
              <a:defRPr sz="3400" b="0"/>
            </a:lvl1pPr>
          </a:lstStyle>
          <a:p>
            <a:r>
              <a:rPr lang="es-ES" smtClean="0"/>
              <a:t>Haga clic para modificar el estilo de título del patrón</a:t>
            </a:r>
            <a:endParaRPr/>
          </a:p>
        </p:txBody>
      </p:sp>
      <p:sp>
        <p:nvSpPr>
          <p:cNvPr id="3" name="Content Placeholder 2"/>
          <p:cNvSpPr>
            <a:spLocks noGrp="1"/>
          </p:cNvSpPr>
          <p:nvPr>
            <p:ph idx="1"/>
          </p:nvPr>
        </p:nvSpPr>
        <p:spPr>
          <a:xfrm>
            <a:off x="548640" y="1005840"/>
            <a:ext cx="7223760" cy="493776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Text Placeholder 3"/>
          <p:cNvSpPr>
            <a:spLocks noGrp="1"/>
          </p:cNvSpPr>
          <p:nvPr>
            <p:ph type="body" sz="half" idx="2"/>
          </p:nvPr>
        </p:nvSpPr>
        <p:spPr>
          <a:xfrm>
            <a:off x="8138160" y="4206240"/>
            <a:ext cx="3657600" cy="164592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E583DDF-CA54-461A-A486-592D2374C532}" type="datetimeFigureOut">
              <a:rPr lang="es-ES"/>
              <a:t>23/09/2019</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A8D9AD5-F248-4919-864A-CFD76CC027D6}" type="slidenum">
              <a:rPr/>
              <a:t>‹Nº›</a:t>
            </a:fld>
            <a:endParaRPr/>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0" name="Rectangle 19"/>
          <p:cNvSpPr/>
          <p:nvPr/>
        </p:nvSpPr>
        <p:spPr bwMode="white">
          <a:xfrm>
            <a:off x="0" y="0"/>
            <a:ext cx="12188952" cy="6858000"/>
          </a:xfrm>
          <a:prstGeom prst="rect">
            <a:avLst/>
          </a:prstGeom>
          <a:solidFill>
            <a:schemeClr val="accent1">
              <a:alpha val="21961"/>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Rectangle 20"/>
          <p:cNvSpPr/>
          <p:nvPr/>
        </p:nvSpPr>
        <p:spPr bwMode="white">
          <a:xfrm>
            <a:off x="0" y="0"/>
            <a:ext cx="12188952" cy="6858000"/>
          </a:xfrm>
          <a:prstGeom prst="rect">
            <a:avLst/>
          </a:prstGeom>
          <a:gradFill flip="none" rotWithShape="1">
            <a:gsLst>
              <a:gs pos="100000">
                <a:schemeClr val="accent1">
                  <a:lumMod val="40000"/>
                  <a:lumOff val="60000"/>
                  <a:alpha val="35000"/>
                </a:schemeClr>
              </a:gs>
              <a:gs pos="0">
                <a:schemeClr val="bg1">
                  <a:alpha val="4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8138160" y="1828800"/>
            <a:ext cx="3657600" cy="2286000"/>
          </a:xfrm>
        </p:spPr>
        <p:txBody>
          <a:bodyPr anchor="b">
            <a:normAutofit/>
          </a:bodyPr>
          <a:lstStyle>
            <a:lvl1pPr>
              <a:defRPr sz="3400" b="0"/>
            </a:lvl1pPr>
          </a:lstStyle>
          <a:p>
            <a:r>
              <a:rPr lang="es-ES" smtClean="0"/>
              <a:t>Haga clic para modificar el estilo de título del patrón</a:t>
            </a:r>
            <a:endParaRPr/>
          </a:p>
        </p:txBody>
      </p:sp>
      <p:sp>
        <p:nvSpPr>
          <p:cNvPr id="3" name="Picture Placeholder 2"/>
          <p:cNvSpPr>
            <a:spLocks noGrp="1"/>
          </p:cNvSpPr>
          <p:nvPr>
            <p:ph type="pic" idx="1"/>
          </p:nvPr>
        </p:nvSpPr>
        <p:spPr>
          <a:xfrm>
            <a:off x="548640" y="548640"/>
            <a:ext cx="6675120" cy="5760720"/>
          </a:xfrm>
          <a:solidFill>
            <a:schemeClr val="bg1">
              <a:lumMod val="95000"/>
            </a:schemeClr>
          </a:solidFill>
        </p:spPr>
        <p:txBody>
          <a:bodyPr/>
          <a:lstStyle>
            <a:lvl1pPr marL="0" indent="0" algn="ctr">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a:p>
        </p:txBody>
      </p:sp>
      <p:sp>
        <p:nvSpPr>
          <p:cNvPr id="4" name="Text Placeholder 3"/>
          <p:cNvSpPr>
            <a:spLocks noGrp="1"/>
          </p:cNvSpPr>
          <p:nvPr>
            <p:ph type="body" sz="half" idx="2"/>
          </p:nvPr>
        </p:nvSpPr>
        <p:spPr>
          <a:xfrm>
            <a:off x="8138160" y="4206240"/>
            <a:ext cx="3657600" cy="164592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E583DDF-CA54-461A-A486-592D2374C532}" type="datetimeFigureOut">
              <a:rPr lang="es-ES"/>
              <a:t>23/09/2019</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A8D9AD5-F248-4919-864A-CFD76CC027D6}" type="slidenum">
              <a:rPr/>
              <a:t>‹Nº›</a:t>
            </a:fld>
            <a:endParaRPr/>
          </a:p>
        </p:txBody>
      </p:sp>
      <p:grpSp>
        <p:nvGrpSpPr>
          <p:cNvPr id="8" name="Group 7"/>
          <p:cNvGrpSpPr/>
          <p:nvPr/>
        </p:nvGrpSpPr>
        <p:grpSpPr>
          <a:xfrm>
            <a:off x="0" y="0"/>
            <a:ext cx="7772400" cy="548640"/>
            <a:chOff x="0" y="0"/>
            <a:chExt cx="12188825" cy="713232"/>
          </a:xfrm>
        </p:grpSpPr>
        <p:sp>
          <p:nvSpPr>
            <p:cNvPr id="9" name="Rectangle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1" name="Group 10"/>
          <p:cNvGrpSpPr/>
          <p:nvPr/>
        </p:nvGrpSpPr>
        <p:grpSpPr>
          <a:xfrm flipV="1">
            <a:off x="0" y="6309360"/>
            <a:ext cx="7772400" cy="548640"/>
            <a:chOff x="0" y="0"/>
            <a:chExt cx="12188825" cy="713232"/>
          </a:xfrm>
        </p:grpSpPr>
        <p:sp>
          <p:nvSpPr>
            <p:cNvPr id="12" name="Rectangle 11"/>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4" name="Group 13"/>
          <p:cNvGrpSpPr/>
          <p:nvPr/>
        </p:nvGrpSpPr>
        <p:grpSpPr>
          <a:xfrm rot="5400000" flipV="1">
            <a:off x="-3154680" y="3154680"/>
            <a:ext cx="6858000" cy="548640"/>
            <a:chOff x="0" y="0"/>
            <a:chExt cx="12188825" cy="713232"/>
          </a:xfrm>
        </p:grpSpPr>
        <p:sp>
          <p:nvSpPr>
            <p:cNvPr id="15" name="Rectangle 14"/>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7" name="Group 16"/>
          <p:cNvGrpSpPr/>
          <p:nvPr/>
        </p:nvGrpSpPr>
        <p:grpSpPr>
          <a:xfrm rot="16200000" flipH="1" flipV="1">
            <a:off x="4069079" y="3154681"/>
            <a:ext cx="6858000" cy="548640"/>
            <a:chOff x="0" y="0"/>
            <a:chExt cx="12188825" cy="713232"/>
          </a:xfrm>
        </p:grpSpPr>
        <p:sp>
          <p:nvSpPr>
            <p:cNvPr id="18" name="Rectangle 17"/>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20000"/>
                <a:lumOff val="80000"/>
                <a:alpha val="56000"/>
              </a:schemeClr>
            </a:gs>
            <a:gs pos="79000">
              <a:schemeClr val="bg1"/>
            </a:gs>
          </a:gsLst>
          <a:lin ang="5400000" scaled="0"/>
        </a:gradFill>
        <a:effectLst/>
      </p:bgPr>
    </p:bg>
    <p:spTree>
      <p:nvGrpSpPr>
        <p:cNvPr id="1" name=""/>
        <p:cNvGrpSpPr/>
        <p:nvPr/>
      </p:nvGrpSpPr>
      <p:grpSpPr>
        <a:xfrm>
          <a:off x="0" y="0"/>
          <a:ext cx="0" cy="0"/>
          <a:chOff x="0" y="0"/>
          <a:chExt cx="0" cy="0"/>
        </a:xfrm>
      </p:grpSpPr>
      <p:sp>
        <p:nvSpPr>
          <p:cNvPr id="12" name="Rectangle 11"/>
          <p:cNvSpPr/>
          <p:nvPr/>
        </p:nvSpPr>
        <p:spPr bwMode="white">
          <a:xfrm>
            <a:off x="0" y="0"/>
            <a:ext cx="12188952" cy="6858000"/>
          </a:xfrm>
          <a:prstGeom prst="rect">
            <a:avLst/>
          </a:prstGeom>
          <a:gradFill flip="none" rotWithShape="1">
            <a:gsLst>
              <a:gs pos="100000">
                <a:schemeClr val="accent1">
                  <a:lumMod val="40000"/>
                  <a:lumOff val="60000"/>
                  <a:alpha val="35000"/>
                </a:schemeClr>
              </a:gs>
              <a:gs pos="0">
                <a:schemeClr val="bg1">
                  <a:alpha val="4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bwMode="auto">
          <a:xfrm>
            <a:off x="0" y="6309360"/>
            <a:ext cx="12188825" cy="50292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bwMode="auto">
          <a:xfrm>
            <a:off x="0" y="6703255"/>
            <a:ext cx="12188825" cy="154745"/>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1341120" y="438912"/>
            <a:ext cx="9509760" cy="1088136"/>
          </a:xfrm>
          <a:prstGeom prst="rect">
            <a:avLst/>
          </a:prstGeom>
        </p:spPr>
        <p:txBody>
          <a:bodyPr vert="horz" lIns="91440" tIns="45720" rIns="91440" bIns="45720" rtlCol="0" anchor="b">
            <a:normAutofit/>
          </a:bodyPr>
          <a:lstStyle/>
          <a:p>
            <a:r>
              <a:rPr lang="es-ES" dirty="0" smtClean="0"/>
              <a:t>Haga clic para modificar el estilo de título del patrón</a:t>
            </a:r>
            <a:endParaRPr dirty="0"/>
          </a:p>
        </p:txBody>
      </p:sp>
      <p:sp>
        <p:nvSpPr>
          <p:cNvPr id="3" name="Text Placeholder 2"/>
          <p:cNvSpPr>
            <a:spLocks noGrp="1"/>
          </p:cNvSpPr>
          <p:nvPr>
            <p:ph type="body" idx="1"/>
          </p:nvPr>
        </p:nvSpPr>
        <p:spPr>
          <a:xfrm>
            <a:off x="1341120" y="1673352"/>
            <a:ext cx="9509760" cy="43434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a:p>
        </p:txBody>
      </p:sp>
      <p:sp>
        <p:nvSpPr>
          <p:cNvPr id="4" name="Date Placeholder 3"/>
          <p:cNvSpPr>
            <a:spLocks noGrp="1"/>
          </p:cNvSpPr>
          <p:nvPr>
            <p:ph type="dt" sz="half" idx="2"/>
          </p:nvPr>
        </p:nvSpPr>
        <p:spPr>
          <a:xfrm>
            <a:off x="8875776" y="6391656"/>
            <a:ext cx="960120" cy="237744"/>
          </a:xfrm>
          <a:prstGeom prst="rect">
            <a:avLst/>
          </a:prstGeom>
        </p:spPr>
        <p:txBody>
          <a:bodyPr vert="horz" lIns="91440" tIns="45720" rIns="91440" bIns="45720" rtlCol="0" anchor="ctr"/>
          <a:lstStyle>
            <a:lvl1pPr algn="r">
              <a:defRPr sz="800">
                <a:solidFill>
                  <a:schemeClr val="tx1"/>
                </a:solidFill>
              </a:defRPr>
            </a:lvl1pPr>
          </a:lstStyle>
          <a:p>
            <a:fld id="{9E583DDF-CA54-461A-A486-592D2374C532}" type="datetimeFigureOut">
              <a:rPr lang="es-ES"/>
              <a:pPr/>
              <a:t>23/09/2019</a:t>
            </a:fld>
            <a:endParaRPr/>
          </a:p>
        </p:txBody>
      </p:sp>
      <p:sp>
        <p:nvSpPr>
          <p:cNvPr id="5" name="Footer Placeholder 4"/>
          <p:cNvSpPr>
            <a:spLocks noGrp="1"/>
          </p:cNvSpPr>
          <p:nvPr>
            <p:ph type="ftr" sz="quarter" idx="3"/>
          </p:nvPr>
        </p:nvSpPr>
        <p:spPr>
          <a:xfrm>
            <a:off x="1341120" y="6391656"/>
            <a:ext cx="7159752" cy="237744"/>
          </a:xfrm>
          <a:prstGeom prst="rect">
            <a:avLst/>
          </a:prstGeom>
        </p:spPr>
        <p:txBody>
          <a:bodyPr vert="horz" lIns="91440" tIns="45720" rIns="91440" bIns="45720" rtlCol="0" anchor="ctr"/>
          <a:lstStyle>
            <a:lvl1pPr algn="l">
              <a:defRPr sz="800" cap="all" baseline="0">
                <a:solidFill>
                  <a:schemeClr val="tx1"/>
                </a:solidFill>
              </a:defRPr>
            </a:lvl1pPr>
          </a:lstStyle>
          <a:p>
            <a:endParaRPr/>
          </a:p>
        </p:txBody>
      </p:sp>
      <p:sp>
        <p:nvSpPr>
          <p:cNvPr id="6" name="Slide Number Placeholder 5"/>
          <p:cNvSpPr>
            <a:spLocks noGrp="1"/>
          </p:cNvSpPr>
          <p:nvPr>
            <p:ph type="sldNum" sz="quarter" idx="4"/>
          </p:nvPr>
        </p:nvSpPr>
        <p:spPr>
          <a:xfrm>
            <a:off x="10210800" y="6391656"/>
            <a:ext cx="640080" cy="237744"/>
          </a:xfrm>
          <a:prstGeom prst="rect">
            <a:avLst/>
          </a:prstGeom>
        </p:spPr>
        <p:txBody>
          <a:bodyPr vert="horz" lIns="91440" tIns="45720" rIns="91440" bIns="45720" rtlCol="0" anchor="ctr"/>
          <a:lstStyle>
            <a:lvl1pPr algn="r">
              <a:defRPr sz="800">
                <a:solidFill>
                  <a:schemeClr val="tx1"/>
                </a:solidFill>
              </a:defRPr>
            </a:lvl1pPr>
          </a:lstStyle>
          <a:p>
            <a:fld id="{CA8D9AD5-F248-4919-864A-CFD76CC027D6}" type="slidenum">
              <a:rPr/>
              <a:pPr/>
              <a:t>‹Nº›</a:t>
            </a:fld>
            <a:endParaRPr/>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marL="0" indent="0" algn="l" defTabSz="914400" rtl="0" eaLnBrk="1" latinLnBrk="0" hangingPunct="1">
        <a:lnSpc>
          <a:spcPct val="90000"/>
        </a:lnSpc>
        <a:spcBef>
          <a:spcPct val="0"/>
        </a:spcBef>
        <a:buFont typeface="Arial" pitchFamily="34" charset="0"/>
        <a:buNone/>
        <a:defRPr sz="3400" kern="1200">
          <a:solidFill>
            <a:schemeClr val="tx1">
              <a:lumMod val="95000"/>
              <a:lumOff val="5000"/>
            </a:schemeClr>
          </a:solidFill>
          <a:latin typeface="Arial Rounded MT Bold" panose="020F0704030504030204" pitchFamily="34" charset="0"/>
          <a:ea typeface="+mj-ea"/>
          <a:cs typeface="Arial" panose="020B0604020202020204" pitchFamily="34" charset="0"/>
        </a:defRPr>
      </a:lvl1pPr>
    </p:titleStyle>
    <p:body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0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594360" indent="-228600" algn="l" defTabSz="914400" rtl="0" eaLnBrk="1" latinLnBrk="0" hangingPunct="1">
        <a:lnSpc>
          <a:spcPct val="90000"/>
        </a:lnSpc>
        <a:spcBef>
          <a:spcPts val="1000"/>
        </a:spcBef>
        <a:buClr>
          <a:schemeClr val="tx1"/>
        </a:buClr>
        <a:buSzPct val="80000"/>
        <a:buFont typeface="Arial" pitchFamily="34" charset="0"/>
        <a:buChar char="•"/>
        <a:defRPr sz="1800"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914400" indent="-228600" algn="l" defTabSz="914400" rtl="0" eaLnBrk="1" latinLnBrk="0" hangingPunct="1">
        <a:lnSpc>
          <a:spcPct val="90000"/>
        </a:lnSpc>
        <a:spcBef>
          <a:spcPts val="800"/>
        </a:spcBef>
        <a:buClr>
          <a:schemeClr val="tx1"/>
        </a:buClr>
        <a:buSzPct val="80000"/>
        <a:buFont typeface="Arial" pitchFamily="34" charset="0"/>
        <a:buChar char="•"/>
        <a:defRPr sz="1600"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1234440" indent="-228600" algn="l" defTabSz="914400" rtl="0" eaLnBrk="1" latinLnBrk="0" hangingPunct="1">
        <a:lnSpc>
          <a:spcPct val="90000"/>
        </a:lnSpc>
        <a:spcBef>
          <a:spcPts val="800"/>
        </a:spcBef>
        <a:buClr>
          <a:schemeClr val="tx1"/>
        </a:buClr>
        <a:buSzPct val="80000"/>
        <a:buFont typeface="Arial"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1554480" indent="-228600" algn="l" defTabSz="914400" rtl="0" eaLnBrk="1" latinLnBrk="0" hangingPunct="1">
        <a:lnSpc>
          <a:spcPct val="90000"/>
        </a:lnSpc>
        <a:spcBef>
          <a:spcPts val="800"/>
        </a:spcBef>
        <a:buClr>
          <a:schemeClr val="tx1"/>
        </a:buClr>
        <a:buSzPct val="80000"/>
        <a:buFont typeface="Arial"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1874520" indent="-228600" algn="l" defTabSz="914400" rtl="0" eaLnBrk="1" latinLnBrk="0" hangingPunct="1">
        <a:lnSpc>
          <a:spcPct val="90000"/>
        </a:lnSpc>
        <a:spcBef>
          <a:spcPts val="800"/>
        </a:spcBef>
        <a:buClr>
          <a:schemeClr val="tx1"/>
        </a:buClr>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Clr>
          <a:schemeClr val="tx1"/>
        </a:buClr>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Clr>
          <a:schemeClr val="tx1"/>
        </a:buClr>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Clr>
          <a:schemeClr val="tx1"/>
        </a:buClr>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pos="3840">
          <p15:clr>
            <a:srgbClr val="F26B43"/>
          </p15:clr>
        </p15:guide>
        <p15:guide id="5"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13.xml"/><Relationship Id="rId18" Type="http://schemas.openxmlformats.org/officeDocument/2006/relationships/slide" Target="slide18.xml"/><Relationship Id="rId3" Type="http://schemas.openxmlformats.org/officeDocument/2006/relationships/slide" Target="slide3.xml"/><Relationship Id="rId7" Type="http://schemas.openxmlformats.org/officeDocument/2006/relationships/slide" Target="slide7.xml"/><Relationship Id="rId12" Type="http://schemas.openxmlformats.org/officeDocument/2006/relationships/slide" Target="slide11.xml"/><Relationship Id="rId17" Type="http://schemas.openxmlformats.org/officeDocument/2006/relationships/slide" Target="slide16.xml"/><Relationship Id="rId2" Type="http://schemas.openxmlformats.org/officeDocument/2006/relationships/image" Target="../media/image1.jpeg"/><Relationship Id="rId16" Type="http://schemas.openxmlformats.org/officeDocument/2006/relationships/slide" Target="slide15.xml"/><Relationship Id="rId1" Type="http://schemas.openxmlformats.org/officeDocument/2006/relationships/slideLayout" Target="../slideLayouts/slideLayout2.xml"/><Relationship Id="rId6" Type="http://schemas.openxmlformats.org/officeDocument/2006/relationships/slide" Target="slide6.xml"/><Relationship Id="rId11" Type="http://schemas.openxmlformats.org/officeDocument/2006/relationships/slide" Target="slide17.xml"/><Relationship Id="rId5" Type="http://schemas.openxmlformats.org/officeDocument/2006/relationships/slide" Target="slide4.xml"/><Relationship Id="rId15" Type="http://schemas.openxmlformats.org/officeDocument/2006/relationships/slide" Target="slide14.xml"/><Relationship Id="rId10" Type="http://schemas.openxmlformats.org/officeDocument/2006/relationships/slide" Target="slide8.xml"/><Relationship Id="rId19" Type="http://schemas.openxmlformats.org/officeDocument/2006/relationships/slide" Target="slide19.xml"/><Relationship Id="rId4" Type="http://schemas.openxmlformats.org/officeDocument/2006/relationships/slide" Target="slide5.xml"/><Relationship Id="rId9" Type="http://schemas.openxmlformats.org/officeDocument/2006/relationships/slide" Target="slide9.xml"/><Relationship Id="rId14" Type="http://schemas.openxmlformats.org/officeDocument/2006/relationships/slide" Target="slide12.xml"/></Relationships>
</file>

<file path=ppt/slides/_rels/slide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112520" y="2148840"/>
            <a:ext cx="9966960" cy="2514600"/>
          </a:xfrm>
        </p:spPr>
        <p:txBody>
          <a:bodyPr/>
          <a:lstStyle/>
          <a:p>
            <a:pPr>
              <a:lnSpc>
                <a:spcPct val="150000"/>
              </a:lnSpc>
              <a:spcBef>
                <a:spcPts val="0"/>
              </a:spcBef>
            </a:pPr>
            <a:r>
              <a:rPr lang="es-ES" dirty="0"/>
              <a:t>ORGANIGRAMA</a:t>
            </a:r>
            <a:br>
              <a:rPr lang="es-ES" dirty="0"/>
            </a:br>
            <a:r>
              <a:rPr lang="es-ES" dirty="0"/>
              <a:t>Instituto de Legalización de la Propiedad </a:t>
            </a:r>
          </a:p>
        </p:txBody>
      </p:sp>
      <p:sp>
        <p:nvSpPr>
          <p:cNvPr id="3" name="Subtítulo 2"/>
          <p:cNvSpPr>
            <a:spLocks noGrp="1"/>
          </p:cNvSpPr>
          <p:nvPr>
            <p:ph type="subTitle" idx="1"/>
          </p:nvPr>
        </p:nvSpPr>
        <p:spPr>
          <a:xfrm>
            <a:off x="1112520" y="4838247"/>
            <a:ext cx="9966960" cy="914400"/>
          </a:xfrm>
        </p:spPr>
        <p:txBody>
          <a:bodyPr>
            <a:normAutofit/>
          </a:bodyPr>
          <a:lstStyle/>
          <a:p>
            <a:pPr marL="0" indent="0" algn="ctr">
              <a:spcBef>
                <a:spcPts val="0"/>
              </a:spcBef>
              <a:buNone/>
            </a:pPr>
            <a:r>
              <a:rPr lang="es-ES" sz="6000" dirty="0" smtClean="0"/>
              <a:t>ILP</a:t>
            </a:r>
            <a:endParaRPr lang="es-ES" sz="6000" dirty="0"/>
          </a:p>
        </p:txBody>
      </p:sp>
    </p:spTree>
    <p:extLst>
      <p:ext uri="{BB962C8B-B14F-4D97-AF65-F5344CB8AC3E}">
        <p14:creationId xmlns:p14="http://schemas.microsoft.com/office/powerpoint/2010/main" val="2104874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smtClean="0"/>
              <a:t>PLANIFICACIÓN</a:t>
            </a:r>
            <a:endParaRPr lang="es-SV" dirty="0"/>
          </a:p>
        </p:txBody>
      </p:sp>
      <p:sp>
        <p:nvSpPr>
          <p:cNvPr id="3" name="Marcador de contenido 2"/>
          <p:cNvSpPr>
            <a:spLocks noGrp="1"/>
          </p:cNvSpPr>
          <p:nvPr>
            <p:ph idx="1"/>
          </p:nvPr>
        </p:nvSpPr>
        <p:spPr/>
        <p:txBody>
          <a:bodyPr/>
          <a:lstStyle/>
          <a:p>
            <a:pPr marL="45720" indent="0">
              <a:buNone/>
            </a:pPr>
            <a:r>
              <a:rPr lang="es-ES" dirty="0"/>
              <a:t>Apoya técnicamente y de forma sostenida a la Gerencia de Operaciones en las planificaciones de los proyectos, formulación de las metas mensuales en función de los avances de los procesos de legalización, y el seguimiento de los mismos de forma integrada con las jefaturas, también elabora los documentos operativos: Plan Anual Operativo del ILP, Informes Mensuales de Gestión Operativa y otros documentos institucionales.</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3840213402"/>
              </p:ext>
            </p:extLst>
          </p:nvPr>
        </p:nvGraphicFramePr>
        <p:xfrm>
          <a:off x="2000623" y="4538631"/>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pt-BR" dirty="0" smtClean="0">
                          <a:latin typeface="Arial" panose="020B0604020202020204" pitchFamily="34" charset="0"/>
                          <a:cs typeface="Arial" panose="020B0604020202020204" pitchFamily="34" charset="0"/>
                        </a:rPr>
                        <a:t>Gloria Irma Viana de Cáceres</a:t>
                      </a:r>
                      <a:endParaRPr lang="es-SV" dirty="0" smtClean="0">
                        <a:latin typeface="Arial" panose="020B0604020202020204" pitchFamily="34" charset="0"/>
                        <a:cs typeface="Arial" panose="020B0604020202020204" pitchFamily="34" charset="0"/>
                      </a:endParaRP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a:t>
                      </a:r>
                      <a:r>
                        <a:rPr lang="es-SV" dirty="0" smtClean="0">
                          <a:latin typeface="Arial" panose="020B0604020202020204" pitchFamily="34" charset="0"/>
                          <a:cs typeface="Arial" panose="020B0604020202020204" pitchFamily="34" charset="0"/>
                        </a:rPr>
                        <a:t>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a:t>
                      </a:r>
                      <a:r>
                        <a:rPr lang="es-SV" dirty="0" smtClean="0">
                          <a:latin typeface="Arial" panose="020B0604020202020204" pitchFamily="34" charset="0"/>
                          <a:cs typeface="Arial" panose="020B0604020202020204" pitchFamily="34" charset="0"/>
                        </a:rPr>
                        <a:t>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7827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DE PROMOCIÓN</a:t>
            </a:r>
            <a:endParaRPr lang="es-SV" dirty="0"/>
          </a:p>
        </p:txBody>
      </p:sp>
      <p:sp>
        <p:nvSpPr>
          <p:cNvPr id="3" name="Marcador de contenido 2"/>
          <p:cNvSpPr>
            <a:spLocks noGrp="1"/>
          </p:cNvSpPr>
          <p:nvPr>
            <p:ph idx="1"/>
          </p:nvPr>
        </p:nvSpPr>
        <p:spPr/>
        <p:txBody>
          <a:bodyPr/>
          <a:lstStyle/>
          <a:p>
            <a:pPr marL="45720" indent="0">
              <a:buNone/>
            </a:pPr>
            <a:r>
              <a:rPr lang="es-ES" dirty="0"/>
              <a:t>Ejecuta las actividades de promoción de los proyectos y/o programas, de forma coordinada e integrada con las diferentes organizaciones tales como VMVDU, </a:t>
            </a:r>
            <a:r>
              <a:rPr lang="es-ES" dirty="0" err="1"/>
              <a:t>ONG´s</a:t>
            </a:r>
            <a:r>
              <a:rPr lang="es-ES" dirty="0"/>
              <a:t>, Alcaldías, comunidades y beneficiarios, entre otras.</a:t>
            </a:r>
            <a:endParaRPr lang="es-SV" dirty="0"/>
          </a:p>
          <a:p>
            <a:pPr marL="45720" indent="0">
              <a:buNone/>
            </a:pPr>
            <a:r>
              <a:rPr lang="es-ES" dirty="0"/>
              <a:t>Realiza diagnósticos de los proyectos de legalización, determinando su factibilidad. Realiza Asambleas informativas en campo con los beneficiarios y líderes comunales.</a:t>
            </a:r>
            <a:endParaRPr lang="es-SV" dirty="0"/>
          </a:p>
          <a:p>
            <a:pPr marL="45720" indent="0">
              <a:buNone/>
            </a:pPr>
            <a:r>
              <a:rPr lang="es-ES" dirty="0"/>
              <a:t>Recolecta documentos de beneficiarios u otros relacionados con el proceso de legalización: DUI, partidas de nacimiento, partidas de defunción, boletas de  pagos de derechos de registro y otros, según necesidades el proceso de legalización.</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281634521"/>
              </p:ext>
            </p:extLst>
          </p:nvPr>
        </p:nvGraphicFramePr>
        <p:xfrm>
          <a:off x="2000623" y="4673101"/>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del Responsable: </a:t>
                      </a:r>
                      <a:r>
                        <a:rPr lang="es-SV" dirty="0" smtClean="0">
                          <a:latin typeface="Arial" panose="020B0604020202020204" pitchFamily="34" charset="0"/>
                          <a:cs typeface="Arial" panose="020B0604020202020204" pitchFamily="34" charset="0"/>
                        </a:rPr>
                        <a:t>Eduardo Alfredo González Argueta</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7</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8</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926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DE MEDICIONES</a:t>
            </a:r>
            <a:endParaRPr lang="es-SV" dirty="0"/>
          </a:p>
        </p:txBody>
      </p:sp>
      <p:sp>
        <p:nvSpPr>
          <p:cNvPr id="3" name="Marcador de contenido 2"/>
          <p:cNvSpPr>
            <a:spLocks noGrp="1"/>
          </p:cNvSpPr>
          <p:nvPr>
            <p:ph idx="1"/>
          </p:nvPr>
        </p:nvSpPr>
        <p:spPr/>
        <p:txBody>
          <a:bodyPr/>
          <a:lstStyle/>
          <a:p>
            <a:pPr marL="45720" indent="0">
              <a:buNone/>
            </a:pPr>
            <a:r>
              <a:rPr lang="es-ES" dirty="0"/>
              <a:t>Ejecuta mediciones topográficas a través de brigadas, incluido levantamiento de perímetros, planimetría, altimetría, masa arbórea, vaguadas aledañas a los proyectos, replanteamientos y amojonamientos de las parcelaciones, entre otros. </a:t>
            </a:r>
            <a:endParaRPr lang="es-SV" dirty="0"/>
          </a:p>
          <a:p>
            <a:pPr marL="45720" indent="0">
              <a:buNone/>
            </a:pPr>
            <a:r>
              <a:rPr lang="es-ES" dirty="0"/>
              <a:t>Procesa mediciones y elaboración de planos topográficos iniciales de los proyectos medidos con fines habitacionales y otros planos con fines de Compra y/o Diseño, conforme requerimientos, cumpliendo las leyes y reglamentos vigentes y aplicables en el país.</a:t>
            </a:r>
            <a:endParaRPr lang="es-SV" dirty="0"/>
          </a:p>
          <a:p>
            <a:pPr marL="45720" indent="0">
              <a:buNone/>
            </a:pPr>
            <a:r>
              <a:rPr lang="es-ES" dirty="0"/>
              <a:t>Amojonamiento de los lotes de acuerdo al plano aprobado por ILP, en caso de resultar necesario y ser requerido.</a:t>
            </a:r>
            <a:endParaRPr lang="es-SV" dirty="0"/>
          </a:p>
          <a:p>
            <a:pPr marL="45720" indent="0">
              <a:buNone/>
            </a:pPr>
            <a:r>
              <a:rPr lang="es-ES" dirty="0"/>
              <a:t>Elabora y revisa plano perimétrico y de partición, memorias descriptivas, descripciones técnicas, actas de remedición, acotamiento, asimismo amojona lotes de acuerdo a los planos aprobados y/o requerimientos externos.</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423092116"/>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Juan Carlos Monge Barrientos</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a:t>
                      </a:r>
                      <a:r>
                        <a:rPr lang="es-SV" dirty="0" smtClean="0">
                          <a:latin typeface="Arial" panose="020B0604020202020204" pitchFamily="34" charset="0"/>
                          <a:cs typeface="Arial" panose="020B0604020202020204" pitchFamily="34" charset="0"/>
                        </a:rPr>
                        <a:t>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a:t>
                      </a:r>
                      <a:r>
                        <a:rPr lang="es-SV" dirty="0" smtClean="0">
                          <a:latin typeface="Arial" panose="020B0604020202020204" pitchFamily="34" charset="0"/>
                          <a:cs typeface="Arial" panose="020B0604020202020204" pitchFamily="34" charset="0"/>
                        </a:rPr>
                        <a:t>10</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a:t>
                      </a:r>
                      <a:r>
                        <a:rPr lang="es-SV" b="1" dirty="0" smtClean="0">
                          <a:latin typeface="Arial" panose="020B0604020202020204" pitchFamily="34" charset="0"/>
                          <a:cs typeface="Arial" panose="020B0604020202020204" pitchFamily="34" charset="0"/>
                        </a:rPr>
                        <a:t>empleados:</a:t>
                      </a:r>
                      <a:r>
                        <a:rPr lang="es-SV" b="0" dirty="0" smtClean="0">
                          <a:latin typeface="Arial" panose="020B0604020202020204" pitchFamily="34" charset="0"/>
                          <a:cs typeface="Arial" panose="020B0604020202020204" pitchFamily="34" charset="0"/>
                        </a:rPr>
                        <a:t>11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164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DE INGENIERÍA</a:t>
            </a:r>
            <a:endParaRPr lang="es-SV" dirty="0"/>
          </a:p>
        </p:txBody>
      </p:sp>
      <p:sp>
        <p:nvSpPr>
          <p:cNvPr id="3" name="Marcador de contenido 2"/>
          <p:cNvSpPr>
            <a:spLocks noGrp="1"/>
          </p:cNvSpPr>
          <p:nvPr>
            <p:ph idx="1"/>
          </p:nvPr>
        </p:nvSpPr>
        <p:spPr>
          <a:xfrm>
            <a:off x="699247" y="1035425"/>
            <a:ext cx="10730753" cy="4814046"/>
          </a:xfrm>
        </p:spPr>
        <p:txBody>
          <a:bodyPr/>
          <a:lstStyle/>
          <a:p>
            <a:pPr marL="45720" indent="0">
              <a:buNone/>
            </a:pPr>
            <a:r>
              <a:rPr lang="es-ES" dirty="0"/>
              <a:t>Realiza inspecciones de campo para los Diagnósticos de los Proyectos, comprobación de linderos, resolución de problemas de colindancias, invasiones de inmuebles en coordinación y supervisión de Instituciones externas.</a:t>
            </a:r>
            <a:endParaRPr lang="es-SV" dirty="0"/>
          </a:p>
          <a:p>
            <a:pPr marL="45720" indent="0">
              <a:buNone/>
            </a:pPr>
            <a:r>
              <a:rPr lang="es-ES" dirty="0"/>
              <a:t>Desarrolla actividades de campo y de oficina para garantizar la veracidad y calidad de la realidad física contenida en los Planos de los inmuebles en proceso de legalización.</a:t>
            </a:r>
            <a:endParaRPr lang="es-SV" dirty="0"/>
          </a:p>
          <a:p>
            <a:pPr marL="45720" indent="0">
              <a:buNone/>
            </a:pPr>
            <a:r>
              <a:rPr lang="es-ES" dirty="0"/>
              <a:t>Elaboración de Estudios Hidrológicos requeridos por  Instituciones externas en los trámites de aprobación de planos, los cuales garantizan el buen funcionamiento de los drenajes de aguas lluvias de las Comunidades en proceso de legalización.</a:t>
            </a:r>
            <a:endParaRPr lang="es-SV" dirty="0"/>
          </a:p>
          <a:p>
            <a:pPr marL="45720" indent="0">
              <a:buNone/>
            </a:pPr>
            <a:r>
              <a:rPr lang="es-ES" dirty="0"/>
              <a:t>Prepara las Carpetas para la obtención de los Planos Autorizados por las diferentes Instituciones externas autorizadoras en los procesos de legalización. </a:t>
            </a:r>
            <a:endParaRPr lang="es-SV" dirty="0"/>
          </a:p>
          <a:p>
            <a:pPr marL="45720" indent="0">
              <a:buNone/>
            </a:pPr>
            <a:r>
              <a:rPr lang="es-ES" dirty="0"/>
              <a:t>Realiza los trabajos técnicos para la atención de las observaciones y/o modificaciones requeridas por las Instituciones externas autorizadoras, responsable de elaborar y revisar las descripciones técnicas de los inmuebles para escrituración.</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1995825532"/>
              </p:ext>
            </p:extLst>
          </p:nvPr>
        </p:nvGraphicFramePr>
        <p:xfrm>
          <a:off x="2000623" y="5614391"/>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David Javier Catalán Oliva</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7</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9</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512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JURÍDICA</a:t>
            </a:r>
            <a:endParaRPr lang="es-SV" dirty="0"/>
          </a:p>
        </p:txBody>
      </p:sp>
      <p:sp>
        <p:nvSpPr>
          <p:cNvPr id="3" name="Marcador de contenido 2"/>
          <p:cNvSpPr>
            <a:spLocks noGrp="1"/>
          </p:cNvSpPr>
          <p:nvPr>
            <p:ph idx="1"/>
          </p:nvPr>
        </p:nvSpPr>
        <p:spPr/>
        <p:txBody>
          <a:bodyPr/>
          <a:lstStyle/>
          <a:p>
            <a:pPr marL="45720" indent="0">
              <a:buNone/>
            </a:pPr>
            <a:r>
              <a:rPr lang="es-ES" dirty="0"/>
              <a:t>Realiza estudios jurídicos y registrales de inmuebles en los diferentes Registros de la propiedad del país, coordinadamente con el CNR.</a:t>
            </a:r>
            <a:endParaRPr lang="es-SV" dirty="0"/>
          </a:p>
          <a:p>
            <a:pPr marL="45720" indent="0">
              <a:buNone/>
            </a:pPr>
            <a:r>
              <a:rPr lang="es-ES" dirty="0"/>
              <a:t>Elabora diligencias notariales y escrituras requeridas en el proceso de legalización.</a:t>
            </a:r>
            <a:endParaRPr lang="es-SV" dirty="0"/>
          </a:p>
          <a:p>
            <a:pPr marL="45720" indent="0">
              <a:buNone/>
            </a:pPr>
            <a:r>
              <a:rPr lang="es-ES" dirty="0"/>
              <a:t>Realiza estudios técnicos jurídicos de las solicitudes de calificación de interés social y calificación jurídica.</a:t>
            </a:r>
            <a:endParaRPr lang="es-SV" dirty="0"/>
          </a:p>
          <a:p>
            <a:pPr marL="45720" indent="0">
              <a:buNone/>
            </a:pPr>
            <a:r>
              <a:rPr lang="es-ES" dirty="0"/>
              <a:t>Realizar visitas de campo y proporcionar asesoría y asistencia jurídica en la solución de casos para los procesos de legalización.</a:t>
            </a:r>
            <a:endParaRPr lang="es-SV" dirty="0"/>
          </a:p>
          <a:p>
            <a:pPr marL="45720" indent="0">
              <a:buNone/>
            </a:pPr>
            <a:r>
              <a:rPr lang="es-ES" dirty="0"/>
              <a:t>Resuelve extrajudicialmente los problemas de colindancias y desacuerdos entre beneficiarios y colindantes para continuar el proceso de legalización.</a:t>
            </a:r>
            <a:endParaRPr lang="es-SV" dirty="0"/>
          </a:p>
          <a:p>
            <a:pPr marL="45720" indent="0">
              <a:buNone/>
            </a:pPr>
            <a:r>
              <a:rPr lang="es-ES" dirty="0"/>
              <a:t>Supervisa y controla la calidad de los documentos para ser presentados a inscripción en Célula Registral.</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1251655470"/>
              </p:ext>
            </p:extLst>
          </p:nvPr>
        </p:nvGraphicFramePr>
        <p:xfrm>
          <a:off x="2000623" y="5547156"/>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Victoria Eugenia Ramos de Cea</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a:t>
                      </a:r>
                      <a:r>
                        <a:rPr lang="es-SV" dirty="0" smtClean="0">
                          <a:latin typeface="Arial" panose="020B0604020202020204" pitchFamily="34" charset="0"/>
                          <a:cs typeface="Arial" panose="020B0604020202020204" pitchFamily="34" charset="0"/>
                        </a:rPr>
                        <a:t>5</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a:t>
                      </a:r>
                      <a:r>
                        <a:rPr lang="es-SV" dirty="0" smtClean="0">
                          <a:latin typeface="Arial" panose="020B0604020202020204" pitchFamily="34" charset="0"/>
                          <a:cs typeface="Arial" panose="020B0604020202020204" pitchFamily="34" charset="0"/>
                        </a:rPr>
                        <a:t>4</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a:t>
                      </a:r>
                      <a:r>
                        <a:rPr lang="es-SV" dirty="0" smtClean="0">
                          <a:latin typeface="Arial" panose="020B0604020202020204" pitchFamily="34" charset="0"/>
                          <a:cs typeface="Arial" panose="020B0604020202020204" pitchFamily="34" charset="0"/>
                        </a:rPr>
                        <a:t>9</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73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CATASTRAL</a:t>
            </a:r>
            <a:endParaRPr lang="es-SV" dirty="0"/>
          </a:p>
        </p:txBody>
      </p:sp>
      <p:sp>
        <p:nvSpPr>
          <p:cNvPr id="3" name="Marcador de contenido 2"/>
          <p:cNvSpPr>
            <a:spLocks noGrp="1"/>
          </p:cNvSpPr>
          <p:nvPr>
            <p:ph idx="1"/>
          </p:nvPr>
        </p:nvSpPr>
        <p:spPr>
          <a:xfrm>
            <a:off x="699247" y="995084"/>
            <a:ext cx="10730753" cy="4814046"/>
          </a:xfrm>
        </p:spPr>
        <p:txBody>
          <a:bodyPr>
            <a:normAutofit/>
          </a:bodyPr>
          <a:lstStyle/>
          <a:p>
            <a:pPr marL="45720" indent="0">
              <a:buNone/>
            </a:pPr>
            <a:r>
              <a:rPr lang="es-ES" dirty="0"/>
              <a:t>La Célula Catastral funciona con todas las actividades desarrolladas por el Centro Nacional de Registros, cuya misión principal es brindar los servicios de revisión de planos para 1. Declaración Jurada; 2. Desmembración en Cabeza de su Dueño; 3. Partición; 4. Remedición; 5. Reunión y 6. Certificación de Denominación Catastral para Titulación y 7. Segregación Simple, conforme a los procedimientos administrativos y técnicos establecidos para tal fin en los instructivos y documentación del CNR.</a:t>
            </a:r>
            <a:endParaRPr lang="es-SV" dirty="0"/>
          </a:p>
          <a:p>
            <a:pPr marL="45720" indent="0">
              <a:buNone/>
            </a:pPr>
            <a:r>
              <a:rPr lang="es-ES" dirty="0"/>
              <a:t>Supervisa, organiza, dirige y controla la ejecución de las diferentes  actividades  técnicas catastrales, que aseguren el mantenimiento y actualización del Catastro con la calidad y tiempos establecidos en CNR. </a:t>
            </a:r>
            <a:endParaRPr lang="es-SV" dirty="0"/>
          </a:p>
          <a:p>
            <a:pPr marL="45720" indent="0">
              <a:buNone/>
            </a:pPr>
            <a:r>
              <a:rPr lang="es-ES" dirty="0"/>
              <a:t>Supervisa y orienta al personal técnico en los aspectos registrales y catastrales, para el desarrollo de sus actividades y lograr el cumplimiento de los planes y objetivos programados. </a:t>
            </a:r>
            <a:endParaRPr lang="es-SV" dirty="0"/>
          </a:p>
          <a:p>
            <a:pPr marL="45720" indent="0">
              <a:buNone/>
            </a:pPr>
            <a:r>
              <a:rPr lang="es-ES" dirty="0"/>
              <a:t>Recibe las solicitudes de servicio con los documentos requeridos de los Proyectos e </a:t>
            </a:r>
            <a:r>
              <a:rPr lang="es-ES" dirty="0" err="1"/>
              <a:t>Insitu</a:t>
            </a:r>
            <a:r>
              <a:rPr lang="es-ES" dirty="0"/>
              <a:t> en proceso de legalización, verificando el cumplimiento de los requisitos para su presentación y procesamiento.</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3596238754"/>
              </p:ext>
            </p:extLst>
          </p:nvPr>
        </p:nvGraphicFramePr>
        <p:xfrm>
          <a:off x="2000623" y="5641285"/>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Zulema Beatriz Martínez Mejía</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3</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4</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90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REGISTRAL</a:t>
            </a:r>
            <a:endParaRPr lang="es-SV" dirty="0"/>
          </a:p>
        </p:txBody>
      </p:sp>
      <p:sp>
        <p:nvSpPr>
          <p:cNvPr id="3" name="Marcador de contenido 2"/>
          <p:cNvSpPr>
            <a:spLocks noGrp="1"/>
          </p:cNvSpPr>
          <p:nvPr>
            <p:ph idx="1"/>
          </p:nvPr>
        </p:nvSpPr>
        <p:spPr/>
        <p:txBody>
          <a:bodyPr>
            <a:normAutofit/>
          </a:bodyPr>
          <a:lstStyle/>
          <a:p>
            <a:pPr marL="45720" indent="0">
              <a:buNone/>
            </a:pPr>
            <a:r>
              <a:rPr lang="es-SV" dirty="0"/>
              <a:t>Recibe los documentos generados requeridos en el proceso de legalización verificando que cumplan con los requisitos para su presentación.</a:t>
            </a:r>
          </a:p>
          <a:p>
            <a:pPr marL="45720" indent="0">
              <a:buNone/>
            </a:pPr>
            <a:r>
              <a:rPr lang="es-SV" dirty="0"/>
              <a:t>Califica e inscribe los documentos a favor de los beneficiarios. </a:t>
            </a:r>
          </a:p>
          <a:p>
            <a:pPr marL="45720" indent="0">
              <a:buNone/>
            </a:pPr>
            <a:r>
              <a:rPr lang="es-SV" dirty="0"/>
              <a:t>Realiza en coordinación con la Unidad Jurídica los estudios registrales de los documentos presentados por los beneficiarios a fin de determinar el proceso de legalización a iniciarse.</a:t>
            </a:r>
          </a:p>
          <a:p>
            <a:pPr marL="45720" indent="0">
              <a:buNone/>
            </a:pPr>
            <a:r>
              <a:rPr lang="es-SV" dirty="0"/>
              <a:t>Es enlace del ILP con el Centro Nacional de Registros para lineamientos de inscripción, aprobaciones técnicas, coordinación con las oficinas regístrales departamentales.</a:t>
            </a:r>
          </a:p>
          <a:p>
            <a:pPr marL="45720" indent="0">
              <a:buNone/>
            </a:pP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86217627"/>
              </p:ext>
            </p:extLst>
          </p:nvPr>
        </p:nvGraphicFramePr>
        <p:xfrm>
          <a:off x="2000623" y="4511737"/>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Jorge Alberto Rivas Villalta</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4</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5</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4696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GERENCIA ADMINISTRATIVA FINANCIERA</a:t>
            </a:r>
            <a:endParaRPr lang="es-SV" dirty="0"/>
          </a:p>
        </p:txBody>
      </p:sp>
      <p:sp>
        <p:nvSpPr>
          <p:cNvPr id="3" name="Marcador de contenido 2"/>
          <p:cNvSpPr>
            <a:spLocks noGrp="1"/>
          </p:cNvSpPr>
          <p:nvPr>
            <p:ph idx="1"/>
          </p:nvPr>
        </p:nvSpPr>
        <p:spPr/>
        <p:txBody>
          <a:bodyPr>
            <a:normAutofit/>
          </a:bodyPr>
          <a:lstStyle/>
          <a:p>
            <a:pPr marL="45720" indent="0">
              <a:buNone/>
            </a:pPr>
            <a:r>
              <a:rPr lang="es-SV" dirty="0"/>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buNone/>
            </a:pPr>
            <a:r>
              <a:rPr lang="es-SV" dirty="0"/>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r>
              <a:rPr lang="es-SV" dirty="0" smtClean="0"/>
              <a:t>.</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1683622773"/>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Ricardo Rousseau González</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4</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a:t>
                      </a:r>
                      <a:r>
                        <a:rPr lang="es-SV" dirty="0" smtClean="0">
                          <a:latin typeface="Arial" panose="020B0604020202020204" pitchFamily="34" charset="0"/>
                          <a:cs typeface="Arial" panose="020B0604020202020204" pitchFamily="34" charset="0"/>
                        </a:rPr>
                        <a:t>10</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a:t>
                      </a:r>
                      <a:r>
                        <a:rPr lang="es-SV" dirty="0" smtClean="0">
                          <a:latin typeface="Arial" panose="020B0604020202020204" pitchFamily="34" charset="0"/>
                          <a:cs typeface="Arial" panose="020B0604020202020204" pitchFamily="34" charset="0"/>
                        </a:rPr>
                        <a:t>14</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178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DE INFORMÁTICA</a:t>
            </a:r>
            <a:endParaRPr lang="es-SV" dirty="0"/>
          </a:p>
        </p:txBody>
      </p:sp>
      <p:sp>
        <p:nvSpPr>
          <p:cNvPr id="3" name="Marcador de contenido 2"/>
          <p:cNvSpPr>
            <a:spLocks noGrp="1"/>
          </p:cNvSpPr>
          <p:nvPr>
            <p:ph idx="1"/>
          </p:nvPr>
        </p:nvSpPr>
        <p:spPr/>
        <p:txBody>
          <a:bodyPr>
            <a:normAutofit/>
          </a:bodyPr>
          <a:lstStyle/>
          <a:p>
            <a:pPr marL="45720" indent="0">
              <a:buNone/>
            </a:pPr>
            <a:r>
              <a:rPr lang="es-ES" dirty="0"/>
              <a:t>Administra, crea y mejora el sistema de información Institucional, brinda el mantenimiento correspondiente a fin de proporcionar información confiable, actualizada, segura y oportuna que permita la consecución de metas y objetivos de las diferentes unidades. Administra y asegura la integridad de la información para mostrar resultados y grado de avance en forma consolidada y de detalle en forma oportuna de acuerdo a necesidades requeridas, comprende dar apoyo técnico a los usuarios del Sistema de Información Institucional. La Unidad de Informática también es responsable de las tareas de mantenimiento preventivo y correctivo del hardware y de hacer respaldo de datos de los equipos de almacenamiento institucional.</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3377186848"/>
              </p:ext>
            </p:extLst>
          </p:nvPr>
        </p:nvGraphicFramePr>
        <p:xfrm>
          <a:off x="2000623" y="4215903"/>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Rafael Atilio Hernández Guardado</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4</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4</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77349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DE ARCHIVO</a:t>
            </a:r>
            <a:endParaRPr lang="es-SV" dirty="0"/>
          </a:p>
        </p:txBody>
      </p:sp>
      <p:sp>
        <p:nvSpPr>
          <p:cNvPr id="3" name="Marcador de contenido 2"/>
          <p:cNvSpPr>
            <a:spLocks noGrp="1"/>
          </p:cNvSpPr>
          <p:nvPr>
            <p:ph idx="1"/>
          </p:nvPr>
        </p:nvSpPr>
        <p:spPr/>
        <p:txBody>
          <a:bodyPr>
            <a:normAutofit/>
          </a:bodyPr>
          <a:lstStyle/>
          <a:p>
            <a:pPr marL="45720" indent="0">
              <a:buNone/>
            </a:pPr>
            <a:r>
              <a:rPr lang="es-ES" dirty="0"/>
              <a:t>Recibe, clasifica, ordena, actualiza datos en el Sistema, fotocopia y coloca físicamente toda la documentación de los expedientes institucionales para su resguardo y custodia.</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8931982"/>
              </p:ext>
            </p:extLst>
          </p:nvPr>
        </p:nvGraphicFramePr>
        <p:xfrm>
          <a:off x="2000623" y="4417608"/>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smtClean="0">
                          <a:latin typeface="Arial" panose="020B0604020202020204" pitchFamily="34" charset="0"/>
                          <a:cs typeface="Arial" panose="020B0604020202020204" pitchFamily="34" charset="0"/>
                        </a:rPr>
                        <a:t>María Luisa Pérez de López</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6966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94129" y="-134471"/>
            <a:ext cx="12286129" cy="699247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pic>
        <p:nvPicPr>
          <p:cNvPr id="4" name="Marcador de contenido 3"/>
          <p:cNvPicPr>
            <a:picLocks noGrp="1" noChangeAspect="1"/>
          </p:cNvPicPr>
          <p:nvPr>
            <p:ph idx="1"/>
          </p:nvPr>
        </p:nvPicPr>
        <p:blipFill rotWithShape="1">
          <a:blip r:embed="rId2" cstate="print">
            <a:extLst>
              <a:ext uri="{28A0092B-C50C-407E-A947-70E740481C1C}">
                <a14:useLocalDpi xmlns:a14="http://schemas.microsoft.com/office/drawing/2010/main" val="0"/>
              </a:ext>
            </a:extLst>
          </a:blip>
          <a:srcRect t="3113" b="5635"/>
          <a:stretch/>
        </p:blipFill>
        <p:spPr>
          <a:xfrm>
            <a:off x="1963269" y="847164"/>
            <a:ext cx="8261491" cy="5836024"/>
          </a:xfrm>
        </p:spPr>
      </p:pic>
      <p:sp>
        <p:nvSpPr>
          <p:cNvPr id="2" name="Título 1"/>
          <p:cNvSpPr>
            <a:spLocks noGrp="1"/>
          </p:cNvSpPr>
          <p:nvPr>
            <p:ph type="title"/>
          </p:nvPr>
        </p:nvSpPr>
        <p:spPr/>
        <p:txBody>
          <a:bodyPr/>
          <a:lstStyle/>
          <a:p>
            <a:r>
              <a:rPr lang="es-SV" dirty="0">
                <a:effectLst>
                  <a:outerShdw blurRad="38100" dist="38100" dir="2700000" algn="tl">
                    <a:srgbClr val="000000">
                      <a:alpha val="43137"/>
                    </a:srgbClr>
                  </a:outerShdw>
                </a:effectLst>
              </a:rPr>
              <a:t>Organigrama vigente</a:t>
            </a:r>
            <a:endParaRPr lang="es-SV" dirty="0"/>
          </a:p>
        </p:txBody>
      </p:sp>
      <p:sp>
        <p:nvSpPr>
          <p:cNvPr id="5" name="Rectángulo 4">
            <a:hlinkClick r:id="rId3" action="ppaction://hlinksldjump"/>
          </p:cNvPr>
          <p:cNvSpPr/>
          <p:nvPr/>
        </p:nvSpPr>
        <p:spPr>
          <a:xfrm>
            <a:off x="5586412" y="912718"/>
            <a:ext cx="1524000" cy="519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1300" dirty="0" smtClean="0">
                <a:latin typeface="Arial" panose="020B0604020202020204" pitchFamily="34" charset="0"/>
                <a:cs typeface="Arial" panose="020B0604020202020204" pitchFamily="34" charset="0"/>
              </a:rPr>
              <a:t>Consejo Directivo</a:t>
            </a:r>
            <a:endParaRPr lang="es-SV" sz="1300" dirty="0">
              <a:latin typeface="Arial" panose="020B0604020202020204" pitchFamily="34" charset="0"/>
              <a:cs typeface="Arial" panose="020B0604020202020204" pitchFamily="34" charset="0"/>
            </a:endParaRPr>
          </a:p>
        </p:txBody>
      </p:sp>
      <p:sp>
        <p:nvSpPr>
          <p:cNvPr id="6" name="Rectángulo 5">
            <a:hlinkClick r:id="rId4" action="ppaction://hlinksldjump"/>
          </p:cNvPr>
          <p:cNvSpPr/>
          <p:nvPr/>
        </p:nvSpPr>
        <p:spPr>
          <a:xfrm>
            <a:off x="5624508" y="2293841"/>
            <a:ext cx="1447805" cy="51911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1150" dirty="0" smtClean="0">
                <a:latin typeface="Arial" panose="020B0604020202020204" pitchFamily="34" charset="0"/>
                <a:cs typeface="Arial" panose="020B0604020202020204" pitchFamily="34" charset="0"/>
              </a:rPr>
              <a:t>Dirección Ejecutiva</a:t>
            </a:r>
            <a:endParaRPr lang="es-SV" sz="1150" dirty="0">
              <a:latin typeface="Arial" panose="020B0604020202020204" pitchFamily="34" charset="0"/>
              <a:cs typeface="Arial" panose="020B0604020202020204" pitchFamily="34" charset="0"/>
            </a:endParaRPr>
          </a:p>
        </p:txBody>
      </p:sp>
      <p:sp>
        <p:nvSpPr>
          <p:cNvPr id="7" name="Rectángulo 6">
            <a:hlinkClick r:id="rId5" action="ppaction://hlinksldjump"/>
          </p:cNvPr>
          <p:cNvSpPr/>
          <p:nvPr/>
        </p:nvSpPr>
        <p:spPr>
          <a:xfrm>
            <a:off x="4929511" y="1604960"/>
            <a:ext cx="880739" cy="486537"/>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SV" sz="1300" dirty="0" smtClean="0">
                <a:latin typeface="Arial" panose="020B0604020202020204" pitchFamily="34" charset="0"/>
                <a:cs typeface="Arial" panose="020B0604020202020204" pitchFamily="34" charset="0"/>
              </a:rPr>
              <a:t>Auditoria Interna</a:t>
            </a:r>
            <a:endParaRPr lang="es-SV" sz="1300" dirty="0">
              <a:latin typeface="Arial" panose="020B0604020202020204" pitchFamily="34" charset="0"/>
              <a:cs typeface="Arial" panose="020B0604020202020204" pitchFamily="34" charset="0"/>
            </a:endParaRPr>
          </a:p>
        </p:txBody>
      </p:sp>
      <p:sp>
        <p:nvSpPr>
          <p:cNvPr id="8" name="Rectángulo 7">
            <a:hlinkClick r:id="rId6" action="ppaction://hlinksldjump"/>
          </p:cNvPr>
          <p:cNvSpPr/>
          <p:nvPr/>
        </p:nvSpPr>
        <p:spPr>
          <a:xfrm>
            <a:off x="4929511" y="2971376"/>
            <a:ext cx="947732" cy="49096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900" dirty="0" smtClean="0">
                <a:latin typeface="Arial" panose="020B0604020202020204" pitchFamily="34" charset="0"/>
                <a:cs typeface="Arial" panose="020B0604020202020204" pitchFamily="34" charset="0"/>
              </a:rPr>
              <a:t>Información y Comunicaciones</a:t>
            </a:r>
            <a:endParaRPr lang="es-SV" sz="900" dirty="0">
              <a:latin typeface="Arial" panose="020B0604020202020204" pitchFamily="34" charset="0"/>
              <a:cs typeface="Arial" panose="020B0604020202020204" pitchFamily="34" charset="0"/>
            </a:endParaRPr>
          </a:p>
        </p:txBody>
      </p:sp>
      <p:sp>
        <p:nvSpPr>
          <p:cNvPr id="9" name="Rectángulo 8">
            <a:hlinkClick r:id="rId7" action="ppaction://hlinksldjump"/>
          </p:cNvPr>
          <p:cNvSpPr/>
          <p:nvPr/>
        </p:nvSpPr>
        <p:spPr>
          <a:xfrm>
            <a:off x="4145424" y="3676649"/>
            <a:ext cx="1028377" cy="51911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200" dirty="0" smtClean="0">
                <a:latin typeface="Arial" panose="020B0604020202020204" pitchFamily="34" charset="0"/>
                <a:cs typeface="Arial" panose="020B0604020202020204" pitchFamily="34" charset="0"/>
              </a:rPr>
              <a:t>Gerencia de Operaciones</a:t>
            </a:r>
            <a:endParaRPr lang="es-SV" sz="1200" dirty="0">
              <a:latin typeface="Arial" panose="020B0604020202020204" pitchFamily="34" charset="0"/>
              <a:cs typeface="Arial" panose="020B0604020202020204" pitchFamily="34" charset="0"/>
            </a:endParaRPr>
          </a:p>
        </p:txBody>
      </p:sp>
      <p:sp>
        <p:nvSpPr>
          <p:cNvPr id="10" name="Rectángulo 9">
            <a:hlinkClick r:id="rId8" action="ppaction://hlinksldjump"/>
          </p:cNvPr>
          <p:cNvSpPr/>
          <p:nvPr/>
        </p:nvSpPr>
        <p:spPr>
          <a:xfrm>
            <a:off x="4889189" y="4294093"/>
            <a:ext cx="878199" cy="51911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200" dirty="0" smtClean="0">
                <a:latin typeface="Arial" panose="020B0604020202020204" pitchFamily="34" charset="0"/>
                <a:cs typeface="Arial" panose="020B0604020202020204" pitchFamily="34" charset="0"/>
              </a:rPr>
              <a:t>Planificación</a:t>
            </a:r>
            <a:endParaRPr lang="es-SV" sz="1200" dirty="0">
              <a:latin typeface="Arial" panose="020B0604020202020204" pitchFamily="34" charset="0"/>
              <a:cs typeface="Arial" panose="020B0604020202020204" pitchFamily="34" charset="0"/>
            </a:endParaRPr>
          </a:p>
        </p:txBody>
      </p:sp>
      <p:sp>
        <p:nvSpPr>
          <p:cNvPr id="11" name="Rectángulo 10">
            <a:hlinkClick r:id="rId9" action="ppaction://hlinksldjump"/>
          </p:cNvPr>
          <p:cNvSpPr/>
          <p:nvPr/>
        </p:nvSpPr>
        <p:spPr>
          <a:xfrm>
            <a:off x="3545126" y="4294092"/>
            <a:ext cx="878199" cy="51911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100" dirty="0" smtClean="0">
                <a:latin typeface="Arial" panose="020B0604020202020204" pitchFamily="34" charset="0"/>
                <a:cs typeface="Arial" panose="020B0604020202020204" pitchFamily="34" charset="0"/>
              </a:rPr>
              <a:t>Coordinación Mediciones/ Ingeniería</a:t>
            </a:r>
            <a:endParaRPr lang="es-SV" sz="1100" dirty="0">
              <a:latin typeface="Arial" panose="020B0604020202020204" pitchFamily="34" charset="0"/>
              <a:cs typeface="Arial" panose="020B0604020202020204" pitchFamily="34" charset="0"/>
            </a:endParaRPr>
          </a:p>
        </p:txBody>
      </p:sp>
      <p:sp>
        <p:nvSpPr>
          <p:cNvPr id="12" name="Rectángulo 11">
            <a:hlinkClick r:id="rId10" action="ppaction://hlinksldjump"/>
          </p:cNvPr>
          <p:cNvSpPr/>
          <p:nvPr/>
        </p:nvSpPr>
        <p:spPr>
          <a:xfrm>
            <a:off x="3545126" y="4911535"/>
            <a:ext cx="878199" cy="51911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900" dirty="0" smtClean="0">
                <a:latin typeface="Arial" panose="020B0604020202020204" pitchFamily="34" charset="0"/>
                <a:cs typeface="Arial" panose="020B0604020202020204" pitchFamily="34" charset="0"/>
              </a:rPr>
              <a:t>Gestión de Procesos y Medio Ambiente</a:t>
            </a:r>
            <a:endParaRPr lang="es-SV" sz="900" dirty="0">
              <a:latin typeface="Arial" panose="020B0604020202020204" pitchFamily="34" charset="0"/>
              <a:cs typeface="Arial" panose="020B0604020202020204" pitchFamily="34" charset="0"/>
            </a:endParaRPr>
          </a:p>
        </p:txBody>
      </p:sp>
      <p:sp>
        <p:nvSpPr>
          <p:cNvPr id="13" name="Rectángulo 12">
            <a:hlinkClick r:id="rId11" action="ppaction://hlinksldjump"/>
          </p:cNvPr>
          <p:cNvSpPr/>
          <p:nvPr/>
        </p:nvSpPr>
        <p:spPr>
          <a:xfrm>
            <a:off x="7824787" y="3676649"/>
            <a:ext cx="1023938" cy="519113"/>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100" dirty="0" smtClean="0">
                <a:latin typeface="Arial" panose="020B0604020202020204" pitchFamily="34" charset="0"/>
                <a:cs typeface="Arial" panose="020B0604020202020204" pitchFamily="34" charset="0"/>
              </a:rPr>
              <a:t>Gerencia Administrativa Financiera</a:t>
            </a:r>
            <a:endParaRPr lang="es-SV" sz="1100" dirty="0">
              <a:latin typeface="Arial" panose="020B0604020202020204" pitchFamily="34" charset="0"/>
              <a:cs typeface="Arial" panose="020B0604020202020204" pitchFamily="34" charset="0"/>
            </a:endParaRPr>
          </a:p>
        </p:txBody>
      </p:sp>
      <p:sp>
        <p:nvSpPr>
          <p:cNvPr id="14" name="Rectángulo 13">
            <a:hlinkClick r:id="rId12" action="ppaction://hlinksldjump"/>
          </p:cNvPr>
          <p:cNvSpPr/>
          <p:nvPr/>
        </p:nvSpPr>
        <p:spPr>
          <a:xfrm>
            <a:off x="2022164" y="5584447"/>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100" dirty="0" smtClean="0">
                <a:latin typeface="Arial" panose="020B0604020202020204" pitchFamily="34" charset="0"/>
                <a:cs typeface="Arial" panose="020B0604020202020204" pitchFamily="34" charset="0"/>
              </a:rPr>
              <a:t>Promoción</a:t>
            </a:r>
            <a:endParaRPr lang="es-SV" sz="1100" dirty="0">
              <a:latin typeface="Arial" panose="020B0604020202020204" pitchFamily="34" charset="0"/>
              <a:cs typeface="Arial" panose="020B0604020202020204" pitchFamily="34" charset="0"/>
            </a:endParaRPr>
          </a:p>
        </p:txBody>
      </p:sp>
      <p:sp>
        <p:nvSpPr>
          <p:cNvPr id="15" name="Rectángulo 14">
            <a:hlinkClick r:id="rId13" action="ppaction://hlinksldjump"/>
          </p:cNvPr>
          <p:cNvSpPr/>
          <p:nvPr/>
        </p:nvSpPr>
        <p:spPr>
          <a:xfrm>
            <a:off x="2906870" y="5584447"/>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100" dirty="0" smtClean="0">
                <a:latin typeface="Arial" panose="020B0604020202020204" pitchFamily="34" charset="0"/>
                <a:cs typeface="Arial" panose="020B0604020202020204" pitchFamily="34" charset="0"/>
              </a:rPr>
              <a:t>Ingeniería</a:t>
            </a:r>
            <a:endParaRPr lang="es-SV" sz="1100" dirty="0">
              <a:latin typeface="Arial" panose="020B0604020202020204" pitchFamily="34" charset="0"/>
              <a:cs typeface="Arial" panose="020B0604020202020204" pitchFamily="34" charset="0"/>
            </a:endParaRPr>
          </a:p>
        </p:txBody>
      </p:sp>
      <p:sp>
        <p:nvSpPr>
          <p:cNvPr id="16" name="Rectángulo 15">
            <a:hlinkClick r:id="rId14" action="ppaction://hlinksldjump"/>
          </p:cNvPr>
          <p:cNvSpPr/>
          <p:nvPr/>
        </p:nvSpPr>
        <p:spPr>
          <a:xfrm>
            <a:off x="3799982" y="5584447"/>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100" dirty="0" smtClean="0">
                <a:latin typeface="Arial" panose="020B0604020202020204" pitchFamily="34" charset="0"/>
                <a:cs typeface="Arial" panose="020B0604020202020204" pitchFamily="34" charset="0"/>
              </a:rPr>
              <a:t>Mediciones</a:t>
            </a:r>
            <a:endParaRPr lang="es-SV" sz="1100" dirty="0">
              <a:latin typeface="Arial" panose="020B0604020202020204" pitchFamily="34" charset="0"/>
              <a:cs typeface="Arial" panose="020B0604020202020204" pitchFamily="34" charset="0"/>
            </a:endParaRPr>
          </a:p>
        </p:txBody>
      </p:sp>
      <p:sp>
        <p:nvSpPr>
          <p:cNvPr id="17" name="Rectángulo 16">
            <a:hlinkClick r:id="rId15" action="ppaction://hlinksldjump"/>
          </p:cNvPr>
          <p:cNvSpPr/>
          <p:nvPr/>
        </p:nvSpPr>
        <p:spPr>
          <a:xfrm>
            <a:off x="4693094" y="5584447"/>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100" dirty="0" smtClean="0">
                <a:latin typeface="Arial" panose="020B0604020202020204" pitchFamily="34" charset="0"/>
                <a:cs typeface="Arial" panose="020B0604020202020204" pitchFamily="34" charset="0"/>
              </a:rPr>
              <a:t>Jurídico</a:t>
            </a:r>
            <a:endParaRPr lang="es-SV" sz="1100" dirty="0">
              <a:latin typeface="Arial" panose="020B0604020202020204" pitchFamily="34" charset="0"/>
              <a:cs typeface="Arial" panose="020B0604020202020204" pitchFamily="34" charset="0"/>
            </a:endParaRPr>
          </a:p>
        </p:txBody>
      </p:sp>
      <p:sp>
        <p:nvSpPr>
          <p:cNvPr id="18" name="Rectángulo 17">
            <a:hlinkClick r:id="rId16" action="ppaction://hlinksldjump"/>
          </p:cNvPr>
          <p:cNvSpPr/>
          <p:nvPr/>
        </p:nvSpPr>
        <p:spPr>
          <a:xfrm>
            <a:off x="5586206" y="5590330"/>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100" dirty="0" smtClean="0">
                <a:latin typeface="Arial" panose="020B0604020202020204" pitchFamily="34" charset="0"/>
                <a:cs typeface="Arial" panose="020B0604020202020204" pitchFamily="34" charset="0"/>
              </a:rPr>
              <a:t>Catastro</a:t>
            </a:r>
            <a:endParaRPr lang="es-SV" sz="1100" dirty="0">
              <a:latin typeface="Arial" panose="020B0604020202020204" pitchFamily="34" charset="0"/>
              <a:cs typeface="Arial" panose="020B0604020202020204" pitchFamily="34" charset="0"/>
            </a:endParaRPr>
          </a:p>
        </p:txBody>
      </p:sp>
      <p:sp>
        <p:nvSpPr>
          <p:cNvPr id="19" name="Rectángulo 18">
            <a:hlinkClick r:id="rId17" action="ppaction://hlinksldjump"/>
          </p:cNvPr>
          <p:cNvSpPr/>
          <p:nvPr/>
        </p:nvSpPr>
        <p:spPr>
          <a:xfrm>
            <a:off x="6470912" y="5584447"/>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100" dirty="0" smtClean="0">
                <a:latin typeface="Arial" panose="020B0604020202020204" pitchFamily="34" charset="0"/>
                <a:cs typeface="Arial" panose="020B0604020202020204" pitchFamily="34" charset="0"/>
              </a:rPr>
              <a:t>Registro</a:t>
            </a:r>
            <a:endParaRPr lang="es-SV" sz="1100" dirty="0">
              <a:latin typeface="Arial" panose="020B0604020202020204" pitchFamily="34" charset="0"/>
              <a:cs typeface="Arial" panose="020B0604020202020204" pitchFamily="34" charset="0"/>
            </a:endParaRPr>
          </a:p>
        </p:txBody>
      </p:sp>
      <p:sp>
        <p:nvSpPr>
          <p:cNvPr id="20" name="Rectángulo 19">
            <a:hlinkClick r:id="rId18" action="ppaction://hlinksldjump"/>
          </p:cNvPr>
          <p:cNvSpPr/>
          <p:nvPr/>
        </p:nvSpPr>
        <p:spPr>
          <a:xfrm>
            <a:off x="7384272" y="5589210"/>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100" dirty="0" smtClean="0">
                <a:latin typeface="Arial" panose="020B0604020202020204" pitchFamily="34" charset="0"/>
                <a:cs typeface="Arial" panose="020B0604020202020204" pitchFamily="34" charset="0"/>
              </a:rPr>
              <a:t>Informática</a:t>
            </a:r>
            <a:endParaRPr lang="es-SV" sz="1100" dirty="0">
              <a:latin typeface="Arial" panose="020B0604020202020204" pitchFamily="34" charset="0"/>
              <a:cs typeface="Arial" panose="020B0604020202020204" pitchFamily="34" charset="0"/>
            </a:endParaRPr>
          </a:p>
        </p:txBody>
      </p:sp>
      <p:sp>
        <p:nvSpPr>
          <p:cNvPr id="21" name="Rectángulo 20">
            <a:hlinkClick r:id="rId19" action="ppaction://hlinksldjump"/>
          </p:cNvPr>
          <p:cNvSpPr/>
          <p:nvPr/>
        </p:nvSpPr>
        <p:spPr>
          <a:xfrm>
            <a:off x="8469415" y="5588227"/>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1100" dirty="0" smtClean="0">
                <a:latin typeface="Arial" panose="020B0604020202020204" pitchFamily="34" charset="0"/>
                <a:cs typeface="Arial" panose="020B0604020202020204" pitchFamily="34" charset="0"/>
              </a:rPr>
              <a:t>Archivo</a:t>
            </a:r>
            <a:endParaRPr lang="es-SV" sz="1100" dirty="0">
              <a:latin typeface="Arial" panose="020B0604020202020204" pitchFamily="34" charset="0"/>
              <a:cs typeface="Arial" panose="020B0604020202020204" pitchFamily="34" charset="0"/>
            </a:endParaRPr>
          </a:p>
        </p:txBody>
      </p:sp>
      <p:sp>
        <p:nvSpPr>
          <p:cNvPr id="22" name="Rectángulo 21"/>
          <p:cNvSpPr/>
          <p:nvPr/>
        </p:nvSpPr>
        <p:spPr>
          <a:xfrm>
            <a:off x="6598459" y="6179762"/>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900" dirty="0" smtClean="0">
                <a:latin typeface="Arial" panose="020B0604020202020204" pitchFamily="34" charset="0"/>
                <a:cs typeface="Arial" panose="020B0604020202020204" pitchFamily="34" charset="0"/>
              </a:rPr>
              <a:t>Administración</a:t>
            </a:r>
            <a:endParaRPr lang="es-SV" sz="900" dirty="0">
              <a:latin typeface="Arial" panose="020B0604020202020204" pitchFamily="34" charset="0"/>
              <a:cs typeface="Arial" panose="020B0604020202020204" pitchFamily="34" charset="0"/>
            </a:endParaRPr>
          </a:p>
        </p:txBody>
      </p:sp>
      <p:sp>
        <p:nvSpPr>
          <p:cNvPr id="23" name="Rectángulo 22"/>
          <p:cNvSpPr/>
          <p:nvPr/>
        </p:nvSpPr>
        <p:spPr>
          <a:xfrm>
            <a:off x="7491893" y="6179762"/>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900" dirty="0" smtClean="0">
                <a:latin typeface="Arial" panose="020B0604020202020204" pitchFamily="34" charset="0"/>
                <a:cs typeface="Arial" panose="020B0604020202020204" pitchFamily="34" charset="0"/>
              </a:rPr>
              <a:t>Finanzas</a:t>
            </a:r>
            <a:endParaRPr lang="es-SV" sz="900" dirty="0">
              <a:latin typeface="Arial" panose="020B0604020202020204" pitchFamily="34" charset="0"/>
              <a:cs typeface="Arial" panose="020B0604020202020204" pitchFamily="34" charset="0"/>
            </a:endParaRPr>
          </a:p>
        </p:txBody>
      </p:sp>
      <p:sp>
        <p:nvSpPr>
          <p:cNvPr id="24" name="Rectángulo 23"/>
          <p:cNvSpPr/>
          <p:nvPr/>
        </p:nvSpPr>
        <p:spPr>
          <a:xfrm>
            <a:off x="8385327" y="6179762"/>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900" dirty="0" smtClean="0">
                <a:latin typeface="Arial" panose="020B0604020202020204" pitchFamily="34" charset="0"/>
                <a:cs typeface="Arial" panose="020B0604020202020204" pitchFamily="34" charset="0"/>
              </a:rPr>
              <a:t>Contabilidad</a:t>
            </a:r>
            <a:endParaRPr lang="es-SV" sz="900" dirty="0">
              <a:latin typeface="Arial" panose="020B0604020202020204" pitchFamily="34" charset="0"/>
              <a:cs typeface="Arial" panose="020B0604020202020204" pitchFamily="34" charset="0"/>
            </a:endParaRPr>
          </a:p>
        </p:txBody>
      </p:sp>
      <p:sp>
        <p:nvSpPr>
          <p:cNvPr id="25" name="Rectángulo 24"/>
          <p:cNvSpPr/>
          <p:nvPr/>
        </p:nvSpPr>
        <p:spPr>
          <a:xfrm>
            <a:off x="9264472" y="6186620"/>
            <a:ext cx="825811" cy="430592"/>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s-SV" sz="900" dirty="0" smtClean="0">
                <a:latin typeface="Arial" panose="020B0604020202020204" pitchFamily="34" charset="0"/>
                <a:cs typeface="Arial" panose="020B0604020202020204" pitchFamily="34" charset="0"/>
              </a:rPr>
              <a:t>Transporte</a:t>
            </a:r>
            <a:endParaRPr lang="es-SV"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378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CONSEJO DIRECTIVO</a:t>
            </a:r>
            <a:endParaRPr lang="es-SV" dirty="0"/>
          </a:p>
        </p:txBody>
      </p:sp>
      <p:sp>
        <p:nvSpPr>
          <p:cNvPr id="3" name="Marcador de contenido 2"/>
          <p:cNvSpPr>
            <a:spLocks noGrp="1"/>
          </p:cNvSpPr>
          <p:nvPr>
            <p:ph idx="1"/>
          </p:nvPr>
        </p:nvSpPr>
        <p:spPr/>
        <p:txBody>
          <a:bodyPr/>
          <a:lstStyle/>
          <a:p>
            <a:pPr marL="45720" indent="0">
              <a:buNone/>
            </a:pPr>
            <a:r>
              <a:rPr lang="es-SV" dirty="0"/>
              <a:t>Autoridad superior del Instituto de Legalización de la Propiedad, formado por 5 Miembros: Viceministro de Vivienda y Desarrollo Urbano, Viceministro de Relaciones Exteriores, Integración y Promoción Económica; Viceministro de Obras Públicas, </a:t>
            </a:r>
            <a:r>
              <a:rPr lang="es-SV" dirty="0" smtClean="0"/>
              <a:t>Viceministra </a:t>
            </a:r>
            <a:r>
              <a:rPr lang="es-SV" dirty="0"/>
              <a:t>de Gobernación y Secretaria </a:t>
            </a:r>
            <a:r>
              <a:rPr lang="es-SV" dirty="0" smtClean="0"/>
              <a:t>de Inclusión Social. </a:t>
            </a:r>
            <a:r>
              <a:rPr lang="es-SV" dirty="0"/>
              <a:t>Siendo la persona que ocupa el cargo de Viceministro de Vivienda el Presidente del Consejo Directivo del Instituto de Legalización de la Propiedad.</a:t>
            </a:r>
          </a:p>
          <a:p>
            <a:pPr marL="45720" indent="0">
              <a:buNone/>
            </a:pPr>
            <a:r>
              <a:rPr lang="es-SV" dirty="0"/>
              <a:t>El Consejo toma las decisiones que afectan a toda la organización, conocen, discuten y autorizan las políticas, estrategias generales y específicas, y otros documentos de trascendencia institucional.</a:t>
            </a:r>
          </a:p>
          <a:p>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4002906099"/>
              </p:ext>
            </p:extLst>
          </p:nvPr>
        </p:nvGraphicFramePr>
        <p:xfrm>
          <a:off x="2000623" y="4619313"/>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del Presidente del Consejo Directivo: </a:t>
                      </a:r>
                      <a:r>
                        <a:rPr lang="es-SV" dirty="0" smtClean="0">
                          <a:latin typeface="Arial" panose="020B0604020202020204" pitchFamily="34" charset="0"/>
                          <a:cs typeface="Arial" panose="020B0604020202020204" pitchFamily="34" charset="0"/>
                        </a:rPr>
                        <a:t>José Roberto </a:t>
                      </a:r>
                      <a:r>
                        <a:rPr lang="es-SV" dirty="0" err="1" smtClean="0">
                          <a:latin typeface="Arial" panose="020B0604020202020204" pitchFamily="34" charset="0"/>
                          <a:cs typeface="Arial" panose="020B0604020202020204" pitchFamily="34" charset="0"/>
                        </a:rPr>
                        <a:t>Góchez</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3</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funcionarios:</a:t>
                      </a:r>
                      <a:r>
                        <a:rPr lang="es-SV" dirty="0" smtClean="0">
                          <a:latin typeface="Arial" panose="020B0604020202020204" pitchFamily="34" charset="0"/>
                          <a:cs typeface="Arial" panose="020B0604020202020204" pitchFamily="34" charset="0"/>
                        </a:rPr>
                        <a:t> 5</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4" name="CuadroTexto 3">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901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AUDITORIA INTERNA</a:t>
            </a:r>
            <a:endParaRPr lang="es-SV" dirty="0"/>
          </a:p>
        </p:txBody>
      </p:sp>
      <p:sp>
        <p:nvSpPr>
          <p:cNvPr id="3" name="Marcador de contenido 2"/>
          <p:cNvSpPr>
            <a:spLocks noGrp="1"/>
          </p:cNvSpPr>
          <p:nvPr>
            <p:ph idx="1"/>
          </p:nvPr>
        </p:nvSpPr>
        <p:spPr/>
        <p:txBody>
          <a:bodyPr/>
          <a:lstStyle/>
          <a:p>
            <a:pPr marL="45720" indent="0">
              <a:buNone/>
            </a:pPr>
            <a:r>
              <a:rPr lang="es-ES" dirty="0"/>
              <a:t>Planifica, organiza y ejecuta los procesos de auditoria interna para verificar el cumplimiento de las políticas, planes, procedimientos y normativa legal aplicable a las operaciones ejecutadas en el Instituto de Legalización de la Propiedad, asimismo realiza evaluaciones para la medición de la eficacia y de la efectividad del sistema de control interno y da seguimiento a las recomendaciones de informes realizados en la materia por las instituciones competentes.</a:t>
            </a:r>
            <a:endParaRPr lang="es-SV" dirty="0"/>
          </a:p>
          <a:p>
            <a:pPr marL="45720" indent="0">
              <a:buNone/>
            </a:pP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721213991"/>
              </p:ext>
            </p:extLst>
          </p:nvPr>
        </p:nvGraphicFramePr>
        <p:xfrm>
          <a:off x="2000623" y="4874806"/>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del Auditor: </a:t>
                      </a:r>
                      <a:r>
                        <a:rPr lang="es-SV" dirty="0" smtClean="0">
                          <a:latin typeface="Arial" panose="020B0604020202020204" pitchFamily="34" charset="0"/>
                          <a:cs typeface="Arial" panose="020B0604020202020204" pitchFamily="34" charset="0"/>
                        </a:rPr>
                        <a:t>Romualdo Cáceres Henríquez</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902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DIRECCION EJECUTIVA</a:t>
            </a:r>
            <a:endParaRPr lang="es-SV" dirty="0"/>
          </a:p>
        </p:txBody>
      </p:sp>
      <p:sp>
        <p:nvSpPr>
          <p:cNvPr id="3" name="Marcador de contenido 2"/>
          <p:cNvSpPr>
            <a:spLocks noGrp="1"/>
          </p:cNvSpPr>
          <p:nvPr>
            <p:ph idx="1"/>
          </p:nvPr>
        </p:nvSpPr>
        <p:spPr/>
        <p:txBody>
          <a:bodyPr/>
          <a:lstStyle/>
          <a:p>
            <a:pPr marL="45720" indent="0">
              <a:buNone/>
            </a:pPr>
            <a:r>
              <a:rPr lang="es-ES" dirty="0"/>
              <a:t>Representa legal y administrativamente al Instituto de Legalización de la Propiedad, mediante la coordinación, ejecución y control de las políticas del Gobierno y la formulación y evaluación de Programas y Proyectos que contribuyan al logro de la visión, misión, objetivos y metas preestablecidas. Fortalece las relaciones con instituciones nacionales y organismos internacionales, vinculados con la ejecución del presupuesto y el manejo de la cooperación externa. Somete a la aprobación del Consejo Directivo las estrategias  y políticas que orienten anualmente la preparación y ejecución del presupuesto, así como los programas y proyectos de inversión. Gestiona ante las instituciones y organismos competentes, la aprobación de los Convenios de Préstamo y Donación, suscritos por el Gobierno. Coordina la preparación de estudios, presupuesto interno y planes operativos institucionales, así como, las propuestas de introducción de mejoras a los sistemas operacionales, procedimientos de trabajo y estructura organizativa. </a:t>
            </a:r>
            <a:endParaRPr lang="es-SV" dirty="0"/>
          </a:p>
          <a:p>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3737446212"/>
              </p:ext>
            </p:extLst>
          </p:nvPr>
        </p:nvGraphicFramePr>
        <p:xfrm>
          <a:off x="2000623" y="4874806"/>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del Director: </a:t>
                      </a:r>
                      <a:r>
                        <a:rPr lang="es-SV" dirty="0" smtClean="0">
                          <a:latin typeface="Arial" panose="020B0604020202020204" pitchFamily="34" charset="0"/>
                          <a:cs typeface="Arial" panose="020B0604020202020204" pitchFamily="34" charset="0"/>
                        </a:rPr>
                        <a:t>David Ernesto Henríquez Canjura</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a:t>
                      </a:r>
                      <a:r>
                        <a:rPr lang="es-SV" dirty="0" smtClean="0">
                          <a:latin typeface="Arial" panose="020B0604020202020204" pitchFamily="34" charset="0"/>
                          <a:cs typeface="Arial" panose="020B0604020202020204" pitchFamily="34" charset="0"/>
                        </a:rPr>
                        <a:t>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3017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UNIDAD DE INFORMACIÓN Y COMUNICACIONES </a:t>
            </a:r>
            <a:endParaRPr lang="es-SV" dirty="0"/>
          </a:p>
        </p:txBody>
      </p:sp>
      <p:sp>
        <p:nvSpPr>
          <p:cNvPr id="3" name="Marcador de contenido 2"/>
          <p:cNvSpPr>
            <a:spLocks noGrp="1"/>
          </p:cNvSpPr>
          <p:nvPr>
            <p:ph idx="1"/>
          </p:nvPr>
        </p:nvSpPr>
        <p:spPr/>
        <p:txBody>
          <a:bodyPr/>
          <a:lstStyle/>
          <a:p>
            <a:pPr marL="45720" indent="0">
              <a:lnSpc>
                <a:spcPct val="100000"/>
              </a:lnSpc>
              <a:buNone/>
            </a:pPr>
            <a:r>
              <a:rPr lang="es-SV" dirty="0" smtClean="0"/>
              <a:t>Funge </a:t>
            </a:r>
            <a:r>
              <a:rPr lang="es-SV" dirty="0"/>
              <a:t>como Oficial de </a:t>
            </a:r>
            <a:r>
              <a:rPr lang="es-SV" dirty="0" smtClean="0"/>
              <a:t>Información, en </a:t>
            </a:r>
            <a:r>
              <a:rPr lang="es-SV" dirty="0"/>
              <a:t>cumplimiento a la Ley de Acceso a la Información </a:t>
            </a:r>
            <a:r>
              <a:rPr lang="es-SV" dirty="0" smtClean="0"/>
              <a:t>Pública. Asimismo, promueve </a:t>
            </a:r>
            <a:r>
              <a:rPr lang="es-SV" dirty="0"/>
              <a:t>y gestiona la comunicación interna y externa de la Institución, hace divulgación de forma directa e indirecta, para dar a conocer los beneficios que el ILP ofrece en materia de legalización de tierras. Organiza y coordina eventos de entrega de Escrituras, así como actividades orientadas al mantenimiento de la identidad institucional. </a:t>
            </a:r>
          </a:p>
        </p:txBody>
      </p:sp>
      <p:graphicFrame>
        <p:nvGraphicFramePr>
          <p:cNvPr id="5" name="Tabla 4"/>
          <p:cNvGraphicFramePr>
            <a:graphicFrameLocks noGrp="1"/>
          </p:cNvGraphicFramePr>
          <p:nvPr>
            <p:extLst>
              <p:ext uri="{D42A27DB-BD31-4B8C-83A1-F6EECF244321}">
                <p14:modId xmlns:p14="http://schemas.microsoft.com/office/powerpoint/2010/main" val="109966273"/>
              </p:ext>
            </p:extLst>
          </p:nvPr>
        </p:nvGraphicFramePr>
        <p:xfrm>
          <a:off x="2000623" y="4377267"/>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titular: </a:t>
                      </a:r>
                      <a:r>
                        <a:rPr lang="es-SV" dirty="0" err="1" smtClean="0">
                          <a:latin typeface="Arial" panose="020B0604020202020204" pitchFamily="34" charset="0"/>
                          <a:cs typeface="Arial" panose="020B0604020202020204" pitchFamily="34" charset="0"/>
                        </a:rPr>
                        <a:t>Mariam</a:t>
                      </a:r>
                      <a:r>
                        <a:rPr lang="es-SV" dirty="0" smtClean="0">
                          <a:latin typeface="Arial" panose="020B0604020202020204" pitchFamily="34" charset="0"/>
                          <a:cs typeface="Arial" panose="020B0604020202020204" pitchFamily="34" charset="0"/>
                        </a:rPr>
                        <a:t> Sofía Alfaro </a:t>
                      </a:r>
                      <a:r>
                        <a:rPr lang="es-SV" dirty="0" err="1" smtClean="0">
                          <a:latin typeface="Arial" panose="020B0604020202020204" pitchFamily="34" charset="0"/>
                          <a:cs typeface="Arial" panose="020B0604020202020204" pitchFamily="34" charset="0"/>
                        </a:rPr>
                        <a:t>Zablah</a:t>
                      </a:r>
                      <a:endParaRPr lang="es-SV" dirty="0" smtClean="0">
                        <a:latin typeface="Arial" panose="020B0604020202020204" pitchFamily="34" charset="0"/>
                        <a:cs typeface="Arial" panose="020B0604020202020204" pitchFamily="34" charset="0"/>
                      </a:endParaRP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518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GERENCIA DE OPERACIONES</a:t>
            </a:r>
            <a:endParaRPr lang="es-SV" dirty="0"/>
          </a:p>
        </p:txBody>
      </p:sp>
      <p:sp>
        <p:nvSpPr>
          <p:cNvPr id="3" name="Marcador de contenido 2"/>
          <p:cNvSpPr>
            <a:spLocks noGrp="1"/>
          </p:cNvSpPr>
          <p:nvPr>
            <p:ph idx="1"/>
          </p:nvPr>
        </p:nvSpPr>
        <p:spPr/>
        <p:txBody>
          <a:bodyPr/>
          <a:lstStyle/>
          <a:p>
            <a:pPr marL="45720" indent="0">
              <a:buNone/>
            </a:pPr>
            <a:r>
              <a:rPr lang="es-ES" dirty="0"/>
              <a:t>Coordina, dirige, supervisa y controla la gestión operativa para los procesos de legalización de tierras a nivel nacional hacia el cumplimiento de los objetivos institucionales y lineamientos gubernamentales. </a:t>
            </a:r>
            <a:endParaRPr lang="es-SV" dirty="0"/>
          </a:p>
          <a:p>
            <a:pPr marL="45720" indent="0">
              <a:buNone/>
            </a:pPr>
            <a:r>
              <a:rPr lang="es-ES" dirty="0"/>
              <a:t>Propone a la Dirección Ejecutiva los perfiles de los programas y/o proyectos y el Plan Operativo Institucional y e</a:t>
            </a:r>
            <a:r>
              <a:rPr lang="es-SV" dirty="0"/>
              <a:t>labora los Convenios Interinstitucionales que tienen como objeto asegurar la tenencia de tierra a familias salvadoreñas de escasos recursos económicos y proveer de recursos financieros al ILP.</a:t>
            </a:r>
          </a:p>
          <a:p>
            <a:pPr marL="45720" indent="0">
              <a:buNone/>
            </a:pPr>
            <a:r>
              <a:rPr lang="es-ES" dirty="0"/>
              <a:t>Dispone lineamientos de planificación, organización, dirección y control a las unidades operativas, con el propósito de realizar seguimiento y dar cumplimiento a las metas institucionales.</a:t>
            </a:r>
            <a:endParaRPr lang="es-SV" dirty="0"/>
          </a:p>
          <a:p>
            <a:pPr marL="45720" indent="0">
              <a:buNone/>
            </a:pPr>
            <a:r>
              <a:rPr lang="es-ES" dirty="0"/>
              <a:t>Se coordina con las diferentes instituciones externas que participan en los procesos de legalización. </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1436434571"/>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del Gerente: </a:t>
                      </a:r>
                      <a:r>
                        <a:rPr lang="es-SV" dirty="0" smtClean="0">
                          <a:latin typeface="Arial" panose="020B0604020202020204" pitchFamily="34" charset="0"/>
                          <a:cs typeface="Arial" panose="020B0604020202020204" pitchFamily="34" charset="0"/>
                        </a:rPr>
                        <a:t>Carolina Ivonne Villacorta de Portillo</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2</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2</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22428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9247" y="438912"/>
            <a:ext cx="10730753" cy="623406"/>
          </a:xfrm>
        </p:spPr>
        <p:txBody>
          <a:bodyPr>
            <a:normAutofit fontScale="90000"/>
          </a:bodyPr>
          <a:lstStyle/>
          <a:p>
            <a:r>
              <a:rPr lang="es-ES" b="1" dirty="0"/>
              <a:t>COORDINACIÓN GESTION DE PROCESOS Y MEDIO AMBIENTE</a:t>
            </a:r>
            <a:endParaRPr lang="es-SV" dirty="0"/>
          </a:p>
        </p:txBody>
      </p:sp>
      <p:sp>
        <p:nvSpPr>
          <p:cNvPr id="3" name="Marcador de contenido 2"/>
          <p:cNvSpPr>
            <a:spLocks noGrp="1"/>
          </p:cNvSpPr>
          <p:nvPr>
            <p:ph idx="1"/>
          </p:nvPr>
        </p:nvSpPr>
        <p:spPr/>
        <p:txBody>
          <a:bodyPr/>
          <a:lstStyle/>
          <a:p>
            <a:pPr marL="45720" indent="0">
              <a:buNone/>
            </a:pPr>
            <a:r>
              <a:rPr lang="es-ES" dirty="0"/>
              <a:t>Opera de forma transversal con todas las unidades operativas. En la gestión de procesos se proponen mejoras continuas a los procesos administrativos, operativos y del sistema de legalización; </a:t>
            </a:r>
            <a:r>
              <a:rPr lang="es-ES_tradnl" dirty="0"/>
              <a:t>se da seguimiento a los proyectos en cumplimiento de las metas. En la parte ambiental se trabaja coordinadamente con los diferentes especialistas autorizados para la elaboración de estudios de impacto ambiental (</a:t>
            </a:r>
            <a:r>
              <a:rPr lang="es-ES_tradnl" dirty="0" err="1"/>
              <a:t>EsIA</a:t>
            </a:r>
            <a:r>
              <a:rPr lang="es-ES_tradnl" dirty="0"/>
              <a:t>), diagnósticos ambientales, formularios ambientales; como también, la sensibilización, medidas y controles ambientales institucionales en pro del medio ambiente.  </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2942758021"/>
              </p:ext>
            </p:extLst>
          </p:nvPr>
        </p:nvGraphicFramePr>
        <p:xfrm>
          <a:off x="2000623" y="4256244"/>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Coordinador: </a:t>
                      </a:r>
                      <a:r>
                        <a:rPr lang="es-SV" dirty="0" smtClean="0">
                          <a:latin typeface="Arial" panose="020B0604020202020204" pitchFamily="34" charset="0"/>
                          <a:cs typeface="Arial" panose="020B0604020202020204" pitchFamily="34" charset="0"/>
                        </a:rPr>
                        <a:t>Ana Mirian Torres Gómez</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1761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t>COORDINACIÓN MEDICIONES/INGENIERÍA</a:t>
            </a:r>
            <a:endParaRPr lang="es-SV" dirty="0"/>
          </a:p>
        </p:txBody>
      </p:sp>
      <p:sp>
        <p:nvSpPr>
          <p:cNvPr id="3" name="Marcador de contenido 2"/>
          <p:cNvSpPr>
            <a:spLocks noGrp="1"/>
          </p:cNvSpPr>
          <p:nvPr>
            <p:ph idx="1"/>
          </p:nvPr>
        </p:nvSpPr>
        <p:spPr/>
        <p:txBody>
          <a:bodyPr/>
          <a:lstStyle/>
          <a:p>
            <a:pPr marL="45720" indent="0">
              <a:buNone/>
            </a:pPr>
            <a:r>
              <a:rPr lang="es-ES" dirty="0"/>
              <a:t>Coordinar las actividades técnicas de las áreas de ingeniería y mediciones, asistir y apoyar técnicamente a la Gerencia de Operaciones ante las Instituciones autorizadas en aprobación de planos. Realizar Inspecciones de campo de proyectos especiales.</a:t>
            </a:r>
            <a:endParaRPr lang="es-SV" dirty="0"/>
          </a:p>
        </p:txBody>
      </p:sp>
      <p:graphicFrame>
        <p:nvGraphicFramePr>
          <p:cNvPr id="5" name="Tabla 4"/>
          <p:cNvGraphicFramePr>
            <a:graphicFrameLocks noGrp="1"/>
          </p:cNvGraphicFramePr>
          <p:nvPr>
            <p:extLst>
              <p:ext uri="{D42A27DB-BD31-4B8C-83A1-F6EECF244321}">
                <p14:modId xmlns:p14="http://schemas.microsoft.com/office/powerpoint/2010/main" val="2004065125"/>
              </p:ext>
            </p:extLst>
          </p:nvPr>
        </p:nvGraphicFramePr>
        <p:xfrm>
          <a:off x="2000623" y="4189009"/>
          <a:ext cx="8128000" cy="1112520"/>
        </p:xfrm>
        <a:graphic>
          <a:graphicData uri="http://schemas.openxmlformats.org/drawingml/2006/table">
            <a:tbl>
              <a:tblPr bandRow="1">
                <a:tableStyleId>{69CF1AB2-1976-4502-BF36-3FF5EA218861}</a:tableStyleId>
              </a:tblPr>
              <a:tblGrid>
                <a:gridCol w="4064000"/>
                <a:gridCol w="4064000"/>
              </a:tblGrid>
              <a:tr h="370840">
                <a:tc gridSpan="2">
                  <a:txBody>
                    <a:bodyPr/>
                    <a:lstStyle/>
                    <a:p>
                      <a:pPr algn="ctr"/>
                      <a:r>
                        <a:rPr lang="es-SV" b="1" dirty="0" smtClean="0">
                          <a:latin typeface="Arial" panose="020B0604020202020204" pitchFamily="34" charset="0"/>
                          <a:cs typeface="Arial" panose="020B0604020202020204" pitchFamily="34" charset="0"/>
                        </a:rPr>
                        <a:t>Nombre de Coordinador: </a:t>
                      </a:r>
                      <a:r>
                        <a:rPr lang="es-SV" dirty="0" smtClean="0">
                          <a:latin typeface="Arial" panose="020B0604020202020204" pitchFamily="34" charset="0"/>
                          <a:cs typeface="Arial" panose="020B0604020202020204" pitchFamily="34" charset="0"/>
                        </a:rPr>
                        <a:t>José David Reyes Rivera</a:t>
                      </a:r>
                    </a:p>
                  </a:txBody>
                  <a:tcPr/>
                </a:tc>
                <a:tc hMerge="1">
                  <a:txBody>
                    <a:bodyPr/>
                    <a:lstStyle/>
                    <a:p>
                      <a:endParaRPr lang="es-SV" dirty="0"/>
                    </a:p>
                  </a:txBody>
                  <a:tcPr/>
                </a:tc>
              </a:tr>
              <a:tr h="370840">
                <a:tc>
                  <a:txBody>
                    <a:bodyPr/>
                    <a:lstStyle/>
                    <a:p>
                      <a:pPr algn="ctr"/>
                      <a:r>
                        <a:rPr lang="es-SV" b="1" dirty="0" smtClean="0">
                          <a:latin typeface="Arial" panose="020B0604020202020204" pitchFamily="34" charset="0"/>
                          <a:cs typeface="Arial" panose="020B0604020202020204" pitchFamily="34" charset="0"/>
                        </a:rPr>
                        <a:t>Mujeres:</a:t>
                      </a:r>
                      <a:r>
                        <a:rPr lang="es-SV" dirty="0" smtClean="0">
                          <a:latin typeface="Arial" panose="020B0604020202020204" pitchFamily="34" charset="0"/>
                          <a:cs typeface="Arial" panose="020B0604020202020204" pitchFamily="34" charset="0"/>
                        </a:rPr>
                        <a:t> 0</a:t>
                      </a:r>
                      <a:endParaRPr lang="es-SV" dirty="0">
                        <a:latin typeface="Arial" panose="020B0604020202020204" pitchFamily="34" charset="0"/>
                        <a:ea typeface="Verdana" panose="020B0604030504040204" pitchFamily="34" charset="0"/>
                        <a:cs typeface="Arial" panose="020B0604020202020204" pitchFamily="34" charset="0"/>
                      </a:endParaRPr>
                    </a:p>
                  </a:txBody>
                  <a:tcPr/>
                </a:tc>
                <a:tc>
                  <a:txBody>
                    <a:bodyPr/>
                    <a:lstStyle/>
                    <a:p>
                      <a:pPr algn="ctr"/>
                      <a:r>
                        <a:rPr lang="es-SV" b="1" dirty="0" smtClean="0">
                          <a:latin typeface="Arial" panose="020B0604020202020204" pitchFamily="34" charset="0"/>
                          <a:cs typeface="Arial" panose="020B0604020202020204" pitchFamily="34" charset="0"/>
                        </a:rPr>
                        <a:t>Hombres:</a:t>
                      </a:r>
                      <a:r>
                        <a:rPr lang="es-SV" dirty="0" smtClean="0">
                          <a:latin typeface="Arial" panose="020B0604020202020204" pitchFamily="34" charset="0"/>
                          <a:cs typeface="Arial" panose="020B0604020202020204" pitchFamily="34" charset="0"/>
                        </a:rPr>
                        <a:t> 1</a:t>
                      </a:r>
                      <a:endParaRPr lang="es-SV" dirty="0">
                        <a:latin typeface="Arial" panose="020B0604020202020204" pitchFamily="34" charset="0"/>
                        <a:ea typeface="Verdana" panose="020B0604030504040204" pitchFamily="34" charset="0"/>
                        <a:cs typeface="Arial" panose="020B0604020202020204" pitchFamily="34" charset="0"/>
                      </a:endParaRPr>
                    </a:p>
                  </a:txBody>
                  <a:tcPr/>
                </a:tc>
              </a:tr>
              <a:tr h="370840">
                <a:tc gridSpan="2">
                  <a:txBody>
                    <a:bodyPr/>
                    <a:lstStyle/>
                    <a:p>
                      <a:pPr algn="ctr"/>
                      <a:r>
                        <a:rPr lang="es-SV" b="1" dirty="0" smtClean="0">
                          <a:latin typeface="Arial" panose="020B0604020202020204" pitchFamily="34" charset="0"/>
                          <a:cs typeface="Arial" panose="020B0604020202020204" pitchFamily="34" charset="0"/>
                        </a:rPr>
                        <a:t>Total de empleados:</a:t>
                      </a:r>
                      <a:r>
                        <a:rPr lang="es-SV" dirty="0" smtClean="0">
                          <a:latin typeface="Arial" panose="020B0604020202020204" pitchFamily="34" charset="0"/>
                          <a:cs typeface="Arial" panose="020B0604020202020204" pitchFamily="34" charset="0"/>
                        </a:rPr>
                        <a:t> 1</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smtClean="0">
                <a:latin typeface="Arial" panose="020B0604020202020204" pitchFamily="34" charset="0"/>
                <a:cs typeface="Arial" panose="020B0604020202020204" pitchFamily="34" charset="0"/>
              </a:rPr>
              <a:t>Ir a Inicio</a:t>
            </a:r>
            <a:endParaRPr lang="es-SV"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3467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Sheer Blue 16x9">
  <a:themeElements>
    <a:clrScheme name="AcademicScience">
      <a:dk1>
        <a:srgbClr val="000000"/>
      </a:dk1>
      <a:lt1>
        <a:sysClr val="window" lastClr="FFFFFF"/>
      </a:lt1>
      <a:dk2>
        <a:srgbClr val="1B1B1B"/>
      </a:dk2>
      <a:lt2>
        <a:srgbClr val="E5E8E8"/>
      </a:lt2>
      <a:accent1>
        <a:srgbClr val="00B0EA"/>
      </a:accent1>
      <a:accent2>
        <a:srgbClr val="45AE22"/>
      </a:accent2>
      <a:accent3>
        <a:srgbClr val="FFFF00"/>
      </a:accent3>
      <a:accent4>
        <a:srgbClr val="F2760D"/>
      </a:accent4>
      <a:accent5>
        <a:srgbClr val="BB2B35"/>
      </a:accent5>
      <a:accent6>
        <a:srgbClr val="6C3CA2"/>
      </a:accent6>
      <a:hlink>
        <a:srgbClr val="00B0EA"/>
      </a:hlink>
      <a:folHlink>
        <a:srgbClr val="969696"/>
      </a:folHlink>
    </a:clrScheme>
    <a:fontScheme name="Constantia">
      <a:majorFont>
        <a:latin typeface="Constantia" panose="020306020503060303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panose="020306020503060303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eerBlue_16x9_TP103213468" id="{C12ABFEE-24E6-4886-BAC1-B2EB900565D8}" vid="{D0AACA58-37CD-4847-B644-7EF48EFE1DD4}"/>
    </a:ext>
  </a:extLst>
</a:theme>
</file>

<file path=ppt/theme/theme2.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panose="020306020503060303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panose="020306020503060303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panose="020306020503060303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panose="020306020503060303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BAE80E2-BC63-4DD4-B0C8-1971B89A2F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Presentación de diseño con borde azul transparente (pantalla panorámica)</Template>
  <TotalTime>0</TotalTime>
  <Words>2255</Words>
  <Application>Microsoft Office PowerPoint</Application>
  <PresentationFormat>Panorámica</PresentationFormat>
  <Paragraphs>168</Paragraphs>
  <Slides>19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19</vt:i4>
      </vt:variant>
    </vt:vector>
  </HeadingPairs>
  <TitlesOfParts>
    <vt:vector size="24" baseType="lpstr">
      <vt:lpstr>Arial</vt:lpstr>
      <vt:lpstr>Arial Rounded MT Bold</vt:lpstr>
      <vt:lpstr>Constantia</vt:lpstr>
      <vt:lpstr>Verdana</vt:lpstr>
      <vt:lpstr>Sheer Blue 16x9</vt:lpstr>
      <vt:lpstr>ORGANIGRAMA Instituto de Legalización de la Propiedad </vt:lpstr>
      <vt:lpstr>Organigrama vigente</vt:lpstr>
      <vt:lpstr>CONSEJO DIRECTIVO</vt:lpstr>
      <vt:lpstr>AUDITORIA INTERNA</vt:lpstr>
      <vt:lpstr>DIRECCION EJECUTIVA</vt:lpstr>
      <vt:lpstr>UNIDAD DE INFORMACIÓN Y COMUNICACIONES </vt:lpstr>
      <vt:lpstr>GERENCIA DE OPERACIONES</vt:lpstr>
      <vt:lpstr>COORDINACIÓN GESTION DE PROCESOS Y MEDIO AMBIENTE</vt:lpstr>
      <vt:lpstr>COORDINACIÓN MEDICIONES/INGENIERÍA</vt:lpstr>
      <vt:lpstr>PLANIFICACIÓN</vt:lpstr>
      <vt:lpstr>UNIDAD DE PROMOCIÓN</vt:lpstr>
      <vt:lpstr>UNIDAD DE MEDICIONES</vt:lpstr>
      <vt:lpstr>UNIDAD DE INGENIERÍA</vt:lpstr>
      <vt:lpstr>UNIDAD  JURÍDICA</vt:lpstr>
      <vt:lpstr>UNIDAD  CATASTRAL</vt:lpstr>
      <vt:lpstr>UNIDAD  REGISTRAL</vt:lpstr>
      <vt:lpstr>GERENCIA ADMINISTRATIVA FINANCIERA</vt:lpstr>
      <vt:lpstr>UNIDAD DE INFORMÁTICA</vt:lpstr>
      <vt:lpstr>UNIDAD DE ARCHIVO</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2017-08-08T17:09:25Z</dcterms:created>
  <dcterms:modified xsi:type="dcterms:W3CDTF">2019-09-23T22:14:09Z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TC032134699991</vt:lpwstr>
  </property>
</Properties>
</file>