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6"/>
  </p:notesMasterIdLst>
  <p:handoutMasterIdLst>
    <p:handoutMasterId r:id="rId27"/>
  </p:handoutMasterIdLst>
  <p:sldIdLst>
    <p:sldId id="273" r:id="rId3"/>
    <p:sldId id="274" r:id="rId4"/>
    <p:sldId id="275" r:id="rId5"/>
    <p:sldId id="277" r:id="rId6"/>
    <p:sldId id="276"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2" r:id="rId20"/>
    <p:sldId id="294" r:id="rId21"/>
    <p:sldId id="296" r:id="rId22"/>
    <p:sldId id="295" r:id="rId23"/>
    <p:sldId id="290" r:id="rId24"/>
    <p:sldId id="29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6" d="100"/>
          <a:sy n="76" d="100"/>
        </p:scale>
        <p:origin x="-296" y="32"/>
      </p:cViewPr>
      <p:guideLst>
        <p:guide orient="horz" pos="2160"/>
        <p:guide pos="384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4/25/2020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4/25/2020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25/04/2020</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25/04/2020</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25/04/2020</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25/04/2020</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25/04/2020</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25/04/2020</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25/04/2020</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25/04/2020</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25/04/2020</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25/04/2020</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25/04/2020</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25/04/2020</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2613" y="2032314"/>
            <a:ext cx="11817711" cy="2514600"/>
          </a:xfrm>
        </p:spPr>
        <p:txBody>
          <a:bodyPr>
            <a:noAutofit/>
          </a:bodyPr>
          <a:lstStyle/>
          <a:p>
            <a:pPr>
              <a:lnSpc>
                <a:spcPct val="150000"/>
              </a:lnSpc>
              <a:spcBef>
                <a:spcPts val="0"/>
              </a:spcBef>
            </a:pPr>
            <a:r>
              <a:rPr lang="es-ES" b="1" dirty="0">
                <a:solidFill>
                  <a:srgbClr val="313945"/>
                </a:solidFill>
                <a:latin typeface="Bembo Std" panose="02020605060306020A03" pitchFamily="18" charset="0"/>
              </a:rPr>
              <a:t>ORGANIGRAMA</a:t>
            </a:r>
            <a:br>
              <a:rPr lang="es-ES" b="1" dirty="0">
                <a:solidFill>
                  <a:srgbClr val="313945"/>
                </a:solidFill>
                <a:latin typeface="Bembo Std" panose="02020605060306020A03" pitchFamily="18" charset="0"/>
              </a:rPr>
            </a:br>
            <a:r>
              <a:rPr lang="es-ES" b="1" dirty="0">
                <a:solidFill>
                  <a:srgbClr val="313945"/>
                </a:solidFill>
                <a:latin typeface="Bembo Std" panose="02020605060306020A03" pitchFamily="18"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endParaRPr lang="es-ES" sz="4400" b="1" dirty="0">
              <a:solidFill>
                <a:srgbClr val="313945"/>
              </a:solidFill>
              <a:latin typeface="Bembo Std" panose="02020605060306020A03" pitchFamily="18" charset="0"/>
              <a:ea typeface="+mj-ea"/>
              <a:cs typeface="+mj-cs"/>
            </a:endParaRP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PLANIFICACIÓN</a:t>
            </a:r>
            <a:endParaRPr lang="es-SV" dirty="0"/>
          </a:p>
        </p:txBody>
      </p:sp>
      <p:sp>
        <p:nvSpPr>
          <p:cNvPr id="3" name="Marcador de contenido 2"/>
          <p:cNvSpPr>
            <a:spLocks noGrp="1"/>
          </p:cNvSpPr>
          <p:nvPr>
            <p:ph idx="1"/>
          </p:nvPr>
        </p:nvSpPr>
        <p:spPr>
          <a:xfrm>
            <a:off x="894825" y="2455880"/>
            <a:ext cx="10972800" cy="4525963"/>
          </a:xfrm>
        </p:spPr>
        <p:txBody>
          <a:bodyPr>
            <a:normAutofit/>
          </a:bodyPr>
          <a:lstStyle/>
          <a:p>
            <a:pPr marL="45720" indent="0">
              <a:buNone/>
            </a:pPr>
            <a:r>
              <a:rPr lang="es-ES" sz="2000" dirty="0"/>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1216200677"/>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pt-BR" dirty="0" smtClean="0">
                          <a:latin typeface="Arial" panose="020B0604020202020204" pitchFamily="34" charset="0"/>
                          <a:cs typeface="Arial" panose="020B0604020202020204" pitchFamily="34" charset="0"/>
                        </a:rPr>
                        <a:t>Gloria Irma Viana de Cáceres</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PROMOCIÓN</a:t>
            </a:r>
            <a:endParaRPr lang="es-SV" sz="3200" dirty="0"/>
          </a:p>
        </p:txBody>
      </p:sp>
      <p:sp>
        <p:nvSpPr>
          <p:cNvPr id="3" name="Marcador de contenido 2"/>
          <p:cNvSpPr>
            <a:spLocks noGrp="1"/>
          </p:cNvSpPr>
          <p:nvPr>
            <p:ph idx="1"/>
          </p:nvPr>
        </p:nvSpPr>
        <p:spPr/>
        <p:txBody>
          <a:bodyPr>
            <a:noAutofit/>
          </a:bodyPr>
          <a:lstStyle/>
          <a:p>
            <a:pPr marL="45720" indent="0">
              <a:buNone/>
            </a:pPr>
            <a:r>
              <a:rPr lang="es-ES" sz="2000" dirty="0"/>
              <a:t>Ejecuta las actividades de promoción de los proyectos y/o programas, de forma coordinada e integrada con las diferentes organizaciones tales como VMVDU, </a:t>
            </a:r>
            <a:r>
              <a:rPr lang="es-ES" sz="2000" dirty="0" err="1"/>
              <a:t>ONG´s</a:t>
            </a:r>
            <a:r>
              <a:rPr lang="es-ES" sz="2000" dirty="0"/>
              <a:t>, Alcaldías, comunidades y beneficiarios, entre otras.</a:t>
            </a:r>
            <a:endParaRPr lang="es-SV" sz="2000" dirty="0"/>
          </a:p>
          <a:p>
            <a:pPr marL="45720" indent="0">
              <a:buNone/>
            </a:pPr>
            <a:r>
              <a:rPr lang="es-ES" sz="2000" dirty="0"/>
              <a:t>Realiza diagnósticos de los proyectos de legalización, determinando su factibilidad. Realiza Asambleas informativas en campo con los beneficiarios y líderes comunales.</a:t>
            </a:r>
            <a:endParaRPr lang="es-SV" sz="2000" dirty="0"/>
          </a:p>
          <a:p>
            <a:pPr marL="45720" indent="0">
              <a:buNone/>
            </a:pPr>
            <a:r>
              <a:rPr lang="es-ES" sz="2000" dirty="0"/>
              <a:t>Recolecta documentos de beneficiarios u otros relacionados con el proceso de legalización: DUI, partidas de nacimiento, partidas de defunción, boletas de  pagos de derechos de registro y otros, según necesidades el proceso de legalización.</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281634521"/>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Responsable: </a:t>
                      </a:r>
                      <a:r>
                        <a:rPr lang="es-SV" dirty="0" smtClean="0">
                          <a:latin typeface="Arial" panose="020B0604020202020204" pitchFamily="34" charset="0"/>
                          <a:cs typeface="Arial" panose="020B0604020202020204" pitchFamily="34" charset="0"/>
                        </a:rPr>
                        <a:t>Eduardo Alfredo González Argueta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8</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MEDICIONES</a:t>
            </a:r>
            <a:endParaRPr lang="es-SV" sz="3200" dirty="0"/>
          </a:p>
        </p:txBody>
      </p:sp>
      <p:sp>
        <p:nvSpPr>
          <p:cNvPr id="3" name="Marcador de contenido 2"/>
          <p:cNvSpPr>
            <a:spLocks noGrp="1"/>
          </p:cNvSpPr>
          <p:nvPr>
            <p:ph idx="1"/>
          </p:nvPr>
        </p:nvSpPr>
        <p:spPr>
          <a:xfrm>
            <a:off x="901697" y="2052792"/>
            <a:ext cx="10044336" cy="4119392"/>
          </a:xfrm>
        </p:spPr>
        <p:txBody>
          <a:bodyPr>
            <a:noAutofit/>
          </a:bodyPr>
          <a:lstStyle/>
          <a:p>
            <a:pPr marL="45720" indent="0">
              <a:buNone/>
            </a:pPr>
            <a:r>
              <a:rPr lang="es-ES" sz="1600" dirty="0"/>
              <a:t>Ejecuta mediciones topográficas a través de brigadas, incluido levantamiento de perímetros, planimetría, altimetría, masa arbórea, vaguadas aledañas a los proyectos, replanteamientos y amojonamientos de las parcelaciones, entre otros. </a:t>
            </a:r>
            <a:endParaRPr lang="es-SV" sz="1600" dirty="0"/>
          </a:p>
          <a:p>
            <a:pPr marL="45720" indent="0">
              <a:buNone/>
            </a:pPr>
            <a:r>
              <a:rPr lang="es-ES" sz="1600" dirty="0"/>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600" dirty="0"/>
          </a:p>
          <a:p>
            <a:pPr marL="45720" indent="0">
              <a:buNone/>
            </a:pPr>
            <a:r>
              <a:rPr lang="es-ES" sz="1600" dirty="0"/>
              <a:t>Amojonamiento de los lotes de acuerdo al plano aprobado por ILP, en caso de resultar necesario y ser requerido.</a:t>
            </a:r>
            <a:endParaRPr lang="es-SV" sz="1600" dirty="0"/>
          </a:p>
          <a:p>
            <a:pPr marL="45720" indent="0">
              <a:buNone/>
            </a:pPr>
            <a:r>
              <a:rPr lang="es-ES" sz="1600" dirty="0"/>
              <a:t>Elabora y revisa plano perimétrico y de partición, memorias descriptivas, descripciones técnicas, actas de remedición, acotamiento, asimismo amojona lotes de acuerdo a los planos aprobados y/o requerimientos externos.</a:t>
            </a:r>
            <a:endParaRPr lang="es-SV" sz="1600" dirty="0"/>
          </a:p>
        </p:txBody>
      </p:sp>
      <p:graphicFrame>
        <p:nvGraphicFramePr>
          <p:cNvPr id="5" name="Tabla 4"/>
          <p:cNvGraphicFramePr>
            <a:graphicFrameLocks noGrp="1"/>
          </p:cNvGraphicFramePr>
          <p:nvPr>
            <p:extLst>
              <p:ext uri="{D42A27DB-BD31-4B8C-83A1-F6EECF244321}">
                <p14:modId xmlns:p14="http://schemas.microsoft.com/office/powerpoint/2010/main" val="1678551291"/>
              </p:ext>
            </p:extLst>
          </p:nvPr>
        </p:nvGraphicFramePr>
        <p:xfrm>
          <a:off x="1967067" y="493131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Juan Carlos Monge Barrientos</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12</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895423"/>
            <a:ext cx="10972800" cy="1143000"/>
          </a:xfrm>
        </p:spPr>
        <p:txBody>
          <a:bodyPr/>
          <a:lstStyle/>
          <a:p>
            <a:r>
              <a:rPr lang="es-ES" sz="3200" b="1" dirty="0"/>
              <a:t>UNIDAD DE INGENIERÍA</a:t>
            </a:r>
            <a:endParaRPr lang="es-SV" sz="3200" dirty="0"/>
          </a:p>
        </p:txBody>
      </p:sp>
      <p:sp>
        <p:nvSpPr>
          <p:cNvPr id="3" name="Marcador de contenido 2"/>
          <p:cNvSpPr>
            <a:spLocks noGrp="1"/>
          </p:cNvSpPr>
          <p:nvPr>
            <p:ph idx="1"/>
          </p:nvPr>
        </p:nvSpPr>
        <p:spPr>
          <a:xfrm>
            <a:off x="825082" y="2000159"/>
            <a:ext cx="10730753" cy="3201015"/>
          </a:xfrm>
        </p:spPr>
        <p:txBody>
          <a:bodyPr>
            <a:normAutofit/>
          </a:bodyPr>
          <a:lstStyle/>
          <a:p>
            <a:pPr marL="45720" indent="0">
              <a:buNone/>
            </a:pPr>
            <a:r>
              <a:rPr lang="es-ES" sz="1600" dirty="0"/>
              <a:t>Realiza inspecciones de campo para los Diagnósticos de los Proyectos, comprobación de linderos, resolución de problemas de colindancias, invasiones de inmuebles en coordinación y supervisión de Instituciones externas.</a:t>
            </a:r>
            <a:endParaRPr lang="es-SV" sz="1600" dirty="0"/>
          </a:p>
          <a:p>
            <a:pPr marL="45720" indent="0">
              <a:buNone/>
            </a:pPr>
            <a:r>
              <a:rPr lang="es-ES" sz="1600" dirty="0"/>
              <a:t>Desarrolla actividades de campo y de oficina para garantizar la veracidad y calidad de la realidad física contenida en los Planos de los inmuebles en proceso de legalización.</a:t>
            </a:r>
            <a:endParaRPr lang="es-SV" sz="1600" dirty="0"/>
          </a:p>
          <a:p>
            <a:pPr marL="45720" indent="0">
              <a:buNone/>
            </a:pPr>
            <a:r>
              <a:rPr lang="es-ES" sz="1600" dirty="0"/>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p>
          <a:p>
            <a:pPr marL="45720" indent="0">
              <a:buNone/>
            </a:pPr>
            <a:r>
              <a:rPr lang="es-ES" sz="1600" dirty="0"/>
              <a:t>Prepara las Carpetas para la obtención de los Planos Autorizados por las diferentes Instituciones externas autorizadoras en los procesos de legalización. </a:t>
            </a:r>
            <a:endParaRPr lang="es-SV" sz="1600" dirty="0"/>
          </a:p>
          <a:p>
            <a:pPr marL="45720" indent="0">
              <a:buNone/>
            </a:pPr>
            <a:r>
              <a:rPr lang="es-ES" sz="1600" dirty="0"/>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p>
        </p:txBody>
      </p:sp>
      <p:graphicFrame>
        <p:nvGraphicFramePr>
          <p:cNvPr id="5" name="Tabla 4"/>
          <p:cNvGraphicFramePr>
            <a:graphicFrameLocks noGrp="1"/>
          </p:cNvGraphicFramePr>
          <p:nvPr>
            <p:extLst>
              <p:ext uri="{D42A27DB-BD31-4B8C-83A1-F6EECF244321}">
                <p14:modId xmlns:p14="http://schemas.microsoft.com/office/powerpoint/2010/main" val="2864541950"/>
              </p:ext>
            </p:extLst>
          </p:nvPr>
        </p:nvGraphicFramePr>
        <p:xfrm>
          <a:off x="2185181" y="493131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David Javier Catalán Oliva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600" b="1" dirty="0"/>
              <a:t>UNIDAD  JURÍDICA</a:t>
            </a:r>
            <a:endParaRPr lang="es-SV" sz="3600" dirty="0"/>
          </a:p>
        </p:txBody>
      </p:sp>
      <p:sp>
        <p:nvSpPr>
          <p:cNvPr id="3" name="Marcador de contenido 2"/>
          <p:cNvSpPr>
            <a:spLocks noGrp="1"/>
          </p:cNvSpPr>
          <p:nvPr>
            <p:ph idx="1"/>
          </p:nvPr>
        </p:nvSpPr>
        <p:spPr>
          <a:xfrm>
            <a:off x="987105" y="2237767"/>
            <a:ext cx="10972800" cy="3500303"/>
          </a:xfrm>
        </p:spPr>
        <p:txBody>
          <a:bodyPr>
            <a:normAutofit/>
          </a:bodyPr>
          <a:lstStyle/>
          <a:p>
            <a:pPr marL="45720" indent="0">
              <a:buNone/>
            </a:pPr>
            <a:r>
              <a:rPr lang="es-ES" sz="1800" dirty="0"/>
              <a:t>Realiza estudios jurídicos y registrales de inmuebles en los diferentes Registros de la propiedad del país, coordinadamente con el CNR.</a:t>
            </a:r>
            <a:endParaRPr lang="es-SV" sz="1800" dirty="0"/>
          </a:p>
          <a:p>
            <a:pPr marL="45720" indent="0">
              <a:buNone/>
            </a:pPr>
            <a:r>
              <a:rPr lang="es-ES" sz="1800" dirty="0"/>
              <a:t>Elabora diligencias notariales y escrituras requeridas en el proceso de legalización.</a:t>
            </a:r>
            <a:endParaRPr lang="es-SV" sz="1800" dirty="0"/>
          </a:p>
          <a:p>
            <a:pPr marL="45720" indent="0">
              <a:buNone/>
            </a:pPr>
            <a:r>
              <a:rPr lang="es-ES" sz="1800" dirty="0"/>
              <a:t>Realiza estudios técnicos jurídicos de las solicitudes de calificación de interés social y calificación jurídica.</a:t>
            </a:r>
            <a:endParaRPr lang="es-SV" sz="1800" dirty="0"/>
          </a:p>
          <a:p>
            <a:pPr marL="45720" indent="0">
              <a:buNone/>
            </a:pPr>
            <a:r>
              <a:rPr lang="es-ES" sz="1800" dirty="0"/>
              <a:t>Realizar visitas de campo y proporcionar asesoría y asistencia jurídica en la solución de casos para los procesos de legalización.</a:t>
            </a:r>
            <a:endParaRPr lang="es-SV" sz="1800" dirty="0"/>
          </a:p>
          <a:p>
            <a:pPr marL="45720" indent="0">
              <a:buNone/>
            </a:pPr>
            <a:r>
              <a:rPr lang="es-ES" sz="1800" dirty="0"/>
              <a:t>Resuelve extrajudicialmente los problemas de colindancias y desacuerdos entre beneficiarios y colindantes para continuar el proceso de legalización.</a:t>
            </a:r>
            <a:endParaRPr lang="es-SV" sz="1800" dirty="0"/>
          </a:p>
          <a:p>
            <a:pPr marL="45720" indent="0">
              <a:buNone/>
            </a:pPr>
            <a:r>
              <a:rPr lang="es-ES" sz="1800" dirty="0"/>
              <a:t>Supervisa y controla la calidad de los documentos para ser presentados a inscripción en Célula Registral.</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1655211432"/>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Victoria Eugenia Ramos de Cea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6</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t>UNIDAD  CATASTRAL</a:t>
            </a:r>
            <a:endParaRPr lang="es-SV" sz="3600" dirty="0"/>
          </a:p>
        </p:txBody>
      </p:sp>
      <p:sp>
        <p:nvSpPr>
          <p:cNvPr id="3" name="Marcador de contenido 2"/>
          <p:cNvSpPr>
            <a:spLocks noGrp="1"/>
          </p:cNvSpPr>
          <p:nvPr>
            <p:ph idx="1"/>
          </p:nvPr>
        </p:nvSpPr>
        <p:spPr>
          <a:xfrm>
            <a:off x="900583" y="1884317"/>
            <a:ext cx="10730753" cy="3576916"/>
          </a:xfrm>
        </p:spPr>
        <p:txBody>
          <a:bodyPr>
            <a:normAutofit/>
          </a:bodyPr>
          <a:lstStyle/>
          <a:p>
            <a:pPr marL="45720" indent="0">
              <a:buNone/>
            </a:pPr>
            <a:r>
              <a:rPr lang="es-ES" sz="1800" dirty="0"/>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p>
          <a:p>
            <a:pPr marL="45720" indent="0">
              <a:buNone/>
            </a:pPr>
            <a:r>
              <a:rPr lang="es-ES" sz="1800" dirty="0"/>
              <a:t>Supervisa, organiza, dirige y controla la ejecución de las diferentes  actividades  técnicas catastrales, que aseguren el mantenimiento y actualización del Catastro con la calidad y tiempos establecidos en CNR. </a:t>
            </a:r>
            <a:endParaRPr lang="es-SV" sz="1800" dirty="0"/>
          </a:p>
          <a:p>
            <a:pPr marL="45720" indent="0">
              <a:buNone/>
            </a:pPr>
            <a:r>
              <a:rPr lang="es-ES" sz="1800" dirty="0"/>
              <a:t>Supervisa y orienta al personal técnico en los aspectos registrales y catastrales, para el desarrollo de sus actividades y lograr el cumplimiento de los planes y objetivos programados. </a:t>
            </a:r>
            <a:endParaRPr lang="es-SV" sz="1800" dirty="0"/>
          </a:p>
          <a:p>
            <a:pPr marL="45720" indent="0">
              <a:buNone/>
            </a:pPr>
            <a:r>
              <a:rPr lang="es-ES" sz="1800" dirty="0"/>
              <a:t>Recibe las solicitudes de servicio con los documentos requeridos de los Proyectos e </a:t>
            </a:r>
            <a:r>
              <a:rPr lang="es-ES" sz="1800" dirty="0" err="1"/>
              <a:t>Insitu</a:t>
            </a:r>
            <a:r>
              <a:rPr lang="es-ES" sz="1800" dirty="0"/>
              <a:t> en proceso de legalización, verificando el cumplimiento de los requisitos para su presentación y procesamiento.</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2633755717"/>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Zulema Beatriz Martínez Mejía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t>UNIDAD  REGISTRAL</a:t>
            </a:r>
            <a:endParaRPr lang="es-SV" sz="3200" dirty="0"/>
          </a:p>
        </p:txBody>
      </p:sp>
      <p:sp>
        <p:nvSpPr>
          <p:cNvPr id="3" name="Marcador de contenido 2"/>
          <p:cNvSpPr>
            <a:spLocks noGrp="1"/>
          </p:cNvSpPr>
          <p:nvPr>
            <p:ph idx="1"/>
          </p:nvPr>
        </p:nvSpPr>
        <p:spPr>
          <a:xfrm>
            <a:off x="609600" y="1994486"/>
            <a:ext cx="10972800" cy="4525963"/>
          </a:xfrm>
        </p:spPr>
        <p:txBody>
          <a:bodyPr>
            <a:noAutofit/>
          </a:bodyPr>
          <a:lstStyle/>
          <a:p>
            <a:pPr marL="45720" indent="0">
              <a:buNone/>
            </a:pPr>
            <a:r>
              <a:rPr lang="es-SV" sz="2000" dirty="0"/>
              <a:t>Recibe los documentos generados requeridos en el proceso de legalización verificando que cumplan con los requisitos para su presentación.</a:t>
            </a:r>
          </a:p>
          <a:p>
            <a:pPr marL="45720" indent="0">
              <a:buNone/>
            </a:pPr>
            <a:r>
              <a:rPr lang="es-SV" sz="2000" dirty="0"/>
              <a:t>Califica e inscribe los documentos a favor de los beneficiarios. </a:t>
            </a:r>
          </a:p>
          <a:p>
            <a:pPr marL="45720" indent="0">
              <a:buNone/>
            </a:pPr>
            <a:r>
              <a:rPr lang="es-SV" sz="2000" dirty="0"/>
              <a:t>Realiza en coordinación con la Unidad Jurídica los estudios registrales de los documentos presentados por los beneficiarios a fin de determinar el proceso de legalización a iniciarse.</a:t>
            </a:r>
          </a:p>
          <a:p>
            <a:pPr marL="45720" indent="0">
              <a:buNone/>
            </a:pPr>
            <a:r>
              <a:rPr lang="es-SV" sz="2000" dirty="0"/>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86217627"/>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Jorge Alberto Rivas Villalta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smtClean="0"/>
              <a:t>GERENCIA ADMINISTRATIVA FINANCIERA</a:t>
            </a:r>
            <a:endParaRPr lang="es-SV" sz="3200" dirty="0"/>
          </a:p>
        </p:txBody>
      </p:sp>
      <p:sp>
        <p:nvSpPr>
          <p:cNvPr id="3" name="Marcador de contenido 2"/>
          <p:cNvSpPr>
            <a:spLocks noGrp="1"/>
          </p:cNvSpPr>
          <p:nvPr>
            <p:ph idx="1"/>
          </p:nvPr>
        </p:nvSpPr>
        <p:spPr>
          <a:xfrm>
            <a:off x="693490" y="2137229"/>
            <a:ext cx="10972800" cy="4525963"/>
          </a:xfrm>
        </p:spPr>
        <p:txBody>
          <a:bodyPr>
            <a:norm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r>
              <a:rPr lang="es-SV" sz="1800" dirty="0" smtClean="0"/>
              <a:t>.</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3659548897"/>
              </p:ext>
            </p:extLst>
          </p:nvPr>
        </p:nvGraphicFramePr>
        <p:xfrm>
          <a:off x="2235514" y="5013100"/>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Ricardo Rousseau González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smtClean="0"/>
              <a:t>UNIDAD </a:t>
            </a:r>
            <a:r>
              <a:rPr lang="es-ES" sz="3200" b="1" dirty="0" smtClean="0"/>
              <a:t>FINANCIERA (Pagador)</a:t>
            </a:r>
            <a:endParaRPr lang="es-SV" sz="3200" dirty="0"/>
          </a:p>
        </p:txBody>
      </p:sp>
      <p:sp>
        <p:nvSpPr>
          <p:cNvPr id="3" name="Marcador de contenido 2"/>
          <p:cNvSpPr>
            <a:spLocks noGrp="1"/>
          </p:cNvSpPr>
          <p:nvPr>
            <p:ph idx="1"/>
          </p:nvPr>
        </p:nvSpPr>
        <p:spPr>
          <a:xfrm>
            <a:off x="643156" y="1973620"/>
            <a:ext cx="10972800" cy="3068163"/>
          </a:xfrm>
        </p:spPr>
        <p:txBody>
          <a:bodyPr>
            <a:no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r>
              <a:rPr lang="es-SV" sz="1800" dirty="0" smtClean="0"/>
              <a:t>.</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1281019277"/>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Juan Manuel Sermeño</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smtClean="0"/>
              <a:t>UNIDAD DE </a:t>
            </a:r>
            <a:r>
              <a:rPr lang="es-ES" sz="3600" b="1" dirty="0" smtClean="0"/>
              <a:t>CONTABILIDAD </a:t>
            </a:r>
            <a:r>
              <a:rPr lang="es-ES" sz="2800" b="1" dirty="0" smtClean="0"/>
              <a:t>(Contador)</a:t>
            </a:r>
            <a:endParaRPr lang="es-SV" sz="3600" dirty="0"/>
          </a:p>
        </p:txBody>
      </p:sp>
      <p:sp>
        <p:nvSpPr>
          <p:cNvPr id="3" name="Marcador de contenido 2"/>
          <p:cNvSpPr>
            <a:spLocks noGrp="1"/>
          </p:cNvSpPr>
          <p:nvPr>
            <p:ph idx="1"/>
          </p:nvPr>
        </p:nvSpPr>
        <p:spPr>
          <a:xfrm>
            <a:off x="718657" y="1973620"/>
            <a:ext cx="10972800" cy="4525963"/>
          </a:xfrm>
        </p:spPr>
        <p:txBody>
          <a:bodyPr>
            <a:no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r>
              <a:rPr lang="es-SV" sz="1800" dirty="0" smtClean="0"/>
              <a:t>.</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725399016"/>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Sergio Arévalo</a:t>
                      </a:r>
                      <a:r>
                        <a:rPr lang="es-SV" baseline="0" dirty="0" smtClean="0">
                          <a:latin typeface="Arial" panose="020B0604020202020204" pitchFamily="34" charset="0"/>
                          <a:cs typeface="Arial" panose="020B0604020202020204" pitchFamily="34" charset="0"/>
                        </a:rPr>
                        <a:t> Juárez</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SV" dirty="0">
                <a:effectLst>
                  <a:outerShdw blurRad="38100" dist="38100" dir="2700000" algn="tl">
                    <a:srgbClr val="000000">
                      <a:alpha val="43137"/>
                    </a:srgbClr>
                  </a:outerShdw>
                </a:effectLst>
              </a:rPr>
              <a:t>Organigrama vigente</a:t>
            </a:r>
            <a:endParaRPr lang="es-SV"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8911" y="1803632"/>
            <a:ext cx="6349908" cy="4168173"/>
          </a:xfrm>
          <a:prstGeom prst="rect">
            <a:avLst/>
          </a:prstGeom>
        </p:spPr>
      </p:pic>
      <p:pic>
        <p:nvPicPr>
          <p:cNvPr id="4"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995494" y="372220"/>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600" b="1" dirty="0" smtClean="0"/>
              <a:t>UNIDAD DE ADMINISTRATIVA </a:t>
            </a:r>
            <a:r>
              <a:rPr lang="es-ES" sz="2800" b="1" dirty="0" smtClean="0"/>
              <a:t>(UACI)</a:t>
            </a:r>
            <a:endParaRPr lang="es-SV" sz="3600" dirty="0"/>
          </a:p>
        </p:txBody>
      </p:sp>
      <p:sp>
        <p:nvSpPr>
          <p:cNvPr id="5" name="Marcador de contenido 2"/>
          <p:cNvSpPr txBox="1">
            <a:spLocks/>
          </p:cNvSpPr>
          <p:nvPr/>
        </p:nvSpPr>
        <p:spPr>
          <a:xfrm>
            <a:off x="995494" y="2644739"/>
            <a:ext cx="109728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SV" sz="1800" dirty="0" smtClean="0"/>
              <a:t>UACI</a:t>
            </a:r>
            <a:r>
              <a:rPr lang="es-SV" sz="1800" dirty="0"/>
              <a:t>, es responsable de la descentralización operativa y de realizar todas las actividades relacionadas con la gestión de adquisiciones y contrataciones </a:t>
            </a:r>
            <a:r>
              <a:rPr lang="es-SV" sz="1800" dirty="0" smtClean="0"/>
              <a:t>bienes </a:t>
            </a:r>
            <a:r>
              <a:rPr lang="es-SV" sz="1800" dirty="0"/>
              <a:t>y servicios de todas las unidades que conforman </a:t>
            </a:r>
            <a:r>
              <a:rPr lang="es-SV" sz="1800" dirty="0" smtClean="0"/>
              <a:t>el Instituto de Legalización de la Propiedad, dándole </a:t>
            </a:r>
            <a:r>
              <a:rPr lang="es-SV" sz="1800" dirty="0"/>
              <a:t>el debido cumplimiento a la Ley de Adquisiciones y Contrataciones de la Administración Pública (LACAP) a la cual esta sujeta</a:t>
            </a:r>
            <a:r>
              <a:rPr lang="es-SV" sz="1800" dirty="0" smtClean="0"/>
              <a:t>.</a:t>
            </a:r>
            <a:endParaRPr lang="es-SV" sz="1800" dirty="0"/>
          </a:p>
        </p:txBody>
      </p:sp>
      <p:graphicFrame>
        <p:nvGraphicFramePr>
          <p:cNvPr id="6" name="Tabla 4"/>
          <p:cNvGraphicFramePr>
            <a:graphicFrameLocks noGrp="1"/>
          </p:cNvGraphicFramePr>
          <p:nvPr>
            <p:extLst>
              <p:ext uri="{D42A27DB-BD31-4B8C-83A1-F6EECF244321}">
                <p14:modId xmlns:p14="http://schemas.microsoft.com/office/powerpoint/2010/main" val="1462311678"/>
              </p:ext>
            </p:extLst>
          </p:nvPr>
        </p:nvGraphicFramePr>
        <p:xfrm>
          <a:off x="1855694" y="4551705"/>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Alicia</a:t>
                      </a:r>
                      <a:r>
                        <a:rPr lang="es-SV" baseline="0" dirty="0" smtClean="0">
                          <a:latin typeface="Arial" panose="020B0604020202020204" pitchFamily="34" charset="0"/>
                          <a:cs typeface="Arial" panose="020B0604020202020204" pitchFamily="34" charset="0"/>
                        </a:rPr>
                        <a:t> Elena Alvarado</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7"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8"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0496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smtClean="0"/>
              <a:t>UNIDAD DE TRANSPORTE</a:t>
            </a:r>
            <a:endParaRPr lang="es-SV" sz="3200" dirty="0"/>
          </a:p>
        </p:txBody>
      </p:sp>
      <p:sp>
        <p:nvSpPr>
          <p:cNvPr id="3" name="Marcador de contenido 2"/>
          <p:cNvSpPr>
            <a:spLocks noGrp="1"/>
          </p:cNvSpPr>
          <p:nvPr>
            <p:ph idx="1"/>
          </p:nvPr>
        </p:nvSpPr>
        <p:spPr>
          <a:xfrm>
            <a:off x="659933" y="1973620"/>
            <a:ext cx="10972800" cy="4525963"/>
          </a:xfrm>
        </p:spPr>
        <p:txBody>
          <a:bodyPr>
            <a:normAutofit/>
          </a:bodyPr>
          <a:lstStyle/>
          <a:p>
            <a:pPr marL="45720" indent="0">
              <a:buNone/>
            </a:pPr>
            <a:r>
              <a:rPr lang="es-SV" sz="1800"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sz="1800"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r>
              <a:rPr lang="es-SV" sz="1800" dirty="0" smtClean="0"/>
              <a:t>.</a:t>
            </a:r>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453653726"/>
              </p:ext>
            </p:extLst>
          </p:nvPr>
        </p:nvGraphicFramePr>
        <p:xfrm>
          <a:off x="2059671" y="493131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b="0" dirty="0" smtClean="0">
                          <a:latin typeface="Arial" panose="020B0604020202020204" pitchFamily="34" charset="0"/>
                          <a:cs typeface="Arial" panose="020B0604020202020204" pitchFamily="34" charset="0"/>
                        </a:rPr>
                        <a:t>Fernando</a:t>
                      </a:r>
                      <a:r>
                        <a:rPr lang="es-SV" b="0" baseline="0" dirty="0" smtClean="0">
                          <a:latin typeface="Arial" panose="020B0604020202020204" pitchFamily="34" charset="0"/>
                          <a:cs typeface="Arial" panose="020B0604020202020204" pitchFamily="34" charset="0"/>
                        </a:rPr>
                        <a:t> Chavarría</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UNIDAD DE INFORMÁTICA</a:t>
            </a:r>
            <a:endParaRPr lang="es-SV" sz="3200" dirty="0"/>
          </a:p>
        </p:txBody>
      </p:sp>
      <p:sp>
        <p:nvSpPr>
          <p:cNvPr id="3" name="Marcador de contenido 2"/>
          <p:cNvSpPr>
            <a:spLocks noGrp="1"/>
          </p:cNvSpPr>
          <p:nvPr>
            <p:ph idx="1"/>
          </p:nvPr>
        </p:nvSpPr>
        <p:spPr>
          <a:xfrm>
            <a:off x="735435" y="2137229"/>
            <a:ext cx="10972800" cy="4525963"/>
          </a:xfrm>
        </p:spPr>
        <p:txBody>
          <a:bodyPr>
            <a:normAutofit/>
          </a:bodyPr>
          <a:lstStyle/>
          <a:p>
            <a:pPr marL="45720" indent="0">
              <a:buNone/>
            </a:pPr>
            <a:r>
              <a:rPr lang="es-ES" sz="2000" dirty="0"/>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2621078964"/>
              </p:ext>
            </p:extLst>
          </p:nvPr>
        </p:nvGraphicFramePr>
        <p:xfrm>
          <a:off x="2030368" y="508835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Rafael Atilio Hernández Guardado</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2</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7734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613725"/>
            <a:ext cx="10730753" cy="569617"/>
          </a:xfrm>
        </p:spPr>
        <p:txBody>
          <a:bodyPr>
            <a:normAutofit/>
          </a:bodyPr>
          <a:lstStyle/>
          <a:p>
            <a:r>
              <a:rPr lang="es-SV" sz="2800" b="1" dirty="0" smtClean="0"/>
              <a:t>UNIDAD DE GESTIÓN DOCUMENTAL Y ARCHIVOS (UGDA)</a:t>
            </a:r>
            <a:endParaRPr lang="es-SV" sz="2800" b="1" dirty="0"/>
          </a:p>
        </p:txBody>
      </p:sp>
      <p:sp>
        <p:nvSpPr>
          <p:cNvPr id="3" name="Marcador de contenido 2"/>
          <p:cNvSpPr>
            <a:spLocks noGrp="1"/>
          </p:cNvSpPr>
          <p:nvPr>
            <p:ph idx="1"/>
          </p:nvPr>
        </p:nvSpPr>
        <p:spPr>
          <a:xfrm>
            <a:off x="794158" y="2032314"/>
            <a:ext cx="10972800" cy="4525963"/>
          </a:xfrm>
        </p:spPr>
        <p:txBody>
          <a:bodyPr>
            <a:normAutofit/>
          </a:bodyPr>
          <a:lstStyle/>
          <a:p>
            <a:pPr marL="45720" indent="0" algn="just">
              <a:buNone/>
            </a:pPr>
            <a:r>
              <a:rPr lang="es-SV" sz="2400" dirty="0"/>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4086112528"/>
              </p:ext>
            </p:extLst>
          </p:nvPr>
        </p:nvGraphicFramePr>
        <p:xfrm>
          <a:off x="2000623" y="441760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Jorge Antonio Callejas Morán</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CONSEJO DIRECTIVO</a:t>
            </a:r>
            <a:endParaRPr lang="es-SV" dirty="0"/>
          </a:p>
        </p:txBody>
      </p:sp>
      <p:sp>
        <p:nvSpPr>
          <p:cNvPr id="3" name="Marcador de contenido 2"/>
          <p:cNvSpPr>
            <a:spLocks noGrp="1"/>
          </p:cNvSpPr>
          <p:nvPr>
            <p:ph idx="1"/>
          </p:nvPr>
        </p:nvSpPr>
        <p:spPr>
          <a:xfrm>
            <a:off x="718657" y="2032314"/>
            <a:ext cx="10972800" cy="4525963"/>
          </a:xfrm>
        </p:spPr>
        <p:txBody>
          <a:bodyPr>
            <a:normAutofit/>
          </a:bodyPr>
          <a:lstStyle/>
          <a:p>
            <a:pPr marL="45720" indent="0">
              <a:buNone/>
            </a:pPr>
            <a:r>
              <a:rPr lang="es-SV" sz="2000" dirty="0"/>
              <a:t>Autoridad superior del Instituto de Legalización de la Propiedad, formado por 5 Miembros: Viceministro de Vivienda y Desarrollo Urbano, Viceministro de Relaciones Exteriores, Integración y Promoción Económica; Viceministro de Obras Públicas, </a:t>
            </a:r>
            <a:r>
              <a:rPr lang="es-SV" sz="2000" dirty="0" smtClean="0"/>
              <a:t>Viceministra </a:t>
            </a:r>
            <a:r>
              <a:rPr lang="es-SV" sz="2000" dirty="0"/>
              <a:t>de Gobernación y Secretaria </a:t>
            </a:r>
            <a:r>
              <a:rPr lang="es-SV" sz="2000" dirty="0" smtClean="0"/>
              <a:t>de Inclusión Social. </a:t>
            </a:r>
            <a:r>
              <a:rPr lang="es-SV" sz="2000" dirty="0"/>
              <a:t>Siendo la persona que ocupa el cargo de Viceministro de Vivienda el Presidente del Consejo Directivo del Instituto de Legalización de la Propiedad.</a:t>
            </a:r>
          </a:p>
          <a:p>
            <a:pPr marL="45720" indent="0">
              <a:buNone/>
            </a:pPr>
            <a:r>
              <a:rPr lang="es-SV" sz="2000" dirty="0"/>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1069573686"/>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a:t>
                      </a:r>
                      <a:r>
                        <a:rPr lang="es-SV" b="1" dirty="0" smtClean="0">
                          <a:latin typeface="Arial" panose="020B0604020202020204" pitchFamily="34" charset="0"/>
                          <a:cs typeface="Arial" panose="020B0604020202020204" pitchFamily="34" charset="0"/>
                        </a:rPr>
                        <a:t>de</a:t>
                      </a:r>
                      <a:r>
                        <a:rPr lang="es-SV" b="1" baseline="0" dirty="0" smtClean="0">
                          <a:latin typeface="Arial" panose="020B0604020202020204" pitchFamily="34" charset="0"/>
                          <a:cs typeface="Arial" panose="020B0604020202020204" pitchFamily="34" charset="0"/>
                        </a:rPr>
                        <a:t> la</a:t>
                      </a:r>
                      <a:r>
                        <a:rPr lang="es-SV" b="1" dirty="0" smtClean="0">
                          <a:latin typeface="Arial" panose="020B0604020202020204" pitchFamily="34" charset="0"/>
                          <a:cs typeface="Arial" panose="020B0604020202020204" pitchFamily="34" charset="0"/>
                        </a:rPr>
                        <a:t> Presidenta </a:t>
                      </a:r>
                      <a:r>
                        <a:rPr lang="es-SV" b="1" dirty="0" smtClean="0">
                          <a:latin typeface="Arial" panose="020B0604020202020204" pitchFamily="34" charset="0"/>
                          <a:cs typeface="Arial" panose="020B0604020202020204" pitchFamily="34" charset="0"/>
                        </a:rPr>
                        <a:t>del Consejo Directivo: </a:t>
                      </a:r>
                      <a:r>
                        <a:rPr lang="es-SV" dirty="0" smtClean="0">
                          <a:latin typeface="Arial" panose="020B0604020202020204" pitchFamily="34" charset="0"/>
                          <a:cs typeface="Arial" panose="020B0604020202020204" pitchFamily="34" charset="0"/>
                        </a:rPr>
                        <a:t>Michelle Sol de Castro</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funcionarios: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3</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AUDITORIA INTERNA</a:t>
            </a:r>
            <a:endParaRPr lang="es-SV" dirty="0"/>
          </a:p>
        </p:txBody>
      </p:sp>
      <p:sp>
        <p:nvSpPr>
          <p:cNvPr id="3" name="Marcador de contenido 2"/>
          <p:cNvSpPr>
            <a:spLocks noGrp="1"/>
          </p:cNvSpPr>
          <p:nvPr>
            <p:ph idx="1"/>
          </p:nvPr>
        </p:nvSpPr>
        <p:spPr>
          <a:xfrm>
            <a:off x="827714" y="2137229"/>
            <a:ext cx="10972800" cy="4525963"/>
          </a:xfrm>
        </p:spPr>
        <p:txBody>
          <a:bodyPr>
            <a:normAutofit/>
          </a:bodyPr>
          <a:lstStyle/>
          <a:p>
            <a:pPr marL="45720" indent="0">
              <a:buNone/>
            </a:pPr>
            <a:r>
              <a:rPr lang="es-ES" sz="2400" dirty="0"/>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2400" dirty="0"/>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721213991"/>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Auditor: </a:t>
                      </a:r>
                      <a:r>
                        <a:rPr lang="es-SV" dirty="0" smtClean="0">
                          <a:latin typeface="Arial" panose="020B0604020202020204" pitchFamily="34" charset="0"/>
                          <a:cs typeface="Arial" panose="020B0604020202020204" pitchFamily="34" charset="0"/>
                        </a:rPr>
                        <a:t>Romualdo Cáceres Henríquez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DIRECCION EJECUTIVA</a:t>
            </a:r>
            <a:endParaRPr lang="es-SV" dirty="0"/>
          </a:p>
        </p:txBody>
      </p:sp>
      <p:sp>
        <p:nvSpPr>
          <p:cNvPr id="3" name="Marcador de contenido 2"/>
          <p:cNvSpPr>
            <a:spLocks noGrp="1"/>
          </p:cNvSpPr>
          <p:nvPr>
            <p:ph idx="1"/>
          </p:nvPr>
        </p:nvSpPr>
        <p:spPr>
          <a:xfrm>
            <a:off x="1054217" y="2009457"/>
            <a:ext cx="10972800" cy="4525963"/>
          </a:xfrm>
        </p:spPr>
        <p:txBody>
          <a:bodyPr>
            <a:noAutofit/>
          </a:bodyPr>
          <a:lstStyle/>
          <a:p>
            <a:pPr marL="45720" indent="0">
              <a:buNone/>
            </a:pPr>
            <a:r>
              <a:rPr lang="es-ES" sz="1800" dirty="0"/>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800" dirty="0"/>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4065901473"/>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Director: </a:t>
                      </a:r>
                      <a:r>
                        <a:rPr lang="es-SV" dirty="0" smtClean="0">
                          <a:latin typeface="Arial" panose="020B0604020202020204" pitchFamily="34" charset="0"/>
                          <a:cs typeface="Arial" panose="020B0604020202020204" pitchFamily="34" charset="0"/>
                        </a:rPr>
                        <a:t>David Ernesto Henríquez Canjura</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t>UNIDAD DE INFORMACIÓN Y COMUNICACIONES </a:t>
            </a:r>
            <a:endParaRPr lang="es-SV" sz="2800" dirty="0"/>
          </a:p>
        </p:txBody>
      </p:sp>
      <p:sp>
        <p:nvSpPr>
          <p:cNvPr id="3" name="Marcador de contenido 2"/>
          <p:cNvSpPr>
            <a:spLocks noGrp="1"/>
          </p:cNvSpPr>
          <p:nvPr>
            <p:ph idx="1"/>
          </p:nvPr>
        </p:nvSpPr>
        <p:spPr>
          <a:xfrm>
            <a:off x="1062606" y="2137229"/>
            <a:ext cx="10972800" cy="4525963"/>
          </a:xfrm>
        </p:spPr>
        <p:txBody>
          <a:bodyPr>
            <a:normAutofit/>
          </a:bodyPr>
          <a:lstStyle/>
          <a:p>
            <a:pPr marL="45720" indent="0">
              <a:lnSpc>
                <a:spcPct val="100000"/>
              </a:lnSpc>
              <a:buNone/>
            </a:pPr>
            <a:r>
              <a:rPr lang="es-SV" sz="2400" dirty="0" smtClean="0"/>
              <a:t>Funge </a:t>
            </a:r>
            <a:r>
              <a:rPr lang="es-SV" sz="2400" dirty="0"/>
              <a:t>como Oficial de </a:t>
            </a:r>
            <a:r>
              <a:rPr lang="es-SV" sz="2400" dirty="0" smtClean="0"/>
              <a:t>Información, en </a:t>
            </a:r>
            <a:r>
              <a:rPr lang="es-SV" sz="2400" dirty="0"/>
              <a:t>cumplimiento a la Ley de Acceso a la Información </a:t>
            </a:r>
            <a:r>
              <a:rPr lang="es-SV" sz="2400" dirty="0" smtClean="0"/>
              <a:t>Pública. Asimismo, promueve </a:t>
            </a:r>
            <a:r>
              <a:rPr lang="es-SV" sz="2400" dirty="0"/>
              <a:t>y gestiona la comunicación interna y externa de la Institución, hace divulgación de forma directa e indirecta, para dar a conocer los beneficios que el ILP ofrece en materia de legalización de tierras. Organiza y coordina eventos de entrega de Escrituras, así como actividades orientadas al mantenimiento de la identidad institucional. </a:t>
            </a:r>
          </a:p>
        </p:txBody>
      </p:sp>
      <p:graphicFrame>
        <p:nvGraphicFramePr>
          <p:cNvPr id="5" name="Tabla 4"/>
          <p:cNvGraphicFramePr>
            <a:graphicFrameLocks noGrp="1"/>
          </p:cNvGraphicFramePr>
          <p:nvPr>
            <p:extLst>
              <p:ext uri="{D42A27DB-BD31-4B8C-83A1-F6EECF244321}">
                <p14:modId xmlns:p14="http://schemas.microsoft.com/office/powerpoint/2010/main" val="109966273"/>
              </p:ext>
            </p:extLst>
          </p:nvPr>
        </p:nvGraphicFramePr>
        <p:xfrm>
          <a:off x="2000623" y="4377267"/>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err="1" smtClean="0">
                          <a:latin typeface="Arial" panose="020B0604020202020204" pitchFamily="34" charset="0"/>
                          <a:cs typeface="Arial" panose="020B0604020202020204" pitchFamily="34" charset="0"/>
                        </a:rPr>
                        <a:t>Mariam</a:t>
                      </a:r>
                      <a:r>
                        <a:rPr lang="es-SV" dirty="0" smtClean="0">
                          <a:latin typeface="Arial" panose="020B0604020202020204" pitchFamily="34" charset="0"/>
                          <a:cs typeface="Arial" panose="020B0604020202020204" pitchFamily="34" charset="0"/>
                        </a:rPr>
                        <a:t> Sofía Alfaro </a:t>
                      </a:r>
                      <a:r>
                        <a:rPr lang="es-SV" dirty="0" err="1" smtClean="0">
                          <a:latin typeface="Arial" panose="020B0604020202020204" pitchFamily="34" charset="0"/>
                          <a:cs typeface="Arial" panose="020B0604020202020204" pitchFamily="34" charset="0"/>
                        </a:rPr>
                        <a:t>Zablah</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4451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t>GERENCIA DE OPERACIONES</a:t>
            </a:r>
            <a:endParaRPr lang="es-SV" sz="3200" dirty="0"/>
          </a:p>
        </p:txBody>
      </p:sp>
      <p:sp>
        <p:nvSpPr>
          <p:cNvPr id="3" name="Marcador de contenido 2"/>
          <p:cNvSpPr>
            <a:spLocks noGrp="1"/>
          </p:cNvSpPr>
          <p:nvPr>
            <p:ph idx="1"/>
          </p:nvPr>
        </p:nvSpPr>
        <p:spPr>
          <a:xfrm>
            <a:off x="659934" y="1826706"/>
            <a:ext cx="10972800" cy="4525963"/>
          </a:xfrm>
        </p:spPr>
        <p:txBody>
          <a:bodyPr>
            <a:noAutofit/>
          </a:bodyPr>
          <a:lstStyle/>
          <a:p>
            <a:pPr marL="45720" indent="0">
              <a:buNone/>
            </a:pPr>
            <a:r>
              <a:rPr lang="es-ES" sz="2000" dirty="0"/>
              <a:t>Coordina, dirige, supervisa y controla la gestión operativa para los procesos de legalización de tierras a nivel nacional hacia el cumplimiento de los objetivos institucionales y lineamientos gubernamentales. </a:t>
            </a:r>
            <a:endParaRPr lang="es-SV" sz="2000" dirty="0"/>
          </a:p>
          <a:p>
            <a:pPr marL="45720" indent="0">
              <a:buNone/>
            </a:pPr>
            <a:r>
              <a:rPr lang="es-ES" sz="2000" dirty="0"/>
              <a:t>Propone a la Dirección Ejecutiva los perfiles de los programas y/o proyectos y el Plan Operativo Institucional y e</a:t>
            </a:r>
            <a:r>
              <a:rPr lang="es-SV" sz="2000" dirty="0"/>
              <a:t>labora los Convenios Interinstitucionales que tienen como objeto asegurar la tenencia de tierra a familias salvadoreñas de escasos recursos económicos y proveer de recursos financieros al ILP.</a:t>
            </a:r>
          </a:p>
          <a:p>
            <a:pPr marL="45720" indent="0">
              <a:buNone/>
            </a:pPr>
            <a:r>
              <a:rPr lang="es-ES" sz="2000" dirty="0"/>
              <a:t>Dispone lineamientos de planificación, organización, dirección y control a las unidades operativas, con el propósito de realizar seguimiento y dar cumplimiento a las metas institucionales.</a:t>
            </a:r>
            <a:endParaRPr lang="es-SV" sz="2000" dirty="0"/>
          </a:p>
          <a:p>
            <a:pPr marL="45720" indent="0">
              <a:buNone/>
            </a:pPr>
            <a:r>
              <a:rPr lang="es-ES" sz="2000" dirty="0"/>
              <a:t>Se coordina con las diferentes instituciones externas que participan en los procesos de legalización. </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1436434571"/>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Gerente: </a:t>
                      </a:r>
                      <a:r>
                        <a:rPr lang="es-SV" dirty="0" smtClean="0">
                          <a:latin typeface="Arial" panose="020B0604020202020204" pitchFamily="34" charset="0"/>
                          <a:cs typeface="Arial" panose="020B0604020202020204" pitchFamily="34" charset="0"/>
                        </a:rPr>
                        <a:t>Carolina Ivonne Villacorta de Portillo</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400" b="1" dirty="0"/>
              <a:t>COORDINACIÓN GESTION DE PROCESOS Y MEDIO AMBIENTE</a:t>
            </a:r>
            <a:endParaRPr lang="es-SV" sz="2400" dirty="0"/>
          </a:p>
        </p:txBody>
      </p:sp>
      <p:sp>
        <p:nvSpPr>
          <p:cNvPr id="3" name="Marcador de contenido 2"/>
          <p:cNvSpPr>
            <a:spLocks noGrp="1"/>
          </p:cNvSpPr>
          <p:nvPr>
            <p:ph idx="1"/>
          </p:nvPr>
        </p:nvSpPr>
        <p:spPr/>
        <p:txBody>
          <a:bodyPr>
            <a:normAutofit/>
          </a:bodyPr>
          <a:lstStyle/>
          <a:p>
            <a:pPr marL="45720" indent="0">
              <a:buNone/>
            </a:pPr>
            <a:r>
              <a:rPr lang="es-ES" sz="2000" dirty="0"/>
              <a:t>Opera de forma transversal con todas las unidades operativas. En la gestión de procesos se proponen mejoras continuas a los procesos administrativos, operativos y del sistema de legalización; </a:t>
            </a:r>
            <a:r>
              <a:rPr lang="es-ES_tradnl" sz="2000" dirty="0"/>
              <a:t>se da seguimiento a los proyectos en cumplimiento de las metas. En la parte ambiental se trabaja coordinadamente con los diferentes especialistas autorizados para la elaboración de estudios de impacto ambiental (</a:t>
            </a:r>
            <a:r>
              <a:rPr lang="es-ES_tradnl" sz="2000" dirty="0" err="1"/>
              <a:t>EsIA</a:t>
            </a:r>
            <a:r>
              <a:rPr lang="es-ES_tradnl" sz="2000" dirty="0"/>
              <a:t>), diagnósticos ambientales, formularios ambientales; como también, la sensibilización, medidas y controles ambientales institucionales en pro del medio ambiente.  </a:t>
            </a: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3784639765"/>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Coordinador: </a:t>
                      </a:r>
                      <a:r>
                        <a:rPr lang="es-SV" dirty="0" smtClean="0">
                          <a:latin typeface="Arial" panose="020B0604020202020204" pitchFamily="34" charset="0"/>
                          <a:cs typeface="Arial" panose="020B0604020202020204" pitchFamily="34" charset="0"/>
                        </a:rPr>
                        <a:t>Ana Mirian Torres Gómez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1938" y="1214205"/>
            <a:ext cx="10972800" cy="1143000"/>
          </a:xfrm>
        </p:spPr>
        <p:txBody>
          <a:bodyPr/>
          <a:lstStyle/>
          <a:p>
            <a:r>
              <a:rPr lang="es-ES" sz="3600" b="1" dirty="0"/>
              <a:t>COORDINACIÓN MEDICIONES/INGENIERÍA</a:t>
            </a:r>
            <a:endParaRPr lang="es-SV" sz="3600" dirty="0"/>
          </a:p>
        </p:txBody>
      </p:sp>
      <p:sp>
        <p:nvSpPr>
          <p:cNvPr id="3" name="Marcador de contenido 2"/>
          <p:cNvSpPr>
            <a:spLocks noGrp="1"/>
          </p:cNvSpPr>
          <p:nvPr>
            <p:ph idx="1"/>
          </p:nvPr>
        </p:nvSpPr>
        <p:spPr>
          <a:xfrm>
            <a:off x="794158" y="2690772"/>
            <a:ext cx="10972800" cy="4525963"/>
          </a:xfrm>
        </p:spPr>
        <p:txBody>
          <a:bodyPr>
            <a:normAutofit/>
          </a:bodyPr>
          <a:lstStyle/>
          <a:p>
            <a:pPr marL="45720" indent="0">
              <a:buNone/>
            </a:pPr>
            <a:r>
              <a:rPr lang="es-ES" sz="2400" dirty="0"/>
              <a:t>Coordinar las actividades técnicas de las áreas de ingeniería y mediciones, asistir y apoyar técnicamente a la Gerencia de Operaciones ante las Instituciones autorizadas en aprobación de planos. Realizar Inspecciones de campo de proyectos especiales.</a:t>
            </a: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2004065125"/>
              </p:ext>
            </p:extLst>
          </p:nvPr>
        </p:nvGraphicFramePr>
        <p:xfrm>
          <a:off x="2000623" y="418900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Coordinador: </a:t>
                      </a:r>
                      <a:r>
                        <a:rPr lang="es-SV" dirty="0" smtClean="0">
                          <a:latin typeface="Arial" panose="020B0604020202020204" pitchFamily="34" charset="0"/>
                          <a:cs typeface="Arial" panose="020B0604020202020204" pitchFamily="34" charset="0"/>
                        </a:rPr>
                        <a:t>José David Reyes Rivera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293467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2914</Words>
  <Application>Microsoft Office PowerPoint</Application>
  <PresentationFormat>Personalizado</PresentationFormat>
  <Paragraphs>178</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ORGANIGRAMA Instituto de Legalización de la Propiedad </vt:lpstr>
      <vt:lpstr>Organigrama vigente</vt:lpstr>
      <vt:lpstr>CONSEJO DIRECTIVO</vt:lpstr>
      <vt:lpstr>AUDITORIA INTERNA</vt:lpstr>
      <vt:lpstr>DIRECCION EJECUTIVA</vt:lpstr>
      <vt:lpstr>UNIDAD DE INFORMACIÓN Y COMUNICACIONES </vt:lpstr>
      <vt:lpstr>GERENCIA DE OPERACIONES</vt:lpstr>
      <vt:lpstr>COORDINACIÓN GESTION DE PROCESOS Y MEDIO AMBIENTE</vt:lpstr>
      <vt:lpstr>COORDINACIÓN MEDICIONES/INGENIERÍA</vt:lpstr>
      <vt:lpstr>PLANIFICACIÓN</vt:lpstr>
      <vt:lpstr>UNIDAD DE PROMOCIÓN</vt:lpstr>
      <vt:lpstr>UNIDAD DE MEDICIONES</vt:lpstr>
      <vt:lpstr>UNIDAD DE INGENIERÍA</vt:lpstr>
      <vt:lpstr>UNIDAD  JURÍDICA</vt:lpstr>
      <vt:lpstr>UNIDAD  CATASTRAL</vt:lpstr>
      <vt:lpstr>UNIDAD  REGISTRAL</vt:lpstr>
      <vt:lpstr>GERENCIA ADMINISTRATIVA FINANCIERA</vt:lpstr>
      <vt:lpstr>UNIDAD FINANCIERA (Pagador)</vt:lpstr>
      <vt:lpstr>UNIDAD DE CONTABILIDAD (Contador)</vt:lpstr>
      <vt:lpstr>Presentación de PowerPoint</vt:lpstr>
      <vt:lpstr>UNIDAD DE TRANSPORTE</vt:lpstr>
      <vt:lpstr>UNIDAD DE INFORMÁTICA</vt:lpstr>
      <vt:lpstr>UNIDAD DE GESTIÓN DOCUMENTAL Y ARCHIVOS (UGDA)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2020-04-25T22:44:10Z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