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78" r:id="rId8"/>
    <p:sldId id="279" r:id="rId9"/>
    <p:sldId id="281" r:id="rId10"/>
    <p:sldId id="280" r:id="rId11"/>
    <p:sldId id="282" r:id="rId12"/>
    <p:sldId id="290" r:id="rId13"/>
    <p:sldId id="283" r:id="rId14"/>
    <p:sldId id="285" r:id="rId15"/>
    <p:sldId id="284" r:id="rId16"/>
    <p:sldId id="286" r:id="rId17"/>
    <p:sldId id="287" r:id="rId18"/>
    <p:sldId id="288" r:id="rId19"/>
    <p:sldId id="289" r:id="rId20"/>
    <p:sldId id="292" r:id="rId21"/>
    <p:sldId id="294" r:id="rId22"/>
    <p:sldId id="296" r:id="rId23"/>
    <p:sldId id="295"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4/22/2021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4/22/2021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22/04/2021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22/04/2021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22/04/2021</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22/04/2021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22/04/2021</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13" y="2032314"/>
            <a:ext cx="11817711" cy="2514600"/>
          </a:xfrm>
        </p:spPr>
        <p:txBody>
          <a:bodyPr>
            <a:noAutofit/>
          </a:bodyPr>
          <a:lstStyle/>
          <a:p>
            <a:pPr>
              <a:lnSpc>
                <a:spcPct val="150000"/>
              </a:lnSpc>
              <a:spcBef>
                <a:spcPts val="0"/>
              </a:spcBef>
            </a:pPr>
            <a:r>
              <a:rPr lang="es-ES" b="1" dirty="0">
                <a:solidFill>
                  <a:srgbClr val="313945"/>
                </a:solidFill>
                <a:latin typeface="Bembo Std" panose="02020605060306020A03" pitchFamily="18" charset="0"/>
              </a:rPr>
              <a:t>ORGANIGRAMA</a:t>
            </a:r>
            <a:br>
              <a:rPr lang="es-ES" b="1" dirty="0">
                <a:solidFill>
                  <a:srgbClr val="313945"/>
                </a:solidFill>
                <a:latin typeface="Bembo Std" panose="02020605060306020A03" pitchFamily="18" charset="0"/>
              </a:rPr>
            </a:br>
            <a:r>
              <a:rPr lang="es-ES" b="1" dirty="0">
                <a:solidFill>
                  <a:srgbClr val="313945"/>
                </a:solidFill>
                <a:latin typeface="Bembo Std" panose="02020605060306020A03" pitchFamily="18"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PLANIFICACIÓN</a:t>
            </a:r>
            <a:endParaRPr lang="es-SV" dirty="0"/>
          </a:p>
        </p:txBody>
      </p:sp>
      <p:sp>
        <p:nvSpPr>
          <p:cNvPr id="3" name="Marcador de contenido 2"/>
          <p:cNvSpPr>
            <a:spLocks noGrp="1"/>
          </p:cNvSpPr>
          <p:nvPr>
            <p:ph idx="1"/>
          </p:nvPr>
        </p:nvSpPr>
        <p:spPr>
          <a:xfrm>
            <a:off x="894825" y="2455880"/>
            <a:ext cx="10972800" cy="4525963"/>
          </a:xfrm>
        </p:spPr>
        <p:txBody>
          <a:bodyPr>
            <a:normAutofit/>
          </a:bodyPr>
          <a:lstStyle/>
          <a:p>
            <a:pPr marL="45720" indent="0">
              <a:buNone/>
            </a:pPr>
            <a:r>
              <a:rPr lang="es-ES" sz="2000"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298365965"/>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pt-BR" dirty="0">
                          <a:latin typeface="Arial" panose="020B0604020202020204" pitchFamily="34" charset="0"/>
                          <a:cs typeface="Arial" panose="020B0604020202020204" pitchFamily="34" charset="0"/>
                        </a:rPr>
                        <a:t>Gloria Irma Viana de Cáceres</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INFORMÁTICA</a:t>
            </a:r>
            <a:endParaRPr lang="es-SV" sz="3200" dirty="0"/>
          </a:p>
        </p:txBody>
      </p:sp>
      <p:sp>
        <p:nvSpPr>
          <p:cNvPr id="3" name="Marcador de contenido 2"/>
          <p:cNvSpPr>
            <a:spLocks noGrp="1"/>
          </p:cNvSpPr>
          <p:nvPr>
            <p:ph idx="1"/>
          </p:nvPr>
        </p:nvSpPr>
        <p:spPr>
          <a:xfrm>
            <a:off x="735435" y="2137229"/>
            <a:ext cx="10972800" cy="4525963"/>
          </a:xfrm>
        </p:spPr>
        <p:txBody>
          <a:bodyPr>
            <a:normAutofit/>
          </a:bodyPr>
          <a:lstStyle/>
          <a:p>
            <a:pPr marL="45720" indent="0">
              <a:buNone/>
            </a:pPr>
            <a:r>
              <a:rPr lang="es-ES" sz="2000"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560197177"/>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PROMOCIÓN</a:t>
            </a:r>
            <a:endParaRPr lang="es-SV" sz="3200" dirty="0"/>
          </a:p>
        </p:txBody>
      </p:sp>
      <p:sp>
        <p:nvSpPr>
          <p:cNvPr id="3" name="Marcador de contenido 2"/>
          <p:cNvSpPr>
            <a:spLocks noGrp="1"/>
          </p:cNvSpPr>
          <p:nvPr>
            <p:ph idx="1"/>
          </p:nvPr>
        </p:nvSpPr>
        <p:spPr>
          <a:xfrm>
            <a:off x="679591" y="1953788"/>
            <a:ext cx="10972800" cy="4525963"/>
          </a:xfrm>
        </p:spPr>
        <p:txBody>
          <a:bodyPr>
            <a:noAutofit/>
          </a:bodyPr>
          <a:lstStyle/>
          <a:p>
            <a:pPr marL="45720" indent="0">
              <a:buNone/>
            </a:pPr>
            <a:r>
              <a:rPr lang="es-ES" sz="2000" dirty="0"/>
              <a:t>Ejecuta las actividades de promoción de los proyectos y/o programas, de forma coordinada e integrada con las diferentes organizaciones tales como VMVDU, </a:t>
            </a:r>
            <a:r>
              <a:rPr lang="es-ES" sz="2000" dirty="0" err="1"/>
              <a:t>ONG´s</a:t>
            </a:r>
            <a:r>
              <a:rPr lang="es-ES" sz="2000" dirty="0"/>
              <a:t>, Alcaldías, comunidades y beneficiarios, entre otras.</a:t>
            </a:r>
            <a:endParaRPr lang="es-SV" sz="2000" dirty="0"/>
          </a:p>
          <a:p>
            <a:pPr marL="45720" indent="0">
              <a:buNone/>
            </a:pPr>
            <a:r>
              <a:rPr lang="es-ES" sz="2000" dirty="0"/>
              <a:t>Realiza diagnósticos de los proyectos de legalización, determinando su factibilidad. Realiza Asambleas informativas en campo con los beneficiarios y líderes comunales.</a:t>
            </a:r>
            <a:endParaRPr lang="es-SV" sz="2000" dirty="0"/>
          </a:p>
          <a:p>
            <a:pPr marL="45720" indent="0">
              <a:buNone/>
            </a:pPr>
            <a:r>
              <a:rPr lang="es-ES" sz="2000" dirty="0"/>
              <a:t>Recolecta documentos de beneficiarios u otros relacionados con el proceso de legalización: DUI, partidas de nacimiento, partidas de defunción, boletas de  pagos de derechos de registro y otros, según necesidades el proceso de legalización.</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493337922"/>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titular: </a:t>
                      </a:r>
                      <a:r>
                        <a:rPr lang="es-SV" dirty="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6</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895423"/>
            <a:ext cx="10972800" cy="1143000"/>
          </a:xfrm>
        </p:spPr>
        <p:txBody>
          <a:bodyPr/>
          <a:lstStyle/>
          <a:p>
            <a:r>
              <a:rPr lang="es-ES" sz="3200" b="1" dirty="0"/>
              <a:t>UNIDAD DE INGENIERÍA</a:t>
            </a:r>
            <a:endParaRPr lang="es-SV" sz="3200" dirty="0"/>
          </a:p>
        </p:txBody>
      </p:sp>
      <p:sp>
        <p:nvSpPr>
          <p:cNvPr id="3" name="Marcador de contenido 2"/>
          <p:cNvSpPr>
            <a:spLocks noGrp="1"/>
          </p:cNvSpPr>
          <p:nvPr>
            <p:ph idx="1"/>
          </p:nvPr>
        </p:nvSpPr>
        <p:spPr>
          <a:xfrm>
            <a:off x="825082" y="2000159"/>
            <a:ext cx="10730753" cy="3201015"/>
          </a:xfrm>
        </p:spPr>
        <p:txBody>
          <a:bodyPr>
            <a:normAutofit/>
          </a:bodyPr>
          <a:lstStyle/>
          <a:p>
            <a:pPr marL="45720" indent="0">
              <a:buNone/>
            </a:pPr>
            <a:r>
              <a:rPr lang="es-ES" sz="1600" dirty="0"/>
              <a:t>Realiza inspecciones de campo para los Diagnósticos de los Proyectos, comprobación de linderos, resolución de problemas de colindancias, invasiones de inmuebles en coordinación y supervisión de Instituciones externas.</a:t>
            </a:r>
            <a:endParaRPr lang="es-SV" sz="1600" dirty="0"/>
          </a:p>
          <a:p>
            <a:pPr marL="45720" indent="0">
              <a:buNone/>
            </a:pPr>
            <a:r>
              <a:rPr lang="es-ES" sz="1600" dirty="0"/>
              <a:t>Desarrolla actividades de campo y de oficina para garantizar la veracidad y calidad de la realidad física contenida en los Planos de los inmuebles en proceso de legalización.</a:t>
            </a:r>
            <a:endParaRPr lang="es-SV" sz="1600" dirty="0"/>
          </a:p>
          <a:p>
            <a:pPr marL="45720" indent="0">
              <a:buNone/>
            </a:pPr>
            <a:r>
              <a:rPr lang="es-ES" sz="1600"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p>
          <a:p>
            <a:pPr marL="45720" indent="0">
              <a:buNone/>
            </a:pPr>
            <a:r>
              <a:rPr lang="es-ES" sz="1600" dirty="0"/>
              <a:t>Prepara las Carpetas para la obtención de los Planos Autorizados por las diferentes Instituciones externas autorizadoras en los procesos de legalización. </a:t>
            </a:r>
            <a:endParaRPr lang="es-SV" sz="1600" dirty="0"/>
          </a:p>
          <a:p>
            <a:pPr marL="45720" indent="0">
              <a:buNone/>
            </a:pPr>
            <a:r>
              <a:rPr lang="es-ES" sz="1600" dirty="0"/>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2864541950"/>
              </p:ext>
            </p:extLst>
          </p:nvPr>
        </p:nvGraphicFramePr>
        <p:xfrm>
          <a:off x="218518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MEDICIONES</a:t>
            </a:r>
            <a:endParaRPr lang="es-SV" sz="3200" dirty="0"/>
          </a:p>
        </p:txBody>
      </p:sp>
      <p:sp>
        <p:nvSpPr>
          <p:cNvPr id="3" name="Marcador de contenido 2"/>
          <p:cNvSpPr>
            <a:spLocks noGrp="1"/>
          </p:cNvSpPr>
          <p:nvPr>
            <p:ph idx="1"/>
          </p:nvPr>
        </p:nvSpPr>
        <p:spPr>
          <a:xfrm>
            <a:off x="901697" y="2052792"/>
            <a:ext cx="10044336" cy="4119392"/>
          </a:xfrm>
        </p:spPr>
        <p:txBody>
          <a:bodyPr>
            <a:noAutofit/>
          </a:bodyPr>
          <a:lstStyle/>
          <a:p>
            <a:pPr marL="45720" indent="0">
              <a:buNone/>
            </a:pPr>
            <a:r>
              <a:rPr lang="es-ES" sz="1600" dirty="0"/>
              <a:t>Ejecuta mediciones topográficas a través de brigadas, incluido levantamiento de perímetros, planimetría, altimetría, masa arbórea, vaguadas aledañas a los proyectos, replanteamientos y amojonamientos de las parcelaciones, entre otros. </a:t>
            </a:r>
            <a:endParaRPr lang="es-SV" sz="1600" dirty="0"/>
          </a:p>
          <a:p>
            <a:pPr marL="45720" indent="0">
              <a:buNone/>
            </a:pPr>
            <a:r>
              <a:rPr lang="es-ES" sz="1600"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600" dirty="0"/>
          </a:p>
          <a:p>
            <a:pPr marL="45720" indent="0">
              <a:buNone/>
            </a:pPr>
            <a:r>
              <a:rPr lang="es-ES" sz="1600" dirty="0"/>
              <a:t>Amojonamiento de los lotes de acuerdo al plano aprobado por ILP, en caso de resultar necesario y ser requerido.</a:t>
            </a:r>
            <a:endParaRPr lang="es-SV" sz="1600" dirty="0"/>
          </a:p>
          <a:p>
            <a:pPr marL="45720" indent="0">
              <a:buNone/>
            </a:pPr>
            <a:r>
              <a:rPr lang="es-ES" sz="1600" dirty="0"/>
              <a:t>Elabora y revisa plano perimétrico y de partición, memorias descriptivas, descripciones técnicas, actas de remedición, acotamiento, asimismo amojona lotes de acuerdo a los planos aprobados y/o requerimientos externos.</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1678551291"/>
              </p:ext>
            </p:extLst>
          </p:nvPr>
        </p:nvGraphicFramePr>
        <p:xfrm>
          <a:off x="1967067"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600" b="1" dirty="0"/>
              <a:t>UNIDAD  JURÍDICA</a:t>
            </a:r>
            <a:endParaRPr lang="es-SV" sz="3600" dirty="0"/>
          </a:p>
        </p:txBody>
      </p:sp>
      <p:sp>
        <p:nvSpPr>
          <p:cNvPr id="3" name="Marcador de contenido 2"/>
          <p:cNvSpPr>
            <a:spLocks noGrp="1"/>
          </p:cNvSpPr>
          <p:nvPr>
            <p:ph idx="1"/>
          </p:nvPr>
        </p:nvSpPr>
        <p:spPr>
          <a:xfrm>
            <a:off x="987105" y="2237767"/>
            <a:ext cx="10972800" cy="3500303"/>
          </a:xfrm>
        </p:spPr>
        <p:txBody>
          <a:bodyPr>
            <a:normAutofit/>
          </a:bodyPr>
          <a:lstStyle/>
          <a:p>
            <a:pPr marL="45720" indent="0">
              <a:buNone/>
            </a:pPr>
            <a:r>
              <a:rPr lang="es-ES" sz="1800" dirty="0"/>
              <a:t>Realiza estudios jurídicos y registrales de inmuebles en los diferentes Registros de la propiedad del país, coordinadamente con el CNR.</a:t>
            </a:r>
            <a:endParaRPr lang="es-SV" sz="1800" dirty="0"/>
          </a:p>
          <a:p>
            <a:pPr marL="45720" indent="0">
              <a:buNone/>
            </a:pPr>
            <a:r>
              <a:rPr lang="es-ES" sz="1800" dirty="0"/>
              <a:t>Elabora diligencias notariales y escrituras requeridas en el proceso de legalización.</a:t>
            </a:r>
            <a:endParaRPr lang="es-SV" sz="1800" dirty="0"/>
          </a:p>
          <a:p>
            <a:pPr marL="45720" indent="0">
              <a:buNone/>
            </a:pPr>
            <a:r>
              <a:rPr lang="es-ES" sz="1800" dirty="0"/>
              <a:t>Realiza estudios técnicos jurídicos de las solicitudes de calificación de interés social y calificación jurídica.</a:t>
            </a:r>
            <a:endParaRPr lang="es-SV" sz="1800" dirty="0"/>
          </a:p>
          <a:p>
            <a:pPr marL="45720" indent="0">
              <a:buNone/>
            </a:pPr>
            <a:r>
              <a:rPr lang="es-ES" sz="1800" dirty="0"/>
              <a:t>Realizar visitas de campo y proporcionar asesoría y asistencia jurídica en la solución de casos para los procesos de legalización.</a:t>
            </a:r>
            <a:endParaRPr lang="es-SV" sz="1800" dirty="0"/>
          </a:p>
          <a:p>
            <a:pPr marL="45720" indent="0">
              <a:buNone/>
            </a:pPr>
            <a:r>
              <a:rPr lang="es-ES" sz="1800" dirty="0"/>
              <a:t>Resuelve extrajudicialmente los problemas de colindancias y desacuerdos entre beneficiarios y colindantes para continuar el proceso de legalización.</a:t>
            </a:r>
            <a:endParaRPr lang="es-SV" sz="1800" dirty="0"/>
          </a:p>
          <a:p>
            <a:pPr marL="45720" indent="0">
              <a:buNone/>
            </a:pPr>
            <a:r>
              <a:rPr lang="es-ES" sz="1800" dirty="0"/>
              <a:t>Supervisa y controla la calidad de los documentos para ser presentados a inscripción en Célula Registral.</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1655211432"/>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6</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CATASTRAL</a:t>
            </a:r>
            <a:endParaRPr lang="es-SV" sz="3600" dirty="0"/>
          </a:p>
        </p:txBody>
      </p:sp>
      <p:sp>
        <p:nvSpPr>
          <p:cNvPr id="3" name="Marcador de contenido 2"/>
          <p:cNvSpPr>
            <a:spLocks noGrp="1"/>
          </p:cNvSpPr>
          <p:nvPr>
            <p:ph idx="1"/>
          </p:nvPr>
        </p:nvSpPr>
        <p:spPr>
          <a:xfrm>
            <a:off x="900583" y="1884317"/>
            <a:ext cx="10730753" cy="3576916"/>
          </a:xfrm>
        </p:spPr>
        <p:txBody>
          <a:bodyPr>
            <a:normAutofit/>
          </a:bodyPr>
          <a:lstStyle/>
          <a:p>
            <a:pPr marL="45720" indent="0">
              <a:buNone/>
            </a:pPr>
            <a:r>
              <a:rPr lang="es-ES" sz="1800"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p>
          <a:p>
            <a:pPr marL="45720" indent="0">
              <a:buNone/>
            </a:pPr>
            <a:r>
              <a:rPr lang="es-ES" sz="1800" dirty="0"/>
              <a:t>Supervisa, organiza, dirige y controla la ejecución de las diferentes  actividades  técnicas catastrales, que aseguren el mantenimiento y actualización del Catastro con la calidad y tiempos establecidos en CNR. </a:t>
            </a:r>
            <a:endParaRPr lang="es-SV" sz="1800" dirty="0"/>
          </a:p>
          <a:p>
            <a:pPr marL="45720" indent="0">
              <a:buNone/>
            </a:pPr>
            <a:r>
              <a:rPr lang="es-ES" sz="1800" dirty="0"/>
              <a:t>Supervisa y orienta al personal técnico en los aspectos registrales y catastrales, para el desarrollo de sus actividades y lograr el cumplimiento de los planes y objetivos programados. </a:t>
            </a:r>
            <a:endParaRPr lang="es-SV" sz="1800" dirty="0"/>
          </a:p>
          <a:p>
            <a:pPr marL="45720" indent="0">
              <a:buNone/>
            </a:pPr>
            <a:r>
              <a:rPr lang="es-ES" sz="1800" dirty="0"/>
              <a:t>Recibe las solicitudes de servicio con los documentos requeridos de los Proyectos e </a:t>
            </a:r>
            <a:r>
              <a:rPr lang="es-ES" sz="1800" dirty="0" err="1"/>
              <a:t>Insitu</a:t>
            </a:r>
            <a:r>
              <a:rPr lang="es-ES" sz="1800" dirty="0"/>
              <a:t> en proceso de legalización, verificando el cumplimiento de los requisitos para su presentación y procesamiento.</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2633755717"/>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REGISTRAL</a:t>
            </a:r>
            <a:endParaRPr lang="es-SV" sz="3200" dirty="0"/>
          </a:p>
        </p:txBody>
      </p:sp>
      <p:sp>
        <p:nvSpPr>
          <p:cNvPr id="3" name="Marcador de contenido 2"/>
          <p:cNvSpPr>
            <a:spLocks noGrp="1"/>
          </p:cNvSpPr>
          <p:nvPr>
            <p:ph idx="1"/>
          </p:nvPr>
        </p:nvSpPr>
        <p:spPr>
          <a:xfrm>
            <a:off x="609600" y="1994486"/>
            <a:ext cx="10972800" cy="4525963"/>
          </a:xfrm>
        </p:spPr>
        <p:txBody>
          <a:bodyPr>
            <a:noAutofit/>
          </a:bodyPr>
          <a:lstStyle/>
          <a:p>
            <a:pPr marL="45720" indent="0">
              <a:buNone/>
            </a:pPr>
            <a:r>
              <a:rPr lang="es-SV" sz="2000" dirty="0"/>
              <a:t>Recibe los documentos generados requeridos en el proceso de legalización verificando que cumplan con los requisitos para su presentación.</a:t>
            </a:r>
          </a:p>
          <a:p>
            <a:pPr marL="45720" indent="0">
              <a:buNone/>
            </a:pPr>
            <a:r>
              <a:rPr lang="es-SV" sz="2000" dirty="0"/>
              <a:t>Califica e inscribe los documentos a favor de los beneficiarios. </a:t>
            </a:r>
          </a:p>
          <a:p>
            <a:pPr marL="45720" indent="0">
              <a:buNone/>
            </a:pPr>
            <a:r>
              <a:rPr lang="es-SV" sz="2000" dirty="0"/>
              <a:t>Realiza en coordinación con la Unidad Jurídica los estudios registrales de los documentos presentados por los beneficiarios a fin de determinar el proceso de legalización a iniciarse.</a:t>
            </a:r>
          </a:p>
          <a:p>
            <a:pPr marL="45720" indent="0">
              <a:buNone/>
            </a:pPr>
            <a:r>
              <a:rPr lang="es-SV" sz="2000" dirty="0"/>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ADMINISTRATIVA FINANCIERA</a:t>
            </a:r>
            <a:endParaRPr lang="es-SV" sz="3200" dirty="0"/>
          </a:p>
        </p:txBody>
      </p:sp>
      <p:sp>
        <p:nvSpPr>
          <p:cNvPr id="3" name="Marcador de contenido 2"/>
          <p:cNvSpPr>
            <a:spLocks noGrp="1"/>
          </p:cNvSpPr>
          <p:nvPr>
            <p:ph idx="1"/>
          </p:nvPr>
        </p:nvSpPr>
        <p:spPr>
          <a:xfrm>
            <a:off x="693490" y="2137229"/>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2977263636"/>
              </p:ext>
            </p:extLst>
          </p:nvPr>
        </p:nvGraphicFramePr>
        <p:xfrm>
          <a:off x="2235514" y="501310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7</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FINANCIERA (Pagador)</a:t>
            </a:r>
            <a:endParaRPr lang="es-SV" sz="3200" dirty="0"/>
          </a:p>
        </p:txBody>
      </p:sp>
      <p:sp>
        <p:nvSpPr>
          <p:cNvPr id="3" name="Marcador de contenido 2"/>
          <p:cNvSpPr>
            <a:spLocks noGrp="1"/>
          </p:cNvSpPr>
          <p:nvPr>
            <p:ph idx="1"/>
          </p:nvPr>
        </p:nvSpPr>
        <p:spPr>
          <a:xfrm>
            <a:off x="643156" y="1973620"/>
            <a:ext cx="10972800" cy="30681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28101927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11" name="Imagen 10">
            <a:extLst>
              <a:ext uri="{FF2B5EF4-FFF2-40B4-BE49-F238E27FC236}">
                <a16:creationId xmlns:a16="http://schemas.microsoft.com/office/drawing/2014/main" id="{4EE682FF-1E93-4EDF-BF37-7A8D23AC526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5" t="9116" r="821" b="1293"/>
          <a:stretch/>
        </p:blipFill>
        <p:spPr>
          <a:xfrm>
            <a:off x="2600504" y="1232178"/>
            <a:ext cx="7868713" cy="4956588"/>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DE CONTABILIDAD </a:t>
            </a:r>
            <a:r>
              <a:rPr lang="es-ES" sz="2800" b="1" dirty="0"/>
              <a:t>(Contador)</a:t>
            </a:r>
            <a:endParaRPr lang="es-SV" sz="3600" dirty="0"/>
          </a:p>
        </p:txBody>
      </p:sp>
      <p:sp>
        <p:nvSpPr>
          <p:cNvPr id="3" name="Marcador de contenido 2"/>
          <p:cNvSpPr>
            <a:spLocks noGrp="1"/>
          </p:cNvSpPr>
          <p:nvPr>
            <p:ph idx="1"/>
          </p:nvPr>
        </p:nvSpPr>
        <p:spPr>
          <a:xfrm>
            <a:off x="718657" y="1973620"/>
            <a:ext cx="10972800" cy="45259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7253990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Sergio Arévalo</a:t>
                      </a:r>
                      <a:r>
                        <a:rPr lang="es-SV" baseline="0" dirty="0">
                          <a:latin typeface="Arial" panose="020B0604020202020204" pitchFamily="34" charset="0"/>
                          <a:cs typeface="Arial" panose="020B0604020202020204" pitchFamily="34" charset="0"/>
                        </a:rPr>
                        <a:t> Juárez</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a:t>UNIDAD DE ADMINISTRATIVA </a:t>
            </a:r>
            <a:r>
              <a:rPr lang="es-ES" sz="2800" b="1" dirty="0"/>
              <a:t>(UACI)</a:t>
            </a:r>
            <a:endParaRPr lang="es-SV" sz="3600" dirty="0"/>
          </a:p>
        </p:txBody>
      </p:sp>
      <p:sp>
        <p:nvSpPr>
          <p:cNvPr id="5" name="Marcador de contenido 2"/>
          <p:cNvSpPr txBox="1">
            <a:spLocks/>
          </p:cNvSpPr>
          <p:nvPr/>
        </p:nvSpPr>
        <p:spPr>
          <a:xfrm>
            <a:off x="995494" y="2644739"/>
            <a:ext cx="109728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SV" sz="1800" dirty="0"/>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1462311678"/>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Alicia</a:t>
                      </a:r>
                      <a:r>
                        <a:rPr lang="es-SV" baseline="0" dirty="0">
                          <a:latin typeface="Arial" panose="020B0604020202020204" pitchFamily="34" charset="0"/>
                          <a:cs typeface="Arial" panose="020B0604020202020204" pitchFamily="34" charset="0"/>
                        </a:rPr>
                        <a:t> Elena Alvarado</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TRANSPORTE</a:t>
            </a:r>
            <a:endParaRPr lang="es-SV" sz="3200" dirty="0"/>
          </a:p>
        </p:txBody>
      </p:sp>
      <p:sp>
        <p:nvSpPr>
          <p:cNvPr id="3" name="Marcador de contenido 2"/>
          <p:cNvSpPr>
            <a:spLocks noGrp="1"/>
          </p:cNvSpPr>
          <p:nvPr>
            <p:ph idx="1"/>
          </p:nvPr>
        </p:nvSpPr>
        <p:spPr>
          <a:xfrm>
            <a:off x="659933" y="1973620"/>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580312470"/>
              </p:ext>
            </p:extLst>
          </p:nvPr>
        </p:nvGraphicFramePr>
        <p:xfrm>
          <a:off x="205967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b="0" dirty="0">
                          <a:latin typeface="Arial" panose="020B0604020202020204" pitchFamily="34" charset="0"/>
                          <a:cs typeface="Arial" panose="020B0604020202020204" pitchFamily="34" charset="0"/>
                        </a:rPr>
                        <a:t>Fernando</a:t>
                      </a:r>
                      <a:r>
                        <a:rPr lang="es-SV" b="0" baseline="0" dirty="0">
                          <a:latin typeface="Arial" panose="020B0604020202020204" pitchFamily="34" charset="0"/>
                          <a:cs typeface="Arial" panose="020B0604020202020204" pitchFamily="34" charset="0"/>
                        </a:rPr>
                        <a:t> Chavarría</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4368" y="1043063"/>
            <a:ext cx="10730753" cy="569617"/>
          </a:xfrm>
        </p:spPr>
        <p:txBody>
          <a:bodyPr>
            <a:normAutofit/>
          </a:bodyPr>
          <a:lstStyle/>
          <a:p>
            <a:r>
              <a:rPr lang="es-SV" sz="2800" b="1" dirty="0"/>
              <a:t>UNIDAD DE GESTIÓN DOCUMENTAL Y ARCHIVOS (UGDA)</a:t>
            </a:r>
          </a:p>
        </p:txBody>
      </p:sp>
      <p:sp>
        <p:nvSpPr>
          <p:cNvPr id="3" name="Marcador de contenido 2"/>
          <p:cNvSpPr>
            <a:spLocks noGrp="1"/>
          </p:cNvSpPr>
          <p:nvPr>
            <p:ph idx="1"/>
          </p:nvPr>
        </p:nvSpPr>
        <p:spPr>
          <a:xfrm>
            <a:off x="794158" y="2032314"/>
            <a:ext cx="10972800" cy="4525963"/>
          </a:xfrm>
        </p:spPr>
        <p:txBody>
          <a:bodyPr>
            <a:normAutofit/>
          </a:bodyPr>
          <a:lstStyle/>
          <a:p>
            <a:pPr marL="45720" indent="0" algn="just">
              <a:buNone/>
            </a:pPr>
            <a:r>
              <a:rPr lang="es-SV" sz="2400" dirty="0"/>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1618535729"/>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a:xfrm>
            <a:off x="718657" y="2032314"/>
            <a:ext cx="10972800" cy="4525963"/>
          </a:xfrm>
        </p:spPr>
        <p:txBody>
          <a:bodyPr>
            <a:normAutofit/>
          </a:bodyPr>
          <a:lstStyle/>
          <a:p>
            <a:pPr marL="45720" indent="0">
              <a:buNone/>
            </a:pPr>
            <a:r>
              <a:rPr lang="es-SV" sz="2000" dirty="0"/>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buNone/>
            </a:pPr>
            <a:r>
              <a:rPr lang="es-SV" sz="2000" dirty="0"/>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976653137"/>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a:t>
                      </a:r>
                      <a:r>
                        <a:rPr lang="es-SV" b="1" baseline="0" dirty="0">
                          <a:latin typeface="Arial" panose="020B0604020202020204" pitchFamily="34" charset="0"/>
                          <a:cs typeface="Arial" panose="020B0604020202020204" pitchFamily="34" charset="0"/>
                        </a:rPr>
                        <a:t> la</a:t>
                      </a:r>
                      <a:r>
                        <a:rPr lang="es-SV" b="1" dirty="0">
                          <a:latin typeface="Arial" panose="020B0604020202020204" pitchFamily="34" charset="0"/>
                          <a:cs typeface="Arial" panose="020B0604020202020204" pitchFamily="34" charset="0"/>
                        </a:rPr>
                        <a:t> Presidenta del Consejo Directivo: </a:t>
                      </a:r>
                      <a:r>
                        <a:rPr lang="es-SV" dirty="0">
                          <a:latin typeface="Arial" panose="020B0604020202020204" pitchFamily="34" charset="0"/>
                          <a:cs typeface="Arial" panose="020B0604020202020204" pitchFamily="34" charset="0"/>
                        </a:rPr>
                        <a:t>Michelle Sol de Castro</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funcionarios:</a:t>
                      </a:r>
                      <a:r>
                        <a:rPr lang="es-SV" dirty="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a:xfrm>
            <a:off x="827714" y="2137229"/>
            <a:ext cx="10972800" cy="4525963"/>
          </a:xfrm>
        </p:spPr>
        <p:txBody>
          <a:bodyPr>
            <a:normAutofit/>
          </a:bodyPr>
          <a:lstStyle/>
          <a:p>
            <a:pPr marL="45720" indent="0">
              <a:buNone/>
            </a:pPr>
            <a:r>
              <a:rPr lang="es-ES" sz="2400"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2400" dirty="0"/>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Auditor: </a:t>
                      </a:r>
                      <a:r>
                        <a:rPr lang="es-SV" dirty="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a:xfrm>
            <a:off x="1054217" y="2009457"/>
            <a:ext cx="10972800" cy="4525963"/>
          </a:xfrm>
        </p:spPr>
        <p:txBody>
          <a:bodyPr>
            <a:noAutofit/>
          </a:bodyPr>
          <a:lstStyle/>
          <a:p>
            <a:pPr marL="45720" indent="0">
              <a:buNone/>
            </a:pPr>
            <a:r>
              <a:rPr lang="es-ES" sz="1800"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800" dirty="0"/>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4065901473"/>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Director: </a:t>
                      </a:r>
                      <a:r>
                        <a:rPr lang="es-SV" dirty="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t>COMUNICACIONES /INFORMACIÓN </a:t>
            </a:r>
            <a:endParaRPr lang="es-SV" sz="2800" dirty="0"/>
          </a:p>
        </p:txBody>
      </p:sp>
      <p:sp>
        <p:nvSpPr>
          <p:cNvPr id="3" name="Marcador de contenido 2"/>
          <p:cNvSpPr>
            <a:spLocks noGrp="1"/>
          </p:cNvSpPr>
          <p:nvPr>
            <p:ph idx="1"/>
          </p:nvPr>
        </p:nvSpPr>
        <p:spPr>
          <a:xfrm>
            <a:off x="1062606" y="2137229"/>
            <a:ext cx="10972800" cy="4525963"/>
          </a:xfrm>
        </p:spPr>
        <p:txBody>
          <a:bodyPr>
            <a:normAutofit/>
          </a:bodyPr>
          <a:lstStyle/>
          <a:p>
            <a:pPr marL="45720" indent="0">
              <a:lnSpc>
                <a:spcPct val="100000"/>
              </a:lnSpc>
              <a:buNone/>
            </a:pPr>
            <a:r>
              <a:rPr lang="es-SV" sz="2400" dirty="0"/>
              <a:t>Promueve y gestiona la adecuada comunicación inter y externa de la institución. Actualiza periódicamente la página web y redes sociales, para dar a conocer el quehacer institucional. Además, brinda apoyo al Sistema de Vivienda en la cobertura de actividades o eventos. Asimismo, tramita y entrega información oficiosa de solicitudes a usuarios. Fomenta y cuida las relaciones entre la institución y la ciudadanía en cumplimiento de la Ley de Acceso a la Información Pública (LAIP).</a:t>
            </a:r>
          </a:p>
        </p:txBody>
      </p:sp>
      <p:graphicFrame>
        <p:nvGraphicFramePr>
          <p:cNvPr id="5" name="Tabla 4"/>
          <p:cNvGraphicFramePr>
            <a:graphicFrameLocks noGrp="1"/>
          </p:cNvGraphicFramePr>
          <p:nvPr>
            <p:extLst>
              <p:ext uri="{D42A27DB-BD31-4B8C-83A1-F6EECF244321}">
                <p14:modId xmlns:p14="http://schemas.microsoft.com/office/powerpoint/2010/main" val="3125766602"/>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err="1">
                          <a:latin typeface="Arial" panose="020B0604020202020204" pitchFamily="34" charset="0"/>
                          <a:cs typeface="Arial" panose="020B0604020202020204" pitchFamily="34" charset="0"/>
                        </a:rPr>
                        <a:t>Mariam</a:t>
                      </a:r>
                      <a:r>
                        <a:rPr lang="es-SV" dirty="0">
                          <a:latin typeface="Arial" panose="020B0604020202020204" pitchFamily="34" charset="0"/>
                          <a:cs typeface="Arial" panose="020B0604020202020204" pitchFamily="34" charset="0"/>
                        </a:rPr>
                        <a:t> Sofía Alfaro </a:t>
                      </a:r>
                      <a:r>
                        <a:rPr lang="es-SV" dirty="0" err="1">
                          <a:latin typeface="Arial" panose="020B0604020202020204" pitchFamily="34" charset="0"/>
                          <a:cs typeface="Arial" panose="020B0604020202020204" pitchFamily="34" charset="0"/>
                        </a:rPr>
                        <a:t>Zablah</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DE OPERACIONES</a:t>
            </a:r>
            <a:endParaRPr lang="es-SV" sz="3200" dirty="0"/>
          </a:p>
        </p:txBody>
      </p:sp>
      <p:sp>
        <p:nvSpPr>
          <p:cNvPr id="3" name="Marcador de contenido 2"/>
          <p:cNvSpPr>
            <a:spLocks noGrp="1"/>
          </p:cNvSpPr>
          <p:nvPr>
            <p:ph idx="1"/>
          </p:nvPr>
        </p:nvSpPr>
        <p:spPr>
          <a:xfrm>
            <a:off x="659934" y="1826706"/>
            <a:ext cx="10972800" cy="4525963"/>
          </a:xfrm>
        </p:spPr>
        <p:txBody>
          <a:bodyPr>
            <a:noAutofit/>
          </a:bodyPr>
          <a:lstStyle/>
          <a:p>
            <a:pPr marL="45720" indent="0">
              <a:buNone/>
            </a:pPr>
            <a:r>
              <a:rPr lang="es-ES" sz="2000" dirty="0"/>
              <a:t>Coordina, dirige, supervisa y controla la gestión operativa para los procesos de legalización de tierras a nivel nacional hacia el cumplimiento de los objetivos institucionales y lineamientos gubernamentales. </a:t>
            </a:r>
            <a:endParaRPr lang="es-SV" sz="2000" dirty="0"/>
          </a:p>
          <a:p>
            <a:pPr marL="45720" indent="0">
              <a:buNone/>
            </a:pPr>
            <a:r>
              <a:rPr lang="es-ES" sz="2000" dirty="0"/>
              <a:t>Propone a la Dirección Ejecutiva los perfiles de los programas y/o proyectos y el Plan Operativo Institucional y e</a:t>
            </a:r>
            <a:r>
              <a:rPr lang="es-SV" sz="2000" dirty="0"/>
              <a:t>labora los Convenios Interinstitucionales que tienen como objeto asegurar la tenencia de tierra a familias salvadoreñas de escasos recursos económicos y proveer de recursos financieros al ILP.</a:t>
            </a:r>
          </a:p>
          <a:p>
            <a:pPr marL="45720" indent="0">
              <a:buNone/>
            </a:pPr>
            <a:r>
              <a:rPr lang="es-ES" sz="2000" dirty="0"/>
              <a:t>Dispone lineamientos de planificación, organización, dirección y control a las unidades operativas, con el propósito de realizar seguimiento y dar cumplimiento a las metas institucionales.</a:t>
            </a:r>
            <a:endParaRPr lang="es-SV" sz="2000" dirty="0"/>
          </a:p>
          <a:p>
            <a:pPr marL="45720" indent="0">
              <a:buNone/>
            </a:pPr>
            <a:r>
              <a:rPr lang="es-ES" sz="2000" dirty="0"/>
              <a:t>Se coordina con las diferentes instituciones externas que participan en los procesos de legalización.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54914274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Gerente: </a:t>
                      </a:r>
                      <a:r>
                        <a:rPr lang="es-SV" dirty="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1938" y="1214205"/>
            <a:ext cx="10972800" cy="1143000"/>
          </a:xfrm>
        </p:spPr>
        <p:txBody>
          <a:bodyPr/>
          <a:lstStyle/>
          <a:p>
            <a:r>
              <a:rPr lang="es-ES" sz="3600" b="1" dirty="0"/>
              <a:t>COORDINACIÓN MEDICIONES/INGENIERÍA</a:t>
            </a:r>
            <a:endParaRPr lang="es-SV" sz="3600" dirty="0"/>
          </a:p>
        </p:txBody>
      </p:sp>
      <p:sp>
        <p:nvSpPr>
          <p:cNvPr id="3" name="Marcador de contenido 2"/>
          <p:cNvSpPr>
            <a:spLocks noGrp="1"/>
          </p:cNvSpPr>
          <p:nvPr>
            <p:ph idx="1"/>
          </p:nvPr>
        </p:nvSpPr>
        <p:spPr>
          <a:xfrm>
            <a:off x="794158" y="2690772"/>
            <a:ext cx="10972800" cy="4525963"/>
          </a:xfrm>
        </p:spPr>
        <p:txBody>
          <a:bodyPr>
            <a:normAutofit/>
          </a:bodyPr>
          <a:lstStyle/>
          <a:p>
            <a:pPr marL="45720" indent="0">
              <a:buNone/>
            </a:pPr>
            <a:r>
              <a:rPr lang="es-ES" sz="2400"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400" b="1" dirty="0"/>
              <a:t>GESTIÓN DE PROCESOS Y MEDIO AMBIENTE</a:t>
            </a:r>
            <a:endParaRPr lang="es-SV" sz="2400" dirty="0"/>
          </a:p>
        </p:txBody>
      </p:sp>
      <p:sp>
        <p:nvSpPr>
          <p:cNvPr id="3" name="Marcador de contenido 2"/>
          <p:cNvSpPr>
            <a:spLocks noGrp="1"/>
          </p:cNvSpPr>
          <p:nvPr>
            <p:ph idx="1"/>
          </p:nvPr>
        </p:nvSpPr>
        <p:spPr>
          <a:xfrm>
            <a:off x="699247" y="2032314"/>
            <a:ext cx="10972800" cy="4525963"/>
          </a:xfrm>
        </p:spPr>
        <p:txBody>
          <a:bodyPr>
            <a:normAutofit/>
          </a:bodyPr>
          <a:lstStyle/>
          <a:p>
            <a:pPr marL="45720" indent="0">
              <a:buNone/>
            </a:pPr>
            <a:r>
              <a:rPr lang="es-ES" sz="2000" dirty="0"/>
              <a:t>Opera de forma transversal con todas las unidades operativas. En la gestión de procesos se proponen mejoras continuas a los procesos administrativos, operativos y del sistema de legalización; </a:t>
            </a:r>
            <a:r>
              <a:rPr lang="es-ES_tradnl" sz="2000" dirty="0"/>
              <a:t>se da seguimiento a los proyectos en cumplimiento de las metas. En la parte ambiental se trabaja coordinadamente con los diferentes especialistas autorizados para la elaboración de estudios de impacto ambiental (</a:t>
            </a:r>
            <a:r>
              <a:rPr lang="es-ES_tradnl" sz="2000" dirty="0" err="1"/>
              <a:t>EsIA</a:t>
            </a:r>
            <a:r>
              <a:rPr lang="es-ES_tradnl" sz="2000" dirty="0"/>
              <a:t>), diagnósticos ambientales, formularios ambientales; como también, la sensibilización, medidas y controles ambientales institucionales en pro del medio ambiente.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84639765"/>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2938</Words>
  <Application>Microsoft Office PowerPoint</Application>
  <PresentationFormat>Panorámica</PresentationFormat>
  <Paragraphs>178</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Bembo Std</vt:lpstr>
      <vt:lpstr>Calibri</vt:lpstr>
      <vt:lpstr>Constantia</vt:lpstr>
      <vt:lpstr>Tema de Office</vt:lpstr>
      <vt:lpstr>ORGANIGRAMA Instituto de Legalización de la Propiedad </vt:lpstr>
      <vt:lpstr>Organigrama vigente</vt:lpstr>
      <vt:lpstr>CONSEJO DIRECTIVO</vt:lpstr>
      <vt:lpstr>AUDITORIA INTERNA</vt:lpstr>
      <vt:lpstr>DIRECCION EJECUTIVA</vt:lpstr>
      <vt:lpstr>COMUNICACIONES /INFORMACIÓN </vt:lpstr>
      <vt:lpstr>GERENCIA DE OPERACIONES</vt:lpstr>
      <vt:lpstr>COORDINACIÓN MEDICIONES/INGENIERÍA</vt:lpstr>
      <vt:lpstr>GESTIÓN DE PROCESOS Y MEDIO AMBIENTE</vt:lpstr>
      <vt:lpstr>PLANIFICACIÓN</vt:lpstr>
      <vt:lpstr>UNIDAD DE INFORMÁTICA</vt:lpstr>
      <vt:lpstr>UNIDAD DE PROMOCIÓN</vt:lpstr>
      <vt:lpstr>UNIDAD DE INGENIERÍA</vt:lpstr>
      <vt:lpstr>UNIDAD DE MEDICIONES</vt:lpstr>
      <vt:lpstr>UNIDAD  JURÍDICA</vt:lpstr>
      <vt:lpstr>UNIDAD  CATASTRAL</vt:lpstr>
      <vt:lpstr>UNIDAD  REGISTRAL</vt:lpstr>
      <vt:lpstr>GERENCIA ADMINISTRATIVA FINANCIERA</vt:lpstr>
      <vt:lpstr>UNIDAD FINANCIERA (Pagador)</vt:lpstr>
      <vt:lpstr>UNIDAD DE CONTABILIDAD (Contador)</vt:lpstr>
      <vt:lpstr>Presentación de PowerPoint</vt:lpstr>
      <vt:lpstr>UNIDAD DE TRANSPORTE</vt:lpstr>
      <vt:lpstr>UNIDAD DE GESTIÓN DOCUMENTAL Y ARCHIVOS (UGDA)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2021-04-22T20:57:23Z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