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307" r:id="rId4"/>
    <p:sldId id="299" r:id="rId5"/>
    <p:sldId id="312" r:id="rId6"/>
    <p:sldId id="314" r:id="rId7"/>
    <p:sldId id="313" r:id="rId8"/>
    <p:sldId id="290" r:id="rId9"/>
    <p:sldId id="304" r:id="rId10"/>
    <p:sldId id="308" r:id="rId11"/>
    <p:sldId id="303" r:id="rId12"/>
    <p:sldId id="300" r:id="rId13"/>
    <p:sldId id="305" r:id="rId14"/>
    <p:sldId id="309" r:id="rId15"/>
    <p:sldId id="306" r:id="rId16"/>
    <p:sldId id="311" r:id="rId17"/>
    <p:sldId id="310" r:id="rId18"/>
    <p:sldId id="298" r:id="rId19"/>
    <p:sldId id="293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255C-EC74-479D-B900-AE4775D1696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79FE6-F6A0-4C23-91C4-09F632FFD7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3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8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9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2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7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6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8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720ED8-2E25-4281-B705-8797F7146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045D3AF-5051-4277-A912-CE4B775863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16701" y="1399627"/>
            <a:ext cx="8358598" cy="2620163"/>
          </a:xfrm>
          <a:custGeom>
            <a:avLst/>
            <a:gdLst/>
            <a:ahLst/>
            <a:cxnLst/>
            <a:rect l="l" t="t" r="r" b="b"/>
            <a:pathLst>
              <a:path w="2839593" h="890125">
                <a:moveTo>
                  <a:pt x="2471471" y="493853"/>
                </a:moveTo>
                <a:cubicBezTo>
                  <a:pt x="2419457" y="493675"/>
                  <a:pt x="2373771" y="503486"/>
                  <a:pt x="2334411" y="523284"/>
                </a:cubicBezTo>
                <a:cubicBezTo>
                  <a:pt x="2295052" y="543083"/>
                  <a:pt x="2274063" y="573937"/>
                  <a:pt x="2271446" y="615847"/>
                </a:cubicBezTo>
                <a:cubicBezTo>
                  <a:pt x="2271091" y="650006"/>
                  <a:pt x="2287964" y="679589"/>
                  <a:pt x="2322063" y="704598"/>
                </a:cubicBezTo>
                <a:cubicBezTo>
                  <a:pt x="2356162" y="729607"/>
                  <a:pt x="2405965" y="742722"/>
                  <a:pt x="2471471" y="743942"/>
                </a:cubicBezTo>
                <a:cubicBezTo>
                  <a:pt x="2536977" y="742798"/>
                  <a:pt x="2586780" y="729836"/>
                  <a:pt x="2620880" y="705056"/>
                </a:cubicBezTo>
                <a:cubicBezTo>
                  <a:pt x="2654979" y="680276"/>
                  <a:pt x="2671851" y="650540"/>
                  <a:pt x="2671496" y="615847"/>
                </a:cubicBezTo>
                <a:cubicBezTo>
                  <a:pt x="2669336" y="573937"/>
                  <a:pt x="2649263" y="543083"/>
                  <a:pt x="2611275" y="523284"/>
                </a:cubicBezTo>
                <a:cubicBezTo>
                  <a:pt x="2573287" y="503486"/>
                  <a:pt x="2526686" y="493675"/>
                  <a:pt x="2471471" y="493853"/>
                </a:cubicBezTo>
                <a:close/>
                <a:moveTo>
                  <a:pt x="1165784" y="151791"/>
                </a:moveTo>
                <a:cubicBezTo>
                  <a:pt x="1144605" y="151703"/>
                  <a:pt x="1123425" y="154682"/>
                  <a:pt x="1102246" y="160727"/>
                </a:cubicBezTo>
                <a:cubicBezTo>
                  <a:pt x="1059887" y="172816"/>
                  <a:pt x="1024398" y="197259"/>
                  <a:pt x="995777" y="234054"/>
                </a:cubicBezTo>
                <a:cubicBezTo>
                  <a:pt x="967156" y="270850"/>
                  <a:pt x="952273" y="320086"/>
                  <a:pt x="951129" y="381763"/>
                </a:cubicBezTo>
                <a:lnTo>
                  <a:pt x="951129" y="504902"/>
                </a:lnTo>
                <a:cubicBezTo>
                  <a:pt x="952273" y="566837"/>
                  <a:pt x="967156" y="616386"/>
                  <a:pt x="995777" y="653547"/>
                </a:cubicBezTo>
                <a:cubicBezTo>
                  <a:pt x="1024398" y="690708"/>
                  <a:pt x="1059887" y="715482"/>
                  <a:pt x="1102246" y="727869"/>
                </a:cubicBezTo>
                <a:cubicBezTo>
                  <a:pt x="1144605" y="740256"/>
                  <a:pt x="1186963" y="740256"/>
                  <a:pt x="1229322" y="727869"/>
                </a:cubicBezTo>
                <a:cubicBezTo>
                  <a:pt x="1271681" y="715482"/>
                  <a:pt x="1307171" y="690708"/>
                  <a:pt x="1335791" y="653547"/>
                </a:cubicBezTo>
                <a:cubicBezTo>
                  <a:pt x="1364412" y="616386"/>
                  <a:pt x="1379295" y="566837"/>
                  <a:pt x="1380439" y="504902"/>
                </a:cubicBezTo>
                <a:lnTo>
                  <a:pt x="1380439" y="381763"/>
                </a:lnTo>
                <a:cubicBezTo>
                  <a:pt x="1379295" y="320788"/>
                  <a:pt x="1364412" y="271903"/>
                  <a:pt x="1335791" y="235108"/>
                </a:cubicBezTo>
                <a:cubicBezTo>
                  <a:pt x="1307171" y="198312"/>
                  <a:pt x="1271681" y="173694"/>
                  <a:pt x="1229322" y="161253"/>
                </a:cubicBezTo>
                <a:cubicBezTo>
                  <a:pt x="1208143" y="155033"/>
                  <a:pt x="1186963" y="151879"/>
                  <a:pt x="1165784" y="151791"/>
                </a:cubicBezTo>
                <a:close/>
                <a:moveTo>
                  <a:pt x="2470252" y="136627"/>
                </a:moveTo>
                <a:cubicBezTo>
                  <a:pt x="2409800" y="138000"/>
                  <a:pt x="2364518" y="150809"/>
                  <a:pt x="2334407" y="175056"/>
                </a:cubicBezTo>
                <a:cubicBezTo>
                  <a:pt x="2304295" y="199303"/>
                  <a:pt x="2289811" y="226752"/>
                  <a:pt x="2290953" y="257404"/>
                </a:cubicBezTo>
                <a:cubicBezTo>
                  <a:pt x="2293672" y="294944"/>
                  <a:pt x="2312324" y="324173"/>
                  <a:pt x="2346908" y="345090"/>
                </a:cubicBezTo>
                <a:cubicBezTo>
                  <a:pt x="2381492" y="366008"/>
                  <a:pt x="2423014" y="376632"/>
                  <a:pt x="2471472" y="376962"/>
                </a:cubicBezTo>
                <a:cubicBezTo>
                  <a:pt x="2522065" y="376632"/>
                  <a:pt x="2564196" y="366008"/>
                  <a:pt x="2597865" y="345090"/>
                </a:cubicBezTo>
                <a:cubicBezTo>
                  <a:pt x="2631535" y="324173"/>
                  <a:pt x="2649576" y="294944"/>
                  <a:pt x="2651989" y="257404"/>
                </a:cubicBezTo>
                <a:cubicBezTo>
                  <a:pt x="2652267" y="220881"/>
                  <a:pt x="2635851" y="191754"/>
                  <a:pt x="2602742" y="170024"/>
                </a:cubicBezTo>
                <a:cubicBezTo>
                  <a:pt x="2569633" y="148293"/>
                  <a:pt x="2525470" y="137161"/>
                  <a:pt x="2470252" y="136627"/>
                </a:cubicBezTo>
                <a:close/>
                <a:moveTo>
                  <a:pt x="1608811" y="16079"/>
                </a:moveTo>
                <a:lnTo>
                  <a:pt x="1901267" y="16079"/>
                </a:lnTo>
                <a:lnTo>
                  <a:pt x="1901267" y="734188"/>
                </a:lnTo>
                <a:lnTo>
                  <a:pt x="2019529" y="734188"/>
                </a:lnTo>
                <a:lnTo>
                  <a:pt x="2019529" y="870586"/>
                </a:lnTo>
                <a:lnTo>
                  <a:pt x="1613685" y="870586"/>
                </a:lnTo>
                <a:lnTo>
                  <a:pt x="1613688" y="734188"/>
                </a:lnTo>
                <a:lnTo>
                  <a:pt x="1741704" y="734188"/>
                </a:lnTo>
                <a:lnTo>
                  <a:pt x="1741704" y="162231"/>
                </a:lnTo>
                <a:lnTo>
                  <a:pt x="1608811" y="162231"/>
                </a:lnTo>
                <a:close/>
                <a:moveTo>
                  <a:pt x="332759" y="6325"/>
                </a:moveTo>
                <a:cubicBezTo>
                  <a:pt x="390911" y="5933"/>
                  <a:pt x="446968" y="14431"/>
                  <a:pt x="500932" y="31819"/>
                </a:cubicBezTo>
                <a:cubicBezTo>
                  <a:pt x="554895" y="49207"/>
                  <a:pt x="599372" y="77839"/>
                  <a:pt x="634362" y="117715"/>
                </a:cubicBezTo>
                <a:cubicBezTo>
                  <a:pt x="669353" y="157590"/>
                  <a:pt x="687464" y="211064"/>
                  <a:pt x="688696" y="278136"/>
                </a:cubicBezTo>
                <a:cubicBezTo>
                  <a:pt x="687787" y="349635"/>
                  <a:pt x="671468" y="404110"/>
                  <a:pt x="639738" y="441561"/>
                </a:cubicBezTo>
                <a:cubicBezTo>
                  <a:pt x="608008" y="479013"/>
                  <a:pt x="566317" y="504410"/>
                  <a:pt x="514665" y="517753"/>
                </a:cubicBezTo>
                <a:cubicBezTo>
                  <a:pt x="463013" y="531096"/>
                  <a:pt x="406850" y="537353"/>
                  <a:pt x="346176" y="536525"/>
                </a:cubicBezTo>
                <a:cubicBezTo>
                  <a:pt x="321616" y="536179"/>
                  <a:pt x="295115" y="538905"/>
                  <a:pt x="266671" y="544705"/>
                </a:cubicBezTo>
                <a:cubicBezTo>
                  <a:pt x="238226" y="550505"/>
                  <a:pt x="213713" y="561457"/>
                  <a:pt x="193129" y="577561"/>
                </a:cubicBezTo>
                <a:cubicBezTo>
                  <a:pt x="172545" y="593664"/>
                  <a:pt x="161764" y="616999"/>
                  <a:pt x="160785" y="647564"/>
                </a:cubicBezTo>
                <a:lnTo>
                  <a:pt x="160785" y="720777"/>
                </a:lnTo>
                <a:lnTo>
                  <a:pt x="691134" y="720777"/>
                </a:lnTo>
                <a:lnTo>
                  <a:pt x="691134" y="870586"/>
                </a:lnTo>
                <a:lnTo>
                  <a:pt x="0" y="870586"/>
                </a:lnTo>
                <a:cubicBezTo>
                  <a:pt x="0" y="833467"/>
                  <a:pt x="0" y="796262"/>
                  <a:pt x="0" y="758974"/>
                </a:cubicBezTo>
                <a:cubicBezTo>
                  <a:pt x="0" y="721685"/>
                  <a:pt x="0" y="684142"/>
                  <a:pt x="0" y="646344"/>
                </a:cubicBezTo>
                <a:cubicBezTo>
                  <a:pt x="1157" y="581404"/>
                  <a:pt x="18605" y="530308"/>
                  <a:pt x="52345" y="493057"/>
                </a:cubicBezTo>
                <a:cubicBezTo>
                  <a:pt x="86085" y="455806"/>
                  <a:pt x="129176" y="429460"/>
                  <a:pt x="181618" y="414019"/>
                </a:cubicBezTo>
                <a:cubicBezTo>
                  <a:pt x="234061" y="398578"/>
                  <a:pt x="288913" y="391103"/>
                  <a:pt x="346176" y="391593"/>
                </a:cubicBezTo>
                <a:cubicBezTo>
                  <a:pt x="368786" y="392067"/>
                  <a:pt x="394174" y="389898"/>
                  <a:pt x="422340" y="385086"/>
                </a:cubicBezTo>
                <a:cubicBezTo>
                  <a:pt x="450506" y="380274"/>
                  <a:pt x="475082" y="369972"/>
                  <a:pt x="496065" y="354180"/>
                </a:cubicBezTo>
                <a:cubicBezTo>
                  <a:pt x="517049" y="338389"/>
                  <a:pt x="528072" y="314261"/>
                  <a:pt x="529133" y="281796"/>
                </a:cubicBezTo>
                <a:cubicBezTo>
                  <a:pt x="527913" y="235539"/>
                  <a:pt x="509313" y="201177"/>
                  <a:pt x="473331" y="178710"/>
                </a:cubicBezTo>
                <a:cubicBezTo>
                  <a:pt x="437349" y="156243"/>
                  <a:pt x="391305" y="145060"/>
                  <a:pt x="335199" y="145162"/>
                </a:cubicBezTo>
                <a:cubicBezTo>
                  <a:pt x="291290" y="145341"/>
                  <a:pt x="252259" y="155657"/>
                  <a:pt x="218107" y="176108"/>
                </a:cubicBezTo>
                <a:cubicBezTo>
                  <a:pt x="183956" y="196560"/>
                  <a:pt x="165660" y="226072"/>
                  <a:pt x="163221" y="264643"/>
                </a:cubicBezTo>
                <a:lnTo>
                  <a:pt x="3655" y="264643"/>
                </a:lnTo>
                <a:cubicBezTo>
                  <a:pt x="5187" y="204682"/>
                  <a:pt x="22154" y="155642"/>
                  <a:pt x="54555" y="117524"/>
                </a:cubicBezTo>
                <a:cubicBezTo>
                  <a:pt x="86955" y="79405"/>
                  <a:pt x="128029" y="51304"/>
                  <a:pt x="177777" y="33222"/>
                </a:cubicBezTo>
                <a:cubicBezTo>
                  <a:pt x="227525" y="15141"/>
                  <a:pt x="279186" y="6175"/>
                  <a:pt x="332759" y="6325"/>
                </a:cubicBezTo>
                <a:close/>
                <a:moveTo>
                  <a:pt x="2470252" y="2668"/>
                </a:moveTo>
                <a:cubicBezTo>
                  <a:pt x="2532552" y="2712"/>
                  <a:pt x="2590069" y="12502"/>
                  <a:pt x="2642804" y="32039"/>
                </a:cubicBezTo>
                <a:cubicBezTo>
                  <a:pt x="2695540" y="51576"/>
                  <a:pt x="2738044" y="80597"/>
                  <a:pt x="2770316" y="119102"/>
                </a:cubicBezTo>
                <a:cubicBezTo>
                  <a:pt x="2802587" y="157608"/>
                  <a:pt x="2819177" y="205335"/>
                  <a:pt x="2820086" y="262284"/>
                </a:cubicBezTo>
                <a:cubicBezTo>
                  <a:pt x="2820314" y="292631"/>
                  <a:pt x="2811636" y="322818"/>
                  <a:pt x="2794052" y="352845"/>
                </a:cubicBezTo>
                <a:cubicBezTo>
                  <a:pt x="2776468" y="382873"/>
                  <a:pt x="2748608" y="406335"/>
                  <a:pt x="2710475" y="423231"/>
                </a:cubicBezTo>
                <a:cubicBezTo>
                  <a:pt x="2754149" y="442486"/>
                  <a:pt x="2786480" y="470362"/>
                  <a:pt x="2807467" y="506857"/>
                </a:cubicBezTo>
                <a:cubicBezTo>
                  <a:pt x="2828453" y="543352"/>
                  <a:pt x="2839162" y="578869"/>
                  <a:pt x="2839593" y="613407"/>
                </a:cubicBezTo>
                <a:cubicBezTo>
                  <a:pt x="2839708" y="679412"/>
                  <a:pt x="2822425" y="732856"/>
                  <a:pt x="2787745" y="773740"/>
                </a:cubicBezTo>
                <a:cubicBezTo>
                  <a:pt x="2753065" y="814624"/>
                  <a:pt x="2707611" y="844399"/>
                  <a:pt x="2651383" y="863066"/>
                </a:cubicBezTo>
                <a:cubicBezTo>
                  <a:pt x="2595155" y="881732"/>
                  <a:pt x="2534778" y="890741"/>
                  <a:pt x="2470252" y="890093"/>
                </a:cubicBezTo>
                <a:cubicBezTo>
                  <a:pt x="2407291" y="889997"/>
                  <a:pt x="2347847" y="880717"/>
                  <a:pt x="2291921" y="862253"/>
                </a:cubicBezTo>
                <a:cubicBezTo>
                  <a:pt x="2235994" y="843789"/>
                  <a:pt x="2190570" y="814285"/>
                  <a:pt x="2155648" y="773739"/>
                </a:cubicBezTo>
                <a:cubicBezTo>
                  <a:pt x="2120727" y="733194"/>
                  <a:pt x="2103294" y="679750"/>
                  <a:pt x="2103349" y="613407"/>
                </a:cubicBezTo>
                <a:cubicBezTo>
                  <a:pt x="2103831" y="579174"/>
                  <a:pt x="2114744" y="544874"/>
                  <a:pt x="2136087" y="510510"/>
                </a:cubicBezTo>
                <a:cubicBezTo>
                  <a:pt x="2157431" y="476145"/>
                  <a:pt x="2189970" y="449488"/>
                  <a:pt x="2233703" y="430537"/>
                </a:cubicBezTo>
                <a:cubicBezTo>
                  <a:pt x="2197263" y="410597"/>
                  <a:pt x="2170262" y="385919"/>
                  <a:pt x="2152702" y="356504"/>
                </a:cubicBezTo>
                <a:cubicBezTo>
                  <a:pt x="2135142" y="327088"/>
                  <a:pt x="2126412" y="295681"/>
                  <a:pt x="2126514" y="262284"/>
                </a:cubicBezTo>
                <a:cubicBezTo>
                  <a:pt x="2127324" y="204952"/>
                  <a:pt x="2143297" y="157044"/>
                  <a:pt x="2174433" y="118561"/>
                </a:cubicBezTo>
                <a:cubicBezTo>
                  <a:pt x="2205569" y="80078"/>
                  <a:pt x="2247005" y="51147"/>
                  <a:pt x="2298739" y="31768"/>
                </a:cubicBezTo>
                <a:cubicBezTo>
                  <a:pt x="2350474" y="12389"/>
                  <a:pt x="2407645" y="2689"/>
                  <a:pt x="2470252" y="2668"/>
                </a:cubicBezTo>
                <a:close/>
                <a:moveTo>
                  <a:pt x="1165784" y="1"/>
                </a:moveTo>
                <a:cubicBezTo>
                  <a:pt x="1202707" y="30"/>
                  <a:pt x="1239630" y="5150"/>
                  <a:pt x="1276553" y="15359"/>
                </a:cubicBezTo>
                <a:cubicBezTo>
                  <a:pt x="1350398" y="35778"/>
                  <a:pt x="1412269" y="76529"/>
                  <a:pt x="1462165" y="137611"/>
                </a:cubicBezTo>
                <a:cubicBezTo>
                  <a:pt x="1512061" y="198693"/>
                  <a:pt x="1538006" y="280077"/>
                  <a:pt x="1540002" y="381763"/>
                </a:cubicBezTo>
                <a:lnTo>
                  <a:pt x="1540002" y="504902"/>
                </a:lnTo>
                <a:cubicBezTo>
                  <a:pt x="1538006" y="606588"/>
                  <a:pt x="1512061" y="687972"/>
                  <a:pt x="1462165" y="749054"/>
                </a:cubicBezTo>
                <a:cubicBezTo>
                  <a:pt x="1412269" y="810136"/>
                  <a:pt x="1350398" y="850887"/>
                  <a:pt x="1276553" y="871306"/>
                </a:cubicBezTo>
                <a:cubicBezTo>
                  <a:pt x="1202707" y="891725"/>
                  <a:pt x="1128861" y="891784"/>
                  <a:pt x="1055016" y="871481"/>
                </a:cubicBezTo>
                <a:cubicBezTo>
                  <a:pt x="981170" y="851179"/>
                  <a:pt x="919299" y="810487"/>
                  <a:pt x="869403" y="749405"/>
                </a:cubicBezTo>
                <a:cubicBezTo>
                  <a:pt x="819508" y="688323"/>
                  <a:pt x="793562" y="606822"/>
                  <a:pt x="791566" y="504902"/>
                </a:cubicBezTo>
                <a:lnTo>
                  <a:pt x="791566" y="381763"/>
                </a:lnTo>
                <a:cubicBezTo>
                  <a:pt x="793562" y="279843"/>
                  <a:pt x="819508" y="198341"/>
                  <a:pt x="869403" y="137260"/>
                </a:cubicBezTo>
                <a:cubicBezTo>
                  <a:pt x="919299" y="76178"/>
                  <a:pt x="981170" y="35486"/>
                  <a:pt x="1055016" y="15184"/>
                </a:cubicBezTo>
                <a:cubicBezTo>
                  <a:pt x="1091938" y="5033"/>
                  <a:pt x="1128861" y="-28"/>
                  <a:pt x="1165784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52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EB521F-6E45-4C0F-B2C6-3FCB89DB1C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1620040"/>
            <a:ext cx="2998936" cy="4461170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A86125-D915-431F-B5E7-AB2E6D124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0762" y="1620039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8773C6D-7F88-42D1-8721-D757A73EF6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4909" y="1620039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951049-5623-4A4E-926E-6F630D67EC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09056" y="1620039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04C0F1E-4140-4615-9341-8856ECAB05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0762" y="4033520"/>
            <a:ext cx="7443101" cy="2047690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0975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FE3AAC-F322-4AE5-A5BA-6FE6C3E7454D}"/>
              </a:ext>
            </a:extLst>
          </p:cNvPr>
          <p:cNvGrpSpPr/>
          <p:nvPr userDrawn="1"/>
        </p:nvGrpSpPr>
        <p:grpSpPr>
          <a:xfrm>
            <a:off x="811319" y="1733488"/>
            <a:ext cx="10569362" cy="1956816"/>
            <a:chOff x="733552" y="2335548"/>
            <a:chExt cx="10569362" cy="19568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59D016-3412-4EB9-B115-6C8BDCB19B34}"/>
                </a:ext>
              </a:extLst>
            </p:cNvPr>
            <p:cNvSpPr/>
            <p:nvPr userDrawn="1"/>
          </p:nvSpPr>
          <p:spPr>
            <a:xfrm>
              <a:off x="733552" y="2335548"/>
              <a:ext cx="5137824" cy="19568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7C587-BB68-4D36-BB2B-9F298464F75C}"/>
                </a:ext>
              </a:extLst>
            </p:cNvPr>
            <p:cNvSpPr/>
            <p:nvPr userDrawn="1"/>
          </p:nvSpPr>
          <p:spPr>
            <a:xfrm>
              <a:off x="6165090" y="2335548"/>
              <a:ext cx="5137824" cy="19568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C8C843F-794D-42A8-8183-7E30F07D1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319" y="1733488"/>
            <a:ext cx="2105617" cy="1956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DDDE9B3-FAC5-4369-8551-3ACB4DF894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2857" y="1733488"/>
            <a:ext cx="2105617" cy="1956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720ED8-2E25-4281-B705-8797F7146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E56FA13-7C37-4234-9FA9-C2ACED13D7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825" y="1978879"/>
            <a:ext cx="2641093" cy="2900241"/>
          </a:xfrm>
          <a:custGeom>
            <a:avLst/>
            <a:gdLst>
              <a:gd name="connsiteX0" fmla="*/ 528219 w 2641093"/>
              <a:gd name="connsiteY0" fmla="*/ 0 h 2900241"/>
              <a:gd name="connsiteX1" fmla="*/ 2641093 w 2641093"/>
              <a:gd name="connsiteY1" fmla="*/ 0 h 2900241"/>
              <a:gd name="connsiteX2" fmla="*/ 2112875 w 2641093"/>
              <a:gd name="connsiteY2" fmla="*/ 2900241 h 2900241"/>
              <a:gd name="connsiteX3" fmla="*/ 0 w 2641093"/>
              <a:gd name="connsiteY3" fmla="*/ 2900241 h 290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093" h="2900241">
                <a:moveTo>
                  <a:pt x="528219" y="0"/>
                </a:moveTo>
                <a:lnTo>
                  <a:pt x="2641093" y="0"/>
                </a:lnTo>
                <a:lnTo>
                  <a:pt x="2112875" y="2900241"/>
                </a:lnTo>
                <a:lnTo>
                  <a:pt x="0" y="29002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209117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38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45CECBE-36E3-469C-821A-EA934FB90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0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720ED8-2E25-4281-B705-8797F7146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495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263B-CEA0-4695-B951-1DAA21E79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38" y="1167308"/>
            <a:ext cx="3078724" cy="5584417"/>
          </a:xfrm>
          <a:prstGeom prst="rect">
            <a:avLst/>
          </a:prstGeom>
          <a:effectLst/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1590A0D-4C04-47B5-809E-83E9E07C61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721" y="2152890"/>
            <a:ext cx="1962836" cy="353780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E2C554-4DF3-43CA-8489-490744BF34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5380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D0B416-5B13-42A4-91A4-F64147858C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796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8BCEDDA-C8F6-4982-8796-FE9B1E1374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16212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1D19F4-3D4B-4FAD-9421-EDCE876C2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964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9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93A3DB5-F4EC-49FA-AACC-404003C61D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6D50A0A-1F06-4846-98B5-3D4342ABF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FC09B1-7133-4FF9-84D1-2BAA984628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2EE6BEA-228B-4706-8711-DB61EE0761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93A3DB5-F4EC-49FA-AACC-404003C61D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8289" y="0"/>
            <a:ext cx="5286027" cy="6858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41162-E758-4239-9F32-4A98BF843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6404" y="1092624"/>
            <a:ext cx="3543300" cy="4425117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4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C8C843F-794D-42A8-8183-7E30F07D1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" y="2761680"/>
            <a:ext cx="5293360" cy="251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70B117-380C-467E-A096-696A304D9624}"/>
              </a:ext>
            </a:extLst>
          </p:cNvPr>
          <p:cNvGrpSpPr/>
          <p:nvPr userDrawn="1"/>
        </p:nvGrpSpPr>
        <p:grpSpPr>
          <a:xfrm>
            <a:off x="11580444" y="6270304"/>
            <a:ext cx="407670" cy="445109"/>
            <a:chOff x="11309985" y="548640"/>
            <a:chExt cx="407670" cy="4451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04EECB-0346-421C-8549-DCF91F61F88D}"/>
                </a:ext>
              </a:extLst>
            </p:cNvPr>
            <p:cNvSpPr/>
            <p:nvPr userDrawn="1"/>
          </p:nvSpPr>
          <p:spPr>
            <a:xfrm>
              <a:off x="11309985" y="548640"/>
              <a:ext cx="407670" cy="3581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80595CC-70CA-4863-9EDC-B6AD71DEA00D}"/>
                </a:ext>
              </a:extLst>
            </p:cNvPr>
            <p:cNvSpPr/>
            <p:nvPr userDrawn="1"/>
          </p:nvSpPr>
          <p:spPr>
            <a:xfrm flipV="1">
              <a:off x="11309985" y="906778"/>
              <a:ext cx="407669" cy="8697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746C82-A127-4EF1-B03E-3BBF7B9A91AF}"/>
              </a:ext>
            </a:extLst>
          </p:cNvPr>
          <p:cNvSpPr txBox="1"/>
          <p:nvPr userDrawn="1"/>
        </p:nvSpPr>
        <p:spPr>
          <a:xfrm>
            <a:off x="11459600" y="6330825"/>
            <a:ext cx="64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200" smtClean="0">
                <a:solidFill>
                  <a:schemeClr val="bg1"/>
                </a:solidFill>
              </a:rPr>
              <a:t>‹Nº›</a:t>
            </a:fld>
            <a:endParaRPr lang="id-ID" sz="12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45061"/>
            <a:ext cx="2615448" cy="10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5" r:id="rId5"/>
    <p:sldLayoutId id="2147483660" r:id="rId6"/>
    <p:sldLayoutId id="2147483662" r:id="rId7"/>
    <p:sldLayoutId id="2147483656" r:id="rId8"/>
    <p:sldLayoutId id="2147483653" r:id="rId9"/>
    <p:sldLayoutId id="2147483659" r:id="rId10"/>
    <p:sldLayoutId id="2147483657" r:id="rId11"/>
    <p:sldLayoutId id="2147483652" r:id="rId12"/>
    <p:sldLayoutId id="2147483651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CBDB75-7F6F-44B3-8096-7604434EF8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2648" b="2264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D55C6F-B598-499F-83D2-793F18C8CAC6}"/>
              </a:ext>
            </a:extLst>
          </p:cNvPr>
          <p:cNvSpPr/>
          <p:nvPr/>
        </p:nvSpPr>
        <p:spPr>
          <a:xfrm>
            <a:off x="0" y="0"/>
            <a:ext cx="12192000" cy="3602736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F477B95-BDA0-4793-ABB5-245484C09499}"/>
              </a:ext>
            </a:extLst>
          </p:cNvPr>
          <p:cNvSpPr txBox="1">
            <a:spLocks/>
          </p:cNvSpPr>
          <p:nvPr/>
        </p:nvSpPr>
        <p:spPr>
          <a:xfrm>
            <a:off x="990251" y="1184458"/>
            <a:ext cx="10520318" cy="1517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b="1" dirty="0">
                <a:solidFill>
                  <a:schemeClr val="accent1"/>
                </a:solidFill>
                <a:latin typeface="Raleway" panose="020B05030301010600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Comité Institucional de Selección y Eliminación de Documentos (CISED)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DE50F4-F740-484F-823E-498FAD1A4AEE}"/>
              </a:ext>
            </a:extLst>
          </p:cNvPr>
          <p:cNvGrpSpPr/>
          <p:nvPr/>
        </p:nvGrpSpPr>
        <p:grpSpPr>
          <a:xfrm>
            <a:off x="488309" y="3865592"/>
            <a:ext cx="743551" cy="744044"/>
            <a:chOff x="875236" y="3997980"/>
            <a:chExt cx="743551" cy="7440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054CDD-4E2C-4B7D-9A2E-D751FBDCC898}"/>
                </a:ext>
              </a:extLst>
            </p:cNvPr>
            <p:cNvGrpSpPr/>
            <p:nvPr/>
          </p:nvGrpSpPr>
          <p:grpSpPr>
            <a:xfrm>
              <a:off x="875236" y="3997980"/>
              <a:ext cx="743551" cy="744044"/>
              <a:chOff x="5817920" y="1697744"/>
              <a:chExt cx="554021" cy="55438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4AB3B9B-4191-4758-8FE1-7C4884E67918}"/>
                  </a:ext>
                </a:extLst>
              </p:cNvPr>
              <p:cNvSpPr/>
              <p:nvPr/>
            </p:nvSpPr>
            <p:spPr>
              <a:xfrm>
                <a:off x="5846531" y="1727200"/>
                <a:ext cx="496800" cy="49547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C9CB2F-7976-4522-B65E-3D8E7677FA03}"/>
                  </a:ext>
                </a:extLst>
              </p:cNvPr>
              <p:cNvSpPr/>
              <p:nvPr/>
            </p:nvSpPr>
            <p:spPr>
              <a:xfrm>
                <a:off x="5817920" y="1697744"/>
                <a:ext cx="554021" cy="554389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6D296A-C3C5-4735-8A50-41471CFDA73C}"/>
                </a:ext>
              </a:extLst>
            </p:cNvPr>
            <p:cNvGrpSpPr/>
            <p:nvPr/>
          </p:nvGrpSpPr>
          <p:grpSpPr>
            <a:xfrm>
              <a:off x="1080448" y="4210466"/>
              <a:ext cx="389620" cy="349619"/>
              <a:chOff x="3270126" y="2762664"/>
              <a:chExt cx="684000" cy="613776"/>
            </a:xfrm>
            <a:solidFill>
              <a:schemeClr val="bg1"/>
            </a:solidFill>
          </p:grpSpPr>
          <p:sp>
            <p:nvSpPr>
              <p:cNvPr id="20" name="Freeform 51">
                <a:extLst>
                  <a:ext uri="{FF2B5EF4-FFF2-40B4-BE49-F238E27FC236}">
                    <a16:creationId xmlns:a16="http://schemas.microsoft.com/office/drawing/2014/main" id="{E5E5E7D9-8910-4200-8504-7E354C677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2872777"/>
                <a:ext cx="294437" cy="55057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1" name="Freeform 52">
                <a:extLst>
                  <a:ext uri="{FF2B5EF4-FFF2-40B4-BE49-F238E27FC236}">
                    <a16:creationId xmlns:a16="http://schemas.microsoft.com/office/drawing/2014/main" id="{D631C5BA-662B-48D0-9565-34A0BB38F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2976771"/>
                <a:ext cx="294437" cy="55057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2" name="Freeform 53">
                <a:extLst>
                  <a:ext uri="{FF2B5EF4-FFF2-40B4-BE49-F238E27FC236}">
                    <a16:creationId xmlns:a16="http://schemas.microsoft.com/office/drawing/2014/main" id="{7B59FDC9-5DEB-42FC-9EB4-A40759C3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3080767"/>
                <a:ext cx="178928" cy="57095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D3F22E1D-C339-4E59-885F-9F06B77D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126" y="2762664"/>
                <a:ext cx="529987" cy="613776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735FEF0F-A14A-4471-BA1E-F9E33FC07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7980" y="2831994"/>
                <a:ext cx="326146" cy="438412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" name="Freeform 56">
                <a:extLst>
                  <a:ext uri="{FF2B5EF4-FFF2-40B4-BE49-F238E27FC236}">
                    <a16:creationId xmlns:a16="http://schemas.microsoft.com/office/drawing/2014/main" id="{099FBB22-9F57-4885-B418-395F47B7A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782" y="3184761"/>
                <a:ext cx="237815" cy="108074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4FB0467-205F-4F68-B411-0D84FF44B88D}"/>
              </a:ext>
            </a:extLst>
          </p:cNvPr>
          <p:cNvSpPr/>
          <p:nvPr/>
        </p:nvSpPr>
        <p:spPr>
          <a:xfrm>
            <a:off x="1368614" y="3984886"/>
            <a:ext cx="10277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>
                <a:latin typeface="+mj-lt"/>
              </a:rPr>
              <a:t>Objetivo</a:t>
            </a:r>
            <a:r>
              <a:rPr lang="en-US" sz="2800" b="1" dirty="0">
                <a:latin typeface="+mj-lt"/>
              </a:rPr>
              <a:t>: </a:t>
            </a:r>
          </a:p>
          <a:p>
            <a:r>
              <a:rPr lang="es-ES" sz="2800" dirty="0">
                <a:latin typeface="+mj-lt"/>
              </a:rPr>
              <a:t>Dar a conocer al CISED sus funciones para realizar el proceso de valoración de cada una de las series documentales de la Institución.</a:t>
            </a:r>
            <a:endParaRPr lang="en-US" sz="2800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17139" y="2952314"/>
            <a:ext cx="5957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000" b="1" dirty="0">
                <a:solidFill>
                  <a:schemeClr val="bg1"/>
                </a:solidFill>
              </a:rPr>
              <a:t>Unidad de Gestión Documental y Archivos – </a:t>
            </a:r>
            <a:r>
              <a:rPr lang="es-SV" sz="2000" b="1" dirty="0" smtClean="0">
                <a:solidFill>
                  <a:schemeClr val="bg1"/>
                </a:solidFill>
              </a:rPr>
              <a:t>abril </a:t>
            </a:r>
            <a:r>
              <a:rPr lang="es-SV" sz="2000" b="1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782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2926A-C0A2-4FAC-8644-87D01C6819DA}"/>
              </a:ext>
            </a:extLst>
          </p:cNvPr>
          <p:cNvSpPr txBox="1"/>
          <p:nvPr/>
        </p:nvSpPr>
        <p:spPr>
          <a:xfrm>
            <a:off x="4107544" y="920627"/>
            <a:ext cx="415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SEGUNDA PARTE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29343" y="1566958"/>
            <a:ext cx="65749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3200" dirty="0"/>
              <a:t>Criterios de valoración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3200" dirty="0"/>
              <a:t>Valoración Documental: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/>
              <a:t>Valores primarios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/>
              <a:t>Valores secundarios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3200" dirty="0"/>
              <a:t>Selección Documental: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/>
              <a:t>Formulario de Valoración y Selección Documental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/>
              <a:t>Tablas de Plazos de Conservación Documental</a:t>
            </a:r>
            <a:endParaRPr lang="es-SV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4812"/>
            <a:ext cx="2313709" cy="2113187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075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531304"/>
            <a:ext cx="8668657" cy="387798"/>
          </a:xfrm>
        </p:spPr>
        <p:txBody>
          <a:bodyPr/>
          <a:lstStyle/>
          <a:p>
            <a:r>
              <a:rPr lang="es-SV" dirty="0"/>
              <a:t>Criterios de valoración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5725" y="1337677"/>
            <a:ext cx="108405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El CISED realizará la valoración documental tomando en cuenta los siguientes criterios:</a:t>
            </a:r>
          </a:p>
          <a:p>
            <a:endParaRPr lang="es-SV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b="1" dirty="0" smtClean="0"/>
              <a:t>Utilidad </a:t>
            </a:r>
            <a:r>
              <a:rPr lang="es-ES" sz="2800" b="1" dirty="0"/>
              <a:t>para la administración:</a:t>
            </a:r>
            <a:r>
              <a:rPr lang="es-ES" sz="2800" dirty="0"/>
              <a:t> los documentos reflejan la experiencia acumulada y la memoria institucional; conservar solo la documentación que es necesaria y útil para la toma de decisiones.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b="1" dirty="0" smtClean="0"/>
              <a:t>Frecuencia </a:t>
            </a:r>
            <a:r>
              <a:rPr lang="es-ES" sz="2800" b="1" dirty="0"/>
              <a:t>de consulta:</a:t>
            </a:r>
            <a:r>
              <a:rPr lang="es-ES" sz="2800" dirty="0"/>
              <a:t> si un documento es consultado con frecuencia se deduce de inmediato su utilidad.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b="1" dirty="0" smtClean="0"/>
              <a:t>Capacidad </a:t>
            </a:r>
            <a:r>
              <a:rPr lang="es-ES" sz="2800" b="1" dirty="0"/>
              <a:t>para probar derechos:</a:t>
            </a:r>
            <a:r>
              <a:rPr lang="es-ES" sz="2800" dirty="0"/>
              <a:t> con base a la legislación vigente aplicada a documentos públicos, recomendaciones de entidades controladoras o fiscalizadoras del Estado, y las normativas o experiencia </a:t>
            </a:r>
            <a:r>
              <a:rPr lang="es-ES" sz="2800" dirty="0" smtClean="0"/>
              <a:t>institucional.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0246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542519"/>
            <a:ext cx="8668657" cy="387798"/>
          </a:xfrm>
        </p:spPr>
        <p:txBody>
          <a:bodyPr/>
          <a:lstStyle/>
          <a:p>
            <a:r>
              <a:rPr lang="es-SV" dirty="0"/>
              <a:t>Valoración Documental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01498" y="1490205"/>
            <a:ext cx="108550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/>
              <a:t>Definición:</a:t>
            </a:r>
            <a:r>
              <a:rPr lang="es-ES" sz="2600" dirty="0"/>
              <a:t> Consiste en analizar y determinar los valores asociados a la documentación dividiéndolos en valores primarios y secundarios.</a:t>
            </a:r>
          </a:p>
          <a:p>
            <a:endParaRPr lang="es-ES" sz="2600" dirty="0"/>
          </a:p>
          <a:p>
            <a:r>
              <a:rPr lang="es-ES" sz="2600" b="1" dirty="0"/>
              <a:t>Valores primarios: </a:t>
            </a:r>
            <a:r>
              <a:rPr lang="es-ES" sz="2600" dirty="0"/>
              <a:t>aquel que va unido a la finalidad inmediata por la cual el documento se ha producido en la Institución; sirven para ordenar, informar o probar algo. Incluye los valores: administrativo, contable, fiscal, legal, jurídico, informativo y técnico.</a:t>
            </a:r>
          </a:p>
          <a:p>
            <a:endParaRPr lang="es-ES" sz="2600" dirty="0"/>
          </a:p>
          <a:p>
            <a:r>
              <a:rPr lang="es-ES" sz="2600" b="1" dirty="0"/>
              <a:t>Valores secundarios: </a:t>
            </a:r>
            <a:r>
              <a:rPr lang="es-ES" sz="2600" dirty="0"/>
              <a:t>valor científico, histórico y cultural que tiene una serie documental atribuido a las funciones y servicios que la Institución brinda a la población; y surgen una vez agotados los valores primarios.</a:t>
            </a:r>
          </a:p>
          <a:p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408264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584083"/>
            <a:ext cx="8668657" cy="387798"/>
          </a:xfrm>
        </p:spPr>
        <p:txBody>
          <a:bodyPr/>
          <a:lstStyle/>
          <a:p>
            <a:r>
              <a:rPr lang="es-SV" dirty="0"/>
              <a:t>Valores primarios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01498" y="1517914"/>
            <a:ext cx="108550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Valor administrativo:</a:t>
            </a:r>
            <a:r>
              <a:rPr lang="es-ES" sz="2800" dirty="0"/>
              <a:t> es el valor que posee un documento para la actividad administrativa de una entidad productora, en la medida que informa, fundamenta o prueba sus actos.</a:t>
            </a:r>
          </a:p>
          <a:p>
            <a:r>
              <a:rPr lang="es-ES" sz="2800" b="1" dirty="0"/>
              <a:t>Valor legal:</a:t>
            </a:r>
            <a:r>
              <a:rPr lang="es-ES" sz="2800" dirty="0"/>
              <a:t> aquel que tienen los documentos y sirven de testimonio ante la Ley.</a:t>
            </a:r>
          </a:p>
          <a:p>
            <a:r>
              <a:rPr lang="es-ES" sz="2800" b="1" dirty="0"/>
              <a:t>Valor jurídico:</a:t>
            </a:r>
            <a:r>
              <a:rPr lang="es-ES" sz="2800" dirty="0"/>
              <a:t> es aquel del que se derivan derechos u obligaciones legales regulados por el derecho común.</a:t>
            </a:r>
          </a:p>
          <a:p>
            <a:r>
              <a:rPr lang="es-ES" sz="2800" b="1" dirty="0"/>
              <a:t>Valor contable:</a:t>
            </a:r>
            <a:r>
              <a:rPr lang="es-ES" sz="2800" dirty="0"/>
              <a:t> está representado en los documentos que tienen utilidad o aptitud para dar soporte al conjunto de cuentas, tales como registros de ingresos, egresos y movimientos económicos de la Institución.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152290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542518"/>
            <a:ext cx="8668657" cy="387798"/>
          </a:xfrm>
        </p:spPr>
        <p:txBody>
          <a:bodyPr/>
          <a:lstStyle/>
          <a:p>
            <a:r>
              <a:rPr lang="es-SV" dirty="0"/>
              <a:t>Valores primarios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01498" y="1559478"/>
            <a:ext cx="10855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/>
              <a:t>Valor fiscal:</a:t>
            </a:r>
            <a:r>
              <a:rPr lang="es-ES" sz="3000" dirty="0"/>
              <a:t> es el que tienen aquellos documentos que expresan movimiento de dinero y sirven de testimonio para las obligaciones tributarias.</a:t>
            </a:r>
          </a:p>
          <a:p>
            <a:r>
              <a:rPr lang="es-ES" sz="3000" b="1" dirty="0"/>
              <a:t>Valor informativo:</a:t>
            </a:r>
            <a:r>
              <a:rPr lang="es-ES" sz="3000" dirty="0"/>
              <a:t> es el valor que presentan los documentos cuando sirven de instrumento de información para el usuario, para la entidad, y como fuente de investigación política, económica y social.</a:t>
            </a:r>
          </a:p>
          <a:p>
            <a:r>
              <a:rPr lang="es-ES" sz="3000" b="1" dirty="0"/>
              <a:t>Valor técnico:</a:t>
            </a:r>
            <a:r>
              <a:rPr lang="es-ES" sz="3000" dirty="0"/>
              <a:t> atributo de los documentos producidos o recibidos por la Institución en su aspecto misional; definen funciones específicas ya que norman procedimientos técnicos y operativos.</a:t>
            </a:r>
            <a:endParaRPr lang="es-SV" sz="3000" dirty="0"/>
          </a:p>
        </p:txBody>
      </p:sp>
    </p:spTree>
    <p:extLst>
      <p:ext uri="{BB962C8B-B14F-4D97-AF65-F5344CB8AC3E}">
        <p14:creationId xmlns:p14="http://schemas.microsoft.com/office/powerpoint/2010/main" val="107767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67" y="473246"/>
            <a:ext cx="8668657" cy="387798"/>
          </a:xfrm>
        </p:spPr>
        <p:txBody>
          <a:bodyPr/>
          <a:lstStyle/>
          <a:p>
            <a:r>
              <a:rPr lang="es-SV" dirty="0"/>
              <a:t>Valores secundarios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01498" y="1393223"/>
            <a:ext cx="108550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Valor histórico-cultural:</a:t>
            </a:r>
            <a:r>
              <a:rPr lang="es-ES" sz="2800" dirty="0"/>
              <a:t> cuando el documento, tanto por su contenido como por su producción o autoría, representa un aporte importante al conocimiento y comprensión de la sociedad, de sus procesos históricos y culturales, tanto del pasado como del presente. Asimismo, cuando el documento es un reflejo de una persona destacada, grupo social (sin exclusión de ningún tipo) o de los cambios experimentados en una institución a lo largo del tiempo.</a:t>
            </a:r>
          </a:p>
          <a:p>
            <a:r>
              <a:rPr lang="es-ES" sz="2800" b="1" dirty="0"/>
              <a:t>Valor científico:</a:t>
            </a:r>
            <a:r>
              <a:rPr lang="es-ES" sz="2800" dirty="0"/>
              <a:t> el valor del documento representa un aporte al desarrollo, aplicación e investigación científica en el campo de las ciencias naturales, físicas, sociales y humanas.</a:t>
            </a:r>
          </a:p>
          <a:p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3577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076" y="417827"/>
            <a:ext cx="8668657" cy="387798"/>
          </a:xfrm>
        </p:spPr>
        <p:txBody>
          <a:bodyPr/>
          <a:lstStyle/>
          <a:p>
            <a:r>
              <a:rPr lang="es-SV" dirty="0"/>
              <a:t>Ejemplos de valores primarios y secundarios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87644" y="1240830"/>
            <a:ext cx="36012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Documentos con valor administrativo</a:t>
            </a:r>
          </a:p>
          <a:p>
            <a:r>
              <a:rPr lang="es-ES" sz="2000" dirty="0"/>
              <a:t>1. Hoja de vida</a:t>
            </a:r>
          </a:p>
          <a:p>
            <a:r>
              <a:rPr lang="es-ES" sz="2000" dirty="0"/>
              <a:t>2. Solvencia de la policía</a:t>
            </a:r>
          </a:p>
          <a:p>
            <a:r>
              <a:rPr lang="es-ES" sz="2000" dirty="0"/>
              <a:t>3. Partida de nacimiento </a:t>
            </a:r>
          </a:p>
          <a:p>
            <a:r>
              <a:rPr lang="es-ES" sz="2000" dirty="0"/>
              <a:t>4. Título universitario</a:t>
            </a:r>
          </a:p>
          <a:p>
            <a:r>
              <a:rPr lang="es-ES" sz="2000" dirty="0"/>
              <a:t>5. Licitación de compra</a:t>
            </a:r>
          </a:p>
          <a:p>
            <a:endParaRPr lang="es-ES" sz="2000" dirty="0"/>
          </a:p>
          <a:p>
            <a:r>
              <a:rPr lang="es-ES" sz="2400" b="1" dirty="0"/>
              <a:t>Documentos con valor </a:t>
            </a:r>
            <a:r>
              <a:rPr lang="es-ES" sz="2400" b="1" dirty="0" smtClean="0"/>
              <a:t>legal/ jurídico</a:t>
            </a:r>
            <a:endParaRPr lang="es-ES" sz="2400" b="1" dirty="0"/>
          </a:p>
          <a:p>
            <a:pPr lvl="0"/>
            <a:r>
              <a:rPr lang="es-SV" sz="2000" dirty="0"/>
              <a:t>1. Escritura de vivienda</a:t>
            </a:r>
          </a:p>
          <a:p>
            <a:pPr lvl="0"/>
            <a:r>
              <a:rPr lang="es-SV" sz="2000" dirty="0"/>
              <a:t>2. Contrato</a:t>
            </a:r>
          </a:p>
          <a:p>
            <a:pPr lvl="0"/>
            <a:r>
              <a:rPr lang="es-SV" sz="2000" dirty="0"/>
              <a:t>3. Patente</a:t>
            </a:r>
          </a:p>
          <a:p>
            <a:pPr lvl="0"/>
            <a:r>
              <a:rPr lang="es-SV" sz="2000" dirty="0"/>
              <a:t>4. Acta de matrimonio</a:t>
            </a:r>
          </a:p>
          <a:p>
            <a:pPr lvl="0"/>
            <a:r>
              <a:rPr lang="es-SV" sz="2000" dirty="0"/>
              <a:t>5. Documento de identidad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23924" y="1240830"/>
            <a:ext cx="363036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Documentos con valor contable</a:t>
            </a:r>
          </a:p>
          <a:p>
            <a:r>
              <a:rPr lang="es-ES" sz="2000" dirty="0"/>
              <a:t>1. Registro de ingresos y egresos contables</a:t>
            </a:r>
          </a:p>
          <a:p>
            <a:r>
              <a:rPr lang="es-ES" sz="2000" dirty="0"/>
              <a:t>2. Cheque</a:t>
            </a:r>
          </a:p>
          <a:p>
            <a:r>
              <a:rPr lang="es-ES" sz="2000" dirty="0"/>
              <a:t>3. Factura</a:t>
            </a:r>
          </a:p>
          <a:p>
            <a:r>
              <a:rPr lang="es-ES" sz="2000" dirty="0"/>
              <a:t>4. Orden de compra</a:t>
            </a:r>
          </a:p>
          <a:p>
            <a:r>
              <a:rPr lang="es-ES" sz="2000" dirty="0"/>
              <a:t>5. Libro Mayor</a:t>
            </a:r>
          </a:p>
          <a:p>
            <a:endParaRPr lang="es-ES" sz="2000" dirty="0"/>
          </a:p>
          <a:p>
            <a:r>
              <a:rPr lang="es-ES" sz="2400" b="1" dirty="0"/>
              <a:t>Documentos con valor fiscal</a:t>
            </a:r>
          </a:p>
          <a:p>
            <a:pPr lvl="0"/>
            <a:r>
              <a:rPr lang="es-ES" sz="2000" dirty="0"/>
              <a:t>1. Declaración de impuesto sobre la renta</a:t>
            </a:r>
          </a:p>
          <a:p>
            <a:pPr lvl="0"/>
            <a:r>
              <a:rPr lang="es-ES" sz="2000" dirty="0"/>
              <a:t>2. Comprobante de crédito fiscal</a:t>
            </a:r>
          </a:p>
          <a:p>
            <a:pPr lvl="0"/>
            <a:r>
              <a:rPr lang="es-ES" sz="2000" dirty="0"/>
              <a:t>3. Nota de crédito</a:t>
            </a:r>
          </a:p>
          <a:p>
            <a:pPr lvl="0"/>
            <a:r>
              <a:rPr lang="es-ES" sz="2000" dirty="0"/>
              <a:t>4. Nota de débito</a:t>
            </a:r>
          </a:p>
          <a:p>
            <a:pPr lvl="0"/>
            <a:r>
              <a:rPr lang="es-ES" sz="2000" dirty="0"/>
              <a:t>5. Factura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589342" y="1240830"/>
            <a:ext cx="32706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Documentos con valor histórico-cultural</a:t>
            </a:r>
          </a:p>
          <a:p>
            <a:r>
              <a:rPr lang="es-ES" sz="2000" dirty="0"/>
              <a:t>1. Memoria de labores</a:t>
            </a:r>
          </a:p>
          <a:p>
            <a:r>
              <a:rPr lang="es-ES" sz="2000" dirty="0"/>
              <a:t>2. Informe Anual de Operaciones</a:t>
            </a:r>
          </a:p>
          <a:p>
            <a:r>
              <a:rPr lang="es-ES" sz="2000" dirty="0"/>
              <a:t>3. Convenios y Tratados</a:t>
            </a:r>
          </a:p>
          <a:p>
            <a:r>
              <a:rPr lang="es-ES" sz="2000" dirty="0"/>
              <a:t>4. Decretos</a:t>
            </a:r>
          </a:p>
          <a:p>
            <a:r>
              <a:rPr lang="es-ES" sz="2000" dirty="0"/>
              <a:t>5. Balance anual de resultados </a:t>
            </a:r>
          </a:p>
          <a:p>
            <a:r>
              <a:rPr lang="es-ES" sz="2000" dirty="0"/>
              <a:t>6. Correspondencia de la Presidencia de la República</a:t>
            </a:r>
          </a:p>
          <a:p>
            <a:r>
              <a:rPr lang="es-ES" sz="2000" dirty="0"/>
              <a:t>7. Actas de sesiones del Consejo Directivo</a:t>
            </a:r>
          </a:p>
        </p:txBody>
      </p:sp>
    </p:spTree>
    <p:extLst>
      <p:ext uri="{BB962C8B-B14F-4D97-AF65-F5344CB8AC3E}">
        <p14:creationId xmlns:p14="http://schemas.microsoft.com/office/powerpoint/2010/main" val="28777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Selección documental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97527" y="1143841"/>
            <a:ext cx="1058487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/>
              <a:t>Formulario de Valoración y Selección Documental</a:t>
            </a:r>
            <a:r>
              <a:rPr lang="es-ES" sz="2600" dirty="0"/>
              <a:t>: es un instrumento metodológico para llevar a cabo el estudio de la serie documental objeto de la valoración. Esta información será plasmada en la Tabla de Plazos de Conservación Documental.</a:t>
            </a:r>
          </a:p>
          <a:p>
            <a:r>
              <a:rPr lang="es-ES" sz="2600" b="1" dirty="0"/>
              <a:t>Plazos de conservación:</a:t>
            </a:r>
            <a:r>
              <a:rPr lang="es-ES" sz="2600" dirty="0"/>
              <a:t> es el tiempo que se le asigna a una serie documental producido por una unidad administrativa con la finalidad de cumplir con su vigencia administrativa para luego pasar a otra etapa del ciclo vital en la cual son transferidos a otros archivos del sistema institucional donde pueden ser conservados por periodos más amplios o bien de manera permanente.</a:t>
            </a:r>
          </a:p>
          <a:p>
            <a:r>
              <a:rPr lang="es-ES" sz="2600" b="1" dirty="0"/>
              <a:t>Disposiciones finales:</a:t>
            </a:r>
            <a:r>
              <a:rPr lang="es-ES" sz="2600" dirty="0"/>
              <a:t> se refieren al destino final de los documentos, los cuales pueden ser: conservación permanente, eliminación parcial, eliminación total o digitalización.</a:t>
            </a:r>
          </a:p>
          <a:p>
            <a:endParaRPr lang="es-SV" sz="2600" dirty="0"/>
          </a:p>
        </p:txBody>
      </p:sp>
    </p:spTree>
    <p:extLst>
      <p:ext uri="{BB962C8B-B14F-4D97-AF65-F5344CB8AC3E}">
        <p14:creationId xmlns:p14="http://schemas.microsoft.com/office/powerpoint/2010/main" val="2727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72545" y="775855"/>
            <a:ext cx="1233055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2909454" cy="1233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09" y="533257"/>
            <a:ext cx="9848525" cy="56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235002"/>
            <a:ext cx="10598727" cy="775597"/>
          </a:xfrm>
        </p:spPr>
        <p:txBody>
          <a:bodyPr/>
          <a:lstStyle/>
          <a:p>
            <a:r>
              <a:rPr lang="es-SV" dirty="0"/>
              <a:t>Tabla de Plazos de </a:t>
            </a:r>
            <a:r>
              <a:rPr lang="es-SV" dirty="0" smtClean="0"/>
              <a:t/>
            </a:r>
            <a:br>
              <a:rPr lang="es-SV" dirty="0" smtClean="0"/>
            </a:br>
            <a:r>
              <a:rPr lang="es-SV" dirty="0" smtClean="0"/>
              <a:t>Conservación </a:t>
            </a:r>
            <a:r>
              <a:rPr lang="es-SV" dirty="0"/>
              <a:t>Documental </a:t>
            </a:r>
            <a:r>
              <a:rPr lang="es-SV" dirty="0" smtClean="0"/>
              <a:t>TPCD (ejemplo</a:t>
            </a:r>
            <a:r>
              <a:rPr lang="es-SV" dirty="0"/>
              <a:t>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65371"/>
              </p:ext>
            </p:extLst>
          </p:nvPr>
        </p:nvGraphicFramePr>
        <p:xfrm>
          <a:off x="630383" y="1208929"/>
          <a:ext cx="10882745" cy="49424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6869">
                  <a:extLst>
                    <a:ext uri="{9D8B030D-6E8A-4147-A177-3AD203B41FA5}">
                      <a16:colId xmlns:a16="http://schemas.microsoft.com/office/drawing/2014/main" val="1867689405"/>
                    </a:ext>
                  </a:extLst>
                </a:gridCol>
                <a:gridCol w="1564066">
                  <a:extLst>
                    <a:ext uri="{9D8B030D-6E8A-4147-A177-3AD203B41FA5}">
                      <a16:colId xmlns:a16="http://schemas.microsoft.com/office/drawing/2014/main" val="2878342744"/>
                    </a:ext>
                  </a:extLst>
                </a:gridCol>
                <a:gridCol w="676886">
                  <a:extLst>
                    <a:ext uri="{9D8B030D-6E8A-4147-A177-3AD203B41FA5}">
                      <a16:colId xmlns:a16="http://schemas.microsoft.com/office/drawing/2014/main" val="4082992757"/>
                    </a:ext>
                  </a:extLst>
                </a:gridCol>
                <a:gridCol w="765847">
                  <a:extLst>
                    <a:ext uri="{9D8B030D-6E8A-4147-A177-3AD203B41FA5}">
                      <a16:colId xmlns:a16="http://schemas.microsoft.com/office/drawing/2014/main" val="3951084041"/>
                    </a:ext>
                  </a:extLst>
                </a:gridCol>
                <a:gridCol w="1448818">
                  <a:extLst>
                    <a:ext uri="{9D8B030D-6E8A-4147-A177-3AD203B41FA5}">
                      <a16:colId xmlns:a16="http://schemas.microsoft.com/office/drawing/2014/main" val="2221138235"/>
                    </a:ext>
                  </a:extLst>
                </a:gridCol>
                <a:gridCol w="966041">
                  <a:extLst>
                    <a:ext uri="{9D8B030D-6E8A-4147-A177-3AD203B41FA5}">
                      <a16:colId xmlns:a16="http://schemas.microsoft.com/office/drawing/2014/main" val="3675480134"/>
                    </a:ext>
                  </a:extLst>
                </a:gridCol>
                <a:gridCol w="985756">
                  <a:extLst>
                    <a:ext uri="{9D8B030D-6E8A-4147-A177-3AD203B41FA5}">
                      <a16:colId xmlns:a16="http://schemas.microsoft.com/office/drawing/2014/main" val="882422993"/>
                    </a:ext>
                  </a:extLst>
                </a:gridCol>
                <a:gridCol w="1222337">
                  <a:extLst>
                    <a:ext uri="{9D8B030D-6E8A-4147-A177-3AD203B41FA5}">
                      <a16:colId xmlns:a16="http://schemas.microsoft.com/office/drawing/2014/main" val="2816515811"/>
                    </a:ext>
                  </a:extLst>
                </a:gridCol>
                <a:gridCol w="1736125">
                  <a:extLst>
                    <a:ext uri="{9D8B030D-6E8A-4147-A177-3AD203B41FA5}">
                      <a16:colId xmlns:a16="http://schemas.microsoft.com/office/drawing/2014/main" val="447405454"/>
                    </a:ext>
                  </a:extLst>
                </a:gridCol>
              </a:tblGrid>
              <a:tr h="5483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SERIES /SUBSERIES</a:t>
                      </a:r>
                    </a:p>
                  </a:txBody>
                  <a:tcPr marL="38752" marR="387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DENOMINACIÓN DE LA FUNCIÓN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ORIGI-NAL/ COPIA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SOPOR-TE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CLASIFICACIÓN DE LA INFORMACIÓN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PLAZO DE CONSERVACIÓN/AÑOS</a:t>
                      </a:r>
                    </a:p>
                  </a:txBody>
                  <a:tcPr marL="38752" marR="38752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OBSERVACIONES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extLst>
                  <a:ext uri="{0D108BD9-81ED-4DB2-BD59-A6C34878D82A}">
                    <a16:rowId xmlns:a16="http://schemas.microsoft.com/office/drawing/2014/main" val="3765274730"/>
                  </a:ext>
                </a:extLst>
              </a:tr>
              <a:tr h="77543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ARCHIVO DE GESTIÓN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ARCHIVO CENTRAL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DISPOSICIÓN FINAL*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16585"/>
                  </a:ext>
                </a:extLst>
              </a:tr>
              <a:tr h="775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compras por libre gestión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Adquisición de bienes y servicios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Papel 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Información Pública 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1 año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5 años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Eliminación Total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>
                          <a:effectLst/>
                        </a:rPr>
                        <a:t>Transferir después de haber sido auditados por</a:t>
                      </a:r>
                      <a:r>
                        <a:rPr lang="es-SV" sz="1400" baseline="0" dirty="0" smtClean="0">
                          <a:effectLst/>
                        </a:rPr>
                        <a:t> la CCR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752" marR="38752" marT="0" marB="0" anchor="ctr"/>
                </a:tc>
                <a:extLst>
                  <a:ext uri="{0D108BD9-81ED-4DB2-BD59-A6C34878D82A}">
                    <a16:rowId xmlns:a16="http://schemas.microsoft.com/office/drawing/2014/main" val="3037224974"/>
                  </a:ext>
                </a:extLst>
              </a:tr>
              <a:tr h="775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Actas del Consejo Directivo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Facultades y atribuciones del Instituto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Papel 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Información Oficiosa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5 años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 30</a:t>
                      </a:r>
                      <a:r>
                        <a:rPr lang="es-SV" sz="1600" baseline="0" dirty="0">
                          <a:effectLst/>
                        </a:rPr>
                        <a:t> años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Conservación permanente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Luego pasará a Archivo Histórico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extLst>
                  <a:ext uri="{0D108BD9-81ED-4DB2-BD59-A6C34878D82A}">
                    <a16:rowId xmlns:a16="http://schemas.microsoft.com/office/drawing/2014/main" val="2480648242"/>
                  </a:ext>
                </a:extLst>
              </a:tr>
              <a:tr h="103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Expedientes de Calificaciones de Interés Social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Calificaciones de Interés Social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Papel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Información Pública 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1 año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30 años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Digitalización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Después de 30 años eliminar papel y conservar lo digital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extLst>
                  <a:ext uri="{0D108BD9-81ED-4DB2-BD59-A6C34878D82A}">
                    <a16:rowId xmlns:a16="http://schemas.microsoft.com/office/drawing/2014/main" val="4008649175"/>
                  </a:ext>
                </a:extLst>
              </a:tr>
              <a:tr h="103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Bitácoras de recorrido de vehículos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Servicio de transporte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Papel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Información Pública 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2 años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0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Eliminación Total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Eliminar después de haber sido auditados por la CCR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752" marR="38752" marT="0" marB="0" anchor="ctr"/>
                </a:tc>
                <a:extLst>
                  <a:ext uri="{0D108BD9-81ED-4DB2-BD59-A6C34878D82A}">
                    <a16:rowId xmlns:a16="http://schemas.microsoft.com/office/drawing/2014/main" val="69286760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30383" y="6238911"/>
            <a:ext cx="957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dirty="0">
                <a:solidFill>
                  <a:schemeClr val="accent3"/>
                </a:solidFill>
              </a:rPr>
              <a:t>*Disposición final: </a:t>
            </a:r>
            <a:r>
              <a:rPr lang="es-ES" b="1" dirty="0">
                <a:solidFill>
                  <a:schemeClr val="accent3"/>
                </a:solidFill>
              </a:rPr>
              <a:t>conservación permanente, eliminación parcial, eliminación total o digitalización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37963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2926A-C0A2-4FAC-8644-87D01C6819DA}"/>
              </a:ext>
            </a:extLst>
          </p:cNvPr>
          <p:cNvSpPr txBox="1"/>
          <p:nvPr/>
        </p:nvSpPr>
        <p:spPr>
          <a:xfrm>
            <a:off x="4107544" y="1458975"/>
            <a:ext cx="399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PRIMERA PARTE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818906" y="2584277"/>
            <a:ext cx="65749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3200" dirty="0"/>
              <a:t>¿Qué es el CISED?</a:t>
            </a:r>
            <a:endParaRPr lang="es-SV" sz="32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3200" dirty="0"/>
              <a:t>Funciones del CISED</a:t>
            </a:r>
            <a:endParaRPr lang="es-SV" sz="32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3200" dirty="0"/>
              <a:t>Series Documentales</a:t>
            </a:r>
            <a:endParaRPr lang="es-SV" sz="32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3200" dirty="0"/>
              <a:t>Cuadro de Clasificación Documental</a:t>
            </a:r>
            <a:endParaRPr lang="es-SV" sz="24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3673" l="8675" r="81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736"/>
            <a:ext cx="3219046" cy="23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9BD6808-0C89-4022-9BAB-0FDDFE2E86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450" b="264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85111-9B29-4D1E-8410-9C47599D017D}"/>
              </a:ext>
            </a:extLst>
          </p:cNvPr>
          <p:cNvSpPr txBox="1"/>
          <p:nvPr/>
        </p:nvSpPr>
        <p:spPr>
          <a:xfrm>
            <a:off x="5000125" y="4302958"/>
            <a:ext cx="2191755" cy="67710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I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GRACIAS</a:t>
            </a:r>
            <a:endParaRPr lang="en-IN" sz="44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D7B19E-187B-4712-B5DE-49E97D4F5277}"/>
              </a:ext>
            </a:extLst>
          </p:cNvPr>
          <p:cNvSpPr/>
          <p:nvPr/>
        </p:nvSpPr>
        <p:spPr>
          <a:xfrm>
            <a:off x="0" y="0"/>
            <a:ext cx="12192000" cy="374985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2926A-C0A2-4FAC-8644-87D01C6819DA}"/>
              </a:ext>
            </a:extLst>
          </p:cNvPr>
          <p:cNvSpPr txBox="1"/>
          <p:nvPr/>
        </p:nvSpPr>
        <p:spPr>
          <a:xfrm>
            <a:off x="4064001" y="559089"/>
            <a:ext cx="379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¿Qué es el CISED?</a:t>
            </a:r>
            <a:endParaRPr lang="es-SV" sz="3600" b="1" dirty="0">
              <a:solidFill>
                <a:schemeClr val="tx1">
                  <a:lumMod val="85000"/>
                  <a:lumOff val="1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99244" y="1430503"/>
            <a:ext cx="103906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dirty="0"/>
              <a:t>Es el Comité Institucional de Selección y Eliminación de </a:t>
            </a:r>
            <a:r>
              <a:rPr lang="es-ES" sz="2600" dirty="0" smtClean="0"/>
              <a:t>Documentos.</a:t>
            </a:r>
          </a:p>
          <a:p>
            <a:endParaRPr lang="es-ES" sz="2600" dirty="0"/>
          </a:p>
          <a:p>
            <a:r>
              <a:rPr lang="es-ES" sz="2600" dirty="0"/>
              <a:t>De acuerdo </a:t>
            </a:r>
            <a:r>
              <a:rPr lang="es-ES" sz="2600" dirty="0" smtClean="0"/>
              <a:t>al Lineamiento N° 6 de Gestión Documental y Archivos del Instituto de Acceso a la Información Pública, y a la </a:t>
            </a:r>
            <a:r>
              <a:rPr lang="es-ES" sz="2600" dirty="0"/>
              <a:t>Política de Gestión Documental y Archivos del </a:t>
            </a:r>
            <a:r>
              <a:rPr lang="es-ES" sz="2600" dirty="0" smtClean="0"/>
              <a:t>ILP; </a:t>
            </a:r>
            <a:r>
              <a:rPr lang="es-ES" sz="2600" dirty="0"/>
              <a:t>el CISED debe estar conformado por los siguientes miembros</a:t>
            </a:r>
            <a:r>
              <a:rPr lang="es-ES" sz="2600" dirty="0" smtClean="0"/>
              <a:t>:</a:t>
            </a:r>
          </a:p>
          <a:p>
            <a:endParaRPr lang="es-SV" sz="2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600" dirty="0"/>
              <a:t>Oficial de Gestión Documental y Archivos.</a:t>
            </a:r>
            <a:endParaRPr lang="es-SV" sz="2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600" dirty="0"/>
              <a:t>Jefe de la Unidad Jurídica (o un delegado del área jurídica).</a:t>
            </a:r>
            <a:endParaRPr lang="es-SV" sz="2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600" dirty="0">
                <a:solidFill>
                  <a:schemeClr val="accent5"/>
                </a:solidFill>
              </a:rPr>
              <a:t>Un representante de la Gerencia de Operaciones: jefe o coordinador.</a:t>
            </a:r>
            <a:endParaRPr lang="es-SV" sz="2600" dirty="0">
              <a:solidFill>
                <a:schemeClr val="accent5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600" dirty="0"/>
              <a:t>Un representante de la Gerencia Administrativa Financiera.</a:t>
            </a:r>
            <a:endParaRPr lang="es-SV" sz="2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600" dirty="0"/>
              <a:t>Auditor Interno (como observador del proceso).</a:t>
            </a:r>
            <a:endParaRPr lang="es-SV" sz="2600" dirty="0"/>
          </a:p>
        </p:txBody>
      </p:sp>
    </p:spTree>
    <p:extLst>
      <p:ext uri="{BB962C8B-B14F-4D97-AF65-F5344CB8AC3E}">
        <p14:creationId xmlns:p14="http://schemas.microsoft.com/office/powerpoint/2010/main" val="2469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016760" y="1697860"/>
            <a:ext cx="106581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3200" dirty="0" smtClean="0"/>
              <a:t>Determinar los valores </a:t>
            </a:r>
            <a:r>
              <a:rPr lang="es-ES" sz="3200" dirty="0"/>
              <a:t>primarios y </a:t>
            </a:r>
            <a:r>
              <a:rPr lang="es-ES" sz="3200" dirty="0" smtClean="0"/>
              <a:t>secundarios de las series documentales.</a:t>
            </a:r>
            <a:endParaRPr lang="es-ES" sz="3200" dirty="0"/>
          </a:p>
          <a:p>
            <a:pPr marL="457200" indent="-457200">
              <a:buFont typeface="+mj-lt"/>
              <a:buAutoNum type="arabicPeriod"/>
            </a:pPr>
            <a:r>
              <a:rPr lang="es-ES" sz="3200" dirty="0"/>
              <a:t>Recibir, complementar y aprobar los </a:t>
            </a:r>
            <a:r>
              <a:rPr lang="es-ES" sz="3200" b="1" dirty="0"/>
              <a:t>Formularios para la Valoración y Selección Documental</a:t>
            </a:r>
            <a:r>
              <a:rPr lang="es-ES" sz="3200" dirty="0"/>
              <a:t> llenados previamente por la Unidad de Gestión Documental y Archivos.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/>
              <a:t>Revisar y autorizar las </a:t>
            </a:r>
            <a:r>
              <a:rPr lang="es-ES" sz="3200" b="1" dirty="0"/>
              <a:t>Tablas de Plazos de Conservación Documental</a:t>
            </a:r>
            <a:r>
              <a:rPr lang="es-ES" sz="3200" dirty="0"/>
              <a:t> de cada unidad administrativa.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/>
              <a:t>Firmar las </a:t>
            </a:r>
            <a:r>
              <a:rPr lang="es-ES" sz="3200" b="1" dirty="0"/>
              <a:t>Actas de Eliminación de Documentos</a:t>
            </a:r>
            <a:r>
              <a:rPr lang="es-ES" sz="3200" dirty="0"/>
              <a:t>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992926A-C0A2-4FAC-8644-87D01C6819DA}"/>
              </a:ext>
            </a:extLst>
          </p:cNvPr>
          <p:cNvSpPr txBox="1"/>
          <p:nvPr/>
        </p:nvSpPr>
        <p:spPr>
          <a:xfrm>
            <a:off x="3906714" y="559089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Funciones del CISED</a:t>
            </a:r>
          </a:p>
        </p:txBody>
      </p:sp>
    </p:spTree>
    <p:extLst>
      <p:ext uri="{BB962C8B-B14F-4D97-AF65-F5344CB8AC3E}">
        <p14:creationId xmlns:p14="http://schemas.microsoft.com/office/powerpoint/2010/main" val="22962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761" y="543568"/>
            <a:ext cx="8668657" cy="387798"/>
          </a:xfrm>
        </p:spPr>
        <p:txBody>
          <a:bodyPr/>
          <a:lstStyle/>
          <a:p>
            <a:r>
              <a:rPr lang="es-SV" dirty="0" smtClean="0"/>
              <a:t>Documentos de Apoyo (excluidos del estudio)</a:t>
            </a:r>
            <a:endParaRPr lang="es-SV" dirty="0"/>
          </a:p>
        </p:txBody>
      </p:sp>
      <p:sp>
        <p:nvSpPr>
          <p:cNvPr id="22" name="Rectángulo 21"/>
          <p:cNvSpPr/>
          <p:nvPr/>
        </p:nvSpPr>
        <p:spPr>
          <a:xfrm>
            <a:off x="1380524" y="1350905"/>
            <a:ext cx="93428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 smtClean="0"/>
              <a:t>Definición de Documentos de Apoyo: </a:t>
            </a:r>
            <a:r>
              <a:rPr lang="es-ES" sz="2400" dirty="0" smtClean="0"/>
              <a:t>Son </a:t>
            </a:r>
            <a:r>
              <a:rPr lang="es-ES" sz="2400" dirty="0"/>
              <a:t>los documentos que han sido reunidos para servir de ayuda a la </a:t>
            </a:r>
            <a:r>
              <a:rPr lang="es-ES" sz="2400" dirty="0" smtClean="0"/>
              <a:t>gestión administrativa</a:t>
            </a:r>
            <a:r>
              <a:rPr lang="es-ES" sz="2400" dirty="0"/>
              <a:t>, y por lo general, son fotocopias o proceden de otras </a:t>
            </a:r>
            <a:r>
              <a:rPr lang="es-ES" sz="2400" dirty="0" smtClean="0"/>
              <a:t>instituciones.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Diarios </a:t>
            </a:r>
            <a:r>
              <a:rPr lang="es-ES" sz="2400" dirty="0"/>
              <a:t>oficiales, copias de leyes, decretos, reglamentos, manuales, instructivos u otras disposiciones normativas externas e internas.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Textos </a:t>
            </a:r>
            <a:r>
              <a:rPr lang="es-ES" sz="2400" dirty="0"/>
              <a:t>legales.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Boletines </a:t>
            </a:r>
            <a:r>
              <a:rPr lang="es-ES" sz="2400" dirty="0"/>
              <a:t>oficiales.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Publicaciones</a:t>
            </a:r>
            <a:r>
              <a:rPr lang="es-E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Revistas </a:t>
            </a:r>
            <a:r>
              <a:rPr lang="es-ES" sz="2400" dirty="0"/>
              <a:t>y folletos.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Catálogos </a:t>
            </a:r>
            <a:r>
              <a:rPr lang="es-ES" sz="2400" dirty="0"/>
              <a:t>comerciales.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Recopilaciones </a:t>
            </a:r>
            <a:r>
              <a:rPr lang="es-ES" sz="2400" dirty="0"/>
              <a:t>de documentos sobre un tema o asunto, ej. Capacitaciones, talleres o seminarios.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Copias </a:t>
            </a:r>
            <a:r>
              <a:rPr lang="es-ES" sz="2400" dirty="0"/>
              <a:t>de textos bibliográficos</a:t>
            </a:r>
            <a:r>
              <a:rPr lang="es-ES" sz="2400" dirty="0" smtClean="0"/>
              <a:t>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5995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1" y="543568"/>
            <a:ext cx="8668657" cy="387798"/>
          </a:xfrm>
        </p:spPr>
        <p:txBody>
          <a:bodyPr/>
          <a:lstStyle/>
          <a:p>
            <a:r>
              <a:rPr lang="es-SV" dirty="0"/>
              <a:t>Series Documentales (objeto de estudio)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80524" y="1350905"/>
            <a:ext cx="9342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/>
              <a:t>Definición de Serie Documental:</a:t>
            </a:r>
          </a:p>
          <a:p>
            <a:r>
              <a:rPr lang="es-SV" sz="2800" dirty="0"/>
              <a:t>Conjunto de documentos relacionados </a:t>
            </a:r>
            <a:r>
              <a:rPr lang="es-SV" sz="2800" dirty="0" smtClean="0"/>
              <a:t>...</a:t>
            </a:r>
            <a:endParaRPr lang="es-SV" sz="2800" dirty="0"/>
          </a:p>
        </p:txBody>
      </p:sp>
      <p:sp>
        <p:nvSpPr>
          <p:cNvPr id="31" name="Rectángulo 30"/>
          <p:cNvSpPr/>
          <p:nvPr/>
        </p:nvSpPr>
        <p:spPr>
          <a:xfrm>
            <a:off x="1510319" y="4070119"/>
            <a:ext cx="147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>
                <a:solidFill>
                  <a:srgbClr val="FF0000"/>
                </a:solidFill>
              </a:rPr>
              <a:t>Sesiones</a:t>
            </a:r>
            <a:endParaRPr lang="es-SV" sz="2800" b="1" dirty="0">
              <a:solidFill>
                <a:srgbClr val="FF000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399816" y="4068357"/>
            <a:ext cx="1515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>
                <a:solidFill>
                  <a:srgbClr val="FF0000"/>
                </a:solidFill>
              </a:rPr>
              <a:t>Informes</a:t>
            </a:r>
            <a:endParaRPr lang="es-SV" sz="2800" b="1" dirty="0">
              <a:solidFill>
                <a:srgbClr val="FF0000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510319" y="4949743"/>
            <a:ext cx="4822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 smtClean="0">
                <a:solidFill>
                  <a:srgbClr val="FF0000"/>
                </a:solidFill>
              </a:rPr>
              <a:t>Correspondencia</a:t>
            </a:r>
            <a:endParaRPr lang="es-SV" sz="2800" b="1" dirty="0">
              <a:solidFill>
                <a:srgbClr val="FF0000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399816" y="4949534"/>
            <a:ext cx="995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>
                <a:solidFill>
                  <a:srgbClr val="FF0000"/>
                </a:solidFill>
              </a:rPr>
              <a:t>Actas</a:t>
            </a:r>
            <a:endParaRPr lang="es-SV" sz="2800" b="1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10319" y="3185418"/>
            <a:ext cx="1578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>
                <a:solidFill>
                  <a:srgbClr val="FF0000"/>
                </a:solidFill>
              </a:rPr>
              <a:t>Acuerdos</a:t>
            </a:r>
            <a:endParaRPr lang="es-SV" sz="28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99816" y="3183656"/>
            <a:ext cx="1492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>
                <a:solidFill>
                  <a:srgbClr val="FF0000"/>
                </a:solidFill>
              </a:rPr>
              <a:t>Compras</a:t>
            </a:r>
            <a:endParaRPr lang="es-SV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1" y="543568"/>
            <a:ext cx="8668657" cy="387798"/>
          </a:xfrm>
        </p:spPr>
        <p:txBody>
          <a:bodyPr/>
          <a:lstStyle/>
          <a:p>
            <a:r>
              <a:rPr lang="es-SV" dirty="0"/>
              <a:t>Series Documentales (objeto de estudio)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80524" y="1350905"/>
            <a:ext cx="9342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/>
              <a:t>Definición de Serie Documental:</a:t>
            </a:r>
          </a:p>
          <a:p>
            <a:r>
              <a:rPr lang="es-SV" sz="2800" dirty="0"/>
              <a:t>Conjunto de documentos relacionados producidos en el desarrollo de una misma función o actividad administrativa.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632934" y="3187180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>
                <a:solidFill>
                  <a:schemeClr val="accent3"/>
                </a:solidFill>
              </a:rPr>
              <a:t>FUNCIÓN</a:t>
            </a:r>
            <a:endParaRPr lang="es-SV" sz="2400" b="1" dirty="0"/>
          </a:p>
        </p:txBody>
      </p:sp>
      <p:sp>
        <p:nvSpPr>
          <p:cNvPr id="28" name="Rectángulo 27"/>
          <p:cNvSpPr/>
          <p:nvPr/>
        </p:nvSpPr>
        <p:spPr>
          <a:xfrm>
            <a:off x="6992910" y="3187180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>
                <a:solidFill>
                  <a:schemeClr val="accent3"/>
                </a:solidFill>
              </a:rPr>
              <a:t>SERIES </a:t>
            </a:r>
            <a:r>
              <a:rPr lang="es-SV" sz="2800" b="1" dirty="0" smtClean="0">
                <a:solidFill>
                  <a:schemeClr val="accent3"/>
                </a:solidFill>
              </a:rPr>
              <a:t>DOCUMENTALES</a:t>
            </a:r>
            <a:endParaRPr lang="es-SV" sz="2800" b="1" dirty="0">
              <a:solidFill>
                <a:schemeClr val="accent3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510319" y="4070119"/>
            <a:ext cx="4092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/>
              <a:t>Subscripción de convenios</a:t>
            </a:r>
            <a:endParaRPr lang="es-SV" sz="2800" b="1" dirty="0"/>
          </a:p>
        </p:txBody>
      </p:sp>
      <p:sp>
        <p:nvSpPr>
          <p:cNvPr id="32" name="Rectángulo 31"/>
          <p:cNvSpPr/>
          <p:nvPr/>
        </p:nvSpPr>
        <p:spPr>
          <a:xfrm>
            <a:off x="7399816" y="4068357"/>
            <a:ext cx="2782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/>
              <a:t>Convenios del ILP</a:t>
            </a:r>
            <a:endParaRPr lang="es-SV" sz="2800" b="1" dirty="0"/>
          </a:p>
        </p:txBody>
      </p:sp>
      <p:sp>
        <p:nvSpPr>
          <p:cNvPr id="3" name="Flecha derecha 2"/>
          <p:cNvSpPr/>
          <p:nvPr/>
        </p:nvSpPr>
        <p:spPr>
          <a:xfrm>
            <a:off x="5773042" y="3076989"/>
            <a:ext cx="858982" cy="725513"/>
          </a:xfrm>
          <a:prstGeom prst="rightArrow">
            <a:avLst>
              <a:gd name="adj1" fmla="val 50000"/>
              <a:gd name="adj2" fmla="val 63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4" name="Rectángulo 33"/>
          <p:cNvSpPr/>
          <p:nvPr/>
        </p:nvSpPr>
        <p:spPr>
          <a:xfrm>
            <a:off x="1144802" y="4953058"/>
            <a:ext cx="505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/>
              <a:t>Adquisición de bienes y servicios</a:t>
            </a:r>
            <a:endParaRPr lang="es-SV" sz="2800" b="1" dirty="0"/>
          </a:p>
        </p:txBody>
      </p:sp>
      <p:sp>
        <p:nvSpPr>
          <p:cNvPr id="35" name="Rectángulo 34"/>
          <p:cNvSpPr/>
          <p:nvPr/>
        </p:nvSpPr>
        <p:spPr>
          <a:xfrm>
            <a:off x="6992910" y="4949534"/>
            <a:ext cx="379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800" b="1" dirty="0" smtClean="0"/>
              <a:t>Expedientes de compras</a:t>
            </a:r>
            <a:endParaRPr lang="es-SV" sz="2800" b="1" dirty="0"/>
          </a:p>
        </p:txBody>
      </p:sp>
    </p:spTree>
    <p:extLst>
      <p:ext uri="{BB962C8B-B14F-4D97-AF65-F5344CB8AC3E}">
        <p14:creationId xmlns:p14="http://schemas.microsoft.com/office/powerpoint/2010/main" val="38916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364057"/>
            <a:ext cx="8668657" cy="775597"/>
          </a:xfrm>
        </p:spPr>
        <p:txBody>
          <a:bodyPr/>
          <a:lstStyle/>
          <a:p>
            <a:r>
              <a:rPr lang="es-SV" dirty="0" smtClean="0"/>
              <a:t>Clasificación </a:t>
            </a:r>
            <a:r>
              <a:rPr lang="es-SV" dirty="0"/>
              <a:t>Documental </a:t>
            </a:r>
            <a:r>
              <a:rPr lang="es-SV" dirty="0" smtClean="0"/>
              <a:t/>
            </a:r>
            <a:br>
              <a:rPr lang="es-SV" dirty="0" smtClean="0"/>
            </a:br>
            <a:r>
              <a:rPr lang="es-SV" dirty="0" smtClean="0"/>
              <a:t>(ejemplo explicado)</a:t>
            </a:r>
            <a:endParaRPr lang="es-SV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19831"/>
              </p:ext>
            </p:extLst>
          </p:nvPr>
        </p:nvGraphicFramePr>
        <p:xfrm>
          <a:off x="551543" y="1295192"/>
          <a:ext cx="11103428" cy="49900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91264">
                  <a:extLst>
                    <a:ext uri="{9D8B030D-6E8A-4147-A177-3AD203B41FA5}">
                      <a16:colId xmlns:a16="http://schemas.microsoft.com/office/drawing/2014/main" val="52414695"/>
                    </a:ext>
                  </a:extLst>
                </a:gridCol>
                <a:gridCol w="2815829">
                  <a:extLst>
                    <a:ext uri="{9D8B030D-6E8A-4147-A177-3AD203B41FA5}">
                      <a16:colId xmlns:a16="http://schemas.microsoft.com/office/drawing/2014/main" val="2346593597"/>
                    </a:ext>
                  </a:extLst>
                </a:gridCol>
                <a:gridCol w="5296335">
                  <a:extLst>
                    <a:ext uri="{9D8B030D-6E8A-4147-A177-3AD203B41FA5}">
                      <a16:colId xmlns:a16="http://schemas.microsoft.com/office/drawing/2014/main" val="2575027829"/>
                    </a:ext>
                  </a:extLst>
                </a:gridCol>
              </a:tblGrid>
              <a:tr h="231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FUNCIÓN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SERIE DOCUMENTAL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EXPLICACIÓN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3440919429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Subscripción de convenios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Convenios del ILP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La Dirección Ejecutiva tiene la facultad de subscribir convenios de cooperación con instituciones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4143105881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Adquisición de bienes y servicios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compras por libre gestión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La Administración ejecuta los procesos de adquisiciones y contrataciones de bienes o servicios, según lo establece la LACAP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3664535058"/>
                  </a:ext>
                </a:extLst>
              </a:tr>
              <a:tr h="6453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Administración del personal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empleados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Del área Administrativa, cada expediente de empleado se conforma con los documentos relativos a una persona desde que inicia funciones hasta su retiro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2479294020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Gestión de solicitudes de acceso a la información pública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solicitudes de información pública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La Oficina de Información y Respuesta brinda atención y da respuesta a las solicitudes de acceso a la información pública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3409558865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Informes financieros contables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Estados Financieros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Contabilidad prepara informes financieros/contables requeridos por las autoridades competentes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16452851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Calificaciones de Interés Social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Calificaciones de Interés Social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Unidad Jurídica elabora estudios técnico-jurídico para Calificaciones de Interés Social según reglamento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1883458516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Informes jurídicos para proceso de legalización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legalización In </a:t>
                      </a:r>
                      <a:r>
                        <a:rPr lang="es-SV" sz="1600" dirty="0" err="1">
                          <a:effectLst/>
                        </a:rPr>
                        <a:t>situs</a:t>
                      </a:r>
                      <a:r>
                        <a:rPr lang="es-SV" sz="1600" dirty="0">
                          <a:effectLst/>
                        </a:rPr>
                        <a:t> (compartido)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Unidad Jurídica elabora informes jurídicos y estudios registrales para el proceso de legalización institucional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388183252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Elaboración de diagnósticos de campo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Expedientes de legalización de Comunidades (compartido)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Unidad de Promoción realiza la verificación de beneficiarios en territorio y elabora el diagnóstico de campo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extLst>
                  <a:ext uri="{0D108BD9-81ED-4DB2-BD59-A6C34878D82A}">
                    <a16:rowId xmlns:a16="http://schemas.microsoft.com/office/drawing/2014/main" val="39195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CBA63-B841-48FE-A950-F12BCA04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033" y="364057"/>
            <a:ext cx="8668657" cy="387798"/>
          </a:xfrm>
        </p:spPr>
        <p:txBody>
          <a:bodyPr/>
          <a:lstStyle/>
          <a:p>
            <a:r>
              <a:rPr lang="es-SV" dirty="0"/>
              <a:t>Cuadro de Clasificación Documental (ejemplo)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030495" y="1008769"/>
            <a:ext cx="3483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b="1" dirty="0"/>
              <a:t>SECCIONES</a:t>
            </a:r>
          </a:p>
        </p:txBody>
      </p:sp>
      <p:graphicFrame>
        <p:nvGraphicFramePr>
          <p:cNvPr id="23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72867"/>
              </p:ext>
            </p:extLst>
          </p:nvPr>
        </p:nvGraphicFramePr>
        <p:xfrm>
          <a:off x="864241" y="1339604"/>
          <a:ext cx="10463516" cy="525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es-SV" sz="1800" dirty="0"/>
                        <a:t>1. GOBIERNO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/>
                        <a:t>2. 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/>
                        <a:t>3.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/>
                        <a:t>4. SERVICIOS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Acuerdos de</a:t>
                      </a:r>
                      <a:r>
                        <a:rPr lang="es-SV" sz="2200" b="0" baseline="0" dirty="0"/>
                        <a:t> la Dirección Ejecutiva</a:t>
                      </a:r>
                      <a:endParaRPr lang="es-SV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Expedientes de empleados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Expediente de ingresos y egresos contable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Expedientes de Legalización In situ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200" b="0" dirty="0"/>
                        <a:t>Actas</a:t>
                      </a:r>
                      <a:r>
                        <a:rPr lang="es-SV" sz="2200" b="0" baseline="0" dirty="0"/>
                        <a:t> del Consejo Directivo</a:t>
                      </a:r>
                      <a:endParaRPr lang="es-SV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Expedientes de compras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Estados financieros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200" b="0" dirty="0"/>
                        <a:t>Expedientes de Legalización Comunidades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200" b="0" dirty="0"/>
                        <a:t>Informes de Auditorías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Inventarios de activo fijo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Registros contables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200" b="0" dirty="0"/>
                        <a:t>Calificaciones de Interés Social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200" b="0" dirty="0"/>
                        <a:t>Convenios</a:t>
                      </a:r>
                      <a:r>
                        <a:rPr lang="es-SV" sz="2200" b="0" baseline="0" dirty="0"/>
                        <a:t> del ILP</a:t>
                      </a:r>
                      <a:endParaRPr lang="es-SV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Expedientes de vehículos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Planillas de sueldos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SV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Informes de Rendición de Cuentas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Expedientes de </a:t>
                      </a:r>
                      <a:r>
                        <a:rPr lang="es-SV" sz="2200" b="0" dirty="0" err="1"/>
                        <a:t>Kardex</a:t>
                      </a:r>
                      <a:r>
                        <a:rPr lang="es-SV" sz="2200" b="0" dirty="0"/>
                        <a:t> de combustible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SV" sz="2200" b="0" dirty="0"/>
                        <a:t>Conciliaciones bancarias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SV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7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EE14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6793</TotalTime>
  <Words>1711</Words>
  <Application>Microsoft Office PowerPoint</Application>
  <PresentationFormat>Panorámica</PresentationFormat>
  <Paragraphs>240</Paragraphs>
  <Slides>20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Lato Light</vt:lpstr>
      <vt:lpstr>Raleway</vt:lpstr>
      <vt:lpstr>Roboto Medium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Documentos de Apoyo (excluidos del estudio)</vt:lpstr>
      <vt:lpstr>Series Documentales (objeto de estudio)</vt:lpstr>
      <vt:lpstr>Series Documentales (objeto de estudio)</vt:lpstr>
      <vt:lpstr>Clasificación Documental  (ejemplo explicado)</vt:lpstr>
      <vt:lpstr>Cuadro de Clasificación Documental (ejemplo)</vt:lpstr>
      <vt:lpstr>Presentación de PowerPoint</vt:lpstr>
      <vt:lpstr>Criterios de valoración</vt:lpstr>
      <vt:lpstr>Valoración Documental</vt:lpstr>
      <vt:lpstr>Valores primarios</vt:lpstr>
      <vt:lpstr>Valores primarios</vt:lpstr>
      <vt:lpstr>Valores secundarios</vt:lpstr>
      <vt:lpstr>Ejemplos de valores primarios y secundarios</vt:lpstr>
      <vt:lpstr>Selección documental</vt:lpstr>
      <vt:lpstr>Presentación de PowerPoint</vt:lpstr>
      <vt:lpstr>Tabla de Plazos de  Conservación Documental TPCD (ejemplo)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SonicMaster</dc:creator>
  <cp:lastModifiedBy>Jorge Callejas</cp:lastModifiedBy>
  <cp:revision>402</cp:revision>
  <dcterms:created xsi:type="dcterms:W3CDTF">2018-04-26T02:03:50Z</dcterms:created>
  <dcterms:modified xsi:type="dcterms:W3CDTF">2021-04-19T22:45:23Z</dcterms:modified>
</cp:coreProperties>
</file>