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1" r:id="rId2"/>
  </p:sldMasterIdLst>
  <p:notesMasterIdLst>
    <p:notesMasterId r:id="rId26"/>
  </p:notesMasterIdLst>
  <p:handoutMasterIdLst>
    <p:handoutMasterId r:id="rId27"/>
  </p:handoutMasterIdLst>
  <p:sldIdLst>
    <p:sldId id="273" r:id="rId3"/>
    <p:sldId id="274" r:id="rId4"/>
    <p:sldId id="275" r:id="rId5"/>
    <p:sldId id="277" r:id="rId6"/>
    <p:sldId id="276" r:id="rId7"/>
    <p:sldId id="278" r:id="rId8"/>
    <p:sldId id="279" r:id="rId9"/>
    <p:sldId id="281" r:id="rId10"/>
    <p:sldId id="280" r:id="rId11"/>
    <p:sldId id="282" r:id="rId12"/>
    <p:sldId id="290" r:id="rId13"/>
    <p:sldId id="283" r:id="rId14"/>
    <p:sldId id="285" r:id="rId15"/>
    <p:sldId id="284" r:id="rId16"/>
    <p:sldId id="286" r:id="rId17"/>
    <p:sldId id="287" r:id="rId18"/>
    <p:sldId id="288" r:id="rId19"/>
    <p:sldId id="289" r:id="rId20"/>
    <p:sldId id="292" r:id="rId21"/>
    <p:sldId id="294" r:id="rId22"/>
    <p:sldId id="296" r:id="rId23"/>
    <p:sldId id="295" r:id="rId24"/>
    <p:sldId id="291"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guide pos="3840"/>
        <p:guide orient="horz" pos="2160"/>
      </p:guideLst>
    </p:cSldViewPr>
  </p:slideViewPr>
  <p:notesTextViewPr>
    <p:cViewPr>
      <p:scale>
        <a:sx n="1" d="1"/>
        <a:sy n="1" d="1"/>
      </p:scale>
      <p:origin x="0" y="0"/>
    </p:cViewPr>
  </p:notesTextViewPr>
  <p:notesViewPr>
    <p:cSldViewPr snapToGrid="0">
      <p:cViewPr varScale="1">
        <p:scale>
          <a:sx n="64" d="100"/>
          <a:sy n="64" d="100"/>
        </p:scale>
        <p:origin x="196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EA5F0D-C1DC-412F-A146-DDB3A74B588F}" type="datetimeFigureOut">
              <a:rPr lang="en-US"/>
              <a:t>8/10/2021</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AE14B8-3CC9-472D-9BC5-A84D80684DE2}" type="slidenum">
              <a:rPr/>
              <a:t>‹Nº›</a:t>
            </a:fld>
            <a:endParaRPr/>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CDE508-72C8-4AB5-AA9C-1584D31690E0}" type="datetimeFigureOut">
              <a:rPr lang="en-US"/>
              <a:t>8/10/2021</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B667E1-E601-4AAF-B95C-B25720D70A60}" type="slidenum">
              <a:rPr/>
              <a:t>‹Nº›</a:t>
            </a:fld>
            <a:endParaRPr/>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8"/>
            <a:ext cx="10363200" cy="1470025"/>
          </a:xfrm>
        </p:spPr>
        <p:txBody>
          <a:bodyPr/>
          <a:lstStyle/>
          <a:p>
            <a:r>
              <a:rPr lang="es-ES"/>
              <a:t>Haga clic para modificar el estilo de título del patrón</a:t>
            </a:r>
            <a:endParaRPr lang="es-SV"/>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SV"/>
          </a:p>
        </p:txBody>
      </p:sp>
      <p:sp>
        <p:nvSpPr>
          <p:cNvPr id="4" name="3 Marcador de fecha"/>
          <p:cNvSpPr>
            <a:spLocks noGrp="1"/>
          </p:cNvSpPr>
          <p:nvPr>
            <p:ph type="dt" sz="half" idx="10"/>
          </p:nvPr>
        </p:nvSpPr>
        <p:spPr/>
        <p:txBody>
          <a:bodyPr/>
          <a:lstStyle/>
          <a:p>
            <a:fld id="{CA3385DD-5B28-42A9-A202-D53106793F33}" type="datetimeFigureOut">
              <a:rPr lang="es-SV" smtClean="0"/>
              <a:t>10/08/2021</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9E0E4438-650C-488C-9D27-917958B3D748}" type="slidenum">
              <a:rPr lang="es-SV" smtClean="0"/>
              <a:t>‹Nº›</a:t>
            </a:fld>
            <a:endParaRPr lang="es-SV"/>
          </a:p>
        </p:txBody>
      </p:sp>
    </p:spTree>
    <p:extLst>
      <p:ext uri="{BB962C8B-B14F-4D97-AF65-F5344CB8AC3E}">
        <p14:creationId xmlns:p14="http://schemas.microsoft.com/office/powerpoint/2010/main" val="3852829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9E583DDF-CA54-461A-A486-592D2374C532}" type="datetimeFigureOut">
              <a:rPr lang="es-ES" smtClean="0"/>
              <a:t>10/08/2021</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3756379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11785600" y="274641"/>
            <a:ext cx="3657600" cy="5851525"/>
          </a:xfrm>
        </p:spPr>
        <p:txBody>
          <a:bodyPr vert="eaVert"/>
          <a:lstStyle/>
          <a:p>
            <a:r>
              <a:rPr lang="es-ES"/>
              <a:t>Haga clic para modificar el estilo de título del patrón</a:t>
            </a:r>
            <a:endParaRPr lang="es-SV"/>
          </a:p>
        </p:txBody>
      </p:sp>
      <p:sp>
        <p:nvSpPr>
          <p:cNvPr id="3" name="2 Marcador de texto vertical"/>
          <p:cNvSpPr>
            <a:spLocks noGrp="1"/>
          </p:cNvSpPr>
          <p:nvPr>
            <p:ph type="body" orient="vert" idx="1"/>
          </p:nvPr>
        </p:nvSpPr>
        <p:spPr>
          <a:xfrm>
            <a:off x="812800" y="274641"/>
            <a:ext cx="107696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9E583DDF-CA54-461A-A486-592D2374C532}" type="datetimeFigureOut">
              <a:rPr lang="es-ES" smtClean="0"/>
              <a:t>10/08/2021</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1799942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9E583DDF-CA54-461A-A486-592D2374C532}" type="datetimeFigureOut">
              <a:rPr lang="es-ES" smtClean="0"/>
              <a:t>10/08/2021</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879514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3"/>
            <a:ext cx="10363200" cy="1362075"/>
          </a:xfrm>
        </p:spPr>
        <p:txBody>
          <a:bodyPr anchor="t"/>
          <a:lstStyle>
            <a:lvl1pPr algn="l">
              <a:defRPr sz="4000" b="1" cap="all"/>
            </a:lvl1pPr>
          </a:lstStyle>
          <a:p>
            <a:r>
              <a:rPr lang="es-ES"/>
              <a:t>Haga clic para modificar el estilo de título del patrón</a:t>
            </a:r>
            <a:endParaRPr lang="es-SV"/>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9E583DDF-CA54-461A-A486-592D2374C532}" type="datetimeFigureOut">
              <a:rPr lang="es-ES" smtClean="0"/>
              <a:t>10/08/2021</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602295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contenido"/>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contenido"/>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4 Marcador de fecha"/>
          <p:cNvSpPr>
            <a:spLocks noGrp="1"/>
          </p:cNvSpPr>
          <p:nvPr>
            <p:ph type="dt" sz="half" idx="10"/>
          </p:nvPr>
        </p:nvSpPr>
        <p:spPr/>
        <p:txBody>
          <a:bodyPr/>
          <a:lstStyle/>
          <a:p>
            <a:fld id="{0A879FD0-C37A-4F50-8F3B-5FA0D9D0B42F}" type="datetimeFigureOut">
              <a:rPr lang="es-ES" smtClean="0"/>
              <a:t>10/08/2021</a:t>
            </a:fld>
            <a:endParaRPr lang="es-ES"/>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0D06EF73-9DB8-4763-865F-2F88181A4732}" type="slidenum">
              <a:rPr lang="es-SV" smtClean="0"/>
              <a:t>‹Nº›</a:t>
            </a:fld>
            <a:endParaRPr lang="es-SV"/>
          </a:p>
        </p:txBody>
      </p:sp>
    </p:spTree>
    <p:extLst>
      <p:ext uri="{BB962C8B-B14F-4D97-AF65-F5344CB8AC3E}">
        <p14:creationId xmlns:p14="http://schemas.microsoft.com/office/powerpoint/2010/main" val="724182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972800" cy="1143000"/>
          </a:xfrm>
        </p:spPr>
        <p:txBody>
          <a:bodyPr/>
          <a:lstStyle>
            <a:lvl1pPr>
              <a:defRPr/>
            </a:lvl1pPr>
          </a:lstStyle>
          <a:p>
            <a:r>
              <a:rPr lang="es-ES"/>
              <a:t>Haga clic para modificar el estilo de título del patrón</a:t>
            </a:r>
            <a:endParaRPr lang="es-SV"/>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4 Marcador de texto"/>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6 Marcador de fecha"/>
          <p:cNvSpPr>
            <a:spLocks noGrp="1"/>
          </p:cNvSpPr>
          <p:nvPr>
            <p:ph type="dt" sz="half" idx="10"/>
          </p:nvPr>
        </p:nvSpPr>
        <p:spPr/>
        <p:txBody>
          <a:bodyPr/>
          <a:lstStyle/>
          <a:p>
            <a:fld id="{9E583DDF-CA54-461A-A486-592D2374C532}" type="datetimeFigureOut">
              <a:rPr lang="es-ES" smtClean="0"/>
              <a:t>10/08/2021</a:t>
            </a:fld>
            <a:endParaRPr lang="es-ES"/>
          </a:p>
        </p:txBody>
      </p:sp>
      <p:sp>
        <p:nvSpPr>
          <p:cNvPr id="8" name="7 Marcador de pie de página"/>
          <p:cNvSpPr>
            <a:spLocks noGrp="1"/>
          </p:cNvSpPr>
          <p:nvPr>
            <p:ph type="ftr" sz="quarter" idx="11"/>
          </p:nvPr>
        </p:nvSpPr>
        <p:spPr/>
        <p:txBody>
          <a:bodyPr/>
          <a:lstStyle/>
          <a:p>
            <a:endParaRPr lang="es-SV"/>
          </a:p>
        </p:txBody>
      </p:sp>
      <p:sp>
        <p:nvSpPr>
          <p:cNvPr id="9" name="8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401558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fecha"/>
          <p:cNvSpPr>
            <a:spLocks noGrp="1"/>
          </p:cNvSpPr>
          <p:nvPr>
            <p:ph type="dt" sz="half" idx="10"/>
          </p:nvPr>
        </p:nvSpPr>
        <p:spPr/>
        <p:txBody>
          <a:bodyPr/>
          <a:lstStyle/>
          <a:p>
            <a:fld id="{9E583DDF-CA54-461A-A486-592D2374C532}" type="datetimeFigureOut">
              <a:rPr lang="es-ES" smtClean="0"/>
              <a:pPr/>
              <a:t>10/08/2021</a:t>
            </a:fld>
            <a:endParaRPr lang="es-ES"/>
          </a:p>
        </p:txBody>
      </p:sp>
      <p:sp>
        <p:nvSpPr>
          <p:cNvPr id="4" name="3 Marcador de pie de página"/>
          <p:cNvSpPr>
            <a:spLocks noGrp="1"/>
          </p:cNvSpPr>
          <p:nvPr>
            <p:ph type="ftr" sz="quarter" idx="11"/>
          </p:nvPr>
        </p:nvSpPr>
        <p:spPr/>
        <p:txBody>
          <a:bodyPr/>
          <a:lstStyle/>
          <a:p>
            <a:endParaRPr lang="es-SV"/>
          </a:p>
        </p:txBody>
      </p:sp>
      <p:sp>
        <p:nvSpPr>
          <p:cNvPr id="5" name="4 Marcador de número de diapositiva"/>
          <p:cNvSpPr>
            <a:spLocks noGrp="1"/>
          </p:cNvSpPr>
          <p:nvPr>
            <p:ph type="sldNum" sz="quarter" idx="12"/>
          </p:nvPr>
        </p:nvSpPr>
        <p:spPr/>
        <p:txBody>
          <a:bodyPr/>
          <a:lstStyle/>
          <a:p>
            <a:fld id="{CA8D9AD5-F248-4919-864A-CFD76CC027D6}" type="slidenum">
              <a:rPr lang="es-SV" smtClean="0"/>
              <a:pPr/>
              <a:t>‹Nº›</a:t>
            </a:fld>
            <a:endParaRPr lang="es-SV"/>
          </a:p>
        </p:txBody>
      </p:sp>
    </p:spTree>
    <p:extLst>
      <p:ext uri="{BB962C8B-B14F-4D97-AF65-F5344CB8AC3E}">
        <p14:creationId xmlns:p14="http://schemas.microsoft.com/office/powerpoint/2010/main" val="2105688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E583DDF-CA54-461A-A486-592D2374C532}" type="datetimeFigureOut">
              <a:rPr lang="es-ES" smtClean="0"/>
              <a:t>10/08/2021</a:t>
            </a:fld>
            <a:endParaRPr lang="es-ES"/>
          </a:p>
        </p:txBody>
      </p:sp>
      <p:sp>
        <p:nvSpPr>
          <p:cNvPr id="3" name="2 Marcador de pie de página"/>
          <p:cNvSpPr>
            <a:spLocks noGrp="1"/>
          </p:cNvSpPr>
          <p:nvPr>
            <p:ph type="ftr" sz="quarter" idx="11"/>
          </p:nvPr>
        </p:nvSpPr>
        <p:spPr/>
        <p:txBody>
          <a:bodyPr/>
          <a:lstStyle/>
          <a:p>
            <a:endParaRPr lang="es-SV"/>
          </a:p>
        </p:txBody>
      </p:sp>
      <p:sp>
        <p:nvSpPr>
          <p:cNvPr id="4" name="3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2743958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2" y="273050"/>
            <a:ext cx="4011084" cy="1162050"/>
          </a:xfrm>
        </p:spPr>
        <p:txBody>
          <a:bodyPr anchor="b"/>
          <a:lstStyle>
            <a:lvl1pPr algn="l">
              <a:defRPr sz="2000" b="1"/>
            </a:lvl1pPr>
          </a:lstStyle>
          <a:p>
            <a:r>
              <a:rPr lang="es-ES"/>
              <a:t>Haga clic para modificar el estilo de título del patrón</a:t>
            </a:r>
            <a:endParaRPr lang="es-SV"/>
          </a:p>
        </p:txBody>
      </p:sp>
      <p:sp>
        <p:nvSpPr>
          <p:cNvPr id="3" name="2 Marcador de contenido"/>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texto"/>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9E583DDF-CA54-461A-A486-592D2374C532}" type="datetimeFigureOut">
              <a:rPr lang="es-ES" smtClean="0"/>
              <a:t>10/08/2021</a:t>
            </a:fld>
            <a:endParaRPr lang="es-ES"/>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3776970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endParaRPr lang="es-SV"/>
          </a:p>
        </p:txBody>
      </p:sp>
      <p:sp>
        <p:nvSpPr>
          <p:cNvPr id="3" name="2 Marcador de posición de imagen"/>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9E583DDF-CA54-461A-A486-592D2374C532}" type="datetimeFigureOut">
              <a:rPr lang="es-ES" smtClean="0"/>
              <a:t>10/08/2021</a:t>
            </a:fld>
            <a:endParaRPr lang="es-ES"/>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2515654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2 Marcador de texto"/>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583DDF-CA54-461A-A486-592D2374C532}" type="datetimeFigureOut">
              <a:rPr lang="es-ES" smtClean="0"/>
              <a:pPr/>
              <a:t>10/08/2021</a:t>
            </a:fld>
            <a:endParaRPr lang="es-ES"/>
          </a:p>
        </p:txBody>
      </p:sp>
      <p:sp>
        <p:nvSpPr>
          <p:cNvPr id="5" name="4 Marcador de pie de página"/>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5 Marcador de número de diapositiva"/>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8D9AD5-F248-4919-864A-CFD76CC027D6}" type="slidenum">
              <a:rPr lang="es-SV" smtClean="0"/>
              <a:pPr/>
              <a:t>‹Nº›</a:t>
            </a:fld>
            <a:endParaRPr lang="es-SV"/>
          </a:p>
        </p:txBody>
      </p:sp>
    </p:spTree>
    <p:extLst>
      <p:ext uri="{BB962C8B-B14F-4D97-AF65-F5344CB8AC3E}">
        <p14:creationId xmlns:p14="http://schemas.microsoft.com/office/powerpoint/2010/main" val="408593970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42613" y="2032314"/>
            <a:ext cx="11817711" cy="2514600"/>
          </a:xfrm>
        </p:spPr>
        <p:txBody>
          <a:bodyPr>
            <a:noAutofit/>
          </a:bodyPr>
          <a:lstStyle/>
          <a:p>
            <a:pPr>
              <a:lnSpc>
                <a:spcPct val="150000"/>
              </a:lnSpc>
              <a:spcBef>
                <a:spcPts val="0"/>
              </a:spcBef>
            </a:pPr>
            <a:r>
              <a:rPr lang="es-ES" b="1" dirty="0">
                <a:solidFill>
                  <a:srgbClr val="313945"/>
                </a:solidFill>
                <a:latin typeface="Bembo Std" panose="02020605060306020A03" pitchFamily="18" charset="0"/>
              </a:rPr>
              <a:t>ORGANIGRAMA</a:t>
            </a:r>
            <a:br>
              <a:rPr lang="es-ES" b="1" dirty="0">
                <a:solidFill>
                  <a:srgbClr val="313945"/>
                </a:solidFill>
                <a:latin typeface="Bembo Std" panose="02020605060306020A03" pitchFamily="18" charset="0"/>
              </a:rPr>
            </a:br>
            <a:r>
              <a:rPr lang="es-ES" b="1" dirty="0">
                <a:solidFill>
                  <a:srgbClr val="313945"/>
                </a:solidFill>
                <a:latin typeface="Bembo Std" panose="02020605060306020A03" pitchFamily="18" charset="0"/>
              </a:rPr>
              <a:t>Instituto de Legalización de la Propiedad </a:t>
            </a:r>
          </a:p>
        </p:txBody>
      </p:sp>
      <p:sp>
        <p:nvSpPr>
          <p:cNvPr id="3" name="Subtítulo 2"/>
          <p:cNvSpPr>
            <a:spLocks noGrp="1"/>
          </p:cNvSpPr>
          <p:nvPr>
            <p:ph type="subTitle" idx="1"/>
          </p:nvPr>
        </p:nvSpPr>
        <p:spPr>
          <a:xfrm>
            <a:off x="1112520" y="4838247"/>
            <a:ext cx="9966960" cy="914400"/>
          </a:xfrm>
        </p:spPr>
        <p:txBody>
          <a:bodyPr>
            <a:normAutofit/>
          </a:bodyPr>
          <a:lstStyle/>
          <a:p>
            <a:pPr marL="0" indent="0" algn="ctr">
              <a:spcBef>
                <a:spcPts val="0"/>
              </a:spcBef>
              <a:buNone/>
            </a:pPr>
            <a:r>
              <a:rPr lang="es-ES" sz="4400" b="1" dirty="0">
                <a:solidFill>
                  <a:srgbClr val="313945"/>
                </a:solidFill>
                <a:latin typeface="Bembo Std" panose="02020605060306020A03" pitchFamily="18" charset="0"/>
                <a:ea typeface="+mj-ea"/>
                <a:cs typeface="+mj-cs"/>
              </a:rPr>
              <a:t>ILP</a:t>
            </a:r>
          </a:p>
        </p:txBody>
      </p:sp>
      <p:pic>
        <p:nvPicPr>
          <p:cNvPr id="4" name="Picture 4" descr="Resultado de imagen para gobierno de el salvador logo"/>
          <p:cNvPicPr>
            <a:picLocks noChangeAspect="1" noChangeArrowheads="1"/>
          </p:cNvPicPr>
          <p:nvPr/>
        </p:nvPicPr>
        <p:blipFill rotWithShape="1">
          <a:blip r:embed="rId2">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upo 11"/>
          <p:cNvGrpSpPr/>
          <p:nvPr/>
        </p:nvGrpSpPr>
        <p:grpSpPr>
          <a:xfrm>
            <a:off x="0" y="6499583"/>
            <a:ext cx="12192000" cy="327218"/>
            <a:chOff x="0" y="5912006"/>
            <a:chExt cx="5149938" cy="945994"/>
          </a:xfrm>
        </p:grpSpPr>
        <p:sp>
          <p:nvSpPr>
            <p:cNvPr id="6"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9"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104874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PLANIFICACIÓN</a:t>
            </a:r>
            <a:endParaRPr lang="es-SV" dirty="0"/>
          </a:p>
        </p:txBody>
      </p:sp>
      <p:sp>
        <p:nvSpPr>
          <p:cNvPr id="3" name="Marcador de contenido 2"/>
          <p:cNvSpPr>
            <a:spLocks noGrp="1"/>
          </p:cNvSpPr>
          <p:nvPr>
            <p:ph idx="1"/>
          </p:nvPr>
        </p:nvSpPr>
        <p:spPr>
          <a:xfrm>
            <a:off x="894825" y="2455880"/>
            <a:ext cx="10972800" cy="4525963"/>
          </a:xfrm>
        </p:spPr>
        <p:txBody>
          <a:bodyPr>
            <a:normAutofit/>
          </a:bodyPr>
          <a:lstStyle/>
          <a:p>
            <a:pPr marL="45720" indent="0">
              <a:buNone/>
            </a:pPr>
            <a:r>
              <a:rPr lang="es-ES" sz="2000" dirty="0"/>
              <a:t>Apoya técnicamente y de forma sostenida a la Gerencia de Operaciones en las planificaciones de los proyectos, formulación de las metas mensuales en función de los avances de los procesos de legalización, y el seguimiento de los mismos de forma integrada con las jefaturas, también elabora los documentos operativos: Plan Anual Operativo del ILP, Informes Mensuales de Gestión Operativa y otros documentos institucionales.</a:t>
            </a:r>
            <a:endParaRPr lang="es-SV" sz="2000" dirty="0"/>
          </a:p>
        </p:txBody>
      </p:sp>
      <p:graphicFrame>
        <p:nvGraphicFramePr>
          <p:cNvPr id="5" name="Tabla 4"/>
          <p:cNvGraphicFramePr>
            <a:graphicFrameLocks noGrp="1"/>
          </p:cNvGraphicFramePr>
          <p:nvPr>
            <p:extLst>
              <p:ext uri="{D42A27DB-BD31-4B8C-83A1-F6EECF244321}">
                <p14:modId xmlns:p14="http://schemas.microsoft.com/office/powerpoint/2010/main" val="1298365965"/>
              </p:ext>
            </p:extLst>
          </p:nvPr>
        </p:nvGraphicFramePr>
        <p:xfrm>
          <a:off x="2000623" y="4538631"/>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titular: </a:t>
                      </a:r>
                      <a:r>
                        <a:rPr lang="pt-BR" dirty="0">
                          <a:latin typeface="Arial" panose="020B0604020202020204" pitchFamily="34" charset="0"/>
                          <a:cs typeface="Arial" panose="020B0604020202020204" pitchFamily="34" charset="0"/>
                        </a:rPr>
                        <a:t>Gloria Irma Viana de Cáceres</a:t>
                      </a:r>
                      <a:endParaRPr lang="es-SV" dirty="0">
                        <a:latin typeface="Arial" panose="020B060402020202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207827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200" b="1" dirty="0"/>
              <a:t>UNIDAD DE INFORMÁTICA</a:t>
            </a:r>
            <a:endParaRPr lang="es-SV" sz="3200" dirty="0"/>
          </a:p>
        </p:txBody>
      </p:sp>
      <p:sp>
        <p:nvSpPr>
          <p:cNvPr id="3" name="Marcador de contenido 2"/>
          <p:cNvSpPr>
            <a:spLocks noGrp="1"/>
          </p:cNvSpPr>
          <p:nvPr>
            <p:ph idx="1"/>
          </p:nvPr>
        </p:nvSpPr>
        <p:spPr>
          <a:xfrm>
            <a:off x="735435" y="2137229"/>
            <a:ext cx="10972800" cy="4525963"/>
          </a:xfrm>
        </p:spPr>
        <p:txBody>
          <a:bodyPr>
            <a:normAutofit/>
          </a:bodyPr>
          <a:lstStyle/>
          <a:p>
            <a:pPr marL="45720" indent="0">
              <a:buNone/>
            </a:pPr>
            <a:r>
              <a:rPr lang="es-ES" sz="2000" dirty="0"/>
              <a:t>Administra, crea y mejora el sistema de información Institucional, brinda el mantenimiento correspondiente a fin de proporcionar información confiable, actualizada, segura y oportuna que permita la consecución de metas y objetivos de las diferentes unidades. Administra y asegura la integridad de la información para mostrar resultados y grado de avance en forma consolidada y de detalle en forma oportuna de acuerdo a necesidades requeridas, comprende dar apoyo técnico a los usuarios del Sistema de Información Institucional. La Unidad de Informática también es responsable de las tareas de mantenimiento preventivo y correctivo del hardware y de hacer respaldo de datos de los equipos de almacenamiento institucional.</a:t>
            </a:r>
            <a:endParaRPr lang="es-SV" sz="2000" dirty="0"/>
          </a:p>
        </p:txBody>
      </p:sp>
      <p:graphicFrame>
        <p:nvGraphicFramePr>
          <p:cNvPr id="5" name="Tabla 4"/>
          <p:cNvGraphicFramePr>
            <a:graphicFrameLocks noGrp="1"/>
          </p:cNvGraphicFramePr>
          <p:nvPr>
            <p:extLst>
              <p:ext uri="{D42A27DB-BD31-4B8C-83A1-F6EECF244321}">
                <p14:modId xmlns:p14="http://schemas.microsoft.com/office/powerpoint/2010/main" val="2560197177"/>
              </p:ext>
            </p:extLst>
          </p:nvPr>
        </p:nvGraphicFramePr>
        <p:xfrm>
          <a:off x="2030368" y="5088358"/>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titular: </a:t>
                      </a:r>
                      <a:r>
                        <a:rPr lang="es-SV" dirty="0">
                          <a:latin typeface="Arial" panose="020B0604020202020204" pitchFamily="34" charset="0"/>
                          <a:cs typeface="Arial" panose="020B0604020202020204" pitchFamily="34" charset="0"/>
                        </a:rPr>
                        <a:t>Rafael Atilio Hernández Guardado</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2</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2</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959537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200" b="1" dirty="0"/>
              <a:t>UNIDAD DE PROMOCIÓN</a:t>
            </a:r>
            <a:endParaRPr lang="es-SV" sz="3200" dirty="0"/>
          </a:p>
        </p:txBody>
      </p:sp>
      <p:sp>
        <p:nvSpPr>
          <p:cNvPr id="3" name="Marcador de contenido 2"/>
          <p:cNvSpPr>
            <a:spLocks noGrp="1"/>
          </p:cNvSpPr>
          <p:nvPr>
            <p:ph idx="1"/>
          </p:nvPr>
        </p:nvSpPr>
        <p:spPr>
          <a:xfrm>
            <a:off x="679591" y="1953788"/>
            <a:ext cx="10972800" cy="4525963"/>
          </a:xfrm>
        </p:spPr>
        <p:txBody>
          <a:bodyPr>
            <a:noAutofit/>
          </a:bodyPr>
          <a:lstStyle/>
          <a:p>
            <a:pPr marL="45720" indent="0">
              <a:buNone/>
            </a:pPr>
            <a:r>
              <a:rPr lang="es-ES" sz="2000" dirty="0"/>
              <a:t>Ejecuta las actividades de promoción de los proyectos y/o programas, de forma coordinada e integrada con las diferentes organizaciones tales como VMVDU, </a:t>
            </a:r>
            <a:r>
              <a:rPr lang="es-ES" sz="2000" dirty="0" err="1"/>
              <a:t>ONG´s</a:t>
            </a:r>
            <a:r>
              <a:rPr lang="es-ES" sz="2000" dirty="0"/>
              <a:t>, Alcaldías, comunidades y beneficiarios, entre otras.</a:t>
            </a:r>
            <a:endParaRPr lang="es-SV" sz="2000" dirty="0"/>
          </a:p>
          <a:p>
            <a:pPr marL="45720" indent="0">
              <a:buNone/>
            </a:pPr>
            <a:r>
              <a:rPr lang="es-ES" sz="2000" dirty="0"/>
              <a:t>Realiza diagnósticos de los proyectos de legalización, determinando su factibilidad. Realiza Asambleas informativas en campo con los beneficiarios y líderes comunales.</a:t>
            </a:r>
            <a:endParaRPr lang="es-SV" sz="2000" dirty="0"/>
          </a:p>
          <a:p>
            <a:pPr marL="45720" indent="0">
              <a:buNone/>
            </a:pPr>
            <a:r>
              <a:rPr lang="es-ES" sz="2000" dirty="0"/>
              <a:t>Recolecta documentos de beneficiarios u otros relacionados con el proceso de legalización: DUI, partidas de nacimiento, partidas de defunción, boletas de  pagos de derechos de registro y otros, según necesidades el proceso de legalización.</a:t>
            </a:r>
            <a:endParaRPr lang="es-SV" sz="2000" dirty="0"/>
          </a:p>
        </p:txBody>
      </p:sp>
      <p:graphicFrame>
        <p:nvGraphicFramePr>
          <p:cNvPr id="5" name="Tabla 4"/>
          <p:cNvGraphicFramePr>
            <a:graphicFrameLocks noGrp="1"/>
          </p:cNvGraphicFramePr>
          <p:nvPr>
            <p:extLst>
              <p:ext uri="{D42A27DB-BD31-4B8C-83A1-F6EECF244321}">
                <p14:modId xmlns:p14="http://schemas.microsoft.com/office/powerpoint/2010/main" val="3493337922"/>
              </p:ext>
            </p:extLst>
          </p:nvPr>
        </p:nvGraphicFramePr>
        <p:xfrm>
          <a:off x="2000623" y="4673101"/>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del titular: </a:t>
                      </a:r>
                      <a:r>
                        <a:rPr lang="es-SV" dirty="0">
                          <a:latin typeface="Arial" panose="020B0604020202020204" pitchFamily="34" charset="0"/>
                          <a:cs typeface="Arial" panose="020B0604020202020204" pitchFamily="34" charset="0"/>
                        </a:rPr>
                        <a:t>Eduardo Alfredo González Argueta</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2</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6</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8</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39609" y="5968337"/>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869262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64776" y="895423"/>
            <a:ext cx="10972800" cy="1143000"/>
          </a:xfrm>
        </p:spPr>
        <p:txBody>
          <a:bodyPr/>
          <a:lstStyle/>
          <a:p>
            <a:r>
              <a:rPr lang="es-ES" sz="3200" b="1" dirty="0"/>
              <a:t>UNIDAD DE INGENIERÍA</a:t>
            </a:r>
            <a:endParaRPr lang="es-SV" sz="3200" dirty="0"/>
          </a:p>
        </p:txBody>
      </p:sp>
      <p:sp>
        <p:nvSpPr>
          <p:cNvPr id="3" name="Marcador de contenido 2"/>
          <p:cNvSpPr>
            <a:spLocks noGrp="1"/>
          </p:cNvSpPr>
          <p:nvPr>
            <p:ph idx="1"/>
          </p:nvPr>
        </p:nvSpPr>
        <p:spPr>
          <a:xfrm>
            <a:off x="825082" y="2000159"/>
            <a:ext cx="10730753" cy="3201015"/>
          </a:xfrm>
        </p:spPr>
        <p:txBody>
          <a:bodyPr>
            <a:normAutofit/>
          </a:bodyPr>
          <a:lstStyle/>
          <a:p>
            <a:pPr marL="45720" indent="0">
              <a:buNone/>
            </a:pPr>
            <a:r>
              <a:rPr lang="es-ES" sz="1600" dirty="0"/>
              <a:t>Realiza inspecciones de campo para los Diagnósticos de los Proyectos, comprobación de linderos, resolución de problemas de colindancias, invasiones de inmuebles en coordinación y supervisión de Instituciones externas.</a:t>
            </a:r>
            <a:endParaRPr lang="es-SV" sz="1600" dirty="0"/>
          </a:p>
          <a:p>
            <a:pPr marL="45720" indent="0">
              <a:buNone/>
            </a:pPr>
            <a:r>
              <a:rPr lang="es-ES" sz="1600" dirty="0"/>
              <a:t>Desarrolla actividades de campo y de oficina para garantizar la veracidad y calidad de la realidad física contenida en los Planos de los inmuebles en proceso de legalización.</a:t>
            </a:r>
            <a:endParaRPr lang="es-SV" sz="1600" dirty="0"/>
          </a:p>
          <a:p>
            <a:pPr marL="45720" indent="0">
              <a:buNone/>
            </a:pPr>
            <a:r>
              <a:rPr lang="es-ES" sz="1600" dirty="0"/>
              <a:t>Elaboración de Estudios Hidrológicos requeridos por  Instituciones externas en los trámites de aprobación de planos, los cuales garantizan el buen funcionamiento de los drenajes de aguas lluvias de las Comunidades en proceso de legalización.</a:t>
            </a:r>
            <a:endParaRPr lang="es-SV" sz="1600" dirty="0"/>
          </a:p>
          <a:p>
            <a:pPr marL="45720" indent="0">
              <a:buNone/>
            </a:pPr>
            <a:r>
              <a:rPr lang="es-ES" sz="1600" dirty="0"/>
              <a:t>Prepara las Carpetas para la obtención de los Planos Autorizados por las diferentes Instituciones externas autorizadoras en los procesos de legalización. </a:t>
            </a:r>
            <a:endParaRPr lang="es-SV" sz="1600" dirty="0"/>
          </a:p>
          <a:p>
            <a:pPr marL="45720" indent="0">
              <a:buNone/>
            </a:pPr>
            <a:r>
              <a:rPr lang="es-ES" sz="1600" dirty="0"/>
              <a:t>Realiza los trabajos técnicos para la atención de las observaciones y/o modificaciones requeridas por las Instituciones externas autorizadoras, responsable de elaborar y revisar las descripciones técnicas de los inmuebles para escrituración.</a:t>
            </a:r>
            <a:endParaRPr lang="es-SV" sz="1600" dirty="0"/>
          </a:p>
        </p:txBody>
      </p:sp>
      <p:graphicFrame>
        <p:nvGraphicFramePr>
          <p:cNvPr id="5" name="Tabla 4"/>
          <p:cNvGraphicFramePr>
            <a:graphicFrameLocks noGrp="1"/>
          </p:cNvGraphicFramePr>
          <p:nvPr>
            <p:extLst>
              <p:ext uri="{D42A27DB-BD31-4B8C-83A1-F6EECF244321}">
                <p14:modId xmlns:p14="http://schemas.microsoft.com/office/powerpoint/2010/main" val="2864541950"/>
              </p:ext>
            </p:extLst>
          </p:nvPr>
        </p:nvGraphicFramePr>
        <p:xfrm>
          <a:off x="2185181" y="4931318"/>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titular: </a:t>
                      </a:r>
                      <a:r>
                        <a:rPr lang="es-SV" dirty="0">
                          <a:latin typeface="Arial" panose="020B0604020202020204" pitchFamily="34" charset="0"/>
                          <a:cs typeface="Arial" panose="020B0604020202020204" pitchFamily="34" charset="0"/>
                        </a:rPr>
                        <a:t>David Javier Catalán Oliva</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2</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7</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9</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86512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200" b="1" dirty="0"/>
              <a:t>UNIDAD DE MEDICIONES</a:t>
            </a:r>
            <a:endParaRPr lang="es-SV" sz="3200" dirty="0"/>
          </a:p>
        </p:txBody>
      </p:sp>
      <p:sp>
        <p:nvSpPr>
          <p:cNvPr id="3" name="Marcador de contenido 2"/>
          <p:cNvSpPr>
            <a:spLocks noGrp="1"/>
          </p:cNvSpPr>
          <p:nvPr>
            <p:ph idx="1"/>
          </p:nvPr>
        </p:nvSpPr>
        <p:spPr>
          <a:xfrm>
            <a:off x="901697" y="2052792"/>
            <a:ext cx="10044336" cy="4119392"/>
          </a:xfrm>
        </p:spPr>
        <p:txBody>
          <a:bodyPr>
            <a:noAutofit/>
          </a:bodyPr>
          <a:lstStyle/>
          <a:p>
            <a:pPr marL="45720" indent="0">
              <a:buNone/>
            </a:pPr>
            <a:r>
              <a:rPr lang="es-ES" sz="1600" dirty="0"/>
              <a:t>Ejecuta mediciones topográficas a través de brigadas, incluido levantamiento de perímetros, planimetría, altimetría, masa arbórea, vaguadas aledañas a los proyectos, replanteamientos y amojonamientos de las parcelaciones, entre otros. </a:t>
            </a:r>
            <a:endParaRPr lang="es-SV" sz="1600" dirty="0"/>
          </a:p>
          <a:p>
            <a:pPr marL="45720" indent="0">
              <a:buNone/>
            </a:pPr>
            <a:r>
              <a:rPr lang="es-ES" sz="1600" dirty="0"/>
              <a:t>Procesa mediciones y elaboración de planos topográficos iniciales de los proyectos medidos con fines habitacionales y otros planos con fines de Compra y/o Diseño, conforme requerimientos, cumpliendo las leyes y reglamentos vigentes y aplicables en el país.</a:t>
            </a:r>
            <a:endParaRPr lang="es-SV" sz="1600" dirty="0"/>
          </a:p>
          <a:p>
            <a:pPr marL="45720" indent="0">
              <a:buNone/>
            </a:pPr>
            <a:r>
              <a:rPr lang="es-ES" sz="1600" dirty="0"/>
              <a:t>Amojonamiento de los lotes de acuerdo al plano aprobado por ILP, en caso de resultar necesario y ser requerido.</a:t>
            </a:r>
            <a:endParaRPr lang="es-SV" sz="1600" dirty="0"/>
          </a:p>
          <a:p>
            <a:pPr marL="45720" indent="0">
              <a:buNone/>
            </a:pPr>
            <a:r>
              <a:rPr lang="es-ES" sz="1600" dirty="0"/>
              <a:t>Elabora y revisa plano perimétrico y de partición, memorias descriptivas, descripciones técnicas, actas de remedición, acotamiento, asimismo amojona lotes de acuerdo a los planos aprobados y/o requerimientos externos.</a:t>
            </a:r>
            <a:endParaRPr lang="es-SV" sz="1600" dirty="0"/>
          </a:p>
        </p:txBody>
      </p:sp>
      <p:graphicFrame>
        <p:nvGraphicFramePr>
          <p:cNvPr id="5" name="Tabla 4"/>
          <p:cNvGraphicFramePr>
            <a:graphicFrameLocks noGrp="1"/>
          </p:cNvGraphicFramePr>
          <p:nvPr>
            <p:extLst>
              <p:ext uri="{D42A27DB-BD31-4B8C-83A1-F6EECF244321}">
                <p14:modId xmlns:p14="http://schemas.microsoft.com/office/powerpoint/2010/main" val="1678551291"/>
              </p:ext>
            </p:extLst>
          </p:nvPr>
        </p:nvGraphicFramePr>
        <p:xfrm>
          <a:off x="1967067" y="4931318"/>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titular: </a:t>
                      </a:r>
                      <a:r>
                        <a:rPr lang="es-SV" dirty="0">
                          <a:latin typeface="Arial" panose="020B0604020202020204" pitchFamily="34" charset="0"/>
                          <a:cs typeface="Arial" panose="020B0604020202020204" pitchFamily="34" charset="0"/>
                        </a:rPr>
                        <a:t>Juan Carlos Monge Barrientos</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12</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13</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449066" y="5926393"/>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43164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3600" b="1" dirty="0"/>
              <a:t>UNIDAD  JURÍDICA</a:t>
            </a:r>
            <a:endParaRPr lang="es-SV" sz="3600" dirty="0"/>
          </a:p>
        </p:txBody>
      </p:sp>
      <p:sp>
        <p:nvSpPr>
          <p:cNvPr id="3" name="Marcador de contenido 2"/>
          <p:cNvSpPr>
            <a:spLocks noGrp="1"/>
          </p:cNvSpPr>
          <p:nvPr>
            <p:ph idx="1"/>
          </p:nvPr>
        </p:nvSpPr>
        <p:spPr>
          <a:xfrm>
            <a:off x="987105" y="2237767"/>
            <a:ext cx="10972800" cy="3500303"/>
          </a:xfrm>
        </p:spPr>
        <p:txBody>
          <a:bodyPr>
            <a:normAutofit/>
          </a:bodyPr>
          <a:lstStyle/>
          <a:p>
            <a:pPr marL="45720" indent="0">
              <a:buNone/>
            </a:pPr>
            <a:r>
              <a:rPr lang="es-ES" sz="1800" dirty="0"/>
              <a:t>Realiza estudios jurídicos y registrales de inmuebles en los diferentes Registros de la propiedad del país, coordinadamente con el CNR.</a:t>
            </a:r>
            <a:endParaRPr lang="es-SV" sz="1800" dirty="0"/>
          </a:p>
          <a:p>
            <a:pPr marL="45720" indent="0">
              <a:buNone/>
            </a:pPr>
            <a:r>
              <a:rPr lang="es-ES" sz="1800" dirty="0"/>
              <a:t>Elabora diligencias notariales y escrituras requeridas en el proceso de legalización.</a:t>
            </a:r>
            <a:endParaRPr lang="es-SV" sz="1800" dirty="0"/>
          </a:p>
          <a:p>
            <a:pPr marL="45720" indent="0">
              <a:buNone/>
            </a:pPr>
            <a:r>
              <a:rPr lang="es-ES" sz="1800" dirty="0"/>
              <a:t>Realiza estudios técnicos jurídicos de las solicitudes de calificación de interés social y calificación jurídica.</a:t>
            </a:r>
            <a:endParaRPr lang="es-SV" sz="1800" dirty="0"/>
          </a:p>
          <a:p>
            <a:pPr marL="45720" indent="0">
              <a:buNone/>
            </a:pPr>
            <a:r>
              <a:rPr lang="es-ES" sz="1800" dirty="0"/>
              <a:t>Realizar visitas de campo y proporcionar asesoría y asistencia jurídica en la solución de casos para los procesos de legalización.</a:t>
            </a:r>
            <a:endParaRPr lang="es-SV" sz="1800" dirty="0"/>
          </a:p>
          <a:p>
            <a:pPr marL="45720" indent="0">
              <a:buNone/>
            </a:pPr>
            <a:r>
              <a:rPr lang="es-ES" sz="1800" dirty="0"/>
              <a:t>Resuelve extrajudicialmente los problemas de colindancias y desacuerdos entre beneficiarios y colindantes para continuar el proceso de legalización.</a:t>
            </a:r>
            <a:endParaRPr lang="es-SV" sz="1800" dirty="0"/>
          </a:p>
          <a:p>
            <a:pPr marL="45720" indent="0">
              <a:buNone/>
            </a:pPr>
            <a:r>
              <a:rPr lang="es-ES" sz="1800" dirty="0"/>
              <a:t>Supervisa y controla la calidad de los documentos para ser presentados a inscripción en Célula Registral.</a:t>
            </a:r>
            <a:endParaRPr lang="es-SV" sz="1800" dirty="0"/>
          </a:p>
        </p:txBody>
      </p:sp>
      <p:graphicFrame>
        <p:nvGraphicFramePr>
          <p:cNvPr id="5" name="Tabla 4"/>
          <p:cNvGraphicFramePr>
            <a:graphicFrameLocks noGrp="1"/>
          </p:cNvGraphicFramePr>
          <p:nvPr>
            <p:extLst>
              <p:ext uri="{D42A27DB-BD31-4B8C-83A1-F6EECF244321}">
                <p14:modId xmlns:p14="http://schemas.microsoft.com/office/powerpoint/2010/main" val="1655211432"/>
              </p:ext>
            </p:extLst>
          </p:nvPr>
        </p:nvGraphicFramePr>
        <p:xfrm>
          <a:off x="2059671" y="517710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titular: </a:t>
                      </a:r>
                      <a:r>
                        <a:rPr lang="es-SV" dirty="0">
                          <a:latin typeface="Arial" panose="020B0604020202020204" pitchFamily="34" charset="0"/>
                          <a:cs typeface="Arial" panose="020B0604020202020204" pitchFamily="34" charset="0"/>
                        </a:rPr>
                        <a:t>Victoria Eugenia Ramos de Cea</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6</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3</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9</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2173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600" b="1" dirty="0"/>
              <a:t>UNIDAD  CATASTRAL</a:t>
            </a:r>
            <a:endParaRPr lang="es-SV" sz="3600" dirty="0"/>
          </a:p>
        </p:txBody>
      </p:sp>
      <p:sp>
        <p:nvSpPr>
          <p:cNvPr id="3" name="Marcador de contenido 2"/>
          <p:cNvSpPr>
            <a:spLocks noGrp="1"/>
          </p:cNvSpPr>
          <p:nvPr>
            <p:ph idx="1"/>
          </p:nvPr>
        </p:nvSpPr>
        <p:spPr>
          <a:xfrm>
            <a:off x="900583" y="1884317"/>
            <a:ext cx="10730753" cy="3576916"/>
          </a:xfrm>
        </p:spPr>
        <p:txBody>
          <a:bodyPr>
            <a:normAutofit/>
          </a:bodyPr>
          <a:lstStyle/>
          <a:p>
            <a:pPr marL="45720" indent="0">
              <a:buNone/>
            </a:pPr>
            <a:r>
              <a:rPr lang="es-ES" sz="1800" dirty="0"/>
              <a:t>La Célula Catastral funciona con todas las actividades desarrolladas por el Centro Nacional de Registros, cuya misión principal es brindar los servicios de revisión de planos para 1. Declaración Jurada; 2. Desmembración en Cabeza de su Dueño; 3. Partición; 4. Remedición; 5. Reunión y 6. Certificación de Denominación Catastral para Titulación y 7. Segregación Simple, conforme a los procedimientos administrativos y técnicos establecidos para tal fin en los instructivos y documentación del CNR.</a:t>
            </a:r>
            <a:endParaRPr lang="es-SV" sz="1800" dirty="0"/>
          </a:p>
          <a:p>
            <a:pPr marL="45720" indent="0">
              <a:buNone/>
            </a:pPr>
            <a:r>
              <a:rPr lang="es-ES" sz="1800" dirty="0"/>
              <a:t>Supervisa, organiza, dirige y controla la ejecución de las diferentes  actividades  técnicas catastrales, que aseguren el mantenimiento y actualización del Catastro con la calidad y tiempos establecidos en CNR. </a:t>
            </a:r>
            <a:endParaRPr lang="es-SV" sz="1800" dirty="0"/>
          </a:p>
          <a:p>
            <a:pPr marL="45720" indent="0">
              <a:buNone/>
            </a:pPr>
            <a:r>
              <a:rPr lang="es-ES" sz="1800" dirty="0"/>
              <a:t>Supervisa y orienta al personal técnico en los aspectos registrales y catastrales, para el desarrollo de sus actividades y lograr el cumplimiento de los planes y objetivos programados. </a:t>
            </a:r>
            <a:endParaRPr lang="es-SV" sz="1800" dirty="0"/>
          </a:p>
          <a:p>
            <a:pPr marL="45720" indent="0">
              <a:buNone/>
            </a:pPr>
            <a:r>
              <a:rPr lang="es-ES" sz="1800" dirty="0"/>
              <a:t>Recibe las solicitudes de servicio con los documentos requeridos de los Proyectos e </a:t>
            </a:r>
            <a:r>
              <a:rPr lang="es-ES" sz="1800" dirty="0" err="1"/>
              <a:t>Insitu</a:t>
            </a:r>
            <a:r>
              <a:rPr lang="es-ES" sz="1800" dirty="0"/>
              <a:t> en proceso de legalización, verificando el cumplimiento de los requisitos para su presentación y procesamiento.</a:t>
            </a:r>
            <a:endParaRPr lang="es-SV" sz="1800" dirty="0"/>
          </a:p>
        </p:txBody>
      </p:sp>
      <p:graphicFrame>
        <p:nvGraphicFramePr>
          <p:cNvPr id="5" name="Tabla 4"/>
          <p:cNvGraphicFramePr>
            <a:graphicFrameLocks noGrp="1"/>
          </p:cNvGraphicFramePr>
          <p:nvPr>
            <p:extLst>
              <p:ext uri="{D42A27DB-BD31-4B8C-83A1-F6EECF244321}">
                <p14:modId xmlns:p14="http://schemas.microsoft.com/office/powerpoint/2010/main" val="2633755717"/>
              </p:ext>
            </p:extLst>
          </p:nvPr>
        </p:nvGraphicFramePr>
        <p:xfrm>
          <a:off x="2000623" y="5280558"/>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titular: </a:t>
                      </a:r>
                      <a:r>
                        <a:rPr lang="es-SV" dirty="0">
                          <a:latin typeface="Arial" panose="020B0604020202020204" pitchFamily="34" charset="0"/>
                          <a:cs typeface="Arial" panose="020B0604020202020204" pitchFamily="34" charset="0"/>
                        </a:rPr>
                        <a:t>Zulema Beatriz Martínez Mejía</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3</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4</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9090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3200" b="1" dirty="0"/>
              <a:t>UNIDAD  REGISTRAL</a:t>
            </a:r>
            <a:endParaRPr lang="es-SV" sz="3200" dirty="0"/>
          </a:p>
        </p:txBody>
      </p:sp>
      <p:sp>
        <p:nvSpPr>
          <p:cNvPr id="3" name="Marcador de contenido 2"/>
          <p:cNvSpPr>
            <a:spLocks noGrp="1"/>
          </p:cNvSpPr>
          <p:nvPr>
            <p:ph idx="1"/>
          </p:nvPr>
        </p:nvSpPr>
        <p:spPr>
          <a:xfrm>
            <a:off x="609600" y="1994486"/>
            <a:ext cx="10972800" cy="4525963"/>
          </a:xfrm>
        </p:spPr>
        <p:txBody>
          <a:bodyPr>
            <a:noAutofit/>
          </a:bodyPr>
          <a:lstStyle/>
          <a:p>
            <a:pPr marL="45720" indent="0">
              <a:buNone/>
            </a:pPr>
            <a:r>
              <a:rPr lang="es-SV" sz="2000" dirty="0"/>
              <a:t>Recibe los documentos generados requeridos en el proceso de legalización verificando que cumplan con los requisitos para su presentación.</a:t>
            </a:r>
          </a:p>
          <a:p>
            <a:pPr marL="45720" indent="0">
              <a:buNone/>
            </a:pPr>
            <a:r>
              <a:rPr lang="es-SV" sz="2000" dirty="0"/>
              <a:t>Califica e inscribe los documentos a favor de los beneficiarios. </a:t>
            </a:r>
          </a:p>
          <a:p>
            <a:pPr marL="45720" indent="0">
              <a:buNone/>
            </a:pPr>
            <a:r>
              <a:rPr lang="es-SV" sz="2000" dirty="0"/>
              <a:t>Realiza en coordinación con la Unidad Jurídica los estudios registrales de los documentos presentados por los beneficiarios a fin de determinar el proceso de legalización a iniciarse.</a:t>
            </a:r>
          </a:p>
          <a:p>
            <a:pPr marL="45720" indent="0">
              <a:buNone/>
            </a:pPr>
            <a:r>
              <a:rPr lang="es-SV" sz="2000" dirty="0"/>
              <a:t>Es enlace del ILP con el Centro Nacional de Registros para lineamientos de inscripción, aprobaciones técnicas, coordinación con las oficinas regístrales departamentales.</a:t>
            </a:r>
          </a:p>
          <a:p>
            <a:pPr marL="45720" indent="0">
              <a:buNone/>
            </a:pPr>
            <a:endParaRPr lang="es-SV" sz="2000" dirty="0"/>
          </a:p>
        </p:txBody>
      </p:sp>
      <p:graphicFrame>
        <p:nvGraphicFramePr>
          <p:cNvPr id="5" name="Tabla 4"/>
          <p:cNvGraphicFramePr>
            <a:graphicFrameLocks noGrp="1"/>
          </p:cNvGraphicFramePr>
          <p:nvPr>
            <p:extLst>
              <p:ext uri="{D42A27DB-BD31-4B8C-83A1-F6EECF244321}">
                <p14:modId xmlns:p14="http://schemas.microsoft.com/office/powerpoint/2010/main" val="86217627"/>
              </p:ext>
            </p:extLst>
          </p:nvPr>
        </p:nvGraphicFramePr>
        <p:xfrm>
          <a:off x="2000623" y="4511737"/>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titular: </a:t>
                      </a:r>
                      <a:r>
                        <a:rPr lang="es-SV" dirty="0">
                          <a:latin typeface="Arial" panose="020B0604020202020204" pitchFamily="34" charset="0"/>
                          <a:cs typeface="Arial" panose="020B0604020202020204" pitchFamily="34" charset="0"/>
                        </a:rPr>
                        <a:t>Jorge Alberto Rivas Villalta</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4</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5</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784696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200" b="1" dirty="0"/>
              <a:t>GERENCIA ADMINISTRATIVA FINANCIERA</a:t>
            </a:r>
            <a:endParaRPr lang="es-SV" sz="3200" dirty="0"/>
          </a:p>
        </p:txBody>
      </p:sp>
      <p:sp>
        <p:nvSpPr>
          <p:cNvPr id="3" name="Marcador de contenido 2"/>
          <p:cNvSpPr>
            <a:spLocks noGrp="1"/>
          </p:cNvSpPr>
          <p:nvPr>
            <p:ph idx="1"/>
          </p:nvPr>
        </p:nvSpPr>
        <p:spPr>
          <a:xfrm>
            <a:off x="693490" y="2137229"/>
            <a:ext cx="10972800" cy="4525963"/>
          </a:xfrm>
        </p:spPr>
        <p:txBody>
          <a:bodyPr>
            <a:normAutofit/>
          </a:bodyPr>
          <a:lstStyle/>
          <a:p>
            <a:pPr marL="45720" indent="0">
              <a:buNone/>
            </a:pPr>
            <a:r>
              <a:rPr lang="es-SV" sz="1800" dirty="0"/>
              <a:t>Coordina los trabajos directivos, operativos y administrativos de la Institución, mediante la atención apropiada y eficiente de las operaciones relacionadas con el manejo de los recursos financieros y patrimoniales; así como el manejo de los recursos humanos, las gestiones de compra y la prestación de servicios generales. </a:t>
            </a:r>
          </a:p>
          <a:p>
            <a:pPr marL="45720" indent="0">
              <a:buNone/>
            </a:pPr>
            <a:r>
              <a:rPr lang="es-SV" sz="1800" dirty="0"/>
              <a:t>Seguimiento y control en la elaboración de informes de liquidación de gastos y solicitar los desembolsos de los fondos asignados. Realiza el registro contable de las operaciones financieras y patrimoniales de conformidad a las disposiciones de contabilidad gubernamental. Realiza los procesos de compras, ejerce control y mantenimiento de equipo y mobiliario, procesos de contratación de personal, lleva registros del recurso humano, elaboración de las planillas. Asimismo es la responsable de controlar la condición de los vehículos, en lo referente al estado de funcionamiento, mantenimiento, reparaciones, consumos de combustible y rendimiento; así como velar que los mismos se encuentren asegurados.</a:t>
            </a:r>
          </a:p>
        </p:txBody>
      </p:sp>
      <p:graphicFrame>
        <p:nvGraphicFramePr>
          <p:cNvPr id="5" name="Tabla 4"/>
          <p:cNvGraphicFramePr>
            <a:graphicFrameLocks noGrp="1"/>
          </p:cNvGraphicFramePr>
          <p:nvPr>
            <p:extLst>
              <p:ext uri="{D42A27DB-BD31-4B8C-83A1-F6EECF244321}">
                <p14:modId xmlns:p14="http://schemas.microsoft.com/office/powerpoint/2010/main" val="2977263636"/>
              </p:ext>
            </p:extLst>
          </p:nvPr>
        </p:nvGraphicFramePr>
        <p:xfrm>
          <a:off x="2235514" y="5013100"/>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titular: </a:t>
                      </a:r>
                      <a:r>
                        <a:rPr lang="es-SV" dirty="0">
                          <a:latin typeface="Arial" panose="020B0604020202020204" pitchFamily="34" charset="0"/>
                          <a:cs typeface="Arial" panose="020B0604020202020204" pitchFamily="34" charset="0"/>
                        </a:rPr>
                        <a:t>Ricardo Rousseau González</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3</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4</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7</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601782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3200" b="1" dirty="0"/>
              <a:t>UNIDAD FINANCIERA (Pagador)</a:t>
            </a:r>
            <a:endParaRPr lang="es-SV" sz="3200" dirty="0"/>
          </a:p>
        </p:txBody>
      </p:sp>
      <p:sp>
        <p:nvSpPr>
          <p:cNvPr id="3" name="Marcador de contenido 2"/>
          <p:cNvSpPr>
            <a:spLocks noGrp="1"/>
          </p:cNvSpPr>
          <p:nvPr>
            <p:ph idx="1"/>
          </p:nvPr>
        </p:nvSpPr>
        <p:spPr>
          <a:xfrm>
            <a:off x="643156" y="1973620"/>
            <a:ext cx="10972800" cy="3068163"/>
          </a:xfrm>
        </p:spPr>
        <p:txBody>
          <a:bodyPr>
            <a:noAutofit/>
          </a:bodyPr>
          <a:lstStyle/>
          <a:p>
            <a:pPr marL="45720" indent="0">
              <a:buNone/>
            </a:pPr>
            <a:r>
              <a:rPr lang="es-SV" sz="1800" dirty="0"/>
              <a:t>Coordina los trabajos directivos, operativos y administrativos de la Institución, mediante la atención apropiada y eficiente de las operaciones relacionadas con el manejo de los recursos financieros y patrimoniales; así como el manejo de los recursos humanos, las gestiones de compra y la prestación de servicios generales. </a:t>
            </a:r>
          </a:p>
          <a:p>
            <a:pPr marL="45720" indent="0">
              <a:buNone/>
            </a:pPr>
            <a:r>
              <a:rPr lang="es-SV" sz="1800" dirty="0"/>
              <a:t>Seguimiento y control en la elaboración de informes de liquidación de gastos y solicitar los desembolsos de los fondos asignados. Realiza el registro contable de las operaciones financieras y patrimoniales de conformidad a las disposiciones de contabilidad gubernamental. Realiza los procesos de compras, ejerce control y mantenimiento de equipo y mobiliario, procesos de contratación de personal, lleva registros del recurso humano, elaboración de las planillas. Asimismo es la responsable de controlar la condición de los vehículos, en lo referente al estado de funcionamiento, mantenimiento, reparaciones, consumos de combustible y rendimiento; así como velar que los mismos se encuentren asegurados.</a:t>
            </a:r>
          </a:p>
        </p:txBody>
      </p:sp>
      <p:graphicFrame>
        <p:nvGraphicFramePr>
          <p:cNvPr id="5" name="Tabla 4"/>
          <p:cNvGraphicFramePr>
            <a:graphicFrameLocks noGrp="1"/>
          </p:cNvGraphicFramePr>
          <p:nvPr>
            <p:extLst>
              <p:ext uri="{D42A27DB-BD31-4B8C-83A1-F6EECF244321}">
                <p14:modId xmlns:p14="http://schemas.microsoft.com/office/powerpoint/2010/main" val="1281019277"/>
              </p:ext>
            </p:extLst>
          </p:nvPr>
        </p:nvGraphicFramePr>
        <p:xfrm>
          <a:off x="2000623" y="526476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titular: </a:t>
                      </a:r>
                      <a:r>
                        <a:rPr lang="es-SV" dirty="0">
                          <a:latin typeface="Arial" panose="020B0604020202020204" pitchFamily="34" charset="0"/>
                          <a:cs typeface="Arial" panose="020B0604020202020204" pitchFamily="34" charset="0"/>
                        </a:rPr>
                        <a:t>Juan Manuel Sermeño</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691383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SV" dirty="0">
                <a:effectLst>
                  <a:outerShdw blurRad="38100" dist="38100" dir="2700000" algn="tl">
                    <a:srgbClr val="000000">
                      <a:alpha val="43137"/>
                    </a:srgbClr>
                  </a:outerShdw>
                </a:effectLst>
              </a:rPr>
              <a:t>Organigrama vigente</a:t>
            </a:r>
            <a:endParaRPr lang="es-SV" dirty="0"/>
          </a:p>
        </p:txBody>
      </p:sp>
      <p:pic>
        <p:nvPicPr>
          <p:cNvPr id="4" name="Picture 4" descr="Resultado de imagen para gobierno de el salvador logo"/>
          <p:cNvPicPr>
            <a:picLocks noChangeAspect="1" noChangeArrowheads="1"/>
          </p:cNvPicPr>
          <p:nvPr/>
        </p:nvPicPr>
        <p:blipFill rotWithShape="1">
          <a:blip r:embed="rId2">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upo 11"/>
          <p:cNvGrpSpPr/>
          <p:nvPr/>
        </p:nvGrpSpPr>
        <p:grpSpPr>
          <a:xfrm>
            <a:off x="0" y="6499583"/>
            <a:ext cx="12192000" cy="327218"/>
            <a:chOff x="0" y="5912006"/>
            <a:chExt cx="5149938" cy="945994"/>
          </a:xfrm>
        </p:grpSpPr>
        <p:sp>
          <p:nvSpPr>
            <p:cNvPr id="6"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9"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pic>
        <p:nvPicPr>
          <p:cNvPr id="11" name="Imagen 10">
            <a:extLst>
              <a:ext uri="{FF2B5EF4-FFF2-40B4-BE49-F238E27FC236}">
                <a16:creationId xmlns:a16="http://schemas.microsoft.com/office/drawing/2014/main" xmlns="" id="{4EE682FF-1E93-4EDF-BF37-7A8D23AC5266}"/>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45" t="9116" r="821" b="1293"/>
          <a:stretch/>
        </p:blipFill>
        <p:spPr>
          <a:xfrm>
            <a:off x="2600504" y="1232178"/>
            <a:ext cx="7868713" cy="4956588"/>
          </a:xfrm>
          <a:prstGeom prst="rect">
            <a:avLst/>
          </a:prstGeom>
        </p:spPr>
      </p:pic>
    </p:spTree>
    <p:extLst>
      <p:ext uri="{BB962C8B-B14F-4D97-AF65-F5344CB8AC3E}">
        <p14:creationId xmlns:p14="http://schemas.microsoft.com/office/powerpoint/2010/main" val="2613785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600" b="1" dirty="0"/>
              <a:t>UNIDAD DE CONTABILIDAD </a:t>
            </a:r>
            <a:r>
              <a:rPr lang="es-ES" sz="2800" b="1" dirty="0"/>
              <a:t>(Contador)</a:t>
            </a:r>
            <a:endParaRPr lang="es-SV" sz="3600" dirty="0"/>
          </a:p>
        </p:txBody>
      </p:sp>
      <p:sp>
        <p:nvSpPr>
          <p:cNvPr id="3" name="Marcador de contenido 2"/>
          <p:cNvSpPr>
            <a:spLocks noGrp="1"/>
          </p:cNvSpPr>
          <p:nvPr>
            <p:ph idx="1"/>
          </p:nvPr>
        </p:nvSpPr>
        <p:spPr>
          <a:xfrm>
            <a:off x="718657" y="1973620"/>
            <a:ext cx="10972800" cy="4525963"/>
          </a:xfrm>
        </p:spPr>
        <p:txBody>
          <a:bodyPr>
            <a:noAutofit/>
          </a:bodyPr>
          <a:lstStyle/>
          <a:p>
            <a:pPr marL="45720" indent="0">
              <a:buNone/>
            </a:pPr>
            <a:r>
              <a:rPr lang="es-SV" sz="1800" dirty="0"/>
              <a:t>Coordina los trabajos directivos, operativos y administrativos de la Institución, mediante la atención apropiada y eficiente de las operaciones relacionadas con el manejo de los recursos financieros y patrimoniales; así como el manejo de los recursos humanos, las gestiones de compra y la prestación de servicios generales. </a:t>
            </a:r>
          </a:p>
          <a:p>
            <a:pPr marL="45720" indent="0">
              <a:buNone/>
            </a:pPr>
            <a:r>
              <a:rPr lang="es-SV" sz="1800" dirty="0"/>
              <a:t>Seguimiento y control en la elaboración de informes de liquidación de gastos y solicitar los desembolsos de los fondos asignados. Realiza el registro contable de las operaciones financieras y patrimoniales de conformidad a las disposiciones de contabilidad gubernamental. Realiza los procesos de compras, ejerce control y mantenimiento de equipo y mobiliario, procesos de contratación de personal, lleva registros del recurso humano, elaboración de las planillas. Asimismo es la responsable de controlar la condición de los vehículos, en lo referente al estado de funcionamiento, mantenimiento, reparaciones, consumos de combustible y rendimiento; así como velar que los mismos se encuentren asegurados.</a:t>
            </a:r>
          </a:p>
        </p:txBody>
      </p:sp>
      <p:graphicFrame>
        <p:nvGraphicFramePr>
          <p:cNvPr id="5" name="Tabla 4"/>
          <p:cNvGraphicFramePr>
            <a:graphicFrameLocks noGrp="1"/>
          </p:cNvGraphicFramePr>
          <p:nvPr>
            <p:extLst>
              <p:ext uri="{D42A27DB-BD31-4B8C-83A1-F6EECF244321}">
                <p14:modId xmlns:p14="http://schemas.microsoft.com/office/powerpoint/2010/main" val="725399016"/>
              </p:ext>
            </p:extLst>
          </p:nvPr>
        </p:nvGraphicFramePr>
        <p:xfrm>
          <a:off x="2000623" y="526476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titular: </a:t>
                      </a:r>
                      <a:r>
                        <a:rPr lang="es-SV" dirty="0">
                          <a:latin typeface="Arial" panose="020B0604020202020204" pitchFamily="34" charset="0"/>
                          <a:cs typeface="Arial" panose="020B0604020202020204" pitchFamily="34" charset="0"/>
                        </a:rPr>
                        <a:t>Sergio Arévalo</a:t>
                      </a:r>
                      <a:r>
                        <a:rPr lang="es-SV" baseline="0" dirty="0">
                          <a:latin typeface="Arial" panose="020B0604020202020204" pitchFamily="34" charset="0"/>
                          <a:cs typeface="Arial" panose="020B0604020202020204" pitchFamily="34" charset="0"/>
                        </a:rPr>
                        <a:t> Juárez</a:t>
                      </a:r>
                      <a:endParaRPr lang="es-SV" dirty="0">
                        <a:latin typeface="Arial" panose="020B060402020202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569595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995494" y="372220"/>
            <a:ext cx="109728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3600" b="1" dirty="0"/>
              <a:t>UNIDAD DE ADMINISTRATIVA </a:t>
            </a:r>
            <a:r>
              <a:rPr lang="es-ES" sz="2800" b="1" dirty="0"/>
              <a:t>(UACI)</a:t>
            </a:r>
            <a:endParaRPr lang="es-SV" sz="3600" dirty="0"/>
          </a:p>
        </p:txBody>
      </p:sp>
      <p:sp>
        <p:nvSpPr>
          <p:cNvPr id="5" name="Marcador de contenido 2"/>
          <p:cNvSpPr txBox="1">
            <a:spLocks/>
          </p:cNvSpPr>
          <p:nvPr/>
        </p:nvSpPr>
        <p:spPr>
          <a:xfrm>
            <a:off x="995494" y="2644739"/>
            <a:ext cx="10972800" cy="45259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SV" sz="1800" dirty="0"/>
              <a:t>UACI, es responsable de la descentralización operativa y de realizar todas las actividades relacionadas con la gestión de adquisiciones y contrataciones bienes y servicios de todas las unidades que conforman el Instituto de Legalización de la Propiedad, dándole el debido cumplimiento a la Ley de Adquisiciones y Contrataciones de la Administración Pública (LACAP) a la cual esta sujeta.</a:t>
            </a:r>
          </a:p>
        </p:txBody>
      </p:sp>
      <p:graphicFrame>
        <p:nvGraphicFramePr>
          <p:cNvPr id="6" name="Tabla 4"/>
          <p:cNvGraphicFramePr>
            <a:graphicFrameLocks noGrp="1"/>
          </p:cNvGraphicFramePr>
          <p:nvPr>
            <p:extLst>
              <p:ext uri="{D42A27DB-BD31-4B8C-83A1-F6EECF244321}">
                <p14:modId xmlns:p14="http://schemas.microsoft.com/office/powerpoint/2010/main" val="1462311678"/>
              </p:ext>
            </p:extLst>
          </p:nvPr>
        </p:nvGraphicFramePr>
        <p:xfrm>
          <a:off x="1855694" y="4551705"/>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titular: </a:t>
                      </a:r>
                      <a:r>
                        <a:rPr lang="es-SV" dirty="0">
                          <a:latin typeface="Arial" panose="020B0604020202020204" pitchFamily="34" charset="0"/>
                          <a:cs typeface="Arial" panose="020B0604020202020204" pitchFamily="34" charset="0"/>
                        </a:rPr>
                        <a:t>Alicia</a:t>
                      </a:r>
                      <a:r>
                        <a:rPr lang="es-SV" baseline="0" dirty="0">
                          <a:latin typeface="Arial" panose="020B0604020202020204" pitchFamily="34" charset="0"/>
                          <a:cs typeface="Arial" panose="020B0604020202020204" pitchFamily="34" charset="0"/>
                        </a:rPr>
                        <a:t> Elena Alvarado</a:t>
                      </a:r>
                      <a:endParaRPr lang="es-SV" dirty="0">
                        <a:latin typeface="Arial" panose="020B060402020202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7"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8"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4049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200" b="1" dirty="0"/>
              <a:t>UNIDAD DE TRANSPORTE</a:t>
            </a:r>
            <a:endParaRPr lang="es-SV" sz="3200" dirty="0"/>
          </a:p>
        </p:txBody>
      </p:sp>
      <p:sp>
        <p:nvSpPr>
          <p:cNvPr id="3" name="Marcador de contenido 2"/>
          <p:cNvSpPr>
            <a:spLocks noGrp="1"/>
          </p:cNvSpPr>
          <p:nvPr>
            <p:ph idx="1"/>
          </p:nvPr>
        </p:nvSpPr>
        <p:spPr>
          <a:xfrm>
            <a:off x="659933" y="1973620"/>
            <a:ext cx="10972800" cy="4525963"/>
          </a:xfrm>
        </p:spPr>
        <p:txBody>
          <a:bodyPr>
            <a:normAutofit/>
          </a:bodyPr>
          <a:lstStyle/>
          <a:p>
            <a:pPr marL="45720" indent="0">
              <a:buNone/>
            </a:pPr>
            <a:r>
              <a:rPr lang="es-SV" sz="1800" dirty="0"/>
              <a:t>Coordina los trabajos directivos, operativos y administrativos de la Institución, mediante la atención apropiada y eficiente de las operaciones relacionadas con el manejo de los recursos financieros y patrimoniales; así como el manejo de los recursos humanos, las gestiones de compra y la prestación de servicios generales. </a:t>
            </a:r>
          </a:p>
          <a:p>
            <a:pPr marL="45720" indent="0">
              <a:buNone/>
            </a:pPr>
            <a:r>
              <a:rPr lang="es-SV" sz="1800" dirty="0"/>
              <a:t>Seguimiento y control en la elaboración de informes de liquidación de gastos y solicitar los desembolsos de los fondos asignados. Realiza el registro contable de las operaciones financieras y patrimoniales de conformidad a las disposiciones de contabilidad gubernamental. Realiza los procesos de compras, ejerce control y mantenimiento de equipo y mobiliario, procesos de contratación de personal, lleva registros del recurso humano, elaboración de las planillas. Asimismo es la responsable de controlar la condición de los vehículos, en lo referente al estado de funcionamiento, mantenimiento, reparaciones, consumos de combustible y rendimiento; así como velar que los mismos se encuentren asegurados.</a:t>
            </a:r>
          </a:p>
        </p:txBody>
      </p:sp>
      <p:graphicFrame>
        <p:nvGraphicFramePr>
          <p:cNvPr id="5" name="Tabla 4"/>
          <p:cNvGraphicFramePr>
            <a:graphicFrameLocks noGrp="1"/>
          </p:cNvGraphicFramePr>
          <p:nvPr>
            <p:extLst>
              <p:ext uri="{D42A27DB-BD31-4B8C-83A1-F6EECF244321}">
                <p14:modId xmlns:p14="http://schemas.microsoft.com/office/powerpoint/2010/main" val="1580312470"/>
              </p:ext>
            </p:extLst>
          </p:nvPr>
        </p:nvGraphicFramePr>
        <p:xfrm>
          <a:off x="2059671" y="4931318"/>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titular: </a:t>
                      </a:r>
                      <a:r>
                        <a:rPr lang="es-SV" b="0" dirty="0">
                          <a:latin typeface="Arial" panose="020B0604020202020204" pitchFamily="34" charset="0"/>
                          <a:cs typeface="Arial" panose="020B0604020202020204" pitchFamily="34" charset="0"/>
                        </a:rPr>
                        <a:t>Fernando</a:t>
                      </a:r>
                      <a:r>
                        <a:rPr lang="es-SV" b="0" baseline="0" dirty="0">
                          <a:latin typeface="Arial" panose="020B0604020202020204" pitchFamily="34" charset="0"/>
                          <a:cs typeface="Arial" panose="020B0604020202020204" pitchFamily="34" charset="0"/>
                        </a:rPr>
                        <a:t> Chavarría</a:t>
                      </a:r>
                      <a:endParaRPr lang="es-SV" dirty="0">
                        <a:latin typeface="Arial" panose="020B060402020202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4</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4</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963812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54368" y="1043063"/>
            <a:ext cx="10730753" cy="569617"/>
          </a:xfrm>
        </p:spPr>
        <p:txBody>
          <a:bodyPr>
            <a:normAutofit/>
          </a:bodyPr>
          <a:lstStyle/>
          <a:p>
            <a:r>
              <a:rPr lang="es-SV" sz="2800" b="1" dirty="0"/>
              <a:t>UNIDAD DE GESTIÓN DOCUMENTAL Y ARCHIVOS (UGDA)</a:t>
            </a:r>
          </a:p>
        </p:txBody>
      </p:sp>
      <p:sp>
        <p:nvSpPr>
          <p:cNvPr id="3" name="Marcador de contenido 2"/>
          <p:cNvSpPr>
            <a:spLocks noGrp="1"/>
          </p:cNvSpPr>
          <p:nvPr>
            <p:ph idx="1"/>
          </p:nvPr>
        </p:nvSpPr>
        <p:spPr>
          <a:xfrm>
            <a:off x="794158" y="2032314"/>
            <a:ext cx="10972800" cy="4525963"/>
          </a:xfrm>
        </p:spPr>
        <p:txBody>
          <a:bodyPr>
            <a:normAutofit/>
          </a:bodyPr>
          <a:lstStyle/>
          <a:p>
            <a:pPr marL="45720" indent="0" algn="just">
              <a:buNone/>
            </a:pPr>
            <a:r>
              <a:rPr lang="es-SV" sz="2400" dirty="0"/>
              <a:t>Encargada de crear y dirigir el Sistema Institucional de Gestión Documental y Archivos (SIGDA) estableciendo normativas, manuales y buenas prácticas en la producción y uso de los documentos, tanto físicos como digitales, y archivos en la institución. Además, administra el archivo central resguardando los documentos institucionales relacionados a proyectos de legalización.</a:t>
            </a:r>
          </a:p>
        </p:txBody>
      </p:sp>
      <p:graphicFrame>
        <p:nvGraphicFramePr>
          <p:cNvPr id="5" name="Tabla 4"/>
          <p:cNvGraphicFramePr>
            <a:graphicFrameLocks noGrp="1"/>
          </p:cNvGraphicFramePr>
          <p:nvPr>
            <p:extLst>
              <p:ext uri="{D42A27DB-BD31-4B8C-83A1-F6EECF244321}">
                <p14:modId xmlns:p14="http://schemas.microsoft.com/office/powerpoint/2010/main" val="1618535729"/>
              </p:ext>
            </p:extLst>
          </p:nvPr>
        </p:nvGraphicFramePr>
        <p:xfrm>
          <a:off x="2000623" y="4417608"/>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titular: </a:t>
                      </a:r>
                      <a:r>
                        <a:rPr lang="es-SV" dirty="0">
                          <a:latin typeface="Arial" panose="020B0604020202020204" pitchFamily="34" charset="0"/>
                          <a:cs typeface="Arial" panose="020B0604020202020204" pitchFamily="34" charset="0"/>
                        </a:rPr>
                        <a:t>Jorge Antonio Callejas Morán</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2</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306966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CONSEJO DIRECTIVO</a:t>
            </a:r>
            <a:endParaRPr lang="es-SV" dirty="0"/>
          </a:p>
        </p:txBody>
      </p:sp>
      <p:sp>
        <p:nvSpPr>
          <p:cNvPr id="3" name="Marcador de contenido 2"/>
          <p:cNvSpPr>
            <a:spLocks noGrp="1"/>
          </p:cNvSpPr>
          <p:nvPr>
            <p:ph idx="1"/>
          </p:nvPr>
        </p:nvSpPr>
        <p:spPr>
          <a:xfrm>
            <a:off x="718657" y="2032314"/>
            <a:ext cx="10972800" cy="4525963"/>
          </a:xfrm>
        </p:spPr>
        <p:txBody>
          <a:bodyPr>
            <a:normAutofit/>
          </a:bodyPr>
          <a:lstStyle/>
          <a:p>
            <a:pPr marL="45720" indent="0">
              <a:buNone/>
            </a:pPr>
            <a:r>
              <a:rPr lang="es-SV" sz="2000" dirty="0"/>
              <a:t>Autoridad superior del Instituto de Legalización de la Propiedad, formado por 5 Miembros: Viceministro de Vivienda y Desarrollo Urbano, Viceministro de Relaciones Exteriores, Integración y Promoción Económica; Viceministro de Obras Públicas, Viceministra de Gobernación y Secretaria de Inclusión Social. Siendo la persona que ocupa el cargo de Viceministro de Vivienda el Presidente del Consejo Directivo del Instituto de Legalización de la Propiedad.</a:t>
            </a:r>
          </a:p>
          <a:p>
            <a:pPr marL="45720" indent="0">
              <a:buNone/>
            </a:pPr>
            <a:r>
              <a:rPr lang="es-SV" sz="2000" dirty="0"/>
              <a:t>El Consejo toma las decisiones que afectan a toda la organización, conocen, discuten y autorizan las políticas, estrategias generales y específicas, y otros documentos de trascendencia institucional.</a:t>
            </a:r>
          </a:p>
          <a:p>
            <a:endParaRPr lang="es-SV" sz="2000" dirty="0"/>
          </a:p>
        </p:txBody>
      </p:sp>
      <p:graphicFrame>
        <p:nvGraphicFramePr>
          <p:cNvPr id="5" name="Tabla 4"/>
          <p:cNvGraphicFramePr>
            <a:graphicFrameLocks noGrp="1"/>
          </p:cNvGraphicFramePr>
          <p:nvPr>
            <p:extLst>
              <p:ext uri="{D42A27DB-BD31-4B8C-83A1-F6EECF244321}">
                <p14:modId xmlns:p14="http://schemas.microsoft.com/office/powerpoint/2010/main" val="3976653137"/>
              </p:ext>
            </p:extLst>
          </p:nvPr>
        </p:nvGraphicFramePr>
        <p:xfrm>
          <a:off x="2000623" y="4619313"/>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a:t>
                      </a:r>
                      <a:r>
                        <a:rPr lang="es-SV" b="1" baseline="0" dirty="0">
                          <a:latin typeface="Arial" panose="020B0604020202020204" pitchFamily="34" charset="0"/>
                          <a:cs typeface="Arial" panose="020B0604020202020204" pitchFamily="34" charset="0"/>
                        </a:rPr>
                        <a:t> la</a:t>
                      </a:r>
                      <a:r>
                        <a:rPr lang="es-SV" b="1" dirty="0">
                          <a:latin typeface="Arial" panose="020B0604020202020204" pitchFamily="34" charset="0"/>
                          <a:cs typeface="Arial" panose="020B0604020202020204" pitchFamily="34" charset="0"/>
                        </a:rPr>
                        <a:t> Presidenta del Consejo Directivo: </a:t>
                      </a:r>
                      <a:r>
                        <a:rPr lang="es-SV" dirty="0">
                          <a:latin typeface="Arial" panose="020B0604020202020204" pitchFamily="34" charset="0"/>
                          <a:cs typeface="Arial" panose="020B0604020202020204" pitchFamily="34" charset="0"/>
                        </a:rPr>
                        <a:t>Michelle Sol de Castro</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2</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3</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Arial" panose="020B0604020202020204" pitchFamily="34" charset="0"/>
                          <a:cs typeface="Arial" panose="020B0604020202020204" pitchFamily="34" charset="0"/>
                        </a:rPr>
                        <a:t>Total de funcionarios:</a:t>
                      </a:r>
                      <a:r>
                        <a:rPr lang="es-SV" dirty="0">
                          <a:latin typeface="Arial" panose="020B0604020202020204" pitchFamily="34" charset="0"/>
                          <a:cs typeface="Arial" panose="020B0604020202020204" pitchFamily="34" charset="0"/>
                        </a:rPr>
                        <a:t> 5</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4" name="CuadroTexto 3">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6"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7" name="Grupo 11"/>
          <p:cNvGrpSpPr/>
          <p:nvPr/>
        </p:nvGrpSpPr>
        <p:grpSpPr>
          <a:xfrm>
            <a:off x="0" y="6499583"/>
            <a:ext cx="12192000" cy="327218"/>
            <a:chOff x="0" y="5912006"/>
            <a:chExt cx="5149938" cy="945994"/>
          </a:xfrm>
        </p:grpSpPr>
        <p:sp>
          <p:nvSpPr>
            <p:cNvPr id="8"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9"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009010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AUDITORIA INTERNA</a:t>
            </a:r>
            <a:endParaRPr lang="es-SV" dirty="0"/>
          </a:p>
        </p:txBody>
      </p:sp>
      <p:sp>
        <p:nvSpPr>
          <p:cNvPr id="3" name="Marcador de contenido 2"/>
          <p:cNvSpPr>
            <a:spLocks noGrp="1"/>
          </p:cNvSpPr>
          <p:nvPr>
            <p:ph idx="1"/>
          </p:nvPr>
        </p:nvSpPr>
        <p:spPr>
          <a:xfrm>
            <a:off x="827714" y="2137229"/>
            <a:ext cx="10972800" cy="4525963"/>
          </a:xfrm>
        </p:spPr>
        <p:txBody>
          <a:bodyPr>
            <a:normAutofit/>
          </a:bodyPr>
          <a:lstStyle/>
          <a:p>
            <a:pPr marL="45720" indent="0">
              <a:buNone/>
            </a:pPr>
            <a:r>
              <a:rPr lang="es-ES" sz="2400" dirty="0"/>
              <a:t>Planifica, organiza y ejecuta los procesos de auditoria interna para verificar el cumplimiento de las políticas, planes, procedimientos y normativa legal aplicable a las operaciones ejecutadas en el Instituto de Legalización de la Propiedad, asimismo realiza evaluaciones para la medición de la eficacia y de la efectividad del sistema de control interno y da seguimiento a las recomendaciones de informes realizados en la materia por las instituciones competentes.</a:t>
            </a:r>
            <a:endParaRPr lang="es-SV" sz="2400" dirty="0"/>
          </a:p>
          <a:p>
            <a:pPr marL="45720" indent="0">
              <a:buNone/>
            </a:pPr>
            <a:endParaRPr lang="es-SV" sz="2400" dirty="0"/>
          </a:p>
        </p:txBody>
      </p:sp>
      <p:graphicFrame>
        <p:nvGraphicFramePr>
          <p:cNvPr id="5" name="Tabla 4"/>
          <p:cNvGraphicFramePr>
            <a:graphicFrameLocks noGrp="1"/>
          </p:cNvGraphicFramePr>
          <p:nvPr>
            <p:extLst>
              <p:ext uri="{D42A27DB-BD31-4B8C-83A1-F6EECF244321}">
                <p14:modId xmlns:p14="http://schemas.microsoft.com/office/powerpoint/2010/main" val="721213991"/>
              </p:ext>
            </p:extLst>
          </p:nvPr>
        </p:nvGraphicFramePr>
        <p:xfrm>
          <a:off x="2000623" y="4874806"/>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del Auditor: </a:t>
                      </a:r>
                      <a:r>
                        <a:rPr lang="es-SV" dirty="0">
                          <a:latin typeface="Arial" panose="020B0604020202020204" pitchFamily="34" charset="0"/>
                          <a:cs typeface="Arial" panose="020B0604020202020204" pitchFamily="34" charset="0"/>
                        </a:rPr>
                        <a:t>Romualdo Cáceres Henríquez</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499023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DIRECCION EJECUTIVA</a:t>
            </a:r>
            <a:endParaRPr lang="es-SV" dirty="0"/>
          </a:p>
        </p:txBody>
      </p:sp>
      <p:sp>
        <p:nvSpPr>
          <p:cNvPr id="3" name="Marcador de contenido 2"/>
          <p:cNvSpPr>
            <a:spLocks noGrp="1"/>
          </p:cNvSpPr>
          <p:nvPr>
            <p:ph idx="1"/>
          </p:nvPr>
        </p:nvSpPr>
        <p:spPr>
          <a:xfrm>
            <a:off x="1054217" y="2009457"/>
            <a:ext cx="10972800" cy="4525963"/>
          </a:xfrm>
        </p:spPr>
        <p:txBody>
          <a:bodyPr>
            <a:noAutofit/>
          </a:bodyPr>
          <a:lstStyle/>
          <a:p>
            <a:pPr marL="45720" indent="0">
              <a:buNone/>
            </a:pPr>
            <a:r>
              <a:rPr lang="es-ES" sz="1800" dirty="0"/>
              <a:t>Representa legal y administrativamente al Instituto de Legalización de la Propiedad, mediante la coordinación, ejecución y control de las políticas del Gobierno y la formulación y evaluación de Programas y Proyectos que contribuyan al logro de la visión, misión, objetivos y metas preestablecidas. Fortalece las relaciones con instituciones nacionales y organismos internacionales, vinculados con la ejecución del presupuesto y el manejo de la cooperación externa. Somete a la aprobación del Consejo Directivo las estrategias  y políticas que orienten anualmente la preparación y ejecución del presupuesto, así como los programas y proyectos de inversión. Gestiona ante las instituciones y organismos competentes, la aprobación de los Convenios de Préstamo y Donación, suscritos por el Gobierno. Coordina la preparación de estudios, presupuesto interno y planes operativos institucionales, así como, las propuestas de introducción de mejoras a los sistemas operacionales, procedimientos de trabajo y estructura organizativa. </a:t>
            </a:r>
            <a:endParaRPr lang="es-SV" sz="1800" dirty="0"/>
          </a:p>
          <a:p>
            <a:endParaRPr lang="es-SV" sz="1800" dirty="0"/>
          </a:p>
        </p:txBody>
      </p:sp>
      <p:graphicFrame>
        <p:nvGraphicFramePr>
          <p:cNvPr id="5" name="Tabla 4"/>
          <p:cNvGraphicFramePr>
            <a:graphicFrameLocks noGrp="1"/>
          </p:cNvGraphicFramePr>
          <p:nvPr>
            <p:extLst>
              <p:ext uri="{D42A27DB-BD31-4B8C-83A1-F6EECF244321}">
                <p14:modId xmlns:p14="http://schemas.microsoft.com/office/powerpoint/2010/main" val="4065901473"/>
              </p:ext>
            </p:extLst>
          </p:nvPr>
        </p:nvGraphicFramePr>
        <p:xfrm>
          <a:off x="2000623" y="4874806"/>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del Director: </a:t>
                      </a:r>
                      <a:r>
                        <a:rPr lang="es-SV" dirty="0">
                          <a:latin typeface="Arial" panose="020B0604020202020204" pitchFamily="34" charset="0"/>
                          <a:cs typeface="Arial" panose="020B0604020202020204" pitchFamily="34" charset="0"/>
                        </a:rPr>
                        <a:t>David Ernesto Henríquez Canjura</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2</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83017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2800" b="1" dirty="0"/>
              <a:t>COMUNICACIONES /INFORMACIÓN </a:t>
            </a:r>
            <a:endParaRPr lang="es-SV" sz="2800" dirty="0"/>
          </a:p>
        </p:txBody>
      </p:sp>
      <p:sp>
        <p:nvSpPr>
          <p:cNvPr id="3" name="Marcador de contenido 2"/>
          <p:cNvSpPr>
            <a:spLocks noGrp="1"/>
          </p:cNvSpPr>
          <p:nvPr>
            <p:ph idx="1"/>
          </p:nvPr>
        </p:nvSpPr>
        <p:spPr>
          <a:xfrm>
            <a:off x="1062606" y="2137229"/>
            <a:ext cx="10972800" cy="4525963"/>
          </a:xfrm>
        </p:spPr>
        <p:txBody>
          <a:bodyPr>
            <a:normAutofit/>
          </a:bodyPr>
          <a:lstStyle/>
          <a:p>
            <a:pPr marL="45720" indent="0">
              <a:lnSpc>
                <a:spcPct val="100000"/>
              </a:lnSpc>
              <a:buNone/>
            </a:pPr>
            <a:r>
              <a:rPr lang="es-SV" sz="2400" dirty="0"/>
              <a:t>Promueve y gestiona la adecuada comunicación inter y externa de la institución. Actualiza periódicamente la página web y redes sociales, para dar a conocer el quehacer institucional. Además, brinda apoyo al Sistema de Vivienda en la cobertura de actividades o eventos. Asimismo, tramita y entrega información oficiosa de solicitudes a usuarios. Fomenta y cuida las relaciones entre la institución y la ciudadanía en cumplimiento de la Ley de Acceso a la Información Pública (LAIP).</a:t>
            </a:r>
          </a:p>
        </p:txBody>
      </p:sp>
      <p:graphicFrame>
        <p:nvGraphicFramePr>
          <p:cNvPr id="5" name="Tabla 4"/>
          <p:cNvGraphicFramePr>
            <a:graphicFrameLocks noGrp="1"/>
          </p:cNvGraphicFramePr>
          <p:nvPr>
            <p:extLst>
              <p:ext uri="{D42A27DB-BD31-4B8C-83A1-F6EECF244321}">
                <p14:modId xmlns:p14="http://schemas.microsoft.com/office/powerpoint/2010/main" val="3125766602"/>
              </p:ext>
            </p:extLst>
          </p:nvPr>
        </p:nvGraphicFramePr>
        <p:xfrm>
          <a:off x="2000623" y="4377267"/>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titular: </a:t>
                      </a:r>
                      <a:r>
                        <a:rPr lang="es-SV" dirty="0" err="1">
                          <a:latin typeface="Arial" panose="020B0604020202020204" pitchFamily="34" charset="0"/>
                          <a:cs typeface="Arial" panose="020B0604020202020204" pitchFamily="34" charset="0"/>
                        </a:rPr>
                        <a:t>Mariam</a:t>
                      </a:r>
                      <a:r>
                        <a:rPr lang="es-SV" dirty="0">
                          <a:latin typeface="Arial" panose="020B0604020202020204" pitchFamily="34" charset="0"/>
                          <a:cs typeface="Arial" panose="020B0604020202020204" pitchFamily="34" charset="0"/>
                        </a:rPr>
                        <a:t> Sofía Alfaro </a:t>
                      </a:r>
                      <a:r>
                        <a:rPr lang="es-SV" dirty="0" err="1">
                          <a:latin typeface="Arial" panose="020B0604020202020204" pitchFamily="34" charset="0"/>
                          <a:cs typeface="Arial" panose="020B0604020202020204" pitchFamily="34" charset="0"/>
                        </a:rPr>
                        <a:t>Zablah</a:t>
                      </a:r>
                      <a:endParaRPr lang="es-SV" dirty="0">
                        <a:latin typeface="Arial" panose="020B060402020202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2</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144518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200" b="1" dirty="0"/>
              <a:t>GERENCIA DE OPERACIONES</a:t>
            </a:r>
            <a:endParaRPr lang="es-SV" sz="3200" dirty="0"/>
          </a:p>
        </p:txBody>
      </p:sp>
      <p:sp>
        <p:nvSpPr>
          <p:cNvPr id="3" name="Marcador de contenido 2"/>
          <p:cNvSpPr>
            <a:spLocks noGrp="1"/>
          </p:cNvSpPr>
          <p:nvPr>
            <p:ph idx="1"/>
          </p:nvPr>
        </p:nvSpPr>
        <p:spPr>
          <a:xfrm>
            <a:off x="659934" y="1826706"/>
            <a:ext cx="10972800" cy="4525963"/>
          </a:xfrm>
        </p:spPr>
        <p:txBody>
          <a:bodyPr>
            <a:noAutofit/>
          </a:bodyPr>
          <a:lstStyle/>
          <a:p>
            <a:pPr marL="45720" indent="0">
              <a:buNone/>
            </a:pPr>
            <a:r>
              <a:rPr lang="es-ES" sz="2000" dirty="0"/>
              <a:t>Coordina, dirige, supervisa y controla la gestión operativa para los procesos de legalización de tierras a nivel nacional hacia el cumplimiento de los objetivos institucionales y lineamientos gubernamentales. </a:t>
            </a:r>
            <a:endParaRPr lang="es-SV" sz="2000" dirty="0"/>
          </a:p>
          <a:p>
            <a:pPr marL="45720" indent="0">
              <a:buNone/>
            </a:pPr>
            <a:r>
              <a:rPr lang="es-ES" sz="2000" dirty="0"/>
              <a:t>Propone a la Dirección Ejecutiva los perfiles de los programas y/o proyectos y el Plan Operativo Institucional y e</a:t>
            </a:r>
            <a:r>
              <a:rPr lang="es-SV" sz="2000" dirty="0"/>
              <a:t>labora los Convenios Interinstitucionales que tienen como objeto asegurar la tenencia de tierra a familias salvadoreñas de escasos recursos económicos y proveer de recursos financieros al ILP.</a:t>
            </a:r>
          </a:p>
          <a:p>
            <a:pPr marL="45720" indent="0">
              <a:buNone/>
            </a:pPr>
            <a:r>
              <a:rPr lang="es-ES" sz="2000" dirty="0"/>
              <a:t>Dispone lineamientos de planificación, organización, dirección y control a las unidades operativas, con el propósito de realizar seguimiento y dar cumplimiento a las metas institucionales.</a:t>
            </a:r>
            <a:endParaRPr lang="es-SV" sz="2000" dirty="0"/>
          </a:p>
          <a:p>
            <a:pPr marL="45720" indent="0">
              <a:buNone/>
            </a:pPr>
            <a:r>
              <a:rPr lang="es-ES" sz="2000" dirty="0"/>
              <a:t>Se coordina con las diferentes instituciones externas que participan en los procesos de legalización. </a:t>
            </a:r>
            <a:endParaRPr lang="es-SV" sz="2000" dirty="0"/>
          </a:p>
        </p:txBody>
      </p:sp>
      <p:graphicFrame>
        <p:nvGraphicFramePr>
          <p:cNvPr id="5" name="Tabla 4"/>
          <p:cNvGraphicFramePr>
            <a:graphicFrameLocks noGrp="1"/>
          </p:cNvGraphicFramePr>
          <p:nvPr>
            <p:extLst>
              <p:ext uri="{D42A27DB-BD31-4B8C-83A1-F6EECF244321}">
                <p14:modId xmlns:p14="http://schemas.microsoft.com/office/powerpoint/2010/main" val="3549142741"/>
              </p:ext>
            </p:extLst>
          </p:nvPr>
        </p:nvGraphicFramePr>
        <p:xfrm>
          <a:off x="2000623" y="526476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del Gerente: </a:t>
                      </a:r>
                      <a:r>
                        <a:rPr lang="es-SV" dirty="0">
                          <a:latin typeface="Arial" panose="020B0604020202020204" pitchFamily="34" charset="0"/>
                          <a:cs typeface="Arial" panose="020B0604020202020204" pitchFamily="34" charset="0"/>
                        </a:rPr>
                        <a:t>Carolina Ivonne Villacorta de Portillo</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3</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3</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722428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61938" y="1214205"/>
            <a:ext cx="10972800" cy="1143000"/>
          </a:xfrm>
        </p:spPr>
        <p:txBody>
          <a:bodyPr/>
          <a:lstStyle/>
          <a:p>
            <a:r>
              <a:rPr lang="es-ES" sz="3600" b="1" dirty="0"/>
              <a:t>COORDINACIÓN MEDICIONES/INGENIERÍA</a:t>
            </a:r>
            <a:endParaRPr lang="es-SV" sz="3600" dirty="0"/>
          </a:p>
        </p:txBody>
      </p:sp>
      <p:sp>
        <p:nvSpPr>
          <p:cNvPr id="3" name="Marcador de contenido 2"/>
          <p:cNvSpPr>
            <a:spLocks noGrp="1"/>
          </p:cNvSpPr>
          <p:nvPr>
            <p:ph idx="1"/>
          </p:nvPr>
        </p:nvSpPr>
        <p:spPr>
          <a:xfrm>
            <a:off x="794158" y="2690772"/>
            <a:ext cx="10972800" cy="4525963"/>
          </a:xfrm>
        </p:spPr>
        <p:txBody>
          <a:bodyPr>
            <a:normAutofit/>
          </a:bodyPr>
          <a:lstStyle/>
          <a:p>
            <a:pPr marL="45720" indent="0">
              <a:buNone/>
            </a:pPr>
            <a:r>
              <a:rPr lang="es-ES" sz="2400" dirty="0"/>
              <a:t>Coordinar las actividades técnicas de las áreas de ingeniería y mediciones, asistir y apoyar técnicamente a la Gerencia de Operaciones ante las Instituciones autorizadas en aprobación de planos. Realizar Inspecciones de campo de proyectos especiales.</a:t>
            </a:r>
            <a:endParaRPr lang="es-SV" sz="2400" dirty="0"/>
          </a:p>
        </p:txBody>
      </p:sp>
      <p:graphicFrame>
        <p:nvGraphicFramePr>
          <p:cNvPr id="5" name="Tabla 4"/>
          <p:cNvGraphicFramePr>
            <a:graphicFrameLocks noGrp="1"/>
          </p:cNvGraphicFramePr>
          <p:nvPr>
            <p:extLst>
              <p:ext uri="{D42A27DB-BD31-4B8C-83A1-F6EECF244321}">
                <p14:modId xmlns:p14="http://schemas.microsoft.com/office/powerpoint/2010/main" val="2004065125"/>
              </p:ext>
            </p:extLst>
          </p:nvPr>
        </p:nvGraphicFramePr>
        <p:xfrm>
          <a:off x="2000623" y="418900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Coordinador: </a:t>
                      </a:r>
                      <a:r>
                        <a:rPr lang="es-SV" dirty="0">
                          <a:latin typeface="Arial" panose="020B0604020202020204" pitchFamily="34" charset="0"/>
                          <a:cs typeface="Arial" panose="020B0604020202020204" pitchFamily="34" charset="0"/>
                        </a:rPr>
                        <a:t>José David Reyes Rivera</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1293467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99247" y="438912"/>
            <a:ext cx="10730753" cy="623406"/>
          </a:xfrm>
        </p:spPr>
        <p:txBody>
          <a:bodyPr>
            <a:noAutofit/>
          </a:bodyPr>
          <a:lstStyle/>
          <a:p>
            <a:r>
              <a:rPr lang="es-ES" sz="2400" b="1" dirty="0"/>
              <a:t>GESTIÓN DE PROCESOS Y MEDIO AMBIENTE</a:t>
            </a:r>
            <a:endParaRPr lang="es-SV" sz="2400" dirty="0"/>
          </a:p>
        </p:txBody>
      </p:sp>
      <p:sp>
        <p:nvSpPr>
          <p:cNvPr id="3" name="Marcador de contenido 2"/>
          <p:cNvSpPr>
            <a:spLocks noGrp="1"/>
          </p:cNvSpPr>
          <p:nvPr>
            <p:ph idx="1"/>
          </p:nvPr>
        </p:nvSpPr>
        <p:spPr>
          <a:xfrm>
            <a:off x="699247" y="2032314"/>
            <a:ext cx="10972800" cy="4525963"/>
          </a:xfrm>
        </p:spPr>
        <p:txBody>
          <a:bodyPr>
            <a:normAutofit/>
          </a:bodyPr>
          <a:lstStyle/>
          <a:p>
            <a:pPr marL="45720" indent="0">
              <a:buNone/>
            </a:pPr>
            <a:r>
              <a:rPr lang="es-ES" sz="2000" dirty="0"/>
              <a:t>Opera de forma transversal con todas las unidades operativas. En la gestión de procesos se proponen mejoras continuas a los procesos administrativos, operativos y del sistema de legalización; </a:t>
            </a:r>
            <a:r>
              <a:rPr lang="es-ES_tradnl" sz="2000" dirty="0"/>
              <a:t>se da seguimiento a los proyectos en cumplimiento de las metas. En la parte ambiental se trabaja coordinadamente con los diferentes especialistas autorizados para la elaboración de estudios de impacto ambiental (</a:t>
            </a:r>
            <a:r>
              <a:rPr lang="es-ES_tradnl" sz="2000" dirty="0" err="1"/>
              <a:t>EsIA</a:t>
            </a:r>
            <a:r>
              <a:rPr lang="es-ES_tradnl" sz="2000" dirty="0"/>
              <a:t>), diagnósticos ambientales, formularios ambientales; como también, la sensibilización, medidas y controles ambientales institucionales en pro del medio ambiente.  </a:t>
            </a:r>
            <a:endParaRPr lang="es-SV" sz="2000" dirty="0"/>
          </a:p>
        </p:txBody>
      </p:sp>
      <p:graphicFrame>
        <p:nvGraphicFramePr>
          <p:cNvPr id="5" name="Tabla 4"/>
          <p:cNvGraphicFramePr>
            <a:graphicFrameLocks noGrp="1"/>
          </p:cNvGraphicFramePr>
          <p:nvPr>
            <p:extLst>
              <p:ext uri="{D42A27DB-BD31-4B8C-83A1-F6EECF244321}">
                <p14:modId xmlns:p14="http://schemas.microsoft.com/office/powerpoint/2010/main" val="3784639765"/>
              </p:ext>
            </p:extLst>
          </p:nvPr>
        </p:nvGraphicFramePr>
        <p:xfrm>
          <a:off x="2000623" y="4256244"/>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Arial" panose="020B0604020202020204" pitchFamily="34" charset="0"/>
                          <a:cs typeface="Arial" panose="020B0604020202020204" pitchFamily="34" charset="0"/>
                        </a:rPr>
                        <a:t>Nombre de Coordinador: </a:t>
                      </a:r>
                      <a:r>
                        <a:rPr lang="es-SV" dirty="0">
                          <a:latin typeface="Arial" panose="020B0604020202020204" pitchFamily="34" charset="0"/>
                          <a:cs typeface="Arial" panose="020B0604020202020204" pitchFamily="34" charset="0"/>
                        </a:rPr>
                        <a:t>Ana Mirian Torres Gómez</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Arial" panose="020B0604020202020204" pitchFamily="34" charset="0"/>
                          <a:cs typeface="Arial" panose="020B0604020202020204" pitchFamily="34" charset="0"/>
                        </a:rPr>
                        <a:t>Mujeres:</a:t>
                      </a:r>
                      <a:r>
                        <a:rPr lang="es-SV" dirty="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a:latin typeface="Arial" panose="020B0604020202020204" pitchFamily="34" charset="0"/>
                          <a:cs typeface="Arial" panose="020B0604020202020204" pitchFamily="34" charset="0"/>
                        </a:rPr>
                        <a:t>Hombres:</a:t>
                      </a:r>
                      <a:r>
                        <a:rPr lang="es-SV" dirty="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595994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1031761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Sheer Blue">
      <a:dk1>
        <a:srgbClr val="000000"/>
      </a:dk1>
      <a:lt1>
        <a:sysClr val="window" lastClr="FFFFFF"/>
      </a:lt1>
      <a:dk2>
        <a:srgbClr val="323232"/>
      </a:dk2>
      <a:lt2>
        <a:srgbClr val="E5E8E8"/>
      </a:lt2>
      <a:accent1>
        <a:srgbClr val="14B4CA"/>
      </a:accent1>
      <a:accent2>
        <a:srgbClr val="F98A37"/>
      </a:accent2>
      <a:accent3>
        <a:srgbClr val="83C546"/>
      </a:accent3>
      <a:accent4>
        <a:srgbClr val="FFD937"/>
      </a:accent4>
      <a:accent5>
        <a:srgbClr val="6D79D1"/>
      </a:accent5>
      <a:accent6>
        <a:srgbClr val="E4607C"/>
      </a:accent6>
      <a:hlink>
        <a:srgbClr val="88CACA"/>
      </a:hlink>
      <a:folHlink>
        <a:srgbClr val="91A7CA"/>
      </a:folHlink>
    </a:clrScheme>
    <a:fontScheme name="Constantia">
      <a:maj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Sheer Blue">
      <a:dk1>
        <a:srgbClr val="000000"/>
      </a:dk1>
      <a:lt1>
        <a:sysClr val="window" lastClr="FFFFFF"/>
      </a:lt1>
      <a:dk2>
        <a:srgbClr val="323232"/>
      </a:dk2>
      <a:lt2>
        <a:srgbClr val="E5E8E8"/>
      </a:lt2>
      <a:accent1>
        <a:srgbClr val="14B4CA"/>
      </a:accent1>
      <a:accent2>
        <a:srgbClr val="F98A37"/>
      </a:accent2>
      <a:accent3>
        <a:srgbClr val="83C546"/>
      </a:accent3>
      <a:accent4>
        <a:srgbClr val="FFD937"/>
      </a:accent4>
      <a:accent5>
        <a:srgbClr val="6D79D1"/>
      </a:accent5>
      <a:accent6>
        <a:srgbClr val="E4607C"/>
      </a:accent6>
      <a:hlink>
        <a:srgbClr val="88CACA"/>
      </a:hlink>
      <a:folHlink>
        <a:srgbClr val="91A7CA"/>
      </a:folHlink>
    </a:clrScheme>
    <a:fontScheme name="Constantia">
      <a:maj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EBAE80E2-BC63-4DD4-B0C8-1971B89A2F9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2917</Words>
  <Application>Microsoft Office PowerPoint</Application>
  <PresentationFormat>Panorámica</PresentationFormat>
  <Paragraphs>178</Paragraphs>
  <Slides>23</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23</vt:i4>
      </vt:variant>
    </vt:vector>
  </HeadingPairs>
  <TitlesOfParts>
    <vt:vector size="29" baseType="lpstr">
      <vt:lpstr>Arial</vt:lpstr>
      <vt:lpstr>Bembo Std</vt:lpstr>
      <vt:lpstr>Calibri</vt:lpstr>
      <vt:lpstr>Constantia</vt:lpstr>
      <vt:lpstr>Verdana</vt:lpstr>
      <vt:lpstr>Tema de Office</vt:lpstr>
      <vt:lpstr>ORGANIGRAMA Instituto de Legalización de la Propiedad </vt:lpstr>
      <vt:lpstr>Organigrama vigente</vt:lpstr>
      <vt:lpstr>CONSEJO DIRECTIVO</vt:lpstr>
      <vt:lpstr>AUDITORIA INTERNA</vt:lpstr>
      <vt:lpstr>DIRECCION EJECUTIVA</vt:lpstr>
      <vt:lpstr>COMUNICACIONES /INFORMACIÓN </vt:lpstr>
      <vt:lpstr>GERENCIA DE OPERACIONES</vt:lpstr>
      <vt:lpstr>COORDINACIÓN MEDICIONES/INGENIERÍA</vt:lpstr>
      <vt:lpstr>GESTIÓN DE PROCESOS Y MEDIO AMBIENTE</vt:lpstr>
      <vt:lpstr>PLANIFICACIÓN</vt:lpstr>
      <vt:lpstr>UNIDAD DE INFORMÁTICA</vt:lpstr>
      <vt:lpstr>UNIDAD DE PROMOCIÓN</vt:lpstr>
      <vt:lpstr>UNIDAD DE INGENIERÍA</vt:lpstr>
      <vt:lpstr>UNIDAD DE MEDICIONES</vt:lpstr>
      <vt:lpstr>UNIDAD  JURÍDICA</vt:lpstr>
      <vt:lpstr>UNIDAD  CATASTRAL</vt:lpstr>
      <vt:lpstr>UNIDAD  REGISTRAL</vt:lpstr>
      <vt:lpstr>GERENCIA ADMINISTRATIVA FINANCIERA</vt:lpstr>
      <vt:lpstr>UNIDAD FINANCIERA (Pagador)</vt:lpstr>
      <vt:lpstr>UNIDAD DE CONTABILIDAD (Contador)</vt:lpstr>
      <vt:lpstr>Presentación de PowerPoint</vt:lpstr>
      <vt:lpstr>UNIDAD DE TRANSPORTE</vt:lpstr>
      <vt:lpstr>UNIDAD DE GESTIÓN DOCUMENTAL Y ARCHIVOS (UGDA)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2017-08-08T17:09:25Z</dcterms:created>
  <dcterms:modified xsi:type="dcterms:W3CDTF">2021-08-10T21:35:27Z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TC032134699991</vt:lpwstr>
  </property>
</Properties>
</file>