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6"/>
  </p:notesMasterIdLst>
  <p:handoutMasterIdLst>
    <p:handoutMasterId r:id="rId27"/>
  </p:handoutMasterIdLst>
  <p:sldIdLst>
    <p:sldId id="273" r:id="rId3"/>
    <p:sldId id="274" r:id="rId4"/>
    <p:sldId id="275" r:id="rId5"/>
    <p:sldId id="277" r:id="rId6"/>
    <p:sldId id="276" r:id="rId7"/>
    <p:sldId id="297" r:id="rId8"/>
    <p:sldId id="279" r:id="rId9"/>
    <p:sldId id="282" r:id="rId10"/>
    <p:sldId id="280" r:id="rId11"/>
    <p:sldId id="290" r:id="rId12"/>
    <p:sldId id="283" r:id="rId13"/>
    <p:sldId id="285" r:id="rId14"/>
    <p:sldId id="284" r:id="rId15"/>
    <p:sldId id="286" r:id="rId16"/>
    <p:sldId id="287" r:id="rId17"/>
    <p:sldId id="288" r:id="rId18"/>
    <p:sldId id="298" r:id="rId19"/>
    <p:sldId id="289" r:id="rId20"/>
    <p:sldId id="291" r:id="rId21"/>
    <p:sldId id="296" r:id="rId22"/>
    <p:sldId id="292" r:id="rId23"/>
    <p:sldId id="294" r:id="rId24"/>
    <p:sldId id="295"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11/8/2022</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11/8/2022</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08/11/2022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08/11/2022</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08/11/2022</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08/11/2022</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08/11/2022</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08/11/2022</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08/11/2022</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08/11/2022</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08/11/2022</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08/11/2022</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08/11/2022</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08/11/2022</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anose="02000000000000000000" pitchFamily="50" charset="0"/>
              </a:rPr>
              <a:t>ORGANIGRAMA</a:t>
            </a:r>
            <a:br>
              <a:rPr lang="es-ES" b="1" dirty="0">
                <a:solidFill>
                  <a:srgbClr val="313945"/>
                </a:solidFill>
                <a:latin typeface="Museo Sans 700" panose="02000000000000000000" pitchFamily="50" charset="0"/>
              </a:rPr>
            </a:br>
            <a:r>
              <a:rPr lang="es-ES" b="1" dirty="0">
                <a:solidFill>
                  <a:srgbClr val="313945"/>
                </a:solidFill>
                <a:latin typeface="Museo Sans 700" panose="02000000000000000000" pitchFamily="50"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INFORMÁTICA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anose="02000000000000000000" pitchFamily="50" charset="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r>
              <a:rPr lang="es-ES" sz="1800" dirty="0" smtClean="0">
                <a:latin typeface="Museo Sans 300" panose="02000000000000000000" pitchFamily="50" charset="0"/>
              </a:rPr>
              <a:t>.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59402766"/>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PROMOCIÓN</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anose="02000000000000000000" pitchFamily="50" charset="0"/>
              </a:rPr>
              <a:t>Ejecuta las actividades de promoción de los proyectos y/o programas, de forma coordinada e integrada con las diferentes organizaciones tales como VMVDU, </a:t>
            </a:r>
            <a:r>
              <a:rPr lang="es-ES" sz="1800" dirty="0" err="1">
                <a:latin typeface="Museo Sans 300" panose="02000000000000000000" pitchFamily="50" charset="0"/>
              </a:rPr>
              <a:t>ONG´s</a:t>
            </a:r>
            <a:r>
              <a:rPr lang="es-ES" sz="1800" dirty="0">
                <a:latin typeface="Museo Sans 300" panose="02000000000000000000" pitchFamily="50" charset="0"/>
              </a:rPr>
              <a:t>, Alcaldías, comunidades y beneficiarios, entre otras.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diagnósticos de los proyectos de legalización, determinando su factibilidad. Realiza Asambleas informativas en campo con los beneficiarios y líderes comunales.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74671490"/>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titular: </a:t>
                      </a:r>
                      <a:r>
                        <a:rPr lang="es-SV" dirty="0">
                          <a:latin typeface="Museo Sans 300" panose="02000000000000000000" pitchFamily="50"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7</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4000" b="1" dirty="0">
                <a:latin typeface="Museo Sans 700" panose="02000000000000000000" pitchFamily="50" charset="0"/>
              </a:rPr>
              <a:t>UNIDAD DE INGENIERÍA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buNone/>
            </a:pPr>
            <a:r>
              <a:rPr lang="es-ES" sz="1600" dirty="0">
                <a:latin typeface="Museo Sans 300" panose="02000000000000000000" pitchFamily="50" charset="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Desarrolla actividades de campo y de oficina para garantizar la veracidad y calidad de la realidad física contenida en los Planos de los inmuebles en proceso de legalización.</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Prepara las Carpetas para la obtención de los Planos Autorizados por las diferentes Instituciones externas autorizadoras en los procesos de legalización. </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069549326"/>
              </p:ext>
            </p:extLst>
          </p:nvPr>
        </p:nvGraphicFramePr>
        <p:xfrm>
          <a:off x="2126458" y="53051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smtClean="0">
                          <a:latin typeface="Museo Sans 300" panose="02000000000000000000" pitchFamily="50" charset="0"/>
                          <a:cs typeface="Arial" panose="020B0604020202020204" pitchFamily="34" charset="0"/>
                        </a:rPr>
                        <a:t>José Guillermo</a:t>
                      </a:r>
                      <a:r>
                        <a:rPr lang="es-SV" baseline="0" dirty="0" smtClean="0">
                          <a:latin typeface="Museo Sans 300" panose="02000000000000000000" pitchFamily="50" charset="0"/>
                          <a:cs typeface="Arial" panose="020B0604020202020204" pitchFamily="34" charset="0"/>
                        </a:rPr>
                        <a:t> Zelaya Guevara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7</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9</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MEDICIONES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anose="02000000000000000000" pitchFamily="50" charset="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Amojonamiento de los lotes de acuerdo al plano aprobado por ILP, en caso de resultar necesario y ser requerido.</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711177547"/>
              </p:ext>
            </p:extLst>
          </p:nvPr>
        </p:nvGraphicFramePr>
        <p:xfrm>
          <a:off x="1859865" y="530545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smtClean="0">
                          <a:latin typeface="Museo Sans 300" panose="02000000000000000000" pitchFamily="50" charset="0"/>
                          <a:cs typeface="Arial" panose="020B0604020202020204" pitchFamily="34" charset="0"/>
                        </a:rPr>
                        <a:t>José David Reyes Rivera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JURÍDICA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anose="02000000000000000000" pitchFamily="50" charset="0"/>
              </a:rPr>
              <a:t>Realiza estudios jurídicos y registrales de inmuebles en los diferentes Registros de la propiedad del país, coordinadamente con 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Elabora diligencias notariales y escrituras requeridas en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estudios técnicos jurídicos de las solicitudes de calificación de interés social y calificación jurídica.</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Realizar visitas de campo y proporcionar asesoría y asistencia jurídica en la solución de casos para los procesos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Resuelve extrajudicialmente los problemas de colindancias y desacuerdos entre beneficiarios y colindantes para continuar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controla la calidad de los documentos para ser presentados a inscripción en Célula Registral.</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47961460"/>
              </p:ext>
            </p:extLst>
          </p:nvPr>
        </p:nvGraphicFramePr>
        <p:xfrm>
          <a:off x="2420470" y="531041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Victoria Eugenia Ramos de Cea</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6</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CATASTRAL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anose="02000000000000000000" pitchFamily="50" charset="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orienta al personal técnico en los aspectos registrales y catastrales, para el desarrollo de sus actividades y lograr el cumplimiento de los planes y objetivos programados.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Recibe las solicitudes de servicio con los documentos requeridos de los Proyectos e </a:t>
            </a:r>
            <a:r>
              <a:rPr lang="es-ES" sz="1800" dirty="0" err="1">
                <a:latin typeface="Museo Sans 300" panose="02000000000000000000" pitchFamily="50" charset="0"/>
              </a:rPr>
              <a:t>Insitu</a:t>
            </a:r>
            <a:r>
              <a:rPr lang="es-ES" sz="1800" dirty="0">
                <a:latin typeface="Museo Sans 300" panose="02000000000000000000" pitchFamily="50" charset="0"/>
              </a:rPr>
              <a:t> en proceso de legalización, verificando el cumplimiento de los requisitos para su presentación y procesamiento.</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24468494"/>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anose="02000000000000000000" pitchFamily="50" charset="0"/>
              </a:rPr>
              <a:t>Recibe los documentos generados requeridos en el proceso de legalización verificando que cumplan con los requisitos para su presentación.</a:t>
            </a:r>
          </a:p>
          <a:p>
            <a:pPr marL="45720" indent="0">
              <a:buNone/>
            </a:pPr>
            <a:r>
              <a:rPr lang="es-SV" sz="1800" dirty="0">
                <a:latin typeface="Museo Sans 300" panose="02000000000000000000" pitchFamily="50" charset="0"/>
              </a:rPr>
              <a:t>Califica e inscribe los documentos a favor de los beneficiarios. </a:t>
            </a:r>
          </a:p>
          <a:p>
            <a:pPr marL="45720" indent="0">
              <a:buNone/>
            </a:pPr>
            <a:r>
              <a:rPr lang="es-SV" sz="1800" dirty="0">
                <a:latin typeface="Museo Sans 300" panose="02000000000000000000" pitchFamily="50" charset="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anose="02000000000000000000" pitchFamily="50" charset="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797213078"/>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Alberto Rivas Villalta</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smtClean="0">
                <a:latin typeface="Museo Sans 700" panose="02000000000000000000" pitchFamily="50" charset="0"/>
              </a:rPr>
              <a:t>COMUNICACIONES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62606" y="2137229"/>
            <a:ext cx="10180650" cy="4525963"/>
          </a:xfrm>
        </p:spPr>
        <p:txBody>
          <a:bodyPr>
            <a:normAutofit/>
          </a:bodyPr>
          <a:lstStyle/>
          <a:p>
            <a:pPr marL="45720" indent="0" algn="just">
              <a:lnSpc>
                <a:spcPct val="100000"/>
              </a:lnSpc>
              <a:buNone/>
            </a:pPr>
            <a:r>
              <a:rPr lang="es-SV" sz="1800" dirty="0">
                <a:latin typeface="Museo Sans 300" panose="02000000000000000000" pitchFamily="50" charset="0"/>
              </a:rPr>
              <a:t>Promueve y gestiona la adecuada comunicación </a:t>
            </a:r>
            <a:r>
              <a:rPr lang="es-SV" sz="1800" dirty="0" smtClean="0">
                <a:latin typeface="Museo Sans 300" panose="02000000000000000000" pitchFamily="50" charset="0"/>
              </a:rPr>
              <a:t>interna </a:t>
            </a:r>
            <a:r>
              <a:rPr lang="es-SV" sz="1800" dirty="0">
                <a:latin typeface="Museo Sans 300" panose="02000000000000000000" pitchFamily="50" charset="0"/>
              </a:rPr>
              <a:t>y externa de la </a:t>
            </a:r>
            <a:r>
              <a:rPr lang="es-SV" sz="1800" dirty="0" smtClean="0">
                <a:latin typeface="Museo Sans 300" panose="02000000000000000000" pitchFamily="50" charset="0"/>
              </a:rPr>
              <a:t>institución en coordinación con la Unidad de Comunicaciones del Ministerio de Vivienda. Actualiza periódicamente la página web, para dar a conocer </a:t>
            </a:r>
            <a:r>
              <a:rPr lang="es-SV" sz="1800" dirty="0">
                <a:latin typeface="Museo Sans 300" panose="02000000000000000000" pitchFamily="50" charset="0"/>
              </a:rPr>
              <a:t>el quehacer institucional. Además, brinda apoyo al Sistema de Vivienda en la cobertura de actividades o eventos. </a:t>
            </a:r>
          </a:p>
        </p:txBody>
      </p:sp>
      <p:graphicFrame>
        <p:nvGraphicFramePr>
          <p:cNvPr id="5" name="Tabla 4"/>
          <p:cNvGraphicFramePr>
            <a:graphicFrameLocks noGrp="1"/>
          </p:cNvGraphicFramePr>
          <p:nvPr>
            <p:extLst/>
          </p:nvPr>
        </p:nvGraphicFramePr>
        <p:xfrm>
          <a:off x="2088931" y="4082604"/>
          <a:ext cx="8128000" cy="1136728"/>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95048">
                <a:tc gridSpan="2">
                  <a:txBody>
                    <a:bodyPr/>
                    <a:lstStyle/>
                    <a:p>
                      <a:pPr algn="ctr"/>
                      <a:r>
                        <a:rPr lang="es-SV" b="1" dirty="0" smtClean="0">
                          <a:latin typeface="Museo Sans 300" panose="02000000000000000000" pitchFamily="50" charset="0"/>
                          <a:cs typeface="Arial" panose="020B0604020202020204" pitchFamily="34" charset="0"/>
                        </a:rPr>
                        <a:t>Técnico</a:t>
                      </a:r>
                      <a:r>
                        <a:rPr lang="es-SV" b="1" baseline="0" dirty="0" smtClean="0">
                          <a:latin typeface="Museo Sans 300" panose="02000000000000000000" pitchFamily="50" charset="0"/>
                          <a:cs typeface="Arial" panose="020B0604020202020204" pitchFamily="34" charset="0"/>
                        </a:rPr>
                        <a:t> de Comunicaciones: </a:t>
                      </a:r>
                      <a:r>
                        <a:rPr lang="es-SV" b="0" baseline="0" dirty="0" smtClean="0">
                          <a:latin typeface="Museo Sans 300" panose="02000000000000000000" pitchFamily="50" charset="0"/>
                          <a:cs typeface="Arial" panose="020B0604020202020204" pitchFamily="34" charset="0"/>
                        </a:rPr>
                        <a:t>Diego Antonio Ayala </a:t>
                      </a:r>
                      <a:endParaRPr lang="es-SV" b="0"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503761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GERENCIA ADMINISTRATIVA FINANCIERA</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214995469"/>
              </p:ext>
            </p:extLst>
          </p:nvPr>
        </p:nvGraphicFramePr>
        <p:xfrm>
          <a:off x="2299908"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smtClean="0">
                          <a:latin typeface="Museo Sans 300" panose="02000000000000000000" pitchFamily="50" charset="0"/>
                          <a:cs typeface="Arial" panose="020B0604020202020204" pitchFamily="34" charset="0"/>
                        </a:rPr>
                        <a:t>Nuria</a:t>
                      </a:r>
                      <a:r>
                        <a:rPr lang="es-SV" baseline="0" dirty="0" smtClean="0">
                          <a:latin typeface="Museo Sans 300" panose="02000000000000000000" pitchFamily="50" charset="0"/>
                          <a:cs typeface="Arial" panose="020B0604020202020204" pitchFamily="34" charset="0"/>
                        </a:rPr>
                        <a:t> Marilyn Rivas Arias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7</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3200" b="1" dirty="0">
                <a:latin typeface="Museo Sans 700" panose="02000000000000000000" pitchFamily="50" charset="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anose="02000000000000000000" pitchFamily="50" charset="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3912617262"/>
              </p:ext>
            </p:extLst>
          </p:nvPr>
        </p:nvGraphicFramePr>
        <p:xfrm>
          <a:off x="2309715" y="40490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3" name="Imagen 2"/>
          <p:cNvPicPr>
            <a:picLocks noChangeAspect="1"/>
          </p:cNvPicPr>
          <p:nvPr/>
        </p:nvPicPr>
        <p:blipFill>
          <a:blip r:embed="rId3"/>
          <a:stretch>
            <a:fillRect/>
          </a:stretch>
        </p:blipFill>
        <p:spPr>
          <a:xfrm>
            <a:off x="2059671" y="650417"/>
            <a:ext cx="9735909" cy="5849166"/>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95494" y="3722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smtClean="0">
                <a:latin typeface="Museo Sans 700" panose="02000000000000000000" pitchFamily="50" charset="0"/>
              </a:rPr>
              <a:t>UNIDAD </a:t>
            </a:r>
            <a:r>
              <a:rPr lang="es-ES" sz="3200" b="1" dirty="0" smtClean="0">
                <a:latin typeface="Museo Sans 700" panose="02000000000000000000" pitchFamily="50" charset="0"/>
              </a:rPr>
              <a:t>DE GÉNERO</a:t>
            </a:r>
            <a:endParaRPr lang="es-SV" sz="3200" dirty="0">
              <a:latin typeface="Museo Sans 700" panose="02000000000000000000" pitchFamily="50" charset="0"/>
            </a:endParaRPr>
          </a:p>
        </p:txBody>
      </p:sp>
      <p:sp>
        <p:nvSpPr>
          <p:cNvPr id="5" name="Marcador de contenido 2"/>
          <p:cNvSpPr txBox="1">
            <a:spLocks/>
          </p:cNvSpPr>
          <p:nvPr/>
        </p:nvSpPr>
        <p:spPr>
          <a:xfrm>
            <a:off x="995495" y="2288723"/>
            <a:ext cx="10337914"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SV" sz="1800" dirty="0">
                <a:latin typeface="Museo Sans 300" panose="02000000000000000000" pitchFamily="50" charset="0"/>
              </a:rPr>
              <a:t>UACI, es responsable de la descentralización operativa y de realizar todas las actividades relacionadas con la gestión de adquisiciones y contrataciones bienes y servicios de todas las unidades que conforman el Instituto de Legalización de la Propiedad, dándole el debido cumplimiento a la Ley de Adquisiciones y Contrataciones de la Administración Pública (LACAP) a la cual esta sujeta.</a:t>
            </a:r>
          </a:p>
        </p:txBody>
      </p:sp>
      <p:graphicFrame>
        <p:nvGraphicFramePr>
          <p:cNvPr id="6" name="Tabla 4"/>
          <p:cNvGraphicFramePr>
            <a:graphicFrameLocks noGrp="1"/>
          </p:cNvGraphicFramePr>
          <p:nvPr>
            <p:extLst>
              <p:ext uri="{D42A27DB-BD31-4B8C-83A1-F6EECF244321}">
                <p14:modId xmlns:p14="http://schemas.microsoft.com/office/powerpoint/2010/main" val="984207370"/>
              </p:ext>
            </p:extLst>
          </p:nvPr>
        </p:nvGraphicFramePr>
        <p:xfrm>
          <a:off x="1855694" y="455170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Alicia</a:t>
                      </a:r>
                      <a:r>
                        <a:rPr lang="es-SV" baseline="0" dirty="0">
                          <a:latin typeface="Museo Sans 300" panose="02000000000000000000" pitchFamily="50" charset="0"/>
                          <a:cs typeface="Arial" panose="020B0604020202020204" pitchFamily="34" charset="0"/>
                        </a:rPr>
                        <a:t> Elena Alvarado</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7"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8"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4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smtClean="0">
                <a:latin typeface="Museo Sans 700" panose="02000000000000000000" pitchFamily="50" charset="0"/>
              </a:rPr>
              <a:t>FINANZAS (Pagador</a:t>
            </a:r>
            <a:r>
              <a:rPr lang="es-ES" sz="3200" b="1" dirty="0">
                <a:latin typeface="Museo Sans 700" panose="02000000000000000000" pitchFamily="50" charset="0"/>
              </a:rPr>
              <a:t>)</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43156" y="1973620"/>
            <a:ext cx="10972800" cy="3068163"/>
          </a:xfrm>
        </p:spPr>
        <p:txBody>
          <a:bodyPr>
            <a:no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417933773"/>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smtClean="0">
                <a:latin typeface="Museo Sans 700" panose="02000000000000000000" pitchFamily="50" charset="0"/>
              </a:rPr>
              <a:t>CONTABILIDAD </a:t>
            </a:r>
            <a:r>
              <a:rPr lang="es-ES" sz="3200" b="1" dirty="0">
                <a:latin typeface="Museo Sans 700" panose="02000000000000000000" pitchFamily="50" charset="0"/>
              </a:rPr>
              <a:t>(Contador)</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1561964120"/>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Sergio Arévalo</a:t>
                      </a:r>
                      <a:r>
                        <a:rPr lang="es-SV" baseline="0" dirty="0">
                          <a:latin typeface="Museo Sans 300" panose="02000000000000000000" pitchFamily="50" charset="0"/>
                          <a:cs typeface="Arial" panose="020B0604020202020204" pitchFamily="34" charset="0"/>
                        </a:rPr>
                        <a:t> Juárez</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smtClean="0">
                <a:latin typeface="Museo Sans 700" panose="02000000000000000000" pitchFamily="50" charset="0"/>
              </a:rPr>
              <a:t>TRANSPORTE</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833053765"/>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Fernando</a:t>
                      </a:r>
                      <a:r>
                        <a:rPr lang="es-SV" b="0" baseline="0" dirty="0">
                          <a:latin typeface="Museo Sans 300" panose="02000000000000000000" pitchFamily="50" charset="0"/>
                          <a:cs typeface="Arial" panose="020B0604020202020204" pitchFamily="34" charset="0"/>
                        </a:rPr>
                        <a:t> Chavarría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CONSEJO DIRECTIVO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anose="02000000000000000000" pitchFamily="50" charset="0"/>
              </a:rPr>
              <a:t>Autoridad superior del Instituto de Legalización de la Propiedad, formado por 5 Miembros: Viceministro de Vivienda y Desarrollo Urbano, Viceministro de Relaciones Exteriores, Integración y Promoción Económica; Viceministro de Obras Públicas, Viceministra de Gobernación y Secretaria de Inclusión Social. Siendo la persona que ocupa el cargo de Viceministro de Vivienda el Presidente del Consejo Directivo del Instituto de Legalización de la Propiedad.</a:t>
            </a:r>
          </a:p>
          <a:p>
            <a:pPr marL="45720" indent="0" algn="just">
              <a:buNone/>
            </a:pPr>
            <a:r>
              <a:rPr lang="es-SV" sz="1800" dirty="0">
                <a:latin typeface="Museo Sans 300" panose="02000000000000000000" pitchFamily="50" charset="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92918633"/>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a:t>
                      </a:r>
                      <a:r>
                        <a:rPr lang="es-SV" b="1" baseline="0" dirty="0">
                          <a:latin typeface="Museo Sans 300" panose="02000000000000000000" pitchFamily="50" charset="0"/>
                          <a:cs typeface="Arial" panose="020B0604020202020204" pitchFamily="34" charset="0"/>
                        </a:rPr>
                        <a:t> la</a:t>
                      </a:r>
                      <a:r>
                        <a:rPr lang="es-SV" b="1" dirty="0">
                          <a:latin typeface="Museo Sans 300" panose="02000000000000000000" pitchFamily="50" charset="0"/>
                          <a:cs typeface="Arial" panose="020B0604020202020204" pitchFamily="34" charset="0"/>
                        </a:rPr>
                        <a:t> Presidenta del Consejo Directivo: </a:t>
                      </a:r>
                      <a:r>
                        <a:rPr lang="es-SV" dirty="0">
                          <a:latin typeface="Museo Sans 300" panose="02000000000000000000" pitchFamily="50" charset="0"/>
                          <a:cs typeface="Arial" panose="020B0604020202020204" pitchFamily="34" charset="0"/>
                        </a:rPr>
                        <a:t>Michelle Sol de Castro</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funcionarios: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anose="02000000000000000000" pitchFamily="50" charset="0"/>
              </a:rPr>
              <a:t>AUDITORIA</a:t>
            </a:r>
            <a:r>
              <a:rPr lang="es-ES" b="1" dirty="0">
                <a:latin typeface="Museo Sans 700" panose="02000000000000000000" pitchFamily="50" charset="0"/>
              </a:rPr>
              <a:t> INTERNA</a:t>
            </a:r>
            <a:endParaRPr lang="es-SV" dirty="0">
              <a:latin typeface="Museo Sans 700" panose="02000000000000000000" pitchFamily="50" charset="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anose="02000000000000000000" pitchFamily="50" charset="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anose="02000000000000000000" pitchFamily="50" charset="0"/>
            </a:endParaRPr>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3702416337"/>
              </p:ext>
            </p:extLst>
          </p:nvPr>
        </p:nvGraphicFramePr>
        <p:xfrm>
          <a:off x="2032000" y="466210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Auditor: </a:t>
                      </a:r>
                      <a:r>
                        <a:rPr lang="es-SV" dirty="0">
                          <a:latin typeface="Museo Sans 300" panose="02000000000000000000" pitchFamily="50" charset="0"/>
                          <a:cs typeface="Arial" panose="020B0604020202020204" pitchFamily="34" charset="0"/>
                        </a:rPr>
                        <a:t>Romualdo Cáceres Henríquez</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DIRECCION EJECUTIVA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anose="02000000000000000000" pitchFamily="50" charset="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anose="02000000000000000000" pitchFamily="50" charset="0"/>
            </a:endParaRPr>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3948974339"/>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Director: </a:t>
                      </a:r>
                      <a:r>
                        <a:rPr lang="es-SV" dirty="0">
                          <a:latin typeface="Museo Sans 300" panose="02000000000000000000" pitchFamily="50" charset="0"/>
                          <a:cs typeface="Arial" panose="020B0604020202020204" pitchFamily="34" charset="0"/>
                        </a:rPr>
                        <a:t>David Ernesto Henríquez Canjura</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smtClean="0">
                <a:latin typeface="Museo Sans 700" panose="02000000000000000000" pitchFamily="50" charset="0"/>
              </a:rPr>
              <a:t>UAIP</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smtClean="0">
              <a:latin typeface="Museo Sans 300" panose="02000000000000000000" pitchFamily="50" charset="0"/>
            </a:endParaRPr>
          </a:p>
          <a:p>
            <a:pPr marL="0" indent="0" algn="just">
              <a:buNone/>
            </a:pPr>
            <a:r>
              <a:rPr lang="es-SV" sz="1800" dirty="0" smtClean="0">
                <a:latin typeface="Museo Sans 300" panose="02000000000000000000" pitchFamily="50" charset="0"/>
              </a:rPr>
              <a:t>Es </a:t>
            </a:r>
            <a:r>
              <a:rPr lang="es-SV" sz="1800" dirty="0">
                <a:latin typeface="Museo Sans 300" panose="02000000000000000000" pitchFamily="50" charset="0"/>
              </a:rPr>
              <a:t>la Unidad encargada de </a:t>
            </a:r>
            <a:r>
              <a:rPr lang="es-SV" sz="1800" dirty="0" smtClean="0">
                <a:latin typeface="Museo Sans 300" panose="02000000000000000000" pitchFamily="50" charset="0"/>
              </a:rPr>
              <a:t>gestionar y velar </a:t>
            </a:r>
            <a:r>
              <a:rPr lang="es-SV" sz="1800" dirty="0">
                <a:latin typeface="Museo Sans 300" panose="02000000000000000000" pitchFamily="50" charset="0"/>
              </a:rPr>
              <a:t>por que se garantice el derecho de acceso a toda persona a la información pública, </a:t>
            </a:r>
            <a:r>
              <a:rPr lang="es-SV" sz="1800" dirty="0" smtClean="0">
                <a:latin typeface="Museo Sans 300" panose="02000000000000000000" pitchFamily="50" charset="0"/>
              </a:rPr>
              <a:t>en cumplimiento a </a:t>
            </a:r>
            <a:r>
              <a:rPr lang="es-SV" sz="1800" dirty="0">
                <a:latin typeface="Museo Sans 300" panose="02000000000000000000" pitchFamily="50" charset="0"/>
              </a:rPr>
              <a:t>los lineamientos de la Ley de Acceso a la Información Pública su Reglamento y Normativa relacionada para fomentar la participación ciudadana y </a:t>
            </a:r>
            <a:r>
              <a:rPr lang="es-SV" sz="1800" dirty="0" smtClean="0">
                <a:latin typeface="Museo Sans 300" panose="02000000000000000000" pitchFamily="50" charset="0"/>
              </a:rPr>
              <a:t>transparencia, de manera oportuna y veraz.</a:t>
            </a:r>
            <a:endParaRPr lang="es-SV" sz="1800" dirty="0">
              <a:latin typeface="Museo Sans 300" panose="02000000000000000000" pitchFamily="50" charset="0"/>
            </a:endParaRP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2438525867"/>
              </p:ext>
            </p:extLst>
          </p:nvPr>
        </p:nvGraphicFramePr>
        <p:xfrm>
          <a:off x="2059671" y="440188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smtClean="0">
                          <a:latin typeface="Museo Sans 300" panose="02000000000000000000" pitchFamily="50" charset="0"/>
                          <a:cs typeface="Arial" panose="020B0604020202020204" pitchFamily="34" charset="0"/>
                        </a:rPr>
                        <a:t>Oficial de Información:</a:t>
                      </a:r>
                      <a:r>
                        <a:rPr lang="es-SV" b="1" baseline="0" dirty="0" smtClean="0">
                          <a:latin typeface="Museo Sans 300" panose="02000000000000000000" pitchFamily="50" charset="0"/>
                          <a:cs typeface="Arial" panose="020B0604020202020204" pitchFamily="34" charset="0"/>
                        </a:rPr>
                        <a:t> </a:t>
                      </a:r>
                      <a:r>
                        <a:rPr lang="es-SV" b="0" baseline="0" dirty="0" smtClean="0">
                          <a:latin typeface="Museo Sans 300" panose="02000000000000000000" pitchFamily="50" charset="0"/>
                          <a:cs typeface="Arial" panose="020B0604020202020204" pitchFamily="34" charset="0"/>
                        </a:rPr>
                        <a:t>Lorena Patricia</a:t>
                      </a:r>
                      <a:r>
                        <a:rPr lang="es-SV" b="0" dirty="0" smtClean="0">
                          <a:latin typeface="Museo Sans 300" panose="02000000000000000000" pitchFamily="50" charset="0"/>
                          <a:cs typeface="Arial" panose="020B0604020202020204" pitchFamily="34" charset="0"/>
                        </a:rPr>
                        <a:t> </a:t>
                      </a:r>
                      <a:r>
                        <a:rPr lang="es-SV" dirty="0">
                          <a:latin typeface="Museo Sans 300" panose="02000000000000000000" pitchFamily="50" charset="0"/>
                          <a:cs typeface="Arial" panose="020B0604020202020204" pitchFamily="34" charset="0"/>
                        </a:rPr>
                        <a:t>Portillo</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0098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GERENCIA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anose="02000000000000000000" pitchFamily="50" charset="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Propone a la Dirección Ejecutiva los perfiles de los programas y/o proyectos y el Plan Operativo Institucional y e</a:t>
            </a:r>
            <a:r>
              <a:rPr lang="es-SV" sz="1800" dirty="0">
                <a:latin typeface="Museo Sans 300" panose="02000000000000000000" pitchFamily="50" charset="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anose="02000000000000000000" pitchFamily="50" charset="0"/>
              </a:rPr>
              <a:t>Dispone lineamientos de planificación, organización, dirección y control a las unidades operativas, con el propósito de realizar seguimiento y dar cumplimiento a las metas institucionales.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Se coordina con las diferentes instituciones externas que participan en los procesos de legalización.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469898088"/>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Gerente: </a:t>
                      </a:r>
                      <a:r>
                        <a:rPr lang="es-SV" dirty="0">
                          <a:latin typeface="Museo Sans 300" panose="02000000000000000000" pitchFamily="50"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latin typeface="Museo Sans 700" panose="02000000000000000000" pitchFamily="50" charset="0"/>
              </a:rPr>
              <a:t>PLANIFICACIÓN</a:t>
            </a:r>
            <a:endParaRPr lang="es-SV" dirty="0">
              <a:latin typeface="Museo Sans 700" panose="02000000000000000000" pitchFamily="50" charset="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anose="02000000000000000000" pitchFamily="50" charset="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942825302"/>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pt-BR" dirty="0">
                          <a:latin typeface="Museo Sans 300" panose="02000000000000000000" pitchFamily="50" charset="0"/>
                          <a:cs typeface="Arial" panose="020B0604020202020204" pitchFamily="34" charset="0"/>
                        </a:rPr>
                        <a:t>Gloria Irma Viana de Cáceres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a:latin typeface="Museo Sans 700" panose="02000000000000000000" pitchFamily="50" charset="0"/>
              </a:rPr>
              <a:t>GESTIÓN DE PROCESOS Y MEDIO AMBIENTE</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anose="02000000000000000000" pitchFamily="50" charset="0"/>
              </a:rPr>
              <a:t>Opera de forma transversal con todas las unidades operativas. En la gestión de procesos se proponen mejoras continuas a los procesos administrativos, operativos y del sistema de legalización; </a:t>
            </a:r>
            <a:r>
              <a:rPr lang="es-ES_tradnl" sz="1800" dirty="0">
                <a:latin typeface="Museo Sans 300" panose="02000000000000000000" pitchFamily="50" charset="0"/>
              </a:rPr>
              <a:t>se da seguimiento a los proyectos en cumplimiento de las metas. En la parte ambiental se trabaja coordinadamente con los diferentes especialistas autorizados para la elaboración de estudios de impacto ambiental (</a:t>
            </a:r>
            <a:r>
              <a:rPr lang="es-ES_tradnl" sz="1800" dirty="0" err="1">
                <a:latin typeface="Museo Sans 300" panose="02000000000000000000" pitchFamily="50" charset="0"/>
              </a:rPr>
              <a:t>EsIA</a:t>
            </a:r>
            <a:r>
              <a:rPr lang="es-ES_tradnl" sz="1800" dirty="0">
                <a:latin typeface="Museo Sans 300" panose="02000000000000000000" pitchFamily="50" charset="0"/>
              </a:rPr>
              <a:t>), diagnósticos ambientales, formularios ambientales; como también, la sensibilización, medidas y controles ambientales institucionales en pro del medio ambiente.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05150697"/>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a:latin typeface="Museo Sans 300" panose="02000000000000000000" pitchFamily="50" charset="0"/>
                          <a:cs typeface="Arial" panose="020B0604020202020204" pitchFamily="34" charset="0"/>
                        </a:rPr>
                        <a:t>Ana Mirian Torres Gómez</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2888</Words>
  <Application>Microsoft Office PowerPoint</Application>
  <PresentationFormat>Panorámica</PresentationFormat>
  <Paragraphs>177</Paragraphs>
  <Slides>23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23</vt:i4>
      </vt:variant>
    </vt:vector>
  </HeadingPairs>
  <TitlesOfParts>
    <vt:vector size="31" baseType="lpstr">
      <vt:lpstr>Arial</vt:lpstr>
      <vt:lpstr>Bembo Std</vt:lpstr>
      <vt:lpstr>Calibri</vt:lpstr>
      <vt:lpstr>Constantia</vt:lpstr>
      <vt:lpstr>Museo Sans 300</vt:lpstr>
      <vt:lpstr>Museo Sans 700</vt:lpstr>
      <vt:lpstr>Verdana</vt:lpstr>
      <vt:lpstr>Tema de Office</vt:lpstr>
      <vt:lpstr>ORGANIGRAMA Instituto de Legalización de la Propiedad </vt:lpstr>
      <vt:lpstr>Presentación de PowerPoint</vt:lpstr>
      <vt:lpstr>CONSEJO DIRECTIVO</vt:lpstr>
      <vt:lpstr>AUDITORIA INTERNA</vt:lpstr>
      <vt:lpstr>DIRECCION EJECUTIVA</vt:lpstr>
      <vt:lpstr>UAIP</vt:lpstr>
      <vt:lpstr>GERENCIA DE OPERACIONES</vt:lpstr>
      <vt:lpstr>PLANIFICACIÓN</vt:lpstr>
      <vt:lpstr>GESTIÓN DE PROCESOS Y MEDIO AMBIENTE</vt:lpstr>
      <vt:lpstr>UNIDAD DE INFORMÁTICA</vt:lpstr>
      <vt:lpstr>UNIDAD DE PROMOCIÓN</vt:lpstr>
      <vt:lpstr>UNIDAD DE INGENIERÍA</vt:lpstr>
      <vt:lpstr>UNIDAD DE MEDICIONES</vt:lpstr>
      <vt:lpstr>UNIDAD  JURÍDICA</vt:lpstr>
      <vt:lpstr>UNIDAD  CATASTRAL</vt:lpstr>
      <vt:lpstr>UNIDAD  REGISTRAL</vt:lpstr>
      <vt:lpstr>COMUNICACIONES</vt:lpstr>
      <vt:lpstr>GERENCIA ADMINISTRATIVA FINANCIERA</vt:lpstr>
      <vt:lpstr>UNIDAD DE GESTIÓN DOCUMENTAL Y ARCHIVOS (UGDA)</vt:lpstr>
      <vt:lpstr>Presentación de PowerPoint</vt:lpstr>
      <vt:lpstr>FINANZAS (Pagador)</vt:lpstr>
      <vt:lpstr>CONTABILIDAD (Contador)</vt:lpstr>
      <vt:lpstr>TRANSPORTE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2022-11-08T19:10:42Z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