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89" r:id="rId19"/>
    <p:sldId id="291" r:id="rId20"/>
    <p:sldId id="296" r:id="rId21"/>
    <p:sldId id="292" r:id="rId22"/>
    <p:sldId id="294" r:id="rId23"/>
    <p:sldId id="295" r:id="rId24"/>
    <p:sldId id="298" r:id="rId25"/>
    <p:sldId id="299"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4/21/2023</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4/21/2023</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21/04/2023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21/04/2023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21/04/2023</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21/04/2023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21/04/2023</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59402766"/>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TÉCNICA SOCIAL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74671490"/>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anose="02000000000000000000" pitchFamily="50" charset="0"/>
              </a:rPr>
              <a:t>UNIDAD DE INGENIERÍA/CATASTRO</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83804748"/>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Guillermo</a:t>
                      </a:r>
                      <a:r>
                        <a:rPr lang="es-SV" baseline="0" dirty="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8</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772858980"/>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4796146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797213078"/>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anose="02000000000000000000" pitchFamily="50" charset="0"/>
              </a:rPr>
              <a:t>GERENCIA ADMINISTRATIVA FINANCIERA</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635547990"/>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Nuria</a:t>
                      </a:r>
                      <a:r>
                        <a:rPr lang="es-SV" baseline="0" dirty="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a:latin typeface="Museo Sans 700" panose="02000000000000000000" pitchFamily="50" charset="0"/>
              </a:rPr>
              <a:t>UNIDAD DE GÉNERO</a:t>
            </a:r>
            <a:endParaRPr lang="es-SV" sz="3200" dirty="0">
              <a:latin typeface="Museo Sans 700" panose="02000000000000000000" pitchFamily="50" charset="0"/>
            </a:endParaRPr>
          </a:p>
        </p:txBody>
      </p:sp>
      <p:sp>
        <p:nvSpPr>
          <p:cNvPr id="5" name="Marcador de contenido 2"/>
          <p:cNvSpPr txBox="1">
            <a:spLocks/>
          </p:cNvSpPr>
          <p:nvPr/>
        </p:nvSpPr>
        <p:spPr>
          <a:xfrm>
            <a:off x="995495" y="2288723"/>
            <a:ext cx="10337914"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SV" sz="1800" dirty="0">
                <a:latin typeface="Museo Sans 300" panose="02000000000000000000" pitchFamily="50" charset="0"/>
              </a:rPr>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3578651599"/>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smtClean="0">
                          <a:latin typeface="Museo Sans 300" panose="02000000000000000000" pitchFamily="50" charset="0"/>
                          <a:cs typeface="Arial" panose="020B0604020202020204" pitchFamily="34" charset="0"/>
                        </a:rPr>
                        <a:t>Evelin</a:t>
                      </a:r>
                      <a:r>
                        <a:rPr lang="es-SV" b="0" baseline="0" dirty="0" smtClean="0">
                          <a:latin typeface="Museo Sans 300" panose="02000000000000000000" pitchFamily="50" charset="0"/>
                          <a:cs typeface="Arial" panose="020B0604020202020204" pitchFamily="34" charset="0"/>
                        </a:rPr>
                        <a:t> Maricela Abarca Campos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10" name="Imagen 9"/>
          <p:cNvPicPr/>
          <p:nvPr/>
        </p:nvPicPr>
        <p:blipFill>
          <a:blip r:embed="rId3" cstate="print">
            <a:extLst>
              <a:ext uri="{28A0092B-C50C-407E-A947-70E740481C1C}">
                <a14:useLocalDpi xmlns:a14="http://schemas.microsoft.com/office/drawing/2010/main" val="0"/>
              </a:ext>
            </a:extLst>
          </a:blip>
          <a:stretch>
            <a:fillRect/>
          </a:stretch>
        </p:blipFill>
        <p:spPr>
          <a:xfrm>
            <a:off x="2129313" y="1032510"/>
            <a:ext cx="9144000" cy="4792980"/>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latin typeface="Museo Sans 700" panose="02000000000000000000" pitchFamily="50" charset="0"/>
              </a:rPr>
              <a:t>PAGADURÍA INSTITUCIONAL</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09600" y="1968733"/>
            <a:ext cx="10972800" cy="3068163"/>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48968819"/>
              </p:ext>
            </p:extLst>
          </p:nvPr>
        </p:nvGraphicFramePr>
        <p:xfrm>
          <a:off x="2032000" y="409945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CONTABILIDAD</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77580051"/>
              </p:ext>
            </p:extLst>
          </p:nvPr>
        </p:nvGraphicFramePr>
        <p:xfrm>
          <a:off x="2032000" y="3976969"/>
          <a:ext cx="8128000" cy="1407544"/>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676024">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251125">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251125">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41843079"/>
              </p:ext>
            </p:extLst>
          </p:nvPr>
        </p:nvGraphicFramePr>
        <p:xfrm>
          <a:off x="2032000" y="370968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José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anose="02000000000000000000" pitchFamily="50" charset="0"/>
              </a:rPr>
              <a:t>UNIDAD DE COMPRAS PÚBLICAS</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anose="02000000000000000000" pitchFamily="50" charset="0"/>
              </a:rPr>
              <a:t>Es responsable de la descentralización operativa y de realizar la gestión de los procesos para las contrataciones de Obras, Bienes y Servicios, de conformidad a lo establecido en la Ley de Compras Públicas, Reglamento </a:t>
            </a:r>
            <a:r>
              <a:rPr lang="es-SV" sz="2400">
                <a:latin typeface="Museo Sans 300" panose="02000000000000000000" pitchFamily="50" charset="0"/>
              </a:rPr>
              <a:t>y normativas.</a:t>
            </a: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60593601"/>
              </p:ext>
            </p:extLst>
          </p:nvPr>
        </p:nvGraphicFramePr>
        <p:xfrm>
          <a:off x="2032000"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Alicia</a:t>
                      </a:r>
                      <a:r>
                        <a:rPr lang="es-SV" b="0" baseline="0" dirty="0">
                          <a:latin typeface="Museo Sans 300" panose="02000000000000000000" pitchFamily="50" charset="0"/>
                          <a:cs typeface="Arial" panose="020B0604020202020204" pitchFamily="34" charset="0"/>
                        </a:rPr>
                        <a:t> Elena Alvarado</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9904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RECURSOS HUMANOS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18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022320214"/>
              </p:ext>
            </p:extLst>
          </p:nvPr>
        </p:nvGraphicFramePr>
        <p:xfrm>
          <a:off x="2105250"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Alicia</a:t>
                      </a:r>
                      <a:r>
                        <a:rPr lang="es-SV" b="0" baseline="0" dirty="0">
                          <a:latin typeface="Museo Sans 300" panose="02000000000000000000" pitchFamily="50" charset="0"/>
                          <a:cs typeface="Arial" panose="020B0604020202020204" pitchFamily="34" charset="0"/>
                        </a:rPr>
                        <a:t> Elena Alvarado</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24796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556833362"/>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370241633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anose="02000000000000000000" pitchFamily="50" charset="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anose="02000000000000000000" pitchFamily="50" charset="0"/>
            </a:endParaRPr>
          </a:p>
          <a:p>
            <a:pPr marL="0" indent="0" algn="just">
              <a:buNone/>
            </a:pPr>
            <a:r>
              <a:rPr lang="es-SV" sz="1800" dirty="0">
                <a:latin typeface="Museo Sans 300" panose="02000000000000000000" pitchFamily="50" charset="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Oficial de Información:</a:t>
                      </a:r>
                      <a:r>
                        <a:rPr lang="es-SV" b="1" baseline="0" dirty="0">
                          <a:latin typeface="Museo Sans 300" panose="02000000000000000000" pitchFamily="50" charset="0"/>
                          <a:cs typeface="Arial" panose="020B0604020202020204" pitchFamily="34" charset="0"/>
                        </a:rPr>
                        <a:t> </a:t>
                      </a:r>
                      <a:r>
                        <a:rPr lang="es-SV" b="0" baseline="0" dirty="0">
                          <a:latin typeface="Museo Sans 300" panose="02000000000000000000" pitchFamily="50" charset="0"/>
                          <a:cs typeface="Arial" panose="020B0604020202020204" pitchFamily="34" charset="0"/>
                        </a:rPr>
                        <a:t>Lorena Patricia</a:t>
                      </a:r>
                      <a:r>
                        <a:rPr lang="es-SV" b="0" dirty="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469898088"/>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1929544"/>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Gloria Irma Viana de Cáceres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GESTIÓN DE PROCESOS Y MEDIO AMBIENTE</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En la gestión de procesos se proponen mejoras continuas a los procesos administrativos, operativos y del sistema de legalización; </a:t>
            </a:r>
            <a:r>
              <a:rPr lang="es-ES_tradnl" sz="1800" dirty="0">
                <a:latin typeface="Museo Sans 300" panose="02000000000000000000" pitchFamily="50" charset="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05150697"/>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2506</Words>
  <Application>Microsoft Office PowerPoint</Application>
  <PresentationFormat>Panorámica</PresentationFormat>
  <Paragraphs>181</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PLANIFICACIÓN</vt:lpstr>
      <vt:lpstr>GESTIÓN DE PROCESOS Y MEDIO AMBIENTE</vt:lpstr>
      <vt:lpstr>UNIDAD DE INFORMÁTICA</vt:lpstr>
      <vt:lpstr>UNIDAD TÉCNICA SOCIAL</vt:lpstr>
      <vt:lpstr>UNIDAD DE INGENIERÍA/CATASTRO</vt:lpstr>
      <vt:lpstr>UNIDAD DE MEDICIONES</vt:lpstr>
      <vt:lpstr>UNIDAD  JURÍDICA</vt:lpstr>
      <vt:lpstr>UNIDAD  CATASTRAL</vt:lpstr>
      <vt:lpstr>UNIDAD  REGISTRAL</vt:lpstr>
      <vt:lpstr>GERENCIA ADMINISTRATIVA FINANCIERA</vt:lpstr>
      <vt:lpstr>UNIDAD DE GESTIÓN DOCUMENTAL Y ARCHIVOS (UGDA)</vt:lpstr>
      <vt:lpstr>Presentación de PowerPoint</vt:lpstr>
      <vt:lpstr>PAGADURÍA INSTITUCIONAL</vt:lpstr>
      <vt:lpstr>CONTABILIDAD</vt:lpstr>
      <vt:lpstr>TRANSPORTE</vt:lpstr>
      <vt:lpstr>UNIDAD DE COMPRAS PÚBLICAS</vt:lpstr>
      <vt:lpstr>RECURSOS HUMANOS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2023-04-21T15:09:19Z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