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2"/>
  </p:sldMasterIdLst>
  <p:notesMasterIdLst>
    <p:notesMasterId r:id="rId27"/>
  </p:notesMasterIdLst>
  <p:handoutMasterIdLst>
    <p:handoutMasterId r:id="rId28"/>
  </p:handoutMasterIdLst>
  <p:sldIdLst>
    <p:sldId id="273" r:id="rId3"/>
    <p:sldId id="274" r:id="rId4"/>
    <p:sldId id="275" r:id="rId5"/>
    <p:sldId id="277" r:id="rId6"/>
    <p:sldId id="276" r:id="rId7"/>
    <p:sldId id="297" r:id="rId8"/>
    <p:sldId id="279" r:id="rId9"/>
    <p:sldId id="282" r:id="rId10"/>
    <p:sldId id="280" r:id="rId11"/>
    <p:sldId id="290" r:id="rId12"/>
    <p:sldId id="283" r:id="rId13"/>
    <p:sldId id="285" r:id="rId14"/>
    <p:sldId id="284" r:id="rId15"/>
    <p:sldId id="286" r:id="rId16"/>
    <p:sldId id="287" r:id="rId17"/>
    <p:sldId id="288" r:id="rId18"/>
    <p:sldId id="289" r:id="rId19"/>
    <p:sldId id="291" r:id="rId20"/>
    <p:sldId id="296" r:id="rId21"/>
    <p:sldId id="292" r:id="rId22"/>
    <p:sldId id="294" r:id="rId23"/>
    <p:sldId id="295" r:id="rId24"/>
    <p:sldId id="298" r:id="rId25"/>
    <p:sldId id="299" r:id="rId2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guide pos="3840"/>
        <p:guide orient="horz" pos="2160"/>
      </p:guideLst>
    </p:cSldViewPr>
  </p:slideViewPr>
  <p:notesTextViewPr>
    <p:cViewPr>
      <p:scale>
        <a:sx n="1" d="1"/>
        <a:sy n="1" d="1"/>
      </p:scale>
      <p:origin x="0" y="0"/>
    </p:cViewPr>
  </p:notesTextViewPr>
  <p:notesViewPr>
    <p:cSldViewPr snapToGrid="0">
      <p:cViewPr varScale="1">
        <p:scale>
          <a:sx n="64" d="100"/>
          <a:sy n="64" d="100"/>
        </p:scale>
        <p:origin x="196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sz="quarter" idx="1"/>
          </p:nvPr>
        </p:nvSpPr>
        <p:spPr>
          <a:xfrm>
            <a:off x="4023092" y="0"/>
            <a:ext cx="3077739" cy="471054"/>
          </a:xfrm>
          <a:prstGeom prst="rect">
            <a:avLst/>
          </a:prstGeom>
        </p:spPr>
        <p:txBody>
          <a:bodyPr vert="horz" lIns="94229" tIns="47114" rIns="94229" bIns="47114" rtlCol="0"/>
          <a:lstStyle>
            <a:lvl1pPr algn="r">
              <a:defRPr sz="1200"/>
            </a:lvl1pPr>
          </a:lstStyle>
          <a:p>
            <a:fld id="{20EA5F0D-C1DC-412F-A146-DDB3A74B588F}" type="datetimeFigureOut">
              <a:rPr lang="en-US"/>
              <a:t>4/21/2023</a:t>
            </a:fld>
            <a:endParaRPr/>
          </a:p>
        </p:txBody>
      </p:sp>
      <p:sp>
        <p:nvSpPr>
          <p:cNvPr id="4" name="Footer Placeholder 3"/>
          <p:cNvSpPr>
            <a:spLocks noGrp="1"/>
          </p:cNvSpPr>
          <p:nvPr>
            <p:ph type="ftr" sz="quarter" idx="2"/>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5" name="Slide Number Placeholder 4"/>
          <p:cNvSpPr>
            <a:spLocks noGrp="1"/>
          </p:cNvSpPr>
          <p:nvPr>
            <p:ph type="sldNum" sz="quarter" idx="3"/>
          </p:nvPr>
        </p:nvSpPr>
        <p:spPr>
          <a:xfrm>
            <a:off x="4023092" y="8917422"/>
            <a:ext cx="3077739" cy="471053"/>
          </a:xfrm>
          <a:prstGeom prst="rect">
            <a:avLst/>
          </a:prstGeom>
        </p:spPr>
        <p:txBody>
          <a:bodyPr vert="horz" lIns="94229" tIns="47114" rIns="94229" bIns="47114" rtlCol="0" anchor="b"/>
          <a:lstStyle>
            <a:lvl1pPr algn="r">
              <a:defRPr sz="1200"/>
            </a:lvl1pPr>
          </a:lstStyle>
          <a:p>
            <a:fld id="{7BAE14B8-3CC9-472D-9BC5-A84D80684DE2}" type="slidenum">
              <a:rPr/>
              <a:t>‹Nº›</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A8CDE508-72C8-4AB5-AA9C-1584D31690E0}" type="datetimeFigureOut">
              <a:rPr lang="en-US"/>
              <a:t>4/21/2023</a:t>
            </a:fld>
            <a:endParaRPr/>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a:p>
        </p:txBody>
      </p:sp>
      <p:sp>
        <p:nvSpPr>
          <p:cNvPr id="5" name="Notes Placeholder 4"/>
          <p:cNvSpPr>
            <a:spLocks noGrp="1"/>
          </p:cNvSpPr>
          <p:nvPr>
            <p:ph type="body" sz="quarter" idx="3"/>
          </p:nvPr>
        </p:nvSpPr>
        <p:spPr>
          <a:xfrm>
            <a:off x="710248" y="4518204"/>
            <a:ext cx="5681980" cy="3168610"/>
          </a:xfrm>
          <a:prstGeom prst="rect">
            <a:avLst/>
          </a:prstGeom>
        </p:spPr>
        <p:txBody>
          <a:bodyPr vert="horz" lIns="94229" tIns="47114" rIns="94229" bIns="47114"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7FB667E1-E601-4AAF-B95C-B25720D70A60}" type="slidenum">
              <a:rPr/>
              <a:t>‹Nº›</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8"/>
            <a:ext cx="10363200" cy="1470025"/>
          </a:xfrm>
        </p:spPr>
        <p:txBody>
          <a:bodyPr/>
          <a:lstStyle/>
          <a:p>
            <a:r>
              <a:rPr lang="es-ES"/>
              <a:t>Haga clic para modificar el estilo de título del patrón</a:t>
            </a:r>
            <a:endParaRPr lang="es-SV"/>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SV"/>
          </a:p>
        </p:txBody>
      </p:sp>
      <p:sp>
        <p:nvSpPr>
          <p:cNvPr id="4" name="3 Marcador de fecha"/>
          <p:cNvSpPr>
            <a:spLocks noGrp="1"/>
          </p:cNvSpPr>
          <p:nvPr>
            <p:ph type="dt" sz="half" idx="10"/>
          </p:nvPr>
        </p:nvSpPr>
        <p:spPr/>
        <p:txBody>
          <a:bodyPr/>
          <a:lstStyle/>
          <a:p>
            <a:fld id="{CA3385DD-5B28-42A9-A202-D53106793F33}" type="datetimeFigureOut">
              <a:rPr lang="es-SV" smtClean="0"/>
              <a:t>21/04/2023</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9E0E4438-650C-488C-9D27-917958B3D748}" type="slidenum">
              <a:rPr lang="es-SV" smtClean="0"/>
              <a:t>‹Nº›</a:t>
            </a:fld>
            <a:endParaRPr lang="es-SV"/>
          </a:p>
        </p:txBody>
      </p:sp>
    </p:spTree>
    <p:extLst>
      <p:ext uri="{BB962C8B-B14F-4D97-AF65-F5344CB8AC3E}">
        <p14:creationId xmlns:p14="http://schemas.microsoft.com/office/powerpoint/2010/main" val="3852829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21/04/2023</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56379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85600" y="274641"/>
            <a:ext cx="3657600" cy="5851525"/>
          </a:xfrm>
        </p:spPr>
        <p:txBody>
          <a:bodyPr vert="eaVert"/>
          <a:lstStyle/>
          <a:p>
            <a:r>
              <a:rPr lang="es-ES"/>
              <a:t>Haga clic para modificar el estilo de título del patrón</a:t>
            </a:r>
            <a:endParaRPr lang="es-SV"/>
          </a:p>
        </p:txBody>
      </p:sp>
      <p:sp>
        <p:nvSpPr>
          <p:cNvPr id="3" name="2 Marcador de texto vertical"/>
          <p:cNvSpPr>
            <a:spLocks noGrp="1"/>
          </p:cNvSpPr>
          <p:nvPr>
            <p:ph type="body" orient="vert" idx="1"/>
          </p:nvPr>
        </p:nvSpPr>
        <p:spPr>
          <a:xfrm>
            <a:off x="812800" y="274641"/>
            <a:ext cx="107696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21/04/2023</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1799942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10"/>
          </p:nvPr>
        </p:nvSpPr>
        <p:spPr/>
        <p:txBody>
          <a:bodyPr/>
          <a:lstStyle/>
          <a:p>
            <a:fld id="{9E583DDF-CA54-461A-A486-592D2374C532}" type="datetimeFigureOut">
              <a:rPr lang="es-ES" smtClean="0"/>
              <a:t>21/04/2023</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879514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3"/>
            <a:ext cx="10363200" cy="1362075"/>
          </a:xfrm>
        </p:spPr>
        <p:txBody>
          <a:bodyPr anchor="t"/>
          <a:lstStyle>
            <a:lvl1pPr algn="l">
              <a:defRPr sz="4000" b="1" cap="all"/>
            </a:lvl1pPr>
          </a:lstStyle>
          <a:p>
            <a:r>
              <a:rPr lang="es-ES"/>
              <a:t>Haga clic para modificar el estilo de título del patrón</a:t>
            </a:r>
            <a:endParaRPr lang="es-SV"/>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9E583DDF-CA54-461A-A486-592D2374C532}" type="datetimeFigureOut">
              <a:rPr lang="es-ES" smtClean="0"/>
              <a:t>21/04/2023</a:t>
            </a:fld>
            <a:endParaRPr lang="es-ES"/>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602295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contenido"/>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contenido"/>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fecha"/>
          <p:cNvSpPr>
            <a:spLocks noGrp="1"/>
          </p:cNvSpPr>
          <p:nvPr>
            <p:ph type="dt" sz="half" idx="10"/>
          </p:nvPr>
        </p:nvSpPr>
        <p:spPr/>
        <p:txBody>
          <a:bodyPr/>
          <a:lstStyle/>
          <a:p>
            <a:fld id="{0A879FD0-C37A-4F50-8F3B-5FA0D9D0B42F}" type="datetimeFigureOut">
              <a:rPr lang="es-ES" smtClean="0"/>
              <a:t>21/04/2023</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0D06EF73-9DB8-4763-865F-2F88181A4732}" type="slidenum">
              <a:rPr lang="es-SV" smtClean="0"/>
              <a:t>‹Nº›</a:t>
            </a:fld>
            <a:endParaRPr lang="es-SV"/>
          </a:p>
        </p:txBody>
      </p:sp>
    </p:spTree>
    <p:extLst>
      <p:ext uri="{BB962C8B-B14F-4D97-AF65-F5344CB8AC3E}">
        <p14:creationId xmlns:p14="http://schemas.microsoft.com/office/powerpoint/2010/main" val="724182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4 Marcador de texto"/>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6 Marcador de fecha"/>
          <p:cNvSpPr>
            <a:spLocks noGrp="1"/>
          </p:cNvSpPr>
          <p:nvPr>
            <p:ph type="dt" sz="half" idx="10"/>
          </p:nvPr>
        </p:nvSpPr>
        <p:spPr/>
        <p:txBody>
          <a:bodyPr/>
          <a:lstStyle/>
          <a:p>
            <a:fld id="{9E583DDF-CA54-461A-A486-592D2374C532}" type="datetimeFigureOut">
              <a:rPr lang="es-ES" smtClean="0"/>
              <a:t>21/04/2023</a:t>
            </a:fld>
            <a:endParaRPr lang="es-ES"/>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401558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SV"/>
          </a:p>
        </p:txBody>
      </p:sp>
      <p:sp>
        <p:nvSpPr>
          <p:cNvPr id="3" name="2 Marcador de fecha"/>
          <p:cNvSpPr>
            <a:spLocks noGrp="1"/>
          </p:cNvSpPr>
          <p:nvPr>
            <p:ph type="dt" sz="half" idx="10"/>
          </p:nvPr>
        </p:nvSpPr>
        <p:spPr/>
        <p:txBody>
          <a:bodyPr/>
          <a:lstStyle/>
          <a:p>
            <a:fld id="{9E583DDF-CA54-461A-A486-592D2374C532}" type="datetimeFigureOut">
              <a:rPr lang="es-ES" smtClean="0"/>
              <a:pPr/>
              <a:t>21/04/2023</a:t>
            </a:fld>
            <a:endParaRPr lang="es-ES"/>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CA8D9AD5-F248-4919-864A-CFD76CC027D6}" type="slidenum">
              <a:rPr lang="es-SV" smtClean="0"/>
              <a:pPr/>
              <a:t>‹Nº›</a:t>
            </a:fld>
            <a:endParaRPr lang="es-SV"/>
          </a:p>
        </p:txBody>
      </p:sp>
    </p:spTree>
    <p:extLst>
      <p:ext uri="{BB962C8B-B14F-4D97-AF65-F5344CB8AC3E}">
        <p14:creationId xmlns:p14="http://schemas.microsoft.com/office/powerpoint/2010/main" val="2105688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E583DDF-CA54-461A-A486-592D2374C532}" type="datetimeFigureOut">
              <a:rPr lang="es-ES" smtClean="0"/>
              <a:t>21/04/2023</a:t>
            </a:fld>
            <a:endParaRPr lang="es-ES"/>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743958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2" y="273050"/>
            <a:ext cx="4011084" cy="1162050"/>
          </a:xfrm>
        </p:spPr>
        <p:txBody>
          <a:bodyPr anchor="b"/>
          <a:lstStyle>
            <a:lvl1pPr algn="l">
              <a:defRPr sz="2000" b="1"/>
            </a:lvl1pPr>
          </a:lstStyle>
          <a:p>
            <a:r>
              <a:rPr lang="es-ES"/>
              <a:t>Haga clic para modificar el estilo de título del patrón</a:t>
            </a:r>
            <a:endParaRPr lang="es-SV"/>
          </a:p>
        </p:txBody>
      </p:sp>
      <p:sp>
        <p:nvSpPr>
          <p:cNvPr id="3" name="2 Marcador de contenido"/>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texto"/>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21/04/2023</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37769702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s-SV"/>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9E583DDF-CA54-461A-A486-592D2374C532}" type="datetimeFigureOut">
              <a:rPr lang="es-ES" smtClean="0"/>
              <a:t>21/04/2023</a:t>
            </a:fld>
            <a:endParaRPr lang="es-ES"/>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CA8D9AD5-F248-4919-864A-CFD76CC027D6}" type="slidenum">
              <a:rPr lang="es-SV" smtClean="0"/>
              <a:t>‹Nº›</a:t>
            </a:fld>
            <a:endParaRPr lang="es-SV"/>
          </a:p>
        </p:txBody>
      </p:sp>
    </p:spTree>
    <p:extLst>
      <p:ext uri="{BB962C8B-B14F-4D97-AF65-F5344CB8AC3E}">
        <p14:creationId xmlns:p14="http://schemas.microsoft.com/office/powerpoint/2010/main" val="2515654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2 Marcador de texto"/>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3 Marcador de fecha"/>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583DDF-CA54-461A-A486-592D2374C532}" type="datetimeFigureOut">
              <a:rPr lang="es-ES" smtClean="0"/>
              <a:pPr/>
              <a:t>21/04/2023</a:t>
            </a:fld>
            <a:endParaRPr lang="es-ES"/>
          </a:p>
        </p:txBody>
      </p:sp>
      <p:sp>
        <p:nvSpPr>
          <p:cNvPr id="5" name="4 Marcador de pie de página"/>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8D9AD5-F248-4919-864A-CFD76CC027D6}" type="slidenum">
              <a:rPr lang="es-SV" smtClean="0"/>
              <a:pPr/>
              <a:t>‹Nº›</a:t>
            </a:fld>
            <a:endParaRPr lang="es-SV"/>
          </a:p>
        </p:txBody>
      </p:sp>
    </p:spTree>
    <p:extLst>
      <p:ext uri="{BB962C8B-B14F-4D97-AF65-F5344CB8AC3E}">
        <p14:creationId xmlns:p14="http://schemas.microsoft.com/office/powerpoint/2010/main" val="408593970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772732" y="2032314"/>
            <a:ext cx="10972800" cy="2514600"/>
          </a:xfrm>
        </p:spPr>
        <p:txBody>
          <a:bodyPr>
            <a:noAutofit/>
          </a:bodyPr>
          <a:lstStyle/>
          <a:p>
            <a:pPr>
              <a:lnSpc>
                <a:spcPct val="150000"/>
              </a:lnSpc>
              <a:spcBef>
                <a:spcPts val="0"/>
              </a:spcBef>
            </a:pPr>
            <a:r>
              <a:rPr lang="es-ES" b="1" dirty="0">
                <a:solidFill>
                  <a:srgbClr val="313945"/>
                </a:solidFill>
                <a:latin typeface="Museo Sans 700" panose="02000000000000000000" pitchFamily="50" charset="0"/>
              </a:rPr>
              <a:t>ORGANIGRAMA</a:t>
            </a:r>
            <a:br>
              <a:rPr lang="es-ES" b="1" dirty="0">
                <a:solidFill>
                  <a:srgbClr val="313945"/>
                </a:solidFill>
                <a:latin typeface="Museo Sans 700" panose="02000000000000000000" pitchFamily="50" charset="0"/>
              </a:rPr>
            </a:br>
            <a:r>
              <a:rPr lang="es-ES" b="1" dirty="0">
                <a:solidFill>
                  <a:srgbClr val="313945"/>
                </a:solidFill>
                <a:latin typeface="Museo Sans 700" panose="02000000000000000000" pitchFamily="50" charset="0"/>
              </a:rPr>
              <a:t>Instituto de Legalización de la Propiedad </a:t>
            </a:r>
          </a:p>
        </p:txBody>
      </p:sp>
      <p:sp>
        <p:nvSpPr>
          <p:cNvPr id="3" name="Subtítulo 2"/>
          <p:cNvSpPr>
            <a:spLocks noGrp="1"/>
          </p:cNvSpPr>
          <p:nvPr>
            <p:ph type="subTitle" idx="1"/>
          </p:nvPr>
        </p:nvSpPr>
        <p:spPr>
          <a:xfrm>
            <a:off x="1112520" y="4838247"/>
            <a:ext cx="9966960" cy="914400"/>
          </a:xfrm>
        </p:spPr>
        <p:txBody>
          <a:bodyPr>
            <a:normAutofit/>
          </a:bodyPr>
          <a:lstStyle/>
          <a:p>
            <a:pPr marL="0" indent="0" algn="ctr">
              <a:spcBef>
                <a:spcPts val="0"/>
              </a:spcBef>
              <a:buNone/>
            </a:pPr>
            <a:r>
              <a:rPr lang="es-ES" sz="4400" b="1" dirty="0">
                <a:solidFill>
                  <a:srgbClr val="313945"/>
                </a:solidFill>
                <a:latin typeface="Bembo Std" panose="02020605060306020A03" pitchFamily="18" charset="0"/>
                <a:ea typeface="+mj-ea"/>
                <a:cs typeface="+mj-cs"/>
              </a:rPr>
              <a:t>ILP</a:t>
            </a: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0487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INFORMÁTICA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735435" y="2137229"/>
            <a:ext cx="10846965" cy="4525963"/>
          </a:xfrm>
        </p:spPr>
        <p:txBody>
          <a:bodyPr>
            <a:normAutofit/>
          </a:bodyPr>
          <a:lstStyle/>
          <a:p>
            <a:pPr marL="45720" indent="0" algn="just">
              <a:buNone/>
            </a:pPr>
            <a:r>
              <a:rPr lang="es-ES" sz="1800" dirty="0">
                <a:latin typeface="Museo Sans 300" panose="02000000000000000000" pitchFamily="50" charset="0"/>
              </a:rPr>
              <a:t>Administra, crea y mejora el sistema de información Institucional, brinda el mantenimiento correspondiente a fin de proporcionar información confiable, actualizada, segura y oportuna que permita la consecución de metas y objetivos de las diferentes unidades. Administra y asegura la integridad de la información para mostrar resultados y grado de avance en forma consolidada y de detalle en forma oportuna de acuerdo a necesidades requeridas, comprende dar apoyo técnico a los usuarios del Sistema de Información Institucional. La Unidad de Informática también es responsable de las tareas de mantenimiento preventivo y correctivo del hardware y de hacer respaldo de datos de los equipos de almacenamiento institucional.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859402766"/>
              </p:ext>
            </p:extLst>
          </p:nvPr>
        </p:nvGraphicFramePr>
        <p:xfrm>
          <a:off x="2030368" y="50883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Rafael Atilio Hernández Guardado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959537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TÉCNICA SOCIAL</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79591" y="2032314"/>
            <a:ext cx="10902809" cy="4447437"/>
          </a:xfrm>
        </p:spPr>
        <p:txBody>
          <a:bodyPr>
            <a:noAutofit/>
          </a:bodyPr>
          <a:lstStyle/>
          <a:p>
            <a:pPr marL="45720" indent="0" algn="just">
              <a:buNone/>
            </a:pPr>
            <a:r>
              <a:rPr lang="es-ES" sz="1800" dirty="0">
                <a:latin typeface="Museo Sans 300" panose="02000000000000000000" pitchFamily="50" charset="0"/>
              </a:rPr>
              <a:t>Ejecuta las actividades de promoción de los proyectos y/o programas, de forma coordinada e integrada con las diferentes organizaciones tales como VMVDU, </a:t>
            </a:r>
            <a:r>
              <a:rPr lang="es-ES" sz="1800" dirty="0" err="1">
                <a:latin typeface="Museo Sans 300" panose="02000000000000000000" pitchFamily="50" charset="0"/>
              </a:rPr>
              <a:t>ONG´s</a:t>
            </a:r>
            <a:r>
              <a:rPr lang="es-ES" sz="1800" dirty="0">
                <a:latin typeface="Museo Sans 300" panose="02000000000000000000" pitchFamily="50" charset="0"/>
              </a:rPr>
              <a:t>, Alcaldías, comunidades y beneficiarios, entre otras.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 diagnósticos de los proyectos de legalización, determinando su factibilidad. Realiza Asambleas informativas en campo con los beneficiarios y líderes comunales.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Recolecta documentos de beneficiarios u otros relacionados con el proceso de legalización: DUI, partidas de nacimiento, partidas de defunción, boletas de  pagos de derechos de registro y otros, según necesidades el proceso de legalización.</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174671490"/>
              </p:ext>
            </p:extLst>
          </p:nvPr>
        </p:nvGraphicFramePr>
        <p:xfrm>
          <a:off x="2000623" y="46731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titular: </a:t>
                      </a:r>
                      <a:r>
                        <a:rPr lang="es-SV" dirty="0">
                          <a:latin typeface="Museo Sans 300" panose="02000000000000000000" pitchFamily="50" charset="0"/>
                          <a:cs typeface="Arial" panose="020B0604020202020204" pitchFamily="34" charset="0"/>
                        </a:rPr>
                        <a:t>Eduardo Alfredo González Argueta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7</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10</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39609" y="5968337"/>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86926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4776" y="496819"/>
            <a:ext cx="10972800" cy="1143000"/>
          </a:xfrm>
        </p:spPr>
        <p:txBody>
          <a:bodyPr>
            <a:normAutofit/>
          </a:bodyPr>
          <a:lstStyle/>
          <a:p>
            <a:r>
              <a:rPr lang="es-ES" sz="3600" b="1" dirty="0">
                <a:latin typeface="Museo Sans 700" panose="02000000000000000000" pitchFamily="50" charset="0"/>
              </a:rPr>
              <a:t>UNIDAD DE INGENIERÍA/CATASTRO</a:t>
            </a:r>
            <a:endParaRPr lang="es-SV" sz="3600" dirty="0">
              <a:latin typeface="Museo Sans 700" panose="02000000000000000000" pitchFamily="50" charset="0"/>
            </a:endParaRPr>
          </a:p>
        </p:txBody>
      </p:sp>
      <p:sp>
        <p:nvSpPr>
          <p:cNvPr id="3" name="Marcador de contenido 2"/>
          <p:cNvSpPr>
            <a:spLocks noGrp="1"/>
          </p:cNvSpPr>
          <p:nvPr>
            <p:ph idx="1"/>
          </p:nvPr>
        </p:nvSpPr>
        <p:spPr>
          <a:xfrm>
            <a:off x="825082" y="2000159"/>
            <a:ext cx="10730753" cy="3201015"/>
          </a:xfrm>
        </p:spPr>
        <p:txBody>
          <a:bodyPr>
            <a:noAutofit/>
          </a:bodyPr>
          <a:lstStyle/>
          <a:p>
            <a:pPr marL="45720" indent="0" algn="just">
              <a:buNone/>
            </a:pPr>
            <a:r>
              <a:rPr lang="es-ES" sz="1600" dirty="0">
                <a:latin typeface="Museo Sans 300" panose="02000000000000000000" pitchFamily="50" charset="0"/>
              </a:rPr>
              <a:t>Realiza inspecciones de campo para los Diagnósticos de los Proyectos, comprobación de linderos, resolución de problemas de colindancias, invasiones de inmuebles en coordinación y supervisión de Instituciones externas.</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Desarrolla actividades de campo y de oficina para garantizar la veracidad y calidad de la realidad física contenida en los Planos de los inmuebles en proceso de legalización.</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Elaboración de Estudios Hidrológicos requeridos por  Instituciones externas en los trámites de aprobación de planos, los cuales garantizan el buen funcionamiento de los drenajes de aguas lluvias de las Comunidades en proceso de legalización.</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Prepara las Carpetas para la obtención de los Planos Autorizados por las diferentes Instituciones externas autorizadoras en los procesos de legalización. </a:t>
            </a:r>
            <a:endParaRPr lang="es-SV" sz="1600" dirty="0">
              <a:latin typeface="Museo Sans 300" panose="02000000000000000000" pitchFamily="50" charset="0"/>
            </a:endParaRPr>
          </a:p>
          <a:p>
            <a:pPr marL="45720" indent="0" algn="just">
              <a:buNone/>
            </a:pPr>
            <a:r>
              <a:rPr lang="es-ES" sz="1600" dirty="0">
                <a:latin typeface="Museo Sans 300" panose="02000000000000000000" pitchFamily="50" charset="0"/>
              </a:rPr>
              <a:t>Realiza los trabajos técnicos para la atención de las observaciones y/o modificaciones requeridas por las Instituciones externas autorizadoras, responsable de elaborar y revisar las descripciones técnicas de los inmuebles para escrituración.</a:t>
            </a:r>
            <a:endParaRPr lang="es-SV" sz="16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683804748"/>
              </p:ext>
            </p:extLst>
          </p:nvPr>
        </p:nvGraphicFramePr>
        <p:xfrm>
          <a:off x="2126458" y="5305106"/>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José Guillermo</a:t>
                      </a:r>
                      <a:r>
                        <a:rPr lang="es-SV" baseline="0" dirty="0">
                          <a:latin typeface="Museo Sans 300" panose="02000000000000000000" pitchFamily="50" charset="0"/>
                          <a:cs typeface="Arial" panose="020B0604020202020204" pitchFamily="34" charset="0"/>
                        </a:rPr>
                        <a:t> Zelaya Guevara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8</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10</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6512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DE MEDICIONES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01697" y="2052792"/>
            <a:ext cx="10044336" cy="4119392"/>
          </a:xfrm>
        </p:spPr>
        <p:txBody>
          <a:bodyPr>
            <a:noAutofit/>
          </a:bodyPr>
          <a:lstStyle/>
          <a:p>
            <a:pPr marL="45720" indent="0" algn="just">
              <a:buNone/>
            </a:pPr>
            <a:r>
              <a:rPr lang="es-ES" sz="1750" dirty="0">
                <a:latin typeface="Museo Sans 300" panose="02000000000000000000" pitchFamily="50" charset="0"/>
              </a:rPr>
              <a:t>Ejecuta mediciones topográficas a través de brigadas, incluido levantamiento de perímetros, planimetría, altimetría, masa arbórea, vaguadas aledañas a los proyectos, replanteamientos y amojonamientos de las parcelaciones, entre otros. </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Procesa mediciones y elaboración de planos topográficos iniciales de los proyectos medidos con fines habitacionales y otros planos con fines de Compra y/o Diseño, conforme requerimientos, cumpliendo las leyes y reglamentos vigentes y aplicables en el país.</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Amojonamiento de los lotes de acuerdo al plano aprobado por ILP, en caso de resultar necesario y ser requerido.</a:t>
            </a:r>
            <a:endParaRPr lang="es-SV" sz="1750" dirty="0">
              <a:latin typeface="Museo Sans 300" panose="02000000000000000000" pitchFamily="50" charset="0"/>
            </a:endParaRPr>
          </a:p>
          <a:p>
            <a:pPr marL="45720" indent="0" algn="just">
              <a:buNone/>
            </a:pPr>
            <a:r>
              <a:rPr lang="es-ES" sz="1750" dirty="0">
                <a:latin typeface="Museo Sans 300" panose="02000000000000000000" pitchFamily="50" charset="0"/>
              </a:rPr>
              <a:t>Elabora y revisa plano perimétrico y de partición, memorias descriptivas, descripciones técnicas, actas de remedición, acotamiento, asimismo amojona lotes de acuerdo a los planos aprobados y/o requerimientos externos.</a:t>
            </a: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772858980"/>
              </p:ext>
            </p:extLst>
          </p:nvPr>
        </p:nvGraphicFramePr>
        <p:xfrm>
          <a:off x="1859865" y="5305455"/>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José David Reyes Rivera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15</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449066" y="5926393"/>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3164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JURÍDICA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87106" y="2060052"/>
            <a:ext cx="10500850" cy="3500303"/>
          </a:xfrm>
        </p:spPr>
        <p:txBody>
          <a:bodyPr>
            <a:normAutofit/>
          </a:bodyPr>
          <a:lstStyle/>
          <a:p>
            <a:pPr marL="45720" indent="0" algn="just">
              <a:buNone/>
            </a:pPr>
            <a:r>
              <a:rPr lang="es-ES" sz="1800" dirty="0">
                <a:latin typeface="Museo Sans 300" panose="02000000000000000000" pitchFamily="50" charset="0"/>
              </a:rPr>
              <a:t>Realiza estudios jurídicos y registrales de inmuebles en los diferentes Registros de la propiedad del país, coordinadamente con el CNR.</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Elabora diligencias notariales y escrituras requeridas en el proceso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 estudios técnicos jurídicos de las solicitudes de calificación de interés social y calificación jurídica.</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Realizar visitas de campo y proporcionar asesoría y asistencia jurídica en la solución de casos para los procesos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Resuelve extrajudicialmente los problemas de colindancias y desacuerdos entre beneficiarios y colindantes para continuar el proceso de legalización.</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y controla la calidad de los documentos para ser presentados a inscripción en Célula Registral.</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547961460"/>
              </p:ext>
            </p:extLst>
          </p:nvPr>
        </p:nvGraphicFramePr>
        <p:xfrm>
          <a:off x="2420470" y="531041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Victoria Eugenia Ramos de Cea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6</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Arial" panose="020B0604020202020204" pitchFamily="34" charset="0"/>
                          <a:cs typeface="Arial" panose="020B0604020202020204" pitchFamily="34" charset="0"/>
                        </a:rPr>
                        <a:t>Total de empleados:</a:t>
                      </a:r>
                      <a:r>
                        <a:rPr lang="es-SV" dirty="0">
                          <a:latin typeface="Arial" panose="020B0604020202020204" pitchFamily="34" charset="0"/>
                          <a:cs typeface="Arial" panose="020B0604020202020204" pitchFamily="34" charset="0"/>
                        </a:rPr>
                        <a:t> 9</a:t>
                      </a:r>
                      <a:endParaRPr lang="es-SV" b="0" dirty="0">
                        <a:latin typeface="Arial" panose="020B0604020202020204" pitchFamily="34"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1731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UNIDAD  CATASTRAL</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900583" y="2032313"/>
            <a:ext cx="10730753" cy="3428919"/>
          </a:xfrm>
        </p:spPr>
        <p:txBody>
          <a:bodyPr>
            <a:normAutofit fontScale="92500"/>
          </a:bodyPr>
          <a:lstStyle/>
          <a:p>
            <a:pPr marL="45720" indent="0" algn="just">
              <a:buNone/>
            </a:pPr>
            <a:r>
              <a:rPr lang="es-ES" sz="1800" dirty="0">
                <a:latin typeface="Museo Sans 300" panose="02000000000000000000" pitchFamily="50" charset="0"/>
              </a:rPr>
              <a:t>La Célula Catastral funciona con todas las actividades desarrolladas por el Centro Nacional de Registros, cuya misión principal es brindar los servicios de revisión de planos para 1. Declaración Jurada; 2. Desmembración en Cabeza de su Dueño; 3. Partición; 4. Remedición; 5. Reunión y 6. Certificación de Denominación Catastral para Titulación y 7. Segregación Simple, conforme a los procedimientos administrativos y técnicos establecidos para tal fin en los instructivos y documentación del CNR.</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organiza, dirige y controla la ejecución de las diferentes  actividades  técnicas catastrales, que aseguren el mantenimiento y actualización del Catastro con la calidad y tiempos establecidos en CNR.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Supervisa y orienta al personal técnico en los aspectos registrales y catastrales, para el desarrollo de sus actividades y lograr el cumplimiento de los planes y objetivos programados.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Recibe las solicitudes de servicio con los documentos requeridos de los Proyectos e </a:t>
            </a:r>
            <a:r>
              <a:rPr lang="es-ES" sz="1800" dirty="0" err="1">
                <a:latin typeface="Museo Sans 300" panose="02000000000000000000" pitchFamily="50" charset="0"/>
              </a:rPr>
              <a:t>Insitu</a:t>
            </a:r>
            <a:r>
              <a:rPr lang="es-ES" sz="1800" dirty="0">
                <a:latin typeface="Museo Sans 300" panose="02000000000000000000" pitchFamily="50" charset="0"/>
              </a:rPr>
              <a:t> en proceso de legalización, verificando el cumplimiento de los requisitos para su presentación y procesamiento.</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924468494"/>
              </p:ext>
            </p:extLst>
          </p:nvPr>
        </p:nvGraphicFramePr>
        <p:xfrm>
          <a:off x="2000623" y="528055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Zulema Beatriz Martínez Mejía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5</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9090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t>UNIDAD  REGISTRAL</a:t>
            </a:r>
            <a:endParaRPr lang="es-SV" sz="4000" dirty="0"/>
          </a:p>
        </p:txBody>
      </p:sp>
      <p:sp>
        <p:nvSpPr>
          <p:cNvPr id="3" name="Marcador de contenido 2"/>
          <p:cNvSpPr>
            <a:spLocks noGrp="1"/>
          </p:cNvSpPr>
          <p:nvPr>
            <p:ph idx="1"/>
          </p:nvPr>
        </p:nvSpPr>
        <p:spPr>
          <a:xfrm>
            <a:off x="609600" y="2064813"/>
            <a:ext cx="10972800" cy="4525963"/>
          </a:xfrm>
        </p:spPr>
        <p:txBody>
          <a:bodyPr>
            <a:noAutofit/>
          </a:bodyPr>
          <a:lstStyle/>
          <a:p>
            <a:pPr marL="45720" indent="0">
              <a:buNone/>
            </a:pPr>
            <a:r>
              <a:rPr lang="es-SV" sz="1800" dirty="0">
                <a:latin typeface="Museo Sans 300" panose="02000000000000000000" pitchFamily="50" charset="0"/>
              </a:rPr>
              <a:t>Recibe los documentos generados requeridos en el proceso de legalización verificando que cumplan con los requisitos para su presentación.</a:t>
            </a:r>
          </a:p>
          <a:p>
            <a:pPr marL="45720" indent="0">
              <a:buNone/>
            </a:pPr>
            <a:r>
              <a:rPr lang="es-SV" sz="1800" dirty="0">
                <a:latin typeface="Museo Sans 300" panose="02000000000000000000" pitchFamily="50" charset="0"/>
              </a:rPr>
              <a:t>Califica e inscribe los documentos a favor de los beneficiarios. </a:t>
            </a:r>
          </a:p>
          <a:p>
            <a:pPr marL="45720" indent="0">
              <a:buNone/>
            </a:pPr>
            <a:r>
              <a:rPr lang="es-SV" sz="1800" dirty="0">
                <a:latin typeface="Museo Sans 300" panose="02000000000000000000" pitchFamily="50" charset="0"/>
              </a:rPr>
              <a:t>Realiza en coordinación con la Unidad Jurídica los estudios registrales de los documentos presentados por los beneficiarios a fin de determinar el proceso de legalización a iniciarse.</a:t>
            </a:r>
          </a:p>
          <a:p>
            <a:pPr marL="45720" indent="0">
              <a:buNone/>
            </a:pPr>
            <a:r>
              <a:rPr lang="es-SV" sz="1800" dirty="0">
                <a:latin typeface="Museo Sans 300" panose="02000000000000000000" pitchFamily="50" charset="0"/>
              </a:rPr>
              <a:t>Es enlace del ILP con el Centro Nacional de Registros para lineamientos de inscripción, aprobaciones técnicas, coordinación con las oficinas regístrales departamentales.</a:t>
            </a:r>
          </a:p>
          <a:p>
            <a:pPr marL="45720" indent="0">
              <a:buNone/>
            </a:pPr>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2797213078"/>
              </p:ext>
            </p:extLst>
          </p:nvPr>
        </p:nvGraphicFramePr>
        <p:xfrm>
          <a:off x="2000623" y="4511737"/>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Jorge Alberto Rivas Villalta</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784696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2800" b="1" dirty="0">
                <a:latin typeface="Museo Sans 700" panose="02000000000000000000" pitchFamily="50" charset="0"/>
              </a:rPr>
              <a:t>GERENCIA ADMINISTRATIVA FINANCIERA</a:t>
            </a:r>
            <a:endParaRPr lang="es-SV" sz="2800" dirty="0">
              <a:latin typeface="Museo Sans 700" panose="02000000000000000000" pitchFamily="50" charset="0"/>
            </a:endParaRPr>
          </a:p>
        </p:txBody>
      </p:sp>
      <p:sp>
        <p:nvSpPr>
          <p:cNvPr id="3" name="Marcador de contenido 2"/>
          <p:cNvSpPr>
            <a:spLocks noGrp="1"/>
          </p:cNvSpPr>
          <p:nvPr>
            <p:ph idx="1"/>
          </p:nvPr>
        </p:nvSpPr>
        <p:spPr>
          <a:xfrm>
            <a:off x="609600" y="2032314"/>
            <a:ext cx="10972800" cy="4525963"/>
          </a:xfrm>
        </p:spPr>
        <p:txBody>
          <a:bodyPr>
            <a:normAutofit/>
          </a:bodyPr>
          <a:lstStyle/>
          <a:p>
            <a:pPr marL="45720" indent="0" algn="just">
              <a:buNone/>
            </a:pPr>
            <a:r>
              <a:rPr lang="es-SV" sz="1750" dirty="0">
                <a:latin typeface="Museo Sans 300" panose="02000000000000000000" pitchFamily="50" charset="0"/>
              </a:rPr>
              <a:t>Coordina los trabajos directivos, operativos y administrativos de la Institución, mediante la atención apropiada y eficiente de las operaciones relacionadas con el manejo de los recursos financieros y patrimoniales; así como el manejo de los recursos humanos, las gestiones de compra y la prestación de servicios generales. </a:t>
            </a:r>
          </a:p>
          <a:p>
            <a:pPr marL="45720" indent="0" algn="just">
              <a:buNone/>
            </a:pPr>
            <a:r>
              <a:rPr lang="es-SV" sz="1750" dirty="0">
                <a:latin typeface="Museo Sans 300" panose="02000000000000000000" pitchFamily="50" charset="0"/>
              </a:rPr>
              <a:t>Seguimiento y control en la elaboración de informes de liquidación de gastos y solicitar los desembolsos de los fondos asignados. Realiza el registro contable de las operaciones financieras y patrimoniales de conformidad a las disposiciones de contabilidad gubernamental. Realiza los procesos de compras, ejerce control y mantenimiento de equipo y mobiliario, procesos de contratación de personal, lleva registros del recurso humano, elaboración de las planillas. Asimismo es la responsable de controlar la condición de los vehículos, en lo referente al estado de funcionamiento, mantenimiento, reparaciones, consumos de combustible y rendimiento; así como velar que los mismos se encuentren asegurados.</a:t>
            </a:r>
          </a:p>
        </p:txBody>
      </p:sp>
      <p:graphicFrame>
        <p:nvGraphicFramePr>
          <p:cNvPr id="5" name="Tabla 4"/>
          <p:cNvGraphicFramePr>
            <a:graphicFrameLocks noGrp="1"/>
          </p:cNvGraphicFramePr>
          <p:nvPr>
            <p:extLst>
              <p:ext uri="{D42A27DB-BD31-4B8C-83A1-F6EECF244321}">
                <p14:modId xmlns:p14="http://schemas.microsoft.com/office/powerpoint/2010/main" val="3635547990"/>
              </p:ext>
            </p:extLst>
          </p:nvPr>
        </p:nvGraphicFramePr>
        <p:xfrm>
          <a:off x="2299908"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Nuria</a:t>
                      </a:r>
                      <a:r>
                        <a:rPr lang="es-SV" baseline="0" dirty="0">
                          <a:latin typeface="Museo Sans 300" panose="02000000000000000000" pitchFamily="50" charset="0"/>
                          <a:cs typeface="Arial" panose="020B0604020202020204" pitchFamily="34" charset="0"/>
                        </a:rPr>
                        <a:t> Marilyn Rivas Arias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r>
                        <a:rPr lang="es-SV" dirty="0" smtClean="0">
                          <a:latin typeface="Museo Sans 300" panose="02000000000000000000" pitchFamily="50" charset="0"/>
                          <a:cs typeface="Arial" panose="020B0604020202020204" pitchFamily="34" charset="0"/>
                        </a:rPr>
                        <a:t>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01782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96980" y="669701"/>
            <a:ext cx="10388141" cy="942979"/>
          </a:xfrm>
        </p:spPr>
        <p:txBody>
          <a:bodyPr>
            <a:noAutofit/>
          </a:bodyPr>
          <a:lstStyle/>
          <a:p>
            <a:r>
              <a:rPr lang="es-SV" sz="2800" b="1" dirty="0">
                <a:latin typeface="Museo Sans 700" panose="02000000000000000000" pitchFamily="50" charset="0"/>
              </a:rPr>
              <a:t>UNIDAD DE GESTIÓN DOCUMENTAL Y ARCHIVOS (UGDA)</a:t>
            </a:r>
          </a:p>
        </p:txBody>
      </p:sp>
      <p:sp>
        <p:nvSpPr>
          <p:cNvPr id="3" name="Marcador de contenido 2"/>
          <p:cNvSpPr>
            <a:spLocks noGrp="1"/>
          </p:cNvSpPr>
          <p:nvPr>
            <p:ph idx="1"/>
          </p:nvPr>
        </p:nvSpPr>
        <p:spPr>
          <a:xfrm>
            <a:off x="856842" y="2342368"/>
            <a:ext cx="10822586" cy="4525963"/>
          </a:xfrm>
        </p:spPr>
        <p:txBody>
          <a:bodyPr>
            <a:normAutofit/>
          </a:bodyPr>
          <a:lstStyle/>
          <a:p>
            <a:pPr marL="45720" indent="0" algn="just">
              <a:buNone/>
            </a:pPr>
            <a:r>
              <a:rPr lang="es-SV" sz="1800" dirty="0">
                <a:latin typeface="Museo Sans 300" panose="02000000000000000000" pitchFamily="50" charset="0"/>
              </a:rPr>
              <a:t>Encargada de crear y dirigir el Sistema Institucional de Gestión Documental y Archivos (SIGDA) estableciendo normativas, manuales y buenas prácticas en la producción y uso de los documentos, tanto físicos como digitales, y archivos en la institución. Además, administra el archivo central resguardando los documentos institucionales relacionados a proyectos de legalización.</a:t>
            </a:r>
          </a:p>
        </p:txBody>
      </p:sp>
      <p:graphicFrame>
        <p:nvGraphicFramePr>
          <p:cNvPr id="5" name="Tabla 4"/>
          <p:cNvGraphicFramePr>
            <a:graphicFrameLocks noGrp="1"/>
          </p:cNvGraphicFramePr>
          <p:nvPr>
            <p:extLst>
              <p:ext uri="{D42A27DB-BD31-4B8C-83A1-F6EECF244321}">
                <p14:modId xmlns:p14="http://schemas.microsoft.com/office/powerpoint/2010/main" val="3912617262"/>
              </p:ext>
            </p:extLst>
          </p:nvPr>
        </p:nvGraphicFramePr>
        <p:xfrm>
          <a:off x="2309715" y="40490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Jorge Antonio Callejas Morán</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518256"/>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306966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txBox="1">
            <a:spLocks/>
          </p:cNvSpPr>
          <p:nvPr/>
        </p:nvSpPr>
        <p:spPr>
          <a:xfrm>
            <a:off x="995494" y="372220"/>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s-ES" sz="3200" b="1" dirty="0">
                <a:latin typeface="Museo Sans 700" panose="02000000000000000000" pitchFamily="50" charset="0"/>
              </a:rPr>
              <a:t>UNIDAD DE GÉNERO</a:t>
            </a:r>
            <a:endParaRPr lang="es-SV" sz="3200" dirty="0">
              <a:latin typeface="Museo Sans 700" panose="02000000000000000000" pitchFamily="50" charset="0"/>
            </a:endParaRPr>
          </a:p>
        </p:txBody>
      </p:sp>
      <p:sp>
        <p:nvSpPr>
          <p:cNvPr id="5" name="Marcador de contenido 2"/>
          <p:cNvSpPr txBox="1">
            <a:spLocks/>
          </p:cNvSpPr>
          <p:nvPr/>
        </p:nvSpPr>
        <p:spPr>
          <a:xfrm>
            <a:off x="995495" y="2288723"/>
            <a:ext cx="10337914"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just">
              <a:buNone/>
            </a:pPr>
            <a:r>
              <a:rPr lang="es-SV" sz="1800" dirty="0">
                <a:latin typeface="Museo Sans 300" panose="02000000000000000000" pitchFamily="50" charset="0"/>
              </a:rPr>
              <a:t>UACI, es responsable de la descentralización operativa y de realizar todas las actividades relacionadas con la gestión de adquisiciones y contrataciones bienes y servicios de todas las unidades que conforman el Instituto de Legalización de la Propiedad, dándole el debido cumplimiento a la Ley de Adquisiciones y Contrataciones de la Administración Pública (LACAP) a la cual esta sujeta.</a:t>
            </a:r>
          </a:p>
        </p:txBody>
      </p:sp>
      <p:graphicFrame>
        <p:nvGraphicFramePr>
          <p:cNvPr id="6" name="Tabla 4"/>
          <p:cNvGraphicFramePr>
            <a:graphicFrameLocks noGrp="1"/>
          </p:cNvGraphicFramePr>
          <p:nvPr>
            <p:extLst>
              <p:ext uri="{D42A27DB-BD31-4B8C-83A1-F6EECF244321}">
                <p14:modId xmlns:p14="http://schemas.microsoft.com/office/powerpoint/2010/main" val="3578651599"/>
              </p:ext>
            </p:extLst>
          </p:nvPr>
        </p:nvGraphicFramePr>
        <p:xfrm>
          <a:off x="1855694" y="4551705"/>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smtClean="0">
                          <a:latin typeface="Museo Sans 300" panose="02000000000000000000" pitchFamily="50" charset="0"/>
                          <a:cs typeface="Arial" panose="020B0604020202020204" pitchFamily="34" charset="0"/>
                        </a:rPr>
                        <a:t>Evelin</a:t>
                      </a:r>
                      <a:r>
                        <a:rPr lang="es-SV" b="0" baseline="0" dirty="0" smtClean="0">
                          <a:latin typeface="Museo Sans 300" panose="02000000000000000000" pitchFamily="50" charset="0"/>
                          <a:cs typeface="Arial" panose="020B0604020202020204" pitchFamily="34" charset="0"/>
                        </a:rPr>
                        <a:t> Maricela Abarca Campos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7"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8"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4049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5" name="Grupo 11"/>
          <p:cNvGrpSpPr/>
          <p:nvPr/>
        </p:nvGrpSpPr>
        <p:grpSpPr>
          <a:xfrm>
            <a:off x="0" y="6499583"/>
            <a:ext cx="12192000" cy="327218"/>
            <a:chOff x="0" y="5912006"/>
            <a:chExt cx="5149938" cy="945994"/>
          </a:xfrm>
        </p:grpSpPr>
        <p:sp>
          <p:nvSpPr>
            <p:cNvPr id="6"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7"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8"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pic>
        <p:nvPicPr>
          <p:cNvPr id="10" name="Imagen 9"/>
          <p:cNvPicPr/>
          <p:nvPr/>
        </p:nvPicPr>
        <p:blipFill>
          <a:blip r:embed="rId3" cstate="print">
            <a:extLst>
              <a:ext uri="{28A0092B-C50C-407E-A947-70E740481C1C}">
                <a14:useLocalDpi xmlns:a14="http://schemas.microsoft.com/office/drawing/2010/main" val="0"/>
              </a:ext>
            </a:extLst>
          </a:blip>
          <a:stretch>
            <a:fillRect/>
          </a:stretch>
        </p:blipFill>
        <p:spPr>
          <a:xfrm>
            <a:off x="2129313" y="1032510"/>
            <a:ext cx="9144000" cy="4792980"/>
          </a:xfrm>
          <a:prstGeom prst="rect">
            <a:avLst/>
          </a:prstGeom>
        </p:spPr>
      </p:pic>
    </p:spTree>
    <p:extLst>
      <p:ext uri="{BB962C8B-B14F-4D97-AF65-F5344CB8AC3E}">
        <p14:creationId xmlns:p14="http://schemas.microsoft.com/office/powerpoint/2010/main" val="2613785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3200" b="1" dirty="0">
                <a:latin typeface="Museo Sans 700" panose="02000000000000000000" pitchFamily="50" charset="0"/>
              </a:rPr>
              <a:t>PAGADURÍA INSTITUCIONAL</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609600" y="1968733"/>
            <a:ext cx="10972800" cy="3068163"/>
          </a:xfrm>
        </p:spPr>
        <p:txBody>
          <a:bodyPr>
            <a:noAutofit/>
          </a:bodyPr>
          <a:lstStyle/>
          <a:p>
            <a:pPr marL="45720" indent="0" algn="just">
              <a:buNone/>
            </a:pPr>
            <a:r>
              <a:rPr lang="es-SV" dirty="0"/>
              <a:t>Controlar el uso de los recursos financieros del Instituto y el cumplimiento estricto de las disposiciones legales que regulan el uso de los mismos.</a:t>
            </a:r>
          </a:p>
          <a:p>
            <a:pPr marL="45720" indent="0" algn="just">
              <a:buNone/>
            </a:pPr>
            <a:endParaRPr lang="es-SV" sz="2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048968819"/>
              </p:ext>
            </p:extLst>
          </p:nvPr>
        </p:nvGraphicFramePr>
        <p:xfrm>
          <a:off x="2032000" y="409945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Juan Manuel Sermeño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691383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200" b="1" dirty="0">
                <a:latin typeface="Museo Sans 700" panose="02000000000000000000" pitchFamily="50" charset="0"/>
              </a:rPr>
              <a:t>CONTABILIDAD</a:t>
            </a:r>
            <a:endParaRPr lang="es-SV" sz="3200" dirty="0">
              <a:latin typeface="Museo Sans 700" panose="02000000000000000000" pitchFamily="50" charset="0"/>
            </a:endParaRPr>
          </a:p>
        </p:txBody>
      </p:sp>
      <p:sp>
        <p:nvSpPr>
          <p:cNvPr id="3" name="Marcador de contenido 2"/>
          <p:cNvSpPr>
            <a:spLocks noGrp="1"/>
          </p:cNvSpPr>
          <p:nvPr>
            <p:ph idx="1"/>
          </p:nvPr>
        </p:nvSpPr>
        <p:spPr>
          <a:xfrm>
            <a:off x="718657" y="1973620"/>
            <a:ext cx="10863743" cy="4525963"/>
          </a:xfrm>
        </p:spPr>
        <p:txBody>
          <a:bodyPr>
            <a:noAutofit/>
          </a:bodyPr>
          <a:lstStyle/>
          <a:p>
            <a:pPr marL="45720" indent="0" algn="just">
              <a:buNone/>
            </a:pPr>
            <a:r>
              <a:rPr lang="es-SV" sz="2800" dirty="0"/>
              <a:t>Responsable de llevar el registro de las operaciones contables, con base a procedimientos, criterios técnicos y normas legales para la consecución de objetivos y metas de la institución.</a:t>
            </a:r>
          </a:p>
          <a:p>
            <a:pPr marL="45720" indent="0" algn="just">
              <a:buNone/>
            </a:pPr>
            <a:endParaRPr lang="es-SV" sz="24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677580051"/>
              </p:ext>
            </p:extLst>
          </p:nvPr>
        </p:nvGraphicFramePr>
        <p:xfrm>
          <a:off x="2032000" y="3976969"/>
          <a:ext cx="8128000" cy="1407544"/>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676024">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dirty="0">
                          <a:latin typeface="Museo Sans 300" panose="02000000000000000000" pitchFamily="50" charset="0"/>
                          <a:cs typeface="Arial" panose="020B0604020202020204" pitchFamily="34" charset="0"/>
                        </a:rPr>
                        <a:t>Sergio Arévalo</a:t>
                      </a:r>
                      <a:r>
                        <a:rPr lang="es-SV" baseline="0" dirty="0">
                          <a:latin typeface="Museo Sans 300" panose="02000000000000000000" pitchFamily="50" charset="0"/>
                          <a:cs typeface="Arial" panose="020B0604020202020204" pitchFamily="34" charset="0"/>
                        </a:rPr>
                        <a:t> Juárez</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251125">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251125">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56959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TRANSPORTE</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t>Administrar el uso y asignación de los vehículos Institucionales, a fin de que estos estén en óptimas condiciones para el logro de los objetivos y metas de la institución.</a:t>
            </a:r>
          </a:p>
          <a:p>
            <a:pPr marL="45720" indent="0" algn="just">
              <a:buNone/>
            </a:pP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3041843079"/>
              </p:ext>
            </p:extLst>
          </p:nvPr>
        </p:nvGraphicFramePr>
        <p:xfrm>
          <a:off x="2032000" y="3709688"/>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Fernando</a:t>
                      </a:r>
                      <a:r>
                        <a:rPr lang="es-SV" b="0" baseline="0" dirty="0">
                          <a:latin typeface="Museo Sans 300" panose="02000000000000000000" pitchFamily="50" charset="0"/>
                          <a:cs typeface="Arial" panose="020B0604020202020204" pitchFamily="34" charset="0"/>
                        </a:rPr>
                        <a:t> José Chavarría</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4</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4</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9638127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3600" b="1" dirty="0">
                <a:latin typeface="Museo Sans 700" panose="02000000000000000000" pitchFamily="50" charset="0"/>
              </a:rPr>
              <a:t>UNIDAD DE COMPRAS PÚBLICAS</a:t>
            </a:r>
            <a:endParaRPr lang="es-SV" sz="36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2400" dirty="0">
                <a:latin typeface="Museo Sans 300" panose="02000000000000000000" pitchFamily="50" charset="0"/>
              </a:rPr>
              <a:t>Es responsable de la descentralización operativa y de realizar la gestión de los procesos para las contrataciones de Obras, Bienes y Servicios, de conformidad a lo establecido en la Ley de Compras Públicas, Reglamento </a:t>
            </a:r>
            <a:r>
              <a:rPr lang="es-SV" sz="2400">
                <a:latin typeface="Museo Sans 300" panose="02000000000000000000" pitchFamily="50" charset="0"/>
              </a:rPr>
              <a:t>y normativas.</a:t>
            </a:r>
            <a:endParaRPr lang="es-SV" sz="24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60593601"/>
              </p:ext>
            </p:extLst>
          </p:nvPr>
        </p:nvGraphicFramePr>
        <p:xfrm>
          <a:off x="2032000" y="423660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Alicia</a:t>
                      </a:r>
                      <a:r>
                        <a:rPr lang="es-SV" b="0" baseline="0" dirty="0">
                          <a:latin typeface="Museo Sans 300" panose="02000000000000000000" pitchFamily="50" charset="0"/>
                          <a:cs typeface="Arial" panose="020B0604020202020204" pitchFamily="34" charset="0"/>
                        </a:rPr>
                        <a:t> Elena Alvarado</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199041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RECURSOS HUMANOS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3" y="1973620"/>
            <a:ext cx="10972800" cy="4525963"/>
          </a:xfrm>
        </p:spPr>
        <p:txBody>
          <a:bodyPr>
            <a:normAutofit/>
          </a:bodyPr>
          <a:lstStyle/>
          <a:p>
            <a:pPr marL="45720" indent="0" algn="just">
              <a:buNone/>
            </a:pPr>
            <a:r>
              <a:rPr lang="es-SV" sz="1800" dirty="0"/>
              <a:t>Responsable de realizar los procesos de Reclutamiento y Selección, Evaluación del Desempeño, Acciones de Personal, Capacitación y Desarrollo; y Relaciones Laborales en base a las Leyes y Reglamentos vigentes.</a:t>
            </a:r>
          </a:p>
          <a:p>
            <a:pPr marL="45720" indent="0" algn="just">
              <a:buNone/>
            </a:pPr>
            <a:endParaRPr lang="es-SV" sz="175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022320214"/>
              </p:ext>
            </p:extLst>
          </p:nvPr>
        </p:nvGraphicFramePr>
        <p:xfrm>
          <a:off x="2105250" y="370968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es-SV" b="0" dirty="0">
                          <a:latin typeface="Museo Sans 300" panose="02000000000000000000" pitchFamily="50" charset="0"/>
                          <a:cs typeface="Arial" panose="020B0604020202020204" pitchFamily="34" charset="0"/>
                        </a:rPr>
                        <a:t>Alicia</a:t>
                      </a:r>
                      <a:r>
                        <a:rPr lang="es-SV" b="0" baseline="0" dirty="0">
                          <a:latin typeface="Museo Sans 300" panose="02000000000000000000" pitchFamily="50" charset="0"/>
                          <a:cs typeface="Arial" panose="020B0604020202020204" pitchFamily="34" charset="0"/>
                        </a:rPr>
                        <a:t> Elena Alvarado</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4247965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CONSEJO DIRECTIVO</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718657" y="2032314"/>
            <a:ext cx="10704904" cy="4525963"/>
          </a:xfrm>
        </p:spPr>
        <p:txBody>
          <a:bodyPr>
            <a:normAutofit/>
          </a:bodyPr>
          <a:lstStyle/>
          <a:p>
            <a:pPr marL="45720" indent="0" algn="just">
              <a:buNone/>
            </a:pPr>
            <a:r>
              <a:rPr lang="es-SV" sz="1800" dirty="0">
                <a:latin typeface="Museo Sans 300" panose="02000000000000000000" pitchFamily="50" charset="0"/>
              </a:rPr>
              <a:t>Autoridad superior del Instituto de Legalización de la Propiedad, formado por 6 Miembros: Ministra de Vivienda, Viceministro de Obras Públicas, Ministra de Desarrollo Local, Viceministro de Gobernación y Desarrollo Territorial y Viceministra de Relaciones Exteriores y Director Ejecutivo del Instituto de Legalización de la Propiedad.</a:t>
            </a:r>
          </a:p>
          <a:p>
            <a:pPr marL="45720" indent="0" algn="just">
              <a:buNone/>
            </a:pPr>
            <a:r>
              <a:rPr lang="es-SV" sz="1800" dirty="0">
                <a:latin typeface="Museo Sans 300" panose="02000000000000000000" pitchFamily="50" charset="0"/>
              </a:rPr>
              <a:t>El Consejo toma las decisiones que afectan a toda la organización, conocen, discuten y autorizan las políticas, estrategias generales y específicas, y otros documentos de trascendencia institucional.</a:t>
            </a:r>
          </a:p>
          <a:p>
            <a:endParaRPr lang="es-SV" sz="2000" dirty="0"/>
          </a:p>
        </p:txBody>
      </p:sp>
      <p:graphicFrame>
        <p:nvGraphicFramePr>
          <p:cNvPr id="5" name="Tabla 4"/>
          <p:cNvGraphicFramePr>
            <a:graphicFrameLocks noGrp="1"/>
          </p:cNvGraphicFramePr>
          <p:nvPr>
            <p:extLst>
              <p:ext uri="{D42A27DB-BD31-4B8C-83A1-F6EECF244321}">
                <p14:modId xmlns:p14="http://schemas.microsoft.com/office/powerpoint/2010/main" val="556833362"/>
              </p:ext>
            </p:extLst>
          </p:nvPr>
        </p:nvGraphicFramePr>
        <p:xfrm>
          <a:off x="2000623" y="4619313"/>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a:t>
                      </a:r>
                      <a:r>
                        <a:rPr lang="es-SV" b="1" baseline="0" dirty="0">
                          <a:latin typeface="Museo Sans 300" panose="02000000000000000000" pitchFamily="50" charset="0"/>
                          <a:cs typeface="Arial" panose="020B0604020202020204" pitchFamily="34" charset="0"/>
                        </a:rPr>
                        <a:t> la</a:t>
                      </a:r>
                      <a:r>
                        <a:rPr lang="es-SV" b="1" dirty="0">
                          <a:latin typeface="Museo Sans 300" panose="02000000000000000000" pitchFamily="50" charset="0"/>
                          <a:cs typeface="Arial" panose="020B0604020202020204" pitchFamily="34" charset="0"/>
                        </a:rPr>
                        <a:t> Presidenta del Consejo Directivo: </a:t>
                      </a:r>
                      <a:r>
                        <a:rPr lang="es-SV" dirty="0">
                          <a:latin typeface="Museo Sans 300" panose="02000000000000000000" pitchFamily="50" charset="0"/>
                          <a:cs typeface="Arial" panose="020B0604020202020204" pitchFamily="34" charset="0"/>
                        </a:rPr>
                        <a:t>Michelle Sol de Castro</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3</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funcionarios:</a:t>
                      </a:r>
                      <a:r>
                        <a:rPr lang="es-SV" dirty="0">
                          <a:latin typeface="Museo Sans 300" panose="02000000000000000000" pitchFamily="50" charset="0"/>
                          <a:cs typeface="Arial" panose="020B0604020202020204" pitchFamily="34" charset="0"/>
                        </a:rPr>
                        <a:t> 6</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4" name="CuadroTexto 3">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6"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upo 11"/>
          <p:cNvGrpSpPr/>
          <p:nvPr/>
        </p:nvGrpSpPr>
        <p:grpSpPr>
          <a:xfrm>
            <a:off x="0" y="6499583"/>
            <a:ext cx="12192000" cy="327218"/>
            <a:chOff x="0" y="5912006"/>
            <a:chExt cx="5149938" cy="945994"/>
          </a:xfrm>
        </p:grpSpPr>
        <p:sp>
          <p:nvSpPr>
            <p:cNvPr id="8"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9"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3009010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z="4000" b="1" dirty="0">
                <a:latin typeface="Museo Sans 700" panose="02000000000000000000" pitchFamily="50" charset="0"/>
              </a:rPr>
              <a:t>AUDITORIA</a:t>
            </a:r>
            <a:r>
              <a:rPr lang="es-ES" b="1" dirty="0">
                <a:latin typeface="Museo Sans 700" panose="02000000000000000000" pitchFamily="50" charset="0"/>
              </a:rPr>
              <a:t> INTERNA</a:t>
            </a:r>
            <a:endParaRPr lang="es-SV" dirty="0">
              <a:latin typeface="Museo Sans 700" panose="02000000000000000000" pitchFamily="50" charset="0"/>
            </a:endParaRPr>
          </a:p>
        </p:txBody>
      </p:sp>
      <p:sp>
        <p:nvSpPr>
          <p:cNvPr id="3" name="Marcador de contenido 2"/>
          <p:cNvSpPr>
            <a:spLocks noGrp="1"/>
          </p:cNvSpPr>
          <p:nvPr>
            <p:ph idx="1"/>
          </p:nvPr>
        </p:nvSpPr>
        <p:spPr>
          <a:xfrm>
            <a:off x="827714" y="2369713"/>
            <a:ext cx="10754686" cy="4293479"/>
          </a:xfrm>
        </p:spPr>
        <p:txBody>
          <a:bodyPr>
            <a:normAutofit/>
          </a:bodyPr>
          <a:lstStyle/>
          <a:p>
            <a:pPr marL="45720" indent="0" algn="just">
              <a:buNone/>
            </a:pPr>
            <a:r>
              <a:rPr lang="es-ES" sz="1800" dirty="0">
                <a:latin typeface="Museo Sans 300" panose="02000000000000000000" pitchFamily="50" charset="0"/>
              </a:rPr>
              <a:t>Planifica, organiza y ejecuta los procesos de auditoria interna para verificar el cumplimiento de las políticas, planes, procedimientos y normativa legal aplicable a las operaciones ejecutadas en el Instituto de Legalización de la Propiedad, asimismo realiza evaluaciones para la medición de la eficacia y de la efectividad del sistema de control interno y da seguimiento a las recomendaciones de informes realizados en la materia por las instituciones competentes.</a:t>
            </a:r>
            <a:endParaRPr lang="es-SV" sz="1800" dirty="0">
              <a:latin typeface="Museo Sans 300" panose="02000000000000000000" pitchFamily="50" charset="0"/>
            </a:endParaRPr>
          </a:p>
          <a:p>
            <a:pPr marL="45720" indent="0">
              <a:buNone/>
            </a:pPr>
            <a:endParaRPr lang="es-SV" sz="2400" dirty="0"/>
          </a:p>
        </p:txBody>
      </p:sp>
      <p:graphicFrame>
        <p:nvGraphicFramePr>
          <p:cNvPr id="5" name="Tabla 4"/>
          <p:cNvGraphicFramePr>
            <a:graphicFrameLocks noGrp="1"/>
          </p:cNvGraphicFramePr>
          <p:nvPr>
            <p:extLst>
              <p:ext uri="{D42A27DB-BD31-4B8C-83A1-F6EECF244321}">
                <p14:modId xmlns:p14="http://schemas.microsoft.com/office/powerpoint/2010/main" val="3702416337"/>
              </p:ext>
            </p:extLst>
          </p:nvPr>
        </p:nvGraphicFramePr>
        <p:xfrm>
          <a:off x="2032000" y="466210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Auditor: </a:t>
                      </a:r>
                      <a:r>
                        <a:rPr lang="es-SV" dirty="0">
                          <a:latin typeface="Museo Sans 300" panose="02000000000000000000" pitchFamily="50" charset="0"/>
                          <a:cs typeface="Arial" panose="020B0604020202020204" pitchFamily="34" charset="0"/>
                        </a:rPr>
                        <a:t>Romualdo Cáceres Henríquez</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499023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DIRECCION EJECUTIVA</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1054217" y="2009457"/>
            <a:ext cx="10528183" cy="4525963"/>
          </a:xfrm>
        </p:spPr>
        <p:txBody>
          <a:bodyPr>
            <a:noAutofit/>
          </a:bodyPr>
          <a:lstStyle/>
          <a:p>
            <a:pPr marL="45720" indent="0" algn="just">
              <a:buNone/>
            </a:pPr>
            <a:r>
              <a:rPr lang="es-ES" sz="1750" dirty="0">
                <a:latin typeface="Museo Sans 300" panose="02000000000000000000" pitchFamily="50" charset="0"/>
              </a:rPr>
              <a:t>Representa legal y administrativamente al Instituto de Legalización de la Propiedad, mediante la coordinación, ejecución y control de las políticas del Gobierno y la formulación y evaluación de Programas y Proyectos que contribuyan al logro de la visión, misión, objetivos y metas preestablecidas. Fortalece las relaciones con instituciones nacionales y organismos internacionales, vinculados con la ejecución del presupuesto y el manejo de la cooperación externa. Somete a la aprobación del Consejo Directivo las estrategias  y políticas que orienten anualmente la preparación y ejecución del presupuesto, así como los programas y proyectos de inversión. Gestiona ante las instituciones y organismos competentes, la aprobación de los Convenios de Préstamo y Donación, suscritos por el Gobierno. Coordina la preparación de estudios, presupuesto interno y planes operativos institucionales, así como, las propuestas de introducción de mejoras a los sistemas operacionales, procedimientos de trabajo y estructura organizativa. </a:t>
            </a:r>
            <a:endParaRPr lang="es-SV" sz="1750" dirty="0">
              <a:latin typeface="Museo Sans 300" panose="02000000000000000000" pitchFamily="50" charset="0"/>
            </a:endParaRPr>
          </a:p>
          <a:p>
            <a:endParaRPr lang="es-SV" sz="1800" dirty="0"/>
          </a:p>
        </p:txBody>
      </p:sp>
      <p:graphicFrame>
        <p:nvGraphicFramePr>
          <p:cNvPr id="5" name="Tabla 4"/>
          <p:cNvGraphicFramePr>
            <a:graphicFrameLocks noGrp="1"/>
          </p:cNvGraphicFramePr>
          <p:nvPr>
            <p:extLst>
              <p:ext uri="{D42A27DB-BD31-4B8C-83A1-F6EECF244321}">
                <p14:modId xmlns:p14="http://schemas.microsoft.com/office/powerpoint/2010/main" val="3948974339"/>
              </p:ext>
            </p:extLst>
          </p:nvPr>
        </p:nvGraphicFramePr>
        <p:xfrm>
          <a:off x="2059671" y="517710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Director: </a:t>
                      </a:r>
                      <a:r>
                        <a:rPr lang="es-SV" dirty="0">
                          <a:latin typeface="Museo Sans 300" panose="02000000000000000000" pitchFamily="50" charset="0"/>
                          <a:cs typeface="Arial" panose="020B0604020202020204" pitchFamily="34" charset="0"/>
                        </a:rPr>
                        <a:t>David Ernesto Henríquez Canjura</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830175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SV" sz="4000" dirty="0">
                <a:latin typeface="Museo Sans 700" panose="02000000000000000000" pitchFamily="50" charset="0"/>
              </a:rPr>
              <a:t>UAIP</a:t>
            </a:r>
          </a:p>
        </p:txBody>
      </p:sp>
      <p:sp>
        <p:nvSpPr>
          <p:cNvPr id="3" name="Marcador de contenido 2"/>
          <p:cNvSpPr>
            <a:spLocks noGrp="1"/>
          </p:cNvSpPr>
          <p:nvPr>
            <p:ph idx="1"/>
          </p:nvPr>
        </p:nvSpPr>
        <p:spPr>
          <a:xfrm>
            <a:off x="609600" y="2032314"/>
            <a:ext cx="10972800" cy="4093852"/>
          </a:xfrm>
        </p:spPr>
        <p:txBody>
          <a:bodyPr>
            <a:normAutofit/>
          </a:bodyPr>
          <a:lstStyle/>
          <a:p>
            <a:pPr marL="0" indent="0" algn="just">
              <a:buNone/>
            </a:pPr>
            <a:endParaRPr lang="es-SV" sz="1800" dirty="0">
              <a:latin typeface="Museo Sans 300" panose="02000000000000000000" pitchFamily="50" charset="0"/>
            </a:endParaRPr>
          </a:p>
          <a:p>
            <a:pPr marL="0" indent="0" algn="just">
              <a:buNone/>
            </a:pPr>
            <a:r>
              <a:rPr lang="es-SV" sz="1800" dirty="0">
                <a:latin typeface="Museo Sans 300" panose="02000000000000000000" pitchFamily="50" charset="0"/>
              </a:rPr>
              <a:t>Es la Unidad encargada de gestionar y velar por que se garantice el derecho de acceso a toda persona a la información pública, en cumplimiento a los lineamientos de la Ley de Acceso a la Información Pública su Reglamento y Normativa relacionada para fomentar la participación ciudadana y transparencia, de manera oportuna y veraz.</a:t>
            </a:r>
          </a:p>
        </p:txBody>
      </p:sp>
      <p:pic>
        <p:nvPicPr>
          <p:cNvPr id="4" name="Picture 4" descr="Resultado de imagen para gobierno de el salvador logo"/>
          <p:cNvPicPr>
            <a:picLocks noChangeAspect="1" noChangeArrowheads="1"/>
          </p:cNvPicPr>
          <p:nvPr/>
        </p:nvPicPr>
        <p:blipFill rotWithShape="1">
          <a:blip r:embed="rId2">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a 6"/>
          <p:cNvGraphicFramePr>
            <a:graphicFrameLocks noGrp="1"/>
          </p:cNvGraphicFramePr>
          <p:nvPr>
            <p:extLst>
              <p:ext uri="{D42A27DB-BD31-4B8C-83A1-F6EECF244321}">
                <p14:modId xmlns:p14="http://schemas.microsoft.com/office/powerpoint/2010/main" val="2438525867"/>
              </p:ext>
            </p:extLst>
          </p:nvPr>
        </p:nvGraphicFramePr>
        <p:xfrm>
          <a:off x="2059671" y="440188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Oficial de Información:</a:t>
                      </a:r>
                      <a:r>
                        <a:rPr lang="es-SV" b="1" baseline="0" dirty="0">
                          <a:latin typeface="Museo Sans 300" panose="02000000000000000000" pitchFamily="50" charset="0"/>
                          <a:cs typeface="Arial" panose="020B0604020202020204" pitchFamily="34" charset="0"/>
                        </a:rPr>
                        <a:t> </a:t>
                      </a:r>
                      <a:r>
                        <a:rPr lang="es-SV" b="0" baseline="0" dirty="0">
                          <a:latin typeface="Museo Sans 300" panose="02000000000000000000" pitchFamily="50" charset="0"/>
                          <a:cs typeface="Arial" panose="020B0604020202020204" pitchFamily="34" charset="0"/>
                        </a:rPr>
                        <a:t>Lorena Patricia</a:t>
                      </a:r>
                      <a:r>
                        <a:rPr lang="es-SV" b="0" dirty="0">
                          <a:latin typeface="Museo Sans 300" panose="02000000000000000000" pitchFamily="50" charset="0"/>
                          <a:cs typeface="Arial" panose="020B0604020202020204" pitchFamily="34" charset="0"/>
                        </a:rPr>
                        <a:t> </a:t>
                      </a:r>
                      <a:r>
                        <a:rPr lang="es-SV" dirty="0">
                          <a:latin typeface="Museo Sans 300" panose="02000000000000000000" pitchFamily="50" charset="0"/>
                          <a:cs typeface="Arial" panose="020B0604020202020204" pitchFamily="34" charset="0"/>
                        </a:rPr>
                        <a:t>Portillo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0098497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ES" sz="4000" b="1" dirty="0">
                <a:latin typeface="Museo Sans 700" panose="02000000000000000000" pitchFamily="50" charset="0"/>
              </a:rPr>
              <a:t>GERENCIA DE OPERACIONES</a:t>
            </a:r>
            <a:endParaRPr lang="es-SV" sz="4000" dirty="0">
              <a:latin typeface="Museo Sans 700" panose="02000000000000000000" pitchFamily="50" charset="0"/>
            </a:endParaRPr>
          </a:p>
        </p:txBody>
      </p:sp>
      <p:sp>
        <p:nvSpPr>
          <p:cNvPr id="3" name="Marcador de contenido 2"/>
          <p:cNvSpPr>
            <a:spLocks noGrp="1"/>
          </p:cNvSpPr>
          <p:nvPr>
            <p:ph idx="1"/>
          </p:nvPr>
        </p:nvSpPr>
        <p:spPr>
          <a:xfrm>
            <a:off x="659934" y="2032314"/>
            <a:ext cx="10802263" cy="4320355"/>
          </a:xfrm>
        </p:spPr>
        <p:txBody>
          <a:bodyPr>
            <a:noAutofit/>
          </a:bodyPr>
          <a:lstStyle/>
          <a:p>
            <a:pPr marL="45720" indent="0" algn="just">
              <a:buNone/>
            </a:pPr>
            <a:r>
              <a:rPr lang="es-ES" sz="1800" dirty="0">
                <a:latin typeface="Museo Sans 300" panose="02000000000000000000" pitchFamily="50" charset="0"/>
              </a:rPr>
              <a:t>Coordina, dirige, supervisa y controla la gestión operativa para los procesos de legalización de tierras a nivel nacional hacia el cumplimiento de los objetivos institucionales y lineamientos gubernamentales. </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Propone a la Dirección Ejecutiva los perfiles de los programas y/o proyectos y el Plan Operativo Institucional y e</a:t>
            </a:r>
            <a:r>
              <a:rPr lang="es-SV" sz="1800" dirty="0">
                <a:latin typeface="Museo Sans 300" panose="02000000000000000000" pitchFamily="50" charset="0"/>
              </a:rPr>
              <a:t>labora los Convenios Interinstitucionales que tienen como objeto asegurar la tenencia de tierra a familias salvadoreñas de escasos recursos económicos y proveer de recursos financieros al ILP.</a:t>
            </a:r>
          </a:p>
          <a:p>
            <a:pPr marL="45720" indent="0" algn="just">
              <a:buNone/>
            </a:pPr>
            <a:r>
              <a:rPr lang="es-ES" sz="1800" dirty="0">
                <a:latin typeface="Museo Sans 300" panose="02000000000000000000" pitchFamily="50" charset="0"/>
              </a:rPr>
              <a:t>Dispone lineamientos de planificación, organización, dirección y control a las unidades operativas, con el propósito de realizar seguimiento y dar cumplimiento a las metas institucionales.</a:t>
            </a:r>
            <a:endParaRPr lang="es-SV" sz="1800" dirty="0">
              <a:latin typeface="Museo Sans 300" panose="02000000000000000000" pitchFamily="50" charset="0"/>
            </a:endParaRPr>
          </a:p>
          <a:p>
            <a:pPr marL="45720" indent="0" algn="just">
              <a:buNone/>
            </a:pPr>
            <a:r>
              <a:rPr lang="es-ES" sz="1800" dirty="0">
                <a:latin typeface="Museo Sans 300" panose="02000000000000000000" pitchFamily="50" charset="0"/>
              </a:rPr>
              <a:t>Se coordina con las diferentes instituciones externas que participan en los procesos de legalización.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2469898088"/>
              </p:ext>
            </p:extLst>
          </p:nvPr>
        </p:nvGraphicFramePr>
        <p:xfrm>
          <a:off x="2000623" y="5264769"/>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del Gerente: </a:t>
                      </a:r>
                      <a:r>
                        <a:rPr lang="es-SV" dirty="0">
                          <a:latin typeface="Museo Sans 300" panose="02000000000000000000" pitchFamily="50" charset="0"/>
                          <a:cs typeface="Arial" panose="020B0604020202020204" pitchFamily="34" charset="0"/>
                        </a:rPr>
                        <a:t>Carolina Ivonne Villacorta de Portillo</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72242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b="1" dirty="0">
                <a:latin typeface="Museo Sans 700" panose="02000000000000000000" pitchFamily="50" charset="0"/>
              </a:rPr>
              <a:t>PLANIFICACIÓN</a:t>
            </a:r>
            <a:endParaRPr lang="es-SV" dirty="0">
              <a:latin typeface="Museo Sans 700" panose="02000000000000000000" pitchFamily="50" charset="0"/>
            </a:endParaRPr>
          </a:p>
        </p:txBody>
      </p:sp>
      <p:sp>
        <p:nvSpPr>
          <p:cNvPr id="3" name="Marcador de contenido 2"/>
          <p:cNvSpPr>
            <a:spLocks noGrp="1"/>
          </p:cNvSpPr>
          <p:nvPr>
            <p:ph idx="1"/>
          </p:nvPr>
        </p:nvSpPr>
        <p:spPr>
          <a:xfrm>
            <a:off x="894825" y="2455880"/>
            <a:ext cx="10687575" cy="4525963"/>
          </a:xfrm>
        </p:spPr>
        <p:txBody>
          <a:bodyPr>
            <a:normAutofit/>
          </a:bodyPr>
          <a:lstStyle/>
          <a:p>
            <a:pPr marL="45720" indent="0" algn="just">
              <a:buNone/>
            </a:pPr>
            <a:r>
              <a:rPr lang="es-ES" sz="1800" dirty="0">
                <a:latin typeface="Museo Sans 300" panose="02000000000000000000" pitchFamily="50" charset="0"/>
              </a:rPr>
              <a:t>Apoya técnicamente y de forma sostenida a la Gerencia de Operaciones en las planificaciones de los proyectos, formulación de las metas mensuales en función de los avances de los procesos de legalización, y el seguimiento de los mismos de forma integrada con las jefaturas, también elabora los documentos operativos: Plan Anual Operativo del ILP, Informes Mensuales de Gestión Operativa y otros documentos institucionales.</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191929544"/>
              </p:ext>
            </p:extLst>
          </p:nvPr>
        </p:nvGraphicFramePr>
        <p:xfrm>
          <a:off x="2000623" y="4538631"/>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titular: </a:t>
                      </a:r>
                      <a:r>
                        <a:rPr lang="pt-BR" dirty="0">
                          <a:latin typeface="Museo Sans 300" panose="02000000000000000000" pitchFamily="50" charset="0"/>
                          <a:cs typeface="Arial" panose="020B0604020202020204" pitchFamily="34" charset="0"/>
                        </a:rPr>
                        <a:t>Gloria Irma Viana de Cáceres</a:t>
                      </a:r>
                      <a:endParaRPr lang="es-SV" dirty="0">
                        <a:latin typeface="Museo Sans 300" panose="02000000000000000000" pitchFamily="50"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2</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2</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604383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220782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9247" y="438912"/>
            <a:ext cx="10730753" cy="623406"/>
          </a:xfrm>
        </p:spPr>
        <p:txBody>
          <a:bodyPr>
            <a:noAutofit/>
          </a:bodyPr>
          <a:lstStyle/>
          <a:p>
            <a:r>
              <a:rPr lang="es-ES" sz="2800" b="1" dirty="0">
                <a:latin typeface="Museo Sans 700" panose="02000000000000000000" pitchFamily="50" charset="0"/>
              </a:rPr>
              <a:t>GESTIÓN DE PROCESOS Y MEDIO AMBIENTE</a:t>
            </a:r>
            <a:endParaRPr lang="es-SV" sz="2800" dirty="0">
              <a:latin typeface="Museo Sans 700" panose="02000000000000000000" pitchFamily="50" charset="0"/>
            </a:endParaRPr>
          </a:p>
        </p:txBody>
      </p:sp>
      <p:sp>
        <p:nvSpPr>
          <p:cNvPr id="3" name="Marcador de contenido 2"/>
          <p:cNvSpPr>
            <a:spLocks noGrp="1"/>
          </p:cNvSpPr>
          <p:nvPr>
            <p:ph idx="1"/>
          </p:nvPr>
        </p:nvSpPr>
        <p:spPr>
          <a:xfrm>
            <a:off x="699247" y="2032314"/>
            <a:ext cx="10972800" cy="4525963"/>
          </a:xfrm>
        </p:spPr>
        <p:txBody>
          <a:bodyPr>
            <a:normAutofit/>
          </a:bodyPr>
          <a:lstStyle/>
          <a:p>
            <a:pPr marL="45720" indent="0" algn="just">
              <a:buNone/>
            </a:pPr>
            <a:r>
              <a:rPr lang="es-ES" sz="1800" dirty="0">
                <a:latin typeface="Museo Sans 300" panose="02000000000000000000" pitchFamily="50" charset="0"/>
              </a:rPr>
              <a:t>Opera de forma transversal con todas las unidades operativas. En la gestión de procesos se proponen mejoras continuas a los procesos administrativos, operativos y del sistema de legalización; </a:t>
            </a:r>
            <a:r>
              <a:rPr lang="es-ES_tradnl" sz="1800" dirty="0">
                <a:latin typeface="Museo Sans 300" panose="02000000000000000000" pitchFamily="50" charset="0"/>
              </a:rPr>
              <a:t>se da seguimiento a los proyectos en cumplimiento de las metas. En la parte ambiental se trabaja coordinadamente con los diferentes especialistas autorizados para la elaboración de estudios de impacto ambiental (</a:t>
            </a:r>
            <a:r>
              <a:rPr lang="es-ES_tradnl" sz="1800" dirty="0" err="1">
                <a:latin typeface="Museo Sans 300" panose="02000000000000000000" pitchFamily="50" charset="0"/>
              </a:rPr>
              <a:t>EsIA</a:t>
            </a:r>
            <a:r>
              <a:rPr lang="es-ES_tradnl" sz="1800" dirty="0">
                <a:latin typeface="Museo Sans 300" panose="02000000000000000000" pitchFamily="50" charset="0"/>
              </a:rPr>
              <a:t>), diagnósticos ambientales, formularios ambientales; como también, la sensibilización, medidas y controles ambientales institucionales en pro del medio ambiente.  </a:t>
            </a:r>
            <a:endParaRPr lang="es-SV" sz="1800" dirty="0">
              <a:latin typeface="Museo Sans 300" panose="02000000000000000000" pitchFamily="50" charset="0"/>
            </a:endParaRPr>
          </a:p>
        </p:txBody>
      </p:sp>
      <p:graphicFrame>
        <p:nvGraphicFramePr>
          <p:cNvPr id="5" name="Tabla 4"/>
          <p:cNvGraphicFramePr>
            <a:graphicFrameLocks noGrp="1"/>
          </p:cNvGraphicFramePr>
          <p:nvPr>
            <p:extLst>
              <p:ext uri="{D42A27DB-BD31-4B8C-83A1-F6EECF244321}">
                <p14:modId xmlns:p14="http://schemas.microsoft.com/office/powerpoint/2010/main" val="4105150697"/>
              </p:ext>
            </p:extLst>
          </p:nvPr>
        </p:nvGraphicFramePr>
        <p:xfrm>
          <a:off x="2000623" y="4256244"/>
          <a:ext cx="8128000" cy="1112520"/>
        </p:xfrm>
        <a:graphic>
          <a:graphicData uri="http://schemas.openxmlformats.org/drawingml/2006/table">
            <a:tbl>
              <a:tblPr bandRow="1">
                <a:tableStyleId>{69CF1AB2-1976-4502-BF36-3FF5EA218861}</a:tableStyleId>
              </a:tblPr>
              <a:tblGrid>
                <a:gridCol w="4064000">
                  <a:extLst>
                    <a:ext uri="{9D8B030D-6E8A-4147-A177-3AD203B41FA5}">
                      <a16:colId xmlns:a16="http://schemas.microsoft.com/office/drawing/2014/main" xmlns="" val="20000"/>
                    </a:ext>
                  </a:extLst>
                </a:gridCol>
                <a:gridCol w="4064000">
                  <a:extLst>
                    <a:ext uri="{9D8B030D-6E8A-4147-A177-3AD203B41FA5}">
                      <a16:colId xmlns:a16="http://schemas.microsoft.com/office/drawing/2014/main" xmlns="" val="20001"/>
                    </a:ext>
                  </a:extLst>
                </a:gridCol>
              </a:tblGrid>
              <a:tr h="370840">
                <a:tc gridSpan="2">
                  <a:txBody>
                    <a:bodyPr/>
                    <a:lstStyle/>
                    <a:p>
                      <a:pPr algn="ctr"/>
                      <a:r>
                        <a:rPr lang="es-SV" b="1" dirty="0">
                          <a:latin typeface="Museo Sans 300" panose="02000000000000000000" pitchFamily="50" charset="0"/>
                          <a:cs typeface="Arial" panose="020B0604020202020204" pitchFamily="34" charset="0"/>
                        </a:rPr>
                        <a:t>Nombre de Coordinador: </a:t>
                      </a:r>
                      <a:r>
                        <a:rPr lang="es-SV" dirty="0">
                          <a:latin typeface="Museo Sans 300" panose="02000000000000000000" pitchFamily="50" charset="0"/>
                          <a:cs typeface="Arial" panose="020B0604020202020204" pitchFamily="34" charset="0"/>
                        </a:rPr>
                        <a:t>Ana Mirian Torres Gómez</a:t>
                      </a:r>
                    </a:p>
                  </a:txBody>
                  <a:tcPr/>
                </a:tc>
                <a:tc hMerge="1">
                  <a:txBody>
                    <a:bodyPr/>
                    <a:lstStyle/>
                    <a:p>
                      <a:endParaRPr lang="es-SV" dirty="0"/>
                    </a:p>
                  </a:txBody>
                  <a:tcPr/>
                </a:tc>
                <a:extLst>
                  <a:ext uri="{0D108BD9-81ED-4DB2-BD59-A6C34878D82A}">
                    <a16:rowId xmlns:a16="http://schemas.microsoft.com/office/drawing/2014/main" xmlns="" val="10000"/>
                  </a:ext>
                </a:extLst>
              </a:tr>
              <a:tr h="370840">
                <a:tc>
                  <a:txBody>
                    <a:bodyPr/>
                    <a:lstStyle/>
                    <a:p>
                      <a:pPr algn="ctr"/>
                      <a:r>
                        <a:rPr lang="es-SV" b="1" dirty="0">
                          <a:latin typeface="Museo Sans 300" panose="02000000000000000000" pitchFamily="50" charset="0"/>
                          <a:cs typeface="Arial" panose="020B0604020202020204" pitchFamily="34" charset="0"/>
                        </a:rPr>
                        <a:t>Mujeres:</a:t>
                      </a:r>
                      <a:r>
                        <a:rPr lang="es-SV" dirty="0">
                          <a:latin typeface="Museo Sans 300" panose="02000000000000000000" pitchFamily="50" charset="0"/>
                          <a:cs typeface="Arial" panose="020B0604020202020204" pitchFamily="34" charset="0"/>
                        </a:rPr>
                        <a:t> 1</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tc>
                  <a:txBody>
                    <a:bodyPr/>
                    <a:lstStyle/>
                    <a:p>
                      <a:pPr algn="ctr"/>
                      <a:r>
                        <a:rPr lang="es-SV" b="1" dirty="0">
                          <a:latin typeface="Museo Sans 300" panose="02000000000000000000" pitchFamily="50" charset="0"/>
                          <a:cs typeface="Arial" panose="020B0604020202020204" pitchFamily="34" charset="0"/>
                        </a:rPr>
                        <a:t>Hombres:</a:t>
                      </a:r>
                      <a:r>
                        <a:rPr lang="es-SV" dirty="0">
                          <a:latin typeface="Museo Sans 300" panose="02000000000000000000" pitchFamily="50" charset="0"/>
                          <a:cs typeface="Arial" panose="020B0604020202020204" pitchFamily="34" charset="0"/>
                        </a:rPr>
                        <a:t> 0</a:t>
                      </a:r>
                      <a:endParaRPr lang="es-SV" dirty="0">
                        <a:latin typeface="Museo Sans 300" panose="02000000000000000000" pitchFamily="50" charset="0"/>
                        <a:ea typeface="Verdana" panose="020B0604030504040204" pitchFamily="34" charset="0"/>
                        <a:cs typeface="Arial" panose="020B0604020202020204" pitchFamily="34" charset="0"/>
                      </a:endParaRPr>
                    </a:p>
                  </a:txBody>
                  <a:tcPr/>
                </a:tc>
                <a:extLst>
                  <a:ext uri="{0D108BD9-81ED-4DB2-BD59-A6C34878D82A}">
                    <a16:rowId xmlns:a16="http://schemas.microsoft.com/office/drawing/2014/main" xmlns="" val="10001"/>
                  </a:ext>
                </a:extLst>
              </a:tr>
              <a:tr h="370840">
                <a:tc gridSpan="2">
                  <a:txBody>
                    <a:bodyPr/>
                    <a:lstStyle/>
                    <a:p>
                      <a:pPr algn="ctr"/>
                      <a:r>
                        <a:rPr lang="es-SV" b="1" dirty="0">
                          <a:latin typeface="Museo Sans 300" panose="02000000000000000000" pitchFamily="50" charset="0"/>
                          <a:cs typeface="Arial" panose="020B0604020202020204" pitchFamily="34" charset="0"/>
                        </a:rPr>
                        <a:t>Total de empleados:</a:t>
                      </a:r>
                      <a:r>
                        <a:rPr lang="es-SV" dirty="0">
                          <a:latin typeface="Museo Sans 300" panose="02000000000000000000" pitchFamily="50" charset="0"/>
                          <a:cs typeface="Arial" panose="020B0604020202020204" pitchFamily="34" charset="0"/>
                        </a:rPr>
                        <a:t> 1</a:t>
                      </a:r>
                      <a:endParaRPr lang="es-SV" b="0" dirty="0">
                        <a:latin typeface="Museo Sans 300" panose="02000000000000000000" pitchFamily="50" charset="0"/>
                        <a:ea typeface="Verdana" panose="020B0604030504040204" pitchFamily="34" charset="0"/>
                        <a:cs typeface="Arial" panose="020B0604020202020204" pitchFamily="34" charset="0"/>
                      </a:endParaRPr>
                    </a:p>
                  </a:txBody>
                  <a:tcPr/>
                </a:tc>
                <a:tc hMerge="1">
                  <a:txBody>
                    <a:bodyPr/>
                    <a:lstStyle/>
                    <a:p>
                      <a:endParaRPr lang="es-SV" dirty="0"/>
                    </a:p>
                  </a:txBody>
                  <a:tcPr/>
                </a:tc>
                <a:extLst>
                  <a:ext uri="{0D108BD9-81ED-4DB2-BD59-A6C34878D82A}">
                    <a16:rowId xmlns:a16="http://schemas.microsoft.com/office/drawing/2014/main" xmlns="" val="10002"/>
                  </a:ext>
                </a:extLst>
              </a:tr>
            </a:tbl>
          </a:graphicData>
        </a:graphic>
      </p:graphicFrame>
      <p:sp>
        <p:nvSpPr>
          <p:cNvPr id="6" name="CuadroTexto 5">
            <a:hlinkClick r:id="rId2" action="ppaction://hlinksldjump"/>
          </p:cNvPr>
          <p:cNvSpPr txBox="1"/>
          <p:nvPr/>
        </p:nvSpPr>
        <p:spPr>
          <a:xfrm>
            <a:off x="564776" y="5959948"/>
            <a:ext cx="1290918" cy="491582"/>
          </a:xfrm>
          <a:prstGeom prst="rect">
            <a:avLst/>
          </a:prstGeom>
        </p:spPr>
        <p:style>
          <a:lnRef idx="0">
            <a:schemeClr val="accent1"/>
          </a:lnRef>
          <a:fillRef idx="3">
            <a:schemeClr val="accent1"/>
          </a:fillRef>
          <a:effectRef idx="3">
            <a:schemeClr val="accent1"/>
          </a:effectRef>
          <a:fontRef idx="minor">
            <a:schemeClr val="lt1"/>
          </a:fontRef>
        </p:style>
        <p:txBody>
          <a:bodyPr wrap="square" rtlCol="0" anchor="ctr">
            <a:spAutoFit/>
          </a:bodyPr>
          <a:lstStyle/>
          <a:p>
            <a:pPr algn="ctr"/>
            <a:r>
              <a:rPr lang="es-SV" dirty="0">
                <a:latin typeface="Arial" panose="020B0604020202020204" pitchFamily="34" charset="0"/>
                <a:cs typeface="Arial" panose="020B0604020202020204" pitchFamily="34" charset="0"/>
              </a:rPr>
              <a:t>Ir a Inicio</a:t>
            </a:r>
          </a:p>
        </p:txBody>
      </p:sp>
      <p:pic>
        <p:nvPicPr>
          <p:cNvPr id="7" name="Picture 4" descr="Resultado de imagen para gobierno de el salvador logo"/>
          <p:cNvPicPr>
            <a:picLocks noChangeAspect="1" noChangeArrowheads="1"/>
          </p:cNvPicPr>
          <p:nvPr/>
        </p:nvPicPr>
        <p:blipFill rotWithShape="1">
          <a:blip r:embed="rId3">
            <a:extLst>
              <a:ext uri="{28A0092B-C50C-407E-A947-70E740481C1C}">
                <a14:useLocalDpi xmlns:a14="http://schemas.microsoft.com/office/drawing/2010/main" val="0"/>
              </a:ext>
            </a:extLst>
          </a:blip>
          <a:srcRect t="-1258" r="58732"/>
          <a:stretch/>
        </p:blipFill>
        <p:spPr bwMode="auto">
          <a:xfrm>
            <a:off x="449066" y="136478"/>
            <a:ext cx="1610605" cy="1895836"/>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upo 11"/>
          <p:cNvGrpSpPr/>
          <p:nvPr/>
        </p:nvGrpSpPr>
        <p:grpSpPr>
          <a:xfrm>
            <a:off x="0" y="6499583"/>
            <a:ext cx="12192000" cy="327218"/>
            <a:chOff x="0" y="5912006"/>
            <a:chExt cx="5149938" cy="945994"/>
          </a:xfrm>
        </p:grpSpPr>
        <p:sp>
          <p:nvSpPr>
            <p:cNvPr id="9" name="Rectángulo 12"/>
            <p:cNvSpPr/>
            <p:nvPr/>
          </p:nvSpPr>
          <p:spPr>
            <a:xfrm>
              <a:off x="0" y="5912006"/>
              <a:ext cx="1403798" cy="945994"/>
            </a:xfrm>
            <a:prstGeom prst="rect">
              <a:avLst/>
            </a:prstGeom>
            <a:solidFill>
              <a:schemeClr val="bg1">
                <a:lumMod val="85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0" name="Rectángulo 13"/>
            <p:cNvSpPr/>
            <p:nvPr/>
          </p:nvSpPr>
          <p:spPr>
            <a:xfrm>
              <a:off x="1098461" y="5912006"/>
              <a:ext cx="1403798" cy="945994"/>
            </a:xfrm>
            <a:prstGeom prst="rect">
              <a:avLst/>
            </a:prstGeom>
            <a:solidFill>
              <a:schemeClr val="bg1">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1" name="Rectángulo 14"/>
            <p:cNvSpPr/>
            <p:nvPr/>
          </p:nvSpPr>
          <p:spPr>
            <a:xfrm>
              <a:off x="2439470" y="5912006"/>
              <a:ext cx="1403798" cy="945994"/>
            </a:xfrm>
            <a:prstGeom prst="rect">
              <a:avLst/>
            </a:prstGeom>
            <a:solidFill>
              <a:schemeClr val="bg1">
                <a:lumMod val="6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sp>
          <p:nvSpPr>
            <p:cNvPr id="12" name="Rectángulo 15"/>
            <p:cNvSpPr/>
            <p:nvPr/>
          </p:nvSpPr>
          <p:spPr>
            <a:xfrm>
              <a:off x="3746140" y="5912006"/>
              <a:ext cx="1403798" cy="945994"/>
            </a:xfrm>
            <a:prstGeom prst="rect">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a:p>
          </p:txBody>
        </p:sp>
      </p:grpSp>
    </p:spTree>
    <p:extLst>
      <p:ext uri="{BB962C8B-B14F-4D97-AF65-F5344CB8AC3E}">
        <p14:creationId xmlns:p14="http://schemas.microsoft.com/office/powerpoint/2010/main" val="1031761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Blue">
      <a:dk1>
        <a:srgbClr val="000000"/>
      </a:dk1>
      <a:lt1>
        <a:sysClr val="window" lastClr="FFFFFF"/>
      </a:lt1>
      <a:dk2>
        <a:srgbClr val="323232"/>
      </a:dk2>
      <a:lt2>
        <a:srgbClr val="E5E8E8"/>
      </a:lt2>
      <a:accent1>
        <a:srgbClr val="14B4CA"/>
      </a:accent1>
      <a:accent2>
        <a:srgbClr val="F98A37"/>
      </a:accent2>
      <a:accent3>
        <a:srgbClr val="83C546"/>
      </a:accent3>
      <a:accent4>
        <a:srgbClr val="FFD937"/>
      </a:accent4>
      <a:accent5>
        <a:srgbClr val="6D79D1"/>
      </a:accent5>
      <a:accent6>
        <a:srgbClr val="E4607C"/>
      </a:accent6>
      <a:hlink>
        <a:srgbClr val="88CACA"/>
      </a:hlink>
      <a:folHlink>
        <a:srgbClr val="91A7CA"/>
      </a:folHlink>
    </a:clrScheme>
    <a:fontScheme name="Constantia">
      <a:maj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nstantia"/>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BAE80E2-BC63-4DD4-B0C8-1971B89A2F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2506</Words>
  <Application>Microsoft Office PowerPoint</Application>
  <PresentationFormat>Panorámica</PresentationFormat>
  <Paragraphs>181</Paragraphs>
  <Slides>24</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24</vt:i4>
      </vt:variant>
    </vt:vector>
  </HeadingPairs>
  <TitlesOfParts>
    <vt:vector size="32" baseType="lpstr">
      <vt:lpstr>Arial</vt:lpstr>
      <vt:lpstr>Bembo Std</vt:lpstr>
      <vt:lpstr>Calibri</vt:lpstr>
      <vt:lpstr>Constantia</vt:lpstr>
      <vt:lpstr>Museo Sans 300</vt:lpstr>
      <vt:lpstr>Museo Sans 700</vt:lpstr>
      <vt:lpstr>Verdana</vt:lpstr>
      <vt:lpstr>Tema de Office</vt:lpstr>
      <vt:lpstr>ORGANIGRAMA Instituto de Legalización de la Propiedad </vt:lpstr>
      <vt:lpstr>Presentación de PowerPoint</vt:lpstr>
      <vt:lpstr>CONSEJO DIRECTIVO</vt:lpstr>
      <vt:lpstr>AUDITORIA INTERNA</vt:lpstr>
      <vt:lpstr>DIRECCION EJECUTIVA</vt:lpstr>
      <vt:lpstr>UAIP</vt:lpstr>
      <vt:lpstr>GERENCIA DE OPERACIONES</vt:lpstr>
      <vt:lpstr>PLANIFICACIÓN</vt:lpstr>
      <vt:lpstr>GESTIÓN DE PROCESOS Y MEDIO AMBIENTE</vt:lpstr>
      <vt:lpstr>UNIDAD DE INFORMÁTICA</vt:lpstr>
      <vt:lpstr>UNIDAD TÉCNICA SOCIAL</vt:lpstr>
      <vt:lpstr>UNIDAD DE INGENIERÍA/CATASTRO</vt:lpstr>
      <vt:lpstr>UNIDAD DE MEDICIONES</vt:lpstr>
      <vt:lpstr>UNIDAD  JURÍDICA</vt:lpstr>
      <vt:lpstr>UNIDAD  CATASTRAL</vt:lpstr>
      <vt:lpstr>UNIDAD  REGISTRAL</vt:lpstr>
      <vt:lpstr>GERENCIA ADMINISTRATIVA FINANCIERA</vt:lpstr>
      <vt:lpstr>UNIDAD DE GESTIÓN DOCUMENTAL Y ARCHIVOS (UGDA)</vt:lpstr>
      <vt:lpstr>Presentación de PowerPoint</vt:lpstr>
      <vt:lpstr>PAGADURÍA INSTITUCIONAL</vt:lpstr>
      <vt:lpstr>CONTABILIDAD</vt:lpstr>
      <vt:lpstr>TRANSPORTE</vt:lpstr>
      <vt:lpstr>UNIDAD DE COMPRAS PÚBLICAS</vt:lpstr>
      <vt:lpstr>RECURSOS HUMANOS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2017-08-08T17:09:25Z</dcterms:created>
  <dcterms:modified xsi:type="dcterms:W3CDTF">2023-04-21T15:09:19Z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TC032134699991</vt:lpwstr>
  </property>
</Properties>
</file>