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7"/>
  </p:notesMasterIdLst>
  <p:handoutMasterIdLst>
    <p:handoutMasterId r:id="rId28"/>
  </p:handoutMasterIdLst>
  <p:sldIdLst>
    <p:sldId id="273" r:id="rId3"/>
    <p:sldId id="274" r:id="rId4"/>
    <p:sldId id="275" r:id="rId5"/>
    <p:sldId id="277" r:id="rId6"/>
    <p:sldId id="276" r:id="rId7"/>
    <p:sldId id="297" r:id="rId8"/>
    <p:sldId id="279" r:id="rId9"/>
    <p:sldId id="282" r:id="rId10"/>
    <p:sldId id="280" r:id="rId11"/>
    <p:sldId id="290" r:id="rId12"/>
    <p:sldId id="283" r:id="rId13"/>
    <p:sldId id="285" r:id="rId14"/>
    <p:sldId id="284" r:id="rId15"/>
    <p:sldId id="286" r:id="rId16"/>
    <p:sldId id="287" r:id="rId17"/>
    <p:sldId id="288" r:id="rId18"/>
    <p:sldId id="289" r:id="rId19"/>
    <p:sldId id="291" r:id="rId20"/>
    <p:sldId id="292" r:id="rId21"/>
    <p:sldId id="294" r:id="rId22"/>
    <p:sldId id="295" r:id="rId23"/>
    <p:sldId id="298" r:id="rId24"/>
    <p:sldId id="299" r:id="rId25"/>
    <p:sldId id="300"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20EA5F0D-C1DC-412F-A146-DDB3A74B588F}" type="datetimeFigureOut">
              <a:rPr lang="en-US"/>
              <a:t>7/5/2023</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7/5/2023</a:t>
            </a:fld>
            <a:endParaRPr/>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05/07/2023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05/07/2023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05/07/2023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05/07/2023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05/07/2023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05/07/2023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05/07/2023</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05/07/2023</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05/07/2023</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05/07/2023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05/07/2023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05/07/2023</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anose="02000000000000000000" pitchFamily="50" charset="0"/>
              </a:rPr>
              <a:t>ORGANIGRAMA</a:t>
            </a:r>
            <a:br>
              <a:rPr lang="es-ES" b="1" dirty="0">
                <a:solidFill>
                  <a:srgbClr val="313945"/>
                </a:solidFill>
                <a:latin typeface="Museo Sans 700" panose="02000000000000000000" pitchFamily="50" charset="0"/>
              </a:rPr>
            </a:br>
            <a:r>
              <a:rPr lang="es-ES" b="1" dirty="0">
                <a:solidFill>
                  <a:srgbClr val="313945"/>
                </a:solidFill>
                <a:latin typeface="Museo Sans 700" panose="02000000000000000000" pitchFamily="50"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INFORMÁTICA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anose="02000000000000000000" pitchFamily="50" charset="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086880290"/>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3</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TÉCNICA SOCIAL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anose="02000000000000000000" pitchFamily="50" charset="0"/>
              </a:rPr>
              <a:t>Ejecuta las actividades de promoción de los proyectos y/o programas, de forma coordinada e integrada con las diferentes organizaciones tales como VMVDU, </a:t>
            </a:r>
            <a:r>
              <a:rPr lang="es-ES" sz="1800" dirty="0" err="1">
                <a:latin typeface="Museo Sans 300" panose="02000000000000000000" pitchFamily="50" charset="0"/>
              </a:rPr>
              <a:t>ONG´s</a:t>
            </a:r>
            <a:r>
              <a:rPr lang="es-ES" sz="1800" dirty="0">
                <a:latin typeface="Museo Sans 300" panose="02000000000000000000" pitchFamily="50" charset="0"/>
              </a:rPr>
              <a:t>, Alcaldías, comunidades y beneficiarios, entre otras.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diagnósticos de los proyectos de legalización, determinando su factibilidad. Realiza Asambleas informativas en campo con los beneficiarios y líderes comunales.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74671490"/>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titular: </a:t>
                      </a:r>
                      <a:r>
                        <a:rPr lang="es-SV" dirty="0">
                          <a:latin typeface="Museo Sans 300" panose="02000000000000000000" pitchFamily="50"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7</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3600" b="1" dirty="0">
                <a:latin typeface="Museo Sans 700" panose="02000000000000000000" pitchFamily="50" charset="0"/>
              </a:rPr>
              <a:t>UNIDAD DE INGENIERÍA/CATASTRO</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lgn="just">
              <a:buNone/>
            </a:pPr>
            <a:r>
              <a:rPr lang="es-ES" sz="1600" dirty="0">
                <a:latin typeface="Museo Sans 300" panose="02000000000000000000" pitchFamily="50" charset="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Desarrolla actividades de campo y de oficina para garantizar la veracidad y calidad de la realidad física contenida en los Planos de los inmuebles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Prepara las Carpetas para la obtención de los Planos Autorizados por las diferentes Instituciones externas autorizadoras en los procesos de legalización. </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683804748"/>
              </p:ext>
            </p:extLst>
          </p:nvPr>
        </p:nvGraphicFramePr>
        <p:xfrm>
          <a:off x="2126458" y="53051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Guillermo</a:t>
                      </a:r>
                      <a:r>
                        <a:rPr lang="es-SV" baseline="0" dirty="0">
                          <a:latin typeface="Museo Sans 300" panose="02000000000000000000" pitchFamily="50" charset="0"/>
                          <a:cs typeface="Arial" panose="020B0604020202020204" pitchFamily="34" charset="0"/>
                        </a:rPr>
                        <a:t> Zelaya Guevara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8</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MEDICIONES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anose="02000000000000000000" pitchFamily="50" charset="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Amojonamiento de los lotes de acuerdo al plano aprobado por ILP, en caso de resultar necesario y ser requerido.</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772858980"/>
              </p:ext>
            </p:extLst>
          </p:nvPr>
        </p:nvGraphicFramePr>
        <p:xfrm>
          <a:off x="1859865" y="530545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JURÍDICA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anose="02000000000000000000" pitchFamily="50" charset="0"/>
              </a:rPr>
              <a:t>Realiza estudios jurídicos y registrales de inmuebles en los diferentes Registros de la propiedad del país, coordinadamente con 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Elabora diligencias notariales y escrituras requeridas en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estudios técnicos jurídicos de las solicitudes de calificación de interés social y calificación jurídica.</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Realizar visitas de campo y proporcionar asesoría y asistencia jurídica en la solución de casos para los procesos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Resuelve extrajudicialmente los problemas de colindancias y desacuerdos entre beneficiarios y colindantes para continuar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controla la calidad de los documentos para ser presentados a inscripción en Célula Registral.</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547961460"/>
              </p:ext>
            </p:extLst>
          </p:nvPr>
        </p:nvGraphicFramePr>
        <p:xfrm>
          <a:off x="2420470" y="531041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Victoria Eugenia Ramos de Cea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6</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CATASTRAL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anose="02000000000000000000" pitchFamily="50" charset="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orienta al personal técnico en los aspectos registrales y catastrales, para el desarrollo de sus actividades y lograr el cumplimiento de los planes y objetivos programados.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Recibe las solicitudes de servicio con los documentos requeridos de los Proyectos e </a:t>
            </a:r>
            <a:r>
              <a:rPr lang="es-ES" sz="1800" dirty="0" err="1">
                <a:latin typeface="Museo Sans 300" panose="02000000000000000000" pitchFamily="50" charset="0"/>
              </a:rPr>
              <a:t>Insitu</a:t>
            </a:r>
            <a:r>
              <a:rPr lang="es-ES" sz="1800" dirty="0">
                <a:latin typeface="Museo Sans 300" panose="02000000000000000000" pitchFamily="50" charset="0"/>
              </a:rPr>
              <a:t> en proceso de legalización, verificando el cumplimiento de los requisitos para su presentación y procesamiento.</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24468494"/>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anose="02000000000000000000" pitchFamily="50" charset="0"/>
              </a:rPr>
              <a:t>Recibe los documentos generados requeridos en el proceso de legalización verificando que cumplan con los requisitos para su presentación.</a:t>
            </a:r>
          </a:p>
          <a:p>
            <a:pPr marL="45720" indent="0">
              <a:buNone/>
            </a:pPr>
            <a:r>
              <a:rPr lang="es-SV" sz="1800" dirty="0">
                <a:latin typeface="Museo Sans 300" panose="02000000000000000000" pitchFamily="50" charset="0"/>
              </a:rPr>
              <a:t>Califica e inscribe los documentos a favor de los beneficiarios. </a:t>
            </a:r>
          </a:p>
          <a:p>
            <a:pPr marL="45720" indent="0">
              <a:buNone/>
            </a:pPr>
            <a:r>
              <a:rPr lang="es-SV" sz="1800" dirty="0">
                <a:latin typeface="Museo Sans 300" panose="02000000000000000000" pitchFamily="50" charset="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anose="02000000000000000000" pitchFamily="50" charset="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797213078"/>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Alberto Rivas Villalta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Museo Sans 700" panose="02000000000000000000" pitchFamily="50" charset="0"/>
              </a:rPr>
              <a:t>GERENCIA ADMINISTRATIVA FINANCIERA</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528474128"/>
              </p:ext>
            </p:extLst>
          </p:nvPr>
        </p:nvGraphicFramePr>
        <p:xfrm>
          <a:off x="2299908"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Nuria</a:t>
                      </a:r>
                      <a:r>
                        <a:rPr lang="es-SV" baseline="0" dirty="0">
                          <a:latin typeface="Museo Sans 300" panose="02000000000000000000" pitchFamily="50" charset="0"/>
                          <a:cs typeface="Arial" panose="020B0604020202020204" pitchFamily="34" charset="0"/>
                        </a:rPr>
                        <a:t> Marilyn Rivas Arias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7</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2800" b="1" dirty="0">
                <a:latin typeface="Museo Sans 700" panose="02000000000000000000" pitchFamily="50" charset="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anose="02000000000000000000" pitchFamily="50" charset="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3912617262"/>
              </p:ext>
            </p:extLst>
          </p:nvPr>
        </p:nvGraphicFramePr>
        <p:xfrm>
          <a:off x="2309715" y="40490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smtClean="0">
                <a:latin typeface="Museo Sans 700" panose="02000000000000000000" pitchFamily="50" charset="0"/>
              </a:rPr>
              <a:t>PAGADOR</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43156" y="1973621"/>
            <a:ext cx="10972800" cy="2031710"/>
          </a:xfrm>
        </p:spPr>
        <p:txBody>
          <a:bodyPr>
            <a:noAutofit/>
          </a:bodyPr>
          <a:lstStyle/>
          <a:p>
            <a:pPr marL="45720" indent="0" algn="just">
              <a:buNone/>
            </a:pPr>
            <a:r>
              <a:rPr lang="es-SV" dirty="0"/>
              <a:t>Controlar el uso de los recursos financieros del Instituto y el cumplimiento estricto de las disposiciones legales que regulan el uso de los mismos.</a:t>
            </a:r>
          </a:p>
          <a:p>
            <a:pPr marL="45720" indent="0" algn="just">
              <a:buNone/>
            </a:pPr>
            <a:endParaRPr lang="es-SV" sz="2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279436660"/>
              </p:ext>
            </p:extLst>
          </p:nvPr>
        </p:nvGraphicFramePr>
        <p:xfrm>
          <a:off x="2032000" y="4234460"/>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10" name="Imagen 9"/>
          <p:cNvPicPr/>
          <p:nvPr/>
        </p:nvPicPr>
        <p:blipFill>
          <a:blip r:embed="rId3" cstate="print">
            <a:extLst>
              <a:ext uri="{28A0092B-C50C-407E-A947-70E740481C1C}">
                <a14:useLocalDpi xmlns:a14="http://schemas.microsoft.com/office/drawing/2010/main" val="0"/>
              </a:ext>
            </a:extLst>
          </a:blip>
          <a:stretch>
            <a:fillRect/>
          </a:stretch>
        </p:blipFill>
        <p:spPr>
          <a:xfrm>
            <a:off x="2129313" y="1032510"/>
            <a:ext cx="9144000" cy="4792980"/>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CONTABILIDAD</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2800" dirty="0"/>
              <a:t>Responsable de llevar el registro de las operaciones contables, con base a procedimientos, criterios técnicos y normas legales para la consecución de objetivos y metas de la institución.</a:t>
            </a:r>
          </a:p>
          <a:p>
            <a:pPr marL="45720" indent="0" algn="just">
              <a:buNone/>
            </a:pPr>
            <a:endParaRPr lang="es-SV" sz="24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625458386"/>
              </p:ext>
            </p:extLst>
          </p:nvPr>
        </p:nvGraphicFramePr>
        <p:xfrm>
          <a:off x="2059671"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Sergio Arévalo</a:t>
                      </a:r>
                      <a:r>
                        <a:rPr lang="es-SV" baseline="0" dirty="0">
                          <a:latin typeface="Museo Sans 300" panose="02000000000000000000" pitchFamily="50" charset="0"/>
                          <a:cs typeface="Arial" panose="020B0604020202020204" pitchFamily="34" charset="0"/>
                        </a:rPr>
                        <a:t> Juárez</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TRANSPORTE</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Administrar el uso y asignación de los vehículos Institucionales, a fin de que estos estén en óptimas condiciones para el logro de los objetivos y metas de la institución. Así como de Controlar el uso de Cupones de Combustible.</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16786083"/>
              </p:ext>
            </p:extLst>
          </p:nvPr>
        </p:nvGraphicFramePr>
        <p:xfrm>
          <a:off x="2201339" y="404376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Fernando</a:t>
                      </a:r>
                      <a:r>
                        <a:rPr lang="es-SV" b="0" baseline="0" dirty="0">
                          <a:latin typeface="Museo Sans 300" panose="02000000000000000000" pitchFamily="50" charset="0"/>
                          <a:cs typeface="Arial" panose="020B0604020202020204" pitchFamily="34" charset="0"/>
                        </a:rPr>
                        <a:t> José Chavarría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latin typeface="Museo Sans 700" panose="02000000000000000000" pitchFamily="50" charset="0"/>
              </a:rPr>
              <a:t>UNIDAD DE COMPRAS PÚBLICAS</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latin typeface="Museo Sans 300" panose="02000000000000000000" pitchFamily="50" charset="0"/>
              </a:rPr>
              <a:t>Es responsable de la descentralización operativa y de realizar la gestión de los procesos para las contrataciones de Obras, Bienes y Servicios, de conformidad a lo establecido en la Ley de Compras Públicas, Reglamento y normativas.</a:t>
            </a:r>
          </a:p>
        </p:txBody>
      </p:sp>
      <p:graphicFrame>
        <p:nvGraphicFramePr>
          <p:cNvPr id="5" name="Tabla 4"/>
          <p:cNvGraphicFramePr>
            <a:graphicFrameLocks noGrp="1"/>
          </p:cNvGraphicFramePr>
          <p:nvPr>
            <p:extLst>
              <p:ext uri="{D42A27DB-BD31-4B8C-83A1-F6EECF244321}">
                <p14:modId xmlns:p14="http://schemas.microsoft.com/office/powerpoint/2010/main" val="595856748"/>
              </p:ext>
            </p:extLst>
          </p:nvPr>
        </p:nvGraphicFramePr>
        <p:xfrm>
          <a:off x="2082333"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Roxana Yamileth Palucho de Salazar</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99041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RECURSOS HUMANOS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Responsable de realizar los procesos de Reclutamiento y Selección, Evaluación del Desempeño, Acciones de Personal, Capacitación y Desarrollo; y Relaciones Laborales en base a las Leyes y Reglamentos vigentes.</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235626728"/>
              </p:ext>
            </p:extLst>
          </p:nvPr>
        </p:nvGraphicFramePr>
        <p:xfrm>
          <a:off x="2082333"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Roxana Yamileth Palucho de Salazar</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247965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GENERO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Aplicar los principios de transversalidad en la actuación Institucional en conjunto con la Dirección Ejecutiva y Gerencias. Sensibilizar, capacitar y formar al personal del ILP en materia de Igualdad, no discriminación y vida libre </a:t>
            </a:r>
            <a:r>
              <a:rPr lang="es-SV" sz="2400"/>
              <a:t>de violencia.</a:t>
            </a:r>
            <a:endParaRPr lang="es-SV" sz="2400" dirty="0"/>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265170698"/>
              </p:ext>
            </p:extLst>
          </p:nvPr>
        </p:nvGraphicFramePr>
        <p:xfrm>
          <a:off x="2082333"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Evelin Maricela Abarca Campos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91110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CONSEJO DIRECTIVO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anose="02000000000000000000" pitchFamily="50" charset="0"/>
              </a:rPr>
              <a:t>Autoridad superior del Instituto de Legalización de la Propiedad, formado por 6 Miembros: Ministra de Vivienda, Viceministro de Obras Públicas, Ministra de Desarrollo Local, Viceministro de Gobernación y Desarrollo Territorial y Viceministra de Relaciones Exteriores y Director Ejecutivo del Instituto de Legalización de la Propiedad.</a:t>
            </a:r>
          </a:p>
          <a:p>
            <a:pPr marL="45720" indent="0" algn="just">
              <a:buNone/>
            </a:pPr>
            <a:r>
              <a:rPr lang="es-SV" sz="1800" dirty="0">
                <a:latin typeface="Museo Sans 300" panose="02000000000000000000" pitchFamily="50" charset="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556833362"/>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a:t>
                      </a:r>
                      <a:r>
                        <a:rPr lang="es-SV" b="1" baseline="0" dirty="0">
                          <a:latin typeface="Museo Sans 300" panose="02000000000000000000" pitchFamily="50" charset="0"/>
                          <a:cs typeface="Arial" panose="020B0604020202020204" pitchFamily="34" charset="0"/>
                        </a:rPr>
                        <a:t> la</a:t>
                      </a:r>
                      <a:r>
                        <a:rPr lang="es-SV" b="1" dirty="0">
                          <a:latin typeface="Museo Sans 300" panose="02000000000000000000" pitchFamily="50" charset="0"/>
                          <a:cs typeface="Arial" panose="020B0604020202020204" pitchFamily="34" charset="0"/>
                        </a:rPr>
                        <a:t> Presidenta del Consejo Directivo: </a:t>
                      </a:r>
                      <a:r>
                        <a:rPr lang="es-SV" dirty="0">
                          <a:latin typeface="Museo Sans 300" panose="02000000000000000000" pitchFamily="50" charset="0"/>
                          <a:cs typeface="Arial" panose="020B0604020202020204" pitchFamily="34" charset="0"/>
                        </a:rPr>
                        <a:t>Michelle Sol de Castro</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funcionarios:</a:t>
                      </a:r>
                      <a:r>
                        <a:rPr lang="es-SV" dirty="0">
                          <a:latin typeface="Museo Sans 300" panose="02000000000000000000" pitchFamily="50" charset="0"/>
                          <a:cs typeface="Arial" panose="020B0604020202020204" pitchFamily="34" charset="0"/>
                        </a:rPr>
                        <a:t> 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anose="02000000000000000000" pitchFamily="50" charset="0"/>
              </a:rPr>
              <a:t>AUDITORIA</a:t>
            </a:r>
            <a:r>
              <a:rPr lang="es-ES" b="1" dirty="0">
                <a:latin typeface="Museo Sans 700" panose="02000000000000000000" pitchFamily="50" charset="0"/>
              </a:rPr>
              <a:t> INTERNA</a:t>
            </a:r>
            <a:endParaRPr lang="es-SV" dirty="0">
              <a:latin typeface="Museo Sans 700" panose="02000000000000000000" pitchFamily="50" charset="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anose="02000000000000000000" pitchFamily="50" charset="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anose="02000000000000000000" pitchFamily="50" charset="0"/>
            </a:endParaRPr>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3702416337"/>
              </p:ext>
            </p:extLst>
          </p:nvPr>
        </p:nvGraphicFramePr>
        <p:xfrm>
          <a:off x="2032000" y="466210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Auditor: </a:t>
                      </a:r>
                      <a:r>
                        <a:rPr lang="es-SV" dirty="0">
                          <a:latin typeface="Museo Sans 300" panose="02000000000000000000" pitchFamily="50" charset="0"/>
                          <a:cs typeface="Arial" panose="020B0604020202020204" pitchFamily="34" charset="0"/>
                        </a:rPr>
                        <a:t>Romualdo Cáceres Henríquez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DIRECCION EJECUTIVA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anose="02000000000000000000" pitchFamily="50" charset="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anose="02000000000000000000" pitchFamily="50" charset="0"/>
            </a:endParaRPr>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3948974339"/>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Director: </a:t>
                      </a:r>
                      <a:r>
                        <a:rPr lang="es-SV" dirty="0">
                          <a:latin typeface="Museo Sans 300" panose="02000000000000000000" pitchFamily="50" charset="0"/>
                          <a:cs typeface="Arial" panose="020B0604020202020204" pitchFamily="34" charset="0"/>
                        </a:rPr>
                        <a:t>David Ernesto Henríquez Canjura</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a:latin typeface="Museo Sans 700" panose="02000000000000000000" pitchFamily="50" charset="0"/>
              </a:rPr>
              <a:t>UAIP</a:t>
            </a: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a:latin typeface="Museo Sans 300" panose="02000000000000000000" pitchFamily="50" charset="0"/>
            </a:endParaRPr>
          </a:p>
          <a:p>
            <a:pPr marL="0" indent="0" algn="just">
              <a:buNone/>
            </a:pPr>
            <a:r>
              <a:rPr lang="es-SV" sz="1800" dirty="0">
                <a:latin typeface="Museo Sans 300" panose="02000000000000000000" pitchFamily="50" charset="0"/>
              </a:rPr>
              <a:t>Es la Unidad encargada de gestionar y velar por que se garantice el derecho de acceso a toda persona a la información pública, en cumplimiento a los lineamientos de la Ley de Acceso a la Información Pública su Reglamento y Normativa relacionada para fomentar la participación ciudadana y transparencia, de manera oportuna y veraz.</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2438525867"/>
              </p:ext>
            </p:extLst>
          </p:nvPr>
        </p:nvGraphicFramePr>
        <p:xfrm>
          <a:off x="2059671" y="440188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Oficial de Información:</a:t>
                      </a:r>
                      <a:r>
                        <a:rPr lang="es-SV" b="1" baseline="0" dirty="0">
                          <a:latin typeface="Museo Sans 300" panose="02000000000000000000" pitchFamily="50" charset="0"/>
                          <a:cs typeface="Arial" panose="020B0604020202020204" pitchFamily="34" charset="0"/>
                        </a:rPr>
                        <a:t> </a:t>
                      </a:r>
                      <a:r>
                        <a:rPr lang="es-SV" b="0" baseline="0" dirty="0">
                          <a:latin typeface="Museo Sans 300" panose="02000000000000000000" pitchFamily="50" charset="0"/>
                          <a:cs typeface="Arial" panose="020B0604020202020204" pitchFamily="34" charset="0"/>
                        </a:rPr>
                        <a:t>Lorena Patricia</a:t>
                      </a:r>
                      <a:r>
                        <a:rPr lang="es-SV" b="0" dirty="0">
                          <a:latin typeface="Museo Sans 300" panose="02000000000000000000" pitchFamily="50" charset="0"/>
                          <a:cs typeface="Arial" panose="020B0604020202020204" pitchFamily="34" charset="0"/>
                        </a:rPr>
                        <a:t> </a:t>
                      </a:r>
                      <a:r>
                        <a:rPr lang="es-SV" dirty="0">
                          <a:latin typeface="Museo Sans 300" panose="02000000000000000000" pitchFamily="50" charset="0"/>
                          <a:cs typeface="Arial" panose="020B0604020202020204" pitchFamily="34" charset="0"/>
                        </a:rPr>
                        <a:t>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0098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GERENCIA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anose="02000000000000000000" pitchFamily="50" charset="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Propone a la Dirección Ejecutiva los perfiles de los programas y/o proyectos y el Plan Operativo Institucional y e</a:t>
            </a:r>
            <a:r>
              <a:rPr lang="es-SV" sz="1800" dirty="0">
                <a:latin typeface="Museo Sans 300" panose="02000000000000000000" pitchFamily="50" charset="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anose="02000000000000000000" pitchFamily="50" charset="0"/>
              </a:rPr>
              <a:t>Dispone lineamientos de planificación, organización, dirección y control a las unidades operativas, con el propósito de realizar seguimiento y dar cumplimiento a las metas institucionales.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Se coordina con las diferentes instituciones externas que participan en los procesos de legalización.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01238909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Gerente: </a:t>
                      </a:r>
                      <a:r>
                        <a:rPr lang="es-SV" dirty="0">
                          <a:latin typeface="Museo Sans 300" panose="02000000000000000000" pitchFamily="50"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latin typeface="Museo Sans 700" panose="02000000000000000000" pitchFamily="50" charset="0"/>
              </a:rPr>
              <a:t>PLANIFICACIÓN</a:t>
            </a:r>
            <a:endParaRPr lang="es-SV" dirty="0">
              <a:latin typeface="Museo Sans 700" panose="02000000000000000000" pitchFamily="50" charset="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anose="02000000000000000000" pitchFamily="50" charset="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91929544"/>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pt-BR" dirty="0">
                          <a:latin typeface="Museo Sans 300" panose="02000000000000000000" pitchFamily="50" charset="0"/>
                          <a:cs typeface="Arial" panose="020B0604020202020204" pitchFamily="34" charset="0"/>
                        </a:rPr>
                        <a:t>Gloria Irma Viana de Cáceres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a:latin typeface="Museo Sans 700" panose="02000000000000000000" pitchFamily="50" charset="0"/>
              </a:rPr>
              <a:t>GESTIÓN DE PROCESOS Y MEDIO AMBIENTE</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anose="02000000000000000000" pitchFamily="50" charset="0"/>
              </a:rPr>
              <a:t>Opera de forma transversal con todas las unidades operativas. En la gestión de procesos se proponen mejoras continuas a los procesos administrativos, operativos y del sistema de legalización; </a:t>
            </a:r>
            <a:r>
              <a:rPr lang="es-ES_tradnl" sz="1800" dirty="0">
                <a:latin typeface="Museo Sans 300" panose="02000000000000000000" pitchFamily="50" charset="0"/>
              </a:rPr>
              <a:t>se da seguimiento a los proyectos en cumplimiento de las metas. En la parte ambiental se trabaja coordinadamente con los diferentes especialistas autorizados para la elaboración de estudios de impacto ambiental (</a:t>
            </a:r>
            <a:r>
              <a:rPr lang="es-ES_tradnl" sz="1800" dirty="0" err="1">
                <a:latin typeface="Museo Sans 300" panose="02000000000000000000" pitchFamily="50" charset="0"/>
              </a:rPr>
              <a:t>EsIA</a:t>
            </a:r>
            <a:r>
              <a:rPr lang="es-ES_tradnl" sz="1800" dirty="0">
                <a:latin typeface="Museo Sans 300" panose="02000000000000000000" pitchFamily="50" charset="0"/>
              </a:rPr>
              <a:t>), diagnósticos ambientales, formularios ambientales; como también, la sensibilización, medidas y controles ambientales institucionales en pro del medio ambiente.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05150697"/>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a:latin typeface="Museo Sans 300" panose="02000000000000000000" pitchFamily="50" charset="0"/>
                          <a:cs typeface="Arial" panose="020B0604020202020204" pitchFamily="34" charset="0"/>
                        </a:rPr>
                        <a:t>Ana Mirian Torres Gómez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2496</Words>
  <Application>Microsoft Office PowerPoint</Application>
  <PresentationFormat>Panorámica</PresentationFormat>
  <Paragraphs>181</Paragraphs>
  <Slides>24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24</vt:i4>
      </vt:variant>
    </vt:vector>
  </HeadingPairs>
  <TitlesOfParts>
    <vt:vector size="32" baseType="lpstr">
      <vt:lpstr>Arial</vt:lpstr>
      <vt:lpstr>Bembo Std</vt:lpstr>
      <vt:lpstr>Calibri</vt:lpstr>
      <vt:lpstr>Constantia</vt:lpstr>
      <vt:lpstr>Museo Sans 300</vt:lpstr>
      <vt:lpstr>Museo Sans 700</vt:lpstr>
      <vt:lpstr>Verdana</vt:lpstr>
      <vt:lpstr>Tema de Office</vt:lpstr>
      <vt:lpstr>ORGANIGRAMA Instituto de Legalización de la Propiedad </vt:lpstr>
      <vt:lpstr>Presentación de PowerPoint</vt:lpstr>
      <vt:lpstr>CONSEJO DIRECTIVO</vt:lpstr>
      <vt:lpstr>AUDITORIA INTERNA</vt:lpstr>
      <vt:lpstr>DIRECCION EJECUTIVA</vt:lpstr>
      <vt:lpstr>UAIP</vt:lpstr>
      <vt:lpstr>GERENCIA DE OPERACIONES</vt:lpstr>
      <vt:lpstr>PLANIFICACIÓN</vt:lpstr>
      <vt:lpstr>GESTIÓN DE PROCESOS Y MEDIO AMBIENTE</vt:lpstr>
      <vt:lpstr>UNIDAD DE INFORMÁTICA</vt:lpstr>
      <vt:lpstr>UNIDAD TÉCNICA SOCIAL</vt:lpstr>
      <vt:lpstr>UNIDAD DE INGENIERÍA/CATASTRO</vt:lpstr>
      <vt:lpstr>UNIDAD DE MEDICIONES</vt:lpstr>
      <vt:lpstr>UNIDAD  JURÍDICA</vt:lpstr>
      <vt:lpstr>UNIDAD  CATASTRAL</vt:lpstr>
      <vt:lpstr>UNIDAD  REGISTRAL</vt:lpstr>
      <vt:lpstr>GERENCIA ADMINISTRATIVA FINANCIERA</vt:lpstr>
      <vt:lpstr>UNIDAD DE GESTIÓN DOCUMENTAL Y ARCHIVOS (UGDA)</vt:lpstr>
      <vt:lpstr>PAGADOR</vt:lpstr>
      <vt:lpstr>CONTABILIDAD</vt:lpstr>
      <vt:lpstr>TRANSPORTE</vt:lpstr>
      <vt:lpstr>UNIDAD DE COMPRAS PÚBLICAS</vt:lpstr>
      <vt:lpstr>RECURSOS HUMANOS</vt:lpstr>
      <vt:lpstr>UNIDAD DE GENERO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2023-07-05T20:14:37Z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