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22.xml" ContentType="application/vnd.openxmlformats-officedocument.presentationml.slide+xml"/>
  <Override PartName="/docProps/app.xml" ContentType="application/vnd.openxmlformats-officedocument.extended-properties+xml"/>
  <Override PartName="/ppt/slideLayouts/slideLayout6.xml" ContentType="application/vnd.openxmlformats-officedocument.presentationml.slideLayout+xml"/>
  <Override PartName="/ppt/slides/slide8.xml" ContentType="application/vnd.openxmlformats-officedocument.presentationml.slide+xml"/>
  <Override PartName="/ppt/slides/slide21.xml" ContentType="application/vnd.openxmlformats-officedocument.presentationml.slide+xml"/>
  <Override PartName="/docProps/core.xml" ContentType="application/vnd.openxmlformats-package.core-properties+xml"/>
  <Override PartName="/ppt/slides/slide4.xml" ContentType="application/vnd.openxmlformats-officedocument.presentationml.slide+xml"/>
  <Override PartName="/ppt/slides/slide19.xml" ContentType="application/vnd.openxmlformats-officedocument.presentationml.slide+xml"/>
  <Override PartName="/ppt/viewProps.xml" ContentType="application/vnd.openxmlformats-officedocument.presentationml.viewProps+xml"/>
  <Override PartName="/ppt/slides/slide11.xml" ContentType="application/vnd.openxmlformats-officedocument.presentationml.slide+xml"/>
  <Override PartName="/ppt/presProps.xml" ContentType="application/vnd.openxmlformats-officedocument.presentationml.presProps+xml"/>
  <Override PartName="/ppt/slides/slide7.xml" ContentType="application/vnd.openxmlformats-officedocument.presentationml.slide+xml"/>
  <Override PartName="/ppt/slideMasters/slideMaster1.xml" ContentType="application/vnd.openxmlformats-officedocument.presentationml.slideMaster+xml"/>
  <Override PartName="/ppt/slides/slide5.xml" ContentType="application/vnd.openxmlformats-officedocument.presentationml.slide+xml"/>
  <Override PartName="/ppt/tableStyles.xml" ContentType="application/vnd.openxmlformats-officedocument.presentationml.tableStyles+xml"/>
  <Override PartName="/ppt/presentation.xml" ContentType="application/vnd.openxmlformats-officedocument.presentationml.presentation.main+xml"/>
  <Override PartName="/ppt/theme/theme1.xml" ContentType="application/vnd.openxmlformats-officedocument.theme+xml"/>
  <Override PartName="/docProps/custom.xml" ContentType="application/vnd.openxmlformats-officedocument.custom-properties+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customXml/itemProps1.xml" ContentType="application/vnd.openxmlformats-officedocument.customXml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removePersonalInfoOnSave="1" saveSubsetFonts="1">
  <p:sldMasterIdLst>
    <p:sldMasterId id="2147483648" r:id="rId1"/>
  </p:sldMasterIdLst>
  <p:notesMasterIdLst>
    <p:notesMasterId r:id="rId28"/>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rgbClr val="00000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rgbClr val="000000"/>
        </a:fontRef>
        <a:schemeClr val="bg1"/>
      </a:tcTxStyle>
      <a:tcStyle>
        <a:tcBdr/>
        <a:fillRef idx="1">
          <a:schemeClr val="accent1"/>
        </a:fillRef>
      </a:tcStyle>
    </a:firstRow>
  </a:tblStyle>
  <a:tblStyle styleId="{69CF1AB2-1976-4502-BF36-3FF5EA218861}" styleName="Estilo medio 4 - Énfasis 1">
    <a:wholeTbl>
      <a:tcTxStyle>
        <a:fontRef idx="minor">
          <a:srgbClr val="00000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band2V>
      <a:tcStyle>
        <a:tcBdr/>
        <a:fill>
          <a:solidFill>
            <a:schemeClr val="accent1">
              <a:tint val="40000"/>
            </a:schemeClr>
          </a:solidFill>
        </a:fill>
      </a:tcStyle>
    </a:band2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band2V>
      <a:tcStyle>
        <a:tcBdr/>
        <a:fill>
          <a:solidFill>
            <a:schemeClr val="dk1">
              <a:tint val="20000"/>
            </a:schemeClr>
          </a:solidFill>
        </a:fill>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rgbClr val="00000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band2V>
      <a:tcStyle>
        <a:tcBdr/>
        <a:fill>
          <a:solidFill>
            <a:schemeClr val="accent1">
              <a:tint val="20000"/>
            </a:schemeClr>
          </a:solidFill>
        </a:fill>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rgbClr val="000000"/>
        </a:fontRef>
        <a:schemeClr val="lt1"/>
      </a:tcTxStyle>
      <a:tcStyle>
        <a:tcBdr/>
        <a:fill>
          <a:solidFill>
            <a:schemeClr val="accent1"/>
          </a:solidFill>
        </a:fill>
      </a:tcStyle>
    </a:firstRow>
  </a:tblStyle>
  <a:tblStyle styleId="{BC89EF96-8CEA-46FF-86C4-4CE0E7609802}" styleName="Estilo claro 3 - Acento 1">
    <a:wholeTbl>
      <a:tcTxStyle>
        <a:fontRef idx="minor">
          <a:srgbClr val="00000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band2V>
      <a:tcStyle>
        <a:tcBdr/>
        <a:fill>
          <a:solidFill>
            <a:schemeClr val="accent1">
              <a:alpha val="20000"/>
            </a:schemeClr>
          </a:solidFill>
        </a:fill>
      </a:tcStyle>
    </a:band2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4660"/>
  </p:normalViewPr>
  <p:slideViewPr>
    <p:cSldViewPr snapToGrid="0">
      <p:cViewPr varScale="1">
        <p:scale>
          <a:sx n="74" d="100"/>
          <a:sy n="74" d="100"/>
        </p:scale>
        <p:origin x="576" y="72"/>
      </p:cViewPr>
      <p:guideLst>
        <p:guide pos="3840"/>
        <p:guide pos="2160" orient="horz"/>
      </p:guideLst>
    </p:cSldViewPr>
  </p:slideViewPr>
  <p:notesTextViewPr>
    <p:cViewPr>
      <p:scale>
        <a:sx n="1" d="1"/>
        <a:sy n="1" d="1"/>
      </p:scale>
      <p:origin x="0" y="0"/>
    </p:cViewPr>
  </p:notesTextViewPr>
  <p:notesViewPr>
    <p:cSldViewPr snapToGrid="0">
      <p:cViewPr varScale="1">
        <p:scale>
          <a:sx n="64" d="100"/>
          <a:sy n="64" d="100"/>
        </p:scale>
        <p:origin x="1962" y="96"/>
      </p:cViewPr>
    </p:cSldViewPr>
  </p:notes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notesMaster" Target="notesMasters/notesMaster1.xml"/><Relationship Id="rId29" Type="http://schemas.openxmlformats.org/officeDocument/2006/relationships/presProps" Target="presProps.xml" /><Relationship Id="rId30" Type="http://schemas.openxmlformats.org/officeDocument/2006/relationships/tableStyles" Target="tableStyles.xml" /><Relationship Id="rId31"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10/5/2023</a:t>
            </a:fld>
            <a:endParaRPr/>
          </a:p>
        </p:txBody>
      </p:sp>
      <p:sp>
        <p:nvSpPr>
          <p:cNvPr id="4" name="Slide Image Placeholder 3"/>
          <p:cNvSpPr>
            <a:spLocks noChangeAspect="1" noGrp="1" noRo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05/10/2023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vertTx">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vertTitleAndTx">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secHead">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twoObj">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05/10/2023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twoTxTwoObj">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05/10/2023</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objTx">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1" type="picTx">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05/10/2023</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05/10/2023</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itchFamily="50" charset="0" panose="02000000000000000000"/>
              </a:rPr>
              <a:t>ORGANIGRAMA</a:t>
            </a:r>
            <a:br>
              <a:rPr lang="es-ES" b="1" dirty="0">
                <a:solidFill>
                  <a:srgbClr val="313945"/>
                </a:solidFill>
                <a:latin typeface="Museo Sans 700" pitchFamily="50" charset="0" panose="02000000000000000000"/>
              </a:rPr>
            </a:br>
            <a:r>
              <a:rPr lang="es-ES" b="1" dirty="0">
                <a:solidFill>
                  <a:srgbClr val="313945"/>
                </a:solidFill>
                <a:latin typeface="Museo Sans 700" pitchFamily="50" charset="0" panose="0200000000000000000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itchFamily="18" charset="0" panose="02020605060306020A03"/>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srcRect t="-1258" r="58732"/>
          <a:stretch/>
        </p:blipFill>
        <p:spPr bwMode="auto">
          <a:xfrm>
            <a:off x="449066" y="136478"/>
            <a:ext cx="1610605" cy="1895836"/>
          </a:xfrm>
          <a:prstGeom prst="rect">
            <a:avLst/>
          </a:prstGeom>
          <a:noFill/>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UNIDAD DE INFORMÁTICA</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itchFamily="50" charset="0" panose="0200000000000000000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 </a:t>
            </a:r>
            <a:endParaRPr lang="es-SV" sz="1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30368" y="508835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Rafael Atilio Hernández Guardado</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3</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3</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UNIDAD TÉCNICA SOCIAL</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itchFamily="50" charset="0" panose="02000000000000000000"/>
              </a:rPr>
              <a:t>Ejecuta las actividades de promoción de los proyectos y/o programas, de forma coordinada e integrada con las diferentes organizaciones tales como VMVDU, </a:t>
            </a:r>
            <a:r>
              <a:rPr lang="es-ES" sz="1800" dirty="0" err="1">
                <a:latin typeface="Museo Sans 300" pitchFamily="50" charset="0" panose="02000000000000000000"/>
              </a:rPr>
              <a:t>ONG´s</a:t>
            </a:r>
            <a:r>
              <a:rPr lang="es-ES" sz="1800" dirty="0">
                <a:latin typeface="Museo Sans 300" pitchFamily="50" charset="0" panose="02000000000000000000"/>
              </a:rPr>
              <a:t>, Alcaldías, comunidades y beneficiarios, entre otras.</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Realiza diagnósticos de los proyectos de legalización, determinando su factibilidad. Realiza Asambleas informativas en campo con los beneficiarios y líderes comunales.</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00623" y="467310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del titular: </a:t>
                      </a:r>
                      <a:r>
                        <a:rPr lang="es-SV" dirty="0">
                          <a:latin typeface="Museo Sans 300" pitchFamily="50" charset="0" panose="02000000000000000000"/>
                          <a:cs typeface="Arial" pitchFamily="34" charset="0" panose="020B0604020202020204"/>
                        </a:rPr>
                        <a:t>Eduardo Alfredo González Argueta</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3</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7</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10</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3600" b="1" dirty="0">
                <a:latin typeface="Museo Sans 700" pitchFamily="50" charset="0" panose="02000000000000000000"/>
              </a:rPr>
              <a:t>UNIDAD DE INGENIERÍA/CATASTRO</a:t>
            </a:r>
            <a:endParaRPr lang="es-SV" sz="3600" dirty="0">
              <a:latin typeface="Museo Sans 700" pitchFamily="50" charset="0" panose="0200000000000000000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lgn="just">
              <a:buNone/>
            </a:pPr>
            <a:r>
              <a:rPr lang="es-ES" sz="1600" dirty="0">
                <a:latin typeface="Museo Sans 300" pitchFamily="50" charset="0" panose="0200000000000000000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itchFamily="50" charset="0" panose="02000000000000000000"/>
            </a:endParaRPr>
          </a:p>
          <a:p>
            <a:pPr marL="45720" indent="0" algn="just">
              <a:buNone/>
            </a:pPr>
            <a:r>
              <a:rPr lang="es-ES" sz="1600" dirty="0">
                <a:latin typeface="Museo Sans 300" pitchFamily="50" charset="0" panose="02000000000000000000"/>
              </a:rPr>
              <a:t>Desarrolla actividades de campo y de oficina para garantizar la veracidad y calidad de la realidad física contenida en los Planos de los inmuebles en proceso de legalización.</a:t>
            </a:r>
            <a:endParaRPr lang="es-SV" sz="1600" dirty="0">
              <a:latin typeface="Museo Sans 300" pitchFamily="50" charset="0" panose="02000000000000000000"/>
            </a:endParaRPr>
          </a:p>
          <a:p>
            <a:pPr marL="45720" indent="0" algn="just">
              <a:buNone/>
            </a:pPr>
            <a:r>
              <a:rPr lang="es-ES" sz="1600" dirty="0">
                <a:latin typeface="Museo Sans 300" pitchFamily="50" charset="0" panose="0200000000000000000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itchFamily="50" charset="0" panose="02000000000000000000"/>
            </a:endParaRPr>
          </a:p>
          <a:p>
            <a:pPr marL="45720" indent="0" algn="just">
              <a:buNone/>
            </a:pPr>
            <a:r>
              <a:rPr lang="es-ES" sz="1600" dirty="0">
                <a:latin typeface="Museo Sans 300" pitchFamily="50" charset="0" panose="02000000000000000000"/>
              </a:rPr>
              <a:t>Prepara las Carpetas para la obtención de los Planos Autorizados por las diferentes Instituciones externas autorizadoras en los procesos de legalización. </a:t>
            </a:r>
            <a:endParaRPr lang="es-SV" sz="1600" dirty="0">
              <a:latin typeface="Museo Sans 300" pitchFamily="50" charset="0" panose="02000000000000000000"/>
            </a:endParaRPr>
          </a:p>
          <a:p>
            <a:pPr marL="45720" indent="0" algn="just">
              <a:buNone/>
            </a:pPr>
            <a:r>
              <a:rPr lang="es-ES" sz="1600" dirty="0">
                <a:latin typeface="Museo Sans 300" pitchFamily="50" charset="0" panose="0200000000000000000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126458" y="53051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José Guillermo</a:t>
                      </a:r>
                      <a:r>
                        <a:rPr lang="es-SV" baseline="0" dirty="0">
                          <a:latin typeface="Museo Sans 300" pitchFamily="50" charset="0" panose="02000000000000000000"/>
                          <a:cs typeface="Arial" pitchFamily="34" charset="0" panose="020B0604020202020204"/>
                        </a:rPr>
                        <a:t> Zelaya Guevara</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2</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9</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11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UNIDAD DE MEDICIONES</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itchFamily="50" charset="0" panose="0200000000000000000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itchFamily="50" charset="0" panose="02000000000000000000"/>
            </a:endParaRPr>
          </a:p>
          <a:p>
            <a:pPr marL="45720" indent="0" algn="just">
              <a:buNone/>
            </a:pPr>
            <a:r>
              <a:rPr lang="es-ES" sz="1750" dirty="0">
                <a:latin typeface="Museo Sans 300" pitchFamily="50" charset="0" panose="0200000000000000000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itchFamily="50" charset="0" panose="02000000000000000000"/>
            </a:endParaRPr>
          </a:p>
          <a:p>
            <a:pPr marL="45720" indent="0" algn="just">
              <a:buNone/>
            </a:pPr>
            <a:r>
              <a:rPr lang="es-ES" sz="1750" dirty="0">
                <a:latin typeface="Museo Sans 300" pitchFamily="50" charset="0" panose="02000000000000000000"/>
              </a:rPr>
              <a:t>Amojonamiento de los lotes de acuerdo al plano aprobado por ILP, en caso de resultar necesario y ser requerido.</a:t>
            </a:r>
            <a:endParaRPr lang="es-SV" sz="1750" dirty="0">
              <a:latin typeface="Museo Sans 300" pitchFamily="50" charset="0" panose="02000000000000000000"/>
            </a:endParaRPr>
          </a:p>
          <a:p>
            <a:pPr marL="45720" indent="0" algn="just">
              <a:buNone/>
            </a:pPr>
            <a:r>
              <a:rPr lang="es-ES" sz="1750" dirty="0">
                <a:latin typeface="Museo Sans 300" pitchFamily="50" charset="0" panose="0200000000000000000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1859865" y="5305455"/>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José David Reyes Rivera</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14</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15</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UNIDAD  JURÍDICA</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itchFamily="50" charset="0" panose="02000000000000000000"/>
              </a:rPr>
              <a:t>Realiza estudios jurídicos y registrales de inmuebles en los diferentes Registros de la propiedad del país, coordinadamente con el CNR.</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Elabora diligencias notariales y escrituras requeridas en el proceso de legalización.</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Realiza estudios técnicos jurídicos de las solicitudes de calificación de interés social y calificación jurídica.</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Realizar visitas de campo y proporcionar asesoría y asistencia jurídica en la solución de casos para los procesos de legalización.</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Resuelve extrajudicialmente los problemas de colindancias y desacuerdos entre beneficiarios y colindantes para continuar el proceso de legalización.</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Supervisa y controla la calidad de los documentos para ser presentados a inscripción en Célula Registral.</a:t>
            </a:r>
            <a:endParaRPr lang="es-SV" sz="1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420470" y="531041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smtClean="0">
                          <a:latin typeface="Museo Sans 300" pitchFamily="50" charset="0" panose="02000000000000000000"/>
                          <a:cs typeface="Arial" pitchFamily="34" charset="0" panose="020B0604020202020204"/>
                        </a:rPr>
                        <a:t>Oscar Alirio Gavarrete</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5</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4</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Arial" pitchFamily="34" charset="0" panose="020B0604020202020204"/>
                          <a:cs typeface="Arial" pitchFamily="34" charset="0" panose="020B0604020202020204"/>
                        </a:rPr>
                        <a:t>Total de empleados:</a:t>
                      </a:r>
                      <a:r>
                        <a:rPr lang="es-SV" dirty="0">
                          <a:latin typeface="Arial" pitchFamily="34" charset="0" panose="020B0604020202020204"/>
                          <a:cs typeface="Arial" pitchFamily="34" charset="0" panose="020B0604020202020204"/>
                        </a:rPr>
                        <a:t> 9</a:t>
                      </a:r>
                      <a:endParaRPr lang="es-SV" b="0" dirty="0">
                        <a:latin typeface="Arial" pitchFamily="34" charset="0" panose="020B0604020202020204"/>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UNIDAD  CATASTRAL</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itchFamily="50" charset="0" panose="0200000000000000000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Supervisa y orienta al personal técnico en los aspectos registrales y catastrales, para el desarrollo de sus actividades y lograr el cumplimiento de los planes y objetivos programados. </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Recibe las solicitudes de servicio con los documentos requeridos de los Proyectos e </a:t>
            </a:r>
            <a:r>
              <a:rPr lang="es-ES" sz="1800" dirty="0" err="1">
                <a:latin typeface="Museo Sans 300" pitchFamily="50" charset="0" panose="02000000000000000000"/>
              </a:rPr>
              <a:t>Insitu</a:t>
            </a:r>
            <a:r>
              <a:rPr lang="es-ES" sz="1800" dirty="0">
                <a:latin typeface="Museo Sans 300" pitchFamily="50" charset="0" panose="02000000000000000000"/>
              </a:rPr>
              <a:t> en proceso de legalización, verificando el cumplimiento de los requisitos para su presentación y procesamiento.</a:t>
            </a:r>
            <a:endParaRPr lang="es-SV" sz="1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00623" y="528055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Zulema Beatriz Martínez Mejía</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4</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5</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itchFamily="50" charset="0" panose="02000000000000000000"/>
              </a:rPr>
              <a:t>Recibe los documentos generados requeridos en el proceso de legalización verificando que cumplan con los requisitos para su presentación.</a:t>
            </a:r>
          </a:p>
          <a:p>
            <a:pPr marL="45720" indent="0">
              <a:buNone/>
            </a:pPr>
            <a:r>
              <a:rPr lang="es-SV" sz="1800" dirty="0">
                <a:latin typeface="Museo Sans 300" pitchFamily="50" charset="0" panose="02000000000000000000"/>
              </a:rPr>
              <a:t>Califica e inscribe los documentos a favor de los beneficiarios. </a:t>
            </a:r>
          </a:p>
          <a:p>
            <a:pPr marL="45720" indent="0">
              <a:buNone/>
            </a:pPr>
            <a:r>
              <a:rPr lang="es-SV" sz="1800" dirty="0">
                <a:latin typeface="Museo Sans 300" pitchFamily="50" charset="0" panose="0200000000000000000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itchFamily="50" charset="0" panose="0200000000000000000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xmlns:a="http://schemas.openxmlformats.org/drawingml/2006/main" noGrp="1"/>
          </p:cNvGraphicFramePr>
          <p:nvPr/>
        </p:nvGraphicFramePr>
        <p:xfrm>
          <a:off x="2000623" y="451173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Jorge Alberto Rivas Villalta</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3</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4</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Museo Sans 700" pitchFamily="50" charset="0" panose="02000000000000000000"/>
              </a:rPr>
              <a:t>GERENCIA ADMINISTRATIVA FINANCIERA</a:t>
            </a:r>
            <a:endParaRPr lang="es-SV" sz="2800" dirty="0">
              <a:latin typeface="Museo Sans 700" pitchFamily="50" charset="0" panose="0200000000000000000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itchFamily="50" charset="0" panose="0200000000000000000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itchFamily="50" charset="0" panose="0200000000000000000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xmlns:a="http://schemas.openxmlformats.org/drawingml/2006/main" noGrp="1"/>
          </p:cNvGraphicFramePr>
          <p:nvPr/>
        </p:nvGraphicFramePr>
        <p:xfrm>
          <a:off x="2299908" y="517710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Nuria</a:t>
                      </a:r>
                      <a:r>
                        <a:rPr lang="es-SV" baseline="0" dirty="0">
                          <a:latin typeface="Museo Sans 300" pitchFamily="50" charset="0" panose="02000000000000000000"/>
                          <a:cs typeface="Arial" pitchFamily="34" charset="0" panose="020B0604020202020204"/>
                        </a:rPr>
                        <a:t> Marilyn Rivas Arias</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 4</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3</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7</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2800" b="1" dirty="0">
                <a:latin typeface="Museo Sans 700" pitchFamily="50" charset="0" panose="0200000000000000000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itchFamily="50" charset="0" panose="0200000000000000000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xmlns:a="http://schemas.openxmlformats.org/drawingml/2006/main" noGrp="1"/>
          </p:cNvGraphicFramePr>
          <p:nvPr/>
        </p:nvGraphicFramePr>
        <p:xfrm>
          <a:off x="2309715" y="404908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Jorge Antonio Callejas Morán</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2</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2</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smtClean="0">
                <a:latin typeface="Museo Sans 700" pitchFamily="50" charset="0" panose="02000000000000000000"/>
              </a:rPr>
              <a:t>TESORERO / PAGADOR</a:t>
            </a:r>
            <a:endParaRPr lang="es-SV" sz="3200" dirty="0">
              <a:latin typeface="Museo Sans 700" pitchFamily="50" charset="0" panose="02000000000000000000"/>
            </a:endParaRPr>
          </a:p>
        </p:txBody>
      </p:sp>
      <p:sp>
        <p:nvSpPr>
          <p:cNvPr id="3" name="Marcador de contenido 2"/>
          <p:cNvSpPr>
            <a:spLocks noGrp="1"/>
          </p:cNvSpPr>
          <p:nvPr>
            <p:ph idx="1"/>
          </p:nvPr>
        </p:nvSpPr>
        <p:spPr>
          <a:xfrm>
            <a:off x="643156" y="1973621"/>
            <a:ext cx="10972800" cy="2031710"/>
          </a:xfrm>
        </p:spPr>
        <p:txBody>
          <a:bodyPr>
            <a:noAutofit/>
          </a:bodyPr>
          <a:lstStyle/>
          <a:p>
            <a:pPr marL="45720" indent="0" algn="just">
              <a:buNone/>
            </a:pPr>
            <a:r>
              <a:rPr lang="es-SV" dirty="0"/>
              <a:t>Controlar el uso de los recursos financieros del Instituto y el cumplimiento estricto de las disposiciones legales que regulan el uso de los mismos.</a:t>
            </a:r>
          </a:p>
          <a:p>
            <a:pPr marL="45720" indent="0" algn="just">
              <a:buNone/>
            </a:pPr>
            <a:endParaRPr lang="es-SV" sz="2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32000" y="4234460"/>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Juan Manuel Sermeño</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srcRect t="-1258" r="58732"/>
          <a:stretch/>
        </p:blipFill>
        <p:spPr bwMode="auto">
          <a:xfrm>
            <a:off x="449066" y="136478"/>
            <a:ext cx="1610605" cy="1895836"/>
          </a:xfrm>
          <a:prstGeom prst="rect">
            <a:avLst/>
          </a:prstGeom>
          <a:noFill/>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11" name="Picture 7"/>
          <p:cNvPicPr/>
          <p:nvPr/>
        </p:nvPicPr>
        <p:blipFill rotWithShape="1">
          <a:blip r:embed="rId3"/>
          <a:srcRect l="1827" t="1621" r="3523" b="3240"/>
          <a:stretch/>
        </p:blipFill>
        <p:spPr>
          <a:xfrm>
            <a:off x="2498500" y="540913"/>
            <a:ext cx="8371269" cy="5679583"/>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itchFamily="50" charset="0" panose="02000000000000000000"/>
              </a:rPr>
              <a:t>CONTABILIDAD</a:t>
            </a:r>
            <a:endParaRPr lang="es-SV" sz="3200" dirty="0">
              <a:latin typeface="Museo Sans 700" pitchFamily="50" charset="0" panose="0200000000000000000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2800" dirty="0"/>
              <a:t>Responsable de llevar el registro de las operaciones contables, con base a procedimientos, criterios técnicos y normas legales para la consecución de objetivos y metas de la institución.</a:t>
            </a:r>
          </a:p>
          <a:p>
            <a:pPr marL="45720" indent="0" algn="just">
              <a:buNone/>
            </a:pPr>
            <a:endParaRPr lang="es-SV" sz="24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59671" y="423660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dirty="0">
                          <a:latin typeface="Museo Sans 300" pitchFamily="50" charset="0" panose="02000000000000000000"/>
                          <a:cs typeface="Arial" pitchFamily="34" charset="0" panose="020B0604020202020204"/>
                        </a:rPr>
                        <a:t>Sergio Arévalo</a:t>
                      </a:r>
                      <a:r>
                        <a:rPr lang="es-SV" baseline="0" dirty="0">
                          <a:latin typeface="Museo Sans 300" pitchFamily="50" charset="0" panose="02000000000000000000"/>
                          <a:cs typeface="Arial" pitchFamily="34" charset="0" panose="020B0604020202020204"/>
                        </a:rPr>
                        <a:t> Juárez</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TRANSPORTE</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Administrar el uso y asignación de los vehículos Institucionales, a fin de que estos estén en óptimas condiciones para el logro de los objetivos y metas de la institución. Así como de Controlar el uso de Cupones de Combustible.</a:t>
            </a:r>
          </a:p>
          <a:p>
            <a:pPr marL="45720" indent="0" algn="just">
              <a:buNone/>
            </a:pPr>
            <a:endParaRPr lang="es-SV" sz="175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201339" y="404376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b="0" dirty="0">
                          <a:latin typeface="Museo Sans 300" pitchFamily="50" charset="0" panose="02000000000000000000"/>
                          <a:cs typeface="Arial" pitchFamily="34" charset="0" panose="020B0604020202020204"/>
                        </a:rPr>
                        <a:t>Fernando</a:t>
                      </a:r>
                      <a:r>
                        <a:rPr lang="es-SV" b="0" baseline="0" dirty="0">
                          <a:latin typeface="Museo Sans 300" pitchFamily="50" charset="0" panose="02000000000000000000"/>
                          <a:cs typeface="Arial" pitchFamily="34" charset="0" panose="020B0604020202020204"/>
                        </a:rPr>
                        <a:t> José Chavarría</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4</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4</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latin typeface="Museo Sans 700" pitchFamily="50" charset="0" panose="02000000000000000000"/>
              </a:rPr>
              <a:t>UNIDAD DE COMPRAS PÚBLICAS</a:t>
            </a:r>
            <a:endParaRPr lang="es-SV" sz="3600" dirty="0">
              <a:latin typeface="Museo Sans 700" pitchFamily="50" charset="0" panose="0200000000000000000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latin typeface="Museo Sans 300" pitchFamily="50" charset="0" panose="02000000000000000000"/>
              </a:rPr>
              <a:t>Es responsable de la descentralización operativa y de realizar la gestión de los procesos para las contrataciones de Obras, Bienes y Servicios, de conformidad a lo establecido en la Ley de Compras Públicas, Reglamento y normativas.</a:t>
            </a:r>
          </a:p>
        </p:txBody>
      </p:sp>
      <p:graphicFrame>
        <p:nvGraphicFramePr>
          <p:cNvPr id="5" name="Tabla 4"/>
          <p:cNvGraphicFramePr>
            <a:graphicFrameLocks xmlns:a="http://schemas.openxmlformats.org/drawingml/2006/main" noGrp="1"/>
          </p:cNvGraphicFramePr>
          <p:nvPr/>
        </p:nvGraphicFramePr>
        <p:xfrm>
          <a:off x="2082333" y="423660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b="0" dirty="0">
                          <a:latin typeface="Museo Sans 300" pitchFamily="50" charset="0" panose="02000000000000000000"/>
                          <a:cs typeface="Arial" pitchFamily="34" charset="0" panose="020B0604020202020204"/>
                        </a:rPr>
                        <a:t>Roxana Yamileth Palucho de Salazar</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RECURSOS HUMANOS</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Responsable de realizar los procesos de Reclutamiento y Selección, Evaluación del Desempeño, Acciones de Personal, Capacitación y Desarrollo; y Relaciones Laborales en base a las Leyes y Reglamentos vigentes.</a:t>
            </a:r>
          </a:p>
          <a:p>
            <a:pPr marL="45720" indent="0" algn="just">
              <a:buNone/>
            </a:pPr>
            <a:endParaRPr lang="es-SV" sz="175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82333" y="370968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b="0" dirty="0">
                          <a:latin typeface="Museo Sans 300" pitchFamily="50" charset="0" panose="02000000000000000000"/>
                          <a:cs typeface="Arial" pitchFamily="34" charset="0" panose="020B0604020202020204"/>
                        </a:rPr>
                        <a:t>Roxana Yamileth Palucho de Salazar</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UNIDAD DE GENERO</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Aplicar los principios de transversalidad en la actuación Institucional en conjunto con la Dirección Ejecutiva y Gerencias. Sensibilizar, capacitar y formar al personal del ILP en materia de Igualdad, no discriminación y vida libre </a:t>
            </a:r>
            <a:r>
              <a:rPr lang="es-SV" sz="2400"/>
              <a:t>de violencia.</a:t>
            </a:r>
            <a:endParaRPr lang="es-SV" sz="2400" dirty="0"/>
          </a:p>
          <a:p>
            <a:pPr marL="45720" indent="0" algn="just">
              <a:buNone/>
            </a:pPr>
            <a:endParaRPr lang="es-SV" sz="175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82333" y="370968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es-SV" b="0" dirty="0">
                          <a:latin typeface="Museo Sans 300" pitchFamily="50" charset="0" panose="02000000000000000000"/>
                          <a:cs typeface="Arial" pitchFamily="34" charset="0" panose="020B0604020202020204"/>
                        </a:rPr>
                        <a:t>Evelin Maricela Abarca Campos</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CONSEJO DIRECTIVO</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itchFamily="50" charset="0" panose="02000000000000000000"/>
              </a:rPr>
              <a:t>Autoridad superior del Instituto de Legalización de la Propiedad, formado por 6 Miembros: Ministra de Vivienda, Viceministro de Obras Públicas, Ministra de Desarrollo Local, Viceministro de Gobernación y Desarrollo Territorial y Viceministra de Relaciones Exteriores y Director Ejecutivo del Instituto de Legalización de la Propiedad.</a:t>
            </a:r>
          </a:p>
          <a:p>
            <a:pPr marL="45720" indent="0" algn="just">
              <a:buNone/>
            </a:pPr>
            <a:r>
              <a:rPr lang="es-SV" sz="1800" dirty="0">
                <a:latin typeface="Museo Sans 300" pitchFamily="50" charset="0" panose="0200000000000000000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xmlns:a="http://schemas.openxmlformats.org/drawingml/2006/main" noGrp="1"/>
          </p:cNvGraphicFramePr>
          <p:nvPr/>
        </p:nvGraphicFramePr>
        <p:xfrm>
          <a:off x="2000623" y="461931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a:t>
                      </a:r>
                      <a:r>
                        <a:rPr lang="es-SV" b="1" baseline="0" dirty="0">
                          <a:latin typeface="Museo Sans 300" pitchFamily="50" charset="0" panose="02000000000000000000"/>
                          <a:cs typeface="Arial" pitchFamily="34" charset="0" panose="020B0604020202020204"/>
                        </a:rPr>
                        <a:t> la</a:t>
                      </a:r>
                      <a:r>
                        <a:rPr lang="es-SV" b="1" dirty="0">
                          <a:latin typeface="Museo Sans 300" pitchFamily="50" charset="0" panose="02000000000000000000"/>
                          <a:cs typeface="Arial" pitchFamily="34" charset="0" panose="020B0604020202020204"/>
                        </a:rPr>
                        <a:t> Presidenta del Consejo Directivo: </a:t>
                      </a:r>
                      <a:r>
                        <a:rPr lang="es-SV" dirty="0">
                          <a:latin typeface="Museo Sans 300" pitchFamily="50" charset="0" panose="02000000000000000000"/>
                          <a:cs typeface="Arial" pitchFamily="34" charset="0" panose="020B0604020202020204"/>
                        </a:rPr>
                        <a:t>Michelle Sol de Castro</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3</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3</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funcionarios:</a:t>
                      </a:r>
                      <a:r>
                        <a:rPr lang="es-SV" dirty="0">
                          <a:latin typeface="Museo Sans 300" pitchFamily="50" charset="0" panose="02000000000000000000"/>
                          <a:cs typeface="Arial" pitchFamily="34" charset="0" panose="020B0604020202020204"/>
                        </a:rPr>
                        <a:t> 6</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6"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itchFamily="50" charset="0" panose="02000000000000000000"/>
              </a:rPr>
              <a:t>AUDITORIA</a:t>
            </a:r>
            <a:r>
              <a:rPr lang="es-ES" b="1" dirty="0">
                <a:latin typeface="Museo Sans 700" pitchFamily="50" charset="0" panose="02000000000000000000"/>
              </a:rPr>
              <a:t> INTERNA</a:t>
            </a:r>
            <a:endParaRPr lang="es-SV" dirty="0">
              <a:latin typeface="Museo Sans 700" pitchFamily="50" charset="0" panose="0200000000000000000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itchFamily="50" charset="0" panose="0200000000000000000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itchFamily="50" charset="0" panose="02000000000000000000"/>
            </a:endParaRPr>
          </a:p>
          <a:p>
            <a:pPr marL="45720" indent="0">
              <a:buNone/>
            </a:pPr>
            <a:endParaRPr lang="es-SV" sz="2400" dirty="0"/>
          </a:p>
        </p:txBody>
      </p:sp>
      <p:graphicFrame>
        <p:nvGraphicFramePr>
          <p:cNvPr id="5" name="Tabla 4"/>
          <p:cNvGraphicFramePr>
            <a:graphicFrameLocks xmlns:a="http://schemas.openxmlformats.org/drawingml/2006/main" noGrp="1"/>
          </p:cNvGraphicFramePr>
          <p:nvPr/>
        </p:nvGraphicFramePr>
        <p:xfrm>
          <a:off x="2032000" y="4662104"/>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del Auditor: </a:t>
                      </a:r>
                      <a:r>
                        <a:rPr lang="es-SV" dirty="0">
                          <a:latin typeface="Museo Sans 300" pitchFamily="50" charset="0" panose="02000000000000000000"/>
                          <a:cs typeface="Arial" pitchFamily="34" charset="0" panose="020B0604020202020204"/>
                        </a:rPr>
                        <a:t>Romualdo Cáceres Henríquez</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DIRECCION EJECUTIVA</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itchFamily="50" charset="0" panose="0200000000000000000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itchFamily="50" charset="0" panose="02000000000000000000"/>
            </a:endParaRPr>
          </a:p>
          <a:p>
            <a:endParaRPr lang="es-SV" sz="1800" dirty="0"/>
          </a:p>
        </p:txBody>
      </p:sp>
      <p:graphicFrame>
        <p:nvGraphicFramePr>
          <p:cNvPr id="5" name="Tabla 4"/>
          <p:cNvGraphicFramePr>
            <a:graphicFrameLocks xmlns:a="http://schemas.openxmlformats.org/drawingml/2006/main" noGrp="1"/>
          </p:cNvGraphicFramePr>
          <p:nvPr/>
        </p:nvGraphicFramePr>
        <p:xfrm>
          <a:off x="2059671" y="517710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del Director: </a:t>
                      </a:r>
                      <a:r>
                        <a:rPr lang="es-SV" dirty="0">
                          <a:latin typeface="Museo Sans 300" pitchFamily="50" charset="0" panose="02000000000000000000"/>
                          <a:cs typeface="Arial" pitchFamily="34" charset="0" panose="020B0604020202020204"/>
                        </a:rPr>
                        <a:t>David Ernesto Henríquez Canjura</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a:latin typeface="Museo Sans 700" pitchFamily="50" charset="0" panose="02000000000000000000"/>
              </a:rPr>
              <a:t>UAIP</a:t>
            </a: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a:latin typeface="Museo Sans 300" pitchFamily="50" charset="0" panose="02000000000000000000"/>
            </a:endParaRPr>
          </a:p>
          <a:p>
            <a:pPr marL="0" indent="0" algn="just">
              <a:buNone/>
            </a:pPr>
            <a:r>
              <a:rPr lang="es-SV" sz="1800" dirty="0">
                <a:latin typeface="Museo Sans 300" pitchFamily="50" charset="0" panose="02000000000000000000"/>
              </a:rPr>
              <a:t>Es la Unidad encargada de gestionar y velar por que se garantice el derecho de acceso a toda persona a la información pública, en cumplimiento a los lineamientos de la Ley de Acceso a la Información Pública su Reglamento y Normativa relacionada para fomentar la participación ciudadana y transparencia, de manera oportuna y veraz.</a:t>
            </a:r>
          </a:p>
        </p:txBody>
      </p:sp>
      <p:pic>
        <p:nvPicPr>
          <p:cNvPr id="4" name="Picture 4" descr="Resultado de imagen para gobierno de el salvador logo"/>
          <p:cNvPicPr>
            <a:picLocks noChangeAspect="1" noChangeArrowheads="1"/>
          </p:cNvPicPr>
          <p:nvPr/>
        </p:nvPicPr>
        <p:blipFill rotWithShape="1">
          <a:blip r:embed="rId2"/>
          <a:srcRect t="-1258" r="58732"/>
          <a:stretch/>
        </p:blipFill>
        <p:spPr bwMode="auto">
          <a:xfrm>
            <a:off x="449066" y="136478"/>
            <a:ext cx="1610605" cy="1895836"/>
          </a:xfrm>
          <a:prstGeom prst="rect">
            <a:avLst/>
          </a:prstGeom>
          <a:noFill/>
        </p:spPr>
      </p:pic>
      <p:graphicFrame>
        <p:nvGraphicFramePr>
          <p:cNvPr id="7" name="Tabla 6"/>
          <p:cNvGraphicFramePr>
            <a:graphicFrameLocks xmlns:a="http://schemas.openxmlformats.org/drawingml/2006/main" noGrp="1"/>
          </p:cNvGraphicFramePr>
          <p:nvPr/>
        </p:nvGraphicFramePr>
        <p:xfrm>
          <a:off x="2059671" y="4401884"/>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Oficial de Información:</a:t>
                      </a:r>
                      <a:r>
                        <a:rPr lang="es-SV" b="1" baseline="0" dirty="0">
                          <a:latin typeface="Museo Sans 300" pitchFamily="50" charset="0" panose="02000000000000000000"/>
                          <a:cs typeface="Arial" pitchFamily="34" charset="0" panose="020B0604020202020204"/>
                        </a:rPr>
                        <a:t> </a:t>
                      </a:r>
                      <a:r>
                        <a:rPr lang="es-SV" b="0" baseline="0" dirty="0">
                          <a:latin typeface="Museo Sans 300" pitchFamily="50" charset="0" panose="02000000000000000000"/>
                          <a:cs typeface="Arial" pitchFamily="34" charset="0" panose="020B0604020202020204"/>
                        </a:rPr>
                        <a:t>Lorena Patricia</a:t>
                      </a:r>
                      <a:r>
                        <a:rPr lang="es-SV" b="0" dirty="0">
                          <a:latin typeface="Museo Sans 300" pitchFamily="50" charset="0" panose="02000000000000000000"/>
                          <a:cs typeface="Arial" pitchFamily="34" charset="0" panose="020B0604020202020204"/>
                        </a:rPr>
                        <a:t> </a:t>
                      </a:r>
                      <a:r>
                        <a:rPr lang="es-SV" dirty="0">
                          <a:latin typeface="Museo Sans 300" pitchFamily="50" charset="0" panose="02000000000000000000"/>
                          <a:cs typeface="Arial" pitchFamily="34" charset="0" panose="020B0604020202020204"/>
                        </a:rPr>
                        <a:t>Portillo</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itchFamily="50" charset="0" panose="02000000000000000000"/>
              </a:rPr>
              <a:t>GERENCIA DE OPERACIONES</a:t>
            </a:r>
            <a:endParaRPr lang="es-SV" sz="4000" dirty="0">
              <a:latin typeface="Museo Sans 700" pitchFamily="50" charset="0" panose="0200000000000000000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itchFamily="50" charset="0" panose="0200000000000000000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Propone a la Dirección Ejecutiva los perfiles de los programas y/o proyectos y el Plan Operativo Institucional y e</a:t>
            </a:r>
            <a:r>
              <a:rPr lang="es-SV" sz="1800" dirty="0">
                <a:latin typeface="Museo Sans 300" pitchFamily="50" charset="0" panose="0200000000000000000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itchFamily="50" charset="0" panose="02000000000000000000"/>
              </a:rPr>
              <a:t>Dispone lineamientos de planificación, organización, dirección y control a las unidades operativas, con el propósito de realizar seguimiento y dar cumplimiento a las metas institucionales.</a:t>
            </a:r>
            <a:endParaRPr lang="es-SV" sz="1800" dirty="0">
              <a:latin typeface="Museo Sans 300" pitchFamily="50" charset="0" panose="02000000000000000000"/>
            </a:endParaRPr>
          </a:p>
          <a:p>
            <a:pPr marL="45720" indent="0" algn="just">
              <a:buNone/>
            </a:pPr>
            <a:r>
              <a:rPr lang="es-ES" sz="1800" dirty="0">
                <a:latin typeface="Museo Sans 300" pitchFamily="50" charset="0" panose="02000000000000000000"/>
              </a:rPr>
              <a:t>Se coordina con las diferentes instituciones externas que participan en los procesos de legalización. </a:t>
            </a:r>
            <a:endParaRPr lang="es-SV" sz="1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del Gerente: </a:t>
                      </a:r>
                      <a:r>
                        <a:rPr lang="es-SV" dirty="0">
                          <a:latin typeface="Museo Sans 300" pitchFamily="50" charset="0" panose="02000000000000000000"/>
                          <a:cs typeface="Arial" pitchFamily="34" charset="0" panose="020B0604020202020204"/>
                        </a:rPr>
                        <a:t>Carolina Ivonne Villacorta de Portillo</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2</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a:t>
                      </a:r>
                      <a:r>
                        <a:rPr lang="es-SV" dirty="0" smtClean="0">
                          <a:latin typeface="Museo Sans 300" pitchFamily="50" charset="0" panose="02000000000000000000"/>
                          <a:cs typeface="Arial" pitchFamily="34" charset="0" panose="020B0604020202020204"/>
                        </a:rPr>
                        <a:t>2</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itchFamily="50" charset="0" panose="02000000000000000000"/>
              </a:rPr>
              <a:t>PLANIFICACIÓN</a:t>
            </a:r>
            <a:endParaRPr lang="es-SV" dirty="0">
              <a:latin typeface="Museo Sans 700" pitchFamily="50" charset="0" panose="0200000000000000000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itchFamily="50" charset="0" panose="0200000000000000000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00623" y="453863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titular: </a:t>
                      </a:r>
                      <a:r>
                        <a:rPr lang="pt-BR" dirty="0">
                          <a:latin typeface="Museo Sans 300" pitchFamily="50" charset="0" panose="02000000000000000000"/>
                          <a:cs typeface="Arial" pitchFamily="34" charset="0" panose="020B0604020202020204"/>
                        </a:rPr>
                        <a:t>Gloria Irma Viana de Cáceres</a:t>
                      </a:r>
                      <a:endParaRPr lang="es-SV" dirty="0">
                        <a:latin typeface="Museo Sans 300" pitchFamily="50" charset="0" panose="02000000000000000000"/>
                        <a:cs typeface="Arial" pitchFamily="34" charset="0" panose="020B0604020202020204"/>
                      </a:endParaRP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2</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2</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itchFamily="50" charset="0" panose="02000000000000000000"/>
              </a:rPr>
              <a:t>GESTIÓN DE PROCESOS Y MEDIO AMBIENTE</a:t>
            </a:r>
            <a:endParaRPr lang="es-SV" sz="2800" dirty="0">
              <a:latin typeface="Museo Sans 700" pitchFamily="50" charset="0" panose="0200000000000000000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itchFamily="50" charset="0" panose="02000000000000000000"/>
              </a:rPr>
              <a:t>Opera de forma transversal con todas las unidades operativas. En la gestión de procesos se proponen mejoras continuas a los procesos administrativos, operativos y del sistema de legalización; </a:t>
            </a:r>
            <a:r>
              <a:rPr lang="es-ES_tradnl" sz="1800" dirty="0">
                <a:latin typeface="Museo Sans 300" pitchFamily="50" charset="0" panose="02000000000000000000"/>
              </a:rPr>
              <a:t>se da seguimiento a los proyectos en cumplimiento de las metas. En la parte ambiental se trabaja coordinadamente con los diferentes especialistas autorizados para la elaboración de estudios de impacto ambiental (</a:t>
            </a:r>
            <a:r>
              <a:rPr lang="es-ES_tradnl" sz="1800" dirty="0" err="1">
                <a:latin typeface="Museo Sans 300" pitchFamily="50" charset="0" panose="02000000000000000000"/>
              </a:rPr>
              <a:t>EsIA</a:t>
            </a:r>
            <a:r>
              <a:rPr lang="es-ES_tradnl" sz="1800" dirty="0">
                <a:latin typeface="Museo Sans 300" pitchFamily="50" charset="0" panose="02000000000000000000"/>
              </a:rPr>
              <a:t>), diagnósticos ambientales, formularios ambientales; como también, la sensibilización, medidas y controles ambientales institucionales en pro del medio ambiente.  </a:t>
            </a:r>
            <a:endParaRPr lang="es-SV" sz="1800" dirty="0">
              <a:latin typeface="Museo Sans 300" pitchFamily="50" charset="0" panose="02000000000000000000"/>
            </a:endParaRPr>
          </a:p>
        </p:txBody>
      </p:sp>
      <p:graphicFrame>
        <p:nvGraphicFramePr>
          <p:cNvPr id="5" name="Tabla 4"/>
          <p:cNvGraphicFramePr>
            <a:graphicFrameLocks xmlns:a="http://schemas.openxmlformats.org/drawingml/2006/main" noGrp="1"/>
          </p:cNvGraphicFramePr>
          <p:nvPr/>
        </p:nvGraphicFramePr>
        <p:xfrm>
          <a:off x="2000623" y="4256244"/>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a:latin typeface="Museo Sans 300" pitchFamily="50" charset="0" panose="02000000000000000000"/>
                          <a:cs typeface="Arial" pitchFamily="34" charset="0" panose="020B0604020202020204"/>
                        </a:rPr>
                        <a:t>Nombre de Coordinador: </a:t>
                      </a:r>
                      <a:r>
                        <a:rPr lang="es-SV" dirty="0">
                          <a:latin typeface="Museo Sans 300" pitchFamily="50" charset="0" panose="02000000000000000000"/>
                          <a:cs typeface="Arial" pitchFamily="34" charset="0" panose="020B0604020202020204"/>
                        </a:rPr>
                        <a:t>Ana Mirian Torres Gómez</a:t>
                      </a:r>
                    </a:p>
                  </a:txBody>
                  <a:tcPr/>
                </a:tc>
                <a:tc hMerge="1">
                  <a:txBody>
                    <a:bodyPr/>
                    <a:lstStyle/>
                    <a:p>
                      <a:endParaRPr lang="es-SV" dirty="0"/>
                    </a:p>
                  </a:txBody>
                  <a:tcPr/>
                </a:tc>
              </a:tr>
              <a:tr h="370840">
                <a:tc>
                  <a:txBody>
                    <a:bodyPr/>
                    <a:lstStyle/>
                    <a:p>
                      <a:pPr algn="ctr"/>
                      <a:r>
                        <a:rPr lang="es-SV" b="1" dirty="0">
                          <a:latin typeface="Museo Sans 300" pitchFamily="50" charset="0" panose="02000000000000000000"/>
                          <a:cs typeface="Arial" pitchFamily="34" charset="0" panose="020B0604020202020204"/>
                        </a:rPr>
                        <a:t>Mujeres:</a:t>
                      </a:r>
                      <a:r>
                        <a:rPr lang="es-SV" dirty="0">
                          <a:latin typeface="Museo Sans 300" pitchFamily="50" charset="0" panose="02000000000000000000"/>
                          <a:cs typeface="Arial" pitchFamily="34" charset="0" panose="020B0604020202020204"/>
                        </a:rPr>
                        <a:t> 1</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c>
                  <a:txBody>
                    <a:bodyPr/>
                    <a:lstStyle/>
                    <a:p>
                      <a:pPr algn="ctr"/>
                      <a:r>
                        <a:rPr lang="es-SV" b="1" dirty="0">
                          <a:latin typeface="Museo Sans 300" pitchFamily="50" charset="0" panose="02000000000000000000"/>
                          <a:cs typeface="Arial" pitchFamily="34" charset="0" panose="020B0604020202020204"/>
                        </a:rPr>
                        <a:t>Hombres:</a:t>
                      </a:r>
                      <a:r>
                        <a:rPr lang="es-SV" dirty="0">
                          <a:latin typeface="Museo Sans 300" pitchFamily="50" charset="0" panose="02000000000000000000"/>
                          <a:cs typeface="Arial" pitchFamily="34" charset="0" panose="020B0604020202020204"/>
                        </a:rPr>
                        <a:t> 0</a:t>
                      </a:r>
                      <a:endParaRPr lang="es-SV" dirty="0">
                        <a:latin typeface="Museo Sans 300" pitchFamily="50" charset="0" panose="02000000000000000000"/>
                        <a:ea typeface="Verdana" pitchFamily="34" charset="0" panose="020B0604030504040204"/>
                        <a:cs typeface="Arial" pitchFamily="34" charset="0" panose="020B0604020202020204"/>
                      </a:endParaRPr>
                    </a:p>
                  </a:txBody>
                  <a:tcPr/>
                </a:tc>
              </a:tr>
              <a:tr h="370840">
                <a:tc gridSpan="2">
                  <a:txBody>
                    <a:bodyPr/>
                    <a:lstStyle/>
                    <a:p>
                      <a:pPr algn="ctr"/>
                      <a:r>
                        <a:rPr lang="es-SV" b="1" dirty="0">
                          <a:latin typeface="Museo Sans 300" pitchFamily="50" charset="0" panose="02000000000000000000"/>
                          <a:cs typeface="Arial" pitchFamily="34" charset="0" panose="020B0604020202020204"/>
                        </a:rPr>
                        <a:t>Total de empleados:</a:t>
                      </a:r>
                      <a:r>
                        <a:rPr lang="es-SV" dirty="0">
                          <a:latin typeface="Museo Sans 300" pitchFamily="50" charset="0" panose="02000000000000000000"/>
                          <a:cs typeface="Arial" pitchFamily="34" charset="0" panose="020B0604020202020204"/>
                        </a:rPr>
                        <a:t> 1</a:t>
                      </a:r>
                      <a:endParaRPr lang="es-SV" b="0" dirty="0">
                        <a:latin typeface="Museo Sans 300" pitchFamily="50" charset="0" panose="02000000000000000000"/>
                        <a:ea typeface="Verdana" pitchFamily="34" charset="0" panose="020B0604030504040204"/>
                        <a:cs typeface="Arial" pitchFamily="34" charset="0" panose="020B0604020202020204"/>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itchFamily="34" charset="0" panose="020B0604020202020204"/>
                <a:cs typeface="Arial" pitchFamily="34" charset="0" panose="020B0604020202020204"/>
              </a:rPr>
              <a:t>Ir a Inicio</a:t>
            </a:r>
          </a:p>
        </p:txBody>
      </p:sp>
      <p:pic>
        <p:nvPicPr>
          <p:cNvPr id="7" name="Picture 4" descr="Resultado de imagen para gobierno de el salvador logo"/>
          <p:cNvPicPr>
            <a:picLocks noChangeAspect="1" noChangeArrowheads="1"/>
          </p:cNvPicPr>
          <p:nvPr/>
        </p:nvPicPr>
        <p:blipFill rotWithShape="1">
          <a:blip r:embed="rId3"/>
          <a:srcRect t="-1258" r="58732"/>
          <a:stretch/>
        </p:blipFill>
        <p:spPr bwMode="auto">
          <a:xfrm>
            <a:off x="449066" y="136478"/>
            <a:ext cx="1610605" cy="1895836"/>
          </a:xfrm>
          <a:prstGeom prst="rect">
            <a:avLst/>
          </a:prstGeom>
          <a:noFill/>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Arial"/>
        <a:cs typeface="Arial"/>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Arial"/>
        <a:cs typeface="Arial"/>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heme>
</file>

<file path=customXml/_rels/item1.xml.rels><?xml version="1.0" encoding="UTF-8" standalone="yes"?><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Pages>0</Pages>
  <Words>2499</Words>
  <Characters>0</Characters>
  <CharactersWithSpaces>0</CharactersWithSpaces>
  <Application>ONLYOFFICE/7.3.0.184</Application>
  <DocSecurity>0</DocSecurity>
  <PresentationFormat>Panorámica</PresentationFormat>
  <Lines>0</Lines>
  <Paragraphs>181</Paragraphs>
  <Slides>24</Slides>
  <Notes>0</Notes>
  <HiddenSlides>0</HiddenSlides>
  <MMClips>0</MMClips>
  <ScaleCrop>0</ScaleCrop>
  <HeadingPairs>
    <vt:vector size="4" baseType="variant">
      <vt:variant>
        <vt:lpstr>Theme</vt:lpstr>
      </vt:variant>
      <vt:variant>
        <vt:i4>1</vt:i4>
      </vt:variant>
      <vt:variant>
        <vt:lpstr>Slide Titles</vt:lpstr>
      </vt:variant>
      <vt:variant>
        <vt:i4>24</vt:i4>
      </vt:variant>
    </vt:vector>
  </HeadingPairs>
  <TitlesOfParts>
    <vt:vector size="25"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identifier/>
  <dc:language/>
  <cp:lastModifiedBy/>
  <cp:revision>1</cp:revision>
  <dcterms:created xsi:type="dcterms:W3CDTF">2017-08-08T17:09:25Z</dcterms:created>
  <dcterms:modified xsi:type="dcterms:W3CDTF">2023-10-05T19:18:06Z</dcterms:modified>
  <cp:category/>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