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7"/>
  </p:notesMasterIdLst>
  <p:handoutMasterIdLst>
    <p:handoutMasterId r:id="rId28"/>
  </p:handoutMasterIdLst>
  <p:sldIdLst>
    <p:sldId id="273" r:id="rId3"/>
    <p:sldId id="274" r:id="rId4"/>
    <p:sldId id="275" r:id="rId5"/>
    <p:sldId id="277" r:id="rId6"/>
    <p:sldId id="276" r:id="rId7"/>
    <p:sldId id="297" r:id="rId8"/>
    <p:sldId id="279" r:id="rId9"/>
    <p:sldId id="282" r:id="rId10"/>
    <p:sldId id="280" r:id="rId11"/>
    <p:sldId id="290" r:id="rId12"/>
    <p:sldId id="283" r:id="rId13"/>
    <p:sldId id="285" r:id="rId14"/>
    <p:sldId id="284" r:id="rId15"/>
    <p:sldId id="286" r:id="rId16"/>
    <p:sldId id="287" r:id="rId17"/>
    <p:sldId id="288" r:id="rId18"/>
    <p:sldId id="289" r:id="rId19"/>
    <p:sldId id="291" r:id="rId20"/>
    <p:sldId id="292" r:id="rId21"/>
    <p:sldId id="294" r:id="rId22"/>
    <p:sldId id="295" r:id="rId23"/>
    <p:sldId id="298" r:id="rId24"/>
    <p:sldId id="299" r:id="rId25"/>
    <p:sldId id="300"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t>4/15/2024</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4/15/2024</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15/04/2024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15/04/2024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15/04/2024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15/04/2024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15/04/2024</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15/04/2024</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15/04/2024</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15/04/2024</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15/04/2024</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15/04/2024</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15/04/2024</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15/04/2024</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2732" y="2032314"/>
            <a:ext cx="10972800" cy="2514600"/>
          </a:xfrm>
        </p:spPr>
        <p:txBody>
          <a:bodyPr>
            <a:noAutofit/>
          </a:bodyPr>
          <a:lstStyle/>
          <a:p>
            <a:pPr>
              <a:lnSpc>
                <a:spcPct val="150000"/>
              </a:lnSpc>
              <a:spcBef>
                <a:spcPts val="0"/>
              </a:spcBef>
            </a:pPr>
            <a:r>
              <a:rPr lang="es-ES" b="1" dirty="0">
                <a:solidFill>
                  <a:srgbClr val="313945"/>
                </a:solidFill>
                <a:latin typeface="Museo Sans 700" panose="02000000000000000000" pitchFamily="50" charset="0"/>
              </a:rPr>
              <a:t>ORGANIGRAMA</a:t>
            </a:r>
            <a:br>
              <a:rPr lang="es-ES" b="1" dirty="0">
                <a:solidFill>
                  <a:srgbClr val="313945"/>
                </a:solidFill>
                <a:latin typeface="Museo Sans 700" panose="02000000000000000000" pitchFamily="50" charset="0"/>
              </a:rPr>
            </a:br>
            <a:r>
              <a:rPr lang="es-ES" b="1" dirty="0">
                <a:solidFill>
                  <a:srgbClr val="313945"/>
                </a:solidFill>
                <a:latin typeface="Museo Sans 700" panose="02000000000000000000" pitchFamily="50"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INFORMÁTICA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35435" y="2137229"/>
            <a:ext cx="10846965" cy="4525963"/>
          </a:xfrm>
        </p:spPr>
        <p:txBody>
          <a:bodyPr>
            <a:normAutofit/>
          </a:bodyPr>
          <a:lstStyle/>
          <a:p>
            <a:pPr marL="45720" indent="0" algn="just">
              <a:buNone/>
            </a:pPr>
            <a:r>
              <a:rPr lang="es-ES" sz="1800" dirty="0">
                <a:latin typeface="Museo Sans 300" panose="02000000000000000000" pitchFamily="50" charset="0"/>
              </a:rPr>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796452625"/>
              </p:ext>
            </p:extLst>
          </p:nvPr>
        </p:nvGraphicFramePr>
        <p:xfrm>
          <a:off x="2059671" y="477238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3</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TÉCNICA SOCIAL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79591" y="2032314"/>
            <a:ext cx="10902809" cy="4447437"/>
          </a:xfrm>
        </p:spPr>
        <p:txBody>
          <a:bodyPr>
            <a:noAutofit/>
          </a:bodyPr>
          <a:lstStyle/>
          <a:p>
            <a:pPr marL="45720" indent="0" algn="just">
              <a:buNone/>
            </a:pPr>
            <a:r>
              <a:rPr lang="es-ES" sz="1800" dirty="0">
                <a:latin typeface="Museo Sans 300" panose="02000000000000000000" pitchFamily="50" charset="0"/>
              </a:rPr>
              <a:t>Ejecuta las actividades de promoción de los proyectos y/o programas, de forma coordinada e integrada con las diferentes organizaciones tales como VMVDU, </a:t>
            </a:r>
            <a:r>
              <a:rPr lang="es-ES" sz="1800" dirty="0" err="1">
                <a:latin typeface="Museo Sans 300" panose="02000000000000000000" pitchFamily="50" charset="0"/>
              </a:rPr>
              <a:t>ONG´s</a:t>
            </a:r>
            <a:r>
              <a:rPr lang="es-ES" sz="1800" dirty="0">
                <a:latin typeface="Museo Sans 300" panose="02000000000000000000" pitchFamily="50" charset="0"/>
              </a:rPr>
              <a:t>, Alcaldías, comunidades y beneficiarios, entre otras.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diagnósticos de los proyectos de legalización, determinando su factibilidad. Realiza Asambleas informativas en campo con los beneficiarios y líderes comunales.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Recolecta documentos de beneficiarios u otros relacionados con el proceso de legalización: DUI, partidas de nacimiento, partidas de defunción, boletas de  pagos de derechos de registro y otros, según necesidades el proceso de legalización.</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48000171"/>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titular: </a:t>
                      </a:r>
                      <a:r>
                        <a:rPr lang="es-SV" dirty="0">
                          <a:latin typeface="Museo Sans 300" panose="02000000000000000000" pitchFamily="50"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9</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496819"/>
            <a:ext cx="10972800" cy="1143000"/>
          </a:xfrm>
        </p:spPr>
        <p:txBody>
          <a:bodyPr>
            <a:normAutofit/>
          </a:bodyPr>
          <a:lstStyle/>
          <a:p>
            <a:r>
              <a:rPr lang="es-ES" sz="3600" b="1" dirty="0">
                <a:latin typeface="Museo Sans 700" panose="02000000000000000000" pitchFamily="50" charset="0"/>
              </a:rPr>
              <a:t>UNIDAD DE INGENIERÍA/CATASTRO</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825082" y="2000159"/>
            <a:ext cx="10730753" cy="3201015"/>
          </a:xfrm>
        </p:spPr>
        <p:txBody>
          <a:bodyPr>
            <a:noAutofit/>
          </a:bodyPr>
          <a:lstStyle/>
          <a:p>
            <a:pPr marL="45720" indent="0" algn="just">
              <a:buNone/>
            </a:pPr>
            <a:r>
              <a:rPr lang="es-ES" sz="1600" dirty="0">
                <a:latin typeface="Museo Sans 300" panose="02000000000000000000" pitchFamily="50" charset="0"/>
              </a:rPr>
              <a:t>Realiza inspecciones de campo para los Diagnósticos de los Proyectos, comprobación de linderos, resolución de problemas de colindancias, invasiones de inmuebles en coordinación y supervisión de Instituciones externas.</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Desarrolla actividades de campo y de oficina para garantizar la veracidad y calidad de la realidad física contenida en los Planos de los inmuebles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Prepara las Carpetas para la obtención de los Planos Autorizados por las diferentes Instituciones externas autorizadoras en los procesos de legalización. </a:t>
            </a:r>
            <a:endParaRPr lang="es-SV" sz="1600" dirty="0">
              <a:latin typeface="Museo Sans 300" panose="02000000000000000000" pitchFamily="50" charset="0"/>
            </a:endParaRPr>
          </a:p>
          <a:p>
            <a:pPr marL="45720" indent="0" algn="just">
              <a:buNone/>
            </a:pPr>
            <a:r>
              <a:rPr lang="es-ES" sz="1600" dirty="0">
                <a:latin typeface="Museo Sans 300" panose="02000000000000000000" pitchFamily="50" charset="0"/>
              </a:rPr>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812358651"/>
              </p:ext>
            </p:extLst>
          </p:nvPr>
        </p:nvGraphicFramePr>
        <p:xfrm>
          <a:off x="2126458" y="53051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Guillermo</a:t>
                      </a:r>
                      <a:r>
                        <a:rPr lang="es-SV" baseline="0" dirty="0">
                          <a:latin typeface="Museo Sans 300" panose="02000000000000000000" pitchFamily="50" charset="0"/>
                          <a:cs typeface="Arial" panose="020B0604020202020204" pitchFamily="34" charset="0"/>
                        </a:rPr>
                        <a:t> Zelaya Guevara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9</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MEDICIONES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1697" y="2052792"/>
            <a:ext cx="10044336" cy="4119392"/>
          </a:xfrm>
        </p:spPr>
        <p:txBody>
          <a:bodyPr>
            <a:noAutofit/>
          </a:bodyPr>
          <a:lstStyle/>
          <a:p>
            <a:pPr marL="45720" indent="0" algn="just">
              <a:buNone/>
            </a:pPr>
            <a:r>
              <a:rPr lang="es-ES" sz="1750" dirty="0">
                <a:latin typeface="Museo Sans 300" panose="02000000000000000000" pitchFamily="50" charset="0"/>
              </a:rPr>
              <a:t>Ejecuta mediciones topográficas a través de brigadas, incluido levantamiento de perímetros, planimetría, altimetría, masa arbórea, vaguadas aledañas a los proyectos, replanteamientos y amojonamientos de las parcelaciones, entre otros. </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Amojonamiento de los lotes de acuerdo al plano aprobado por ILP, en caso de resultar necesario y ser requerido.</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Elabora y revisa plano perimétrico y de partición, memorias descriptivas, descripciones técnicas, actas de remedición, acotamiento, asimismo amojona lotes de acuerdo a los planos aprobados y/o requerimientos externos.</a:t>
            </a: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141239060"/>
              </p:ext>
            </p:extLst>
          </p:nvPr>
        </p:nvGraphicFramePr>
        <p:xfrm>
          <a:off x="1859865" y="530545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José David Reyes Rivera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JURÍDICA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87106" y="2060052"/>
            <a:ext cx="10500850" cy="3500303"/>
          </a:xfrm>
        </p:spPr>
        <p:txBody>
          <a:bodyPr>
            <a:normAutofit/>
          </a:bodyPr>
          <a:lstStyle/>
          <a:p>
            <a:pPr marL="45720" indent="0" algn="just">
              <a:buNone/>
            </a:pPr>
            <a:r>
              <a:rPr lang="es-ES" sz="1800" dirty="0">
                <a:latin typeface="Museo Sans 300" panose="02000000000000000000" pitchFamily="50" charset="0"/>
              </a:rPr>
              <a:t>Realiza estudios jurídicos y registrales de inmuebles en los diferentes Registros de la propiedad del país, coordinadamente con 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Elabora diligencias notariales y escrituras requeridas en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estudios técnicos jurídicos de las solicitudes de calificación de interés social y calificación jurídica.</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Realizar visitas de campo y proporcionar asesoría y asistencia jurídica en la solución de casos para los procesos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Resuelve extrajudicialmente los problemas de colindancias y desacuerdos entre beneficiarios y colindantes para continuar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controla la calidad de los documentos para ser presentados a inscripción en Célula Registral.</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063419567"/>
              </p:ext>
            </p:extLst>
          </p:nvPr>
        </p:nvGraphicFramePr>
        <p:xfrm>
          <a:off x="2420470" y="531041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Oscar Alirio Gavarrete</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5</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7</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CATASTRAL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0583" y="2032313"/>
            <a:ext cx="10730753" cy="3428919"/>
          </a:xfrm>
        </p:spPr>
        <p:txBody>
          <a:bodyPr>
            <a:normAutofit fontScale="92500"/>
          </a:bodyPr>
          <a:lstStyle/>
          <a:p>
            <a:pPr marL="45720" indent="0" algn="just">
              <a:buNone/>
            </a:pPr>
            <a:r>
              <a:rPr lang="es-ES" sz="1800" dirty="0">
                <a:latin typeface="Museo Sans 300" panose="02000000000000000000" pitchFamily="50" charset="0"/>
              </a:rPr>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organiza, dirige y controla la ejecución de las diferentes  actividades  técnicas catastrales, que aseguren el mantenimiento y actualización del Catastro con la calidad y tiempos establecidos en CNR.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orienta al personal técnico en los aspectos registrales y catastrales, para el desarrollo de sus actividades y lograr el cumplimiento de los planes y objetivos programados.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Recibe las solicitudes de servicio con los documentos requeridos de los Proyectos e </a:t>
            </a:r>
            <a:r>
              <a:rPr lang="es-ES" sz="1800" dirty="0" err="1">
                <a:latin typeface="Museo Sans 300" panose="02000000000000000000" pitchFamily="50" charset="0"/>
              </a:rPr>
              <a:t>Insitu</a:t>
            </a:r>
            <a:r>
              <a:rPr lang="es-ES" sz="1800" dirty="0">
                <a:latin typeface="Museo Sans 300" panose="02000000000000000000" pitchFamily="50" charset="0"/>
              </a:rPr>
              <a:t> en proceso de legalización, verificando el cumplimiento de los requisitos para su presentación y procesamiento.</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924468494"/>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UNIDAD  REGISTRAL</a:t>
            </a:r>
            <a:endParaRPr lang="es-SV" sz="4000" dirty="0"/>
          </a:p>
        </p:txBody>
      </p:sp>
      <p:sp>
        <p:nvSpPr>
          <p:cNvPr id="3" name="Marcador de contenido 2"/>
          <p:cNvSpPr>
            <a:spLocks noGrp="1"/>
          </p:cNvSpPr>
          <p:nvPr>
            <p:ph idx="1"/>
          </p:nvPr>
        </p:nvSpPr>
        <p:spPr>
          <a:xfrm>
            <a:off x="609600" y="2064813"/>
            <a:ext cx="10972800" cy="4525963"/>
          </a:xfrm>
        </p:spPr>
        <p:txBody>
          <a:bodyPr>
            <a:noAutofit/>
          </a:bodyPr>
          <a:lstStyle/>
          <a:p>
            <a:pPr marL="45720" indent="0">
              <a:buNone/>
            </a:pPr>
            <a:r>
              <a:rPr lang="es-SV" sz="1800" dirty="0">
                <a:latin typeface="Museo Sans 300" panose="02000000000000000000" pitchFamily="50" charset="0"/>
              </a:rPr>
              <a:t>Recibe los documentos generados requeridos en el proceso de legalización verificando que cumplan con los requisitos para su presentación.</a:t>
            </a:r>
          </a:p>
          <a:p>
            <a:pPr marL="45720" indent="0">
              <a:buNone/>
            </a:pPr>
            <a:r>
              <a:rPr lang="es-SV" sz="1800" dirty="0">
                <a:latin typeface="Museo Sans 300" panose="02000000000000000000" pitchFamily="50" charset="0"/>
              </a:rPr>
              <a:t>Califica e inscribe los documentos a favor de los beneficiarios. </a:t>
            </a:r>
          </a:p>
          <a:p>
            <a:pPr marL="45720" indent="0">
              <a:buNone/>
            </a:pPr>
            <a:r>
              <a:rPr lang="es-SV" sz="1800" dirty="0">
                <a:latin typeface="Museo Sans 300" panose="02000000000000000000" pitchFamily="50" charset="0"/>
              </a:rPr>
              <a:t>Realiza en coordinación con la Unidad Jurídica los estudios registrales de los documentos presentados por los beneficiarios a fin de determinar el proceso de legalización a iniciarse.</a:t>
            </a:r>
          </a:p>
          <a:p>
            <a:pPr marL="45720" indent="0">
              <a:buNone/>
            </a:pPr>
            <a:r>
              <a:rPr lang="es-SV" sz="1800" dirty="0">
                <a:latin typeface="Museo Sans 300" panose="02000000000000000000" pitchFamily="50" charset="0"/>
              </a:rPr>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743771934"/>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GRISELDA JHAMILET ESCOBAR DE SERPAS </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latin typeface="Museo Sans 700" panose="02000000000000000000" pitchFamily="50" charset="0"/>
              </a:rPr>
              <a:t>GERENCIA ADMINISTRATIVA FINANCIERA</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3258693072"/>
              </p:ext>
            </p:extLst>
          </p:nvPr>
        </p:nvGraphicFramePr>
        <p:xfrm>
          <a:off x="2299908"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Nuria</a:t>
                      </a:r>
                      <a:r>
                        <a:rPr lang="es-SV" baseline="0" dirty="0">
                          <a:latin typeface="Museo Sans 300" panose="02000000000000000000" pitchFamily="50" charset="0"/>
                          <a:cs typeface="Arial" panose="020B0604020202020204" pitchFamily="34" charset="0"/>
                        </a:rPr>
                        <a:t> Marilyn Rivas Arias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669701"/>
            <a:ext cx="10388141" cy="942979"/>
          </a:xfrm>
        </p:spPr>
        <p:txBody>
          <a:bodyPr>
            <a:noAutofit/>
          </a:bodyPr>
          <a:lstStyle/>
          <a:p>
            <a:r>
              <a:rPr lang="es-SV" sz="2800" b="1" dirty="0">
                <a:latin typeface="Museo Sans 700" panose="02000000000000000000" pitchFamily="50" charset="0"/>
              </a:rPr>
              <a:t>UNIDAD DE GESTIÓN DOCUMENTAL Y ARCHIVOS (UGDA)</a:t>
            </a:r>
          </a:p>
        </p:txBody>
      </p:sp>
      <p:sp>
        <p:nvSpPr>
          <p:cNvPr id="3" name="Marcador de contenido 2"/>
          <p:cNvSpPr>
            <a:spLocks noGrp="1"/>
          </p:cNvSpPr>
          <p:nvPr>
            <p:ph idx="1"/>
          </p:nvPr>
        </p:nvSpPr>
        <p:spPr>
          <a:xfrm>
            <a:off x="856842" y="2342368"/>
            <a:ext cx="10822586" cy="4525963"/>
          </a:xfrm>
        </p:spPr>
        <p:txBody>
          <a:bodyPr>
            <a:normAutofit/>
          </a:bodyPr>
          <a:lstStyle/>
          <a:p>
            <a:pPr marL="45720" indent="0" algn="just">
              <a:buNone/>
            </a:pPr>
            <a:r>
              <a:rPr lang="es-SV" sz="1800" dirty="0">
                <a:latin typeface="Museo Sans 300" panose="02000000000000000000" pitchFamily="50" charset="0"/>
              </a:rPr>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3912617262"/>
              </p:ext>
            </p:extLst>
          </p:nvPr>
        </p:nvGraphicFramePr>
        <p:xfrm>
          <a:off x="2309715" y="40490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518256"/>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latin typeface="Museo Sans 700" panose="02000000000000000000" pitchFamily="50" charset="0"/>
              </a:rPr>
              <a:t>TESORERO / PAGADOR</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43156" y="1973621"/>
            <a:ext cx="10972800" cy="2031710"/>
          </a:xfrm>
        </p:spPr>
        <p:txBody>
          <a:bodyPr>
            <a:noAutofit/>
          </a:bodyPr>
          <a:lstStyle/>
          <a:p>
            <a:pPr marL="45720" indent="0" algn="just">
              <a:buNone/>
            </a:pPr>
            <a:r>
              <a:rPr lang="es-SV" dirty="0"/>
              <a:t>Controlar el uso de los recursos financieros del Instituto y el cumplimiento estricto de las disposiciones legales que regulan el uso de los mismos.</a:t>
            </a:r>
          </a:p>
          <a:p>
            <a:pPr marL="45720" indent="0" algn="just">
              <a:buNone/>
            </a:pPr>
            <a:endParaRPr lang="es-SV" sz="2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279436660"/>
              </p:ext>
            </p:extLst>
          </p:nvPr>
        </p:nvGraphicFramePr>
        <p:xfrm>
          <a:off x="2032000" y="4234460"/>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2" name="Imagen 1"/>
          <p:cNvPicPr>
            <a:picLocks noChangeAspect="1"/>
          </p:cNvPicPr>
          <p:nvPr/>
        </p:nvPicPr>
        <p:blipFill>
          <a:blip r:embed="rId3"/>
          <a:stretch>
            <a:fillRect/>
          </a:stretch>
        </p:blipFill>
        <p:spPr>
          <a:xfrm>
            <a:off x="2266682" y="317478"/>
            <a:ext cx="8358389" cy="5808372"/>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anose="02000000000000000000" pitchFamily="50" charset="0"/>
              </a:rPr>
              <a:t>CONTABILIDAD</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718657" y="1973620"/>
            <a:ext cx="10863743" cy="4525963"/>
          </a:xfrm>
        </p:spPr>
        <p:txBody>
          <a:bodyPr>
            <a:noAutofit/>
          </a:bodyPr>
          <a:lstStyle/>
          <a:p>
            <a:pPr marL="45720" indent="0" algn="just">
              <a:buNone/>
            </a:pPr>
            <a:r>
              <a:rPr lang="es-SV" sz="2800" dirty="0"/>
              <a:t>Responsable de llevar el registro de las operaciones contables, con base a procedimientos, criterios técnicos y normas legales para la consecución de objetivos y metas de la institución.</a:t>
            </a:r>
          </a:p>
          <a:p>
            <a:pPr marL="45720" indent="0" algn="just">
              <a:buNone/>
            </a:pPr>
            <a:endParaRPr lang="es-SV" sz="24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625458386"/>
              </p:ext>
            </p:extLst>
          </p:nvPr>
        </p:nvGraphicFramePr>
        <p:xfrm>
          <a:off x="2059671" y="42366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Sergio Arévalo</a:t>
                      </a:r>
                      <a:r>
                        <a:rPr lang="es-SV" baseline="0" dirty="0">
                          <a:latin typeface="Museo Sans 300" panose="02000000000000000000" pitchFamily="50" charset="0"/>
                          <a:cs typeface="Arial" panose="020B0604020202020204" pitchFamily="34" charset="0"/>
                        </a:rPr>
                        <a:t> Juárez</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TRANSPORTE</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Administrar el uso y asignación de los vehículos Institucionales, a fin de que estos estén en óptimas condiciones para el logro de los objetivos y metas de la institución. Así como de Controlar el uso de Cupones de Combustible.</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16786083"/>
              </p:ext>
            </p:extLst>
          </p:nvPr>
        </p:nvGraphicFramePr>
        <p:xfrm>
          <a:off x="2201339" y="404376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Fernando</a:t>
                      </a:r>
                      <a:r>
                        <a:rPr lang="es-SV" b="0" baseline="0" dirty="0">
                          <a:latin typeface="Museo Sans 300" panose="02000000000000000000" pitchFamily="50" charset="0"/>
                          <a:cs typeface="Arial" panose="020B0604020202020204" pitchFamily="34" charset="0"/>
                        </a:rPr>
                        <a:t> José Chavarría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latin typeface="Museo Sans 700" panose="02000000000000000000" pitchFamily="50" charset="0"/>
              </a:rPr>
              <a:t>UNIDAD DE COMPRAS PÚBLICAS</a:t>
            </a:r>
            <a:endParaRPr lang="es-SV" sz="36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latin typeface="Museo Sans 300" panose="02000000000000000000" pitchFamily="50" charset="0"/>
              </a:rPr>
              <a:t>Es responsable de la descentralización operativa y de realizar la gestión de los procesos para las contrataciones de Obras, Bienes y Servicios, de conformidad a lo establecido en la Ley de Compras Públicas, Reglamento y normativas.</a:t>
            </a:r>
          </a:p>
        </p:txBody>
      </p:sp>
      <p:graphicFrame>
        <p:nvGraphicFramePr>
          <p:cNvPr id="5" name="Tabla 4"/>
          <p:cNvGraphicFramePr>
            <a:graphicFrameLocks noGrp="1"/>
          </p:cNvGraphicFramePr>
          <p:nvPr>
            <p:extLst>
              <p:ext uri="{D42A27DB-BD31-4B8C-83A1-F6EECF244321}">
                <p14:modId xmlns:p14="http://schemas.microsoft.com/office/powerpoint/2010/main" val="108722038"/>
              </p:ext>
            </p:extLst>
          </p:nvPr>
        </p:nvGraphicFramePr>
        <p:xfrm>
          <a:off x="2082333" y="42366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Roxana Yamileth Palucho de Salazar</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9904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RECURSOS HUMANOS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Responsable de realizar los procesos de Reclutamiento y Selección, Evaluación del Desempeño, Acciones de Personal, Capacitación y Desarrollo; y Relaciones Laborales en base a las Leyes y Reglamentos vigentes.</a:t>
            </a:r>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346704737"/>
              </p:ext>
            </p:extLst>
          </p:nvPr>
        </p:nvGraphicFramePr>
        <p:xfrm>
          <a:off x="2082333" y="37096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Roxana Yamileth Palucho de Salazar (AD HONOREM)</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247965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GENERO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2400" dirty="0"/>
              <a:t>Aplicar los principios de transversalidad en la actuación Institucional en conjunto con la Dirección Ejecutiva y Gerencias. Sensibilizar, capacitar y formar al personal del ILP en materia de Igualdad, no discriminación y vida libre </a:t>
            </a:r>
            <a:r>
              <a:rPr lang="es-SV" sz="2400"/>
              <a:t>de violencia.</a:t>
            </a:r>
            <a:endParaRPr lang="es-SV" sz="2400" dirty="0"/>
          </a:p>
          <a:p>
            <a:pPr marL="45720" indent="0" algn="just">
              <a:buNone/>
            </a:pP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673772490"/>
              </p:ext>
            </p:extLst>
          </p:nvPr>
        </p:nvGraphicFramePr>
        <p:xfrm>
          <a:off x="2082333" y="37096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Evelin Maricela Abarca Campos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9111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CONSEJO DIRECTIVO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18657" y="2032314"/>
            <a:ext cx="10704904" cy="4525963"/>
          </a:xfrm>
        </p:spPr>
        <p:txBody>
          <a:bodyPr>
            <a:normAutofit/>
          </a:bodyPr>
          <a:lstStyle/>
          <a:p>
            <a:pPr marL="45720" indent="0" algn="just">
              <a:buNone/>
            </a:pPr>
            <a:r>
              <a:rPr lang="es-SV" sz="1800" dirty="0">
                <a:latin typeface="Museo Sans 300" panose="02000000000000000000" pitchFamily="50" charset="0"/>
              </a:rPr>
              <a:t>Autoridad superior del Instituto de Legalización de la Propiedad, formado por 6 Miembros: Ministra de Vivienda, Viceministro de Obras Públicas, Ministra de Desarrollo Local, Viceministro de Gobernación y Desarrollo Territorial y Viceministra de Relaciones Exteriores y Director Ejecutivo del Instituto de Legalización de la Propiedad.</a:t>
            </a:r>
          </a:p>
          <a:p>
            <a:pPr marL="45720" indent="0" algn="just">
              <a:buNone/>
            </a:pPr>
            <a:r>
              <a:rPr lang="es-SV" sz="1800" dirty="0">
                <a:latin typeface="Museo Sans 300" panose="02000000000000000000" pitchFamily="50" charset="0"/>
              </a:rPr>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556833362"/>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a:t>
                      </a:r>
                      <a:r>
                        <a:rPr lang="es-SV" b="1" baseline="0" dirty="0">
                          <a:latin typeface="Museo Sans 300" panose="02000000000000000000" pitchFamily="50" charset="0"/>
                          <a:cs typeface="Arial" panose="020B0604020202020204" pitchFamily="34" charset="0"/>
                        </a:rPr>
                        <a:t> la</a:t>
                      </a:r>
                      <a:r>
                        <a:rPr lang="es-SV" b="1" dirty="0">
                          <a:latin typeface="Museo Sans 300" panose="02000000000000000000" pitchFamily="50" charset="0"/>
                          <a:cs typeface="Arial" panose="020B0604020202020204" pitchFamily="34" charset="0"/>
                        </a:rPr>
                        <a:t> Presidenta del Consejo Directivo: </a:t>
                      </a:r>
                      <a:r>
                        <a:rPr lang="es-SV" dirty="0">
                          <a:latin typeface="Museo Sans 300" panose="02000000000000000000" pitchFamily="50" charset="0"/>
                          <a:cs typeface="Arial" panose="020B0604020202020204" pitchFamily="34" charset="0"/>
                        </a:rPr>
                        <a:t>Michelle Sol de Castro</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funcionarios:</a:t>
                      </a:r>
                      <a:r>
                        <a:rPr lang="es-SV" dirty="0">
                          <a:latin typeface="Museo Sans 300" panose="02000000000000000000" pitchFamily="50" charset="0"/>
                          <a:cs typeface="Arial" panose="020B0604020202020204" pitchFamily="34" charset="0"/>
                        </a:rPr>
                        <a:t> 6</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dirty="0">
                <a:latin typeface="Museo Sans 700" panose="02000000000000000000" pitchFamily="50" charset="0"/>
              </a:rPr>
              <a:t>AUDITORIA</a:t>
            </a:r>
            <a:r>
              <a:rPr lang="es-ES" b="1" dirty="0">
                <a:latin typeface="Museo Sans 700" panose="02000000000000000000" pitchFamily="50" charset="0"/>
              </a:rPr>
              <a:t> INTERNA</a:t>
            </a:r>
            <a:endParaRPr lang="es-SV" dirty="0">
              <a:latin typeface="Museo Sans 700" panose="02000000000000000000" pitchFamily="50" charset="0"/>
            </a:endParaRPr>
          </a:p>
        </p:txBody>
      </p:sp>
      <p:sp>
        <p:nvSpPr>
          <p:cNvPr id="3" name="Marcador de contenido 2"/>
          <p:cNvSpPr>
            <a:spLocks noGrp="1"/>
          </p:cNvSpPr>
          <p:nvPr>
            <p:ph idx="1"/>
          </p:nvPr>
        </p:nvSpPr>
        <p:spPr>
          <a:xfrm>
            <a:off x="827714" y="2369713"/>
            <a:ext cx="10754686" cy="4293479"/>
          </a:xfrm>
        </p:spPr>
        <p:txBody>
          <a:bodyPr>
            <a:normAutofit/>
          </a:bodyPr>
          <a:lstStyle/>
          <a:p>
            <a:pPr marL="45720" indent="0" algn="just">
              <a:buNone/>
            </a:pPr>
            <a:r>
              <a:rPr lang="es-ES" sz="1800" dirty="0">
                <a:latin typeface="Museo Sans 300" panose="02000000000000000000" pitchFamily="50" charset="0"/>
              </a:rPr>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1800" dirty="0">
              <a:latin typeface="Museo Sans 300" panose="02000000000000000000" pitchFamily="50" charset="0"/>
            </a:endParaRPr>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1638931525"/>
              </p:ext>
            </p:extLst>
          </p:nvPr>
        </p:nvGraphicFramePr>
        <p:xfrm>
          <a:off x="2032000" y="466210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Auditor: </a:t>
                      </a:r>
                      <a:r>
                        <a:rPr lang="es-SV" dirty="0">
                          <a:latin typeface="Museo Sans 300" panose="02000000000000000000" pitchFamily="50" charset="0"/>
                          <a:cs typeface="Arial" panose="020B0604020202020204" pitchFamily="34" charset="0"/>
                        </a:rPr>
                        <a:t>JUAN IDIAMIN ABARCA AGUILAR</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DIRECCION EJECUTIVA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54217" y="2009457"/>
            <a:ext cx="10528183" cy="4525963"/>
          </a:xfrm>
        </p:spPr>
        <p:txBody>
          <a:bodyPr>
            <a:noAutofit/>
          </a:bodyPr>
          <a:lstStyle/>
          <a:p>
            <a:pPr marL="45720" indent="0" algn="just">
              <a:buNone/>
            </a:pPr>
            <a:r>
              <a:rPr lang="es-ES" sz="1750" dirty="0">
                <a:latin typeface="Museo Sans 300" panose="02000000000000000000" pitchFamily="50" charset="0"/>
              </a:rPr>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750" dirty="0">
              <a:latin typeface="Museo Sans 300" panose="02000000000000000000" pitchFamily="50" charset="0"/>
            </a:endParaRPr>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3948974339"/>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Director: </a:t>
                      </a:r>
                      <a:r>
                        <a:rPr lang="es-SV" dirty="0">
                          <a:latin typeface="Museo Sans 300" panose="02000000000000000000" pitchFamily="50" charset="0"/>
                          <a:cs typeface="Arial" panose="020B0604020202020204" pitchFamily="34" charset="0"/>
                        </a:rPr>
                        <a:t>David Ernesto Henríquez Canjura</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4000" dirty="0">
                <a:latin typeface="Museo Sans 700" panose="02000000000000000000" pitchFamily="50" charset="0"/>
              </a:rPr>
              <a:t>UAIP</a:t>
            </a:r>
          </a:p>
        </p:txBody>
      </p:sp>
      <p:sp>
        <p:nvSpPr>
          <p:cNvPr id="3" name="Marcador de contenido 2"/>
          <p:cNvSpPr>
            <a:spLocks noGrp="1"/>
          </p:cNvSpPr>
          <p:nvPr>
            <p:ph idx="1"/>
          </p:nvPr>
        </p:nvSpPr>
        <p:spPr>
          <a:xfrm>
            <a:off x="609600" y="2032314"/>
            <a:ext cx="10972800" cy="4093852"/>
          </a:xfrm>
        </p:spPr>
        <p:txBody>
          <a:bodyPr>
            <a:normAutofit/>
          </a:bodyPr>
          <a:lstStyle/>
          <a:p>
            <a:pPr marL="0" indent="0" algn="just">
              <a:buNone/>
            </a:pPr>
            <a:endParaRPr lang="es-SV" sz="1800" dirty="0">
              <a:latin typeface="Museo Sans 300" panose="02000000000000000000" pitchFamily="50" charset="0"/>
            </a:endParaRPr>
          </a:p>
          <a:p>
            <a:pPr marL="0" indent="0" algn="just">
              <a:buNone/>
            </a:pPr>
            <a:r>
              <a:rPr lang="es-SV" sz="1800" dirty="0">
                <a:latin typeface="Museo Sans 300" panose="02000000000000000000" pitchFamily="50" charset="0"/>
              </a:rPr>
              <a:t>Es la Unidad encargada de gestionar y velar por que se garantice el derecho de acceso a toda persona a la información pública, en cumplimiento a los lineamientos de la Ley de Acceso a la Información Pública su Reglamento y Normativa relacionada para fomentar la participación ciudadana y transparencia, de manera oportuna y veraz.</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p14="http://schemas.microsoft.com/office/powerpoint/2010/main" val="2438525867"/>
              </p:ext>
            </p:extLst>
          </p:nvPr>
        </p:nvGraphicFramePr>
        <p:xfrm>
          <a:off x="2059671" y="440188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Oficial de Información:</a:t>
                      </a:r>
                      <a:r>
                        <a:rPr lang="es-SV" b="1" baseline="0" dirty="0">
                          <a:latin typeface="Museo Sans 300" panose="02000000000000000000" pitchFamily="50" charset="0"/>
                          <a:cs typeface="Arial" panose="020B0604020202020204" pitchFamily="34" charset="0"/>
                        </a:rPr>
                        <a:t> </a:t>
                      </a:r>
                      <a:r>
                        <a:rPr lang="es-SV" b="0" baseline="0" dirty="0">
                          <a:latin typeface="Museo Sans 300" panose="02000000000000000000" pitchFamily="50" charset="0"/>
                          <a:cs typeface="Arial" panose="020B0604020202020204" pitchFamily="34" charset="0"/>
                        </a:rPr>
                        <a:t>Lorena Patricia</a:t>
                      </a:r>
                      <a:r>
                        <a:rPr lang="es-SV" b="0" dirty="0">
                          <a:latin typeface="Museo Sans 300" panose="02000000000000000000" pitchFamily="50" charset="0"/>
                          <a:cs typeface="Arial" panose="020B0604020202020204" pitchFamily="34" charset="0"/>
                        </a:rPr>
                        <a:t> </a:t>
                      </a:r>
                      <a:r>
                        <a:rPr lang="es-SV" dirty="0">
                          <a:latin typeface="Museo Sans 300" panose="02000000000000000000" pitchFamily="50" charset="0"/>
                          <a:cs typeface="Arial" panose="020B0604020202020204" pitchFamily="34" charset="0"/>
                        </a:rPr>
                        <a:t>Portillo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0098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GERENCIA DE OPERACIONES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4" y="2032314"/>
            <a:ext cx="10802263" cy="4320355"/>
          </a:xfrm>
        </p:spPr>
        <p:txBody>
          <a:bodyPr>
            <a:noAutofit/>
          </a:bodyPr>
          <a:lstStyle/>
          <a:p>
            <a:pPr marL="45720" indent="0" algn="just">
              <a:buNone/>
            </a:pPr>
            <a:r>
              <a:rPr lang="es-ES" sz="1800" dirty="0">
                <a:latin typeface="Museo Sans 300" panose="02000000000000000000" pitchFamily="50" charset="0"/>
              </a:rPr>
              <a:t>Coordina, dirige, supervisa y controla la gestión operativa para los procesos de legalización de tierras a nivel nacional hacia el cumplimiento de los objetivos institucionales y lineamientos gubernamentales.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Propone a la Dirección Ejecutiva los perfiles de los programas y/o proyectos y el Plan Operativo Institucional y e</a:t>
            </a:r>
            <a:r>
              <a:rPr lang="es-SV" sz="1800" dirty="0">
                <a:latin typeface="Museo Sans 300" panose="02000000000000000000" pitchFamily="50" charset="0"/>
              </a:rPr>
              <a:t>labora los Convenios Interinstitucionales que tienen como objeto asegurar la tenencia de tierra a familias salvadoreñas de escasos recursos económicos y proveer de recursos financieros al ILP.</a:t>
            </a:r>
          </a:p>
          <a:p>
            <a:pPr marL="45720" indent="0" algn="just">
              <a:buNone/>
            </a:pPr>
            <a:r>
              <a:rPr lang="es-ES" sz="1800" dirty="0">
                <a:latin typeface="Museo Sans 300" panose="02000000000000000000" pitchFamily="50" charset="0"/>
              </a:rPr>
              <a:t>Dispone lineamientos de planificación, organización, dirección y control a las unidades operativas, con el propósito de realizar seguimiento y dar cumplimiento a las metas institucionales.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Se coordina con las diferentes instituciones externas que participan en los procesos de legalización.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709997347"/>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Gerente: </a:t>
                      </a:r>
                      <a:r>
                        <a:rPr lang="es-SV" dirty="0">
                          <a:latin typeface="Museo Sans 300" panose="02000000000000000000" pitchFamily="50"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666473"/>
            <a:ext cx="10972800" cy="1143000"/>
          </a:xfrm>
        </p:spPr>
        <p:txBody>
          <a:bodyPr>
            <a:noAutofit/>
          </a:bodyPr>
          <a:lstStyle/>
          <a:p>
            <a:r>
              <a:rPr lang="es-ES" sz="4000" b="1" dirty="0">
                <a:latin typeface="Museo Sans 700" panose="02000000000000000000" pitchFamily="50" charset="0"/>
              </a:rPr>
              <a:t>UNIDAD DE PLANIFICACIÓN DE OPERACIONES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894825" y="2455880"/>
            <a:ext cx="10687575" cy="4525963"/>
          </a:xfrm>
        </p:spPr>
        <p:txBody>
          <a:bodyPr>
            <a:normAutofit/>
          </a:bodyPr>
          <a:lstStyle/>
          <a:p>
            <a:pPr marL="45720" indent="0" algn="just">
              <a:buNone/>
            </a:pPr>
            <a:r>
              <a:rPr lang="es-ES" sz="1800" dirty="0">
                <a:latin typeface="Museo Sans 300" panose="02000000000000000000" pitchFamily="50" charset="0"/>
              </a:rPr>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578087278"/>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pt-BR" dirty="0">
                          <a:latin typeface="Museo Sans 300" panose="02000000000000000000" pitchFamily="50" charset="0"/>
                          <a:cs typeface="Arial" panose="020B0604020202020204" pitchFamily="34" charset="0"/>
                        </a:rPr>
                        <a:t>ANGELA BEATRIZ LEMUS TORRES </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800" b="1" dirty="0">
                <a:latin typeface="Museo Sans 700" panose="02000000000000000000" pitchFamily="50" charset="0"/>
              </a:rPr>
              <a:t>UNIDAD DE GESTIÓN AMBIENTAL</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99247" y="2032314"/>
            <a:ext cx="10972800" cy="4525963"/>
          </a:xfrm>
        </p:spPr>
        <p:txBody>
          <a:bodyPr>
            <a:normAutofit/>
          </a:bodyPr>
          <a:lstStyle/>
          <a:p>
            <a:pPr marL="45720" indent="0" algn="just">
              <a:buNone/>
            </a:pPr>
            <a:r>
              <a:rPr lang="es-ES" sz="1800" dirty="0">
                <a:latin typeface="Museo Sans 300" panose="02000000000000000000" pitchFamily="50" charset="0"/>
              </a:rPr>
              <a:t>Opera de forma transversal con todas las unidades operativas. </a:t>
            </a:r>
            <a:r>
              <a:rPr lang="es-ES_tradnl" sz="1800" dirty="0">
                <a:latin typeface="Museo Sans 300" panose="02000000000000000000" pitchFamily="50" charset="0"/>
              </a:rPr>
              <a:t>En la parte ambiental se trabaja coordinadamente con el Ministerio de Medio Ambiente. Además, institucionalmente se trabaja en la sensibilización, medidas y controles </a:t>
            </a:r>
            <a:r>
              <a:rPr lang="es-ES_tradnl" sz="1800">
                <a:latin typeface="Museo Sans 300" panose="02000000000000000000" pitchFamily="50" charset="0"/>
              </a:rPr>
              <a:t>ambientales en </a:t>
            </a:r>
            <a:r>
              <a:rPr lang="es-ES_tradnl" sz="1800" dirty="0">
                <a:latin typeface="Museo Sans 300" panose="02000000000000000000" pitchFamily="50" charset="0"/>
              </a:rPr>
              <a:t>pro del medio ambiente.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233832416"/>
              </p:ext>
            </p:extLst>
          </p:nvPr>
        </p:nvGraphicFramePr>
        <p:xfrm>
          <a:off x="2000623" y="3943536"/>
          <a:ext cx="8128000" cy="138176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Coordinador: </a:t>
                      </a:r>
                      <a:r>
                        <a:rPr lang="es-SV" dirty="0">
                          <a:latin typeface="Museo Sans 300" panose="02000000000000000000" pitchFamily="50" charset="0"/>
                          <a:cs typeface="Arial" panose="020B0604020202020204" pitchFamily="34" charset="0"/>
                        </a:rPr>
                        <a:t>GERARDO VICENTE ROMERO FUENTES (AD</a:t>
                      </a:r>
                      <a:r>
                        <a:rPr lang="es-SV" baseline="0" dirty="0">
                          <a:latin typeface="Museo Sans 300" panose="02000000000000000000" pitchFamily="50" charset="0"/>
                          <a:cs typeface="Arial" panose="020B0604020202020204" pitchFamily="34" charset="0"/>
                        </a:rPr>
                        <a:t> HONOREM)</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2485</Words>
  <Application>Microsoft Office PowerPoint</Application>
  <PresentationFormat>Panorámica</PresentationFormat>
  <Paragraphs>181</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Bembo Std</vt:lpstr>
      <vt:lpstr>Calibri</vt:lpstr>
      <vt:lpstr>Constantia</vt:lpstr>
      <vt:lpstr>Museo Sans 300</vt:lpstr>
      <vt:lpstr>Museo Sans 700</vt:lpstr>
      <vt:lpstr>Tema de Office</vt:lpstr>
      <vt:lpstr>ORGANIGRAMA Instituto de Legalización de la Propiedad </vt:lpstr>
      <vt:lpstr>Presentación de PowerPoint</vt:lpstr>
      <vt:lpstr>CONSEJO DIRECTIVO</vt:lpstr>
      <vt:lpstr>AUDITORIA INTERNA</vt:lpstr>
      <vt:lpstr>DIRECCION EJECUTIVA</vt:lpstr>
      <vt:lpstr>UAIP</vt:lpstr>
      <vt:lpstr>GERENCIA DE OPERACIONES</vt:lpstr>
      <vt:lpstr>UNIDAD DE PLANIFICACIÓN DE OPERACIONES</vt:lpstr>
      <vt:lpstr>UNIDAD DE GESTIÓN AMBIENTAL</vt:lpstr>
      <vt:lpstr>UNIDAD DE INFORMÁTICA</vt:lpstr>
      <vt:lpstr>UNIDAD TÉCNICA SOCIAL</vt:lpstr>
      <vt:lpstr>UNIDAD DE INGENIERÍA/CATASTRO</vt:lpstr>
      <vt:lpstr>UNIDAD DE MEDICIONES</vt:lpstr>
      <vt:lpstr>UNIDAD  JURÍDICA</vt:lpstr>
      <vt:lpstr>UNIDAD  CATASTRAL</vt:lpstr>
      <vt:lpstr>UNIDAD  REGISTRAL</vt:lpstr>
      <vt:lpstr>GERENCIA ADMINISTRATIVA FINANCIERA</vt:lpstr>
      <vt:lpstr>UNIDAD DE GESTIÓN DOCUMENTAL Y ARCHIVOS (UGDA)</vt:lpstr>
      <vt:lpstr>TESORERO / PAGADOR</vt:lpstr>
      <vt:lpstr>CONTABILIDAD</vt:lpstr>
      <vt:lpstr>TRANSPORTE</vt:lpstr>
      <vt:lpstr>UNIDAD DE COMPRAS PÚBLICAS</vt:lpstr>
      <vt:lpstr>RECURSOS HUMANOS</vt:lpstr>
      <vt:lpstr>UNIDAD DE GENERO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2024-04-15T16:56:10Z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