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89" r:id="rId19"/>
    <p:sldId id="291" r:id="rId20"/>
    <p:sldId id="292" r:id="rId21"/>
    <p:sldId id="294" r:id="rId22"/>
    <p:sldId id="295" r:id="rId23"/>
    <p:sldId id="298" r:id="rId24"/>
    <p:sldId id="299" r:id="rId25"/>
    <p:sldId id="300"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7/16/2024</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7/16/2024</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16/07/2024</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16/07/2024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16/07/2024</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16/07/2024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16/07/2024</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086880290"/>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TÉCNICA SOCIAL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4800017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9</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anose="02000000000000000000" pitchFamily="50" charset="0"/>
              </a:rPr>
              <a:t>UNIDAD DE INGENIERÍA/CATASTRO</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12358651"/>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Guillermo</a:t>
                      </a:r>
                      <a:r>
                        <a:rPr lang="es-SV" baseline="0" dirty="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9</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41239060"/>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12781423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Oscar Alirio Gavarrete</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43771934"/>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GRISELDA JHAMILET ESCOBAR DE SERPAS </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anose="02000000000000000000" pitchFamily="50" charset="0"/>
              </a:rPr>
              <a:t>GERENCIA ADMINISTRATIVA FINANCIERA</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258693072"/>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Nuria</a:t>
                      </a:r>
                      <a:r>
                        <a:rPr lang="es-SV" baseline="0" dirty="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latin typeface="Museo Sans 700" panose="02000000000000000000" pitchFamily="50" charset="0"/>
              </a:rPr>
              <a:t>TESORERO / PAGADOR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1"/>
            <a:ext cx="10972800" cy="2031710"/>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279436660"/>
              </p:ext>
            </p:extLst>
          </p:nvPr>
        </p:nvGraphicFramePr>
        <p:xfrm>
          <a:off x="2032000" y="423446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3" name="Imagen 2"/>
          <p:cNvPicPr>
            <a:picLocks noChangeAspect="1"/>
          </p:cNvPicPr>
          <p:nvPr/>
        </p:nvPicPr>
        <p:blipFill rotWithShape="1">
          <a:blip r:embed="rId3"/>
          <a:srcRect l="1597" t="1466"/>
          <a:stretch/>
        </p:blipFill>
        <p:spPr>
          <a:xfrm>
            <a:off x="2344387" y="962948"/>
            <a:ext cx="7855681" cy="5304816"/>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CONTABILIDAD</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625458386"/>
              </p:ext>
            </p:extLst>
          </p:nvPr>
        </p:nvGraphicFramePr>
        <p:xfrm>
          <a:off x="2059671"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 Así como de Controlar el uso de Cupones de Combustible.</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6786083"/>
              </p:ext>
            </p:extLst>
          </p:nvPr>
        </p:nvGraphicFramePr>
        <p:xfrm>
          <a:off x="2201339" y="404376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José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anose="02000000000000000000" pitchFamily="50" charset="0"/>
              </a:rPr>
              <a:t>UNIDAD DE COMPRAS PÚBLICAS</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anose="02000000000000000000" pitchFamily="50" charset="0"/>
              </a:rPr>
              <a:t>Es responsable de la descentralización operativa y de realizar la gestión de los procesos para las contrataciones de Obras, Bienes y Servicios, de conformidad a lo establecido en la Ley de Compras Públicas, Reglamento y normativas.</a:t>
            </a:r>
          </a:p>
        </p:txBody>
      </p:sp>
      <p:graphicFrame>
        <p:nvGraphicFramePr>
          <p:cNvPr id="5" name="Tabla 4"/>
          <p:cNvGraphicFramePr>
            <a:graphicFrameLocks noGrp="1"/>
          </p:cNvGraphicFramePr>
          <p:nvPr>
            <p:extLst>
              <p:ext uri="{D42A27DB-BD31-4B8C-83A1-F6EECF244321}">
                <p14:modId xmlns:p14="http://schemas.microsoft.com/office/powerpoint/2010/main" val="108722038"/>
              </p:ext>
            </p:extLst>
          </p:nvPr>
        </p:nvGraphicFramePr>
        <p:xfrm>
          <a:off x="2082333"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9904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RECURSOS HUMANOS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346704737"/>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 (AD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24796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GENERO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Aplicar los principios de transversalidad en la actuación Institucional en conjunto con la Dirección Ejecutiva y Gerencias. Sensibilizar, capacitar y formar al personal del ILP en materia de Igualdad, no discriminación y vida libre </a:t>
            </a:r>
            <a:r>
              <a:rPr lang="es-SV" sz="2400"/>
              <a:t>de violencia.</a:t>
            </a:r>
            <a:endParaRPr lang="es-SV" sz="2400" dirty="0"/>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73772490"/>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Evelin Maricela Abarca Campos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9111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556833362"/>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23232066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JUAN IDIAMIN ABARCA AGUILAR</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anose="02000000000000000000" pitchFamily="50" charset="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anose="02000000000000000000" pitchFamily="50" charset="0"/>
            </a:endParaRPr>
          </a:p>
          <a:p>
            <a:pPr marL="0" indent="0" algn="just">
              <a:buNone/>
            </a:pPr>
            <a:r>
              <a:rPr lang="es-SV" sz="1800" dirty="0">
                <a:latin typeface="Museo Sans 300" panose="02000000000000000000" pitchFamily="50" charset="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Oficial de Información:</a:t>
                      </a:r>
                      <a:r>
                        <a:rPr lang="es-SV" b="1" baseline="0" dirty="0">
                          <a:latin typeface="Museo Sans 300" panose="02000000000000000000" pitchFamily="50" charset="0"/>
                          <a:cs typeface="Arial" panose="020B0604020202020204" pitchFamily="34" charset="0"/>
                        </a:rPr>
                        <a:t> </a:t>
                      </a:r>
                      <a:r>
                        <a:rPr lang="es-SV" b="0" baseline="0" dirty="0">
                          <a:latin typeface="Museo Sans 300" panose="02000000000000000000" pitchFamily="50" charset="0"/>
                          <a:cs typeface="Arial" panose="020B0604020202020204" pitchFamily="34" charset="0"/>
                        </a:rPr>
                        <a:t>Lorena Patricia</a:t>
                      </a:r>
                      <a:r>
                        <a:rPr lang="es-SV" b="0" dirty="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70999734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89105600"/>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PEDRO ANTONIO RECINOS JOVEL</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UNIDAD DE GESTIÓN AMBIENTAL</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a:t>
            </a:r>
            <a:r>
              <a:rPr lang="es-ES_tradnl" sz="1800" dirty="0">
                <a:latin typeface="Museo Sans 300" panose="02000000000000000000" pitchFamily="50" charset="0"/>
              </a:rPr>
              <a:t>En la parte ambiental se trabaja coordinadamente con el Ministerio de Medio Ambiente en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061177800"/>
              </p:ext>
            </p:extLst>
          </p:nvPr>
        </p:nvGraphicFramePr>
        <p:xfrm>
          <a:off x="2000623" y="4256244"/>
          <a:ext cx="8128000" cy="138176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GERARDO VICENTE ROMERO FUENTES (AD</a:t>
                      </a:r>
                      <a:r>
                        <a:rPr lang="es-SV" baseline="0" dirty="0">
                          <a:latin typeface="Museo Sans 300" panose="02000000000000000000" pitchFamily="50" charset="0"/>
                          <a:cs typeface="Arial" panose="020B0604020202020204" pitchFamily="34" charset="0"/>
                        </a:rPr>
                        <a:t>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2476</Words>
  <Application>Microsoft Office PowerPoint</Application>
  <PresentationFormat>Panorámica</PresentationFormat>
  <Paragraphs>181</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Bembo Std</vt:lpstr>
      <vt:lpstr>Calibri</vt:lpstr>
      <vt:lpstr>Constantia</vt:lpstr>
      <vt:lpstr>Museo Sans 300</vt:lpstr>
      <vt:lpstr>Museo Sans 700</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PLANIFICACIÓN</vt:lpstr>
      <vt:lpstr>UNIDAD DE GESTIÓN AMBIENTAL</vt:lpstr>
      <vt:lpstr>UNIDAD DE INFORMÁTICA</vt:lpstr>
      <vt:lpstr>UNIDAD TÉCNICA SOCIAL</vt:lpstr>
      <vt:lpstr>UNIDAD DE INGENIERÍA/CATASTRO</vt:lpstr>
      <vt:lpstr>UNIDAD DE MEDICIONES</vt:lpstr>
      <vt:lpstr>UNIDAD  JURÍDICA</vt:lpstr>
      <vt:lpstr>UNIDAD  CATASTRAL</vt:lpstr>
      <vt:lpstr>UNIDAD  REGISTRAL</vt:lpstr>
      <vt:lpstr>GERENCIA ADMINISTRATIVA FINANCIERA</vt:lpstr>
      <vt:lpstr>UNIDAD DE GESTIÓN DOCUMENTAL Y ARCHIVOS (UGDA)</vt:lpstr>
      <vt:lpstr>TESORERO / PAGADOR</vt:lpstr>
      <vt:lpstr>CONTABILIDAD</vt:lpstr>
      <vt:lpstr>TRANSPORTE</vt:lpstr>
      <vt:lpstr>UNIDAD DE COMPRAS PÚBLICAS</vt:lpstr>
      <vt:lpstr>RECURSOS HUMANOS</vt:lpstr>
      <vt:lpstr>UNIDAD DE GENERO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2024-07-16T20:46:28Z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