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7"/>
  </p:notesMasterIdLst>
  <p:handoutMasterIdLst>
    <p:handoutMasterId r:id="rId28"/>
  </p:handoutMasterIdLst>
  <p:sldIdLst>
    <p:sldId id="273" r:id="rId3"/>
    <p:sldId id="274" r:id="rId4"/>
    <p:sldId id="275" r:id="rId5"/>
    <p:sldId id="277" r:id="rId6"/>
    <p:sldId id="276" r:id="rId7"/>
    <p:sldId id="297" r:id="rId8"/>
    <p:sldId id="279" r:id="rId9"/>
    <p:sldId id="282" r:id="rId10"/>
    <p:sldId id="280" r:id="rId11"/>
    <p:sldId id="290" r:id="rId12"/>
    <p:sldId id="283" r:id="rId13"/>
    <p:sldId id="285" r:id="rId14"/>
    <p:sldId id="284" r:id="rId15"/>
    <p:sldId id="286" r:id="rId16"/>
    <p:sldId id="287" r:id="rId17"/>
    <p:sldId id="288" r:id="rId18"/>
    <p:sldId id="289" r:id="rId19"/>
    <p:sldId id="291" r:id="rId20"/>
    <p:sldId id="292" r:id="rId21"/>
    <p:sldId id="294" r:id="rId22"/>
    <p:sldId id="295" r:id="rId23"/>
    <p:sldId id="298" r:id="rId24"/>
    <p:sldId id="299" r:id="rId25"/>
    <p:sldId id="300"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9/24/2024</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9/24/2024</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24/09/2024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24/09/2024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24/09/2024</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24/09/2024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24/09/2024</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086880290"/>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TÉCNICA SOCIAL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4800017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9</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3600" b="1" dirty="0">
                <a:latin typeface="Museo Sans 700" panose="02000000000000000000" pitchFamily="50" charset="0"/>
              </a:rPr>
              <a:t>UNIDAD DE INGENIERÍA/CATASTRO</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lgn="just">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12358651"/>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Guillermo</a:t>
                      </a:r>
                      <a:r>
                        <a:rPr lang="es-SV" baseline="0" dirty="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9</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41239060"/>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12781423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Oscar Alirio Gavarrete</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468494"/>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43771934"/>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GRISELDA JHAMILET ESCOBAR DE SERPAS </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Museo Sans 700" panose="02000000000000000000" pitchFamily="50" charset="0"/>
              </a:rPr>
              <a:t>GERENCIA ADMINISTRATIVA FINANCIERA</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258693072"/>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Nuria</a:t>
                      </a:r>
                      <a:r>
                        <a:rPr lang="es-SV" baseline="0" dirty="0">
                          <a:latin typeface="Museo Sans 300" panose="02000000000000000000" pitchFamily="50" charset="0"/>
                          <a:cs typeface="Arial" panose="020B0604020202020204" pitchFamily="34" charset="0"/>
                        </a:rPr>
                        <a:t> Marilyn Rivas Arias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28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3912617262"/>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latin typeface="Museo Sans 700" panose="02000000000000000000" pitchFamily="50" charset="0"/>
              </a:rPr>
              <a:t>TESORERO / PAGADOR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1"/>
            <a:ext cx="10972800" cy="2031710"/>
          </a:xfrm>
        </p:spPr>
        <p:txBody>
          <a:bodyPr>
            <a:noAutofit/>
          </a:bodyPr>
          <a:lstStyle/>
          <a:p>
            <a:pPr marL="45720" indent="0" algn="just">
              <a:buNone/>
            </a:pPr>
            <a:r>
              <a:rPr lang="es-SV" dirty="0"/>
              <a:t>Controlar el uso de los recursos financieros del Instituto y el cumplimiento estricto de las disposiciones legales que regulan el uso de los mismos.</a:t>
            </a:r>
          </a:p>
          <a:p>
            <a:pPr marL="45720" indent="0" algn="just">
              <a:buNone/>
            </a:pPr>
            <a:endParaRPr lang="es-SV" sz="2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279436660"/>
              </p:ext>
            </p:extLst>
          </p:nvPr>
        </p:nvGraphicFramePr>
        <p:xfrm>
          <a:off x="2032000" y="423446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3" name="Imagen 2"/>
          <p:cNvPicPr>
            <a:picLocks noChangeAspect="1"/>
          </p:cNvPicPr>
          <p:nvPr/>
        </p:nvPicPr>
        <p:blipFill rotWithShape="1">
          <a:blip r:embed="rId3"/>
          <a:srcRect l="1597" t="1466"/>
          <a:stretch/>
        </p:blipFill>
        <p:spPr>
          <a:xfrm>
            <a:off x="2344387" y="962948"/>
            <a:ext cx="7855681" cy="5304816"/>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CONTABILIDAD</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2800" dirty="0"/>
              <a:t>Responsable de llevar el registro de las operaciones contables, con base a procedimientos, criterios técnicos y normas legales para la consecución de objetivos y metas de la institución.</a:t>
            </a:r>
          </a:p>
          <a:p>
            <a:pPr marL="45720" indent="0" algn="just">
              <a:buNone/>
            </a:pPr>
            <a:endParaRPr lang="es-SV" sz="24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398870984"/>
              </p:ext>
            </p:extLst>
          </p:nvPr>
        </p:nvGraphicFramePr>
        <p:xfrm>
          <a:off x="2059671"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VACANTE</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Administrar el uso y asignación de los vehículos Institucionales, a fin de que estos estén en óptimas condiciones para el logro de los objetivos y metas de la institución. Así como de Controlar el uso de Cupones de Combustible.</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6786083"/>
              </p:ext>
            </p:extLst>
          </p:nvPr>
        </p:nvGraphicFramePr>
        <p:xfrm>
          <a:off x="2201339" y="404376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José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latin typeface="Museo Sans 700" panose="02000000000000000000" pitchFamily="50" charset="0"/>
              </a:rPr>
              <a:t>UNIDAD DE COMPRAS PÚBLICAS</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latin typeface="Museo Sans 300" panose="02000000000000000000" pitchFamily="50" charset="0"/>
              </a:rPr>
              <a:t>Es responsable de la descentralización operativa y de realizar la gestión de los procesos para las contrataciones de Obras, Bienes y Servicios, de conformidad a lo establecido en la Ley de Compras Públicas, Reglamento y normativas.</a:t>
            </a:r>
          </a:p>
        </p:txBody>
      </p:sp>
      <p:graphicFrame>
        <p:nvGraphicFramePr>
          <p:cNvPr id="5" name="Tabla 4"/>
          <p:cNvGraphicFramePr>
            <a:graphicFrameLocks noGrp="1"/>
          </p:cNvGraphicFramePr>
          <p:nvPr>
            <p:extLst>
              <p:ext uri="{D42A27DB-BD31-4B8C-83A1-F6EECF244321}">
                <p14:modId xmlns:p14="http://schemas.microsoft.com/office/powerpoint/2010/main" val="108722038"/>
              </p:ext>
            </p:extLst>
          </p:nvPr>
        </p:nvGraphicFramePr>
        <p:xfrm>
          <a:off x="2082333"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9904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RECURSOS HUMANOS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Responsable de realizar los procesos de Reclutamiento y Selección, Evaluación del Desempeño, Acciones de Personal, Capacitación y Desarrollo; y Relaciones Laborales en base a las Leyes y Reglamentos vigentes.</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346704737"/>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a:t>
                      </a:r>
                      <a:r>
                        <a:rPr lang="es-SV" b="0" dirty="0" smtClean="0">
                          <a:latin typeface="Museo Sans 300" panose="02000000000000000000" pitchFamily="50" charset="0"/>
                          <a:cs typeface="Arial" panose="020B0604020202020204" pitchFamily="34" charset="0"/>
                        </a:rPr>
                        <a:t>Salazar (AD HONOREM)</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24796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GENERO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Aplicar los principios de transversalidad en la actuación Institucional en conjunto con la Dirección Ejecutiva y Gerencias. Sensibilizar, capacitar y formar al personal del ILP en materia de Igualdad, no discriminación y vida libre </a:t>
            </a:r>
            <a:r>
              <a:rPr lang="es-SV" sz="2400"/>
              <a:t>de violencia.</a:t>
            </a:r>
            <a:endParaRPr lang="es-SV" sz="2400" dirty="0"/>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73772490"/>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Evelin Maricela Abarca Campos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9111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6 Miembros: Ministra de Vivienda, Viceministro de Obras Públicas, Ministra de Desarrollo Local, Viceministro de Gobernación y Desarrollo Territorial y Viceministra de Relaciones Exteriores y Director Ejecutivo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556833362"/>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2779230419"/>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smtClean="0">
                          <a:latin typeface="Museo Sans 300" panose="02000000000000000000" pitchFamily="50" charset="0"/>
                          <a:cs typeface="Arial" panose="020B0604020202020204" pitchFamily="34" charset="0"/>
                        </a:rPr>
                        <a:t>MIRNA DEL ROSARIO MARTINEZ DE PARADA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a:latin typeface="Museo Sans 700" panose="02000000000000000000" pitchFamily="50" charset="0"/>
              </a:rPr>
              <a:t>UAIP</a:t>
            </a: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a:latin typeface="Museo Sans 300" panose="02000000000000000000" pitchFamily="50" charset="0"/>
            </a:endParaRPr>
          </a:p>
          <a:p>
            <a:pPr marL="0" indent="0" algn="just">
              <a:buNone/>
            </a:pPr>
            <a:r>
              <a:rPr lang="es-SV" sz="1800" dirty="0">
                <a:latin typeface="Museo Sans 300" panose="02000000000000000000" pitchFamily="50" charset="0"/>
              </a:rPr>
              <a:t>Es la Unidad encargada de gestionar y velar por que se garantice el derecho de acceso a toda persona a la información pública, en cumplimiento a los lineamientos de la Ley de Acceso a la Información Pública su Reglamento y Normativa relacionada para fomentar la participación ciudadana y transparencia, de manera oportuna y veraz.</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Oficial de Información:</a:t>
                      </a:r>
                      <a:r>
                        <a:rPr lang="es-SV" b="1" baseline="0" dirty="0">
                          <a:latin typeface="Museo Sans 300" panose="02000000000000000000" pitchFamily="50" charset="0"/>
                          <a:cs typeface="Arial" panose="020B0604020202020204" pitchFamily="34" charset="0"/>
                        </a:rPr>
                        <a:t> </a:t>
                      </a:r>
                      <a:r>
                        <a:rPr lang="es-SV" b="0" baseline="0" dirty="0">
                          <a:latin typeface="Museo Sans 300" panose="02000000000000000000" pitchFamily="50" charset="0"/>
                          <a:cs typeface="Arial" panose="020B0604020202020204" pitchFamily="34" charset="0"/>
                        </a:rPr>
                        <a:t>Lorena Patricia</a:t>
                      </a:r>
                      <a:r>
                        <a:rPr lang="es-SV" b="0" dirty="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70999734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89105600"/>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smtClean="0">
                          <a:latin typeface="Museo Sans 300" panose="02000000000000000000" pitchFamily="50" charset="0"/>
                          <a:cs typeface="Arial" panose="020B0604020202020204" pitchFamily="34" charset="0"/>
                        </a:rPr>
                        <a:t>PEDRO ANTONIO RECINOS JOVEL</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smtClean="0">
                <a:latin typeface="Museo Sans 700" panose="02000000000000000000" pitchFamily="50" charset="0"/>
              </a:rPr>
              <a:t>UNIDAD DE GESTIÓN AMBIENTAL</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a:t>
            </a:r>
            <a:r>
              <a:rPr lang="es-ES_tradnl" sz="1800" dirty="0" smtClean="0">
                <a:latin typeface="Museo Sans 300" panose="02000000000000000000" pitchFamily="50" charset="0"/>
              </a:rPr>
              <a:t>En </a:t>
            </a:r>
            <a:r>
              <a:rPr lang="es-ES_tradnl" sz="1800" dirty="0">
                <a:latin typeface="Museo Sans 300" panose="02000000000000000000" pitchFamily="50" charset="0"/>
              </a:rPr>
              <a:t>la parte ambiental se trabaja coordinadamente con los diferentes especialistas autorizados para la elaboración de estudios de impacto ambiental (</a:t>
            </a:r>
            <a:r>
              <a:rPr lang="es-ES_tradnl" sz="1800" dirty="0" err="1">
                <a:latin typeface="Museo Sans 300" panose="02000000000000000000" pitchFamily="50" charset="0"/>
              </a:rPr>
              <a:t>EsIA</a:t>
            </a:r>
            <a:r>
              <a:rPr lang="es-ES_tradnl" sz="1800" dirty="0">
                <a:latin typeface="Museo Sans 300" panose="02000000000000000000" pitchFamily="50" charset="0"/>
              </a:rPr>
              <a:t>), diagnósticos ambientales, formularios ambientales; como también,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061177800"/>
              </p:ext>
            </p:extLst>
          </p:nvPr>
        </p:nvGraphicFramePr>
        <p:xfrm>
          <a:off x="2000623" y="4256244"/>
          <a:ext cx="8128000" cy="138176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smtClean="0">
                          <a:latin typeface="Museo Sans 300" panose="02000000000000000000" pitchFamily="50" charset="0"/>
                          <a:cs typeface="Arial" panose="020B0604020202020204" pitchFamily="34" charset="0"/>
                        </a:rPr>
                        <a:t>GERARDO VICENTE ROMERO FUENTES (AD</a:t>
                      </a:r>
                      <a:r>
                        <a:rPr lang="es-SV" baseline="0" dirty="0" smtClean="0">
                          <a:latin typeface="Museo Sans 300" panose="02000000000000000000" pitchFamily="50" charset="0"/>
                          <a:cs typeface="Arial" panose="020B0604020202020204" pitchFamily="34" charset="0"/>
                        </a:rPr>
                        <a:t> HONOREM)</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2473</Words>
  <Application>Microsoft Office PowerPoint</Application>
  <PresentationFormat>Panorámica</PresentationFormat>
  <Paragraphs>181</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Bembo Std</vt:lpstr>
      <vt:lpstr>Calibri</vt:lpstr>
      <vt:lpstr>Constantia</vt:lpstr>
      <vt:lpstr>Museo Sans 300</vt:lpstr>
      <vt:lpstr>Museo Sans 700</vt:lpstr>
      <vt:lpstr>Verdana</vt:lpstr>
      <vt:lpstr>Tema de Office</vt:lpstr>
      <vt:lpstr>ORGANIGRAMA Instituto de Legalización de la Propiedad </vt:lpstr>
      <vt:lpstr>Presentación de PowerPoint</vt:lpstr>
      <vt:lpstr>CONSEJO DIRECTIVO</vt:lpstr>
      <vt:lpstr>AUDITORIA INTERNA</vt:lpstr>
      <vt:lpstr>DIRECCION EJECUTIVA</vt:lpstr>
      <vt:lpstr>UAIP</vt:lpstr>
      <vt:lpstr>GERENCIA DE OPERACIONES</vt:lpstr>
      <vt:lpstr>PLANIFICACIÓN</vt:lpstr>
      <vt:lpstr>UNIDAD DE GESTIÓN AMBIENTAL</vt:lpstr>
      <vt:lpstr>UNIDAD DE INFORMÁTICA</vt:lpstr>
      <vt:lpstr>UNIDAD TÉCNICA SOCIAL</vt:lpstr>
      <vt:lpstr>UNIDAD DE INGENIERÍA/CATASTRO</vt:lpstr>
      <vt:lpstr>UNIDAD DE MEDICIONES</vt:lpstr>
      <vt:lpstr>UNIDAD  JURÍDICA</vt:lpstr>
      <vt:lpstr>UNIDAD  CATASTRAL</vt:lpstr>
      <vt:lpstr>UNIDAD  REGISTRAL</vt:lpstr>
      <vt:lpstr>GERENCIA ADMINISTRATIVA FINANCIERA</vt:lpstr>
      <vt:lpstr>UNIDAD DE GESTIÓN DOCUMENTAL Y ARCHIVOS (UGDA)</vt:lpstr>
      <vt:lpstr>TESORERO / PAGADOR</vt:lpstr>
      <vt:lpstr>CONTABILIDAD</vt:lpstr>
      <vt:lpstr>TRANSPORTE</vt:lpstr>
      <vt:lpstr>UNIDAD DE COMPRAS PÚBLICAS</vt:lpstr>
      <vt:lpstr>RECURSOS HUMANOS</vt:lpstr>
      <vt:lpstr>UNIDAD DE GENERO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2024-09-24T21:51:35Z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