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2"/>
  </p:sldMasterIdLst>
  <p:notesMasterIdLst>
    <p:notesMasterId r:id="rId27"/>
  </p:notesMasterIdLst>
  <p:handoutMasterIdLst>
    <p:handoutMasterId r:id="rId28"/>
  </p:handoutMasterIdLst>
  <p:sldIdLst>
    <p:sldId id="273" r:id="rId3"/>
    <p:sldId id="274" r:id="rId4"/>
    <p:sldId id="275" r:id="rId5"/>
    <p:sldId id="277" r:id="rId6"/>
    <p:sldId id="276" r:id="rId7"/>
    <p:sldId id="297" r:id="rId8"/>
    <p:sldId id="279" r:id="rId9"/>
    <p:sldId id="282" r:id="rId10"/>
    <p:sldId id="280" r:id="rId11"/>
    <p:sldId id="290" r:id="rId12"/>
    <p:sldId id="283" r:id="rId13"/>
    <p:sldId id="285" r:id="rId14"/>
    <p:sldId id="284" r:id="rId15"/>
    <p:sldId id="286" r:id="rId16"/>
    <p:sldId id="287" r:id="rId17"/>
    <p:sldId id="288" r:id="rId18"/>
    <p:sldId id="289" r:id="rId19"/>
    <p:sldId id="291" r:id="rId20"/>
    <p:sldId id="292" r:id="rId21"/>
    <p:sldId id="294" r:id="rId22"/>
    <p:sldId id="295" r:id="rId23"/>
    <p:sldId id="298" r:id="rId24"/>
    <p:sldId id="299" r:id="rId25"/>
    <p:sldId id="300" r:id="rId2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20EA5F0D-C1DC-412F-A146-DDB3A74B588F}" type="datetimeFigureOut">
              <a:rPr lang="en-US"/>
              <a:t>9/24/2024</a:t>
            </a:fld>
            <a:endParaRPr/>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A8CDE508-72C8-4AB5-AA9C-1584D31690E0}" type="datetimeFigureOut">
              <a:rPr lang="en-US"/>
              <a:t>9/24/2024</a:t>
            </a:fld>
            <a:endParaRPr/>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518204"/>
            <a:ext cx="5681980" cy="3168610"/>
          </a:xfrm>
          <a:prstGeom prst="rect">
            <a:avLst/>
          </a:prstGeom>
        </p:spPr>
        <p:txBody>
          <a:bodyPr vert="horz" lIns="94229" tIns="47114" rIns="94229" bIns="47114"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CA3385DD-5B28-42A9-A202-D53106793F33}" type="datetimeFigureOut">
              <a:rPr lang="es-SV" smtClean="0"/>
              <a:t>24/09/2024</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0E4438-650C-488C-9D27-917958B3D748}" type="slidenum">
              <a:rPr lang="es-SV" smtClean="0"/>
              <a:t>‹Nº›</a:t>
            </a:fld>
            <a:endParaRPr lang="es-SV"/>
          </a:p>
        </p:txBody>
      </p:sp>
    </p:spTree>
    <p:extLst>
      <p:ext uri="{BB962C8B-B14F-4D97-AF65-F5344CB8AC3E}">
        <p14:creationId xmlns:p14="http://schemas.microsoft.com/office/powerpoint/2010/main" val="385282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24/09/2024</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56379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1"/>
            <a:ext cx="36576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812800" y="274641"/>
            <a:ext cx="107696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24/09/2024</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179994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24/09/2024</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87951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E583DDF-CA54-461A-A486-592D2374C532}" type="datetimeFigureOut">
              <a:rPr lang="es-ES" smtClean="0"/>
              <a:t>24/09/2024</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60229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A879FD0-C37A-4F50-8F3B-5FA0D9D0B42F}" type="datetimeFigureOut">
              <a:rPr lang="es-ES" smtClean="0"/>
              <a:t>24/09/2024</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0D06EF73-9DB8-4763-865F-2F88181A4732}" type="slidenum">
              <a:rPr lang="es-SV" smtClean="0"/>
              <a:t>‹Nº›</a:t>
            </a:fld>
            <a:endParaRPr lang="es-SV"/>
          </a:p>
        </p:txBody>
      </p:sp>
    </p:spTree>
    <p:extLst>
      <p:ext uri="{BB962C8B-B14F-4D97-AF65-F5344CB8AC3E}">
        <p14:creationId xmlns:p14="http://schemas.microsoft.com/office/powerpoint/2010/main" val="72418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9E583DDF-CA54-461A-A486-592D2374C532}" type="datetimeFigureOut">
              <a:rPr lang="es-ES" smtClean="0"/>
              <a:t>24/09/2024</a:t>
            </a:fld>
            <a:endParaRPr lang="es-ES"/>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401558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9E583DDF-CA54-461A-A486-592D2374C532}" type="datetimeFigureOut">
              <a:rPr lang="es-ES" smtClean="0"/>
              <a:pPr/>
              <a:t>24/09/2024</a:t>
            </a:fld>
            <a:endParaRPr lang="es-ES"/>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A8D9AD5-F248-4919-864A-CFD76CC027D6}" type="slidenum">
              <a:rPr lang="es-SV" smtClean="0"/>
              <a:pPr/>
              <a:t>‹Nº›</a:t>
            </a:fld>
            <a:endParaRPr lang="es-SV"/>
          </a:p>
        </p:txBody>
      </p:sp>
    </p:spTree>
    <p:extLst>
      <p:ext uri="{BB962C8B-B14F-4D97-AF65-F5344CB8AC3E}">
        <p14:creationId xmlns:p14="http://schemas.microsoft.com/office/powerpoint/2010/main" val="21056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583DDF-CA54-461A-A486-592D2374C532}" type="datetimeFigureOut">
              <a:rPr lang="es-ES" smtClean="0"/>
              <a:t>24/09/2024</a:t>
            </a:fld>
            <a:endParaRPr lang="es-ES"/>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74395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24/09/2024</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7697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24/09/2024</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51565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s-ES" smtClean="0"/>
              <a:pPr/>
              <a:t>24/09/2024</a:t>
            </a:fld>
            <a:endParaRPr lang="es-ES"/>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s-SV" smtClean="0"/>
              <a:pPr/>
              <a:t>‹Nº›</a:t>
            </a:fld>
            <a:endParaRPr lang="es-SV"/>
          </a:p>
        </p:txBody>
      </p:sp>
    </p:spTree>
    <p:extLst>
      <p:ext uri="{BB962C8B-B14F-4D97-AF65-F5344CB8AC3E}">
        <p14:creationId xmlns:p14="http://schemas.microsoft.com/office/powerpoint/2010/main" val="40859397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72732" y="2032314"/>
            <a:ext cx="10972800" cy="2514600"/>
          </a:xfrm>
        </p:spPr>
        <p:txBody>
          <a:bodyPr>
            <a:noAutofit/>
          </a:bodyPr>
          <a:lstStyle/>
          <a:p>
            <a:pPr>
              <a:lnSpc>
                <a:spcPct val="150000"/>
              </a:lnSpc>
              <a:spcBef>
                <a:spcPts val="0"/>
              </a:spcBef>
            </a:pPr>
            <a:r>
              <a:rPr lang="es-ES" b="1" dirty="0">
                <a:solidFill>
                  <a:srgbClr val="313945"/>
                </a:solidFill>
                <a:latin typeface="Museo Sans 700" panose="02000000000000000000" pitchFamily="50" charset="0"/>
              </a:rPr>
              <a:t>ORGANIGRAMA</a:t>
            </a:r>
            <a:br>
              <a:rPr lang="es-ES" b="1" dirty="0">
                <a:solidFill>
                  <a:srgbClr val="313945"/>
                </a:solidFill>
                <a:latin typeface="Museo Sans 700" panose="02000000000000000000" pitchFamily="50" charset="0"/>
              </a:rPr>
            </a:br>
            <a:r>
              <a:rPr lang="es-ES" b="1" dirty="0">
                <a:solidFill>
                  <a:srgbClr val="313945"/>
                </a:solidFill>
                <a:latin typeface="Museo Sans 700" panose="02000000000000000000" pitchFamily="50" charset="0"/>
              </a:rPr>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4400" b="1" dirty="0">
                <a:solidFill>
                  <a:srgbClr val="313945"/>
                </a:solidFill>
                <a:latin typeface="Bembo Std" panose="02020605060306020A03" pitchFamily="18" charset="0"/>
                <a:ea typeface="+mj-ea"/>
                <a:cs typeface="+mj-cs"/>
              </a:rPr>
              <a:t>ILP</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INFORMÁTICA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35435" y="2137229"/>
            <a:ext cx="10846965" cy="4525963"/>
          </a:xfrm>
        </p:spPr>
        <p:txBody>
          <a:bodyPr>
            <a:normAutofit/>
          </a:bodyPr>
          <a:lstStyle/>
          <a:p>
            <a:pPr marL="45720" indent="0" algn="just">
              <a:buNone/>
            </a:pPr>
            <a:r>
              <a:rPr lang="es-ES" sz="1800" dirty="0">
                <a:latin typeface="Museo Sans 300" panose="02000000000000000000" pitchFamily="50" charset="0"/>
              </a:rPr>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086880290"/>
              </p:ext>
            </p:extLst>
          </p:nvPr>
        </p:nvGraphicFramePr>
        <p:xfrm>
          <a:off x="2030368" y="50883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Rafael Atilio Hernández Guardado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3</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959537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TÉCNICA SOCIAL</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79591" y="2032314"/>
            <a:ext cx="10902809" cy="4447437"/>
          </a:xfrm>
        </p:spPr>
        <p:txBody>
          <a:bodyPr>
            <a:noAutofit/>
          </a:bodyPr>
          <a:lstStyle/>
          <a:p>
            <a:pPr marL="45720" indent="0" algn="just">
              <a:buNone/>
            </a:pPr>
            <a:r>
              <a:rPr lang="es-ES" sz="1800" dirty="0">
                <a:latin typeface="Museo Sans 300" panose="02000000000000000000" pitchFamily="50" charset="0"/>
              </a:rPr>
              <a:t>Ejecuta las actividades de promoción de los proyectos y/o programas, de forma coordinada e integrada con las diferentes organizaciones tales como VMVDU, </a:t>
            </a:r>
            <a:r>
              <a:rPr lang="es-ES" sz="1800" dirty="0" err="1">
                <a:latin typeface="Museo Sans 300" panose="02000000000000000000" pitchFamily="50" charset="0"/>
              </a:rPr>
              <a:t>ONG´s</a:t>
            </a:r>
            <a:r>
              <a:rPr lang="es-ES" sz="1800" dirty="0">
                <a:latin typeface="Museo Sans 300" panose="02000000000000000000" pitchFamily="50" charset="0"/>
              </a:rPr>
              <a:t>, Alcaldías, comunidades y beneficiarios, entre otras.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diagnósticos de los proyectos de legalización, determinando su factibilidad. Realiza Asambleas informativas en campo con los beneficiarios y líderes comunales.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Recolecta documentos de beneficiarios u otros relacionados con el proceso de legalización: DUI, partidas de nacimiento, partidas de defunción, boletas de  pagos de derechos de registro y otros, según necesidades el proceso de legalización.</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948000171"/>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titular: </a:t>
                      </a:r>
                      <a:r>
                        <a:rPr lang="es-SV" dirty="0">
                          <a:latin typeface="Museo Sans 300" panose="02000000000000000000" pitchFamily="50" charset="0"/>
                          <a:cs typeface="Arial" panose="020B0604020202020204" pitchFamily="34" charset="0"/>
                        </a:rPr>
                        <a:t>Eduardo Alfredo González Argueta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5</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9</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39609" y="5968337"/>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4776" y="496819"/>
            <a:ext cx="10972800" cy="1143000"/>
          </a:xfrm>
        </p:spPr>
        <p:txBody>
          <a:bodyPr>
            <a:normAutofit/>
          </a:bodyPr>
          <a:lstStyle/>
          <a:p>
            <a:r>
              <a:rPr lang="es-ES" sz="3600" b="1" dirty="0">
                <a:latin typeface="Museo Sans 700" panose="02000000000000000000" pitchFamily="50" charset="0"/>
              </a:rPr>
              <a:t>UNIDAD DE INGENIERÍA/CATASTRO</a:t>
            </a:r>
            <a:endParaRPr lang="es-SV" sz="3600" dirty="0">
              <a:latin typeface="Museo Sans 700" panose="02000000000000000000" pitchFamily="50" charset="0"/>
            </a:endParaRPr>
          </a:p>
        </p:txBody>
      </p:sp>
      <p:sp>
        <p:nvSpPr>
          <p:cNvPr id="3" name="Marcador de contenido 2"/>
          <p:cNvSpPr>
            <a:spLocks noGrp="1"/>
          </p:cNvSpPr>
          <p:nvPr>
            <p:ph idx="1"/>
          </p:nvPr>
        </p:nvSpPr>
        <p:spPr>
          <a:xfrm>
            <a:off x="825082" y="2000159"/>
            <a:ext cx="10730753" cy="3201015"/>
          </a:xfrm>
        </p:spPr>
        <p:txBody>
          <a:bodyPr>
            <a:noAutofit/>
          </a:bodyPr>
          <a:lstStyle/>
          <a:p>
            <a:pPr marL="45720" indent="0" algn="just">
              <a:buNone/>
            </a:pPr>
            <a:r>
              <a:rPr lang="es-ES" sz="1600" dirty="0">
                <a:latin typeface="Museo Sans 300" panose="02000000000000000000" pitchFamily="50" charset="0"/>
              </a:rPr>
              <a:t>Realiza inspecciones de campo para los Diagnósticos de los Proyectos, comprobación de linderos, resolución de problemas de colindancias, invasiones de inmuebles en coordinación y supervisión de Instituciones externas.</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Desarrolla actividades de campo y de oficina para garantizar la veracidad y calidad de la realidad física contenida en los Planos de los inmuebles en proceso de legalización.</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Elaboración de Estudios Hidrológicos requeridos por  Instituciones externas en los trámites de aprobación de planos, los cuales garantizan el buen funcionamiento de los drenajes de aguas lluvias de las Comunidades en proceso de legalización.</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Prepara las Carpetas para la obtención de los Planos Autorizados por las diferentes Instituciones externas autorizadoras en los procesos de legalización. </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Realiza los trabajos técnicos para la atención de las observaciones y/o modificaciones requeridas por las Instituciones externas autorizadoras, responsable de elaborar y revisar las descripciones técnicas de los inmuebles para escrituración.</a:t>
            </a:r>
            <a:endParaRPr lang="es-SV" sz="16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812358651"/>
              </p:ext>
            </p:extLst>
          </p:nvPr>
        </p:nvGraphicFramePr>
        <p:xfrm>
          <a:off x="2126458" y="53051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José Guillermo</a:t>
                      </a:r>
                      <a:r>
                        <a:rPr lang="es-SV" baseline="0" dirty="0">
                          <a:latin typeface="Museo Sans 300" panose="02000000000000000000" pitchFamily="50" charset="0"/>
                          <a:cs typeface="Arial" panose="020B0604020202020204" pitchFamily="34" charset="0"/>
                        </a:rPr>
                        <a:t> Zelaya Guevara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9</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MEDICIONES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1697" y="2052792"/>
            <a:ext cx="10044336" cy="4119392"/>
          </a:xfrm>
        </p:spPr>
        <p:txBody>
          <a:bodyPr>
            <a:noAutofit/>
          </a:bodyPr>
          <a:lstStyle/>
          <a:p>
            <a:pPr marL="45720" indent="0" algn="just">
              <a:buNone/>
            </a:pPr>
            <a:r>
              <a:rPr lang="es-ES" sz="1750" dirty="0">
                <a:latin typeface="Museo Sans 300" panose="02000000000000000000" pitchFamily="50" charset="0"/>
              </a:rPr>
              <a:t>Ejecuta mediciones topográficas a través de brigadas, incluido levantamiento de perímetros, planimetría, altimetría, masa arbórea, vaguadas aledañas a los proyectos, replanteamientos y amojonamientos de las parcelaciones, entre otros. </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Amojonamiento de los lotes de acuerdo al plano aprobado por ILP, en caso de resultar necesario y ser requerido.</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Elabora y revisa plano perimétrico y de partición, memorias descriptivas, descripciones técnicas, actas de remedición, acotamiento, asimismo amojona lotes de acuerdo a los planos aprobados y/o requerimientos externos.</a:t>
            </a: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141239060"/>
              </p:ext>
            </p:extLst>
          </p:nvPr>
        </p:nvGraphicFramePr>
        <p:xfrm>
          <a:off x="1859865" y="530545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José David Reyes Rivera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15</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16</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449066" y="5926393"/>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JURÍDICA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87106" y="2060052"/>
            <a:ext cx="10500850" cy="3500303"/>
          </a:xfrm>
        </p:spPr>
        <p:txBody>
          <a:bodyPr>
            <a:normAutofit/>
          </a:bodyPr>
          <a:lstStyle/>
          <a:p>
            <a:pPr marL="45720" indent="0" algn="just">
              <a:buNone/>
            </a:pPr>
            <a:r>
              <a:rPr lang="es-ES" sz="1800" dirty="0">
                <a:latin typeface="Museo Sans 300" panose="02000000000000000000" pitchFamily="50" charset="0"/>
              </a:rPr>
              <a:t>Realiza estudios jurídicos y registrales de inmuebles en los diferentes Registros de la propiedad del país, coordinadamente con 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Elabora diligencias notariales y escrituras requeridas en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estudios técnicos jurídicos de las solicitudes de calificación de interés social y calificación jurídica.</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Realizar visitas de campo y proporcionar asesoría y asistencia jurídica en la solución de casos para los procesos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Resuelve extrajudicialmente los problemas de colindancias y desacuerdos entre beneficiarios y colindantes para continuar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controla la calidad de los documentos para ser presentados a inscripción en Célula Registral.</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127814230"/>
              </p:ext>
            </p:extLst>
          </p:nvPr>
        </p:nvGraphicFramePr>
        <p:xfrm>
          <a:off x="2420470" y="531041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Oscar Alirio Gavarrete</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5</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CATASTRAL</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0583" y="2032313"/>
            <a:ext cx="10730753" cy="3428919"/>
          </a:xfrm>
        </p:spPr>
        <p:txBody>
          <a:bodyPr>
            <a:normAutofit fontScale="92500"/>
          </a:bodyPr>
          <a:lstStyle/>
          <a:p>
            <a:pPr marL="45720" indent="0" algn="just">
              <a:buNone/>
            </a:pPr>
            <a:r>
              <a:rPr lang="es-ES" sz="1800" dirty="0">
                <a:latin typeface="Museo Sans 300" panose="02000000000000000000" pitchFamily="50" charset="0"/>
              </a:rPr>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organiza, dirige y controla la ejecución de las diferentes  actividades  técnicas catastrales, que aseguren el mantenimiento y actualización del Catastro con la calidad y tiempos establecidos en CNR.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orienta al personal técnico en los aspectos registrales y catastrales, para el desarrollo de sus actividades y lograr el cumplimiento de los planes y objetivos programados.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Recibe las solicitudes de servicio con los documentos requeridos de los Proyectos e </a:t>
            </a:r>
            <a:r>
              <a:rPr lang="es-ES" sz="1800" dirty="0" err="1">
                <a:latin typeface="Museo Sans 300" panose="02000000000000000000" pitchFamily="50" charset="0"/>
              </a:rPr>
              <a:t>Insitu</a:t>
            </a:r>
            <a:r>
              <a:rPr lang="es-ES" sz="1800" dirty="0">
                <a:latin typeface="Museo Sans 300" panose="02000000000000000000" pitchFamily="50" charset="0"/>
              </a:rPr>
              <a:t> en proceso de legalización, verificando el cumplimiento de los requisitos para su presentación y procesamiento.</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924468494"/>
              </p:ext>
            </p:extLst>
          </p:nvPr>
        </p:nvGraphicFramePr>
        <p:xfrm>
          <a:off x="2000623" y="52805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Zulema Beatriz Martínez Mejía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5</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t>UNIDAD  REGISTRAL</a:t>
            </a:r>
            <a:endParaRPr lang="es-SV" sz="4000" dirty="0"/>
          </a:p>
        </p:txBody>
      </p:sp>
      <p:sp>
        <p:nvSpPr>
          <p:cNvPr id="3" name="Marcador de contenido 2"/>
          <p:cNvSpPr>
            <a:spLocks noGrp="1"/>
          </p:cNvSpPr>
          <p:nvPr>
            <p:ph idx="1"/>
          </p:nvPr>
        </p:nvSpPr>
        <p:spPr>
          <a:xfrm>
            <a:off x="609600" y="2064813"/>
            <a:ext cx="10972800" cy="4525963"/>
          </a:xfrm>
        </p:spPr>
        <p:txBody>
          <a:bodyPr>
            <a:noAutofit/>
          </a:bodyPr>
          <a:lstStyle/>
          <a:p>
            <a:pPr marL="45720" indent="0">
              <a:buNone/>
            </a:pPr>
            <a:r>
              <a:rPr lang="es-SV" sz="1800" dirty="0">
                <a:latin typeface="Museo Sans 300" panose="02000000000000000000" pitchFamily="50" charset="0"/>
              </a:rPr>
              <a:t>Recibe los documentos generados requeridos en el proceso de legalización verificando que cumplan con los requisitos para su presentación.</a:t>
            </a:r>
          </a:p>
          <a:p>
            <a:pPr marL="45720" indent="0">
              <a:buNone/>
            </a:pPr>
            <a:r>
              <a:rPr lang="es-SV" sz="1800" dirty="0">
                <a:latin typeface="Museo Sans 300" panose="02000000000000000000" pitchFamily="50" charset="0"/>
              </a:rPr>
              <a:t>Califica e inscribe los documentos a favor de los beneficiarios. </a:t>
            </a:r>
          </a:p>
          <a:p>
            <a:pPr marL="45720" indent="0">
              <a:buNone/>
            </a:pPr>
            <a:r>
              <a:rPr lang="es-SV" sz="1800" dirty="0">
                <a:latin typeface="Museo Sans 300" panose="02000000000000000000" pitchFamily="50" charset="0"/>
              </a:rPr>
              <a:t>Realiza en coordinación con la Unidad Jurídica los estudios registrales de los documentos presentados por los beneficiarios a fin de determinar el proceso de legalización a iniciarse.</a:t>
            </a:r>
          </a:p>
          <a:p>
            <a:pPr marL="45720" indent="0">
              <a:buNone/>
            </a:pPr>
            <a:r>
              <a:rPr lang="es-SV" sz="1800" dirty="0">
                <a:latin typeface="Museo Sans 300" panose="02000000000000000000" pitchFamily="50" charset="0"/>
              </a:rPr>
              <a:t>Es enlace del ILP con el Centro Nacional de Registros para lineamientos de inscripción, aprobaciones técnicas, coordinación con las oficinas regístrales departamentales.</a:t>
            </a:r>
          </a:p>
          <a:p>
            <a:pPr marL="45720" indent="0">
              <a:buNone/>
            </a:pP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743771934"/>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smtClean="0">
                          <a:latin typeface="Museo Sans 300" panose="02000000000000000000" pitchFamily="50" charset="0"/>
                          <a:cs typeface="Arial" panose="020B0604020202020204" pitchFamily="34" charset="0"/>
                        </a:rPr>
                        <a:t>GRISELDA JHAMILET ESCOBAR DE SERPAS </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a:latin typeface="Museo Sans 700" panose="02000000000000000000" pitchFamily="50" charset="0"/>
              </a:rPr>
              <a:t>GERENCIA ADMINISTRATIVA FINANCIERA</a:t>
            </a:r>
            <a:endParaRPr lang="es-SV" sz="2800" dirty="0">
              <a:latin typeface="Museo Sans 700" panose="02000000000000000000" pitchFamily="50" charset="0"/>
            </a:endParaRPr>
          </a:p>
        </p:txBody>
      </p:sp>
      <p:sp>
        <p:nvSpPr>
          <p:cNvPr id="3" name="Marcador de contenido 2"/>
          <p:cNvSpPr>
            <a:spLocks noGrp="1"/>
          </p:cNvSpPr>
          <p:nvPr>
            <p:ph idx="1"/>
          </p:nvPr>
        </p:nvSpPr>
        <p:spPr>
          <a:xfrm>
            <a:off x="609600" y="2032314"/>
            <a:ext cx="10972800" cy="4525963"/>
          </a:xfrm>
        </p:spPr>
        <p:txBody>
          <a:bodyPr>
            <a:norm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3258693072"/>
              </p:ext>
            </p:extLst>
          </p:nvPr>
        </p:nvGraphicFramePr>
        <p:xfrm>
          <a:off x="2299908"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Nuria</a:t>
                      </a:r>
                      <a:r>
                        <a:rPr lang="es-SV" baseline="0" dirty="0">
                          <a:latin typeface="Museo Sans 300" panose="02000000000000000000" pitchFamily="50" charset="0"/>
                          <a:cs typeface="Arial" panose="020B0604020202020204" pitchFamily="34" charset="0"/>
                        </a:rPr>
                        <a:t> Marilyn Rivas Arias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6</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96980" y="669701"/>
            <a:ext cx="10388141" cy="942979"/>
          </a:xfrm>
        </p:spPr>
        <p:txBody>
          <a:bodyPr>
            <a:noAutofit/>
          </a:bodyPr>
          <a:lstStyle/>
          <a:p>
            <a:r>
              <a:rPr lang="es-SV" sz="2800" b="1" dirty="0">
                <a:latin typeface="Museo Sans 700" panose="02000000000000000000" pitchFamily="50" charset="0"/>
              </a:rPr>
              <a:t>UNIDAD DE GESTIÓN DOCUMENTAL Y ARCHIVOS (UGDA)</a:t>
            </a:r>
          </a:p>
        </p:txBody>
      </p:sp>
      <p:sp>
        <p:nvSpPr>
          <p:cNvPr id="3" name="Marcador de contenido 2"/>
          <p:cNvSpPr>
            <a:spLocks noGrp="1"/>
          </p:cNvSpPr>
          <p:nvPr>
            <p:ph idx="1"/>
          </p:nvPr>
        </p:nvSpPr>
        <p:spPr>
          <a:xfrm>
            <a:off x="856842" y="2342368"/>
            <a:ext cx="10822586" cy="4525963"/>
          </a:xfrm>
        </p:spPr>
        <p:txBody>
          <a:bodyPr>
            <a:normAutofit/>
          </a:bodyPr>
          <a:lstStyle/>
          <a:p>
            <a:pPr marL="45720" indent="0" algn="just">
              <a:buNone/>
            </a:pPr>
            <a:r>
              <a:rPr lang="es-SV" sz="1800" dirty="0">
                <a:latin typeface="Museo Sans 300" panose="02000000000000000000" pitchFamily="50" charset="0"/>
              </a:rPr>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noGrp="1"/>
          </p:cNvGraphicFramePr>
          <p:nvPr>
            <p:extLst>
              <p:ext uri="{D42A27DB-BD31-4B8C-83A1-F6EECF244321}">
                <p14:modId xmlns:p14="http://schemas.microsoft.com/office/powerpoint/2010/main" val="3912617262"/>
              </p:ext>
            </p:extLst>
          </p:nvPr>
        </p:nvGraphicFramePr>
        <p:xfrm>
          <a:off x="2309715" y="40490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Jorge Antonio Callejas Morán</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518256"/>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a:latin typeface="Museo Sans 700" panose="02000000000000000000" pitchFamily="50" charset="0"/>
              </a:rPr>
              <a:t>TESORERO / PAGADOR</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643156" y="1973621"/>
            <a:ext cx="10972800" cy="2031710"/>
          </a:xfrm>
        </p:spPr>
        <p:txBody>
          <a:bodyPr>
            <a:noAutofit/>
          </a:bodyPr>
          <a:lstStyle/>
          <a:p>
            <a:pPr marL="45720" indent="0" algn="just">
              <a:buNone/>
            </a:pPr>
            <a:r>
              <a:rPr lang="es-SV" dirty="0"/>
              <a:t>Controlar el uso de los recursos financieros del Instituto y el cumplimiento estricto de las disposiciones legales que regulan el uso de los mismos.</a:t>
            </a:r>
          </a:p>
          <a:p>
            <a:pPr marL="45720" indent="0" algn="just">
              <a:buNone/>
            </a:pPr>
            <a:endParaRPr lang="es-SV" sz="2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279436660"/>
              </p:ext>
            </p:extLst>
          </p:nvPr>
        </p:nvGraphicFramePr>
        <p:xfrm>
          <a:off x="2032000" y="4234460"/>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Juan Manuel Sermeño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913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pic>
        <p:nvPicPr>
          <p:cNvPr id="3" name="Imagen 2"/>
          <p:cNvPicPr>
            <a:picLocks noChangeAspect="1"/>
          </p:cNvPicPr>
          <p:nvPr/>
        </p:nvPicPr>
        <p:blipFill rotWithShape="1">
          <a:blip r:embed="rId3"/>
          <a:srcRect l="1597" t="1466"/>
          <a:stretch/>
        </p:blipFill>
        <p:spPr>
          <a:xfrm>
            <a:off x="2344387" y="962948"/>
            <a:ext cx="7855681" cy="5304816"/>
          </a:xfrm>
          <a:prstGeom prst="rect">
            <a:avLst/>
          </a:prstGeom>
        </p:spPr>
      </p:pic>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latin typeface="Museo Sans 700" panose="02000000000000000000" pitchFamily="50" charset="0"/>
              </a:rPr>
              <a:t>CONTABILIDAD</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718657" y="1973620"/>
            <a:ext cx="10863743" cy="4525963"/>
          </a:xfrm>
        </p:spPr>
        <p:txBody>
          <a:bodyPr>
            <a:noAutofit/>
          </a:bodyPr>
          <a:lstStyle/>
          <a:p>
            <a:pPr marL="45720" indent="0" algn="just">
              <a:buNone/>
            </a:pPr>
            <a:r>
              <a:rPr lang="es-SV" sz="2800" dirty="0"/>
              <a:t>Responsable de llevar el registro de las operaciones contables, con base a procedimientos, criterios técnicos y normas legales para la consecución de objetivos y metas de la institución.</a:t>
            </a:r>
          </a:p>
          <a:p>
            <a:pPr marL="45720" indent="0" algn="just">
              <a:buNone/>
            </a:pPr>
            <a:endParaRPr lang="es-SV" sz="24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398870984"/>
              </p:ext>
            </p:extLst>
          </p:nvPr>
        </p:nvGraphicFramePr>
        <p:xfrm>
          <a:off x="2059671" y="42366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smtClean="0">
                          <a:latin typeface="Museo Sans 300" panose="02000000000000000000" pitchFamily="50" charset="0"/>
                          <a:cs typeface="Arial" panose="020B0604020202020204" pitchFamily="34" charset="0"/>
                        </a:rPr>
                        <a:t>VACANTE</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0</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56959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TRANSPORTE</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Administrar el uso y asignación de los vehículos Institucionales, a fin de que estos estén en óptimas condiciones para el logro de los objetivos y metas de la institución. Así como de Controlar el uso de Cupones de Combustible.</a:t>
            </a:r>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16786083"/>
              </p:ext>
            </p:extLst>
          </p:nvPr>
        </p:nvGraphicFramePr>
        <p:xfrm>
          <a:off x="2201339" y="404376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Fernando</a:t>
                      </a:r>
                      <a:r>
                        <a:rPr lang="es-SV" b="0" baseline="0" dirty="0">
                          <a:latin typeface="Museo Sans 300" panose="02000000000000000000" pitchFamily="50" charset="0"/>
                          <a:cs typeface="Arial" panose="020B0604020202020204" pitchFamily="34" charset="0"/>
                        </a:rPr>
                        <a:t> José Chavarría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9638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a:latin typeface="Museo Sans 700" panose="02000000000000000000" pitchFamily="50" charset="0"/>
              </a:rPr>
              <a:t>UNIDAD DE COMPRAS PÚBLICAS</a:t>
            </a:r>
            <a:endParaRPr lang="es-SV" sz="36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latin typeface="Museo Sans 300" panose="02000000000000000000" pitchFamily="50" charset="0"/>
              </a:rPr>
              <a:t>Es responsable de la descentralización operativa y de realizar la gestión de los procesos para las contrataciones de Obras, Bienes y Servicios, de conformidad a lo establecido en la Ley de Compras Públicas, Reglamento y normativas.</a:t>
            </a:r>
          </a:p>
        </p:txBody>
      </p:sp>
      <p:graphicFrame>
        <p:nvGraphicFramePr>
          <p:cNvPr id="5" name="Tabla 4"/>
          <p:cNvGraphicFramePr>
            <a:graphicFrameLocks noGrp="1"/>
          </p:cNvGraphicFramePr>
          <p:nvPr>
            <p:extLst>
              <p:ext uri="{D42A27DB-BD31-4B8C-83A1-F6EECF244321}">
                <p14:modId xmlns:p14="http://schemas.microsoft.com/office/powerpoint/2010/main" val="108722038"/>
              </p:ext>
            </p:extLst>
          </p:nvPr>
        </p:nvGraphicFramePr>
        <p:xfrm>
          <a:off x="2082333" y="42366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Roxana Yamileth Palucho de Salazar</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99041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RECURSOS HUMANOS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Responsable de realizar los procesos de Reclutamiento y Selección, Evaluación del Desempeño, Acciones de Personal, Capacitación y Desarrollo; y Relaciones Laborales en base a las Leyes y Reglamentos vigentes.</a:t>
            </a:r>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346704737"/>
              </p:ext>
            </p:extLst>
          </p:nvPr>
        </p:nvGraphicFramePr>
        <p:xfrm>
          <a:off x="2082333" y="37096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Roxana Yamileth Palucho de </a:t>
                      </a:r>
                      <a:r>
                        <a:rPr lang="es-SV" b="0" dirty="0" smtClean="0">
                          <a:latin typeface="Museo Sans 300" panose="02000000000000000000" pitchFamily="50" charset="0"/>
                          <a:cs typeface="Arial" panose="020B0604020202020204" pitchFamily="34" charset="0"/>
                        </a:rPr>
                        <a:t>Salazar (AD HONOREM)</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247965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GENERO</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Aplicar los principios de transversalidad en la actuación Institucional en conjunto con la Dirección Ejecutiva y Gerencias. Sensibilizar, capacitar y formar al personal del ILP en materia de Igualdad, no discriminación y vida libre </a:t>
            </a:r>
            <a:r>
              <a:rPr lang="es-SV" sz="2400"/>
              <a:t>de violencia.</a:t>
            </a:r>
            <a:endParaRPr lang="es-SV" sz="2400" dirty="0"/>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673772490"/>
              </p:ext>
            </p:extLst>
          </p:nvPr>
        </p:nvGraphicFramePr>
        <p:xfrm>
          <a:off x="2082333" y="37096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Evelin Maricela Abarca Campos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91110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CONSEJO DIRECTIVO</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18657" y="2032314"/>
            <a:ext cx="10704904" cy="4525963"/>
          </a:xfrm>
        </p:spPr>
        <p:txBody>
          <a:bodyPr>
            <a:normAutofit/>
          </a:bodyPr>
          <a:lstStyle/>
          <a:p>
            <a:pPr marL="45720" indent="0" algn="just">
              <a:buNone/>
            </a:pPr>
            <a:r>
              <a:rPr lang="es-SV" sz="1800" dirty="0">
                <a:latin typeface="Museo Sans 300" panose="02000000000000000000" pitchFamily="50" charset="0"/>
              </a:rPr>
              <a:t>Autoridad superior del Instituto de Legalización de la Propiedad, formado por 6 Miembros: Ministra de Vivienda, Viceministro de Obras Públicas, Ministra de Desarrollo Local, Viceministro de Gobernación y Desarrollo Territorial y Viceministra de Relaciones Exteriores y Director Ejecutivo del Instituto de Legalización de la Propiedad.</a:t>
            </a:r>
          </a:p>
          <a:p>
            <a:pPr marL="45720" indent="0" algn="just">
              <a:buNone/>
            </a:pPr>
            <a:r>
              <a:rPr lang="es-SV" sz="1800" dirty="0">
                <a:latin typeface="Museo Sans 300" panose="02000000000000000000" pitchFamily="50" charset="0"/>
              </a:rPr>
              <a:t>El Consejo toma las decisiones que afectan a toda la organización, conocen, discuten y autorizan las políticas, estrategias generales y específicas, y otros documentos de trascendencia institucional.</a:t>
            </a:r>
          </a:p>
          <a:p>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556833362"/>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a:t>
                      </a:r>
                      <a:r>
                        <a:rPr lang="es-SV" b="1" baseline="0" dirty="0">
                          <a:latin typeface="Museo Sans 300" panose="02000000000000000000" pitchFamily="50" charset="0"/>
                          <a:cs typeface="Arial" panose="020B0604020202020204" pitchFamily="34" charset="0"/>
                        </a:rPr>
                        <a:t> la</a:t>
                      </a:r>
                      <a:r>
                        <a:rPr lang="es-SV" b="1" dirty="0">
                          <a:latin typeface="Museo Sans 300" panose="02000000000000000000" pitchFamily="50" charset="0"/>
                          <a:cs typeface="Arial" panose="020B0604020202020204" pitchFamily="34" charset="0"/>
                        </a:rPr>
                        <a:t> Presidenta del Consejo Directivo: </a:t>
                      </a:r>
                      <a:r>
                        <a:rPr lang="es-SV" dirty="0">
                          <a:latin typeface="Museo Sans 300" panose="02000000000000000000" pitchFamily="50" charset="0"/>
                          <a:cs typeface="Arial" panose="020B0604020202020204" pitchFamily="34" charset="0"/>
                        </a:rPr>
                        <a:t>Michelle Sol de Castro</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funcionarios:</a:t>
                      </a:r>
                      <a:r>
                        <a:rPr lang="es-SV" dirty="0">
                          <a:latin typeface="Museo Sans 300" panose="02000000000000000000" pitchFamily="50" charset="0"/>
                          <a:cs typeface="Arial" panose="020B0604020202020204" pitchFamily="34" charset="0"/>
                        </a:rPr>
                        <a:t> 6</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6"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11"/>
          <p:cNvGrpSpPr/>
          <p:nvPr/>
        </p:nvGrpSpPr>
        <p:grpSpPr>
          <a:xfrm>
            <a:off x="0" y="6499583"/>
            <a:ext cx="12192000" cy="327218"/>
            <a:chOff x="0" y="5912006"/>
            <a:chExt cx="5149938" cy="945994"/>
          </a:xfrm>
        </p:grpSpPr>
        <p:sp>
          <p:nvSpPr>
            <p:cNvPr id="8"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4000" b="1" dirty="0">
                <a:latin typeface="Museo Sans 700" panose="02000000000000000000" pitchFamily="50" charset="0"/>
              </a:rPr>
              <a:t>AUDITORIA</a:t>
            </a:r>
            <a:r>
              <a:rPr lang="es-ES" b="1" dirty="0">
                <a:latin typeface="Museo Sans 700" panose="02000000000000000000" pitchFamily="50" charset="0"/>
              </a:rPr>
              <a:t> INTERNA</a:t>
            </a:r>
            <a:endParaRPr lang="es-SV" dirty="0">
              <a:latin typeface="Museo Sans 700" panose="02000000000000000000" pitchFamily="50" charset="0"/>
            </a:endParaRPr>
          </a:p>
        </p:txBody>
      </p:sp>
      <p:sp>
        <p:nvSpPr>
          <p:cNvPr id="3" name="Marcador de contenido 2"/>
          <p:cNvSpPr>
            <a:spLocks noGrp="1"/>
          </p:cNvSpPr>
          <p:nvPr>
            <p:ph idx="1"/>
          </p:nvPr>
        </p:nvSpPr>
        <p:spPr>
          <a:xfrm>
            <a:off x="827714" y="2369713"/>
            <a:ext cx="10754686" cy="4293479"/>
          </a:xfrm>
        </p:spPr>
        <p:txBody>
          <a:bodyPr>
            <a:normAutofit/>
          </a:bodyPr>
          <a:lstStyle/>
          <a:p>
            <a:pPr marL="45720" indent="0" algn="just">
              <a:buNone/>
            </a:pPr>
            <a:r>
              <a:rPr lang="es-ES" sz="1800" dirty="0">
                <a:latin typeface="Museo Sans 300" panose="02000000000000000000" pitchFamily="50" charset="0"/>
              </a:rPr>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sz="1800" dirty="0">
              <a:latin typeface="Museo Sans 300" panose="02000000000000000000" pitchFamily="50" charset="0"/>
            </a:endParaRPr>
          </a:p>
          <a:p>
            <a:pPr marL="45720" indent="0">
              <a:buNone/>
            </a:pP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2779230419"/>
              </p:ext>
            </p:extLst>
          </p:nvPr>
        </p:nvGraphicFramePr>
        <p:xfrm>
          <a:off x="2032000" y="466210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Auditor: </a:t>
                      </a:r>
                      <a:r>
                        <a:rPr lang="es-SV" dirty="0" smtClean="0">
                          <a:latin typeface="Museo Sans 300" panose="02000000000000000000" pitchFamily="50" charset="0"/>
                          <a:cs typeface="Arial" panose="020B0604020202020204" pitchFamily="34" charset="0"/>
                        </a:rPr>
                        <a:t>MIRNA DEL ROSARIO MARTINEZ DE PARADA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DIRECCION EJECUTIVA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1054217" y="2009457"/>
            <a:ext cx="10528183" cy="4525963"/>
          </a:xfrm>
        </p:spPr>
        <p:txBody>
          <a:bodyPr>
            <a:noAutofit/>
          </a:bodyPr>
          <a:lstStyle/>
          <a:p>
            <a:pPr marL="45720" indent="0" algn="just">
              <a:buNone/>
            </a:pPr>
            <a:r>
              <a:rPr lang="es-ES" sz="1750" dirty="0">
                <a:latin typeface="Museo Sans 300" panose="02000000000000000000" pitchFamily="50" charset="0"/>
              </a:rPr>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sz="1750" dirty="0">
              <a:latin typeface="Museo Sans 300" panose="02000000000000000000" pitchFamily="50" charset="0"/>
            </a:endParaRPr>
          </a:p>
          <a:p>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3948974339"/>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Director: </a:t>
                      </a:r>
                      <a:r>
                        <a:rPr lang="es-SV" dirty="0">
                          <a:latin typeface="Museo Sans 300" panose="02000000000000000000" pitchFamily="50" charset="0"/>
                          <a:cs typeface="Arial" panose="020B0604020202020204" pitchFamily="34" charset="0"/>
                        </a:rPr>
                        <a:t>David Ernesto Henríquez Canjura</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4000" dirty="0">
                <a:latin typeface="Museo Sans 700" panose="02000000000000000000" pitchFamily="50" charset="0"/>
              </a:rPr>
              <a:t>UAIP</a:t>
            </a:r>
          </a:p>
        </p:txBody>
      </p:sp>
      <p:sp>
        <p:nvSpPr>
          <p:cNvPr id="3" name="Marcador de contenido 2"/>
          <p:cNvSpPr>
            <a:spLocks noGrp="1"/>
          </p:cNvSpPr>
          <p:nvPr>
            <p:ph idx="1"/>
          </p:nvPr>
        </p:nvSpPr>
        <p:spPr>
          <a:xfrm>
            <a:off x="609600" y="2032314"/>
            <a:ext cx="10972800" cy="4093852"/>
          </a:xfrm>
        </p:spPr>
        <p:txBody>
          <a:bodyPr>
            <a:normAutofit/>
          </a:bodyPr>
          <a:lstStyle/>
          <a:p>
            <a:pPr marL="0" indent="0" algn="just">
              <a:buNone/>
            </a:pPr>
            <a:endParaRPr lang="es-SV" sz="1800" dirty="0">
              <a:latin typeface="Museo Sans 300" panose="02000000000000000000" pitchFamily="50" charset="0"/>
            </a:endParaRPr>
          </a:p>
          <a:p>
            <a:pPr marL="0" indent="0" algn="just">
              <a:buNone/>
            </a:pPr>
            <a:r>
              <a:rPr lang="es-SV" sz="1800" dirty="0">
                <a:latin typeface="Museo Sans 300" panose="02000000000000000000" pitchFamily="50" charset="0"/>
              </a:rPr>
              <a:t>Es la Unidad encargada de gestionar y velar por que se garantice el derecho de acceso a toda persona a la información pública, en cumplimiento a los lineamientos de la Ley de Acceso a la Información Pública su Reglamento y Normativa relacionada para fomentar la participación ciudadana y transparencia, de manera oportuna y veraz.</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a 6"/>
          <p:cNvGraphicFramePr>
            <a:graphicFrameLocks noGrp="1"/>
          </p:cNvGraphicFramePr>
          <p:nvPr>
            <p:extLst>
              <p:ext uri="{D42A27DB-BD31-4B8C-83A1-F6EECF244321}">
                <p14:modId xmlns:p14="http://schemas.microsoft.com/office/powerpoint/2010/main" val="2438525867"/>
              </p:ext>
            </p:extLst>
          </p:nvPr>
        </p:nvGraphicFramePr>
        <p:xfrm>
          <a:off x="2059671" y="440188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Oficial de Información:</a:t>
                      </a:r>
                      <a:r>
                        <a:rPr lang="es-SV" b="1" baseline="0" dirty="0">
                          <a:latin typeface="Museo Sans 300" panose="02000000000000000000" pitchFamily="50" charset="0"/>
                          <a:cs typeface="Arial" panose="020B0604020202020204" pitchFamily="34" charset="0"/>
                        </a:rPr>
                        <a:t> </a:t>
                      </a:r>
                      <a:r>
                        <a:rPr lang="es-SV" b="0" baseline="0" dirty="0">
                          <a:latin typeface="Museo Sans 300" panose="02000000000000000000" pitchFamily="50" charset="0"/>
                          <a:cs typeface="Arial" panose="020B0604020202020204" pitchFamily="34" charset="0"/>
                        </a:rPr>
                        <a:t>Lorena Patricia</a:t>
                      </a:r>
                      <a:r>
                        <a:rPr lang="es-SV" b="0" dirty="0">
                          <a:latin typeface="Museo Sans 300" panose="02000000000000000000" pitchFamily="50" charset="0"/>
                          <a:cs typeface="Arial" panose="020B0604020202020204" pitchFamily="34" charset="0"/>
                        </a:rPr>
                        <a:t> </a:t>
                      </a:r>
                      <a:r>
                        <a:rPr lang="es-SV" dirty="0">
                          <a:latin typeface="Museo Sans 300" panose="02000000000000000000" pitchFamily="50" charset="0"/>
                          <a:cs typeface="Arial" panose="020B0604020202020204" pitchFamily="34" charset="0"/>
                        </a:rPr>
                        <a:t>Portillo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00984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GERENCIA DE OPERACIONES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4" y="2032314"/>
            <a:ext cx="10802263" cy="4320355"/>
          </a:xfrm>
        </p:spPr>
        <p:txBody>
          <a:bodyPr>
            <a:noAutofit/>
          </a:bodyPr>
          <a:lstStyle/>
          <a:p>
            <a:pPr marL="45720" indent="0" algn="just">
              <a:buNone/>
            </a:pPr>
            <a:r>
              <a:rPr lang="es-ES" sz="1800" dirty="0">
                <a:latin typeface="Museo Sans 300" panose="02000000000000000000" pitchFamily="50" charset="0"/>
              </a:rPr>
              <a:t>Coordina, dirige, supervisa y controla la gestión operativa para los procesos de legalización de tierras a nivel nacional hacia el cumplimiento de los objetivos institucionales y lineamientos gubernamentales.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Propone a la Dirección Ejecutiva los perfiles de los programas y/o proyectos y el Plan Operativo Institucional y e</a:t>
            </a:r>
            <a:r>
              <a:rPr lang="es-SV" sz="1800" dirty="0">
                <a:latin typeface="Museo Sans 300" panose="02000000000000000000" pitchFamily="50" charset="0"/>
              </a:rPr>
              <a:t>labora los Convenios Interinstitucionales que tienen como objeto asegurar la tenencia de tierra a familias salvadoreñas de escasos recursos económicos y proveer de recursos financieros al ILP.</a:t>
            </a:r>
          </a:p>
          <a:p>
            <a:pPr marL="45720" indent="0" algn="just">
              <a:buNone/>
            </a:pPr>
            <a:r>
              <a:rPr lang="es-ES" sz="1800" dirty="0">
                <a:latin typeface="Museo Sans 300" panose="02000000000000000000" pitchFamily="50" charset="0"/>
              </a:rPr>
              <a:t>Dispone lineamientos de planificación, organización, dirección y control a las unidades operativas, con el propósito de realizar seguimiento y dar cumplimiento a las metas institucionales.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Se coordina con las diferentes instituciones externas que participan en los procesos de legalización.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709997347"/>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Gerente: </a:t>
                      </a:r>
                      <a:r>
                        <a:rPr lang="es-SV" dirty="0">
                          <a:latin typeface="Museo Sans 300" panose="02000000000000000000" pitchFamily="50" charset="0"/>
                          <a:cs typeface="Arial" panose="020B0604020202020204" pitchFamily="34" charset="0"/>
                        </a:rPr>
                        <a:t>Carolina Ivonne Villacorta de Portillo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latin typeface="Museo Sans 700" panose="02000000000000000000" pitchFamily="50" charset="0"/>
              </a:rPr>
              <a:t>PLANIFICACIÓN</a:t>
            </a:r>
            <a:endParaRPr lang="es-SV" dirty="0">
              <a:latin typeface="Museo Sans 700" panose="02000000000000000000" pitchFamily="50" charset="0"/>
            </a:endParaRPr>
          </a:p>
        </p:txBody>
      </p:sp>
      <p:sp>
        <p:nvSpPr>
          <p:cNvPr id="3" name="Marcador de contenido 2"/>
          <p:cNvSpPr>
            <a:spLocks noGrp="1"/>
          </p:cNvSpPr>
          <p:nvPr>
            <p:ph idx="1"/>
          </p:nvPr>
        </p:nvSpPr>
        <p:spPr>
          <a:xfrm>
            <a:off x="894825" y="2455880"/>
            <a:ext cx="10687575" cy="4525963"/>
          </a:xfrm>
        </p:spPr>
        <p:txBody>
          <a:bodyPr>
            <a:normAutofit/>
          </a:bodyPr>
          <a:lstStyle/>
          <a:p>
            <a:pPr marL="45720" indent="0" algn="just">
              <a:buNone/>
            </a:pPr>
            <a:r>
              <a:rPr lang="es-ES" sz="1800" dirty="0">
                <a:latin typeface="Museo Sans 300" panose="02000000000000000000" pitchFamily="50" charset="0"/>
              </a:rPr>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989105600"/>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pt-BR" dirty="0" smtClean="0">
                          <a:latin typeface="Museo Sans 300" panose="02000000000000000000" pitchFamily="50" charset="0"/>
                          <a:cs typeface="Arial" panose="020B0604020202020204" pitchFamily="34" charset="0"/>
                        </a:rPr>
                        <a:t>PEDRO ANTONIO RECINOS JOVEL</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Autofit/>
          </a:bodyPr>
          <a:lstStyle/>
          <a:p>
            <a:r>
              <a:rPr lang="es-ES" sz="2800" b="1" dirty="0" smtClean="0">
                <a:latin typeface="Museo Sans 700" panose="02000000000000000000" pitchFamily="50" charset="0"/>
              </a:rPr>
              <a:t>UNIDAD DE GESTIÓN AMBIENTAL</a:t>
            </a:r>
            <a:endParaRPr lang="es-SV" sz="2800" dirty="0">
              <a:latin typeface="Museo Sans 700" panose="02000000000000000000" pitchFamily="50" charset="0"/>
            </a:endParaRPr>
          </a:p>
        </p:txBody>
      </p:sp>
      <p:sp>
        <p:nvSpPr>
          <p:cNvPr id="3" name="Marcador de contenido 2"/>
          <p:cNvSpPr>
            <a:spLocks noGrp="1"/>
          </p:cNvSpPr>
          <p:nvPr>
            <p:ph idx="1"/>
          </p:nvPr>
        </p:nvSpPr>
        <p:spPr>
          <a:xfrm>
            <a:off x="699247" y="2032314"/>
            <a:ext cx="10972800" cy="4525963"/>
          </a:xfrm>
        </p:spPr>
        <p:txBody>
          <a:bodyPr>
            <a:normAutofit/>
          </a:bodyPr>
          <a:lstStyle/>
          <a:p>
            <a:pPr marL="45720" indent="0" algn="just">
              <a:buNone/>
            </a:pPr>
            <a:r>
              <a:rPr lang="es-ES" sz="1800" dirty="0">
                <a:latin typeface="Museo Sans 300" panose="02000000000000000000" pitchFamily="50" charset="0"/>
              </a:rPr>
              <a:t>Opera de forma transversal con todas las unidades operativas. </a:t>
            </a:r>
            <a:r>
              <a:rPr lang="es-ES_tradnl" sz="1800" dirty="0" smtClean="0">
                <a:latin typeface="Museo Sans 300" panose="02000000000000000000" pitchFamily="50" charset="0"/>
              </a:rPr>
              <a:t>En </a:t>
            </a:r>
            <a:r>
              <a:rPr lang="es-ES_tradnl" sz="1800" dirty="0">
                <a:latin typeface="Museo Sans 300" panose="02000000000000000000" pitchFamily="50" charset="0"/>
              </a:rPr>
              <a:t>la parte ambiental se trabaja coordinadamente con los diferentes especialistas autorizados para la elaboración de estudios de impacto ambiental (</a:t>
            </a:r>
            <a:r>
              <a:rPr lang="es-ES_tradnl" sz="1800" dirty="0" err="1">
                <a:latin typeface="Museo Sans 300" panose="02000000000000000000" pitchFamily="50" charset="0"/>
              </a:rPr>
              <a:t>EsIA</a:t>
            </a:r>
            <a:r>
              <a:rPr lang="es-ES_tradnl" sz="1800" dirty="0">
                <a:latin typeface="Museo Sans 300" panose="02000000000000000000" pitchFamily="50" charset="0"/>
              </a:rPr>
              <a:t>), diagnósticos ambientales, formularios ambientales; como también, la sensibilización, medidas y controles ambientales institucionales en pro del medio ambiente.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061177800"/>
              </p:ext>
            </p:extLst>
          </p:nvPr>
        </p:nvGraphicFramePr>
        <p:xfrm>
          <a:off x="2000623" y="4256244"/>
          <a:ext cx="8128000" cy="138176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Coordinador: </a:t>
                      </a:r>
                      <a:r>
                        <a:rPr lang="es-SV" dirty="0" smtClean="0">
                          <a:latin typeface="Museo Sans 300" panose="02000000000000000000" pitchFamily="50" charset="0"/>
                          <a:cs typeface="Arial" panose="020B0604020202020204" pitchFamily="34" charset="0"/>
                        </a:rPr>
                        <a:t>GERARDO VICENTE ROMERO FUENTES (AD</a:t>
                      </a:r>
                      <a:r>
                        <a:rPr lang="es-SV" baseline="0" dirty="0" smtClean="0">
                          <a:latin typeface="Museo Sans 300" panose="02000000000000000000" pitchFamily="50" charset="0"/>
                          <a:cs typeface="Arial" panose="020B0604020202020204" pitchFamily="34" charset="0"/>
                        </a:rPr>
                        <a:t> HONOREM)</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595994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2473</Words>
  <Application>Microsoft Office PowerPoint</Application>
  <PresentationFormat>Panorámica</PresentationFormat>
  <Paragraphs>181</Paragraphs>
  <Slides>24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24</vt:i4>
      </vt:variant>
    </vt:vector>
  </HeadingPairs>
  <TitlesOfParts>
    <vt:vector size="32" baseType="lpstr">
      <vt:lpstr>Arial</vt:lpstr>
      <vt:lpstr>Bembo Std</vt:lpstr>
      <vt:lpstr>Calibri</vt:lpstr>
      <vt:lpstr>Constantia</vt:lpstr>
      <vt:lpstr>Museo Sans 300</vt:lpstr>
      <vt:lpstr>Museo Sans 700</vt:lpstr>
      <vt:lpstr>Verdana</vt:lpstr>
      <vt:lpstr>Tema de Office</vt:lpstr>
      <vt:lpstr>ORGANIGRAMA Instituto de Legalización de la Propiedad </vt:lpstr>
      <vt:lpstr>Presentación de PowerPoint</vt:lpstr>
      <vt:lpstr>CONSEJO DIRECTIVO</vt:lpstr>
      <vt:lpstr>AUDITORIA INTERNA</vt:lpstr>
      <vt:lpstr>DIRECCION EJECUTIVA</vt:lpstr>
      <vt:lpstr>UAIP</vt:lpstr>
      <vt:lpstr>GERENCIA DE OPERACIONES</vt:lpstr>
      <vt:lpstr>PLANIFICACIÓN</vt:lpstr>
      <vt:lpstr>UNIDAD DE GESTIÓN AMBIENTAL</vt:lpstr>
      <vt:lpstr>UNIDAD DE INFORMÁTICA</vt:lpstr>
      <vt:lpstr>UNIDAD TÉCNICA SOCIAL</vt:lpstr>
      <vt:lpstr>UNIDAD DE INGENIERÍA/CATASTRO</vt:lpstr>
      <vt:lpstr>UNIDAD DE MEDICIONES</vt:lpstr>
      <vt:lpstr>UNIDAD  JURÍDICA</vt:lpstr>
      <vt:lpstr>UNIDAD  CATASTRAL</vt:lpstr>
      <vt:lpstr>UNIDAD  REGISTRAL</vt:lpstr>
      <vt:lpstr>GERENCIA ADMINISTRATIVA FINANCIERA</vt:lpstr>
      <vt:lpstr>UNIDAD DE GESTIÓN DOCUMENTAL Y ARCHIVOS (UGDA)</vt:lpstr>
      <vt:lpstr>TESORERO / PAGADOR</vt:lpstr>
      <vt:lpstr>CONTABILIDAD</vt:lpstr>
      <vt:lpstr>TRANSPORTE</vt:lpstr>
      <vt:lpstr>UNIDAD DE COMPRAS PÚBLICAS</vt:lpstr>
      <vt:lpstr>RECURSOS HUMANOS</vt:lpstr>
      <vt:lpstr>UNIDAD DE GENERO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2017-08-08T17:09:25Z</dcterms:created>
  <dcterms:modified xsi:type="dcterms:W3CDTF">2024-09-24T21:51:35Z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