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90" r:id="rId4"/>
    <p:sldId id="292" r:id="rId5"/>
    <p:sldId id="291" r:id="rId6"/>
    <p:sldId id="280" r:id="rId7"/>
    <p:sldId id="258" r:id="rId8"/>
    <p:sldId id="259" r:id="rId9"/>
    <p:sldId id="260" r:id="rId10"/>
    <p:sldId id="261" r:id="rId11"/>
    <p:sldId id="262" r:id="rId12"/>
    <p:sldId id="263" r:id="rId13"/>
    <p:sldId id="264" r:id="rId14"/>
    <p:sldId id="265" r:id="rId15"/>
    <p:sldId id="287" r:id="rId16"/>
    <p:sldId id="288" r:id="rId17"/>
    <p:sldId id="289" r:id="rId18"/>
    <p:sldId id="266" r:id="rId19"/>
    <p:sldId id="267" r:id="rId20"/>
    <p:sldId id="270" r:id="rId21"/>
    <p:sldId id="271" r:id="rId22"/>
    <p:sldId id="272" r:id="rId23"/>
    <p:sldId id="269" r:id="rId24"/>
    <p:sldId id="273" r:id="rId25"/>
    <p:sldId id="274" r:id="rId26"/>
    <p:sldId id="275" r:id="rId27"/>
    <p:sldId id="276" r:id="rId28"/>
    <p:sldId id="277" r:id="rId29"/>
    <p:sldId id="278" r:id="rId30"/>
    <p:sldId id="279" r:id="rId31"/>
    <p:sldId id="281" r:id="rId32"/>
    <p:sldId id="282" r:id="rId33"/>
    <p:sldId id="283" r:id="rId34"/>
    <p:sldId id="284" r:id="rId35"/>
    <p:sldId id="285" r:id="rId36"/>
    <p:sldId id="286" r:id="rId37"/>
  </p:sldIdLst>
  <p:sldSz cx="9144000" cy="6858000" type="screen4x3"/>
  <p:notesSz cx="6858000" cy="9144000"/>
  <p:defaultText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422" autoAdjust="0"/>
    <p:restoredTop sz="94660"/>
  </p:normalViewPr>
  <p:slideViewPr>
    <p:cSldViewPr>
      <p:cViewPr varScale="1">
        <p:scale>
          <a:sx n="90" d="100"/>
          <a:sy n="90" d="100"/>
        </p:scale>
        <p:origin x="156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SV"/>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SV"/>
          </a:p>
        </p:txBody>
      </p:sp>
      <p:sp>
        <p:nvSpPr>
          <p:cNvPr id="4" name="3 Marcador de fecha"/>
          <p:cNvSpPr>
            <a:spLocks noGrp="1"/>
          </p:cNvSpPr>
          <p:nvPr>
            <p:ph type="dt" sz="half" idx="10"/>
          </p:nvPr>
        </p:nvSpPr>
        <p:spPr/>
        <p:txBody>
          <a:bodyPr/>
          <a:lstStyle/>
          <a:p>
            <a:fld id="{0EB30E2C-5A84-4D70-8695-F31F7E7C1545}" type="datetimeFigureOut">
              <a:rPr lang="es-SV" smtClean="0"/>
              <a:pPr/>
              <a:t>25/9/2020</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3D97002C-BD5D-406B-B90F-28636130B05D}" type="slidenum">
              <a:rPr lang="es-SV" smtClean="0"/>
              <a:pPr/>
              <a:t>‹Nº›</a:t>
            </a:fld>
            <a:endParaRPr lang="es-SV"/>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SV"/>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3 Marcador de fecha"/>
          <p:cNvSpPr>
            <a:spLocks noGrp="1"/>
          </p:cNvSpPr>
          <p:nvPr>
            <p:ph type="dt" sz="half" idx="10"/>
          </p:nvPr>
        </p:nvSpPr>
        <p:spPr/>
        <p:txBody>
          <a:bodyPr/>
          <a:lstStyle/>
          <a:p>
            <a:fld id="{0EB30E2C-5A84-4D70-8695-F31F7E7C1545}" type="datetimeFigureOut">
              <a:rPr lang="es-SV" smtClean="0"/>
              <a:pPr/>
              <a:t>25/9/2020</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3D97002C-BD5D-406B-B90F-28636130B05D}" type="slidenum">
              <a:rPr lang="es-SV" smtClean="0"/>
              <a:pPr/>
              <a:t>‹Nº›</a:t>
            </a:fld>
            <a:endParaRPr lang="es-SV"/>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SV"/>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3 Marcador de fecha"/>
          <p:cNvSpPr>
            <a:spLocks noGrp="1"/>
          </p:cNvSpPr>
          <p:nvPr>
            <p:ph type="dt" sz="half" idx="10"/>
          </p:nvPr>
        </p:nvSpPr>
        <p:spPr/>
        <p:txBody>
          <a:bodyPr/>
          <a:lstStyle/>
          <a:p>
            <a:fld id="{0EB30E2C-5A84-4D70-8695-F31F7E7C1545}" type="datetimeFigureOut">
              <a:rPr lang="es-SV" smtClean="0"/>
              <a:pPr/>
              <a:t>25/9/2020</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3D97002C-BD5D-406B-B90F-28636130B05D}" type="slidenum">
              <a:rPr lang="es-SV" smtClean="0"/>
              <a:pPr/>
              <a:t>‹Nº›</a:t>
            </a:fld>
            <a:endParaRPr lang="es-SV"/>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SV"/>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3 Marcador de fecha"/>
          <p:cNvSpPr>
            <a:spLocks noGrp="1"/>
          </p:cNvSpPr>
          <p:nvPr>
            <p:ph type="dt" sz="half" idx="10"/>
          </p:nvPr>
        </p:nvSpPr>
        <p:spPr/>
        <p:txBody>
          <a:bodyPr/>
          <a:lstStyle/>
          <a:p>
            <a:fld id="{0EB30E2C-5A84-4D70-8695-F31F7E7C1545}" type="datetimeFigureOut">
              <a:rPr lang="es-SV" smtClean="0"/>
              <a:pPr/>
              <a:t>25/9/2020</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3D97002C-BD5D-406B-B90F-28636130B05D}" type="slidenum">
              <a:rPr lang="es-SV" smtClean="0"/>
              <a:pPr/>
              <a:t>‹Nº›</a:t>
            </a:fld>
            <a:endParaRPr lang="es-SV"/>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SV"/>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0EB30E2C-5A84-4D70-8695-F31F7E7C1545}" type="datetimeFigureOut">
              <a:rPr lang="es-SV" smtClean="0"/>
              <a:pPr/>
              <a:t>25/9/2020</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3D97002C-BD5D-406B-B90F-28636130B05D}" type="slidenum">
              <a:rPr lang="es-SV" smtClean="0"/>
              <a:pPr/>
              <a:t>‹Nº›</a:t>
            </a:fld>
            <a:endParaRPr lang="es-SV"/>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SV"/>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5" name="4 Marcador de fecha"/>
          <p:cNvSpPr>
            <a:spLocks noGrp="1"/>
          </p:cNvSpPr>
          <p:nvPr>
            <p:ph type="dt" sz="half" idx="10"/>
          </p:nvPr>
        </p:nvSpPr>
        <p:spPr/>
        <p:txBody>
          <a:bodyPr/>
          <a:lstStyle/>
          <a:p>
            <a:fld id="{0EB30E2C-5A84-4D70-8695-F31F7E7C1545}" type="datetimeFigureOut">
              <a:rPr lang="es-SV" smtClean="0"/>
              <a:pPr/>
              <a:t>25/9/2020</a:t>
            </a:fld>
            <a:endParaRPr lang="es-SV"/>
          </a:p>
        </p:txBody>
      </p:sp>
      <p:sp>
        <p:nvSpPr>
          <p:cNvPr id="6" name="5 Marcador de pie de página"/>
          <p:cNvSpPr>
            <a:spLocks noGrp="1"/>
          </p:cNvSpPr>
          <p:nvPr>
            <p:ph type="ftr" sz="quarter" idx="11"/>
          </p:nvPr>
        </p:nvSpPr>
        <p:spPr/>
        <p:txBody>
          <a:bodyPr/>
          <a:lstStyle/>
          <a:p>
            <a:endParaRPr lang="es-SV"/>
          </a:p>
        </p:txBody>
      </p:sp>
      <p:sp>
        <p:nvSpPr>
          <p:cNvPr id="7" name="6 Marcador de número de diapositiva"/>
          <p:cNvSpPr>
            <a:spLocks noGrp="1"/>
          </p:cNvSpPr>
          <p:nvPr>
            <p:ph type="sldNum" sz="quarter" idx="12"/>
          </p:nvPr>
        </p:nvSpPr>
        <p:spPr/>
        <p:txBody>
          <a:bodyPr/>
          <a:lstStyle/>
          <a:p>
            <a:fld id="{3D97002C-BD5D-406B-B90F-28636130B05D}" type="slidenum">
              <a:rPr lang="es-SV" smtClean="0"/>
              <a:pPr/>
              <a:t>‹Nº›</a:t>
            </a:fld>
            <a:endParaRPr lang="es-SV"/>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SV"/>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7" name="6 Marcador de fecha"/>
          <p:cNvSpPr>
            <a:spLocks noGrp="1"/>
          </p:cNvSpPr>
          <p:nvPr>
            <p:ph type="dt" sz="half" idx="10"/>
          </p:nvPr>
        </p:nvSpPr>
        <p:spPr/>
        <p:txBody>
          <a:bodyPr/>
          <a:lstStyle/>
          <a:p>
            <a:fld id="{0EB30E2C-5A84-4D70-8695-F31F7E7C1545}" type="datetimeFigureOut">
              <a:rPr lang="es-SV" smtClean="0"/>
              <a:pPr/>
              <a:t>25/9/2020</a:t>
            </a:fld>
            <a:endParaRPr lang="es-SV"/>
          </a:p>
        </p:txBody>
      </p:sp>
      <p:sp>
        <p:nvSpPr>
          <p:cNvPr id="8" name="7 Marcador de pie de página"/>
          <p:cNvSpPr>
            <a:spLocks noGrp="1"/>
          </p:cNvSpPr>
          <p:nvPr>
            <p:ph type="ftr" sz="quarter" idx="11"/>
          </p:nvPr>
        </p:nvSpPr>
        <p:spPr/>
        <p:txBody>
          <a:bodyPr/>
          <a:lstStyle/>
          <a:p>
            <a:endParaRPr lang="es-SV"/>
          </a:p>
        </p:txBody>
      </p:sp>
      <p:sp>
        <p:nvSpPr>
          <p:cNvPr id="9" name="8 Marcador de número de diapositiva"/>
          <p:cNvSpPr>
            <a:spLocks noGrp="1"/>
          </p:cNvSpPr>
          <p:nvPr>
            <p:ph type="sldNum" sz="quarter" idx="12"/>
          </p:nvPr>
        </p:nvSpPr>
        <p:spPr/>
        <p:txBody>
          <a:bodyPr/>
          <a:lstStyle/>
          <a:p>
            <a:fld id="{3D97002C-BD5D-406B-B90F-28636130B05D}" type="slidenum">
              <a:rPr lang="es-SV" smtClean="0"/>
              <a:pPr/>
              <a:t>‹Nº›</a:t>
            </a:fld>
            <a:endParaRPr lang="es-SV"/>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SV"/>
          </a:p>
        </p:txBody>
      </p:sp>
      <p:sp>
        <p:nvSpPr>
          <p:cNvPr id="3" name="2 Marcador de fecha"/>
          <p:cNvSpPr>
            <a:spLocks noGrp="1"/>
          </p:cNvSpPr>
          <p:nvPr>
            <p:ph type="dt" sz="half" idx="10"/>
          </p:nvPr>
        </p:nvSpPr>
        <p:spPr/>
        <p:txBody>
          <a:bodyPr/>
          <a:lstStyle/>
          <a:p>
            <a:fld id="{0EB30E2C-5A84-4D70-8695-F31F7E7C1545}" type="datetimeFigureOut">
              <a:rPr lang="es-SV" smtClean="0"/>
              <a:pPr/>
              <a:t>25/9/2020</a:t>
            </a:fld>
            <a:endParaRPr lang="es-SV"/>
          </a:p>
        </p:txBody>
      </p:sp>
      <p:sp>
        <p:nvSpPr>
          <p:cNvPr id="4" name="3 Marcador de pie de página"/>
          <p:cNvSpPr>
            <a:spLocks noGrp="1"/>
          </p:cNvSpPr>
          <p:nvPr>
            <p:ph type="ftr" sz="quarter" idx="11"/>
          </p:nvPr>
        </p:nvSpPr>
        <p:spPr/>
        <p:txBody>
          <a:bodyPr/>
          <a:lstStyle/>
          <a:p>
            <a:endParaRPr lang="es-SV"/>
          </a:p>
        </p:txBody>
      </p:sp>
      <p:sp>
        <p:nvSpPr>
          <p:cNvPr id="5" name="4 Marcador de número de diapositiva"/>
          <p:cNvSpPr>
            <a:spLocks noGrp="1"/>
          </p:cNvSpPr>
          <p:nvPr>
            <p:ph type="sldNum" sz="quarter" idx="12"/>
          </p:nvPr>
        </p:nvSpPr>
        <p:spPr/>
        <p:txBody>
          <a:bodyPr/>
          <a:lstStyle/>
          <a:p>
            <a:fld id="{3D97002C-BD5D-406B-B90F-28636130B05D}" type="slidenum">
              <a:rPr lang="es-SV" smtClean="0"/>
              <a:pPr/>
              <a:t>‹Nº›</a:t>
            </a:fld>
            <a:endParaRPr lang="es-SV"/>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EB30E2C-5A84-4D70-8695-F31F7E7C1545}" type="datetimeFigureOut">
              <a:rPr lang="es-SV" smtClean="0"/>
              <a:pPr/>
              <a:t>25/9/2020</a:t>
            </a:fld>
            <a:endParaRPr lang="es-SV"/>
          </a:p>
        </p:txBody>
      </p:sp>
      <p:sp>
        <p:nvSpPr>
          <p:cNvPr id="3" name="2 Marcador de pie de página"/>
          <p:cNvSpPr>
            <a:spLocks noGrp="1"/>
          </p:cNvSpPr>
          <p:nvPr>
            <p:ph type="ftr" sz="quarter" idx="11"/>
          </p:nvPr>
        </p:nvSpPr>
        <p:spPr/>
        <p:txBody>
          <a:bodyPr/>
          <a:lstStyle/>
          <a:p>
            <a:endParaRPr lang="es-SV"/>
          </a:p>
        </p:txBody>
      </p:sp>
      <p:sp>
        <p:nvSpPr>
          <p:cNvPr id="4" name="3 Marcador de número de diapositiva"/>
          <p:cNvSpPr>
            <a:spLocks noGrp="1"/>
          </p:cNvSpPr>
          <p:nvPr>
            <p:ph type="sldNum" sz="quarter" idx="12"/>
          </p:nvPr>
        </p:nvSpPr>
        <p:spPr/>
        <p:txBody>
          <a:bodyPr/>
          <a:lstStyle/>
          <a:p>
            <a:fld id="{3D97002C-BD5D-406B-B90F-28636130B05D}" type="slidenum">
              <a:rPr lang="es-SV" smtClean="0"/>
              <a:pPr/>
              <a:t>‹Nº›</a:t>
            </a:fld>
            <a:endParaRPr lang="es-SV"/>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SV"/>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EB30E2C-5A84-4D70-8695-F31F7E7C1545}" type="datetimeFigureOut">
              <a:rPr lang="es-SV" smtClean="0"/>
              <a:pPr/>
              <a:t>25/9/2020</a:t>
            </a:fld>
            <a:endParaRPr lang="es-SV"/>
          </a:p>
        </p:txBody>
      </p:sp>
      <p:sp>
        <p:nvSpPr>
          <p:cNvPr id="6" name="5 Marcador de pie de página"/>
          <p:cNvSpPr>
            <a:spLocks noGrp="1"/>
          </p:cNvSpPr>
          <p:nvPr>
            <p:ph type="ftr" sz="quarter" idx="11"/>
          </p:nvPr>
        </p:nvSpPr>
        <p:spPr/>
        <p:txBody>
          <a:bodyPr/>
          <a:lstStyle/>
          <a:p>
            <a:endParaRPr lang="es-SV"/>
          </a:p>
        </p:txBody>
      </p:sp>
      <p:sp>
        <p:nvSpPr>
          <p:cNvPr id="7" name="6 Marcador de número de diapositiva"/>
          <p:cNvSpPr>
            <a:spLocks noGrp="1"/>
          </p:cNvSpPr>
          <p:nvPr>
            <p:ph type="sldNum" sz="quarter" idx="12"/>
          </p:nvPr>
        </p:nvSpPr>
        <p:spPr/>
        <p:txBody>
          <a:bodyPr/>
          <a:lstStyle/>
          <a:p>
            <a:fld id="{3D97002C-BD5D-406B-B90F-28636130B05D}" type="slidenum">
              <a:rPr lang="es-SV" smtClean="0"/>
              <a:pPr/>
              <a:t>‹Nº›</a:t>
            </a:fld>
            <a:endParaRPr lang="es-SV"/>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SV"/>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SV"/>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EB30E2C-5A84-4D70-8695-F31F7E7C1545}" type="datetimeFigureOut">
              <a:rPr lang="es-SV" smtClean="0"/>
              <a:pPr/>
              <a:t>25/9/2020</a:t>
            </a:fld>
            <a:endParaRPr lang="es-SV"/>
          </a:p>
        </p:txBody>
      </p:sp>
      <p:sp>
        <p:nvSpPr>
          <p:cNvPr id="6" name="5 Marcador de pie de página"/>
          <p:cNvSpPr>
            <a:spLocks noGrp="1"/>
          </p:cNvSpPr>
          <p:nvPr>
            <p:ph type="ftr" sz="quarter" idx="11"/>
          </p:nvPr>
        </p:nvSpPr>
        <p:spPr/>
        <p:txBody>
          <a:bodyPr/>
          <a:lstStyle/>
          <a:p>
            <a:endParaRPr lang="es-SV"/>
          </a:p>
        </p:txBody>
      </p:sp>
      <p:sp>
        <p:nvSpPr>
          <p:cNvPr id="7" name="6 Marcador de número de diapositiva"/>
          <p:cNvSpPr>
            <a:spLocks noGrp="1"/>
          </p:cNvSpPr>
          <p:nvPr>
            <p:ph type="sldNum" sz="quarter" idx="12"/>
          </p:nvPr>
        </p:nvSpPr>
        <p:spPr/>
        <p:txBody>
          <a:bodyPr/>
          <a:lstStyle/>
          <a:p>
            <a:fld id="{3D97002C-BD5D-406B-B90F-28636130B05D}" type="slidenum">
              <a:rPr lang="es-SV" smtClean="0"/>
              <a:pPr/>
              <a:t>‹Nº›</a:t>
            </a:fld>
            <a:endParaRPr lang="es-SV"/>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SV"/>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B30E2C-5A84-4D70-8695-F31F7E7C1545}" type="datetimeFigureOut">
              <a:rPr lang="es-SV" smtClean="0"/>
              <a:pPr/>
              <a:t>25/9/2020</a:t>
            </a:fld>
            <a:endParaRPr lang="es-SV"/>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SV"/>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97002C-BD5D-406B-B90F-28636130B05D}" type="slidenum">
              <a:rPr lang="es-SV" smtClean="0"/>
              <a:pPr/>
              <a:t>‹Nº›</a:t>
            </a:fld>
            <a:endParaRPr lang="es-SV"/>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472" y="142853"/>
            <a:ext cx="7772400" cy="785817"/>
          </a:xfrm>
        </p:spPr>
        <p:txBody>
          <a:bodyPr>
            <a:normAutofit/>
          </a:bodyPr>
          <a:lstStyle/>
          <a:p>
            <a:r>
              <a:rPr lang="es-SV" sz="3600" b="1" dirty="0">
                <a:solidFill>
                  <a:schemeClr val="tx2">
                    <a:lumMod val="75000"/>
                  </a:schemeClr>
                </a:solidFill>
                <a:effectLst>
                  <a:outerShdw blurRad="38100" dist="38100" dir="2700000" algn="tl">
                    <a:srgbClr val="000000">
                      <a:alpha val="43137"/>
                    </a:srgbClr>
                  </a:outerShdw>
                </a:effectLst>
                <a:latin typeface="Museo Sans 300" panose="02000000000000000000" pitchFamily="50" charset="0"/>
              </a:rPr>
              <a:t>Organigrama Vigente</a:t>
            </a:r>
          </a:p>
        </p:txBody>
      </p:sp>
      <p:sp>
        <p:nvSpPr>
          <p:cNvPr id="3" name="2 Subtítulo"/>
          <p:cNvSpPr>
            <a:spLocks noGrp="1"/>
          </p:cNvSpPr>
          <p:nvPr>
            <p:ph type="subTitle" idx="1"/>
          </p:nvPr>
        </p:nvSpPr>
        <p:spPr/>
        <p:txBody>
          <a:bodyPr/>
          <a:lstStyle/>
          <a:p>
            <a:endParaRPr lang="es-SV" dirty="0"/>
          </a:p>
        </p:txBody>
      </p:sp>
      <p:pic>
        <p:nvPicPr>
          <p:cNvPr id="4" name="Imagen 3"/>
          <p:cNvPicPr>
            <a:picLocks noChangeAspect="1"/>
          </p:cNvPicPr>
          <p:nvPr/>
        </p:nvPicPr>
        <p:blipFill>
          <a:blip r:embed="rId2"/>
          <a:stretch>
            <a:fillRect/>
          </a:stretch>
        </p:blipFill>
        <p:spPr>
          <a:xfrm>
            <a:off x="251520" y="880179"/>
            <a:ext cx="8640960" cy="574069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r"/>
            <a:r>
              <a:rPr lang="es-SV" sz="2800" b="1" dirty="0">
                <a:solidFill>
                  <a:schemeClr val="accent6">
                    <a:lumMod val="75000"/>
                  </a:schemeClr>
                </a:solidFill>
                <a:effectLst>
                  <a:outerShdw blurRad="38100" dist="38100" dir="2700000" algn="tl">
                    <a:srgbClr val="000000">
                      <a:alpha val="43137"/>
                    </a:srgbClr>
                  </a:outerShdw>
                </a:effectLst>
                <a:latin typeface="Museo Sans 700" panose="02000000000000000000" pitchFamily="50" charset="0"/>
              </a:rPr>
              <a:t>Unidad de Adquisiciones y </a:t>
            </a:r>
            <a:br>
              <a:rPr lang="es-SV" sz="2800" b="1" dirty="0">
                <a:solidFill>
                  <a:schemeClr val="accent6">
                    <a:lumMod val="75000"/>
                  </a:schemeClr>
                </a:solidFill>
                <a:effectLst>
                  <a:outerShdw blurRad="38100" dist="38100" dir="2700000" algn="tl">
                    <a:srgbClr val="000000">
                      <a:alpha val="43137"/>
                    </a:srgbClr>
                  </a:outerShdw>
                </a:effectLst>
                <a:latin typeface="Museo Sans 700" panose="02000000000000000000" pitchFamily="50" charset="0"/>
              </a:rPr>
            </a:br>
            <a:r>
              <a:rPr lang="es-SV" sz="2800" b="1" dirty="0">
                <a:solidFill>
                  <a:schemeClr val="accent6">
                    <a:lumMod val="75000"/>
                  </a:schemeClr>
                </a:solidFill>
                <a:effectLst>
                  <a:outerShdw blurRad="38100" dist="38100" dir="2700000" algn="tl">
                    <a:srgbClr val="000000">
                      <a:alpha val="43137"/>
                    </a:srgbClr>
                  </a:outerShdw>
                </a:effectLst>
                <a:latin typeface="Museo Sans 700" panose="02000000000000000000" pitchFamily="50" charset="0"/>
              </a:rPr>
              <a:t> Contrataciones Institucional</a:t>
            </a:r>
            <a:endParaRPr lang="es-SV" sz="2800" dirty="0">
              <a:solidFill>
                <a:schemeClr val="accent6">
                  <a:lumMod val="75000"/>
                </a:schemeClr>
              </a:solidFill>
              <a:effectLst>
                <a:outerShdw blurRad="38100" dist="38100" dir="2700000" algn="tl">
                  <a:srgbClr val="000000">
                    <a:alpha val="43137"/>
                  </a:srgbClr>
                </a:outerShdw>
              </a:effectLst>
              <a:latin typeface="Museo Sans 700" panose="02000000000000000000" pitchFamily="50" charset="0"/>
            </a:endParaRPr>
          </a:p>
        </p:txBody>
      </p:sp>
      <p:sp>
        <p:nvSpPr>
          <p:cNvPr id="3" name="2 Marcador de contenido"/>
          <p:cNvSpPr>
            <a:spLocks noGrp="1"/>
          </p:cNvSpPr>
          <p:nvPr>
            <p:ph idx="1"/>
          </p:nvPr>
        </p:nvSpPr>
        <p:spPr>
          <a:xfrm>
            <a:off x="611560" y="1844824"/>
            <a:ext cx="7920880" cy="2260847"/>
          </a:xfrm>
        </p:spPr>
        <p:txBody>
          <a:bodyPr>
            <a:normAutofit fontScale="85000" lnSpcReduction="20000"/>
          </a:bodyPr>
          <a:lstStyle/>
          <a:p>
            <a:pPr marL="0" indent="0" algn="just">
              <a:buNone/>
            </a:pPr>
            <a:r>
              <a:rPr lang="es-SV" dirty="0">
                <a:latin typeface="Museo Sans 300" panose="02000000000000000000" pitchFamily="50" charset="0"/>
              </a:rPr>
              <a:t>Gestionar las adquisiciones y contrataciones de obras, bienes y servicios para la Institución, aplicando los criterios establecidos en la Ley de Adquisiciones y contrataciones de la Administración Pública – LACAP-, su Reglamento y demás disposiciones que emita UNAC.</a:t>
            </a:r>
          </a:p>
          <a:p>
            <a:pPr algn="just">
              <a:buNone/>
            </a:pPr>
            <a:endParaRPr lang="es-SV" dirty="0">
              <a:latin typeface="Cambria" pitchFamily="18" charset="0"/>
            </a:endParaRPr>
          </a:p>
          <a:p>
            <a:pPr algn="just">
              <a:buNone/>
            </a:pPr>
            <a:endParaRPr lang="es-SV" dirty="0">
              <a:latin typeface="Cambria" pitchFamily="18" charset="0"/>
            </a:endParaRPr>
          </a:p>
        </p:txBody>
      </p:sp>
      <p:pic>
        <p:nvPicPr>
          <p:cNvPr id="5" name="Imagen 4">
            <a:extLst>
              <a:ext uri="{FF2B5EF4-FFF2-40B4-BE49-F238E27FC236}">
                <a16:creationId xmlns:a16="http://schemas.microsoft.com/office/drawing/2014/main" id="{77757CDF-14D9-45A1-9EBF-6A780C9490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540955"/>
            <a:ext cx="1358101" cy="610366"/>
          </a:xfrm>
          <a:prstGeom prst="rect">
            <a:avLst/>
          </a:prstGeom>
        </p:spPr>
      </p:pic>
      <p:graphicFrame>
        <p:nvGraphicFramePr>
          <p:cNvPr id="6" name="Tabla 5">
            <a:extLst>
              <a:ext uri="{FF2B5EF4-FFF2-40B4-BE49-F238E27FC236}">
                <a16:creationId xmlns:a16="http://schemas.microsoft.com/office/drawing/2014/main" id="{55BBB283-EA2B-4982-AA44-BCDF6241CA8E}"/>
              </a:ext>
            </a:extLst>
          </p:cNvPr>
          <p:cNvGraphicFramePr>
            <a:graphicFrameLocks noGrp="1"/>
          </p:cNvGraphicFramePr>
          <p:nvPr>
            <p:extLst>
              <p:ext uri="{D42A27DB-BD31-4B8C-83A1-F6EECF244321}">
                <p14:modId xmlns:p14="http://schemas.microsoft.com/office/powerpoint/2010/main" val="3020356597"/>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63965937"/>
                    </a:ext>
                  </a:extLst>
                </a:gridCol>
                <a:gridCol w="1512168">
                  <a:extLst>
                    <a:ext uri="{9D8B030D-6E8A-4147-A177-3AD203B41FA5}">
                      <a16:colId xmlns:a16="http://schemas.microsoft.com/office/drawing/2014/main" val="1532915179"/>
                    </a:ext>
                  </a:extLst>
                </a:gridCol>
              </a:tblGrid>
              <a:tr h="370840">
                <a:tc>
                  <a:txBody>
                    <a:bodyPr/>
                    <a:lstStyle/>
                    <a:p>
                      <a:r>
                        <a:rPr lang="es-ES" dirty="0"/>
                        <a:t>Total de Empleados:</a:t>
                      </a:r>
                      <a:endParaRPr lang="es-SV" dirty="0"/>
                    </a:p>
                  </a:txBody>
                  <a:tcPr/>
                </a:tc>
                <a:tc>
                  <a:txBody>
                    <a:bodyPr/>
                    <a:lstStyle/>
                    <a:p>
                      <a:r>
                        <a:rPr lang="es-ES" dirty="0"/>
                        <a:t>6</a:t>
                      </a:r>
                      <a:endParaRPr lang="es-SV" dirty="0"/>
                    </a:p>
                  </a:txBody>
                  <a:tcPr/>
                </a:tc>
                <a:extLst>
                  <a:ext uri="{0D108BD9-81ED-4DB2-BD59-A6C34878D82A}">
                    <a16:rowId xmlns:a16="http://schemas.microsoft.com/office/drawing/2014/main" val="552171198"/>
                  </a:ext>
                </a:extLst>
              </a:tr>
              <a:tr h="370840">
                <a:tc>
                  <a:txBody>
                    <a:bodyPr/>
                    <a:lstStyle/>
                    <a:p>
                      <a:r>
                        <a:rPr lang="es-ES" dirty="0"/>
                        <a:t>Mujeres:</a:t>
                      </a:r>
                      <a:endParaRPr lang="es-SV" dirty="0"/>
                    </a:p>
                  </a:txBody>
                  <a:tcPr/>
                </a:tc>
                <a:tc>
                  <a:txBody>
                    <a:bodyPr/>
                    <a:lstStyle/>
                    <a:p>
                      <a:r>
                        <a:rPr lang="es-ES" dirty="0"/>
                        <a:t>2</a:t>
                      </a:r>
                      <a:endParaRPr lang="es-SV" dirty="0"/>
                    </a:p>
                  </a:txBody>
                  <a:tcPr/>
                </a:tc>
                <a:extLst>
                  <a:ext uri="{0D108BD9-81ED-4DB2-BD59-A6C34878D82A}">
                    <a16:rowId xmlns:a16="http://schemas.microsoft.com/office/drawing/2014/main" val="3379875773"/>
                  </a:ext>
                </a:extLst>
              </a:tr>
              <a:tr h="370840">
                <a:tc>
                  <a:txBody>
                    <a:bodyPr/>
                    <a:lstStyle/>
                    <a:p>
                      <a:r>
                        <a:rPr lang="es-ES" dirty="0"/>
                        <a:t>Hombres</a:t>
                      </a:r>
                      <a:endParaRPr lang="es-SV" dirty="0"/>
                    </a:p>
                  </a:txBody>
                  <a:tcPr/>
                </a:tc>
                <a:tc>
                  <a:txBody>
                    <a:bodyPr/>
                    <a:lstStyle/>
                    <a:p>
                      <a:r>
                        <a:rPr lang="es-ES" dirty="0"/>
                        <a:t>3</a:t>
                      </a:r>
                    </a:p>
                  </a:txBody>
                  <a:tcPr/>
                </a:tc>
                <a:extLst>
                  <a:ext uri="{0D108BD9-81ED-4DB2-BD59-A6C34878D82A}">
                    <a16:rowId xmlns:a16="http://schemas.microsoft.com/office/drawing/2014/main" val="706711710"/>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r"/>
            <a:r>
              <a:rPr lang="es-SV" sz="3200" b="1" dirty="0">
                <a:solidFill>
                  <a:schemeClr val="accent6">
                    <a:lumMod val="75000"/>
                  </a:schemeClr>
                </a:solidFill>
                <a:effectLst>
                  <a:outerShdw blurRad="38100" dist="38100" dir="2700000" algn="tl">
                    <a:srgbClr val="000000">
                      <a:alpha val="43137"/>
                    </a:srgbClr>
                  </a:outerShdw>
                </a:effectLst>
                <a:latin typeface="Museo Sans 700" panose="02000000000000000000" pitchFamily="50" charset="0"/>
              </a:rPr>
              <a:t>Unidad de Planificación </a:t>
            </a:r>
            <a:br>
              <a:rPr lang="es-SV" sz="3200" b="1" dirty="0">
                <a:solidFill>
                  <a:schemeClr val="accent6">
                    <a:lumMod val="75000"/>
                  </a:schemeClr>
                </a:solidFill>
                <a:effectLst>
                  <a:outerShdw blurRad="38100" dist="38100" dir="2700000" algn="tl">
                    <a:srgbClr val="000000">
                      <a:alpha val="43137"/>
                    </a:srgbClr>
                  </a:outerShdw>
                </a:effectLst>
                <a:latin typeface="Museo Sans 700" panose="02000000000000000000" pitchFamily="50" charset="0"/>
              </a:rPr>
            </a:br>
            <a:r>
              <a:rPr lang="es-SV" sz="3200" b="1" dirty="0">
                <a:solidFill>
                  <a:schemeClr val="accent6">
                    <a:lumMod val="75000"/>
                  </a:schemeClr>
                </a:solidFill>
                <a:effectLst>
                  <a:outerShdw blurRad="38100" dist="38100" dir="2700000" algn="tl">
                    <a:srgbClr val="000000">
                      <a:alpha val="43137"/>
                    </a:srgbClr>
                  </a:outerShdw>
                </a:effectLst>
                <a:latin typeface="Museo Sans 700" panose="02000000000000000000" pitchFamily="50" charset="0"/>
              </a:rPr>
              <a:t>y Gestión de Calidad</a:t>
            </a:r>
            <a:endParaRPr lang="es-SV" sz="3200" dirty="0">
              <a:solidFill>
                <a:schemeClr val="accent6">
                  <a:lumMod val="75000"/>
                </a:schemeClr>
              </a:solidFill>
              <a:effectLst>
                <a:outerShdw blurRad="38100" dist="38100" dir="2700000" algn="tl">
                  <a:srgbClr val="000000">
                    <a:alpha val="43137"/>
                  </a:srgbClr>
                </a:outerShdw>
              </a:effectLst>
              <a:latin typeface="Museo Sans 700" panose="02000000000000000000" pitchFamily="50" charset="0"/>
            </a:endParaRPr>
          </a:p>
        </p:txBody>
      </p:sp>
      <p:sp>
        <p:nvSpPr>
          <p:cNvPr id="3" name="2 Marcador de contenido"/>
          <p:cNvSpPr>
            <a:spLocks noGrp="1"/>
          </p:cNvSpPr>
          <p:nvPr>
            <p:ph idx="1"/>
          </p:nvPr>
        </p:nvSpPr>
        <p:spPr>
          <a:xfrm>
            <a:off x="611560" y="1683955"/>
            <a:ext cx="7920880" cy="2692895"/>
          </a:xfrm>
        </p:spPr>
        <p:txBody>
          <a:bodyPr>
            <a:normAutofit fontScale="77500" lnSpcReduction="20000"/>
          </a:bodyPr>
          <a:lstStyle/>
          <a:p>
            <a:pPr marL="0" indent="0" algn="just">
              <a:buNone/>
            </a:pPr>
            <a:r>
              <a:rPr lang="es-SV" dirty="0">
                <a:latin typeface="Museo Sans 300" panose="02000000000000000000" pitchFamily="50" charset="0"/>
              </a:rPr>
              <a:t>Es la responsable de administrar el proceso de planificación y gestión de calidad de la Institución, proporcionando planes y proyectos que permitan a la Gerencia la Adopción de medidas preventivas y correctivas, con miras a mejorar la productividad y calidad de la presentación de los servicios que la institución presta.</a:t>
            </a:r>
            <a:endParaRPr lang="es-SV" dirty="0">
              <a:latin typeface="Cambria" pitchFamily="18" charset="0"/>
            </a:endParaRPr>
          </a:p>
          <a:p>
            <a:pPr algn="just">
              <a:buNone/>
            </a:pPr>
            <a:endParaRPr lang="es-SV" dirty="0">
              <a:latin typeface="Cambria" pitchFamily="18" charset="0"/>
            </a:endParaRPr>
          </a:p>
        </p:txBody>
      </p:sp>
      <p:pic>
        <p:nvPicPr>
          <p:cNvPr id="5" name="Imagen 4">
            <a:extLst>
              <a:ext uri="{FF2B5EF4-FFF2-40B4-BE49-F238E27FC236}">
                <a16:creationId xmlns:a16="http://schemas.microsoft.com/office/drawing/2014/main" id="{C844FD68-A115-4CEC-9D85-DB60DD97F1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540955"/>
            <a:ext cx="1358101" cy="610366"/>
          </a:xfrm>
          <a:prstGeom prst="rect">
            <a:avLst/>
          </a:prstGeom>
        </p:spPr>
      </p:pic>
      <p:graphicFrame>
        <p:nvGraphicFramePr>
          <p:cNvPr id="6" name="Tabla 5">
            <a:extLst>
              <a:ext uri="{FF2B5EF4-FFF2-40B4-BE49-F238E27FC236}">
                <a16:creationId xmlns:a16="http://schemas.microsoft.com/office/drawing/2014/main" id="{97E987B4-4EF1-460F-9E25-6ECCEECF3651}"/>
              </a:ext>
            </a:extLst>
          </p:cNvPr>
          <p:cNvGraphicFramePr>
            <a:graphicFrameLocks noGrp="1"/>
          </p:cNvGraphicFramePr>
          <p:nvPr>
            <p:extLst>
              <p:ext uri="{D42A27DB-BD31-4B8C-83A1-F6EECF244321}">
                <p14:modId xmlns:p14="http://schemas.microsoft.com/office/powerpoint/2010/main" val="2013796978"/>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63965937"/>
                    </a:ext>
                  </a:extLst>
                </a:gridCol>
                <a:gridCol w="1512168">
                  <a:extLst>
                    <a:ext uri="{9D8B030D-6E8A-4147-A177-3AD203B41FA5}">
                      <a16:colId xmlns:a16="http://schemas.microsoft.com/office/drawing/2014/main" val="1532915179"/>
                    </a:ext>
                  </a:extLst>
                </a:gridCol>
              </a:tblGrid>
              <a:tr h="370840">
                <a:tc>
                  <a:txBody>
                    <a:bodyPr/>
                    <a:lstStyle/>
                    <a:p>
                      <a:r>
                        <a:rPr lang="es-ES" dirty="0"/>
                        <a:t>Total de Empleados:</a:t>
                      </a:r>
                      <a:endParaRPr lang="es-SV" dirty="0"/>
                    </a:p>
                  </a:txBody>
                  <a:tcPr/>
                </a:tc>
                <a:tc>
                  <a:txBody>
                    <a:bodyPr/>
                    <a:lstStyle/>
                    <a:p>
                      <a:r>
                        <a:rPr lang="es-ES" dirty="0"/>
                        <a:t>1</a:t>
                      </a:r>
                      <a:endParaRPr lang="es-SV" dirty="0"/>
                    </a:p>
                  </a:txBody>
                  <a:tcPr/>
                </a:tc>
                <a:extLst>
                  <a:ext uri="{0D108BD9-81ED-4DB2-BD59-A6C34878D82A}">
                    <a16:rowId xmlns:a16="http://schemas.microsoft.com/office/drawing/2014/main" val="552171198"/>
                  </a:ext>
                </a:extLst>
              </a:tr>
              <a:tr h="370840">
                <a:tc>
                  <a:txBody>
                    <a:bodyPr/>
                    <a:lstStyle/>
                    <a:p>
                      <a:r>
                        <a:rPr lang="es-ES" dirty="0"/>
                        <a:t>Mujeres:</a:t>
                      </a:r>
                      <a:endParaRPr lang="es-SV" dirty="0"/>
                    </a:p>
                  </a:txBody>
                  <a:tcPr/>
                </a:tc>
                <a:tc>
                  <a:txBody>
                    <a:bodyPr/>
                    <a:lstStyle/>
                    <a:p>
                      <a:r>
                        <a:rPr lang="es-ES" dirty="0"/>
                        <a:t>1</a:t>
                      </a:r>
                      <a:endParaRPr lang="es-SV" dirty="0"/>
                    </a:p>
                  </a:txBody>
                  <a:tcPr/>
                </a:tc>
                <a:extLst>
                  <a:ext uri="{0D108BD9-81ED-4DB2-BD59-A6C34878D82A}">
                    <a16:rowId xmlns:a16="http://schemas.microsoft.com/office/drawing/2014/main" val="3379875773"/>
                  </a:ext>
                </a:extLst>
              </a:tr>
              <a:tr h="370840">
                <a:tc>
                  <a:txBody>
                    <a:bodyPr/>
                    <a:lstStyle/>
                    <a:p>
                      <a:r>
                        <a:rPr lang="es-ES" dirty="0"/>
                        <a:t>Hombres</a:t>
                      </a:r>
                      <a:endParaRPr lang="es-SV" dirty="0"/>
                    </a:p>
                  </a:txBody>
                  <a:tcPr/>
                </a:tc>
                <a:tc>
                  <a:txBody>
                    <a:bodyPr/>
                    <a:lstStyle/>
                    <a:p>
                      <a:endParaRPr lang="es-SV" dirty="0"/>
                    </a:p>
                  </a:txBody>
                  <a:tcPr/>
                </a:tc>
                <a:extLst>
                  <a:ext uri="{0D108BD9-81ED-4DB2-BD59-A6C34878D82A}">
                    <a16:rowId xmlns:a16="http://schemas.microsoft.com/office/drawing/2014/main" val="706711710"/>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r"/>
            <a:r>
              <a:rPr lang="es-SV" b="1" dirty="0">
                <a:solidFill>
                  <a:schemeClr val="accent6">
                    <a:lumMod val="75000"/>
                  </a:schemeClr>
                </a:solidFill>
                <a:effectLst>
                  <a:outerShdw blurRad="38100" dist="38100" dir="2700000" algn="tl">
                    <a:srgbClr val="000000">
                      <a:alpha val="43137"/>
                    </a:srgbClr>
                  </a:outerShdw>
                </a:effectLst>
                <a:latin typeface="Museo Sans 700" panose="02000000000000000000" pitchFamily="50" charset="0"/>
              </a:rPr>
              <a:t>Unidad Ambiental</a:t>
            </a:r>
            <a:endParaRPr lang="es-SV" dirty="0">
              <a:solidFill>
                <a:schemeClr val="accent6">
                  <a:lumMod val="75000"/>
                </a:schemeClr>
              </a:solidFill>
              <a:effectLst>
                <a:outerShdw blurRad="38100" dist="38100" dir="2700000" algn="tl">
                  <a:srgbClr val="000000">
                    <a:alpha val="43137"/>
                  </a:srgbClr>
                </a:outerShdw>
              </a:effectLst>
              <a:latin typeface="Museo Sans 700" panose="02000000000000000000" pitchFamily="50" charset="0"/>
            </a:endParaRPr>
          </a:p>
        </p:txBody>
      </p:sp>
      <p:sp>
        <p:nvSpPr>
          <p:cNvPr id="3" name="2 Marcador de contenido"/>
          <p:cNvSpPr>
            <a:spLocks noGrp="1"/>
          </p:cNvSpPr>
          <p:nvPr>
            <p:ph idx="1"/>
          </p:nvPr>
        </p:nvSpPr>
        <p:spPr>
          <a:xfrm>
            <a:off x="611560" y="1439613"/>
            <a:ext cx="7920880" cy="3113197"/>
          </a:xfrm>
        </p:spPr>
        <p:txBody>
          <a:bodyPr>
            <a:normAutofit fontScale="85000" lnSpcReduction="10000"/>
          </a:bodyPr>
          <a:lstStyle/>
          <a:p>
            <a:pPr marL="0" indent="0" algn="just">
              <a:buNone/>
            </a:pPr>
            <a:r>
              <a:rPr lang="es-SV" dirty="0">
                <a:latin typeface="Museo Sans 300" panose="02000000000000000000" pitchFamily="50" charset="0"/>
              </a:rPr>
              <a:t>Es la encargada de supervisar, coordinar y dar seguimiento a las políticas, planes, programas, proyectos y acciones ambientales dentro de la institución y asegurar la necesaria coordinación interinstitucional en la gestión ambiental, de acuerdo a las directrices emitidas por el Ministerio de Medio Ambiente y Recursos Naturales y las normativas ambientales.</a:t>
            </a:r>
          </a:p>
          <a:p>
            <a:pPr algn="just">
              <a:buNone/>
            </a:pPr>
            <a:endParaRPr lang="es-SV" dirty="0">
              <a:latin typeface="Cambria" pitchFamily="18" charset="0"/>
            </a:endParaRPr>
          </a:p>
          <a:p>
            <a:pPr algn="just">
              <a:buNone/>
            </a:pPr>
            <a:endParaRPr lang="es-SV" dirty="0">
              <a:latin typeface="Cambria" pitchFamily="18" charset="0"/>
            </a:endParaRPr>
          </a:p>
          <a:p>
            <a:pPr algn="just">
              <a:buNone/>
            </a:pPr>
            <a:endParaRPr lang="es-SV" dirty="0">
              <a:latin typeface="Cambria" pitchFamily="18" charset="0"/>
            </a:endParaRPr>
          </a:p>
        </p:txBody>
      </p:sp>
      <p:pic>
        <p:nvPicPr>
          <p:cNvPr id="5" name="Imagen 4">
            <a:extLst>
              <a:ext uri="{FF2B5EF4-FFF2-40B4-BE49-F238E27FC236}">
                <a16:creationId xmlns:a16="http://schemas.microsoft.com/office/drawing/2014/main" id="{0257B7AF-5A5E-4F59-98F3-C260FF487B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540955"/>
            <a:ext cx="1358101" cy="610366"/>
          </a:xfrm>
          <a:prstGeom prst="rect">
            <a:avLst/>
          </a:prstGeom>
        </p:spPr>
      </p:pic>
      <p:graphicFrame>
        <p:nvGraphicFramePr>
          <p:cNvPr id="6" name="Tabla 5">
            <a:extLst>
              <a:ext uri="{FF2B5EF4-FFF2-40B4-BE49-F238E27FC236}">
                <a16:creationId xmlns:a16="http://schemas.microsoft.com/office/drawing/2014/main" id="{8283C746-4CC0-4130-820E-B066F24A8C91}"/>
              </a:ext>
            </a:extLst>
          </p:cNvPr>
          <p:cNvGraphicFramePr>
            <a:graphicFrameLocks noGrp="1"/>
          </p:cNvGraphicFramePr>
          <p:nvPr>
            <p:extLst>
              <p:ext uri="{D42A27DB-BD31-4B8C-83A1-F6EECF244321}">
                <p14:modId xmlns:p14="http://schemas.microsoft.com/office/powerpoint/2010/main" val="2237775325"/>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63965937"/>
                    </a:ext>
                  </a:extLst>
                </a:gridCol>
                <a:gridCol w="1512168">
                  <a:extLst>
                    <a:ext uri="{9D8B030D-6E8A-4147-A177-3AD203B41FA5}">
                      <a16:colId xmlns:a16="http://schemas.microsoft.com/office/drawing/2014/main" val="1532915179"/>
                    </a:ext>
                  </a:extLst>
                </a:gridCol>
              </a:tblGrid>
              <a:tr h="370840">
                <a:tc>
                  <a:txBody>
                    <a:bodyPr/>
                    <a:lstStyle/>
                    <a:p>
                      <a:r>
                        <a:rPr lang="es-ES" dirty="0"/>
                        <a:t>Total de Empleados:</a:t>
                      </a:r>
                      <a:endParaRPr lang="es-SV" dirty="0"/>
                    </a:p>
                  </a:txBody>
                  <a:tcPr/>
                </a:tc>
                <a:tc>
                  <a:txBody>
                    <a:bodyPr/>
                    <a:lstStyle/>
                    <a:p>
                      <a:r>
                        <a:rPr lang="es-ES" dirty="0"/>
                        <a:t>1</a:t>
                      </a:r>
                      <a:endParaRPr lang="es-SV" dirty="0"/>
                    </a:p>
                  </a:txBody>
                  <a:tcPr/>
                </a:tc>
                <a:extLst>
                  <a:ext uri="{0D108BD9-81ED-4DB2-BD59-A6C34878D82A}">
                    <a16:rowId xmlns:a16="http://schemas.microsoft.com/office/drawing/2014/main" val="552171198"/>
                  </a:ext>
                </a:extLst>
              </a:tr>
              <a:tr h="370840">
                <a:tc>
                  <a:txBody>
                    <a:bodyPr/>
                    <a:lstStyle/>
                    <a:p>
                      <a:r>
                        <a:rPr lang="es-ES" dirty="0"/>
                        <a:t>Mujeres:</a:t>
                      </a:r>
                      <a:endParaRPr lang="es-SV" dirty="0"/>
                    </a:p>
                  </a:txBody>
                  <a:tcPr/>
                </a:tc>
                <a:tc>
                  <a:txBody>
                    <a:bodyPr/>
                    <a:lstStyle/>
                    <a:p>
                      <a:r>
                        <a:rPr lang="es-ES" dirty="0"/>
                        <a:t>1</a:t>
                      </a:r>
                      <a:endParaRPr lang="es-SV" dirty="0"/>
                    </a:p>
                  </a:txBody>
                  <a:tcPr/>
                </a:tc>
                <a:extLst>
                  <a:ext uri="{0D108BD9-81ED-4DB2-BD59-A6C34878D82A}">
                    <a16:rowId xmlns:a16="http://schemas.microsoft.com/office/drawing/2014/main" val="3379875773"/>
                  </a:ext>
                </a:extLst>
              </a:tr>
              <a:tr h="370840">
                <a:tc>
                  <a:txBody>
                    <a:bodyPr/>
                    <a:lstStyle/>
                    <a:p>
                      <a:r>
                        <a:rPr lang="es-ES" dirty="0"/>
                        <a:t>Hombres</a:t>
                      </a:r>
                      <a:endParaRPr lang="es-SV" dirty="0"/>
                    </a:p>
                  </a:txBody>
                  <a:tcPr/>
                </a:tc>
                <a:tc>
                  <a:txBody>
                    <a:bodyPr/>
                    <a:lstStyle/>
                    <a:p>
                      <a:endParaRPr lang="es-SV" dirty="0"/>
                    </a:p>
                  </a:txBody>
                  <a:tcPr/>
                </a:tc>
                <a:extLst>
                  <a:ext uri="{0D108BD9-81ED-4DB2-BD59-A6C34878D82A}">
                    <a16:rowId xmlns:a16="http://schemas.microsoft.com/office/drawing/2014/main" val="706711710"/>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r"/>
            <a:r>
              <a:rPr lang="es-SV" b="1" dirty="0">
                <a:solidFill>
                  <a:schemeClr val="accent6">
                    <a:lumMod val="75000"/>
                  </a:schemeClr>
                </a:solidFill>
                <a:effectLst>
                  <a:outerShdw blurRad="38100" dist="38100" dir="2700000" algn="tl">
                    <a:srgbClr val="000000">
                      <a:alpha val="43137"/>
                    </a:srgbClr>
                  </a:outerShdw>
                </a:effectLst>
                <a:latin typeface="Museo Sans 700" panose="02000000000000000000" pitchFamily="50" charset="0"/>
              </a:rPr>
              <a:t>Unidad de Género</a:t>
            </a:r>
          </a:p>
        </p:txBody>
      </p:sp>
      <p:sp>
        <p:nvSpPr>
          <p:cNvPr id="3" name="2 Marcador de contenido"/>
          <p:cNvSpPr>
            <a:spLocks noGrp="1"/>
          </p:cNvSpPr>
          <p:nvPr>
            <p:ph idx="1"/>
          </p:nvPr>
        </p:nvSpPr>
        <p:spPr>
          <a:xfrm>
            <a:off x="611560" y="1600201"/>
            <a:ext cx="7920880" cy="2930634"/>
          </a:xfrm>
        </p:spPr>
        <p:txBody>
          <a:bodyPr>
            <a:normAutofit fontScale="92500"/>
          </a:bodyPr>
          <a:lstStyle/>
          <a:p>
            <a:pPr marL="0" indent="0" algn="just">
              <a:buNone/>
            </a:pPr>
            <a:r>
              <a:rPr lang="es-SV" dirty="0">
                <a:latin typeface="Museo Sans 300" panose="02000000000000000000" pitchFamily="50" charset="0"/>
              </a:rPr>
              <a:t>Es la encargada de lograr la transversalidad del Principio de Igualdad y no discriminación en la institución, a través de las políticas, normas y procedimientos conforme a lo que regula la Ley de Igualdad, equidad y erradicación de la Discriminación.</a:t>
            </a:r>
          </a:p>
          <a:p>
            <a:pPr marL="0" indent="0" algn="just">
              <a:buNone/>
            </a:pPr>
            <a:endParaRPr lang="es-SV" dirty="0">
              <a:latin typeface="Museo Sans 300" panose="02000000000000000000" pitchFamily="50" charset="0"/>
            </a:endParaRPr>
          </a:p>
          <a:p>
            <a:pPr algn="just">
              <a:buNone/>
            </a:pPr>
            <a:endParaRPr lang="es-SV" dirty="0">
              <a:latin typeface="Cambria" pitchFamily="18" charset="0"/>
            </a:endParaRPr>
          </a:p>
        </p:txBody>
      </p:sp>
      <p:pic>
        <p:nvPicPr>
          <p:cNvPr id="6" name="Imagen 5">
            <a:extLst>
              <a:ext uri="{FF2B5EF4-FFF2-40B4-BE49-F238E27FC236}">
                <a16:creationId xmlns:a16="http://schemas.microsoft.com/office/drawing/2014/main" id="{6DB3866D-56AF-46D9-A352-7C4A0B86C2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540955"/>
            <a:ext cx="1358101" cy="610366"/>
          </a:xfrm>
          <a:prstGeom prst="rect">
            <a:avLst/>
          </a:prstGeom>
        </p:spPr>
      </p:pic>
      <p:graphicFrame>
        <p:nvGraphicFramePr>
          <p:cNvPr id="7" name="Tabla 6">
            <a:extLst>
              <a:ext uri="{FF2B5EF4-FFF2-40B4-BE49-F238E27FC236}">
                <a16:creationId xmlns:a16="http://schemas.microsoft.com/office/drawing/2014/main" id="{19A1F1AF-C8BE-449C-9D92-C8A6568C4513}"/>
              </a:ext>
            </a:extLst>
          </p:cNvPr>
          <p:cNvGraphicFramePr>
            <a:graphicFrameLocks noGrp="1"/>
          </p:cNvGraphicFramePr>
          <p:nvPr>
            <p:extLst>
              <p:ext uri="{D42A27DB-BD31-4B8C-83A1-F6EECF244321}">
                <p14:modId xmlns:p14="http://schemas.microsoft.com/office/powerpoint/2010/main" val="3833963021"/>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63965937"/>
                    </a:ext>
                  </a:extLst>
                </a:gridCol>
                <a:gridCol w="1512168">
                  <a:extLst>
                    <a:ext uri="{9D8B030D-6E8A-4147-A177-3AD203B41FA5}">
                      <a16:colId xmlns:a16="http://schemas.microsoft.com/office/drawing/2014/main" val="1532915179"/>
                    </a:ext>
                  </a:extLst>
                </a:gridCol>
              </a:tblGrid>
              <a:tr h="370840">
                <a:tc>
                  <a:txBody>
                    <a:bodyPr/>
                    <a:lstStyle/>
                    <a:p>
                      <a:r>
                        <a:rPr lang="es-ES" dirty="0"/>
                        <a:t>Total de Empleados:</a:t>
                      </a:r>
                      <a:endParaRPr lang="es-SV" dirty="0"/>
                    </a:p>
                  </a:txBody>
                  <a:tcPr/>
                </a:tc>
                <a:tc>
                  <a:txBody>
                    <a:bodyPr/>
                    <a:lstStyle/>
                    <a:p>
                      <a:r>
                        <a:rPr lang="es-ES" dirty="0"/>
                        <a:t>1</a:t>
                      </a:r>
                      <a:endParaRPr lang="es-SV" dirty="0"/>
                    </a:p>
                  </a:txBody>
                  <a:tcPr/>
                </a:tc>
                <a:extLst>
                  <a:ext uri="{0D108BD9-81ED-4DB2-BD59-A6C34878D82A}">
                    <a16:rowId xmlns:a16="http://schemas.microsoft.com/office/drawing/2014/main" val="552171198"/>
                  </a:ext>
                </a:extLst>
              </a:tr>
              <a:tr h="370840">
                <a:tc>
                  <a:txBody>
                    <a:bodyPr/>
                    <a:lstStyle/>
                    <a:p>
                      <a:r>
                        <a:rPr lang="es-ES" dirty="0"/>
                        <a:t>Mujeres:</a:t>
                      </a:r>
                      <a:endParaRPr lang="es-SV" dirty="0"/>
                    </a:p>
                  </a:txBody>
                  <a:tcPr/>
                </a:tc>
                <a:tc>
                  <a:txBody>
                    <a:bodyPr/>
                    <a:lstStyle/>
                    <a:p>
                      <a:r>
                        <a:rPr lang="es-ES" dirty="0"/>
                        <a:t>1</a:t>
                      </a:r>
                      <a:endParaRPr lang="es-SV" dirty="0"/>
                    </a:p>
                  </a:txBody>
                  <a:tcPr/>
                </a:tc>
                <a:extLst>
                  <a:ext uri="{0D108BD9-81ED-4DB2-BD59-A6C34878D82A}">
                    <a16:rowId xmlns:a16="http://schemas.microsoft.com/office/drawing/2014/main" val="3379875773"/>
                  </a:ext>
                </a:extLst>
              </a:tr>
              <a:tr h="370840">
                <a:tc>
                  <a:txBody>
                    <a:bodyPr/>
                    <a:lstStyle/>
                    <a:p>
                      <a:r>
                        <a:rPr lang="es-ES" dirty="0"/>
                        <a:t>Hombres</a:t>
                      </a:r>
                      <a:endParaRPr lang="es-SV" dirty="0"/>
                    </a:p>
                  </a:txBody>
                  <a:tcPr/>
                </a:tc>
                <a:tc>
                  <a:txBody>
                    <a:bodyPr/>
                    <a:lstStyle/>
                    <a:p>
                      <a:endParaRPr lang="es-SV" dirty="0"/>
                    </a:p>
                  </a:txBody>
                  <a:tcPr/>
                </a:tc>
                <a:extLst>
                  <a:ext uri="{0D108BD9-81ED-4DB2-BD59-A6C34878D82A}">
                    <a16:rowId xmlns:a16="http://schemas.microsoft.com/office/drawing/2014/main" val="706711710"/>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r"/>
            <a:r>
              <a:rPr lang="es-SV" b="1" dirty="0">
                <a:solidFill>
                  <a:schemeClr val="accent6">
                    <a:lumMod val="75000"/>
                  </a:schemeClr>
                </a:solidFill>
                <a:effectLst>
                  <a:outerShdw blurRad="38100" dist="38100" dir="2700000" algn="tl">
                    <a:srgbClr val="000000">
                      <a:alpha val="43137"/>
                    </a:srgbClr>
                  </a:outerShdw>
                </a:effectLst>
                <a:latin typeface="Museo Sans 700" panose="02000000000000000000" pitchFamily="50" charset="0"/>
              </a:rPr>
              <a:t>Unidad Financiera</a:t>
            </a:r>
            <a:br>
              <a:rPr lang="es-SV" b="1" dirty="0">
                <a:solidFill>
                  <a:schemeClr val="accent6">
                    <a:lumMod val="75000"/>
                  </a:schemeClr>
                </a:solidFill>
                <a:effectLst>
                  <a:outerShdw blurRad="38100" dist="38100" dir="2700000" algn="tl">
                    <a:srgbClr val="000000">
                      <a:alpha val="43137"/>
                    </a:srgbClr>
                  </a:outerShdw>
                </a:effectLst>
                <a:latin typeface="Museo Sans 700" panose="02000000000000000000" pitchFamily="50" charset="0"/>
              </a:rPr>
            </a:br>
            <a:r>
              <a:rPr lang="es-SV" b="1" dirty="0">
                <a:solidFill>
                  <a:schemeClr val="accent6">
                    <a:lumMod val="75000"/>
                  </a:schemeClr>
                </a:solidFill>
                <a:effectLst>
                  <a:outerShdw blurRad="38100" dist="38100" dir="2700000" algn="tl">
                    <a:srgbClr val="000000">
                      <a:alpha val="43137"/>
                    </a:srgbClr>
                  </a:outerShdw>
                </a:effectLst>
                <a:latin typeface="Museo Sans 700" panose="02000000000000000000" pitchFamily="50" charset="0"/>
              </a:rPr>
              <a:t> Institucional</a:t>
            </a:r>
          </a:p>
        </p:txBody>
      </p:sp>
      <p:sp>
        <p:nvSpPr>
          <p:cNvPr id="3" name="2 Marcador de contenido"/>
          <p:cNvSpPr>
            <a:spLocks noGrp="1"/>
          </p:cNvSpPr>
          <p:nvPr>
            <p:ph idx="1"/>
          </p:nvPr>
        </p:nvSpPr>
        <p:spPr>
          <a:xfrm>
            <a:off x="611560" y="1909947"/>
            <a:ext cx="7920880" cy="2620888"/>
          </a:xfrm>
        </p:spPr>
        <p:txBody>
          <a:bodyPr>
            <a:normAutofit fontScale="70000" lnSpcReduction="20000"/>
          </a:bodyPr>
          <a:lstStyle/>
          <a:p>
            <a:pPr marL="0" indent="0" algn="just">
              <a:buNone/>
            </a:pPr>
            <a:r>
              <a:rPr lang="es-SV" dirty="0">
                <a:latin typeface="Museo Sans 300" panose="02000000000000000000" pitchFamily="50" charset="0"/>
              </a:rPr>
              <a:t>Velar por el cumplimiento de políticas, lineamientos y disposiciones normativas que apliquen para la gestión financiera del Instituto, además, coordinar el manejo de los recursos financieros del Instituto, garantizado el efectivo control de los ingresos, que permitan planificar las inversiones y los recursos financieros disponibles para un soporte permanente y seguir de los servicios que en materia de seguridad social brinda la Institución.</a:t>
            </a:r>
          </a:p>
          <a:p>
            <a:pPr algn="just">
              <a:buNone/>
            </a:pPr>
            <a:endParaRPr lang="es-SV" dirty="0">
              <a:latin typeface="Cambria" pitchFamily="18" charset="0"/>
            </a:endParaRPr>
          </a:p>
          <a:p>
            <a:pPr algn="just">
              <a:buNone/>
            </a:pPr>
            <a:endParaRPr lang="es-SV" dirty="0">
              <a:latin typeface="Cambria" pitchFamily="18" charset="0"/>
            </a:endParaRPr>
          </a:p>
        </p:txBody>
      </p:sp>
      <p:pic>
        <p:nvPicPr>
          <p:cNvPr id="5" name="Imagen 4">
            <a:extLst>
              <a:ext uri="{FF2B5EF4-FFF2-40B4-BE49-F238E27FC236}">
                <a16:creationId xmlns:a16="http://schemas.microsoft.com/office/drawing/2014/main" id="{F1918C17-C6E1-4AA7-813D-D4E7780038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540955"/>
            <a:ext cx="1358101" cy="610366"/>
          </a:xfrm>
          <a:prstGeom prst="rect">
            <a:avLst/>
          </a:prstGeom>
        </p:spPr>
      </p:pic>
      <p:graphicFrame>
        <p:nvGraphicFramePr>
          <p:cNvPr id="6" name="Tabla 5">
            <a:extLst>
              <a:ext uri="{FF2B5EF4-FFF2-40B4-BE49-F238E27FC236}">
                <a16:creationId xmlns:a16="http://schemas.microsoft.com/office/drawing/2014/main" id="{26AF93C9-2666-47FF-971D-1C8F24FE2D5E}"/>
              </a:ext>
            </a:extLst>
          </p:cNvPr>
          <p:cNvGraphicFramePr>
            <a:graphicFrameLocks noGrp="1"/>
          </p:cNvGraphicFramePr>
          <p:nvPr>
            <p:extLst>
              <p:ext uri="{D42A27DB-BD31-4B8C-83A1-F6EECF244321}">
                <p14:modId xmlns:p14="http://schemas.microsoft.com/office/powerpoint/2010/main" val="3265734257"/>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63965937"/>
                    </a:ext>
                  </a:extLst>
                </a:gridCol>
                <a:gridCol w="1512168">
                  <a:extLst>
                    <a:ext uri="{9D8B030D-6E8A-4147-A177-3AD203B41FA5}">
                      <a16:colId xmlns:a16="http://schemas.microsoft.com/office/drawing/2014/main" val="1532915179"/>
                    </a:ext>
                  </a:extLst>
                </a:gridCol>
              </a:tblGrid>
              <a:tr h="370840">
                <a:tc>
                  <a:txBody>
                    <a:bodyPr/>
                    <a:lstStyle/>
                    <a:p>
                      <a:r>
                        <a:rPr lang="es-ES" dirty="0"/>
                        <a:t>Total de Empleados:</a:t>
                      </a:r>
                      <a:endParaRPr lang="es-SV" dirty="0"/>
                    </a:p>
                  </a:txBody>
                  <a:tcPr/>
                </a:tc>
                <a:tc>
                  <a:txBody>
                    <a:bodyPr/>
                    <a:lstStyle/>
                    <a:p>
                      <a:r>
                        <a:rPr lang="es-ES" dirty="0"/>
                        <a:t>2</a:t>
                      </a:r>
                      <a:endParaRPr lang="es-SV" dirty="0"/>
                    </a:p>
                  </a:txBody>
                  <a:tcPr/>
                </a:tc>
                <a:extLst>
                  <a:ext uri="{0D108BD9-81ED-4DB2-BD59-A6C34878D82A}">
                    <a16:rowId xmlns:a16="http://schemas.microsoft.com/office/drawing/2014/main" val="552171198"/>
                  </a:ext>
                </a:extLst>
              </a:tr>
              <a:tr h="370840">
                <a:tc>
                  <a:txBody>
                    <a:bodyPr/>
                    <a:lstStyle/>
                    <a:p>
                      <a:r>
                        <a:rPr lang="es-ES" dirty="0"/>
                        <a:t>Mujeres:</a:t>
                      </a:r>
                      <a:endParaRPr lang="es-SV" dirty="0"/>
                    </a:p>
                  </a:txBody>
                  <a:tcPr/>
                </a:tc>
                <a:tc>
                  <a:txBody>
                    <a:bodyPr/>
                    <a:lstStyle/>
                    <a:p>
                      <a:r>
                        <a:rPr lang="es-ES" dirty="0"/>
                        <a:t>1</a:t>
                      </a:r>
                      <a:endParaRPr lang="es-SV" dirty="0"/>
                    </a:p>
                  </a:txBody>
                  <a:tcPr/>
                </a:tc>
                <a:extLst>
                  <a:ext uri="{0D108BD9-81ED-4DB2-BD59-A6C34878D82A}">
                    <a16:rowId xmlns:a16="http://schemas.microsoft.com/office/drawing/2014/main" val="3379875773"/>
                  </a:ext>
                </a:extLst>
              </a:tr>
              <a:tr h="370840">
                <a:tc>
                  <a:txBody>
                    <a:bodyPr/>
                    <a:lstStyle/>
                    <a:p>
                      <a:r>
                        <a:rPr lang="es-ES" dirty="0"/>
                        <a:t>Hombres</a:t>
                      </a:r>
                      <a:endParaRPr lang="es-SV" dirty="0"/>
                    </a:p>
                  </a:txBody>
                  <a:tcPr/>
                </a:tc>
                <a:tc>
                  <a:txBody>
                    <a:bodyPr/>
                    <a:lstStyle/>
                    <a:p>
                      <a:r>
                        <a:rPr lang="es-ES" dirty="0"/>
                        <a:t>1</a:t>
                      </a:r>
                      <a:endParaRPr lang="es-SV" dirty="0"/>
                    </a:p>
                  </a:txBody>
                  <a:tcPr/>
                </a:tc>
                <a:extLst>
                  <a:ext uri="{0D108BD9-81ED-4DB2-BD59-A6C34878D82A}">
                    <a16:rowId xmlns:a16="http://schemas.microsoft.com/office/drawing/2014/main" val="706711710"/>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r"/>
            <a:r>
              <a:rPr lang="es-SV" sz="3200" b="1" dirty="0">
                <a:solidFill>
                  <a:srgbClr val="FFC000"/>
                </a:solidFill>
                <a:latin typeface="Cambria" pitchFamily="18" charset="0"/>
              </a:rPr>
              <a:t>       </a:t>
            </a:r>
            <a:r>
              <a:rPr lang="es-SV" sz="3200" b="1" dirty="0">
                <a:solidFill>
                  <a:srgbClr val="FFC000"/>
                </a:solidFill>
                <a:effectLst>
                  <a:outerShdw blurRad="38100" dist="38100" dir="2700000" algn="tl">
                    <a:srgbClr val="000000">
                      <a:alpha val="43137"/>
                    </a:srgbClr>
                  </a:outerShdw>
                </a:effectLst>
                <a:latin typeface="Museo Sans 700" panose="02000000000000000000" pitchFamily="50" charset="0"/>
              </a:rPr>
              <a:t>Departamento de </a:t>
            </a:r>
            <a:br>
              <a:rPr lang="es-SV" sz="3200" b="1" dirty="0">
                <a:solidFill>
                  <a:srgbClr val="FFC000"/>
                </a:solidFill>
                <a:effectLst>
                  <a:outerShdw blurRad="38100" dist="38100" dir="2700000" algn="tl">
                    <a:srgbClr val="000000">
                      <a:alpha val="43137"/>
                    </a:srgbClr>
                  </a:outerShdw>
                </a:effectLst>
                <a:latin typeface="Museo Sans 700" panose="02000000000000000000" pitchFamily="50" charset="0"/>
              </a:rPr>
            </a:br>
            <a:r>
              <a:rPr lang="es-SV" sz="3200" b="1" dirty="0">
                <a:solidFill>
                  <a:srgbClr val="FFC000"/>
                </a:solidFill>
                <a:effectLst>
                  <a:outerShdw blurRad="38100" dist="38100" dir="2700000" algn="tl">
                    <a:srgbClr val="000000">
                      <a:alpha val="43137"/>
                    </a:srgbClr>
                  </a:outerShdw>
                </a:effectLst>
                <a:latin typeface="Museo Sans 700" panose="02000000000000000000" pitchFamily="50" charset="0"/>
              </a:rPr>
              <a:t>       Tesorería</a:t>
            </a:r>
          </a:p>
        </p:txBody>
      </p:sp>
      <p:sp>
        <p:nvSpPr>
          <p:cNvPr id="3" name="2 Marcador de contenido"/>
          <p:cNvSpPr>
            <a:spLocks noGrp="1"/>
          </p:cNvSpPr>
          <p:nvPr>
            <p:ph idx="1"/>
          </p:nvPr>
        </p:nvSpPr>
        <p:spPr>
          <a:xfrm>
            <a:off x="457200" y="1600200"/>
            <a:ext cx="8229600" cy="3080955"/>
          </a:xfrm>
        </p:spPr>
        <p:txBody>
          <a:bodyPr>
            <a:normAutofit/>
          </a:bodyPr>
          <a:lstStyle/>
          <a:p>
            <a:pPr algn="just">
              <a:buNone/>
            </a:pPr>
            <a:r>
              <a:rPr lang="es-SV" dirty="0">
                <a:latin typeface="Cambria" pitchFamily="18" charset="0"/>
              </a:rPr>
              <a:t>      </a:t>
            </a:r>
            <a:endParaRPr lang="es-SV" dirty="0"/>
          </a:p>
        </p:txBody>
      </p:sp>
      <p:sp>
        <p:nvSpPr>
          <p:cNvPr id="5" name="2 Marcador de contenido"/>
          <p:cNvSpPr txBox="1">
            <a:spLocks/>
          </p:cNvSpPr>
          <p:nvPr/>
        </p:nvSpPr>
        <p:spPr>
          <a:xfrm>
            <a:off x="611560" y="1683955"/>
            <a:ext cx="7920880" cy="2864930"/>
          </a:xfrm>
          <a:prstGeom prst="rect">
            <a:avLst/>
          </a:prstGeom>
        </p:spPr>
        <p:txBody>
          <a:bodyPr vert="horz" lIns="91440" tIns="45720" rIns="91440" bIns="45720" rtlCol="0">
            <a:normAutofit fontScale="85000" lnSpcReduction="20000"/>
          </a:bodyPr>
          <a:lstStyle/>
          <a:p>
            <a:pPr algn="just"/>
            <a:r>
              <a:rPr lang="es-SV" altLang="es-SV" sz="3000" dirty="0">
                <a:solidFill>
                  <a:srgbClr val="000000"/>
                </a:solidFill>
                <a:latin typeface="Museo Sans 300" panose="02000000000000000000" pitchFamily="50" charset="0"/>
                <a:cs typeface="Times New Roman" panose="02020603050405020304" pitchFamily="18" charset="0"/>
              </a:rPr>
              <a:t>Efectuar de manera eficiente y oportuna, la gestión de los recursos financieros del </a:t>
            </a:r>
            <a:r>
              <a:rPr lang="es-SV" altLang="es-SV" sz="3000" dirty="0">
                <a:solidFill>
                  <a:srgbClr val="353738"/>
                </a:solidFill>
                <a:latin typeface="Museo Sans 300" panose="02000000000000000000" pitchFamily="50" charset="0"/>
                <a:cs typeface="Times New Roman" panose="02020603050405020304" pitchFamily="18" charset="0"/>
              </a:rPr>
              <a:t>Instituto</a:t>
            </a:r>
            <a:r>
              <a:rPr lang="es-SV" altLang="es-SV" sz="3000" dirty="0">
                <a:solidFill>
                  <a:srgbClr val="545458"/>
                </a:solidFill>
                <a:latin typeface="Museo Sans 300" panose="02000000000000000000" pitchFamily="50" charset="0"/>
                <a:cs typeface="Times New Roman" panose="02020603050405020304" pitchFamily="18" charset="0"/>
              </a:rPr>
              <a:t>, </a:t>
            </a:r>
            <a:r>
              <a:rPr lang="es-SV" altLang="es-SV" sz="3000" dirty="0">
                <a:solidFill>
                  <a:srgbClr val="353738"/>
                </a:solidFill>
                <a:latin typeface="Museo Sans 300" panose="02000000000000000000" pitchFamily="50" charset="0"/>
                <a:cs typeface="Times New Roman" panose="02020603050405020304" pitchFamily="18" charset="0"/>
              </a:rPr>
              <a:t>mediante la recaudación, pago de compromisos, custodia de los valores</a:t>
            </a:r>
            <a:r>
              <a:rPr lang="es-SV" altLang="es-SV" sz="3000" dirty="0">
                <a:solidFill>
                  <a:srgbClr val="545458"/>
                </a:solidFill>
                <a:latin typeface="Museo Sans 300" panose="02000000000000000000" pitchFamily="50" charset="0"/>
                <a:cs typeface="Times New Roman" panose="02020603050405020304" pitchFamily="18" charset="0"/>
              </a:rPr>
              <a:t>, </a:t>
            </a:r>
            <a:r>
              <a:rPr lang="es-SV" altLang="es-SV" sz="3000" dirty="0">
                <a:solidFill>
                  <a:srgbClr val="000000"/>
                </a:solidFill>
                <a:latin typeface="Museo Sans 300" panose="02000000000000000000" pitchFamily="50" charset="0"/>
                <a:cs typeface="Times New Roman" panose="02020603050405020304" pitchFamily="18" charset="0"/>
              </a:rPr>
              <a:t>y registros de los mismos en los auxiliares respectivos, de conformidad a lo dispuesto en la Ley del INPEP, como de las demás regulaciones aplicables, con el propósito de contribuir al logro de los objetivos institucionales.</a:t>
            </a:r>
          </a:p>
          <a:p>
            <a:pPr algn="just"/>
            <a:endParaRPr lang="es-SV" altLang="es-SV" sz="3000" dirty="0">
              <a:solidFill>
                <a:srgbClr val="000000"/>
              </a:solidFill>
              <a:latin typeface="Cambria" panose="02040503050406030204" pitchFamily="18" charset="0"/>
              <a:cs typeface="Times New Roman" panose="02020603050405020304" pitchFamily="18"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SV" sz="3200" b="0" i="0" u="none" strike="noStrike" kern="1200" cap="none" spc="0" normalizeH="0" baseline="0" noProof="0" dirty="0">
              <a:ln>
                <a:noFill/>
              </a:ln>
              <a:solidFill>
                <a:schemeClr val="tx1"/>
              </a:solidFill>
              <a:effectLst/>
              <a:uLnTx/>
              <a:uFillTx/>
              <a:latin typeface="Cambria" pitchFamily="18"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SV" sz="3200" b="0" i="0" u="none" strike="noStrike" kern="1200" cap="none" spc="0" normalizeH="0" baseline="0" noProof="0" dirty="0">
              <a:ln>
                <a:noFill/>
              </a:ln>
              <a:solidFill>
                <a:schemeClr val="tx1"/>
              </a:solidFill>
              <a:effectLst/>
              <a:uLnTx/>
              <a:uFillTx/>
              <a:latin typeface="Cambria" pitchFamily="18" charset="0"/>
              <a:ea typeface="+mn-ea"/>
              <a:cs typeface="+mn-cs"/>
            </a:endParaRPr>
          </a:p>
        </p:txBody>
      </p:sp>
      <p:pic>
        <p:nvPicPr>
          <p:cNvPr id="7" name="Imagen 6">
            <a:extLst>
              <a:ext uri="{FF2B5EF4-FFF2-40B4-BE49-F238E27FC236}">
                <a16:creationId xmlns:a16="http://schemas.microsoft.com/office/drawing/2014/main" id="{3C2E6BFB-90FA-46E5-B6D9-EA4E588036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540955"/>
            <a:ext cx="1358101" cy="610366"/>
          </a:xfrm>
          <a:prstGeom prst="rect">
            <a:avLst/>
          </a:prstGeom>
        </p:spPr>
      </p:pic>
      <p:graphicFrame>
        <p:nvGraphicFramePr>
          <p:cNvPr id="8" name="Tabla 7">
            <a:extLst>
              <a:ext uri="{FF2B5EF4-FFF2-40B4-BE49-F238E27FC236}">
                <a16:creationId xmlns:a16="http://schemas.microsoft.com/office/drawing/2014/main" id="{36212144-7B3D-4519-BA73-AD4F59F24B7C}"/>
              </a:ext>
            </a:extLst>
          </p:cNvPr>
          <p:cNvGraphicFramePr>
            <a:graphicFrameLocks noGrp="1"/>
          </p:cNvGraphicFramePr>
          <p:nvPr>
            <p:extLst>
              <p:ext uri="{D42A27DB-BD31-4B8C-83A1-F6EECF244321}">
                <p14:modId xmlns:p14="http://schemas.microsoft.com/office/powerpoint/2010/main" val="1882773354"/>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63965937"/>
                    </a:ext>
                  </a:extLst>
                </a:gridCol>
                <a:gridCol w="1512168">
                  <a:extLst>
                    <a:ext uri="{9D8B030D-6E8A-4147-A177-3AD203B41FA5}">
                      <a16:colId xmlns:a16="http://schemas.microsoft.com/office/drawing/2014/main" val="1532915179"/>
                    </a:ext>
                  </a:extLst>
                </a:gridCol>
              </a:tblGrid>
              <a:tr h="370840">
                <a:tc>
                  <a:txBody>
                    <a:bodyPr/>
                    <a:lstStyle/>
                    <a:p>
                      <a:r>
                        <a:rPr lang="es-ES" dirty="0"/>
                        <a:t>Total de Empleados:</a:t>
                      </a:r>
                      <a:endParaRPr lang="es-SV" dirty="0"/>
                    </a:p>
                  </a:txBody>
                  <a:tcPr/>
                </a:tc>
                <a:tc>
                  <a:txBody>
                    <a:bodyPr/>
                    <a:lstStyle/>
                    <a:p>
                      <a:r>
                        <a:rPr lang="es-ES" dirty="0"/>
                        <a:t>31</a:t>
                      </a:r>
                      <a:endParaRPr lang="es-SV" dirty="0"/>
                    </a:p>
                  </a:txBody>
                  <a:tcPr/>
                </a:tc>
                <a:extLst>
                  <a:ext uri="{0D108BD9-81ED-4DB2-BD59-A6C34878D82A}">
                    <a16:rowId xmlns:a16="http://schemas.microsoft.com/office/drawing/2014/main" val="552171198"/>
                  </a:ext>
                </a:extLst>
              </a:tr>
              <a:tr h="370840">
                <a:tc>
                  <a:txBody>
                    <a:bodyPr/>
                    <a:lstStyle/>
                    <a:p>
                      <a:r>
                        <a:rPr lang="es-ES" dirty="0"/>
                        <a:t>Mujeres:</a:t>
                      </a:r>
                      <a:endParaRPr lang="es-SV" dirty="0"/>
                    </a:p>
                  </a:txBody>
                  <a:tcPr/>
                </a:tc>
                <a:tc>
                  <a:txBody>
                    <a:bodyPr/>
                    <a:lstStyle/>
                    <a:p>
                      <a:r>
                        <a:rPr lang="es-ES" dirty="0"/>
                        <a:t>19</a:t>
                      </a:r>
                      <a:endParaRPr lang="es-SV" dirty="0"/>
                    </a:p>
                  </a:txBody>
                  <a:tcPr/>
                </a:tc>
                <a:extLst>
                  <a:ext uri="{0D108BD9-81ED-4DB2-BD59-A6C34878D82A}">
                    <a16:rowId xmlns:a16="http://schemas.microsoft.com/office/drawing/2014/main" val="3379875773"/>
                  </a:ext>
                </a:extLst>
              </a:tr>
              <a:tr h="370840">
                <a:tc>
                  <a:txBody>
                    <a:bodyPr/>
                    <a:lstStyle/>
                    <a:p>
                      <a:r>
                        <a:rPr lang="es-ES" dirty="0"/>
                        <a:t>Hombres</a:t>
                      </a:r>
                      <a:endParaRPr lang="es-SV" dirty="0"/>
                    </a:p>
                  </a:txBody>
                  <a:tcPr/>
                </a:tc>
                <a:tc>
                  <a:txBody>
                    <a:bodyPr/>
                    <a:lstStyle/>
                    <a:p>
                      <a:r>
                        <a:rPr lang="es-ES" dirty="0"/>
                        <a:t>12</a:t>
                      </a:r>
                      <a:endParaRPr lang="es-SV" dirty="0"/>
                    </a:p>
                  </a:txBody>
                  <a:tcPr/>
                </a:tc>
                <a:extLst>
                  <a:ext uri="{0D108BD9-81ED-4DB2-BD59-A6C34878D82A}">
                    <a16:rowId xmlns:a16="http://schemas.microsoft.com/office/drawing/2014/main" val="706711710"/>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r"/>
            <a:r>
              <a:rPr lang="es-SV" sz="3200" b="1" dirty="0">
                <a:solidFill>
                  <a:srgbClr val="FFC000"/>
                </a:solidFill>
                <a:latin typeface="Cambria" pitchFamily="18" charset="0"/>
              </a:rPr>
              <a:t>       </a:t>
            </a:r>
            <a:r>
              <a:rPr lang="es-SV" sz="3200" b="1" dirty="0">
                <a:solidFill>
                  <a:srgbClr val="FFC000"/>
                </a:solidFill>
                <a:effectLst>
                  <a:outerShdw blurRad="38100" dist="38100" dir="2700000" algn="tl">
                    <a:srgbClr val="000000">
                      <a:alpha val="43137"/>
                    </a:srgbClr>
                  </a:outerShdw>
                </a:effectLst>
                <a:latin typeface="Museo Sans 700" panose="02000000000000000000" pitchFamily="50" charset="0"/>
              </a:rPr>
              <a:t>Departamento de </a:t>
            </a:r>
            <a:br>
              <a:rPr lang="es-SV" sz="3200" b="1" dirty="0">
                <a:solidFill>
                  <a:srgbClr val="FFC000"/>
                </a:solidFill>
                <a:effectLst>
                  <a:outerShdw blurRad="38100" dist="38100" dir="2700000" algn="tl">
                    <a:srgbClr val="000000">
                      <a:alpha val="43137"/>
                    </a:srgbClr>
                  </a:outerShdw>
                </a:effectLst>
                <a:latin typeface="Museo Sans 700" panose="02000000000000000000" pitchFamily="50" charset="0"/>
              </a:rPr>
            </a:br>
            <a:r>
              <a:rPr lang="es-SV" sz="3200" b="1" dirty="0">
                <a:solidFill>
                  <a:srgbClr val="FFC000"/>
                </a:solidFill>
                <a:effectLst>
                  <a:outerShdw blurRad="38100" dist="38100" dir="2700000" algn="tl">
                    <a:srgbClr val="000000">
                      <a:alpha val="43137"/>
                    </a:srgbClr>
                  </a:outerShdw>
                </a:effectLst>
                <a:latin typeface="Museo Sans 700" panose="02000000000000000000" pitchFamily="50" charset="0"/>
              </a:rPr>
              <a:t>Presupuesto</a:t>
            </a:r>
          </a:p>
        </p:txBody>
      </p:sp>
      <p:sp>
        <p:nvSpPr>
          <p:cNvPr id="3" name="2 Marcador de contenido"/>
          <p:cNvSpPr>
            <a:spLocks noGrp="1"/>
          </p:cNvSpPr>
          <p:nvPr>
            <p:ph idx="1"/>
          </p:nvPr>
        </p:nvSpPr>
        <p:spPr/>
        <p:txBody>
          <a:bodyPr>
            <a:normAutofit/>
          </a:bodyPr>
          <a:lstStyle/>
          <a:p>
            <a:pPr algn="just">
              <a:buNone/>
            </a:pPr>
            <a:r>
              <a:rPr lang="es-SV" dirty="0">
                <a:latin typeface="Cambria" pitchFamily="18" charset="0"/>
              </a:rPr>
              <a:t>      </a:t>
            </a:r>
            <a:endParaRPr lang="es-SV" dirty="0"/>
          </a:p>
        </p:txBody>
      </p:sp>
      <p:sp>
        <p:nvSpPr>
          <p:cNvPr id="5" name="2 Marcador de contenido"/>
          <p:cNvSpPr txBox="1">
            <a:spLocks/>
          </p:cNvSpPr>
          <p:nvPr/>
        </p:nvSpPr>
        <p:spPr>
          <a:xfrm>
            <a:off x="611560" y="1843383"/>
            <a:ext cx="7920880" cy="2504890"/>
          </a:xfrm>
          <a:prstGeom prst="rect">
            <a:avLst/>
          </a:prstGeom>
        </p:spPr>
        <p:txBody>
          <a:bodyPr vert="horz" lIns="91440" tIns="45720" rIns="91440" bIns="45720" rtlCol="0">
            <a:normAutofit fontScale="85000" lnSpcReduction="20000"/>
          </a:bodyPr>
          <a:lstStyle/>
          <a:p>
            <a:pPr marR="0" lvl="0" algn="just" defTabSz="914400" rtl="0" eaLnBrk="1" fontAlgn="auto" latinLnBrk="0" hangingPunct="1">
              <a:lnSpc>
                <a:spcPct val="100000"/>
              </a:lnSpc>
              <a:spcBef>
                <a:spcPct val="20000"/>
              </a:spcBef>
              <a:spcAft>
                <a:spcPts val="0"/>
              </a:spcAft>
              <a:buClrTx/>
              <a:buSzTx/>
              <a:tabLst/>
              <a:defRPr/>
            </a:pPr>
            <a:r>
              <a:rPr kumimoji="0" lang="es-SV" sz="3200" b="0" i="0" u="none" strike="noStrike" kern="1200" cap="none" spc="0" normalizeH="0" baseline="0" noProof="0" dirty="0">
                <a:ln>
                  <a:noFill/>
                </a:ln>
                <a:solidFill>
                  <a:schemeClr val="tx1"/>
                </a:solidFill>
                <a:effectLst/>
                <a:uLnTx/>
                <a:uFillTx/>
                <a:latin typeface="Museo Sans 300" panose="02000000000000000000" pitchFamily="50" charset="0"/>
              </a:rPr>
              <a:t>Consolidar, programas y controlar la gestión financiera del INPEP, con el propósito de</a:t>
            </a:r>
            <a:r>
              <a:rPr kumimoji="0" lang="es-SV" sz="3200" b="0" i="0" u="none" strike="noStrike" kern="1200" cap="none" spc="0" normalizeH="0" noProof="0" dirty="0">
                <a:ln>
                  <a:noFill/>
                </a:ln>
                <a:solidFill>
                  <a:schemeClr val="tx1"/>
                </a:solidFill>
                <a:effectLst/>
                <a:uLnTx/>
                <a:uFillTx/>
                <a:latin typeface="Museo Sans 300" panose="02000000000000000000" pitchFamily="50" charset="0"/>
              </a:rPr>
              <a:t> lograr la optimalización, racionalización, inversión y utilización de los recursos financieros del Instituto a efecto de que se administren de acuerdo a la normatividad y políticas financieras institucionales y del Ministerio de Hacienda.</a:t>
            </a:r>
            <a:endParaRPr kumimoji="0" lang="es-SV" sz="3200" b="0" i="0" u="none" strike="noStrike" kern="1200" cap="none" spc="0" normalizeH="0" baseline="0" noProof="0" dirty="0">
              <a:ln>
                <a:noFill/>
              </a:ln>
              <a:solidFill>
                <a:schemeClr val="tx1"/>
              </a:solidFill>
              <a:effectLst/>
              <a:uLnTx/>
              <a:uFillTx/>
              <a:latin typeface="Museo Sans 300" panose="02000000000000000000" pitchFamily="50"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SV" sz="3200" b="0" i="0" u="none" strike="noStrike" kern="1200" cap="none" spc="0" normalizeH="0" baseline="0" noProof="0" dirty="0">
              <a:ln>
                <a:noFill/>
              </a:ln>
              <a:solidFill>
                <a:schemeClr val="tx1"/>
              </a:solidFill>
              <a:effectLst/>
              <a:uLnTx/>
              <a:uFillTx/>
              <a:latin typeface="Cambria" pitchFamily="18" charset="0"/>
              <a:ea typeface="+mn-ea"/>
              <a:cs typeface="+mn-cs"/>
            </a:endParaRPr>
          </a:p>
        </p:txBody>
      </p:sp>
      <p:pic>
        <p:nvPicPr>
          <p:cNvPr id="6" name="Imagen 5">
            <a:extLst>
              <a:ext uri="{FF2B5EF4-FFF2-40B4-BE49-F238E27FC236}">
                <a16:creationId xmlns:a16="http://schemas.microsoft.com/office/drawing/2014/main" id="{9DC58156-A1E6-498C-AFA0-D2F7A1A271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540955"/>
            <a:ext cx="1358101" cy="610366"/>
          </a:xfrm>
          <a:prstGeom prst="rect">
            <a:avLst/>
          </a:prstGeom>
        </p:spPr>
      </p:pic>
      <p:graphicFrame>
        <p:nvGraphicFramePr>
          <p:cNvPr id="7" name="Tabla 6">
            <a:extLst>
              <a:ext uri="{FF2B5EF4-FFF2-40B4-BE49-F238E27FC236}">
                <a16:creationId xmlns:a16="http://schemas.microsoft.com/office/drawing/2014/main" id="{36FB42BC-B25F-427D-88E1-8F88CE02520E}"/>
              </a:ext>
            </a:extLst>
          </p:cNvPr>
          <p:cNvGraphicFramePr>
            <a:graphicFrameLocks noGrp="1"/>
          </p:cNvGraphicFramePr>
          <p:nvPr>
            <p:extLst>
              <p:ext uri="{D42A27DB-BD31-4B8C-83A1-F6EECF244321}">
                <p14:modId xmlns:p14="http://schemas.microsoft.com/office/powerpoint/2010/main" val="4186273127"/>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63965937"/>
                    </a:ext>
                  </a:extLst>
                </a:gridCol>
                <a:gridCol w="1512168">
                  <a:extLst>
                    <a:ext uri="{9D8B030D-6E8A-4147-A177-3AD203B41FA5}">
                      <a16:colId xmlns:a16="http://schemas.microsoft.com/office/drawing/2014/main" val="1532915179"/>
                    </a:ext>
                  </a:extLst>
                </a:gridCol>
              </a:tblGrid>
              <a:tr h="370840">
                <a:tc>
                  <a:txBody>
                    <a:bodyPr/>
                    <a:lstStyle/>
                    <a:p>
                      <a:r>
                        <a:rPr lang="es-ES" dirty="0"/>
                        <a:t>Total de Empleados:</a:t>
                      </a:r>
                      <a:endParaRPr lang="es-SV" dirty="0"/>
                    </a:p>
                  </a:txBody>
                  <a:tcPr/>
                </a:tc>
                <a:tc>
                  <a:txBody>
                    <a:bodyPr/>
                    <a:lstStyle/>
                    <a:p>
                      <a:r>
                        <a:rPr lang="es-ES" dirty="0"/>
                        <a:t>4</a:t>
                      </a:r>
                      <a:endParaRPr lang="es-SV" dirty="0"/>
                    </a:p>
                  </a:txBody>
                  <a:tcPr/>
                </a:tc>
                <a:extLst>
                  <a:ext uri="{0D108BD9-81ED-4DB2-BD59-A6C34878D82A}">
                    <a16:rowId xmlns:a16="http://schemas.microsoft.com/office/drawing/2014/main" val="552171198"/>
                  </a:ext>
                </a:extLst>
              </a:tr>
              <a:tr h="370840">
                <a:tc>
                  <a:txBody>
                    <a:bodyPr/>
                    <a:lstStyle/>
                    <a:p>
                      <a:r>
                        <a:rPr lang="es-ES" dirty="0"/>
                        <a:t>Mujeres:</a:t>
                      </a:r>
                      <a:endParaRPr lang="es-SV" dirty="0"/>
                    </a:p>
                  </a:txBody>
                  <a:tcPr/>
                </a:tc>
                <a:tc>
                  <a:txBody>
                    <a:bodyPr/>
                    <a:lstStyle/>
                    <a:p>
                      <a:r>
                        <a:rPr lang="es-ES" dirty="0"/>
                        <a:t>3</a:t>
                      </a:r>
                      <a:endParaRPr lang="es-SV" dirty="0"/>
                    </a:p>
                  </a:txBody>
                  <a:tcPr/>
                </a:tc>
                <a:extLst>
                  <a:ext uri="{0D108BD9-81ED-4DB2-BD59-A6C34878D82A}">
                    <a16:rowId xmlns:a16="http://schemas.microsoft.com/office/drawing/2014/main" val="3379875773"/>
                  </a:ext>
                </a:extLst>
              </a:tr>
              <a:tr h="370840">
                <a:tc>
                  <a:txBody>
                    <a:bodyPr/>
                    <a:lstStyle/>
                    <a:p>
                      <a:r>
                        <a:rPr lang="es-ES" dirty="0"/>
                        <a:t>Hombres</a:t>
                      </a:r>
                      <a:endParaRPr lang="es-SV" dirty="0"/>
                    </a:p>
                  </a:txBody>
                  <a:tcPr/>
                </a:tc>
                <a:tc>
                  <a:txBody>
                    <a:bodyPr/>
                    <a:lstStyle/>
                    <a:p>
                      <a:r>
                        <a:rPr lang="es-ES" dirty="0"/>
                        <a:t>1</a:t>
                      </a:r>
                      <a:endParaRPr lang="es-SV" dirty="0"/>
                    </a:p>
                  </a:txBody>
                  <a:tcPr/>
                </a:tc>
                <a:extLst>
                  <a:ext uri="{0D108BD9-81ED-4DB2-BD59-A6C34878D82A}">
                    <a16:rowId xmlns:a16="http://schemas.microsoft.com/office/drawing/2014/main" val="706711710"/>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r"/>
            <a:r>
              <a:rPr lang="es-SV" sz="3200" b="1" dirty="0">
                <a:solidFill>
                  <a:srgbClr val="FFC000"/>
                </a:solidFill>
                <a:latin typeface="Cambria" pitchFamily="18" charset="0"/>
              </a:rPr>
              <a:t> </a:t>
            </a:r>
            <a:r>
              <a:rPr lang="es-SV" sz="3200" b="1" dirty="0">
                <a:solidFill>
                  <a:srgbClr val="FFC000"/>
                </a:solidFill>
                <a:effectLst>
                  <a:outerShdw blurRad="38100" dist="38100" dir="2700000" algn="tl">
                    <a:srgbClr val="000000">
                      <a:alpha val="43137"/>
                    </a:srgbClr>
                  </a:outerShdw>
                </a:effectLst>
                <a:latin typeface="Museo Sans 700" panose="02000000000000000000" pitchFamily="50" charset="0"/>
              </a:rPr>
              <a:t>Departamento de </a:t>
            </a:r>
            <a:br>
              <a:rPr lang="es-SV" sz="3200" b="1" dirty="0">
                <a:solidFill>
                  <a:srgbClr val="FFC000"/>
                </a:solidFill>
                <a:effectLst>
                  <a:outerShdw blurRad="38100" dist="38100" dir="2700000" algn="tl">
                    <a:srgbClr val="000000">
                      <a:alpha val="43137"/>
                    </a:srgbClr>
                  </a:outerShdw>
                </a:effectLst>
                <a:latin typeface="Museo Sans 700" panose="02000000000000000000" pitchFamily="50" charset="0"/>
              </a:rPr>
            </a:br>
            <a:r>
              <a:rPr lang="es-SV" sz="3200" b="1" dirty="0">
                <a:solidFill>
                  <a:srgbClr val="FFC000"/>
                </a:solidFill>
                <a:effectLst>
                  <a:outerShdw blurRad="38100" dist="38100" dir="2700000" algn="tl">
                    <a:srgbClr val="000000">
                      <a:alpha val="43137"/>
                    </a:srgbClr>
                  </a:outerShdw>
                </a:effectLst>
                <a:latin typeface="Museo Sans 700" panose="02000000000000000000" pitchFamily="50" charset="0"/>
              </a:rPr>
              <a:t>Contabilidad</a:t>
            </a:r>
          </a:p>
        </p:txBody>
      </p:sp>
      <p:sp>
        <p:nvSpPr>
          <p:cNvPr id="3" name="2 Marcador de contenido"/>
          <p:cNvSpPr>
            <a:spLocks noGrp="1"/>
          </p:cNvSpPr>
          <p:nvPr>
            <p:ph idx="1"/>
          </p:nvPr>
        </p:nvSpPr>
        <p:spPr/>
        <p:txBody>
          <a:bodyPr>
            <a:normAutofit/>
          </a:bodyPr>
          <a:lstStyle/>
          <a:p>
            <a:pPr algn="just">
              <a:buNone/>
            </a:pPr>
            <a:r>
              <a:rPr lang="es-SV" dirty="0">
                <a:latin typeface="Cambria" pitchFamily="18" charset="0"/>
              </a:rPr>
              <a:t>      </a:t>
            </a:r>
            <a:endParaRPr lang="es-SV" dirty="0"/>
          </a:p>
        </p:txBody>
      </p:sp>
      <p:sp>
        <p:nvSpPr>
          <p:cNvPr id="5" name="2 Marcador de contenido"/>
          <p:cNvSpPr txBox="1">
            <a:spLocks/>
          </p:cNvSpPr>
          <p:nvPr/>
        </p:nvSpPr>
        <p:spPr>
          <a:xfrm>
            <a:off x="492024" y="1770643"/>
            <a:ext cx="8112424" cy="2935228"/>
          </a:xfrm>
          <a:prstGeom prst="rect">
            <a:avLst/>
          </a:prstGeom>
        </p:spPr>
        <p:txBody>
          <a:bodyPr vert="horz" lIns="91440" tIns="45720" rIns="91440" bIns="45720" rtlCol="0">
            <a:normAutofit fontScale="70000" lnSpcReduction="20000"/>
          </a:bodyPr>
          <a:lstStyle/>
          <a:p>
            <a:pPr marR="0" lvl="0" algn="just" defTabSz="914400" rtl="0" eaLnBrk="1" fontAlgn="auto" latinLnBrk="0" hangingPunct="1">
              <a:lnSpc>
                <a:spcPct val="100000"/>
              </a:lnSpc>
              <a:spcBef>
                <a:spcPct val="20000"/>
              </a:spcBef>
              <a:spcAft>
                <a:spcPts val="0"/>
              </a:spcAft>
              <a:buClrTx/>
              <a:buSzTx/>
              <a:tabLst/>
              <a:defRPr/>
            </a:pPr>
            <a:r>
              <a:rPr kumimoji="0" lang="es-SV" sz="3200" b="0" i="0" u="none" strike="noStrike" kern="1200" cap="none" spc="0" normalizeH="0" baseline="0" noProof="0" dirty="0">
                <a:ln>
                  <a:noFill/>
                </a:ln>
                <a:solidFill>
                  <a:schemeClr val="tx1"/>
                </a:solidFill>
                <a:effectLst/>
                <a:uLnTx/>
                <a:uFillTx/>
                <a:latin typeface="Museo Sans 300" panose="02000000000000000000" pitchFamily="50" charset="0"/>
              </a:rPr>
              <a:t>Recopilar</a:t>
            </a:r>
            <a:r>
              <a:rPr lang="es-SV" sz="3200" baseline="0" dirty="0">
                <a:latin typeface="Museo Sans 300" panose="02000000000000000000" pitchFamily="50" charset="0"/>
              </a:rPr>
              <a:t>,</a:t>
            </a:r>
            <a:r>
              <a:rPr lang="es-SV" sz="3200" dirty="0">
                <a:latin typeface="Museo Sans 300" panose="02000000000000000000" pitchFamily="50" charset="0"/>
              </a:rPr>
              <a:t> registrar, procesar y controlar en forma sistemática de acuerdo a la normativa del sistema de Contabilidad Gubernamental, Ley AFI (Ley de Administración Financiera Institucional) y Ley de la Corte de cuentas de la República, las operaciones del Instituto, expresables en términos monetarios permitiendo la elaboración de los Estados Financieros con el objeto de constituir una herramienta confiable que provea información sobre su gestión financiera y presupuestaria convirtiéndose en el elemento clave de apoyo al proceso de toma de decisiones.</a:t>
            </a:r>
            <a:endParaRPr kumimoji="0" lang="es-SV" sz="3200" b="0" i="0" u="none" strike="noStrike" kern="1200" cap="none" spc="0" normalizeH="0" baseline="0" noProof="0" dirty="0">
              <a:ln>
                <a:noFill/>
              </a:ln>
              <a:solidFill>
                <a:schemeClr val="tx1"/>
              </a:solidFill>
              <a:effectLst/>
              <a:uLnTx/>
              <a:uFillTx/>
              <a:latin typeface="Museo Sans 300" panose="02000000000000000000" pitchFamily="50"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SV" sz="3200" b="0" i="0" u="none" strike="noStrike" kern="1200" cap="none" spc="0" normalizeH="0" baseline="0" noProof="0" dirty="0">
              <a:ln>
                <a:noFill/>
              </a:ln>
              <a:solidFill>
                <a:schemeClr val="tx1"/>
              </a:solidFill>
              <a:effectLst/>
              <a:uLnTx/>
              <a:uFillTx/>
              <a:latin typeface="Cambria" pitchFamily="18" charset="0"/>
              <a:ea typeface="+mn-ea"/>
              <a:cs typeface="+mn-cs"/>
            </a:endParaRPr>
          </a:p>
        </p:txBody>
      </p:sp>
      <p:pic>
        <p:nvPicPr>
          <p:cNvPr id="7" name="Imagen 6">
            <a:extLst>
              <a:ext uri="{FF2B5EF4-FFF2-40B4-BE49-F238E27FC236}">
                <a16:creationId xmlns:a16="http://schemas.microsoft.com/office/drawing/2014/main" id="{935F15E9-9A91-43CF-8D47-FD4F88A750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540955"/>
            <a:ext cx="1358101" cy="610366"/>
          </a:xfrm>
          <a:prstGeom prst="rect">
            <a:avLst/>
          </a:prstGeom>
        </p:spPr>
      </p:pic>
      <p:graphicFrame>
        <p:nvGraphicFramePr>
          <p:cNvPr id="8" name="Tabla 7">
            <a:extLst>
              <a:ext uri="{FF2B5EF4-FFF2-40B4-BE49-F238E27FC236}">
                <a16:creationId xmlns:a16="http://schemas.microsoft.com/office/drawing/2014/main" id="{C1007FB9-5F23-4F95-9BA8-EECC5F3612EE}"/>
              </a:ext>
            </a:extLst>
          </p:cNvPr>
          <p:cNvGraphicFramePr>
            <a:graphicFrameLocks noGrp="1"/>
          </p:cNvGraphicFramePr>
          <p:nvPr>
            <p:extLst>
              <p:ext uri="{D42A27DB-BD31-4B8C-83A1-F6EECF244321}">
                <p14:modId xmlns:p14="http://schemas.microsoft.com/office/powerpoint/2010/main" val="3151474215"/>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63965937"/>
                    </a:ext>
                  </a:extLst>
                </a:gridCol>
                <a:gridCol w="1512168">
                  <a:extLst>
                    <a:ext uri="{9D8B030D-6E8A-4147-A177-3AD203B41FA5}">
                      <a16:colId xmlns:a16="http://schemas.microsoft.com/office/drawing/2014/main" val="1532915179"/>
                    </a:ext>
                  </a:extLst>
                </a:gridCol>
              </a:tblGrid>
              <a:tr h="370840">
                <a:tc>
                  <a:txBody>
                    <a:bodyPr/>
                    <a:lstStyle/>
                    <a:p>
                      <a:r>
                        <a:rPr lang="es-ES" dirty="0"/>
                        <a:t>Total de Empleados:</a:t>
                      </a:r>
                      <a:endParaRPr lang="es-SV" dirty="0"/>
                    </a:p>
                  </a:txBody>
                  <a:tcPr/>
                </a:tc>
                <a:tc>
                  <a:txBody>
                    <a:bodyPr/>
                    <a:lstStyle/>
                    <a:p>
                      <a:r>
                        <a:rPr lang="es-ES" dirty="0"/>
                        <a:t>7</a:t>
                      </a:r>
                      <a:endParaRPr lang="es-SV" dirty="0"/>
                    </a:p>
                  </a:txBody>
                  <a:tcPr/>
                </a:tc>
                <a:extLst>
                  <a:ext uri="{0D108BD9-81ED-4DB2-BD59-A6C34878D82A}">
                    <a16:rowId xmlns:a16="http://schemas.microsoft.com/office/drawing/2014/main" val="552171198"/>
                  </a:ext>
                </a:extLst>
              </a:tr>
              <a:tr h="370840">
                <a:tc>
                  <a:txBody>
                    <a:bodyPr/>
                    <a:lstStyle/>
                    <a:p>
                      <a:r>
                        <a:rPr lang="es-ES" dirty="0"/>
                        <a:t>Mujeres:</a:t>
                      </a:r>
                      <a:endParaRPr lang="es-SV" dirty="0"/>
                    </a:p>
                  </a:txBody>
                  <a:tcPr/>
                </a:tc>
                <a:tc>
                  <a:txBody>
                    <a:bodyPr/>
                    <a:lstStyle/>
                    <a:p>
                      <a:r>
                        <a:rPr lang="es-ES" dirty="0"/>
                        <a:t>4</a:t>
                      </a:r>
                      <a:endParaRPr lang="es-SV" dirty="0"/>
                    </a:p>
                  </a:txBody>
                  <a:tcPr/>
                </a:tc>
                <a:extLst>
                  <a:ext uri="{0D108BD9-81ED-4DB2-BD59-A6C34878D82A}">
                    <a16:rowId xmlns:a16="http://schemas.microsoft.com/office/drawing/2014/main" val="3379875773"/>
                  </a:ext>
                </a:extLst>
              </a:tr>
              <a:tr h="370840">
                <a:tc>
                  <a:txBody>
                    <a:bodyPr/>
                    <a:lstStyle/>
                    <a:p>
                      <a:r>
                        <a:rPr lang="es-ES" dirty="0"/>
                        <a:t>Hombres</a:t>
                      </a:r>
                      <a:endParaRPr lang="es-SV" dirty="0"/>
                    </a:p>
                  </a:txBody>
                  <a:tcPr/>
                </a:tc>
                <a:tc>
                  <a:txBody>
                    <a:bodyPr/>
                    <a:lstStyle/>
                    <a:p>
                      <a:r>
                        <a:rPr lang="es-ES" dirty="0"/>
                        <a:t>3</a:t>
                      </a:r>
                      <a:endParaRPr lang="es-SV" dirty="0"/>
                    </a:p>
                  </a:txBody>
                  <a:tcPr/>
                </a:tc>
                <a:extLst>
                  <a:ext uri="{0D108BD9-81ED-4DB2-BD59-A6C34878D82A}">
                    <a16:rowId xmlns:a16="http://schemas.microsoft.com/office/drawing/2014/main" val="706711710"/>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r"/>
            <a:r>
              <a:rPr lang="es-SV" sz="3600" b="1" dirty="0">
                <a:latin typeface="Cambria" pitchFamily="18" charset="0"/>
              </a:rPr>
              <a:t>           </a:t>
            </a:r>
            <a:r>
              <a:rPr lang="es-SV" sz="3600" b="1" dirty="0">
                <a:solidFill>
                  <a:schemeClr val="tx2">
                    <a:lumMod val="60000"/>
                    <a:lumOff val="40000"/>
                  </a:schemeClr>
                </a:solidFill>
                <a:latin typeface="Cambria" pitchFamily="18" charset="0"/>
              </a:rPr>
              <a:t> </a:t>
            </a:r>
            <a:r>
              <a:rPr lang="es-SV" sz="3600" b="1" dirty="0">
                <a:solidFill>
                  <a:schemeClr val="accent5">
                    <a:lumMod val="50000"/>
                  </a:schemeClr>
                </a:solidFill>
                <a:effectLst>
                  <a:outerShdw blurRad="38100" dist="38100" dir="2700000" algn="tl">
                    <a:srgbClr val="000000">
                      <a:alpha val="43137"/>
                    </a:srgbClr>
                  </a:outerShdw>
                </a:effectLst>
                <a:latin typeface="Museo Sans 700" panose="02000000000000000000" pitchFamily="50" charset="0"/>
              </a:rPr>
              <a:t>Subgerencia Administrativa</a:t>
            </a:r>
          </a:p>
        </p:txBody>
      </p:sp>
      <p:sp>
        <p:nvSpPr>
          <p:cNvPr id="3" name="2 Marcador de contenido"/>
          <p:cNvSpPr>
            <a:spLocks noGrp="1"/>
          </p:cNvSpPr>
          <p:nvPr>
            <p:ph idx="1"/>
          </p:nvPr>
        </p:nvSpPr>
        <p:spPr>
          <a:xfrm>
            <a:off x="598440" y="1916832"/>
            <a:ext cx="7992888" cy="2260847"/>
          </a:xfrm>
        </p:spPr>
        <p:txBody>
          <a:bodyPr>
            <a:normAutofit fontScale="85000" lnSpcReduction="20000"/>
          </a:bodyPr>
          <a:lstStyle/>
          <a:p>
            <a:pPr marL="0" indent="0" algn="just">
              <a:buNone/>
            </a:pPr>
            <a:r>
              <a:rPr lang="es-SV" dirty="0">
                <a:latin typeface="Museo Sans 300" panose="02000000000000000000" pitchFamily="50" charset="0"/>
              </a:rPr>
              <a:t>Planificar, organizar, dirigir y coordinar la administración del recurso humano, servicios generales de la Institución, Clínica Empresarial, Departamento general de Archivo; así como también lo concerniente a las coberturas en materia de seguros varios.</a:t>
            </a:r>
          </a:p>
          <a:p>
            <a:pPr>
              <a:buNone/>
            </a:pPr>
            <a:endParaRPr lang="es-SV" dirty="0">
              <a:latin typeface="Cambria" pitchFamily="18" charset="0"/>
            </a:endParaRPr>
          </a:p>
        </p:txBody>
      </p:sp>
      <p:pic>
        <p:nvPicPr>
          <p:cNvPr id="5" name="Imagen 4">
            <a:extLst>
              <a:ext uri="{FF2B5EF4-FFF2-40B4-BE49-F238E27FC236}">
                <a16:creationId xmlns:a16="http://schemas.microsoft.com/office/drawing/2014/main" id="{4B3A66EE-2A8E-4A0B-A32F-C841126981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540955"/>
            <a:ext cx="1358101" cy="610366"/>
          </a:xfrm>
          <a:prstGeom prst="rect">
            <a:avLst/>
          </a:prstGeom>
        </p:spPr>
      </p:pic>
      <p:graphicFrame>
        <p:nvGraphicFramePr>
          <p:cNvPr id="6" name="Tabla 5">
            <a:extLst>
              <a:ext uri="{FF2B5EF4-FFF2-40B4-BE49-F238E27FC236}">
                <a16:creationId xmlns:a16="http://schemas.microsoft.com/office/drawing/2014/main" id="{7CAACD3C-1592-4D04-B330-FFE9031B2687}"/>
              </a:ext>
            </a:extLst>
          </p:cNvPr>
          <p:cNvGraphicFramePr>
            <a:graphicFrameLocks noGrp="1"/>
          </p:cNvGraphicFramePr>
          <p:nvPr>
            <p:extLst>
              <p:ext uri="{D42A27DB-BD31-4B8C-83A1-F6EECF244321}">
                <p14:modId xmlns:p14="http://schemas.microsoft.com/office/powerpoint/2010/main" val="2926109256"/>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63965937"/>
                    </a:ext>
                  </a:extLst>
                </a:gridCol>
                <a:gridCol w="1512168">
                  <a:extLst>
                    <a:ext uri="{9D8B030D-6E8A-4147-A177-3AD203B41FA5}">
                      <a16:colId xmlns:a16="http://schemas.microsoft.com/office/drawing/2014/main" val="1532915179"/>
                    </a:ext>
                  </a:extLst>
                </a:gridCol>
              </a:tblGrid>
              <a:tr h="370840">
                <a:tc>
                  <a:txBody>
                    <a:bodyPr/>
                    <a:lstStyle/>
                    <a:p>
                      <a:r>
                        <a:rPr lang="es-ES" dirty="0"/>
                        <a:t>Total de Empleados:</a:t>
                      </a:r>
                      <a:endParaRPr lang="es-SV" dirty="0"/>
                    </a:p>
                  </a:txBody>
                  <a:tcPr/>
                </a:tc>
                <a:tc>
                  <a:txBody>
                    <a:bodyPr/>
                    <a:lstStyle/>
                    <a:p>
                      <a:r>
                        <a:rPr lang="es-ES" dirty="0"/>
                        <a:t>2</a:t>
                      </a:r>
                      <a:endParaRPr lang="es-SV" dirty="0"/>
                    </a:p>
                  </a:txBody>
                  <a:tcPr/>
                </a:tc>
                <a:extLst>
                  <a:ext uri="{0D108BD9-81ED-4DB2-BD59-A6C34878D82A}">
                    <a16:rowId xmlns:a16="http://schemas.microsoft.com/office/drawing/2014/main" val="552171198"/>
                  </a:ext>
                </a:extLst>
              </a:tr>
              <a:tr h="370840">
                <a:tc>
                  <a:txBody>
                    <a:bodyPr/>
                    <a:lstStyle/>
                    <a:p>
                      <a:r>
                        <a:rPr lang="es-ES" dirty="0"/>
                        <a:t>Mujeres:</a:t>
                      </a:r>
                      <a:endParaRPr lang="es-SV" dirty="0"/>
                    </a:p>
                  </a:txBody>
                  <a:tcPr/>
                </a:tc>
                <a:tc>
                  <a:txBody>
                    <a:bodyPr/>
                    <a:lstStyle/>
                    <a:p>
                      <a:r>
                        <a:rPr lang="es-ES" dirty="0"/>
                        <a:t>2</a:t>
                      </a:r>
                      <a:endParaRPr lang="es-SV" dirty="0"/>
                    </a:p>
                  </a:txBody>
                  <a:tcPr/>
                </a:tc>
                <a:extLst>
                  <a:ext uri="{0D108BD9-81ED-4DB2-BD59-A6C34878D82A}">
                    <a16:rowId xmlns:a16="http://schemas.microsoft.com/office/drawing/2014/main" val="3379875773"/>
                  </a:ext>
                </a:extLst>
              </a:tr>
              <a:tr h="370840">
                <a:tc>
                  <a:txBody>
                    <a:bodyPr/>
                    <a:lstStyle/>
                    <a:p>
                      <a:r>
                        <a:rPr lang="es-ES" dirty="0"/>
                        <a:t>Hombres</a:t>
                      </a:r>
                      <a:endParaRPr lang="es-SV" dirty="0"/>
                    </a:p>
                  </a:txBody>
                  <a:tcPr/>
                </a:tc>
                <a:tc>
                  <a:txBody>
                    <a:bodyPr/>
                    <a:lstStyle/>
                    <a:p>
                      <a:r>
                        <a:rPr lang="es-ES" dirty="0"/>
                        <a:t>0</a:t>
                      </a:r>
                      <a:endParaRPr lang="es-SV" dirty="0"/>
                    </a:p>
                  </a:txBody>
                  <a:tcPr/>
                </a:tc>
                <a:extLst>
                  <a:ext uri="{0D108BD9-81ED-4DB2-BD59-A6C34878D82A}">
                    <a16:rowId xmlns:a16="http://schemas.microsoft.com/office/drawing/2014/main" val="706711710"/>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r"/>
            <a:r>
              <a:rPr lang="es-SV"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Departamento de</a:t>
            </a:r>
            <a:br>
              <a:rPr lang="es-SV"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br>
            <a:r>
              <a:rPr lang="es-SV"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Recursos Humanos</a:t>
            </a:r>
          </a:p>
        </p:txBody>
      </p:sp>
      <p:sp>
        <p:nvSpPr>
          <p:cNvPr id="3" name="2 Marcador de contenido"/>
          <p:cNvSpPr>
            <a:spLocks noGrp="1"/>
          </p:cNvSpPr>
          <p:nvPr>
            <p:ph idx="1"/>
          </p:nvPr>
        </p:nvSpPr>
        <p:spPr>
          <a:xfrm>
            <a:off x="611560" y="1981956"/>
            <a:ext cx="7920880" cy="2548879"/>
          </a:xfrm>
        </p:spPr>
        <p:txBody>
          <a:bodyPr>
            <a:normAutofit fontScale="77500" lnSpcReduction="20000"/>
          </a:bodyPr>
          <a:lstStyle/>
          <a:p>
            <a:pPr marL="0" indent="0" algn="just">
              <a:buNone/>
            </a:pPr>
            <a:r>
              <a:rPr lang="es-SV" dirty="0">
                <a:latin typeface="Museo Sans 300" panose="02000000000000000000" pitchFamily="50" charset="0"/>
              </a:rPr>
              <a:t>Colaborar con la Subgerencia administrativa en cuando a Objetivos, Políticas y Normas institucionales en materia de Recursos Humanos, Procurando así una buena administración del personal y mantener programas de capacitación permanente, a fin de lograr un mayor nivel de competitividad, rendimiento y eficiencia en el desarrollo del personal.</a:t>
            </a:r>
          </a:p>
          <a:p>
            <a:pPr algn="just">
              <a:buNone/>
            </a:pPr>
            <a:endParaRPr lang="es-SV" dirty="0">
              <a:latin typeface="Cambria" pitchFamily="18" charset="0"/>
            </a:endParaRPr>
          </a:p>
        </p:txBody>
      </p:sp>
      <p:pic>
        <p:nvPicPr>
          <p:cNvPr id="5" name="Imagen 4">
            <a:extLst>
              <a:ext uri="{FF2B5EF4-FFF2-40B4-BE49-F238E27FC236}">
                <a16:creationId xmlns:a16="http://schemas.microsoft.com/office/drawing/2014/main" id="{D255F7FD-9AD8-4171-B071-A38D3116D1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540955"/>
            <a:ext cx="1358101" cy="610366"/>
          </a:xfrm>
          <a:prstGeom prst="rect">
            <a:avLst/>
          </a:prstGeom>
        </p:spPr>
      </p:pic>
      <p:graphicFrame>
        <p:nvGraphicFramePr>
          <p:cNvPr id="6" name="Tabla 5">
            <a:extLst>
              <a:ext uri="{FF2B5EF4-FFF2-40B4-BE49-F238E27FC236}">
                <a16:creationId xmlns:a16="http://schemas.microsoft.com/office/drawing/2014/main" id="{D6463D99-10ED-4671-9C2C-7817700134F2}"/>
              </a:ext>
            </a:extLst>
          </p:cNvPr>
          <p:cNvGraphicFramePr>
            <a:graphicFrameLocks noGrp="1"/>
          </p:cNvGraphicFramePr>
          <p:nvPr>
            <p:extLst>
              <p:ext uri="{D42A27DB-BD31-4B8C-83A1-F6EECF244321}">
                <p14:modId xmlns:p14="http://schemas.microsoft.com/office/powerpoint/2010/main" val="3148016015"/>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63965937"/>
                    </a:ext>
                  </a:extLst>
                </a:gridCol>
                <a:gridCol w="1512168">
                  <a:extLst>
                    <a:ext uri="{9D8B030D-6E8A-4147-A177-3AD203B41FA5}">
                      <a16:colId xmlns:a16="http://schemas.microsoft.com/office/drawing/2014/main" val="1532915179"/>
                    </a:ext>
                  </a:extLst>
                </a:gridCol>
              </a:tblGrid>
              <a:tr h="370840">
                <a:tc>
                  <a:txBody>
                    <a:bodyPr/>
                    <a:lstStyle/>
                    <a:p>
                      <a:r>
                        <a:rPr lang="es-ES" dirty="0"/>
                        <a:t>Total de Empleados:</a:t>
                      </a:r>
                      <a:endParaRPr lang="es-SV" dirty="0"/>
                    </a:p>
                  </a:txBody>
                  <a:tcPr/>
                </a:tc>
                <a:tc>
                  <a:txBody>
                    <a:bodyPr/>
                    <a:lstStyle/>
                    <a:p>
                      <a:r>
                        <a:rPr lang="es-ES" dirty="0"/>
                        <a:t>6</a:t>
                      </a:r>
                      <a:endParaRPr lang="es-SV" dirty="0"/>
                    </a:p>
                  </a:txBody>
                  <a:tcPr/>
                </a:tc>
                <a:extLst>
                  <a:ext uri="{0D108BD9-81ED-4DB2-BD59-A6C34878D82A}">
                    <a16:rowId xmlns:a16="http://schemas.microsoft.com/office/drawing/2014/main" val="552171198"/>
                  </a:ext>
                </a:extLst>
              </a:tr>
              <a:tr h="370840">
                <a:tc>
                  <a:txBody>
                    <a:bodyPr/>
                    <a:lstStyle/>
                    <a:p>
                      <a:r>
                        <a:rPr lang="es-ES" dirty="0"/>
                        <a:t>Mujeres:</a:t>
                      </a:r>
                      <a:endParaRPr lang="es-SV" dirty="0"/>
                    </a:p>
                  </a:txBody>
                  <a:tcPr/>
                </a:tc>
                <a:tc>
                  <a:txBody>
                    <a:bodyPr/>
                    <a:lstStyle/>
                    <a:p>
                      <a:r>
                        <a:rPr lang="es-ES" dirty="0"/>
                        <a:t>3</a:t>
                      </a:r>
                      <a:endParaRPr lang="es-SV" dirty="0"/>
                    </a:p>
                  </a:txBody>
                  <a:tcPr/>
                </a:tc>
                <a:extLst>
                  <a:ext uri="{0D108BD9-81ED-4DB2-BD59-A6C34878D82A}">
                    <a16:rowId xmlns:a16="http://schemas.microsoft.com/office/drawing/2014/main" val="3379875773"/>
                  </a:ext>
                </a:extLst>
              </a:tr>
              <a:tr h="370840">
                <a:tc>
                  <a:txBody>
                    <a:bodyPr/>
                    <a:lstStyle/>
                    <a:p>
                      <a:r>
                        <a:rPr lang="es-ES" dirty="0"/>
                        <a:t>Hombres</a:t>
                      </a:r>
                      <a:endParaRPr lang="es-SV" dirty="0"/>
                    </a:p>
                  </a:txBody>
                  <a:tcPr/>
                </a:tc>
                <a:tc>
                  <a:txBody>
                    <a:bodyPr/>
                    <a:lstStyle/>
                    <a:p>
                      <a:r>
                        <a:rPr lang="es-ES" dirty="0"/>
                        <a:t>2</a:t>
                      </a:r>
                      <a:endParaRPr lang="es-SV" dirty="0"/>
                    </a:p>
                  </a:txBody>
                  <a:tcPr/>
                </a:tc>
                <a:extLst>
                  <a:ext uri="{0D108BD9-81ED-4DB2-BD59-A6C34878D82A}">
                    <a16:rowId xmlns:a16="http://schemas.microsoft.com/office/drawing/2014/main" val="706711710"/>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67447"/>
            <a:ext cx="8229600" cy="1143000"/>
          </a:xfrm>
        </p:spPr>
        <p:txBody>
          <a:bodyPr/>
          <a:lstStyle/>
          <a:p>
            <a:pPr algn="r"/>
            <a:r>
              <a:rPr lang="es-SV" b="1" dirty="0">
                <a:solidFill>
                  <a:schemeClr val="tx2">
                    <a:lumMod val="75000"/>
                  </a:schemeClr>
                </a:solidFill>
                <a:effectLst>
                  <a:outerShdw blurRad="38100" dist="38100" dir="2700000" algn="tl">
                    <a:srgbClr val="000000">
                      <a:alpha val="43137"/>
                    </a:srgbClr>
                  </a:outerShdw>
                </a:effectLst>
                <a:latin typeface="Museo Sans 700" panose="02000000000000000000" pitchFamily="50" charset="0"/>
              </a:rPr>
              <a:t>Presidencia</a:t>
            </a:r>
          </a:p>
        </p:txBody>
      </p:sp>
      <p:sp>
        <p:nvSpPr>
          <p:cNvPr id="5" name="4 Marcador de contenido"/>
          <p:cNvSpPr>
            <a:spLocks noGrp="1"/>
          </p:cNvSpPr>
          <p:nvPr>
            <p:ph idx="1"/>
          </p:nvPr>
        </p:nvSpPr>
        <p:spPr>
          <a:xfrm>
            <a:off x="899592" y="1746097"/>
            <a:ext cx="7632848" cy="2232248"/>
          </a:xfrm>
        </p:spPr>
        <p:txBody>
          <a:bodyPr>
            <a:normAutofit fontScale="77500" lnSpcReduction="20000"/>
          </a:bodyPr>
          <a:lstStyle/>
          <a:p>
            <a:pPr marL="0" indent="0" algn="just">
              <a:buNone/>
            </a:pPr>
            <a:r>
              <a:rPr lang="es-SV" dirty="0">
                <a:latin typeface="Museo Sans 300" panose="02000000000000000000" pitchFamily="50" charset="0"/>
              </a:rPr>
              <a:t>Ejercer las funciones administrativas y financieras orientadas al cumplimiento de los objetivos del INPEP fijados en la Ley de Creación del Instituto Nacional de Pensiones de los Empleados Públicos, y resolver todos aquellos asuntos que no fueren de la competencia privativa de la Junta Directiva.</a:t>
            </a:r>
          </a:p>
          <a:p>
            <a:pPr algn="just">
              <a:buNone/>
            </a:pPr>
            <a:endParaRPr lang="es-SV" dirty="0">
              <a:latin typeface="Museo Sans 300" panose="02000000000000000000" pitchFamily="50" charset="0"/>
            </a:endParaRPr>
          </a:p>
        </p:txBody>
      </p:sp>
      <p:pic>
        <p:nvPicPr>
          <p:cNvPr id="7" name="Imagen 6">
            <a:extLst>
              <a:ext uri="{FF2B5EF4-FFF2-40B4-BE49-F238E27FC236}">
                <a16:creationId xmlns:a16="http://schemas.microsoft.com/office/drawing/2014/main" id="{D9BC62C4-6ABE-4AE1-9FE2-38B448F0D9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633764"/>
            <a:ext cx="1358101" cy="610366"/>
          </a:xfrm>
          <a:prstGeom prst="rect">
            <a:avLst/>
          </a:prstGeom>
        </p:spPr>
      </p:pic>
      <p:graphicFrame>
        <p:nvGraphicFramePr>
          <p:cNvPr id="3" name="Tabla 2">
            <a:extLst>
              <a:ext uri="{FF2B5EF4-FFF2-40B4-BE49-F238E27FC236}">
                <a16:creationId xmlns:a16="http://schemas.microsoft.com/office/drawing/2014/main" id="{FC47599F-0385-4D59-AF50-910BA8C24D3A}"/>
              </a:ext>
            </a:extLst>
          </p:cNvPr>
          <p:cNvGraphicFramePr>
            <a:graphicFrameLocks noGrp="1"/>
          </p:cNvGraphicFramePr>
          <p:nvPr>
            <p:extLst>
              <p:ext uri="{D42A27DB-BD31-4B8C-83A1-F6EECF244321}">
                <p14:modId xmlns:p14="http://schemas.microsoft.com/office/powerpoint/2010/main" val="290172095"/>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63965937"/>
                    </a:ext>
                  </a:extLst>
                </a:gridCol>
                <a:gridCol w="1512168">
                  <a:extLst>
                    <a:ext uri="{9D8B030D-6E8A-4147-A177-3AD203B41FA5}">
                      <a16:colId xmlns:a16="http://schemas.microsoft.com/office/drawing/2014/main" val="1532915179"/>
                    </a:ext>
                  </a:extLst>
                </a:gridCol>
              </a:tblGrid>
              <a:tr h="370840">
                <a:tc>
                  <a:txBody>
                    <a:bodyPr/>
                    <a:lstStyle/>
                    <a:p>
                      <a:r>
                        <a:rPr lang="es-ES" dirty="0"/>
                        <a:t>Total de Empleados:</a:t>
                      </a:r>
                      <a:endParaRPr lang="es-SV" dirty="0"/>
                    </a:p>
                  </a:txBody>
                  <a:tcPr/>
                </a:tc>
                <a:tc>
                  <a:txBody>
                    <a:bodyPr/>
                    <a:lstStyle/>
                    <a:p>
                      <a:r>
                        <a:rPr lang="es-ES" dirty="0"/>
                        <a:t>4</a:t>
                      </a:r>
                      <a:endParaRPr lang="es-SV" dirty="0"/>
                    </a:p>
                  </a:txBody>
                  <a:tcPr/>
                </a:tc>
                <a:extLst>
                  <a:ext uri="{0D108BD9-81ED-4DB2-BD59-A6C34878D82A}">
                    <a16:rowId xmlns:a16="http://schemas.microsoft.com/office/drawing/2014/main" val="552171198"/>
                  </a:ext>
                </a:extLst>
              </a:tr>
              <a:tr h="370840">
                <a:tc>
                  <a:txBody>
                    <a:bodyPr/>
                    <a:lstStyle/>
                    <a:p>
                      <a:r>
                        <a:rPr lang="es-ES" dirty="0"/>
                        <a:t>Mujeres</a:t>
                      </a:r>
                      <a:endParaRPr lang="es-SV" dirty="0"/>
                    </a:p>
                  </a:txBody>
                  <a:tcPr/>
                </a:tc>
                <a:tc>
                  <a:txBody>
                    <a:bodyPr/>
                    <a:lstStyle/>
                    <a:p>
                      <a:r>
                        <a:rPr lang="es-ES" dirty="0"/>
                        <a:t>3</a:t>
                      </a:r>
                      <a:endParaRPr lang="es-SV" dirty="0"/>
                    </a:p>
                  </a:txBody>
                  <a:tcPr/>
                </a:tc>
                <a:extLst>
                  <a:ext uri="{0D108BD9-81ED-4DB2-BD59-A6C34878D82A}">
                    <a16:rowId xmlns:a16="http://schemas.microsoft.com/office/drawing/2014/main" val="3379875773"/>
                  </a:ext>
                </a:extLst>
              </a:tr>
              <a:tr h="370840">
                <a:tc>
                  <a:txBody>
                    <a:bodyPr/>
                    <a:lstStyle/>
                    <a:p>
                      <a:r>
                        <a:rPr lang="es-ES" dirty="0"/>
                        <a:t>Hombres</a:t>
                      </a:r>
                      <a:endParaRPr lang="es-SV" dirty="0"/>
                    </a:p>
                  </a:txBody>
                  <a:tcPr/>
                </a:tc>
                <a:tc>
                  <a:txBody>
                    <a:bodyPr/>
                    <a:lstStyle/>
                    <a:p>
                      <a:r>
                        <a:rPr lang="es-ES" dirty="0"/>
                        <a:t>1</a:t>
                      </a:r>
                      <a:endParaRPr lang="es-SV" dirty="0"/>
                    </a:p>
                  </a:txBody>
                  <a:tcPr/>
                </a:tc>
                <a:extLst>
                  <a:ext uri="{0D108BD9-81ED-4DB2-BD59-A6C34878D82A}">
                    <a16:rowId xmlns:a16="http://schemas.microsoft.com/office/drawing/2014/main" val="706711710"/>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r"/>
            <a:r>
              <a:rPr lang="es-SV"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Departamento de</a:t>
            </a:r>
            <a:br>
              <a:rPr lang="es-SV"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br>
            <a:r>
              <a:rPr lang="es-SV"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Servicios Generales</a:t>
            </a:r>
          </a:p>
        </p:txBody>
      </p:sp>
      <p:sp>
        <p:nvSpPr>
          <p:cNvPr id="3" name="2 Marcador de contenido"/>
          <p:cNvSpPr>
            <a:spLocks noGrp="1"/>
          </p:cNvSpPr>
          <p:nvPr>
            <p:ph idx="1"/>
          </p:nvPr>
        </p:nvSpPr>
        <p:spPr>
          <a:xfrm>
            <a:off x="611560" y="1716768"/>
            <a:ext cx="7920880" cy="3080384"/>
          </a:xfrm>
        </p:spPr>
        <p:txBody>
          <a:bodyPr>
            <a:normAutofit fontScale="62500" lnSpcReduction="20000"/>
          </a:bodyPr>
          <a:lstStyle/>
          <a:p>
            <a:pPr marL="0" indent="0" algn="just">
              <a:buNone/>
            </a:pPr>
            <a:r>
              <a:rPr lang="es-SV" sz="3400" dirty="0">
                <a:latin typeface="Museo Sans 300" panose="02000000000000000000" pitchFamily="50" charset="0"/>
              </a:rPr>
              <a:t>Atender en forma oportuna los servicios de apoyo logísticos de la Institución, relacionados con transporte, mantenimiento preventivo y correctivo de la red eléctrica, conservación del mobiliario, equipo, instalaciones físicas y todo lo relacionado con la remodelación y jardinería del Instituto; servicio de higiene en las instalaciones e intendencia; atender la operatividad de los sistemas de correspondencia externa e interna y comunicación telefónica en forma oportuna y eficiente; mantener un adecuado control y registro de los bienes muebles e inmuebles que forman parte del patrimonio institucional.  </a:t>
            </a:r>
          </a:p>
          <a:p>
            <a:pPr algn="just">
              <a:buNone/>
            </a:pPr>
            <a:endParaRPr lang="es-SV" sz="3400" dirty="0">
              <a:latin typeface="Cambria" pitchFamily="18" charset="0"/>
            </a:endParaRPr>
          </a:p>
          <a:p>
            <a:endParaRPr lang="es-SV" dirty="0"/>
          </a:p>
        </p:txBody>
      </p:sp>
      <p:pic>
        <p:nvPicPr>
          <p:cNvPr id="5" name="Imagen 4">
            <a:extLst>
              <a:ext uri="{FF2B5EF4-FFF2-40B4-BE49-F238E27FC236}">
                <a16:creationId xmlns:a16="http://schemas.microsoft.com/office/drawing/2014/main" id="{509CFA61-7899-4195-9173-7FF4E7739A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540955"/>
            <a:ext cx="1358101" cy="610366"/>
          </a:xfrm>
          <a:prstGeom prst="rect">
            <a:avLst/>
          </a:prstGeom>
        </p:spPr>
      </p:pic>
      <p:graphicFrame>
        <p:nvGraphicFramePr>
          <p:cNvPr id="6" name="Tabla 5">
            <a:extLst>
              <a:ext uri="{FF2B5EF4-FFF2-40B4-BE49-F238E27FC236}">
                <a16:creationId xmlns:a16="http://schemas.microsoft.com/office/drawing/2014/main" id="{1AE3CE2C-C581-46D0-8231-2CEB88087081}"/>
              </a:ext>
            </a:extLst>
          </p:cNvPr>
          <p:cNvGraphicFramePr>
            <a:graphicFrameLocks noGrp="1"/>
          </p:cNvGraphicFramePr>
          <p:nvPr>
            <p:extLst>
              <p:ext uri="{D42A27DB-BD31-4B8C-83A1-F6EECF244321}">
                <p14:modId xmlns:p14="http://schemas.microsoft.com/office/powerpoint/2010/main" val="4284955759"/>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63965937"/>
                    </a:ext>
                  </a:extLst>
                </a:gridCol>
                <a:gridCol w="1512168">
                  <a:extLst>
                    <a:ext uri="{9D8B030D-6E8A-4147-A177-3AD203B41FA5}">
                      <a16:colId xmlns:a16="http://schemas.microsoft.com/office/drawing/2014/main" val="1532915179"/>
                    </a:ext>
                  </a:extLst>
                </a:gridCol>
              </a:tblGrid>
              <a:tr h="370840">
                <a:tc>
                  <a:txBody>
                    <a:bodyPr/>
                    <a:lstStyle/>
                    <a:p>
                      <a:r>
                        <a:rPr lang="es-ES" dirty="0"/>
                        <a:t>Total de Empleados:</a:t>
                      </a:r>
                      <a:endParaRPr lang="es-SV" dirty="0"/>
                    </a:p>
                  </a:txBody>
                  <a:tcPr/>
                </a:tc>
                <a:tc>
                  <a:txBody>
                    <a:bodyPr/>
                    <a:lstStyle/>
                    <a:p>
                      <a:r>
                        <a:rPr lang="es-ES" dirty="0"/>
                        <a:t>33</a:t>
                      </a:r>
                      <a:endParaRPr lang="es-SV" dirty="0"/>
                    </a:p>
                  </a:txBody>
                  <a:tcPr/>
                </a:tc>
                <a:extLst>
                  <a:ext uri="{0D108BD9-81ED-4DB2-BD59-A6C34878D82A}">
                    <a16:rowId xmlns:a16="http://schemas.microsoft.com/office/drawing/2014/main" val="552171198"/>
                  </a:ext>
                </a:extLst>
              </a:tr>
              <a:tr h="370840">
                <a:tc>
                  <a:txBody>
                    <a:bodyPr/>
                    <a:lstStyle/>
                    <a:p>
                      <a:r>
                        <a:rPr lang="es-ES" dirty="0"/>
                        <a:t>Mujeres:</a:t>
                      </a:r>
                      <a:endParaRPr lang="es-SV" dirty="0"/>
                    </a:p>
                  </a:txBody>
                  <a:tcPr/>
                </a:tc>
                <a:tc>
                  <a:txBody>
                    <a:bodyPr/>
                    <a:lstStyle/>
                    <a:p>
                      <a:r>
                        <a:rPr lang="es-ES" dirty="0"/>
                        <a:t>10</a:t>
                      </a:r>
                      <a:endParaRPr lang="es-SV" dirty="0"/>
                    </a:p>
                  </a:txBody>
                  <a:tcPr/>
                </a:tc>
                <a:extLst>
                  <a:ext uri="{0D108BD9-81ED-4DB2-BD59-A6C34878D82A}">
                    <a16:rowId xmlns:a16="http://schemas.microsoft.com/office/drawing/2014/main" val="3379875773"/>
                  </a:ext>
                </a:extLst>
              </a:tr>
              <a:tr h="370840">
                <a:tc>
                  <a:txBody>
                    <a:bodyPr/>
                    <a:lstStyle/>
                    <a:p>
                      <a:r>
                        <a:rPr lang="es-ES" dirty="0"/>
                        <a:t>Hombres</a:t>
                      </a:r>
                      <a:endParaRPr lang="es-SV" dirty="0"/>
                    </a:p>
                  </a:txBody>
                  <a:tcPr/>
                </a:tc>
                <a:tc>
                  <a:txBody>
                    <a:bodyPr/>
                    <a:lstStyle/>
                    <a:p>
                      <a:r>
                        <a:rPr lang="es-ES" dirty="0"/>
                        <a:t>23</a:t>
                      </a:r>
                      <a:endParaRPr lang="es-SV" dirty="0"/>
                    </a:p>
                  </a:txBody>
                  <a:tcPr/>
                </a:tc>
                <a:extLst>
                  <a:ext uri="{0D108BD9-81ED-4DB2-BD59-A6C34878D82A}">
                    <a16:rowId xmlns:a16="http://schemas.microsoft.com/office/drawing/2014/main" val="706711710"/>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r"/>
            <a:r>
              <a:rPr lang="es-SV"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Departamento de</a:t>
            </a:r>
            <a:br>
              <a:rPr lang="es-SV"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br>
            <a:r>
              <a:rPr lang="es-SV"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Seguros</a:t>
            </a:r>
          </a:p>
        </p:txBody>
      </p:sp>
      <p:sp>
        <p:nvSpPr>
          <p:cNvPr id="3" name="2 Marcador de contenido"/>
          <p:cNvSpPr>
            <a:spLocks noGrp="1"/>
          </p:cNvSpPr>
          <p:nvPr>
            <p:ph idx="1"/>
          </p:nvPr>
        </p:nvSpPr>
        <p:spPr>
          <a:xfrm>
            <a:off x="611560" y="1832955"/>
            <a:ext cx="7920880" cy="2548879"/>
          </a:xfrm>
        </p:spPr>
        <p:txBody>
          <a:bodyPr>
            <a:normAutofit/>
          </a:bodyPr>
          <a:lstStyle/>
          <a:p>
            <a:pPr marL="0" indent="0" algn="just">
              <a:buNone/>
            </a:pPr>
            <a:r>
              <a:rPr lang="es-SV" dirty="0">
                <a:latin typeface="Museo Sans 300" panose="02000000000000000000" pitchFamily="50" charset="0"/>
              </a:rPr>
              <a:t>Velar por una efectiva gestión de reclamos por los beneficios otorgados a los empleados y funcionarios en las pólizas de seguros, así como por los bienes de la Institución asegurados.</a:t>
            </a:r>
          </a:p>
          <a:p>
            <a:pPr algn="just">
              <a:buNone/>
            </a:pPr>
            <a:endParaRPr lang="es-SV" dirty="0">
              <a:latin typeface="Cambria" pitchFamily="18" charset="0"/>
            </a:endParaRPr>
          </a:p>
          <a:p>
            <a:pPr algn="just">
              <a:buNone/>
            </a:pPr>
            <a:endParaRPr lang="es-SV" dirty="0">
              <a:latin typeface="Cambria" pitchFamily="18" charset="0"/>
            </a:endParaRPr>
          </a:p>
        </p:txBody>
      </p:sp>
      <p:pic>
        <p:nvPicPr>
          <p:cNvPr id="5" name="Imagen 4">
            <a:extLst>
              <a:ext uri="{FF2B5EF4-FFF2-40B4-BE49-F238E27FC236}">
                <a16:creationId xmlns:a16="http://schemas.microsoft.com/office/drawing/2014/main" id="{01FEE5AB-C937-410F-BD2D-F00CBD29B2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540955"/>
            <a:ext cx="1358101" cy="610366"/>
          </a:xfrm>
          <a:prstGeom prst="rect">
            <a:avLst/>
          </a:prstGeom>
        </p:spPr>
      </p:pic>
      <p:graphicFrame>
        <p:nvGraphicFramePr>
          <p:cNvPr id="6" name="Tabla 5">
            <a:extLst>
              <a:ext uri="{FF2B5EF4-FFF2-40B4-BE49-F238E27FC236}">
                <a16:creationId xmlns:a16="http://schemas.microsoft.com/office/drawing/2014/main" id="{FCD0C018-5D7B-4EC0-8754-FF74695A5517}"/>
              </a:ext>
            </a:extLst>
          </p:cNvPr>
          <p:cNvGraphicFramePr>
            <a:graphicFrameLocks noGrp="1"/>
          </p:cNvGraphicFramePr>
          <p:nvPr>
            <p:extLst>
              <p:ext uri="{D42A27DB-BD31-4B8C-83A1-F6EECF244321}">
                <p14:modId xmlns:p14="http://schemas.microsoft.com/office/powerpoint/2010/main" val="1001863105"/>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63965937"/>
                    </a:ext>
                  </a:extLst>
                </a:gridCol>
                <a:gridCol w="1512168">
                  <a:extLst>
                    <a:ext uri="{9D8B030D-6E8A-4147-A177-3AD203B41FA5}">
                      <a16:colId xmlns:a16="http://schemas.microsoft.com/office/drawing/2014/main" val="1532915179"/>
                    </a:ext>
                  </a:extLst>
                </a:gridCol>
              </a:tblGrid>
              <a:tr h="370840">
                <a:tc>
                  <a:txBody>
                    <a:bodyPr/>
                    <a:lstStyle/>
                    <a:p>
                      <a:r>
                        <a:rPr lang="es-ES" dirty="0"/>
                        <a:t>Total de Empleados:</a:t>
                      </a:r>
                      <a:endParaRPr lang="es-SV" dirty="0"/>
                    </a:p>
                  </a:txBody>
                  <a:tcPr/>
                </a:tc>
                <a:tc>
                  <a:txBody>
                    <a:bodyPr/>
                    <a:lstStyle/>
                    <a:p>
                      <a:r>
                        <a:rPr lang="es-ES" dirty="0"/>
                        <a:t>3</a:t>
                      </a:r>
                      <a:endParaRPr lang="es-SV" dirty="0"/>
                    </a:p>
                  </a:txBody>
                  <a:tcPr/>
                </a:tc>
                <a:extLst>
                  <a:ext uri="{0D108BD9-81ED-4DB2-BD59-A6C34878D82A}">
                    <a16:rowId xmlns:a16="http://schemas.microsoft.com/office/drawing/2014/main" val="552171198"/>
                  </a:ext>
                </a:extLst>
              </a:tr>
              <a:tr h="370840">
                <a:tc>
                  <a:txBody>
                    <a:bodyPr/>
                    <a:lstStyle/>
                    <a:p>
                      <a:r>
                        <a:rPr lang="es-ES" dirty="0"/>
                        <a:t>Mujeres:</a:t>
                      </a:r>
                      <a:endParaRPr lang="es-SV" dirty="0"/>
                    </a:p>
                  </a:txBody>
                  <a:tcPr/>
                </a:tc>
                <a:tc>
                  <a:txBody>
                    <a:bodyPr/>
                    <a:lstStyle/>
                    <a:p>
                      <a:r>
                        <a:rPr lang="es-ES" dirty="0"/>
                        <a:t>1</a:t>
                      </a:r>
                      <a:endParaRPr lang="es-SV" dirty="0"/>
                    </a:p>
                  </a:txBody>
                  <a:tcPr/>
                </a:tc>
                <a:extLst>
                  <a:ext uri="{0D108BD9-81ED-4DB2-BD59-A6C34878D82A}">
                    <a16:rowId xmlns:a16="http://schemas.microsoft.com/office/drawing/2014/main" val="3379875773"/>
                  </a:ext>
                </a:extLst>
              </a:tr>
              <a:tr h="370840">
                <a:tc>
                  <a:txBody>
                    <a:bodyPr/>
                    <a:lstStyle/>
                    <a:p>
                      <a:r>
                        <a:rPr lang="es-ES" dirty="0"/>
                        <a:t>Hombres</a:t>
                      </a:r>
                      <a:endParaRPr lang="es-SV" dirty="0"/>
                    </a:p>
                  </a:txBody>
                  <a:tcPr/>
                </a:tc>
                <a:tc>
                  <a:txBody>
                    <a:bodyPr/>
                    <a:lstStyle/>
                    <a:p>
                      <a:r>
                        <a:rPr lang="es-ES" dirty="0"/>
                        <a:t>2</a:t>
                      </a:r>
                      <a:endParaRPr lang="es-SV" dirty="0"/>
                    </a:p>
                  </a:txBody>
                  <a:tcPr/>
                </a:tc>
                <a:extLst>
                  <a:ext uri="{0D108BD9-81ED-4DB2-BD59-A6C34878D82A}">
                    <a16:rowId xmlns:a16="http://schemas.microsoft.com/office/drawing/2014/main" val="706711710"/>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r"/>
            <a:r>
              <a:rPr lang="es-SV" b="1" dirty="0">
                <a:latin typeface="Cambria" pitchFamily="18" charset="0"/>
              </a:rPr>
              <a:t>  </a:t>
            </a:r>
            <a:r>
              <a:rPr lang="es-SV"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Clínica Empresarial</a:t>
            </a:r>
          </a:p>
        </p:txBody>
      </p:sp>
      <p:sp>
        <p:nvSpPr>
          <p:cNvPr id="3" name="2 Marcador de contenido"/>
          <p:cNvSpPr>
            <a:spLocks noGrp="1"/>
          </p:cNvSpPr>
          <p:nvPr>
            <p:ph idx="1"/>
          </p:nvPr>
        </p:nvSpPr>
        <p:spPr>
          <a:xfrm>
            <a:off x="611560" y="1798124"/>
            <a:ext cx="7920880" cy="2620887"/>
          </a:xfrm>
        </p:spPr>
        <p:txBody>
          <a:bodyPr>
            <a:normAutofit fontScale="85000" lnSpcReduction="10000"/>
          </a:bodyPr>
          <a:lstStyle/>
          <a:p>
            <a:pPr marL="0" indent="0" algn="just">
              <a:buNone/>
            </a:pPr>
            <a:r>
              <a:rPr lang="es-SV" dirty="0">
                <a:latin typeface="Museo Sans 300" panose="02000000000000000000" pitchFamily="50" charset="0"/>
              </a:rPr>
              <a:t>Coordinar la ejecución de las actividades de la clínica Médica. En lo referente a consultas realizadas por los empleados de la Institución, sus hijos, esposas o compañeras de vida, en el área de Medicina General y en las especialidades de Pediatría, ginecología, Psicología y Nutrición.</a:t>
            </a:r>
          </a:p>
          <a:p>
            <a:pPr algn="just">
              <a:buNone/>
            </a:pPr>
            <a:endParaRPr lang="es-SV" dirty="0">
              <a:latin typeface="Cambria" pitchFamily="18" charset="0"/>
            </a:endParaRPr>
          </a:p>
        </p:txBody>
      </p:sp>
      <p:pic>
        <p:nvPicPr>
          <p:cNvPr id="5" name="Imagen 4">
            <a:extLst>
              <a:ext uri="{FF2B5EF4-FFF2-40B4-BE49-F238E27FC236}">
                <a16:creationId xmlns:a16="http://schemas.microsoft.com/office/drawing/2014/main" id="{C191E854-3230-431D-95A3-6DC2EBC471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540955"/>
            <a:ext cx="1358101" cy="610366"/>
          </a:xfrm>
          <a:prstGeom prst="rect">
            <a:avLst/>
          </a:prstGeom>
        </p:spPr>
      </p:pic>
      <p:graphicFrame>
        <p:nvGraphicFramePr>
          <p:cNvPr id="6" name="Tabla 5">
            <a:extLst>
              <a:ext uri="{FF2B5EF4-FFF2-40B4-BE49-F238E27FC236}">
                <a16:creationId xmlns:a16="http://schemas.microsoft.com/office/drawing/2014/main" id="{CAE9F853-6971-437A-B665-90BC63D7A0FD}"/>
              </a:ext>
            </a:extLst>
          </p:cNvPr>
          <p:cNvGraphicFramePr>
            <a:graphicFrameLocks noGrp="1"/>
          </p:cNvGraphicFramePr>
          <p:nvPr>
            <p:extLst>
              <p:ext uri="{D42A27DB-BD31-4B8C-83A1-F6EECF244321}">
                <p14:modId xmlns:p14="http://schemas.microsoft.com/office/powerpoint/2010/main" val="977991294"/>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63965937"/>
                    </a:ext>
                  </a:extLst>
                </a:gridCol>
                <a:gridCol w="1512168">
                  <a:extLst>
                    <a:ext uri="{9D8B030D-6E8A-4147-A177-3AD203B41FA5}">
                      <a16:colId xmlns:a16="http://schemas.microsoft.com/office/drawing/2014/main" val="1532915179"/>
                    </a:ext>
                  </a:extLst>
                </a:gridCol>
              </a:tblGrid>
              <a:tr h="370840">
                <a:tc>
                  <a:txBody>
                    <a:bodyPr/>
                    <a:lstStyle/>
                    <a:p>
                      <a:r>
                        <a:rPr lang="es-ES" dirty="0"/>
                        <a:t>Total de Empleados:</a:t>
                      </a:r>
                      <a:endParaRPr lang="es-SV" dirty="0"/>
                    </a:p>
                  </a:txBody>
                  <a:tcPr/>
                </a:tc>
                <a:tc>
                  <a:txBody>
                    <a:bodyPr/>
                    <a:lstStyle/>
                    <a:p>
                      <a:r>
                        <a:rPr lang="es-ES" dirty="0"/>
                        <a:t>7</a:t>
                      </a:r>
                      <a:endParaRPr lang="es-SV" dirty="0"/>
                    </a:p>
                  </a:txBody>
                  <a:tcPr/>
                </a:tc>
                <a:extLst>
                  <a:ext uri="{0D108BD9-81ED-4DB2-BD59-A6C34878D82A}">
                    <a16:rowId xmlns:a16="http://schemas.microsoft.com/office/drawing/2014/main" val="552171198"/>
                  </a:ext>
                </a:extLst>
              </a:tr>
              <a:tr h="370840">
                <a:tc>
                  <a:txBody>
                    <a:bodyPr/>
                    <a:lstStyle/>
                    <a:p>
                      <a:r>
                        <a:rPr lang="es-ES" dirty="0"/>
                        <a:t>Mujeres:</a:t>
                      </a:r>
                      <a:endParaRPr lang="es-SV" dirty="0"/>
                    </a:p>
                  </a:txBody>
                  <a:tcPr/>
                </a:tc>
                <a:tc>
                  <a:txBody>
                    <a:bodyPr/>
                    <a:lstStyle/>
                    <a:p>
                      <a:r>
                        <a:rPr lang="es-ES" dirty="0"/>
                        <a:t>6</a:t>
                      </a:r>
                      <a:endParaRPr lang="es-SV" dirty="0"/>
                    </a:p>
                  </a:txBody>
                  <a:tcPr/>
                </a:tc>
                <a:extLst>
                  <a:ext uri="{0D108BD9-81ED-4DB2-BD59-A6C34878D82A}">
                    <a16:rowId xmlns:a16="http://schemas.microsoft.com/office/drawing/2014/main" val="3379875773"/>
                  </a:ext>
                </a:extLst>
              </a:tr>
              <a:tr h="370840">
                <a:tc>
                  <a:txBody>
                    <a:bodyPr/>
                    <a:lstStyle/>
                    <a:p>
                      <a:r>
                        <a:rPr lang="es-ES" dirty="0"/>
                        <a:t>Hombres</a:t>
                      </a:r>
                      <a:endParaRPr lang="es-SV" dirty="0"/>
                    </a:p>
                  </a:txBody>
                  <a:tcPr/>
                </a:tc>
                <a:tc>
                  <a:txBody>
                    <a:bodyPr/>
                    <a:lstStyle/>
                    <a:p>
                      <a:r>
                        <a:rPr lang="es-ES" dirty="0"/>
                        <a:t>1</a:t>
                      </a:r>
                      <a:endParaRPr lang="es-SV" dirty="0"/>
                    </a:p>
                  </a:txBody>
                  <a:tcPr/>
                </a:tc>
                <a:extLst>
                  <a:ext uri="{0D108BD9-81ED-4DB2-BD59-A6C34878D82A}">
                    <a16:rowId xmlns:a16="http://schemas.microsoft.com/office/drawing/2014/main" val="706711710"/>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r"/>
            <a:r>
              <a:rPr lang="es-SV"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Departamento de</a:t>
            </a:r>
            <a:br>
              <a:rPr lang="es-SV"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br>
            <a:r>
              <a:rPr lang="es-SV"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Microfilm</a:t>
            </a:r>
          </a:p>
        </p:txBody>
      </p:sp>
      <p:sp>
        <p:nvSpPr>
          <p:cNvPr id="3" name="2 Marcador de contenido"/>
          <p:cNvSpPr>
            <a:spLocks noGrp="1"/>
          </p:cNvSpPr>
          <p:nvPr>
            <p:ph idx="1"/>
          </p:nvPr>
        </p:nvSpPr>
        <p:spPr>
          <a:xfrm>
            <a:off x="611560" y="1868959"/>
            <a:ext cx="7920880" cy="2476871"/>
          </a:xfrm>
        </p:spPr>
        <p:txBody>
          <a:bodyPr>
            <a:normAutofit fontScale="85000" lnSpcReduction="20000"/>
          </a:bodyPr>
          <a:lstStyle/>
          <a:p>
            <a:pPr marL="0" indent="0" algn="just">
              <a:buNone/>
            </a:pPr>
            <a:r>
              <a:rPr lang="es-SV" dirty="0">
                <a:latin typeface="Museo Sans 300" panose="02000000000000000000" pitchFamily="50" charset="0"/>
              </a:rPr>
              <a:t>Mantener un centro de almacenaje de información en medios magnéticos, digitales, clasificado y ordenado por área, en forma cronológica que permita satisfacer las necesidades de información de las unidades y personas solicitantes, en el momento que sea requerida.</a:t>
            </a:r>
          </a:p>
        </p:txBody>
      </p:sp>
      <p:pic>
        <p:nvPicPr>
          <p:cNvPr id="5" name="Imagen 4">
            <a:extLst>
              <a:ext uri="{FF2B5EF4-FFF2-40B4-BE49-F238E27FC236}">
                <a16:creationId xmlns:a16="http://schemas.microsoft.com/office/drawing/2014/main" id="{2AD99B39-E930-42F0-A8EF-0A0097E785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540955"/>
            <a:ext cx="1358101" cy="610366"/>
          </a:xfrm>
          <a:prstGeom prst="rect">
            <a:avLst/>
          </a:prstGeom>
        </p:spPr>
      </p:pic>
      <p:graphicFrame>
        <p:nvGraphicFramePr>
          <p:cNvPr id="6" name="Tabla 5">
            <a:extLst>
              <a:ext uri="{FF2B5EF4-FFF2-40B4-BE49-F238E27FC236}">
                <a16:creationId xmlns:a16="http://schemas.microsoft.com/office/drawing/2014/main" id="{7E5BA49F-B1BB-4732-89BA-D109D6BAC17D}"/>
              </a:ext>
            </a:extLst>
          </p:cNvPr>
          <p:cNvGraphicFramePr>
            <a:graphicFrameLocks noGrp="1"/>
          </p:cNvGraphicFramePr>
          <p:nvPr>
            <p:extLst>
              <p:ext uri="{D42A27DB-BD31-4B8C-83A1-F6EECF244321}">
                <p14:modId xmlns:p14="http://schemas.microsoft.com/office/powerpoint/2010/main" val="4074064336"/>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63965937"/>
                    </a:ext>
                  </a:extLst>
                </a:gridCol>
                <a:gridCol w="1512168">
                  <a:extLst>
                    <a:ext uri="{9D8B030D-6E8A-4147-A177-3AD203B41FA5}">
                      <a16:colId xmlns:a16="http://schemas.microsoft.com/office/drawing/2014/main" val="1532915179"/>
                    </a:ext>
                  </a:extLst>
                </a:gridCol>
              </a:tblGrid>
              <a:tr h="370840">
                <a:tc>
                  <a:txBody>
                    <a:bodyPr/>
                    <a:lstStyle/>
                    <a:p>
                      <a:r>
                        <a:rPr lang="es-ES" dirty="0"/>
                        <a:t>Total de Empleados:</a:t>
                      </a:r>
                      <a:endParaRPr lang="es-SV" dirty="0"/>
                    </a:p>
                  </a:txBody>
                  <a:tcPr/>
                </a:tc>
                <a:tc>
                  <a:txBody>
                    <a:bodyPr/>
                    <a:lstStyle/>
                    <a:p>
                      <a:r>
                        <a:rPr lang="es-ES" dirty="0"/>
                        <a:t>8</a:t>
                      </a:r>
                      <a:endParaRPr lang="es-SV" dirty="0"/>
                    </a:p>
                  </a:txBody>
                  <a:tcPr/>
                </a:tc>
                <a:extLst>
                  <a:ext uri="{0D108BD9-81ED-4DB2-BD59-A6C34878D82A}">
                    <a16:rowId xmlns:a16="http://schemas.microsoft.com/office/drawing/2014/main" val="552171198"/>
                  </a:ext>
                </a:extLst>
              </a:tr>
              <a:tr h="370840">
                <a:tc>
                  <a:txBody>
                    <a:bodyPr/>
                    <a:lstStyle/>
                    <a:p>
                      <a:r>
                        <a:rPr lang="es-ES" dirty="0"/>
                        <a:t>Mujeres:</a:t>
                      </a:r>
                      <a:endParaRPr lang="es-SV" dirty="0"/>
                    </a:p>
                  </a:txBody>
                  <a:tcPr/>
                </a:tc>
                <a:tc>
                  <a:txBody>
                    <a:bodyPr/>
                    <a:lstStyle/>
                    <a:p>
                      <a:r>
                        <a:rPr lang="es-ES" dirty="0"/>
                        <a:t>3</a:t>
                      </a:r>
                      <a:endParaRPr lang="es-SV" dirty="0"/>
                    </a:p>
                  </a:txBody>
                  <a:tcPr/>
                </a:tc>
                <a:extLst>
                  <a:ext uri="{0D108BD9-81ED-4DB2-BD59-A6C34878D82A}">
                    <a16:rowId xmlns:a16="http://schemas.microsoft.com/office/drawing/2014/main" val="3379875773"/>
                  </a:ext>
                </a:extLst>
              </a:tr>
              <a:tr h="370840">
                <a:tc>
                  <a:txBody>
                    <a:bodyPr/>
                    <a:lstStyle/>
                    <a:p>
                      <a:r>
                        <a:rPr lang="es-ES" dirty="0"/>
                        <a:t>Hombres</a:t>
                      </a:r>
                      <a:endParaRPr lang="es-SV" dirty="0"/>
                    </a:p>
                  </a:txBody>
                  <a:tcPr/>
                </a:tc>
                <a:tc>
                  <a:txBody>
                    <a:bodyPr/>
                    <a:lstStyle/>
                    <a:p>
                      <a:r>
                        <a:rPr lang="es-ES" dirty="0"/>
                        <a:t>5</a:t>
                      </a:r>
                      <a:endParaRPr lang="es-SV" dirty="0"/>
                    </a:p>
                  </a:txBody>
                  <a:tcPr/>
                </a:tc>
                <a:extLst>
                  <a:ext uri="{0D108BD9-81ED-4DB2-BD59-A6C34878D82A}">
                    <a16:rowId xmlns:a16="http://schemas.microsoft.com/office/drawing/2014/main" val="706711710"/>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r"/>
            <a:r>
              <a:rPr lang="es-SV" sz="3600" b="1" dirty="0">
                <a:solidFill>
                  <a:schemeClr val="tx2">
                    <a:lumMod val="60000"/>
                    <a:lumOff val="40000"/>
                  </a:schemeClr>
                </a:solidFill>
                <a:latin typeface="Cambria" pitchFamily="18" charset="0"/>
              </a:rPr>
              <a:t>       </a:t>
            </a:r>
            <a:r>
              <a:rPr lang="es-SV" sz="3600"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Departamento de Gestión</a:t>
            </a:r>
            <a:br>
              <a:rPr lang="es-SV" sz="3600"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br>
            <a:r>
              <a:rPr lang="es-SV" sz="3600"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       documental y archivo</a:t>
            </a:r>
          </a:p>
        </p:txBody>
      </p:sp>
      <p:sp>
        <p:nvSpPr>
          <p:cNvPr id="3" name="2 Marcador de contenido"/>
          <p:cNvSpPr>
            <a:spLocks noGrp="1"/>
          </p:cNvSpPr>
          <p:nvPr>
            <p:ph idx="1"/>
          </p:nvPr>
        </p:nvSpPr>
        <p:spPr>
          <a:xfrm>
            <a:off x="611560" y="2204864"/>
            <a:ext cx="8075240" cy="2044824"/>
          </a:xfrm>
        </p:spPr>
        <p:txBody>
          <a:bodyPr>
            <a:normAutofit fontScale="77500" lnSpcReduction="20000"/>
          </a:bodyPr>
          <a:lstStyle/>
          <a:p>
            <a:pPr marL="0" indent="0" algn="just">
              <a:buNone/>
            </a:pPr>
            <a:r>
              <a:rPr lang="es-SV" dirty="0">
                <a:latin typeface="Museo Sans 300" panose="02000000000000000000" pitchFamily="50" charset="0"/>
              </a:rPr>
              <a:t>Mantener un centro de almacenaje de información documental, clasificado y ordenado por área, en forma cronológica que permita satisfacer las necesidades de información de las unidades y personas solicitantes, en el momento que sea requerida.</a:t>
            </a:r>
          </a:p>
        </p:txBody>
      </p:sp>
      <p:pic>
        <p:nvPicPr>
          <p:cNvPr id="5" name="Imagen 4">
            <a:extLst>
              <a:ext uri="{FF2B5EF4-FFF2-40B4-BE49-F238E27FC236}">
                <a16:creationId xmlns:a16="http://schemas.microsoft.com/office/drawing/2014/main" id="{CB1DD6B9-DB2E-4918-ACB1-AD5FEFD2B6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540955"/>
            <a:ext cx="1358101" cy="610366"/>
          </a:xfrm>
          <a:prstGeom prst="rect">
            <a:avLst/>
          </a:prstGeom>
        </p:spPr>
      </p:pic>
      <p:graphicFrame>
        <p:nvGraphicFramePr>
          <p:cNvPr id="6" name="Tabla 5">
            <a:extLst>
              <a:ext uri="{FF2B5EF4-FFF2-40B4-BE49-F238E27FC236}">
                <a16:creationId xmlns:a16="http://schemas.microsoft.com/office/drawing/2014/main" id="{6D499471-89AC-41E9-886A-EF3643655033}"/>
              </a:ext>
            </a:extLst>
          </p:cNvPr>
          <p:cNvGraphicFramePr>
            <a:graphicFrameLocks noGrp="1"/>
          </p:cNvGraphicFramePr>
          <p:nvPr>
            <p:extLst>
              <p:ext uri="{D42A27DB-BD31-4B8C-83A1-F6EECF244321}">
                <p14:modId xmlns:p14="http://schemas.microsoft.com/office/powerpoint/2010/main" val="1974100109"/>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63965937"/>
                    </a:ext>
                  </a:extLst>
                </a:gridCol>
                <a:gridCol w="1512168">
                  <a:extLst>
                    <a:ext uri="{9D8B030D-6E8A-4147-A177-3AD203B41FA5}">
                      <a16:colId xmlns:a16="http://schemas.microsoft.com/office/drawing/2014/main" val="1532915179"/>
                    </a:ext>
                  </a:extLst>
                </a:gridCol>
              </a:tblGrid>
              <a:tr h="370840">
                <a:tc>
                  <a:txBody>
                    <a:bodyPr/>
                    <a:lstStyle/>
                    <a:p>
                      <a:r>
                        <a:rPr lang="es-ES" dirty="0"/>
                        <a:t>Total de Empleados:</a:t>
                      </a:r>
                      <a:endParaRPr lang="es-SV" dirty="0"/>
                    </a:p>
                  </a:txBody>
                  <a:tcPr/>
                </a:tc>
                <a:tc>
                  <a:txBody>
                    <a:bodyPr/>
                    <a:lstStyle/>
                    <a:p>
                      <a:r>
                        <a:rPr lang="es-ES" dirty="0"/>
                        <a:t>14</a:t>
                      </a:r>
                      <a:endParaRPr lang="es-SV" dirty="0"/>
                    </a:p>
                  </a:txBody>
                  <a:tcPr/>
                </a:tc>
                <a:extLst>
                  <a:ext uri="{0D108BD9-81ED-4DB2-BD59-A6C34878D82A}">
                    <a16:rowId xmlns:a16="http://schemas.microsoft.com/office/drawing/2014/main" val="552171198"/>
                  </a:ext>
                </a:extLst>
              </a:tr>
              <a:tr h="370840">
                <a:tc>
                  <a:txBody>
                    <a:bodyPr/>
                    <a:lstStyle/>
                    <a:p>
                      <a:r>
                        <a:rPr lang="es-ES" dirty="0"/>
                        <a:t>Mujeres:</a:t>
                      </a:r>
                      <a:endParaRPr lang="es-SV" dirty="0"/>
                    </a:p>
                  </a:txBody>
                  <a:tcPr/>
                </a:tc>
                <a:tc>
                  <a:txBody>
                    <a:bodyPr/>
                    <a:lstStyle/>
                    <a:p>
                      <a:r>
                        <a:rPr lang="es-ES" dirty="0"/>
                        <a:t>7</a:t>
                      </a:r>
                      <a:endParaRPr lang="es-SV" dirty="0"/>
                    </a:p>
                  </a:txBody>
                  <a:tcPr/>
                </a:tc>
                <a:extLst>
                  <a:ext uri="{0D108BD9-81ED-4DB2-BD59-A6C34878D82A}">
                    <a16:rowId xmlns:a16="http://schemas.microsoft.com/office/drawing/2014/main" val="3379875773"/>
                  </a:ext>
                </a:extLst>
              </a:tr>
              <a:tr h="370840">
                <a:tc>
                  <a:txBody>
                    <a:bodyPr/>
                    <a:lstStyle/>
                    <a:p>
                      <a:r>
                        <a:rPr lang="es-ES" dirty="0"/>
                        <a:t>Hombres</a:t>
                      </a:r>
                      <a:endParaRPr lang="es-SV" dirty="0"/>
                    </a:p>
                  </a:txBody>
                  <a:tcPr/>
                </a:tc>
                <a:tc>
                  <a:txBody>
                    <a:bodyPr/>
                    <a:lstStyle/>
                    <a:p>
                      <a:r>
                        <a:rPr lang="es-ES" dirty="0"/>
                        <a:t>7</a:t>
                      </a:r>
                      <a:endParaRPr lang="es-SV" dirty="0"/>
                    </a:p>
                  </a:txBody>
                  <a:tcPr/>
                </a:tc>
                <a:extLst>
                  <a:ext uri="{0D108BD9-81ED-4DB2-BD59-A6C34878D82A}">
                    <a16:rowId xmlns:a16="http://schemas.microsoft.com/office/drawing/2014/main" val="706711710"/>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r"/>
            <a:r>
              <a:rPr lang="es-SV"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Centro Recreativo</a:t>
            </a:r>
            <a:br>
              <a:rPr lang="es-SV"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br>
            <a:r>
              <a:rPr lang="es-SV"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Costa del Sol</a:t>
            </a:r>
          </a:p>
        </p:txBody>
      </p:sp>
      <p:sp>
        <p:nvSpPr>
          <p:cNvPr id="3" name="2 Marcador de contenido"/>
          <p:cNvSpPr>
            <a:spLocks noGrp="1"/>
          </p:cNvSpPr>
          <p:nvPr>
            <p:ph idx="1"/>
          </p:nvPr>
        </p:nvSpPr>
        <p:spPr>
          <a:xfrm>
            <a:off x="611560" y="2132571"/>
            <a:ext cx="7992888" cy="2116831"/>
          </a:xfrm>
        </p:spPr>
        <p:txBody>
          <a:bodyPr>
            <a:normAutofit fontScale="85000" lnSpcReduction="10000"/>
          </a:bodyPr>
          <a:lstStyle/>
          <a:p>
            <a:pPr marL="0" indent="0" algn="just">
              <a:buNone/>
            </a:pPr>
            <a:r>
              <a:rPr lang="es-SV" dirty="0">
                <a:latin typeface="Museo Sans 300" panose="02000000000000000000" pitchFamily="50" charset="0"/>
              </a:rPr>
              <a:t>Ofrecer a los pensionados, asegurados y empleados del INPEP y su grupo familiar, un lugar que permita la recreación y el esparcimiento, en un ambiente sano y agradable, con lo que se contribuya a la salud mental de sus visitantes.</a:t>
            </a:r>
          </a:p>
          <a:p>
            <a:endParaRPr lang="es-SV" dirty="0"/>
          </a:p>
        </p:txBody>
      </p:sp>
      <p:pic>
        <p:nvPicPr>
          <p:cNvPr id="5" name="Imagen 4">
            <a:extLst>
              <a:ext uri="{FF2B5EF4-FFF2-40B4-BE49-F238E27FC236}">
                <a16:creationId xmlns:a16="http://schemas.microsoft.com/office/drawing/2014/main" id="{0AA7736B-F05F-45B1-9B84-9A68FB08E8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540955"/>
            <a:ext cx="1358101" cy="610366"/>
          </a:xfrm>
          <a:prstGeom prst="rect">
            <a:avLst/>
          </a:prstGeom>
        </p:spPr>
      </p:pic>
      <p:graphicFrame>
        <p:nvGraphicFramePr>
          <p:cNvPr id="6" name="Tabla 5">
            <a:extLst>
              <a:ext uri="{FF2B5EF4-FFF2-40B4-BE49-F238E27FC236}">
                <a16:creationId xmlns:a16="http://schemas.microsoft.com/office/drawing/2014/main" id="{23AECE6C-5B3F-45F6-84F3-B2104B1FBD11}"/>
              </a:ext>
            </a:extLst>
          </p:cNvPr>
          <p:cNvGraphicFramePr>
            <a:graphicFrameLocks noGrp="1"/>
          </p:cNvGraphicFramePr>
          <p:nvPr>
            <p:extLst>
              <p:ext uri="{D42A27DB-BD31-4B8C-83A1-F6EECF244321}">
                <p14:modId xmlns:p14="http://schemas.microsoft.com/office/powerpoint/2010/main" val="1703379959"/>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63965937"/>
                    </a:ext>
                  </a:extLst>
                </a:gridCol>
                <a:gridCol w="1512168">
                  <a:extLst>
                    <a:ext uri="{9D8B030D-6E8A-4147-A177-3AD203B41FA5}">
                      <a16:colId xmlns:a16="http://schemas.microsoft.com/office/drawing/2014/main" val="1532915179"/>
                    </a:ext>
                  </a:extLst>
                </a:gridCol>
              </a:tblGrid>
              <a:tr h="370840">
                <a:tc>
                  <a:txBody>
                    <a:bodyPr/>
                    <a:lstStyle/>
                    <a:p>
                      <a:r>
                        <a:rPr lang="es-ES" dirty="0"/>
                        <a:t>Total de Empleados:</a:t>
                      </a:r>
                      <a:endParaRPr lang="es-SV" dirty="0"/>
                    </a:p>
                  </a:txBody>
                  <a:tcPr/>
                </a:tc>
                <a:tc>
                  <a:txBody>
                    <a:bodyPr/>
                    <a:lstStyle/>
                    <a:p>
                      <a:r>
                        <a:rPr lang="es-ES" dirty="0"/>
                        <a:t>5</a:t>
                      </a:r>
                      <a:endParaRPr lang="es-SV" dirty="0"/>
                    </a:p>
                  </a:txBody>
                  <a:tcPr/>
                </a:tc>
                <a:extLst>
                  <a:ext uri="{0D108BD9-81ED-4DB2-BD59-A6C34878D82A}">
                    <a16:rowId xmlns:a16="http://schemas.microsoft.com/office/drawing/2014/main" val="552171198"/>
                  </a:ext>
                </a:extLst>
              </a:tr>
              <a:tr h="370840">
                <a:tc>
                  <a:txBody>
                    <a:bodyPr/>
                    <a:lstStyle/>
                    <a:p>
                      <a:r>
                        <a:rPr lang="es-ES" dirty="0"/>
                        <a:t>Mujeres:</a:t>
                      </a:r>
                      <a:endParaRPr lang="es-SV" dirty="0"/>
                    </a:p>
                  </a:txBody>
                  <a:tcPr/>
                </a:tc>
                <a:tc>
                  <a:txBody>
                    <a:bodyPr/>
                    <a:lstStyle/>
                    <a:p>
                      <a:r>
                        <a:rPr lang="es-ES" dirty="0"/>
                        <a:t>1</a:t>
                      </a:r>
                      <a:endParaRPr lang="es-SV" dirty="0"/>
                    </a:p>
                  </a:txBody>
                  <a:tcPr/>
                </a:tc>
                <a:extLst>
                  <a:ext uri="{0D108BD9-81ED-4DB2-BD59-A6C34878D82A}">
                    <a16:rowId xmlns:a16="http://schemas.microsoft.com/office/drawing/2014/main" val="3379875773"/>
                  </a:ext>
                </a:extLst>
              </a:tr>
              <a:tr h="370840">
                <a:tc>
                  <a:txBody>
                    <a:bodyPr/>
                    <a:lstStyle/>
                    <a:p>
                      <a:r>
                        <a:rPr lang="es-ES" dirty="0"/>
                        <a:t>Hombres</a:t>
                      </a:r>
                      <a:endParaRPr lang="es-SV" dirty="0"/>
                    </a:p>
                  </a:txBody>
                  <a:tcPr/>
                </a:tc>
                <a:tc>
                  <a:txBody>
                    <a:bodyPr/>
                    <a:lstStyle/>
                    <a:p>
                      <a:r>
                        <a:rPr lang="es-ES" dirty="0"/>
                        <a:t>4</a:t>
                      </a:r>
                      <a:endParaRPr lang="es-SV" dirty="0"/>
                    </a:p>
                  </a:txBody>
                  <a:tcPr/>
                </a:tc>
                <a:extLst>
                  <a:ext uri="{0D108BD9-81ED-4DB2-BD59-A6C34878D82A}">
                    <a16:rowId xmlns:a16="http://schemas.microsoft.com/office/drawing/2014/main" val="706711710"/>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r"/>
            <a:r>
              <a:rPr lang="es-SV" sz="3600" b="1" dirty="0">
                <a:latin typeface="Cambria" pitchFamily="18" charset="0"/>
              </a:rPr>
              <a:t>           </a:t>
            </a:r>
            <a:r>
              <a:rPr lang="es-SV" sz="3600" b="1" dirty="0">
                <a:solidFill>
                  <a:schemeClr val="tx2">
                    <a:lumMod val="60000"/>
                    <a:lumOff val="40000"/>
                  </a:schemeClr>
                </a:solidFill>
                <a:latin typeface="Cambria" pitchFamily="18" charset="0"/>
              </a:rPr>
              <a:t> </a:t>
            </a:r>
            <a:r>
              <a:rPr lang="es-SV" sz="3600" b="1" dirty="0">
                <a:solidFill>
                  <a:schemeClr val="accent5">
                    <a:lumMod val="50000"/>
                  </a:schemeClr>
                </a:solidFill>
                <a:effectLst>
                  <a:outerShdw blurRad="38100" dist="38100" dir="2700000" algn="tl">
                    <a:srgbClr val="000000">
                      <a:alpha val="43137"/>
                    </a:srgbClr>
                  </a:outerShdw>
                </a:effectLst>
                <a:latin typeface="Museo Sans 700" panose="02000000000000000000" pitchFamily="50" charset="0"/>
              </a:rPr>
              <a:t>Subgerencia de Informática</a:t>
            </a:r>
          </a:p>
        </p:txBody>
      </p:sp>
      <p:sp>
        <p:nvSpPr>
          <p:cNvPr id="3" name="2 Marcador de contenido"/>
          <p:cNvSpPr>
            <a:spLocks noGrp="1"/>
          </p:cNvSpPr>
          <p:nvPr>
            <p:ph idx="1"/>
          </p:nvPr>
        </p:nvSpPr>
        <p:spPr>
          <a:xfrm>
            <a:off x="611560" y="1484907"/>
            <a:ext cx="7920880" cy="3244975"/>
          </a:xfrm>
        </p:spPr>
        <p:txBody>
          <a:bodyPr>
            <a:noAutofit/>
          </a:bodyPr>
          <a:lstStyle/>
          <a:p>
            <a:pPr marL="0" indent="0" algn="just">
              <a:lnSpc>
                <a:spcPct val="90000"/>
              </a:lnSpc>
              <a:buNone/>
            </a:pPr>
            <a:r>
              <a:rPr lang="es-SV" sz="1800" dirty="0">
                <a:latin typeface="Museo Sans 300" panose="02000000000000000000" pitchFamily="50" charset="0"/>
              </a:rPr>
              <a:t>Contribuir al desarrollo institucional por medio de directrices, criterios y acciones tendientes al óptimo aprovechamiento de la tecnología, desarrollar aplicaciones en un a arquitectura cliente servidor con el fin de crear sistemas integrados que permita todas las unidades organizativas del Instituto a compartir información actualizada en línea, prestar apoyo técnico a los usuarios y proveer seguridad a los datos institucionales mediante procesos de respaldo en medios magnéticos y de administración del servicio en red y garantizar la seguridad, integridad y recuperación de los datos físicos almacenados en la Base de datos y proveer los servicios de acceso y actualización de los mismos, a desarrolladores de aplicaciones a usuarios finales, brindando un servicio de calidad a los usuarios del INPEP.</a:t>
            </a:r>
          </a:p>
        </p:txBody>
      </p:sp>
      <p:pic>
        <p:nvPicPr>
          <p:cNvPr id="5" name="Imagen 4">
            <a:extLst>
              <a:ext uri="{FF2B5EF4-FFF2-40B4-BE49-F238E27FC236}">
                <a16:creationId xmlns:a16="http://schemas.microsoft.com/office/drawing/2014/main" id="{BF8A58AD-4508-4BA2-8658-01627D0F03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540955"/>
            <a:ext cx="1358101" cy="610366"/>
          </a:xfrm>
          <a:prstGeom prst="rect">
            <a:avLst/>
          </a:prstGeom>
        </p:spPr>
      </p:pic>
      <p:graphicFrame>
        <p:nvGraphicFramePr>
          <p:cNvPr id="6" name="Tabla 5">
            <a:extLst>
              <a:ext uri="{FF2B5EF4-FFF2-40B4-BE49-F238E27FC236}">
                <a16:creationId xmlns:a16="http://schemas.microsoft.com/office/drawing/2014/main" id="{A93AF96D-9C4D-46A4-AA5C-0FCE86022CB2}"/>
              </a:ext>
            </a:extLst>
          </p:cNvPr>
          <p:cNvGraphicFramePr>
            <a:graphicFrameLocks noGrp="1"/>
          </p:cNvGraphicFramePr>
          <p:nvPr>
            <p:extLst>
              <p:ext uri="{D42A27DB-BD31-4B8C-83A1-F6EECF244321}">
                <p14:modId xmlns:p14="http://schemas.microsoft.com/office/powerpoint/2010/main" val="3904571995"/>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63965937"/>
                    </a:ext>
                  </a:extLst>
                </a:gridCol>
                <a:gridCol w="1512168">
                  <a:extLst>
                    <a:ext uri="{9D8B030D-6E8A-4147-A177-3AD203B41FA5}">
                      <a16:colId xmlns:a16="http://schemas.microsoft.com/office/drawing/2014/main" val="1532915179"/>
                    </a:ext>
                  </a:extLst>
                </a:gridCol>
              </a:tblGrid>
              <a:tr h="370840">
                <a:tc>
                  <a:txBody>
                    <a:bodyPr/>
                    <a:lstStyle/>
                    <a:p>
                      <a:r>
                        <a:rPr lang="es-ES" dirty="0"/>
                        <a:t>Total de Empleados:</a:t>
                      </a:r>
                      <a:endParaRPr lang="es-SV" dirty="0"/>
                    </a:p>
                  </a:txBody>
                  <a:tcPr/>
                </a:tc>
                <a:tc>
                  <a:txBody>
                    <a:bodyPr/>
                    <a:lstStyle/>
                    <a:p>
                      <a:r>
                        <a:rPr lang="es-ES" dirty="0"/>
                        <a:t>2</a:t>
                      </a:r>
                      <a:endParaRPr lang="es-SV" dirty="0"/>
                    </a:p>
                  </a:txBody>
                  <a:tcPr/>
                </a:tc>
                <a:extLst>
                  <a:ext uri="{0D108BD9-81ED-4DB2-BD59-A6C34878D82A}">
                    <a16:rowId xmlns:a16="http://schemas.microsoft.com/office/drawing/2014/main" val="552171198"/>
                  </a:ext>
                </a:extLst>
              </a:tr>
              <a:tr h="370840">
                <a:tc>
                  <a:txBody>
                    <a:bodyPr/>
                    <a:lstStyle/>
                    <a:p>
                      <a:r>
                        <a:rPr lang="es-ES" dirty="0"/>
                        <a:t>Mujeres:</a:t>
                      </a:r>
                      <a:endParaRPr lang="es-SV" dirty="0"/>
                    </a:p>
                  </a:txBody>
                  <a:tcPr/>
                </a:tc>
                <a:tc>
                  <a:txBody>
                    <a:bodyPr/>
                    <a:lstStyle/>
                    <a:p>
                      <a:r>
                        <a:rPr lang="es-ES" dirty="0"/>
                        <a:t>1</a:t>
                      </a:r>
                      <a:endParaRPr lang="es-SV" dirty="0"/>
                    </a:p>
                  </a:txBody>
                  <a:tcPr/>
                </a:tc>
                <a:extLst>
                  <a:ext uri="{0D108BD9-81ED-4DB2-BD59-A6C34878D82A}">
                    <a16:rowId xmlns:a16="http://schemas.microsoft.com/office/drawing/2014/main" val="3379875773"/>
                  </a:ext>
                </a:extLst>
              </a:tr>
              <a:tr h="370840">
                <a:tc>
                  <a:txBody>
                    <a:bodyPr/>
                    <a:lstStyle/>
                    <a:p>
                      <a:r>
                        <a:rPr lang="es-ES" dirty="0"/>
                        <a:t>Hombres</a:t>
                      </a:r>
                      <a:endParaRPr lang="es-SV" dirty="0"/>
                    </a:p>
                  </a:txBody>
                  <a:tcPr/>
                </a:tc>
                <a:tc>
                  <a:txBody>
                    <a:bodyPr/>
                    <a:lstStyle/>
                    <a:p>
                      <a:r>
                        <a:rPr lang="es-ES" dirty="0"/>
                        <a:t>1</a:t>
                      </a:r>
                      <a:endParaRPr lang="es-SV" dirty="0"/>
                    </a:p>
                  </a:txBody>
                  <a:tcPr/>
                </a:tc>
                <a:extLst>
                  <a:ext uri="{0D108BD9-81ED-4DB2-BD59-A6C34878D82A}">
                    <a16:rowId xmlns:a16="http://schemas.microsoft.com/office/drawing/2014/main" val="706711710"/>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r"/>
            <a:r>
              <a:rPr lang="es-SV"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Departamento de </a:t>
            </a:r>
            <a:br>
              <a:rPr lang="es-SV"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br>
            <a:r>
              <a:rPr lang="es-SV"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Soporte Técnico</a:t>
            </a:r>
          </a:p>
        </p:txBody>
      </p:sp>
      <p:sp>
        <p:nvSpPr>
          <p:cNvPr id="3" name="2 Marcador de contenido"/>
          <p:cNvSpPr>
            <a:spLocks noGrp="1"/>
          </p:cNvSpPr>
          <p:nvPr>
            <p:ph idx="1"/>
          </p:nvPr>
        </p:nvSpPr>
        <p:spPr>
          <a:xfrm>
            <a:off x="621741" y="1844824"/>
            <a:ext cx="7992888" cy="2548879"/>
          </a:xfrm>
        </p:spPr>
        <p:txBody>
          <a:bodyPr>
            <a:normAutofit fontScale="70000" lnSpcReduction="20000"/>
          </a:bodyPr>
          <a:lstStyle/>
          <a:p>
            <a:pPr marL="0" indent="0" algn="just">
              <a:buNone/>
            </a:pPr>
            <a:r>
              <a:rPr lang="es-SV" dirty="0">
                <a:latin typeface="Museo Sans 300" panose="02000000000000000000" pitchFamily="50" charset="0"/>
              </a:rPr>
              <a:t>Administrar la red a través del mantenimiento de cuentas de usuarios y grupos, seguridad en el sistema y de las aplicaciones instaladas en cada uno de los servidores, realizar rutinas de respaldo efectivas con el fin de evitar la perdida de información por fallas del sistema y minimizar costos al momento de recuperar o trasladar la información Institucional, proporcionar soporte técnico a los usuarios, en la solución de problemas en el uso de equipo o fallas en los mismos.</a:t>
            </a:r>
          </a:p>
          <a:p>
            <a:endParaRPr lang="es-SV" dirty="0"/>
          </a:p>
        </p:txBody>
      </p:sp>
      <p:pic>
        <p:nvPicPr>
          <p:cNvPr id="5" name="Imagen 4">
            <a:extLst>
              <a:ext uri="{FF2B5EF4-FFF2-40B4-BE49-F238E27FC236}">
                <a16:creationId xmlns:a16="http://schemas.microsoft.com/office/drawing/2014/main" id="{91FA3A61-EB8F-4F3A-8BEF-A0F827B6CF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540955"/>
            <a:ext cx="1358101" cy="610366"/>
          </a:xfrm>
          <a:prstGeom prst="rect">
            <a:avLst/>
          </a:prstGeom>
        </p:spPr>
      </p:pic>
      <p:graphicFrame>
        <p:nvGraphicFramePr>
          <p:cNvPr id="6" name="Tabla 5">
            <a:extLst>
              <a:ext uri="{FF2B5EF4-FFF2-40B4-BE49-F238E27FC236}">
                <a16:creationId xmlns:a16="http://schemas.microsoft.com/office/drawing/2014/main" id="{86C1CAF7-D903-4571-ACF3-3B8512D56407}"/>
              </a:ext>
            </a:extLst>
          </p:cNvPr>
          <p:cNvGraphicFramePr>
            <a:graphicFrameLocks noGrp="1"/>
          </p:cNvGraphicFramePr>
          <p:nvPr>
            <p:extLst>
              <p:ext uri="{D42A27DB-BD31-4B8C-83A1-F6EECF244321}">
                <p14:modId xmlns:p14="http://schemas.microsoft.com/office/powerpoint/2010/main" val="3195622184"/>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63965937"/>
                    </a:ext>
                  </a:extLst>
                </a:gridCol>
                <a:gridCol w="1512168">
                  <a:extLst>
                    <a:ext uri="{9D8B030D-6E8A-4147-A177-3AD203B41FA5}">
                      <a16:colId xmlns:a16="http://schemas.microsoft.com/office/drawing/2014/main" val="1532915179"/>
                    </a:ext>
                  </a:extLst>
                </a:gridCol>
              </a:tblGrid>
              <a:tr h="370840">
                <a:tc>
                  <a:txBody>
                    <a:bodyPr/>
                    <a:lstStyle/>
                    <a:p>
                      <a:r>
                        <a:rPr lang="es-ES" dirty="0"/>
                        <a:t>Total de Empleados:</a:t>
                      </a:r>
                      <a:endParaRPr lang="es-SV" dirty="0"/>
                    </a:p>
                  </a:txBody>
                  <a:tcPr/>
                </a:tc>
                <a:tc>
                  <a:txBody>
                    <a:bodyPr/>
                    <a:lstStyle/>
                    <a:p>
                      <a:r>
                        <a:rPr lang="es-ES" dirty="0"/>
                        <a:t>4</a:t>
                      </a:r>
                      <a:endParaRPr lang="es-SV" dirty="0"/>
                    </a:p>
                  </a:txBody>
                  <a:tcPr/>
                </a:tc>
                <a:extLst>
                  <a:ext uri="{0D108BD9-81ED-4DB2-BD59-A6C34878D82A}">
                    <a16:rowId xmlns:a16="http://schemas.microsoft.com/office/drawing/2014/main" val="552171198"/>
                  </a:ext>
                </a:extLst>
              </a:tr>
              <a:tr h="370840">
                <a:tc>
                  <a:txBody>
                    <a:bodyPr/>
                    <a:lstStyle/>
                    <a:p>
                      <a:r>
                        <a:rPr lang="es-ES" dirty="0"/>
                        <a:t>Mujeres:</a:t>
                      </a:r>
                      <a:endParaRPr lang="es-SV" dirty="0"/>
                    </a:p>
                  </a:txBody>
                  <a:tcPr/>
                </a:tc>
                <a:tc>
                  <a:txBody>
                    <a:bodyPr/>
                    <a:lstStyle/>
                    <a:p>
                      <a:r>
                        <a:rPr lang="es-ES" dirty="0"/>
                        <a:t>0</a:t>
                      </a:r>
                      <a:endParaRPr lang="es-SV" dirty="0"/>
                    </a:p>
                  </a:txBody>
                  <a:tcPr/>
                </a:tc>
                <a:extLst>
                  <a:ext uri="{0D108BD9-81ED-4DB2-BD59-A6C34878D82A}">
                    <a16:rowId xmlns:a16="http://schemas.microsoft.com/office/drawing/2014/main" val="3379875773"/>
                  </a:ext>
                </a:extLst>
              </a:tr>
              <a:tr h="370840">
                <a:tc>
                  <a:txBody>
                    <a:bodyPr/>
                    <a:lstStyle/>
                    <a:p>
                      <a:r>
                        <a:rPr lang="es-ES" dirty="0"/>
                        <a:t>Hombres</a:t>
                      </a:r>
                      <a:endParaRPr lang="es-SV" dirty="0"/>
                    </a:p>
                  </a:txBody>
                  <a:tcPr/>
                </a:tc>
                <a:tc>
                  <a:txBody>
                    <a:bodyPr/>
                    <a:lstStyle/>
                    <a:p>
                      <a:r>
                        <a:rPr lang="es-ES" dirty="0"/>
                        <a:t>4</a:t>
                      </a:r>
                      <a:endParaRPr lang="es-SV" dirty="0"/>
                    </a:p>
                  </a:txBody>
                  <a:tcPr/>
                </a:tc>
                <a:extLst>
                  <a:ext uri="{0D108BD9-81ED-4DB2-BD59-A6C34878D82A}">
                    <a16:rowId xmlns:a16="http://schemas.microsoft.com/office/drawing/2014/main" val="706711710"/>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r"/>
            <a:r>
              <a:rPr lang="es-SV" b="1" dirty="0">
                <a:solidFill>
                  <a:schemeClr val="tx2">
                    <a:lumMod val="60000"/>
                    <a:lumOff val="40000"/>
                  </a:schemeClr>
                </a:solidFill>
                <a:latin typeface="Cambria" pitchFamily="18" charset="0"/>
              </a:rPr>
              <a:t>       </a:t>
            </a:r>
            <a:r>
              <a:rPr lang="es-SV"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Departamento de </a:t>
            </a:r>
            <a:br>
              <a:rPr lang="es-SV"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br>
            <a:r>
              <a:rPr lang="es-SV"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       Desarrollo de Sistemas</a:t>
            </a:r>
          </a:p>
        </p:txBody>
      </p:sp>
      <p:sp>
        <p:nvSpPr>
          <p:cNvPr id="3" name="2 Marcador de contenido"/>
          <p:cNvSpPr>
            <a:spLocks noGrp="1"/>
          </p:cNvSpPr>
          <p:nvPr>
            <p:ph idx="1"/>
          </p:nvPr>
        </p:nvSpPr>
        <p:spPr>
          <a:xfrm>
            <a:off x="611560" y="1902089"/>
            <a:ext cx="7920880" cy="2620888"/>
          </a:xfrm>
        </p:spPr>
        <p:txBody>
          <a:bodyPr>
            <a:normAutofit fontScale="77500" lnSpcReduction="20000"/>
          </a:bodyPr>
          <a:lstStyle/>
          <a:p>
            <a:pPr marL="0" indent="0" algn="just">
              <a:buNone/>
            </a:pPr>
            <a:r>
              <a:rPr lang="es-SV" dirty="0">
                <a:latin typeface="Museo Sans 300" panose="02000000000000000000" pitchFamily="50" charset="0"/>
              </a:rPr>
              <a:t>Dar respuesta a las necesidades planteadas por las diferentes unidades organizativas de la Institución, creando o modificando procesos sistematizados que conllevan a una mejora o actualización. Analizar, diseñar e implementar sistemas y procesos automatizados que sirvan de herramienta para dar cumplimiento a la misión y visión institucional.</a:t>
            </a:r>
          </a:p>
          <a:p>
            <a:endParaRPr lang="es-SV" dirty="0"/>
          </a:p>
        </p:txBody>
      </p:sp>
      <p:pic>
        <p:nvPicPr>
          <p:cNvPr id="5" name="Imagen 4">
            <a:extLst>
              <a:ext uri="{FF2B5EF4-FFF2-40B4-BE49-F238E27FC236}">
                <a16:creationId xmlns:a16="http://schemas.microsoft.com/office/drawing/2014/main" id="{B605FD52-FED9-4C0B-A397-E60F0E249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540955"/>
            <a:ext cx="1358101" cy="610366"/>
          </a:xfrm>
          <a:prstGeom prst="rect">
            <a:avLst/>
          </a:prstGeom>
        </p:spPr>
      </p:pic>
      <p:graphicFrame>
        <p:nvGraphicFramePr>
          <p:cNvPr id="6" name="Tabla 5">
            <a:extLst>
              <a:ext uri="{FF2B5EF4-FFF2-40B4-BE49-F238E27FC236}">
                <a16:creationId xmlns:a16="http://schemas.microsoft.com/office/drawing/2014/main" id="{C8BC3744-12AD-41BE-B217-CA5DDE78D668}"/>
              </a:ext>
            </a:extLst>
          </p:cNvPr>
          <p:cNvGraphicFramePr>
            <a:graphicFrameLocks noGrp="1"/>
          </p:cNvGraphicFramePr>
          <p:nvPr>
            <p:extLst>
              <p:ext uri="{D42A27DB-BD31-4B8C-83A1-F6EECF244321}">
                <p14:modId xmlns:p14="http://schemas.microsoft.com/office/powerpoint/2010/main" val="1922349440"/>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63965937"/>
                    </a:ext>
                  </a:extLst>
                </a:gridCol>
                <a:gridCol w="1512168">
                  <a:extLst>
                    <a:ext uri="{9D8B030D-6E8A-4147-A177-3AD203B41FA5}">
                      <a16:colId xmlns:a16="http://schemas.microsoft.com/office/drawing/2014/main" val="1532915179"/>
                    </a:ext>
                  </a:extLst>
                </a:gridCol>
              </a:tblGrid>
              <a:tr h="370840">
                <a:tc>
                  <a:txBody>
                    <a:bodyPr/>
                    <a:lstStyle/>
                    <a:p>
                      <a:r>
                        <a:rPr lang="es-ES" dirty="0"/>
                        <a:t>Total de Empleados:</a:t>
                      </a:r>
                      <a:endParaRPr lang="es-SV" dirty="0"/>
                    </a:p>
                  </a:txBody>
                  <a:tcPr/>
                </a:tc>
                <a:tc>
                  <a:txBody>
                    <a:bodyPr/>
                    <a:lstStyle/>
                    <a:p>
                      <a:r>
                        <a:rPr lang="es-ES" dirty="0"/>
                        <a:t>6</a:t>
                      </a:r>
                      <a:endParaRPr lang="es-SV" dirty="0"/>
                    </a:p>
                  </a:txBody>
                  <a:tcPr/>
                </a:tc>
                <a:extLst>
                  <a:ext uri="{0D108BD9-81ED-4DB2-BD59-A6C34878D82A}">
                    <a16:rowId xmlns:a16="http://schemas.microsoft.com/office/drawing/2014/main" val="552171198"/>
                  </a:ext>
                </a:extLst>
              </a:tr>
              <a:tr h="370840">
                <a:tc>
                  <a:txBody>
                    <a:bodyPr/>
                    <a:lstStyle/>
                    <a:p>
                      <a:r>
                        <a:rPr lang="es-ES" dirty="0"/>
                        <a:t>Mujeres:</a:t>
                      </a:r>
                      <a:endParaRPr lang="es-SV" dirty="0"/>
                    </a:p>
                  </a:txBody>
                  <a:tcPr/>
                </a:tc>
                <a:tc>
                  <a:txBody>
                    <a:bodyPr/>
                    <a:lstStyle/>
                    <a:p>
                      <a:r>
                        <a:rPr lang="es-ES" dirty="0"/>
                        <a:t>1</a:t>
                      </a:r>
                      <a:endParaRPr lang="es-SV" dirty="0"/>
                    </a:p>
                  </a:txBody>
                  <a:tcPr/>
                </a:tc>
                <a:extLst>
                  <a:ext uri="{0D108BD9-81ED-4DB2-BD59-A6C34878D82A}">
                    <a16:rowId xmlns:a16="http://schemas.microsoft.com/office/drawing/2014/main" val="3379875773"/>
                  </a:ext>
                </a:extLst>
              </a:tr>
              <a:tr h="370840">
                <a:tc>
                  <a:txBody>
                    <a:bodyPr/>
                    <a:lstStyle/>
                    <a:p>
                      <a:r>
                        <a:rPr lang="es-ES" dirty="0"/>
                        <a:t>Hombres</a:t>
                      </a:r>
                      <a:endParaRPr lang="es-SV" dirty="0"/>
                    </a:p>
                  </a:txBody>
                  <a:tcPr/>
                </a:tc>
                <a:tc>
                  <a:txBody>
                    <a:bodyPr/>
                    <a:lstStyle/>
                    <a:p>
                      <a:r>
                        <a:rPr lang="es-ES" dirty="0"/>
                        <a:t>5</a:t>
                      </a:r>
                      <a:endParaRPr lang="es-SV" dirty="0"/>
                    </a:p>
                  </a:txBody>
                  <a:tcPr/>
                </a:tc>
                <a:extLst>
                  <a:ext uri="{0D108BD9-81ED-4DB2-BD59-A6C34878D82A}">
                    <a16:rowId xmlns:a16="http://schemas.microsoft.com/office/drawing/2014/main" val="706711710"/>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r"/>
            <a:r>
              <a:rPr lang="es-SV" sz="3200" b="1" dirty="0">
                <a:solidFill>
                  <a:schemeClr val="tx2">
                    <a:lumMod val="60000"/>
                    <a:lumOff val="40000"/>
                  </a:schemeClr>
                </a:solidFill>
                <a:latin typeface="Museo Sans 300" panose="02000000000000000000" pitchFamily="50" charset="0"/>
              </a:rPr>
              <a:t>       </a:t>
            </a:r>
            <a:r>
              <a:rPr lang="es-SV" sz="3200"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Departamento de </a:t>
            </a:r>
            <a:br>
              <a:rPr lang="es-SV" sz="3200"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br>
            <a:r>
              <a:rPr lang="es-SV" sz="3200"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       Administración Base de Datos</a:t>
            </a:r>
          </a:p>
        </p:txBody>
      </p:sp>
      <p:sp>
        <p:nvSpPr>
          <p:cNvPr id="3" name="2 Marcador de contenido"/>
          <p:cNvSpPr>
            <a:spLocks noGrp="1"/>
          </p:cNvSpPr>
          <p:nvPr>
            <p:ph idx="1"/>
          </p:nvPr>
        </p:nvSpPr>
        <p:spPr>
          <a:xfrm>
            <a:off x="611560" y="1683956"/>
            <a:ext cx="7992888" cy="2930634"/>
          </a:xfrm>
        </p:spPr>
        <p:txBody>
          <a:bodyPr>
            <a:normAutofit fontScale="77500" lnSpcReduction="20000"/>
          </a:bodyPr>
          <a:lstStyle/>
          <a:p>
            <a:pPr marL="0" indent="0" algn="just">
              <a:buNone/>
            </a:pPr>
            <a:r>
              <a:rPr lang="es-SV" dirty="0">
                <a:latin typeface="Museo Sans 300" panose="02000000000000000000" pitchFamily="50" charset="0"/>
              </a:rPr>
              <a:t>Administrar la base de Datos relacionados de acuerdo a las necesidades de la institución, ayudar al desarrollo de las aplicaciones en lo referente al modelaje lógico de datos y crear el modelo físico de los datos, definir estándares con que debe cumplir la base de los datos, revisar periódicamente el modelo lógico de los datos durante el proceso de desarrollo o modificaciones y asegurarse que se están cumpliendo los estándares.</a:t>
            </a:r>
          </a:p>
          <a:p>
            <a:pPr algn="just">
              <a:buNone/>
            </a:pPr>
            <a:endParaRPr lang="es-SV" dirty="0">
              <a:latin typeface="Cambria" pitchFamily="18" charset="0"/>
            </a:endParaRPr>
          </a:p>
          <a:p>
            <a:endParaRPr lang="es-SV" dirty="0"/>
          </a:p>
        </p:txBody>
      </p:sp>
      <p:pic>
        <p:nvPicPr>
          <p:cNvPr id="5" name="Imagen 4">
            <a:extLst>
              <a:ext uri="{FF2B5EF4-FFF2-40B4-BE49-F238E27FC236}">
                <a16:creationId xmlns:a16="http://schemas.microsoft.com/office/drawing/2014/main" id="{ED164E85-A1E2-4D43-B3BB-9FEECB2F8A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540955"/>
            <a:ext cx="1358101" cy="610366"/>
          </a:xfrm>
          <a:prstGeom prst="rect">
            <a:avLst/>
          </a:prstGeom>
        </p:spPr>
      </p:pic>
      <p:graphicFrame>
        <p:nvGraphicFramePr>
          <p:cNvPr id="6" name="Tabla 5">
            <a:extLst>
              <a:ext uri="{FF2B5EF4-FFF2-40B4-BE49-F238E27FC236}">
                <a16:creationId xmlns:a16="http://schemas.microsoft.com/office/drawing/2014/main" id="{E07198AC-284C-4E96-8F93-CCE031BE9FF5}"/>
              </a:ext>
            </a:extLst>
          </p:cNvPr>
          <p:cNvGraphicFramePr>
            <a:graphicFrameLocks noGrp="1"/>
          </p:cNvGraphicFramePr>
          <p:nvPr>
            <p:extLst>
              <p:ext uri="{D42A27DB-BD31-4B8C-83A1-F6EECF244321}">
                <p14:modId xmlns:p14="http://schemas.microsoft.com/office/powerpoint/2010/main" val="4267498924"/>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63965937"/>
                    </a:ext>
                  </a:extLst>
                </a:gridCol>
                <a:gridCol w="1512168">
                  <a:extLst>
                    <a:ext uri="{9D8B030D-6E8A-4147-A177-3AD203B41FA5}">
                      <a16:colId xmlns:a16="http://schemas.microsoft.com/office/drawing/2014/main" val="1532915179"/>
                    </a:ext>
                  </a:extLst>
                </a:gridCol>
              </a:tblGrid>
              <a:tr h="370840">
                <a:tc>
                  <a:txBody>
                    <a:bodyPr/>
                    <a:lstStyle/>
                    <a:p>
                      <a:r>
                        <a:rPr lang="es-ES" dirty="0"/>
                        <a:t>Total de Empleados:</a:t>
                      </a:r>
                      <a:endParaRPr lang="es-SV" dirty="0"/>
                    </a:p>
                  </a:txBody>
                  <a:tcPr/>
                </a:tc>
                <a:tc>
                  <a:txBody>
                    <a:bodyPr/>
                    <a:lstStyle/>
                    <a:p>
                      <a:r>
                        <a:rPr lang="es-ES" dirty="0"/>
                        <a:t>2</a:t>
                      </a:r>
                      <a:endParaRPr lang="es-SV" dirty="0"/>
                    </a:p>
                  </a:txBody>
                  <a:tcPr/>
                </a:tc>
                <a:extLst>
                  <a:ext uri="{0D108BD9-81ED-4DB2-BD59-A6C34878D82A}">
                    <a16:rowId xmlns:a16="http://schemas.microsoft.com/office/drawing/2014/main" val="552171198"/>
                  </a:ext>
                </a:extLst>
              </a:tr>
              <a:tr h="370840">
                <a:tc>
                  <a:txBody>
                    <a:bodyPr/>
                    <a:lstStyle/>
                    <a:p>
                      <a:r>
                        <a:rPr lang="es-ES" dirty="0"/>
                        <a:t>Mujeres:</a:t>
                      </a:r>
                      <a:endParaRPr lang="es-SV" dirty="0"/>
                    </a:p>
                  </a:txBody>
                  <a:tcPr/>
                </a:tc>
                <a:tc>
                  <a:txBody>
                    <a:bodyPr/>
                    <a:lstStyle/>
                    <a:p>
                      <a:r>
                        <a:rPr lang="es-ES" dirty="0"/>
                        <a:t>2</a:t>
                      </a:r>
                      <a:endParaRPr lang="es-SV" dirty="0"/>
                    </a:p>
                  </a:txBody>
                  <a:tcPr/>
                </a:tc>
                <a:extLst>
                  <a:ext uri="{0D108BD9-81ED-4DB2-BD59-A6C34878D82A}">
                    <a16:rowId xmlns:a16="http://schemas.microsoft.com/office/drawing/2014/main" val="3379875773"/>
                  </a:ext>
                </a:extLst>
              </a:tr>
              <a:tr h="370840">
                <a:tc>
                  <a:txBody>
                    <a:bodyPr/>
                    <a:lstStyle/>
                    <a:p>
                      <a:r>
                        <a:rPr lang="es-ES" dirty="0"/>
                        <a:t>Hombres</a:t>
                      </a:r>
                      <a:endParaRPr lang="es-SV" dirty="0"/>
                    </a:p>
                  </a:txBody>
                  <a:tcPr/>
                </a:tc>
                <a:tc>
                  <a:txBody>
                    <a:bodyPr/>
                    <a:lstStyle/>
                    <a:p>
                      <a:r>
                        <a:rPr lang="es-ES" dirty="0"/>
                        <a:t>0</a:t>
                      </a:r>
                      <a:endParaRPr lang="es-SV" dirty="0"/>
                    </a:p>
                  </a:txBody>
                  <a:tcPr/>
                </a:tc>
                <a:extLst>
                  <a:ext uri="{0D108BD9-81ED-4DB2-BD59-A6C34878D82A}">
                    <a16:rowId xmlns:a16="http://schemas.microsoft.com/office/drawing/2014/main" val="706711710"/>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67447"/>
            <a:ext cx="8229600" cy="1143000"/>
          </a:xfrm>
        </p:spPr>
        <p:txBody>
          <a:bodyPr/>
          <a:lstStyle/>
          <a:p>
            <a:pPr algn="r"/>
            <a:r>
              <a:rPr lang="es-SV" b="1" dirty="0">
                <a:solidFill>
                  <a:schemeClr val="tx2">
                    <a:lumMod val="75000"/>
                  </a:schemeClr>
                </a:solidFill>
                <a:effectLst>
                  <a:outerShdw blurRad="38100" dist="38100" dir="2700000" algn="tl">
                    <a:srgbClr val="000000">
                      <a:alpha val="43137"/>
                    </a:srgbClr>
                  </a:outerShdw>
                </a:effectLst>
                <a:latin typeface="Museo Sans 700" panose="02000000000000000000" pitchFamily="50" charset="0"/>
              </a:rPr>
              <a:t>Junta Directiva</a:t>
            </a:r>
          </a:p>
        </p:txBody>
      </p:sp>
      <p:sp>
        <p:nvSpPr>
          <p:cNvPr id="5" name="4 Marcador de contenido"/>
          <p:cNvSpPr>
            <a:spLocks noGrp="1"/>
          </p:cNvSpPr>
          <p:nvPr>
            <p:ph idx="1"/>
          </p:nvPr>
        </p:nvSpPr>
        <p:spPr>
          <a:xfrm>
            <a:off x="899592" y="1746097"/>
            <a:ext cx="7632848" cy="2232248"/>
          </a:xfrm>
        </p:spPr>
        <p:txBody>
          <a:bodyPr>
            <a:normAutofit fontScale="85000" lnSpcReduction="20000"/>
          </a:bodyPr>
          <a:lstStyle/>
          <a:p>
            <a:pPr marL="0" indent="0" algn="just">
              <a:buNone/>
            </a:pPr>
            <a:r>
              <a:rPr lang="es-ES" dirty="0">
                <a:latin typeface="Museo Sans 300" panose="02000000000000000000" pitchFamily="50" charset="0"/>
              </a:rPr>
              <a:t>Planificar, dirigir, organizar y controlar el desarrollo de los procesos administrativos, financieros y legales que realiza el Instituto Nacional de Pensiones de los Empleados Públicos, en la gestión de los recursos institucionales y pensiones públicas.</a:t>
            </a:r>
            <a:endParaRPr lang="es-SV" dirty="0">
              <a:latin typeface="Museo Sans 300" panose="02000000000000000000" pitchFamily="50" charset="0"/>
            </a:endParaRPr>
          </a:p>
        </p:txBody>
      </p:sp>
      <p:pic>
        <p:nvPicPr>
          <p:cNvPr id="7" name="Imagen 6">
            <a:extLst>
              <a:ext uri="{FF2B5EF4-FFF2-40B4-BE49-F238E27FC236}">
                <a16:creationId xmlns:a16="http://schemas.microsoft.com/office/drawing/2014/main" id="{D9BC62C4-6ABE-4AE1-9FE2-38B448F0D9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633764"/>
            <a:ext cx="1358101" cy="610366"/>
          </a:xfrm>
          <a:prstGeom prst="rect">
            <a:avLst/>
          </a:prstGeom>
        </p:spPr>
      </p:pic>
      <p:graphicFrame>
        <p:nvGraphicFramePr>
          <p:cNvPr id="3" name="Tabla 2">
            <a:extLst>
              <a:ext uri="{FF2B5EF4-FFF2-40B4-BE49-F238E27FC236}">
                <a16:creationId xmlns:a16="http://schemas.microsoft.com/office/drawing/2014/main" id="{FC47599F-0385-4D59-AF50-910BA8C24D3A}"/>
              </a:ext>
            </a:extLst>
          </p:cNvPr>
          <p:cNvGraphicFramePr>
            <a:graphicFrameLocks noGrp="1"/>
          </p:cNvGraphicFramePr>
          <p:nvPr>
            <p:extLst>
              <p:ext uri="{D42A27DB-BD31-4B8C-83A1-F6EECF244321}">
                <p14:modId xmlns:p14="http://schemas.microsoft.com/office/powerpoint/2010/main" val="879990593"/>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63965937"/>
                    </a:ext>
                  </a:extLst>
                </a:gridCol>
                <a:gridCol w="1512168">
                  <a:extLst>
                    <a:ext uri="{9D8B030D-6E8A-4147-A177-3AD203B41FA5}">
                      <a16:colId xmlns:a16="http://schemas.microsoft.com/office/drawing/2014/main" val="1532915179"/>
                    </a:ext>
                  </a:extLst>
                </a:gridCol>
              </a:tblGrid>
              <a:tr h="370840">
                <a:tc>
                  <a:txBody>
                    <a:bodyPr/>
                    <a:lstStyle/>
                    <a:p>
                      <a:r>
                        <a:rPr lang="es-ES" dirty="0"/>
                        <a:t>Total de Empleados:</a:t>
                      </a:r>
                      <a:endParaRPr lang="es-SV" dirty="0"/>
                    </a:p>
                  </a:txBody>
                  <a:tcPr/>
                </a:tc>
                <a:tc>
                  <a:txBody>
                    <a:bodyPr/>
                    <a:lstStyle/>
                    <a:p>
                      <a:r>
                        <a:rPr lang="es-ES" dirty="0"/>
                        <a:t>2</a:t>
                      </a:r>
                      <a:endParaRPr lang="es-SV" dirty="0"/>
                    </a:p>
                  </a:txBody>
                  <a:tcPr/>
                </a:tc>
                <a:extLst>
                  <a:ext uri="{0D108BD9-81ED-4DB2-BD59-A6C34878D82A}">
                    <a16:rowId xmlns:a16="http://schemas.microsoft.com/office/drawing/2014/main" val="552171198"/>
                  </a:ext>
                </a:extLst>
              </a:tr>
              <a:tr h="370840">
                <a:tc>
                  <a:txBody>
                    <a:bodyPr/>
                    <a:lstStyle/>
                    <a:p>
                      <a:r>
                        <a:rPr lang="es-ES" dirty="0"/>
                        <a:t>Mujeres:</a:t>
                      </a:r>
                      <a:endParaRPr lang="es-SV" dirty="0"/>
                    </a:p>
                  </a:txBody>
                  <a:tcPr/>
                </a:tc>
                <a:tc>
                  <a:txBody>
                    <a:bodyPr/>
                    <a:lstStyle/>
                    <a:p>
                      <a:r>
                        <a:rPr lang="es-ES" dirty="0"/>
                        <a:t>2</a:t>
                      </a:r>
                      <a:endParaRPr lang="es-SV" dirty="0"/>
                    </a:p>
                  </a:txBody>
                  <a:tcPr/>
                </a:tc>
                <a:extLst>
                  <a:ext uri="{0D108BD9-81ED-4DB2-BD59-A6C34878D82A}">
                    <a16:rowId xmlns:a16="http://schemas.microsoft.com/office/drawing/2014/main" val="3379875773"/>
                  </a:ext>
                </a:extLst>
              </a:tr>
              <a:tr h="370840">
                <a:tc>
                  <a:txBody>
                    <a:bodyPr/>
                    <a:lstStyle/>
                    <a:p>
                      <a:r>
                        <a:rPr lang="es-ES" dirty="0"/>
                        <a:t>Hombres</a:t>
                      </a:r>
                      <a:endParaRPr lang="es-SV" dirty="0"/>
                    </a:p>
                  </a:txBody>
                  <a:tcPr/>
                </a:tc>
                <a:tc>
                  <a:txBody>
                    <a:bodyPr/>
                    <a:lstStyle/>
                    <a:p>
                      <a:r>
                        <a:rPr lang="es-ES" dirty="0"/>
                        <a:t>0</a:t>
                      </a:r>
                      <a:endParaRPr lang="es-SV" dirty="0"/>
                    </a:p>
                  </a:txBody>
                  <a:tcPr/>
                </a:tc>
                <a:extLst>
                  <a:ext uri="{0D108BD9-81ED-4DB2-BD59-A6C34878D82A}">
                    <a16:rowId xmlns:a16="http://schemas.microsoft.com/office/drawing/2014/main" val="706711710"/>
                  </a:ext>
                </a:extLst>
              </a:tr>
            </a:tbl>
          </a:graphicData>
        </a:graphic>
      </p:graphicFrame>
    </p:spTree>
    <p:extLst>
      <p:ext uri="{BB962C8B-B14F-4D97-AF65-F5344CB8AC3E}">
        <p14:creationId xmlns:p14="http://schemas.microsoft.com/office/powerpoint/2010/main" val="13429823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r"/>
            <a:r>
              <a:rPr lang="es-SV" sz="3600" b="1" dirty="0">
                <a:latin typeface="Cambria" pitchFamily="18" charset="0"/>
              </a:rPr>
              <a:t>           </a:t>
            </a:r>
            <a:r>
              <a:rPr lang="es-SV" sz="3600" b="1" dirty="0">
                <a:solidFill>
                  <a:schemeClr val="tx2">
                    <a:lumMod val="60000"/>
                    <a:lumOff val="40000"/>
                  </a:schemeClr>
                </a:solidFill>
                <a:latin typeface="Cambria" pitchFamily="18" charset="0"/>
              </a:rPr>
              <a:t> </a:t>
            </a:r>
            <a:r>
              <a:rPr lang="es-SV" sz="3600" b="1" dirty="0">
                <a:solidFill>
                  <a:schemeClr val="accent5">
                    <a:lumMod val="50000"/>
                  </a:schemeClr>
                </a:solidFill>
                <a:effectLst>
                  <a:outerShdw blurRad="38100" dist="38100" dir="2700000" algn="tl">
                    <a:srgbClr val="000000">
                      <a:alpha val="43137"/>
                    </a:srgbClr>
                  </a:outerShdw>
                </a:effectLst>
                <a:latin typeface="Museo Sans 700" panose="02000000000000000000" pitchFamily="50" charset="0"/>
              </a:rPr>
              <a:t>Subgerencia de Prestaciones</a:t>
            </a:r>
          </a:p>
        </p:txBody>
      </p:sp>
      <p:sp>
        <p:nvSpPr>
          <p:cNvPr id="3" name="2 Marcador de contenido"/>
          <p:cNvSpPr>
            <a:spLocks noGrp="1"/>
          </p:cNvSpPr>
          <p:nvPr>
            <p:ph idx="1"/>
          </p:nvPr>
        </p:nvSpPr>
        <p:spPr>
          <a:xfrm>
            <a:off x="611560" y="1387753"/>
            <a:ext cx="7992888" cy="3439285"/>
          </a:xfrm>
        </p:spPr>
        <p:txBody>
          <a:bodyPr>
            <a:normAutofit fontScale="32500" lnSpcReduction="20000"/>
          </a:bodyPr>
          <a:lstStyle/>
          <a:p>
            <a:pPr marL="0" indent="0" algn="just">
              <a:buNone/>
            </a:pPr>
            <a:r>
              <a:rPr lang="es-SV" sz="6500" dirty="0">
                <a:latin typeface="Museo Sans 300" panose="02000000000000000000" pitchFamily="50" charset="0"/>
              </a:rPr>
              <a:t>Planificar, organizar, dirigir, controlar y desarrollar la administración de los servicios relacionados con las prestaciones de invalidez, vejez, y muerte que el Instituto brinda a sus asegurados y derechohabientes, así como los auxilios funerarios generados al fallecimiento de pensionados y la emisión de certificados de traspaso y la transferencia de fondos de obligaciones provisionales a las administradoras de fondos para Pensiones, de conformidad a los planes, programas y proyectos de cumplimiento a los fines institucionales. Supervisar y dirigir los programas de control de sobrevivencia y estado familiar que garanticen la continuidad en el pago de pensiones que se desarrollan en las oficinas centrales y en las oficinas descentralizadas.</a:t>
            </a:r>
          </a:p>
          <a:p>
            <a:pPr>
              <a:buNone/>
            </a:pPr>
            <a:endParaRPr lang="es-SV" dirty="0">
              <a:latin typeface="Cambria" pitchFamily="18" charset="0"/>
            </a:endParaRPr>
          </a:p>
        </p:txBody>
      </p:sp>
      <p:pic>
        <p:nvPicPr>
          <p:cNvPr id="5" name="Imagen 4">
            <a:extLst>
              <a:ext uri="{FF2B5EF4-FFF2-40B4-BE49-F238E27FC236}">
                <a16:creationId xmlns:a16="http://schemas.microsoft.com/office/drawing/2014/main" id="{5BE5524D-0DBE-41BF-AE2A-6158279300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540955"/>
            <a:ext cx="1358101" cy="610366"/>
          </a:xfrm>
          <a:prstGeom prst="rect">
            <a:avLst/>
          </a:prstGeom>
        </p:spPr>
      </p:pic>
      <p:graphicFrame>
        <p:nvGraphicFramePr>
          <p:cNvPr id="6" name="Tabla 5">
            <a:extLst>
              <a:ext uri="{FF2B5EF4-FFF2-40B4-BE49-F238E27FC236}">
                <a16:creationId xmlns:a16="http://schemas.microsoft.com/office/drawing/2014/main" id="{855EA300-4435-453E-B981-23563AFE997A}"/>
              </a:ext>
            </a:extLst>
          </p:cNvPr>
          <p:cNvGraphicFramePr>
            <a:graphicFrameLocks noGrp="1"/>
          </p:cNvGraphicFramePr>
          <p:nvPr>
            <p:extLst>
              <p:ext uri="{D42A27DB-BD31-4B8C-83A1-F6EECF244321}">
                <p14:modId xmlns:p14="http://schemas.microsoft.com/office/powerpoint/2010/main" val="2533978070"/>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63965937"/>
                    </a:ext>
                  </a:extLst>
                </a:gridCol>
                <a:gridCol w="1512168">
                  <a:extLst>
                    <a:ext uri="{9D8B030D-6E8A-4147-A177-3AD203B41FA5}">
                      <a16:colId xmlns:a16="http://schemas.microsoft.com/office/drawing/2014/main" val="1532915179"/>
                    </a:ext>
                  </a:extLst>
                </a:gridCol>
              </a:tblGrid>
              <a:tr h="370840">
                <a:tc>
                  <a:txBody>
                    <a:bodyPr/>
                    <a:lstStyle/>
                    <a:p>
                      <a:r>
                        <a:rPr lang="es-ES" dirty="0"/>
                        <a:t>Total de Empleados:</a:t>
                      </a:r>
                      <a:endParaRPr lang="es-SV" dirty="0"/>
                    </a:p>
                  </a:txBody>
                  <a:tcPr/>
                </a:tc>
                <a:tc>
                  <a:txBody>
                    <a:bodyPr/>
                    <a:lstStyle/>
                    <a:p>
                      <a:r>
                        <a:rPr lang="es-ES" dirty="0"/>
                        <a:t>3</a:t>
                      </a:r>
                      <a:endParaRPr lang="es-SV" dirty="0"/>
                    </a:p>
                  </a:txBody>
                  <a:tcPr/>
                </a:tc>
                <a:extLst>
                  <a:ext uri="{0D108BD9-81ED-4DB2-BD59-A6C34878D82A}">
                    <a16:rowId xmlns:a16="http://schemas.microsoft.com/office/drawing/2014/main" val="552171198"/>
                  </a:ext>
                </a:extLst>
              </a:tr>
              <a:tr h="370840">
                <a:tc>
                  <a:txBody>
                    <a:bodyPr/>
                    <a:lstStyle/>
                    <a:p>
                      <a:r>
                        <a:rPr lang="es-ES" dirty="0"/>
                        <a:t>Mujeres:</a:t>
                      </a:r>
                      <a:endParaRPr lang="es-SV" dirty="0"/>
                    </a:p>
                  </a:txBody>
                  <a:tcPr/>
                </a:tc>
                <a:tc>
                  <a:txBody>
                    <a:bodyPr/>
                    <a:lstStyle/>
                    <a:p>
                      <a:r>
                        <a:rPr lang="es-ES" dirty="0"/>
                        <a:t>1</a:t>
                      </a:r>
                      <a:endParaRPr lang="es-SV" dirty="0"/>
                    </a:p>
                  </a:txBody>
                  <a:tcPr/>
                </a:tc>
                <a:extLst>
                  <a:ext uri="{0D108BD9-81ED-4DB2-BD59-A6C34878D82A}">
                    <a16:rowId xmlns:a16="http://schemas.microsoft.com/office/drawing/2014/main" val="3379875773"/>
                  </a:ext>
                </a:extLst>
              </a:tr>
              <a:tr h="370840">
                <a:tc>
                  <a:txBody>
                    <a:bodyPr/>
                    <a:lstStyle/>
                    <a:p>
                      <a:r>
                        <a:rPr lang="es-ES" dirty="0"/>
                        <a:t>Hombres</a:t>
                      </a:r>
                      <a:endParaRPr lang="es-SV" dirty="0"/>
                    </a:p>
                  </a:txBody>
                  <a:tcPr/>
                </a:tc>
                <a:tc>
                  <a:txBody>
                    <a:bodyPr/>
                    <a:lstStyle/>
                    <a:p>
                      <a:r>
                        <a:rPr lang="es-ES" dirty="0"/>
                        <a:t>2</a:t>
                      </a:r>
                      <a:endParaRPr lang="es-SV" dirty="0"/>
                    </a:p>
                  </a:txBody>
                  <a:tcPr/>
                </a:tc>
                <a:extLst>
                  <a:ext uri="{0D108BD9-81ED-4DB2-BD59-A6C34878D82A}">
                    <a16:rowId xmlns:a16="http://schemas.microsoft.com/office/drawing/2014/main" val="706711710"/>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r"/>
            <a:r>
              <a:rPr lang="es-SV" sz="3200" b="1" dirty="0">
                <a:solidFill>
                  <a:schemeClr val="tx2">
                    <a:lumMod val="60000"/>
                    <a:lumOff val="40000"/>
                  </a:schemeClr>
                </a:solidFill>
                <a:latin typeface="Cambria" pitchFamily="18" charset="0"/>
              </a:rPr>
              <a:t>       </a:t>
            </a:r>
            <a:r>
              <a:rPr lang="es-SV" sz="3200"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Departamento de </a:t>
            </a:r>
            <a:br>
              <a:rPr lang="es-SV" sz="3200"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br>
            <a:r>
              <a:rPr lang="es-SV" sz="3200"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       Pensiones</a:t>
            </a:r>
          </a:p>
        </p:txBody>
      </p:sp>
      <p:sp>
        <p:nvSpPr>
          <p:cNvPr id="3" name="2 Marcador de contenido"/>
          <p:cNvSpPr>
            <a:spLocks noGrp="1"/>
          </p:cNvSpPr>
          <p:nvPr>
            <p:ph idx="1"/>
          </p:nvPr>
        </p:nvSpPr>
        <p:spPr>
          <a:xfrm>
            <a:off x="611560" y="1417637"/>
            <a:ext cx="7920880" cy="3235499"/>
          </a:xfrm>
        </p:spPr>
        <p:txBody>
          <a:bodyPr>
            <a:noAutofit/>
          </a:bodyPr>
          <a:lstStyle/>
          <a:p>
            <a:pPr marL="0" indent="0" algn="just">
              <a:buNone/>
            </a:pPr>
            <a:r>
              <a:rPr lang="es-SV" sz="1600" dirty="0">
                <a:latin typeface="Museo Sans 300" panose="02000000000000000000" pitchFamily="50" charset="0"/>
              </a:rPr>
              <a:t>Tramitar en forma ágil y oportuna, la aprobación de los diferentes tipos de pensión y asignación, la prestación de cotización voluntaria y ayuda para gastos funerales de pensionados que el Instituto brinda a sus clientes con base a la Ley INPEP, Ley del sistema de Ahorro para Pensiones, Reglamentos e instructivos. Emitir los certificados de traspaso y certificado de traspaso complementario de los asegurados del INPEP, que actualmente están incorporados a las AFP, en cumplimiento con las disposiciones de la Ley del sistema de Ahorro para Pensiones, reglamentos e instructivos correspondientes; Administrar de forma eficiente y efectiva las bases de datos generales de los clientes del sistema de Pensiones Público Administrado por el INPEP. Así mismo mantener un centro de información clasificada y ordenada en forma cronológica que permita satisfacer las necesidades de información de las unidades y personas solicitantes, que sean requeridas para el trámite de prestaciones.</a:t>
            </a:r>
            <a:endParaRPr lang="es-SV" sz="1600" dirty="0">
              <a:latin typeface="Cambria" pitchFamily="18" charset="0"/>
            </a:endParaRPr>
          </a:p>
        </p:txBody>
      </p:sp>
      <p:pic>
        <p:nvPicPr>
          <p:cNvPr id="5" name="Imagen 4">
            <a:extLst>
              <a:ext uri="{FF2B5EF4-FFF2-40B4-BE49-F238E27FC236}">
                <a16:creationId xmlns:a16="http://schemas.microsoft.com/office/drawing/2014/main" id="{C3EC8F36-CE79-46C8-847F-D330C6A62A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540955"/>
            <a:ext cx="1358101" cy="610366"/>
          </a:xfrm>
          <a:prstGeom prst="rect">
            <a:avLst/>
          </a:prstGeom>
        </p:spPr>
      </p:pic>
      <p:graphicFrame>
        <p:nvGraphicFramePr>
          <p:cNvPr id="6" name="Tabla 5">
            <a:extLst>
              <a:ext uri="{FF2B5EF4-FFF2-40B4-BE49-F238E27FC236}">
                <a16:creationId xmlns:a16="http://schemas.microsoft.com/office/drawing/2014/main" id="{9B6D236E-C8FF-484E-9F07-BEC73D6FF25A}"/>
              </a:ext>
            </a:extLst>
          </p:cNvPr>
          <p:cNvGraphicFramePr>
            <a:graphicFrameLocks noGrp="1"/>
          </p:cNvGraphicFramePr>
          <p:nvPr>
            <p:extLst>
              <p:ext uri="{D42A27DB-BD31-4B8C-83A1-F6EECF244321}">
                <p14:modId xmlns:p14="http://schemas.microsoft.com/office/powerpoint/2010/main" val="4159685403"/>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63965937"/>
                    </a:ext>
                  </a:extLst>
                </a:gridCol>
                <a:gridCol w="1512168">
                  <a:extLst>
                    <a:ext uri="{9D8B030D-6E8A-4147-A177-3AD203B41FA5}">
                      <a16:colId xmlns:a16="http://schemas.microsoft.com/office/drawing/2014/main" val="1532915179"/>
                    </a:ext>
                  </a:extLst>
                </a:gridCol>
              </a:tblGrid>
              <a:tr h="370840">
                <a:tc>
                  <a:txBody>
                    <a:bodyPr/>
                    <a:lstStyle/>
                    <a:p>
                      <a:r>
                        <a:rPr lang="es-ES" dirty="0"/>
                        <a:t>Total de Empleados:</a:t>
                      </a:r>
                      <a:endParaRPr lang="es-SV" dirty="0"/>
                    </a:p>
                  </a:txBody>
                  <a:tcPr/>
                </a:tc>
                <a:tc>
                  <a:txBody>
                    <a:bodyPr/>
                    <a:lstStyle/>
                    <a:p>
                      <a:r>
                        <a:rPr lang="es-ES" dirty="0"/>
                        <a:t>17</a:t>
                      </a:r>
                      <a:endParaRPr lang="es-SV" dirty="0"/>
                    </a:p>
                  </a:txBody>
                  <a:tcPr/>
                </a:tc>
                <a:extLst>
                  <a:ext uri="{0D108BD9-81ED-4DB2-BD59-A6C34878D82A}">
                    <a16:rowId xmlns:a16="http://schemas.microsoft.com/office/drawing/2014/main" val="552171198"/>
                  </a:ext>
                </a:extLst>
              </a:tr>
              <a:tr h="370840">
                <a:tc>
                  <a:txBody>
                    <a:bodyPr/>
                    <a:lstStyle/>
                    <a:p>
                      <a:r>
                        <a:rPr lang="es-ES" dirty="0"/>
                        <a:t>Mujeres:</a:t>
                      </a:r>
                      <a:endParaRPr lang="es-SV" dirty="0"/>
                    </a:p>
                  </a:txBody>
                  <a:tcPr/>
                </a:tc>
                <a:tc>
                  <a:txBody>
                    <a:bodyPr/>
                    <a:lstStyle/>
                    <a:p>
                      <a:r>
                        <a:rPr lang="es-ES" dirty="0"/>
                        <a:t>14</a:t>
                      </a:r>
                      <a:endParaRPr lang="es-SV" dirty="0"/>
                    </a:p>
                  </a:txBody>
                  <a:tcPr/>
                </a:tc>
                <a:extLst>
                  <a:ext uri="{0D108BD9-81ED-4DB2-BD59-A6C34878D82A}">
                    <a16:rowId xmlns:a16="http://schemas.microsoft.com/office/drawing/2014/main" val="3379875773"/>
                  </a:ext>
                </a:extLst>
              </a:tr>
              <a:tr h="370840">
                <a:tc>
                  <a:txBody>
                    <a:bodyPr/>
                    <a:lstStyle/>
                    <a:p>
                      <a:r>
                        <a:rPr lang="es-ES" dirty="0"/>
                        <a:t>Hombres</a:t>
                      </a:r>
                      <a:endParaRPr lang="es-SV" dirty="0"/>
                    </a:p>
                  </a:txBody>
                  <a:tcPr/>
                </a:tc>
                <a:tc>
                  <a:txBody>
                    <a:bodyPr/>
                    <a:lstStyle/>
                    <a:p>
                      <a:r>
                        <a:rPr lang="es-ES" dirty="0"/>
                        <a:t>3</a:t>
                      </a:r>
                      <a:endParaRPr lang="es-SV" dirty="0"/>
                    </a:p>
                  </a:txBody>
                  <a:tcPr/>
                </a:tc>
                <a:extLst>
                  <a:ext uri="{0D108BD9-81ED-4DB2-BD59-A6C34878D82A}">
                    <a16:rowId xmlns:a16="http://schemas.microsoft.com/office/drawing/2014/main" val="706711710"/>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r"/>
            <a:r>
              <a:rPr lang="es-SV" sz="3200" b="1" dirty="0">
                <a:solidFill>
                  <a:schemeClr val="tx2">
                    <a:lumMod val="60000"/>
                    <a:lumOff val="40000"/>
                  </a:schemeClr>
                </a:solidFill>
                <a:latin typeface="Museo Sans 300" panose="02000000000000000000" pitchFamily="50" charset="0"/>
              </a:rPr>
              <a:t>       </a:t>
            </a:r>
            <a:r>
              <a:rPr lang="es-SV" sz="3200"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Departamento de </a:t>
            </a:r>
            <a:br>
              <a:rPr lang="es-SV" sz="3200"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br>
            <a:r>
              <a:rPr lang="es-SV" sz="3200"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       Atención a Pensionados</a:t>
            </a:r>
          </a:p>
        </p:txBody>
      </p:sp>
      <p:sp>
        <p:nvSpPr>
          <p:cNvPr id="3" name="2 Marcador de contenido"/>
          <p:cNvSpPr>
            <a:spLocks noGrp="1"/>
          </p:cNvSpPr>
          <p:nvPr>
            <p:ph idx="1"/>
          </p:nvPr>
        </p:nvSpPr>
        <p:spPr>
          <a:xfrm>
            <a:off x="611560" y="1909948"/>
            <a:ext cx="7992888" cy="2620887"/>
          </a:xfrm>
        </p:spPr>
        <p:txBody>
          <a:bodyPr>
            <a:normAutofit fontScale="62500" lnSpcReduction="20000"/>
          </a:bodyPr>
          <a:lstStyle/>
          <a:p>
            <a:pPr marL="0" indent="0" algn="just">
              <a:buNone/>
            </a:pPr>
            <a:r>
              <a:rPr lang="es-SV" sz="3400" dirty="0">
                <a:latin typeface="Museo Sans 300" panose="02000000000000000000" pitchFamily="50" charset="0"/>
              </a:rPr>
              <a:t>Desarrollar y ejecutar programas de reflexión y sensibilización sobre los derechos de los adultos mayores dirigidos a su grupo familiar y sociedad; así como de atención integral que contribuyen al desarrollo social, cultural y emocional de nuestros pensionados, destinados a mejorar su calidad de vida aún envejecimiento pleno, garantizar a través de comprobación de sobrevivencia y estado familiar, con el fin de brindar un servicio de calidad y de excelencia que satisfaga las expectativas institucionales y el devengue de las pensiones.</a:t>
            </a:r>
            <a:endParaRPr lang="es-SV" dirty="0">
              <a:latin typeface="Museo Sans 300" panose="02000000000000000000" pitchFamily="50" charset="0"/>
            </a:endParaRPr>
          </a:p>
          <a:p>
            <a:pPr algn="just">
              <a:buNone/>
            </a:pPr>
            <a:endParaRPr lang="es-SV" dirty="0">
              <a:latin typeface="Cambria" pitchFamily="18" charset="0"/>
            </a:endParaRPr>
          </a:p>
          <a:p>
            <a:endParaRPr lang="es-SV" dirty="0"/>
          </a:p>
        </p:txBody>
      </p:sp>
      <p:pic>
        <p:nvPicPr>
          <p:cNvPr id="5" name="Imagen 4">
            <a:extLst>
              <a:ext uri="{FF2B5EF4-FFF2-40B4-BE49-F238E27FC236}">
                <a16:creationId xmlns:a16="http://schemas.microsoft.com/office/drawing/2014/main" id="{A8EF89A2-3A9C-44AC-9EC2-D4B056879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540955"/>
            <a:ext cx="1358101" cy="610366"/>
          </a:xfrm>
          <a:prstGeom prst="rect">
            <a:avLst/>
          </a:prstGeom>
        </p:spPr>
      </p:pic>
      <p:graphicFrame>
        <p:nvGraphicFramePr>
          <p:cNvPr id="6" name="Tabla 5">
            <a:extLst>
              <a:ext uri="{FF2B5EF4-FFF2-40B4-BE49-F238E27FC236}">
                <a16:creationId xmlns:a16="http://schemas.microsoft.com/office/drawing/2014/main" id="{702DA11B-FDB3-4D55-AD0D-2206CF2E0D12}"/>
              </a:ext>
            </a:extLst>
          </p:cNvPr>
          <p:cNvGraphicFramePr>
            <a:graphicFrameLocks noGrp="1"/>
          </p:cNvGraphicFramePr>
          <p:nvPr>
            <p:extLst>
              <p:ext uri="{D42A27DB-BD31-4B8C-83A1-F6EECF244321}">
                <p14:modId xmlns:p14="http://schemas.microsoft.com/office/powerpoint/2010/main" val="1628766633"/>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63965937"/>
                    </a:ext>
                  </a:extLst>
                </a:gridCol>
                <a:gridCol w="1512168">
                  <a:extLst>
                    <a:ext uri="{9D8B030D-6E8A-4147-A177-3AD203B41FA5}">
                      <a16:colId xmlns:a16="http://schemas.microsoft.com/office/drawing/2014/main" val="1532915179"/>
                    </a:ext>
                  </a:extLst>
                </a:gridCol>
              </a:tblGrid>
              <a:tr h="370840">
                <a:tc>
                  <a:txBody>
                    <a:bodyPr/>
                    <a:lstStyle/>
                    <a:p>
                      <a:r>
                        <a:rPr lang="es-ES" dirty="0"/>
                        <a:t>Total de Empleados:</a:t>
                      </a:r>
                      <a:endParaRPr lang="es-SV" dirty="0"/>
                    </a:p>
                  </a:txBody>
                  <a:tcPr/>
                </a:tc>
                <a:tc>
                  <a:txBody>
                    <a:bodyPr/>
                    <a:lstStyle/>
                    <a:p>
                      <a:r>
                        <a:rPr lang="es-ES" dirty="0"/>
                        <a:t>19</a:t>
                      </a:r>
                      <a:endParaRPr lang="es-SV" dirty="0"/>
                    </a:p>
                  </a:txBody>
                  <a:tcPr/>
                </a:tc>
                <a:extLst>
                  <a:ext uri="{0D108BD9-81ED-4DB2-BD59-A6C34878D82A}">
                    <a16:rowId xmlns:a16="http://schemas.microsoft.com/office/drawing/2014/main" val="552171198"/>
                  </a:ext>
                </a:extLst>
              </a:tr>
              <a:tr h="370840">
                <a:tc>
                  <a:txBody>
                    <a:bodyPr/>
                    <a:lstStyle/>
                    <a:p>
                      <a:r>
                        <a:rPr lang="es-ES" dirty="0"/>
                        <a:t>Mujeres:</a:t>
                      </a:r>
                      <a:endParaRPr lang="es-SV" dirty="0"/>
                    </a:p>
                  </a:txBody>
                  <a:tcPr/>
                </a:tc>
                <a:tc>
                  <a:txBody>
                    <a:bodyPr/>
                    <a:lstStyle/>
                    <a:p>
                      <a:r>
                        <a:rPr lang="es-ES" dirty="0"/>
                        <a:t>17</a:t>
                      </a:r>
                      <a:endParaRPr lang="es-SV" dirty="0"/>
                    </a:p>
                  </a:txBody>
                  <a:tcPr/>
                </a:tc>
                <a:extLst>
                  <a:ext uri="{0D108BD9-81ED-4DB2-BD59-A6C34878D82A}">
                    <a16:rowId xmlns:a16="http://schemas.microsoft.com/office/drawing/2014/main" val="3379875773"/>
                  </a:ext>
                </a:extLst>
              </a:tr>
              <a:tr h="370840">
                <a:tc>
                  <a:txBody>
                    <a:bodyPr/>
                    <a:lstStyle/>
                    <a:p>
                      <a:r>
                        <a:rPr lang="es-ES" dirty="0"/>
                        <a:t>Hombres</a:t>
                      </a:r>
                      <a:endParaRPr lang="es-SV" dirty="0"/>
                    </a:p>
                  </a:txBody>
                  <a:tcPr/>
                </a:tc>
                <a:tc>
                  <a:txBody>
                    <a:bodyPr/>
                    <a:lstStyle/>
                    <a:p>
                      <a:r>
                        <a:rPr lang="es-ES" dirty="0"/>
                        <a:t>2</a:t>
                      </a:r>
                      <a:endParaRPr lang="es-SV" dirty="0"/>
                    </a:p>
                  </a:txBody>
                  <a:tcPr/>
                </a:tc>
                <a:extLst>
                  <a:ext uri="{0D108BD9-81ED-4DB2-BD59-A6C34878D82A}">
                    <a16:rowId xmlns:a16="http://schemas.microsoft.com/office/drawing/2014/main" val="706711710"/>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r"/>
            <a:r>
              <a:rPr lang="es-SV" sz="3200"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       Departamento de </a:t>
            </a:r>
            <a:br>
              <a:rPr lang="es-SV" sz="3200"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br>
            <a:r>
              <a:rPr lang="es-SV" sz="3200"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       Oficinas Descentralizadas</a:t>
            </a:r>
          </a:p>
        </p:txBody>
      </p:sp>
      <p:sp>
        <p:nvSpPr>
          <p:cNvPr id="3" name="2 Marcador de contenido"/>
          <p:cNvSpPr>
            <a:spLocks noGrp="1"/>
          </p:cNvSpPr>
          <p:nvPr>
            <p:ph idx="1"/>
          </p:nvPr>
        </p:nvSpPr>
        <p:spPr>
          <a:xfrm>
            <a:off x="611560" y="1837939"/>
            <a:ext cx="8075240" cy="2692896"/>
          </a:xfrm>
        </p:spPr>
        <p:txBody>
          <a:bodyPr>
            <a:normAutofit fontScale="77500" lnSpcReduction="20000"/>
          </a:bodyPr>
          <a:lstStyle/>
          <a:p>
            <a:pPr marL="0" indent="0" algn="just">
              <a:buNone/>
            </a:pPr>
            <a:r>
              <a:rPr lang="es-SV" sz="3400" dirty="0">
                <a:latin typeface="Museo Sans 300" panose="02000000000000000000" pitchFamily="50" charset="0"/>
              </a:rPr>
              <a:t>Coordinar administrativamente el desarrollo y funcionamiento de las Oficinas Descentralizadas; así como contribuir al desarrollo integral de pensionados y asegurados del INPEP, que residen en el interior de la república, a través del diseño e impulso de programas diversos que logran el bienestar y procuren la existencia digna de éstos.</a:t>
            </a:r>
            <a:endParaRPr lang="es-SV" dirty="0">
              <a:latin typeface="Museo Sans 300" panose="02000000000000000000" pitchFamily="50" charset="0"/>
            </a:endParaRPr>
          </a:p>
          <a:p>
            <a:pPr algn="just">
              <a:buNone/>
            </a:pPr>
            <a:endParaRPr lang="es-SV" dirty="0">
              <a:latin typeface="Cambria" pitchFamily="18" charset="0"/>
            </a:endParaRPr>
          </a:p>
          <a:p>
            <a:endParaRPr lang="es-SV" dirty="0"/>
          </a:p>
        </p:txBody>
      </p:sp>
      <p:pic>
        <p:nvPicPr>
          <p:cNvPr id="5" name="Imagen 4">
            <a:extLst>
              <a:ext uri="{FF2B5EF4-FFF2-40B4-BE49-F238E27FC236}">
                <a16:creationId xmlns:a16="http://schemas.microsoft.com/office/drawing/2014/main" id="{7ECF31D4-0BBC-4726-876D-B05CC2D3B4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540955"/>
            <a:ext cx="1358101" cy="610366"/>
          </a:xfrm>
          <a:prstGeom prst="rect">
            <a:avLst/>
          </a:prstGeom>
        </p:spPr>
      </p:pic>
      <p:graphicFrame>
        <p:nvGraphicFramePr>
          <p:cNvPr id="6" name="Tabla 5">
            <a:extLst>
              <a:ext uri="{FF2B5EF4-FFF2-40B4-BE49-F238E27FC236}">
                <a16:creationId xmlns:a16="http://schemas.microsoft.com/office/drawing/2014/main" id="{6D66B1A6-6FCD-41F3-9BF8-5019AB18D138}"/>
              </a:ext>
            </a:extLst>
          </p:cNvPr>
          <p:cNvGraphicFramePr>
            <a:graphicFrameLocks noGrp="1"/>
          </p:cNvGraphicFramePr>
          <p:nvPr>
            <p:extLst>
              <p:ext uri="{D42A27DB-BD31-4B8C-83A1-F6EECF244321}">
                <p14:modId xmlns:p14="http://schemas.microsoft.com/office/powerpoint/2010/main" val="2181723677"/>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63965937"/>
                    </a:ext>
                  </a:extLst>
                </a:gridCol>
                <a:gridCol w="1512168">
                  <a:extLst>
                    <a:ext uri="{9D8B030D-6E8A-4147-A177-3AD203B41FA5}">
                      <a16:colId xmlns:a16="http://schemas.microsoft.com/office/drawing/2014/main" val="1532915179"/>
                    </a:ext>
                  </a:extLst>
                </a:gridCol>
              </a:tblGrid>
              <a:tr h="370840">
                <a:tc>
                  <a:txBody>
                    <a:bodyPr/>
                    <a:lstStyle/>
                    <a:p>
                      <a:r>
                        <a:rPr lang="es-ES" dirty="0"/>
                        <a:t>Total de Empleados:</a:t>
                      </a:r>
                      <a:endParaRPr lang="es-SV" dirty="0"/>
                    </a:p>
                  </a:txBody>
                  <a:tcPr/>
                </a:tc>
                <a:tc>
                  <a:txBody>
                    <a:bodyPr/>
                    <a:lstStyle/>
                    <a:p>
                      <a:r>
                        <a:rPr lang="es-ES" dirty="0"/>
                        <a:t>22</a:t>
                      </a:r>
                      <a:endParaRPr lang="es-SV" dirty="0"/>
                    </a:p>
                  </a:txBody>
                  <a:tcPr/>
                </a:tc>
                <a:extLst>
                  <a:ext uri="{0D108BD9-81ED-4DB2-BD59-A6C34878D82A}">
                    <a16:rowId xmlns:a16="http://schemas.microsoft.com/office/drawing/2014/main" val="552171198"/>
                  </a:ext>
                </a:extLst>
              </a:tr>
              <a:tr h="370840">
                <a:tc>
                  <a:txBody>
                    <a:bodyPr/>
                    <a:lstStyle/>
                    <a:p>
                      <a:r>
                        <a:rPr lang="es-ES" dirty="0"/>
                        <a:t>Mujeres:</a:t>
                      </a:r>
                      <a:endParaRPr lang="es-SV" dirty="0"/>
                    </a:p>
                  </a:txBody>
                  <a:tcPr/>
                </a:tc>
                <a:tc>
                  <a:txBody>
                    <a:bodyPr/>
                    <a:lstStyle/>
                    <a:p>
                      <a:r>
                        <a:rPr lang="es-ES" dirty="0"/>
                        <a:t>18</a:t>
                      </a:r>
                      <a:endParaRPr lang="es-SV" dirty="0"/>
                    </a:p>
                  </a:txBody>
                  <a:tcPr/>
                </a:tc>
                <a:extLst>
                  <a:ext uri="{0D108BD9-81ED-4DB2-BD59-A6C34878D82A}">
                    <a16:rowId xmlns:a16="http://schemas.microsoft.com/office/drawing/2014/main" val="3379875773"/>
                  </a:ext>
                </a:extLst>
              </a:tr>
              <a:tr h="370840">
                <a:tc>
                  <a:txBody>
                    <a:bodyPr/>
                    <a:lstStyle/>
                    <a:p>
                      <a:r>
                        <a:rPr lang="es-ES" dirty="0"/>
                        <a:t>Hombres</a:t>
                      </a:r>
                      <a:endParaRPr lang="es-SV" dirty="0"/>
                    </a:p>
                  </a:txBody>
                  <a:tcPr/>
                </a:tc>
                <a:tc>
                  <a:txBody>
                    <a:bodyPr/>
                    <a:lstStyle/>
                    <a:p>
                      <a:r>
                        <a:rPr lang="es-ES" dirty="0"/>
                        <a:t>4</a:t>
                      </a:r>
                      <a:endParaRPr lang="es-SV" dirty="0"/>
                    </a:p>
                  </a:txBody>
                  <a:tcPr/>
                </a:tc>
                <a:extLst>
                  <a:ext uri="{0D108BD9-81ED-4DB2-BD59-A6C34878D82A}">
                    <a16:rowId xmlns:a16="http://schemas.microsoft.com/office/drawing/2014/main" val="706711710"/>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r"/>
            <a:r>
              <a:rPr lang="es-SV" sz="3200"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       Departamento de </a:t>
            </a:r>
            <a:br>
              <a:rPr lang="es-SV" sz="3200"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br>
            <a:r>
              <a:rPr lang="es-SV" sz="3200"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       Historial Laboral</a:t>
            </a:r>
          </a:p>
        </p:txBody>
      </p:sp>
      <p:sp>
        <p:nvSpPr>
          <p:cNvPr id="3" name="2 Marcador de contenido"/>
          <p:cNvSpPr>
            <a:spLocks noGrp="1"/>
          </p:cNvSpPr>
          <p:nvPr>
            <p:ph idx="1"/>
          </p:nvPr>
        </p:nvSpPr>
        <p:spPr>
          <a:xfrm>
            <a:off x="611560" y="1772816"/>
            <a:ext cx="7992888" cy="2836912"/>
          </a:xfrm>
        </p:spPr>
        <p:txBody>
          <a:bodyPr>
            <a:normAutofit fontScale="62500" lnSpcReduction="20000"/>
          </a:bodyPr>
          <a:lstStyle/>
          <a:p>
            <a:pPr marL="0" indent="0" algn="just">
              <a:buNone/>
            </a:pPr>
            <a:r>
              <a:rPr lang="es-SV" sz="3400" dirty="0">
                <a:latin typeface="Museo Sans 300" panose="02000000000000000000" pitchFamily="50" charset="0"/>
              </a:rPr>
              <a:t>Reconstruir los historiales laborales de los asegurados o Ex Asegurados que hayan trabajado en empresas Privadas y Públicas, con base a los datos almacenados en el sistema de Administración del Historial Laboral y a las diferencias pruebas documentales o microfilmadas que se tengan en las Secciones de Archivo y Microfilm dl INPEP y de la UPISSS, y a pruebas documentales que puedan proporcionar los Asegurados o las diferentes instituciones Públicas garantizando confiabilidad de la información.</a:t>
            </a:r>
            <a:endParaRPr lang="es-SV" dirty="0">
              <a:latin typeface="Museo Sans 300" panose="02000000000000000000" pitchFamily="50" charset="0"/>
            </a:endParaRPr>
          </a:p>
          <a:p>
            <a:pPr algn="just">
              <a:buNone/>
            </a:pPr>
            <a:endParaRPr lang="es-SV" dirty="0">
              <a:latin typeface="Cambria" pitchFamily="18" charset="0"/>
            </a:endParaRPr>
          </a:p>
          <a:p>
            <a:endParaRPr lang="es-SV" dirty="0"/>
          </a:p>
        </p:txBody>
      </p:sp>
      <p:pic>
        <p:nvPicPr>
          <p:cNvPr id="5" name="Imagen 4">
            <a:extLst>
              <a:ext uri="{FF2B5EF4-FFF2-40B4-BE49-F238E27FC236}">
                <a16:creationId xmlns:a16="http://schemas.microsoft.com/office/drawing/2014/main" id="{D9E7C3CD-5581-4F2E-9F4B-F2E8781D39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540955"/>
            <a:ext cx="1358101" cy="610366"/>
          </a:xfrm>
          <a:prstGeom prst="rect">
            <a:avLst/>
          </a:prstGeom>
        </p:spPr>
      </p:pic>
      <p:graphicFrame>
        <p:nvGraphicFramePr>
          <p:cNvPr id="6" name="Tabla 5">
            <a:extLst>
              <a:ext uri="{FF2B5EF4-FFF2-40B4-BE49-F238E27FC236}">
                <a16:creationId xmlns:a16="http://schemas.microsoft.com/office/drawing/2014/main" id="{F2F44713-8FB5-46A5-AE77-707EE4D7FEC7}"/>
              </a:ext>
            </a:extLst>
          </p:cNvPr>
          <p:cNvGraphicFramePr>
            <a:graphicFrameLocks noGrp="1"/>
          </p:cNvGraphicFramePr>
          <p:nvPr>
            <p:extLst>
              <p:ext uri="{D42A27DB-BD31-4B8C-83A1-F6EECF244321}">
                <p14:modId xmlns:p14="http://schemas.microsoft.com/office/powerpoint/2010/main" val="84632508"/>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63965937"/>
                    </a:ext>
                  </a:extLst>
                </a:gridCol>
                <a:gridCol w="1512168">
                  <a:extLst>
                    <a:ext uri="{9D8B030D-6E8A-4147-A177-3AD203B41FA5}">
                      <a16:colId xmlns:a16="http://schemas.microsoft.com/office/drawing/2014/main" val="1532915179"/>
                    </a:ext>
                  </a:extLst>
                </a:gridCol>
              </a:tblGrid>
              <a:tr h="370840">
                <a:tc>
                  <a:txBody>
                    <a:bodyPr/>
                    <a:lstStyle/>
                    <a:p>
                      <a:r>
                        <a:rPr lang="es-ES" dirty="0"/>
                        <a:t>Total de Empleados:</a:t>
                      </a:r>
                      <a:endParaRPr lang="es-SV" dirty="0"/>
                    </a:p>
                  </a:txBody>
                  <a:tcPr/>
                </a:tc>
                <a:tc>
                  <a:txBody>
                    <a:bodyPr/>
                    <a:lstStyle/>
                    <a:p>
                      <a:r>
                        <a:rPr lang="es-ES" dirty="0"/>
                        <a:t>14</a:t>
                      </a:r>
                      <a:endParaRPr lang="es-SV" dirty="0"/>
                    </a:p>
                  </a:txBody>
                  <a:tcPr/>
                </a:tc>
                <a:extLst>
                  <a:ext uri="{0D108BD9-81ED-4DB2-BD59-A6C34878D82A}">
                    <a16:rowId xmlns:a16="http://schemas.microsoft.com/office/drawing/2014/main" val="552171198"/>
                  </a:ext>
                </a:extLst>
              </a:tr>
              <a:tr h="370840">
                <a:tc>
                  <a:txBody>
                    <a:bodyPr/>
                    <a:lstStyle/>
                    <a:p>
                      <a:r>
                        <a:rPr lang="es-ES" dirty="0"/>
                        <a:t>Mujeres:</a:t>
                      </a:r>
                      <a:endParaRPr lang="es-SV" dirty="0"/>
                    </a:p>
                  </a:txBody>
                  <a:tcPr/>
                </a:tc>
                <a:tc>
                  <a:txBody>
                    <a:bodyPr/>
                    <a:lstStyle/>
                    <a:p>
                      <a:r>
                        <a:rPr lang="es-ES" dirty="0"/>
                        <a:t>9</a:t>
                      </a:r>
                      <a:endParaRPr lang="es-SV" dirty="0"/>
                    </a:p>
                  </a:txBody>
                  <a:tcPr/>
                </a:tc>
                <a:extLst>
                  <a:ext uri="{0D108BD9-81ED-4DB2-BD59-A6C34878D82A}">
                    <a16:rowId xmlns:a16="http://schemas.microsoft.com/office/drawing/2014/main" val="3379875773"/>
                  </a:ext>
                </a:extLst>
              </a:tr>
              <a:tr h="370840">
                <a:tc>
                  <a:txBody>
                    <a:bodyPr/>
                    <a:lstStyle/>
                    <a:p>
                      <a:r>
                        <a:rPr lang="es-ES" dirty="0"/>
                        <a:t>Hombres</a:t>
                      </a:r>
                      <a:endParaRPr lang="es-SV" dirty="0"/>
                    </a:p>
                  </a:txBody>
                  <a:tcPr/>
                </a:tc>
                <a:tc>
                  <a:txBody>
                    <a:bodyPr/>
                    <a:lstStyle/>
                    <a:p>
                      <a:r>
                        <a:rPr lang="es-ES" dirty="0"/>
                        <a:t>5</a:t>
                      </a:r>
                      <a:endParaRPr lang="es-SV" dirty="0"/>
                    </a:p>
                  </a:txBody>
                  <a:tcPr/>
                </a:tc>
                <a:extLst>
                  <a:ext uri="{0D108BD9-81ED-4DB2-BD59-A6C34878D82A}">
                    <a16:rowId xmlns:a16="http://schemas.microsoft.com/office/drawing/2014/main" val="706711710"/>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r"/>
            <a:r>
              <a:rPr lang="es-SV" sz="3600" b="1" dirty="0">
                <a:latin typeface="Museo Sans 300" panose="02000000000000000000" pitchFamily="50" charset="0"/>
              </a:rPr>
              <a:t>           </a:t>
            </a:r>
            <a:r>
              <a:rPr lang="es-SV" sz="3600" b="1" dirty="0">
                <a:solidFill>
                  <a:schemeClr val="tx2">
                    <a:lumMod val="60000"/>
                    <a:lumOff val="40000"/>
                  </a:schemeClr>
                </a:solidFill>
                <a:latin typeface="Museo Sans 300" panose="02000000000000000000" pitchFamily="50" charset="0"/>
              </a:rPr>
              <a:t> </a:t>
            </a:r>
            <a:r>
              <a:rPr lang="es-SV" sz="3600" b="1" dirty="0">
                <a:solidFill>
                  <a:schemeClr val="accent5">
                    <a:lumMod val="50000"/>
                  </a:schemeClr>
                </a:solidFill>
                <a:effectLst>
                  <a:outerShdw blurRad="38100" dist="38100" dir="2700000" algn="tl">
                    <a:srgbClr val="000000">
                      <a:alpha val="43137"/>
                    </a:srgbClr>
                  </a:outerShdw>
                </a:effectLst>
                <a:latin typeface="Museo Sans 700" panose="02000000000000000000" pitchFamily="50" charset="0"/>
              </a:rPr>
              <a:t>Subgerencia Legal</a:t>
            </a:r>
          </a:p>
        </p:txBody>
      </p:sp>
      <p:sp>
        <p:nvSpPr>
          <p:cNvPr id="3" name="2 Marcador de contenido"/>
          <p:cNvSpPr>
            <a:spLocks noGrp="1"/>
          </p:cNvSpPr>
          <p:nvPr>
            <p:ph idx="1"/>
          </p:nvPr>
        </p:nvSpPr>
        <p:spPr>
          <a:xfrm>
            <a:off x="611560" y="1454256"/>
            <a:ext cx="7992888" cy="3244975"/>
          </a:xfrm>
        </p:spPr>
        <p:txBody>
          <a:bodyPr>
            <a:normAutofit fontScale="25000" lnSpcReduction="20000"/>
          </a:bodyPr>
          <a:lstStyle/>
          <a:p>
            <a:pPr marL="0" indent="0" algn="just">
              <a:buNone/>
            </a:pPr>
            <a:r>
              <a:rPr lang="es-SV" sz="8800" dirty="0">
                <a:latin typeface="Museo Sans 300" panose="02000000000000000000" pitchFamily="50" charset="0"/>
              </a:rPr>
              <a:t>Procurar que todas las actividades del Instituto, se realicen dentro del marco legal correspondiente. Representar judicial y extrajudicialmente al Instituto ya sea como actor o demandado; así como revisar los sistemas y procedimientos de trabajo del personal que están bajo su responsabilidad. Coordinar la inscripción de testimonios de inmuebles; así como también brindar apoyo jurídico a la Unidad de adquisiciones y contrataciones Institucional, en la contratación de servicios y adjudicación de bienes del Instituto. Además, brindar el soporte jurídico de manera oportuna a las diferentes unidades organizativas del Instituto.</a:t>
            </a:r>
          </a:p>
          <a:p>
            <a:pPr>
              <a:buNone/>
            </a:pPr>
            <a:endParaRPr lang="es-SV" dirty="0">
              <a:latin typeface="Cambria" pitchFamily="18" charset="0"/>
            </a:endParaRPr>
          </a:p>
        </p:txBody>
      </p:sp>
      <p:pic>
        <p:nvPicPr>
          <p:cNvPr id="5" name="Imagen 4">
            <a:extLst>
              <a:ext uri="{FF2B5EF4-FFF2-40B4-BE49-F238E27FC236}">
                <a16:creationId xmlns:a16="http://schemas.microsoft.com/office/drawing/2014/main" id="{1B8591EE-274D-4B5F-BF8D-3285CACDC5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540955"/>
            <a:ext cx="1358101" cy="610366"/>
          </a:xfrm>
          <a:prstGeom prst="rect">
            <a:avLst/>
          </a:prstGeom>
        </p:spPr>
      </p:pic>
      <p:graphicFrame>
        <p:nvGraphicFramePr>
          <p:cNvPr id="6" name="Tabla 5">
            <a:extLst>
              <a:ext uri="{FF2B5EF4-FFF2-40B4-BE49-F238E27FC236}">
                <a16:creationId xmlns:a16="http://schemas.microsoft.com/office/drawing/2014/main" id="{156A823C-595F-49C3-AF65-AD12B740BC1D}"/>
              </a:ext>
            </a:extLst>
          </p:cNvPr>
          <p:cNvGraphicFramePr>
            <a:graphicFrameLocks noGrp="1"/>
          </p:cNvGraphicFramePr>
          <p:nvPr>
            <p:extLst>
              <p:ext uri="{D42A27DB-BD31-4B8C-83A1-F6EECF244321}">
                <p14:modId xmlns:p14="http://schemas.microsoft.com/office/powerpoint/2010/main" val="2818235689"/>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63965937"/>
                    </a:ext>
                  </a:extLst>
                </a:gridCol>
                <a:gridCol w="1512168">
                  <a:extLst>
                    <a:ext uri="{9D8B030D-6E8A-4147-A177-3AD203B41FA5}">
                      <a16:colId xmlns:a16="http://schemas.microsoft.com/office/drawing/2014/main" val="1532915179"/>
                    </a:ext>
                  </a:extLst>
                </a:gridCol>
              </a:tblGrid>
              <a:tr h="370840">
                <a:tc>
                  <a:txBody>
                    <a:bodyPr/>
                    <a:lstStyle/>
                    <a:p>
                      <a:r>
                        <a:rPr lang="es-ES" dirty="0"/>
                        <a:t>Total de Empleados:</a:t>
                      </a:r>
                      <a:endParaRPr lang="es-SV" dirty="0"/>
                    </a:p>
                  </a:txBody>
                  <a:tcPr/>
                </a:tc>
                <a:tc>
                  <a:txBody>
                    <a:bodyPr/>
                    <a:lstStyle/>
                    <a:p>
                      <a:r>
                        <a:rPr lang="es-ES" dirty="0"/>
                        <a:t>5</a:t>
                      </a:r>
                      <a:endParaRPr lang="es-SV" dirty="0"/>
                    </a:p>
                  </a:txBody>
                  <a:tcPr/>
                </a:tc>
                <a:extLst>
                  <a:ext uri="{0D108BD9-81ED-4DB2-BD59-A6C34878D82A}">
                    <a16:rowId xmlns:a16="http://schemas.microsoft.com/office/drawing/2014/main" val="552171198"/>
                  </a:ext>
                </a:extLst>
              </a:tr>
              <a:tr h="370840">
                <a:tc>
                  <a:txBody>
                    <a:bodyPr/>
                    <a:lstStyle/>
                    <a:p>
                      <a:r>
                        <a:rPr lang="es-ES" dirty="0"/>
                        <a:t>Mujeres:</a:t>
                      </a:r>
                      <a:endParaRPr lang="es-SV" dirty="0"/>
                    </a:p>
                  </a:txBody>
                  <a:tcPr/>
                </a:tc>
                <a:tc>
                  <a:txBody>
                    <a:bodyPr/>
                    <a:lstStyle/>
                    <a:p>
                      <a:r>
                        <a:rPr lang="es-ES" dirty="0"/>
                        <a:t>3</a:t>
                      </a:r>
                      <a:endParaRPr lang="es-SV" dirty="0"/>
                    </a:p>
                  </a:txBody>
                  <a:tcPr/>
                </a:tc>
                <a:extLst>
                  <a:ext uri="{0D108BD9-81ED-4DB2-BD59-A6C34878D82A}">
                    <a16:rowId xmlns:a16="http://schemas.microsoft.com/office/drawing/2014/main" val="3379875773"/>
                  </a:ext>
                </a:extLst>
              </a:tr>
              <a:tr h="370840">
                <a:tc>
                  <a:txBody>
                    <a:bodyPr/>
                    <a:lstStyle/>
                    <a:p>
                      <a:r>
                        <a:rPr lang="es-ES" dirty="0"/>
                        <a:t>Hombres</a:t>
                      </a:r>
                      <a:endParaRPr lang="es-SV" dirty="0"/>
                    </a:p>
                  </a:txBody>
                  <a:tcPr/>
                </a:tc>
                <a:tc>
                  <a:txBody>
                    <a:bodyPr/>
                    <a:lstStyle/>
                    <a:p>
                      <a:r>
                        <a:rPr lang="es-ES" dirty="0"/>
                        <a:t>2</a:t>
                      </a:r>
                      <a:endParaRPr lang="es-SV" dirty="0"/>
                    </a:p>
                  </a:txBody>
                  <a:tcPr/>
                </a:tc>
                <a:extLst>
                  <a:ext uri="{0D108BD9-81ED-4DB2-BD59-A6C34878D82A}">
                    <a16:rowId xmlns:a16="http://schemas.microsoft.com/office/drawing/2014/main" val="706711710"/>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r"/>
            <a:r>
              <a:rPr lang="es-SV" sz="3200" b="1" dirty="0">
                <a:solidFill>
                  <a:schemeClr val="tx2">
                    <a:lumMod val="60000"/>
                    <a:lumOff val="40000"/>
                  </a:schemeClr>
                </a:solidFill>
                <a:latin typeface="Cambria" pitchFamily="18" charset="0"/>
              </a:rPr>
              <a:t>       </a:t>
            </a:r>
            <a:r>
              <a:rPr lang="es-SV" sz="3200"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Departamento </a:t>
            </a:r>
            <a:br>
              <a:rPr lang="es-SV" sz="3200"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br>
            <a:r>
              <a:rPr lang="es-SV" sz="3200" b="1" dirty="0">
                <a:solidFill>
                  <a:schemeClr val="tx2">
                    <a:lumMod val="60000"/>
                    <a:lumOff val="40000"/>
                  </a:schemeClr>
                </a:solidFill>
                <a:effectLst>
                  <a:outerShdw blurRad="38100" dist="38100" dir="2700000" algn="tl">
                    <a:srgbClr val="000000">
                      <a:alpha val="43137"/>
                    </a:srgbClr>
                  </a:outerShdw>
                </a:effectLst>
                <a:latin typeface="Museo Sans 700" panose="02000000000000000000" pitchFamily="50" charset="0"/>
              </a:rPr>
              <a:t>      Jurídico de Pensiones</a:t>
            </a:r>
          </a:p>
        </p:txBody>
      </p:sp>
      <p:sp>
        <p:nvSpPr>
          <p:cNvPr id="3" name="2 Marcador de contenido"/>
          <p:cNvSpPr>
            <a:spLocks noGrp="1"/>
          </p:cNvSpPr>
          <p:nvPr>
            <p:ph idx="1"/>
          </p:nvPr>
        </p:nvSpPr>
        <p:spPr>
          <a:xfrm>
            <a:off x="611560" y="1710674"/>
            <a:ext cx="7992888" cy="2836911"/>
          </a:xfrm>
        </p:spPr>
        <p:txBody>
          <a:bodyPr>
            <a:normAutofit fontScale="70000" lnSpcReduction="20000"/>
          </a:bodyPr>
          <a:lstStyle/>
          <a:p>
            <a:pPr marL="0" indent="0" algn="just">
              <a:buNone/>
            </a:pPr>
            <a:r>
              <a:rPr lang="es-SV" dirty="0">
                <a:latin typeface="Museo Sans 300" panose="02000000000000000000" pitchFamily="50" charset="0"/>
              </a:rPr>
              <a:t>Brindar asesoría jurídica a la Subgerencia de Prestaciones, sus Departamentos y Secciones; a la Unidad Financiera Institucional, sus Departamentos y Secciones, en todo lo relacionado al trámite, otorgamiento y pago de prestaciones pecuniarias por los regímenes de invalidez, vejez y muerte; así como, en las solicitudes de cotización voluntaria, en sus registros y pagos. Además, analizar y emitir opiniones jurídicas en lo concerniente a la recaudación o devolución de cotizaciones y aportaciones previsionales.</a:t>
            </a:r>
          </a:p>
          <a:p>
            <a:pPr algn="just">
              <a:buNone/>
            </a:pPr>
            <a:endParaRPr lang="es-SV" dirty="0">
              <a:latin typeface="Cambria" pitchFamily="18" charset="0"/>
            </a:endParaRPr>
          </a:p>
        </p:txBody>
      </p:sp>
      <p:pic>
        <p:nvPicPr>
          <p:cNvPr id="5" name="Imagen 4">
            <a:extLst>
              <a:ext uri="{FF2B5EF4-FFF2-40B4-BE49-F238E27FC236}">
                <a16:creationId xmlns:a16="http://schemas.microsoft.com/office/drawing/2014/main" id="{B558DC14-C3A4-4721-811B-F51A52257F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540955"/>
            <a:ext cx="1358101" cy="610366"/>
          </a:xfrm>
          <a:prstGeom prst="rect">
            <a:avLst/>
          </a:prstGeom>
        </p:spPr>
      </p:pic>
      <p:graphicFrame>
        <p:nvGraphicFramePr>
          <p:cNvPr id="6" name="Tabla 5">
            <a:extLst>
              <a:ext uri="{FF2B5EF4-FFF2-40B4-BE49-F238E27FC236}">
                <a16:creationId xmlns:a16="http://schemas.microsoft.com/office/drawing/2014/main" id="{E62891E9-F165-4297-A24A-FB0805189EE4}"/>
              </a:ext>
            </a:extLst>
          </p:cNvPr>
          <p:cNvGraphicFramePr>
            <a:graphicFrameLocks noGrp="1"/>
          </p:cNvGraphicFramePr>
          <p:nvPr>
            <p:extLst>
              <p:ext uri="{D42A27DB-BD31-4B8C-83A1-F6EECF244321}">
                <p14:modId xmlns:p14="http://schemas.microsoft.com/office/powerpoint/2010/main" val="71240370"/>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63965937"/>
                    </a:ext>
                  </a:extLst>
                </a:gridCol>
                <a:gridCol w="1512168">
                  <a:extLst>
                    <a:ext uri="{9D8B030D-6E8A-4147-A177-3AD203B41FA5}">
                      <a16:colId xmlns:a16="http://schemas.microsoft.com/office/drawing/2014/main" val="1532915179"/>
                    </a:ext>
                  </a:extLst>
                </a:gridCol>
              </a:tblGrid>
              <a:tr h="370840">
                <a:tc>
                  <a:txBody>
                    <a:bodyPr/>
                    <a:lstStyle/>
                    <a:p>
                      <a:r>
                        <a:rPr lang="es-ES" dirty="0"/>
                        <a:t>Total de Empleados:</a:t>
                      </a:r>
                      <a:endParaRPr lang="es-SV" dirty="0"/>
                    </a:p>
                  </a:txBody>
                  <a:tcPr/>
                </a:tc>
                <a:tc>
                  <a:txBody>
                    <a:bodyPr/>
                    <a:lstStyle/>
                    <a:p>
                      <a:r>
                        <a:rPr lang="es-ES" dirty="0"/>
                        <a:t>2</a:t>
                      </a:r>
                      <a:endParaRPr lang="es-SV" dirty="0"/>
                    </a:p>
                  </a:txBody>
                  <a:tcPr/>
                </a:tc>
                <a:extLst>
                  <a:ext uri="{0D108BD9-81ED-4DB2-BD59-A6C34878D82A}">
                    <a16:rowId xmlns:a16="http://schemas.microsoft.com/office/drawing/2014/main" val="552171198"/>
                  </a:ext>
                </a:extLst>
              </a:tr>
              <a:tr h="370840">
                <a:tc>
                  <a:txBody>
                    <a:bodyPr/>
                    <a:lstStyle/>
                    <a:p>
                      <a:r>
                        <a:rPr lang="es-ES" dirty="0"/>
                        <a:t>Mujeres:</a:t>
                      </a:r>
                      <a:endParaRPr lang="es-SV" dirty="0"/>
                    </a:p>
                  </a:txBody>
                  <a:tcPr/>
                </a:tc>
                <a:tc>
                  <a:txBody>
                    <a:bodyPr/>
                    <a:lstStyle/>
                    <a:p>
                      <a:r>
                        <a:rPr lang="es-ES" dirty="0"/>
                        <a:t>1</a:t>
                      </a:r>
                      <a:endParaRPr lang="es-SV" dirty="0"/>
                    </a:p>
                  </a:txBody>
                  <a:tcPr/>
                </a:tc>
                <a:extLst>
                  <a:ext uri="{0D108BD9-81ED-4DB2-BD59-A6C34878D82A}">
                    <a16:rowId xmlns:a16="http://schemas.microsoft.com/office/drawing/2014/main" val="3379875773"/>
                  </a:ext>
                </a:extLst>
              </a:tr>
              <a:tr h="370840">
                <a:tc>
                  <a:txBody>
                    <a:bodyPr/>
                    <a:lstStyle/>
                    <a:p>
                      <a:r>
                        <a:rPr lang="es-ES" dirty="0"/>
                        <a:t>Hombres</a:t>
                      </a:r>
                      <a:endParaRPr lang="es-SV" dirty="0"/>
                    </a:p>
                  </a:txBody>
                  <a:tcPr/>
                </a:tc>
                <a:tc>
                  <a:txBody>
                    <a:bodyPr/>
                    <a:lstStyle/>
                    <a:p>
                      <a:r>
                        <a:rPr lang="es-ES" dirty="0"/>
                        <a:t>1</a:t>
                      </a:r>
                      <a:endParaRPr lang="es-SV" dirty="0"/>
                    </a:p>
                  </a:txBody>
                  <a:tcPr/>
                </a:tc>
                <a:extLst>
                  <a:ext uri="{0D108BD9-81ED-4DB2-BD59-A6C34878D82A}">
                    <a16:rowId xmlns:a16="http://schemas.microsoft.com/office/drawing/2014/main" val="706711710"/>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1DFA35-D62F-49ED-98E7-3443CC22CBDC}"/>
              </a:ext>
            </a:extLst>
          </p:cNvPr>
          <p:cNvSpPr>
            <a:spLocks noGrp="1"/>
          </p:cNvSpPr>
          <p:nvPr>
            <p:ph type="title"/>
          </p:nvPr>
        </p:nvSpPr>
        <p:spPr/>
        <p:txBody>
          <a:bodyPr>
            <a:normAutofit/>
          </a:bodyPr>
          <a:lstStyle/>
          <a:p>
            <a:pPr algn="r"/>
            <a:r>
              <a:rPr lang="es-SV" sz="4000" b="1" dirty="0">
                <a:solidFill>
                  <a:schemeClr val="accent6">
                    <a:lumMod val="75000"/>
                  </a:schemeClr>
                </a:solidFill>
                <a:latin typeface="Cambria" pitchFamily="18" charset="0"/>
              </a:rPr>
              <a:t> </a:t>
            </a:r>
            <a:r>
              <a:rPr lang="es-SV" sz="3200" b="1" dirty="0">
                <a:solidFill>
                  <a:schemeClr val="tx2">
                    <a:lumMod val="75000"/>
                  </a:schemeClr>
                </a:solidFill>
                <a:effectLst>
                  <a:outerShdw blurRad="38100" dist="38100" dir="2700000" algn="tl">
                    <a:srgbClr val="000000">
                      <a:alpha val="43137"/>
                    </a:srgbClr>
                  </a:outerShdw>
                </a:effectLst>
                <a:latin typeface="Museo Sans 700" panose="02000000000000000000" pitchFamily="50" charset="0"/>
              </a:rPr>
              <a:t>Unidad de Riesgos</a:t>
            </a:r>
            <a:endParaRPr lang="es-SV" dirty="0"/>
          </a:p>
        </p:txBody>
      </p:sp>
      <p:pic>
        <p:nvPicPr>
          <p:cNvPr id="4" name="Imagen 3">
            <a:extLst>
              <a:ext uri="{FF2B5EF4-FFF2-40B4-BE49-F238E27FC236}">
                <a16:creationId xmlns:a16="http://schemas.microsoft.com/office/drawing/2014/main" id="{83273038-AD44-4D74-BB63-2E38FD0720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633764"/>
            <a:ext cx="1358101" cy="610366"/>
          </a:xfrm>
          <a:prstGeom prst="rect">
            <a:avLst/>
          </a:prstGeom>
        </p:spPr>
      </p:pic>
      <p:sp>
        <p:nvSpPr>
          <p:cNvPr id="5" name="4 Marcador de contenido">
            <a:extLst>
              <a:ext uri="{FF2B5EF4-FFF2-40B4-BE49-F238E27FC236}">
                <a16:creationId xmlns:a16="http://schemas.microsoft.com/office/drawing/2014/main" id="{20AF593A-FE97-40AC-8C19-0F2D7275968B}"/>
              </a:ext>
            </a:extLst>
          </p:cNvPr>
          <p:cNvSpPr>
            <a:spLocks noGrp="1"/>
          </p:cNvSpPr>
          <p:nvPr>
            <p:ph idx="1"/>
          </p:nvPr>
        </p:nvSpPr>
        <p:spPr>
          <a:xfrm>
            <a:off x="899592" y="1931022"/>
            <a:ext cx="7632848" cy="2232248"/>
          </a:xfrm>
        </p:spPr>
        <p:txBody>
          <a:bodyPr>
            <a:normAutofit fontScale="77500" lnSpcReduction="20000"/>
          </a:bodyPr>
          <a:lstStyle/>
          <a:p>
            <a:pPr marL="0" indent="0" algn="just">
              <a:buNone/>
            </a:pPr>
            <a:r>
              <a:rPr lang="es-ES" dirty="0">
                <a:latin typeface="Museo Sans 300" panose="02000000000000000000" pitchFamily="50" charset="0"/>
              </a:rPr>
              <a:t>Establecer un sistema de gestión operativa de riesgos, mediante el cual identifique, mida, controle y monitoree los distintos tipos de riesgos a los que INPEP se encuentra expuesto y las interrelaciones que surgen entre estos, de acuerdo a la ley de Bancos de la Superintendencia del Sistema Financiero y demás normativa aplicable.</a:t>
            </a:r>
            <a:endParaRPr lang="es-SV" dirty="0">
              <a:latin typeface="Museo Sans 300" panose="02000000000000000000" pitchFamily="50" charset="0"/>
            </a:endParaRPr>
          </a:p>
        </p:txBody>
      </p:sp>
      <p:graphicFrame>
        <p:nvGraphicFramePr>
          <p:cNvPr id="6" name="Tabla 5">
            <a:extLst>
              <a:ext uri="{FF2B5EF4-FFF2-40B4-BE49-F238E27FC236}">
                <a16:creationId xmlns:a16="http://schemas.microsoft.com/office/drawing/2014/main" id="{E6CEC303-E1D8-4F65-8CB1-70F15BFE245B}"/>
              </a:ext>
            </a:extLst>
          </p:cNvPr>
          <p:cNvGraphicFramePr>
            <a:graphicFrameLocks noGrp="1"/>
          </p:cNvGraphicFramePr>
          <p:nvPr>
            <p:extLst/>
          </p:nvPr>
        </p:nvGraphicFramePr>
        <p:xfrm>
          <a:off x="2291916" y="4653136"/>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63965937"/>
                    </a:ext>
                  </a:extLst>
                </a:gridCol>
                <a:gridCol w="1512168">
                  <a:extLst>
                    <a:ext uri="{9D8B030D-6E8A-4147-A177-3AD203B41FA5}">
                      <a16:colId xmlns:a16="http://schemas.microsoft.com/office/drawing/2014/main" val="1532915179"/>
                    </a:ext>
                  </a:extLst>
                </a:gridCol>
              </a:tblGrid>
              <a:tr h="370840">
                <a:tc>
                  <a:txBody>
                    <a:bodyPr/>
                    <a:lstStyle/>
                    <a:p>
                      <a:r>
                        <a:rPr lang="es-ES" dirty="0"/>
                        <a:t>Total de Empleados:</a:t>
                      </a:r>
                      <a:endParaRPr lang="es-SV" dirty="0"/>
                    </a:p>
                  </a:txBody>
                  <a:tcPr/>
                </a:tc>
                <a:tc>
                  <a:txBody>
                    <a:bodyPr/>
                    <a:lstStyle/>
                    <a:p>
                      <a:r>
                        <a:rPr lang="es-ES" dirty="0"/>
                        <a:t>1</a:t>
                      </a:r>
                      <a:endParaRPr lang="es-SV" dirty="0"/>
                    </a:p>
                  </a:txBody>
                  <a:tcPr/>
                </a:tc>
                <a:extLst>
                  <a:ext uri="{0D108BD9-81ED-4DB2-BD59-A6C34878D82A}">
                    <a16:rowId xmlns:a16="http://schemas.microsoft.com/office/drawing/2014/main" val="552171198"/>
                  </a:ext>
                </a:extLst>
              </a:tr>
              <a:tr h="370840">
                <a:tc>
                  <a:txBody>
                    <a:bodyPr/>
                    <a:lstStyle/>
                    <a:p>
                      <a:r>
                        <a:rPr lang="es-ES" dirty="0"/>
                        <a:t>Mujeres:</a:t>
                      </a:r>
                      <a:endParaRPr lang="es-SV" dirty="0"/>
                    </a:p>
                  </a:txBody>
                  <a:tcPr/>
                </a:tc>
                <a:tc>
                  <a:txBody>
                    <a:bodyPr/>
                    <a:lstStyle/>
                    <a:p>
                      <a:r>
                        <a:rPr lang="es-ES" dirty="0"/>
                        <a:t>1</a:t>
                      </a:r>
                      <a:endParaRPr lang="es-SV" dirty="0"/>
                    </a:p>
                  </a:txBody>
                  <a:tcPr/>
                </a:tc>
                <a:extLst>
                  <a:ext uri="{0D108BD9-81ED-4DB2-BD59-A6C34878D82A}">
                    <a16:rowId xmlns:a16="http://schemas.microsoft.com/office/drawing/2014/main" val="3379875773"/>
                  </a:ext>
                </a:extLst>
              </a:tr>
              <a:tr h="370840">
                <a:tc>
                  <a:txBody>
                    <a:bodyPr/>
                    <a:lstStyle/>
                    <a:p>
                      <a:r>
                        <a:rPr lang="es-ES" dirty="0"/>
                        <a:t>Hombres</a:t>
                      </a:r>
                      <a:endParaRPr lang="es-SV" dirty="0"/>
                    </a:p>
                  </a:txBody>
                  <a:tcPr/>
                </a:tc>
                <a:tc>
                  <a:txBody>
                    <a:bodyPr/>
                    <a:lstStyle/>
                    <a:p>
                      <a:r>
                        <a:rPr lang="es-ES" dirty="0"/>
                        <a:t>0</a:t>
                      </a:r>
                      <a:endParaRPr lang="es-SV" dirty="0"/>
                    </a:p>
                  </a:txBody>
                  <a:tcPr/>
                </a:tc>
                <a:extLst>
                  <a:ext uri="{0D108BD9-81ED-4DB2-BD59-A6C34878D82A}">
                    <a16:rowId xmlns:a16="http://schemas.microsoft.com/office/drawing/2014/main" val="706711710"/>
                  </a:ext>
                </a:extLst>
              </a:tr>
            </a:tbl>
          </a:graphicData>
        </a:graphic>
      </p:graphicFrame>
    </p:spTree>
    <p:extLst>
      <p:ext uri="{BB962C8B-B14F-4D97-AF65-F5344CB8AC3E}">
        <p14:creationId xmlns:p14="http://schemas.microsoft.com/office/powerpoint/2010/main" val="841704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1DFA35-D62F-49ED-98E7-3443CC22CBDC}"/>
              </a:ext>
            </a:extLst>
          </p:cNvPr>
          <p:cNvSpPr>
            <a:spLocks noGrp="1"/>
          </p:cNvSpPr>
          <p:nvPr>
            <p:ph type="title"/>
          </p:nvPr>
        </p:nvSpPr>
        <p:spPr/>
        <p:txBody>
          <a:bodyPr>
            <a:normAutofit fontScale="90000"/>
          </a:bodyPr>
          <a:lstStyle/>
          <a:p>
            <a:pPr algn="r"/>
            <a:r>
              <a:rPr lang="es-SV" sz="4000" b="1" dirty="0">
                <a:solidFill>
                  <a:schemeClr val="accent6">
                    <a:lumMod val="75000"/>
                  </a:schemeClr>
                </a:solidFill>
                <a:latin typeface="Cambria" pitchFamily="18" charset="0"/>
              </a:rPr>
              <a:t> </a:t>
            </a:r>
            <a:r>
              <a:rPr lang="es-SV" sz="3200" b="1" dirty="0">
                <a:solidFill>
                  <a:schemeClr val="tx2">
                    <a:lumMod val="75000"/>
                  </a:schemeClr>
                </a:solidFill>
                <a:effectLst>
                  <a:outerShdw blurRad="38100" dist="38100" dir="2700000" algn="tl">
                    <a:srgbClr val="000000">
                      <a:alpha val="43137"/>
                    </a:srgbClr>
                  </a:outerShdw>
                </a:effectLst>
                <a:latin typeface="Museo Sans 700" panose="02000000000000000000" pitchFamily="50" charset="0"/>
              </a:rPr>
              <a:t>Unidad de Gestión de Proyectos y Cooperación</a:t>
            </a:r>
            <a:endParaRPr lang="es-SV" dirty="0"/>
          </a:p>
        </p:txBody>
      </p:sp>
      <p:pic>
        <p:nvPicPr>
          <p:cNvPr id="4" name="Imagen 3">
            <a:extLst>
              <a:ext uri="{FF2B5EF4-FFF2-40B4-BE49-F238E27FC236}">
                <a16:creationId xmlns:a16="http://schemas.microsoft.com/office/drawing/2014/main" id="{83273038-AD44-4D74-BB63-2E38FD0720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633764"/>
            <a:ext cx="1358101" cy="610366"/>
          </a:xfrm>
          <a:prstGeom prst="rect">
            <a:avLst/>
          </a:prstGeom>
        </p:spPr>
      </p:pic>
      <p:sp>
        <p:nvSpPr>
          <p:cNvPr id="5" name="4 Marcador de contenido">
            <a:extLst>
              <a:ext uri="{FF2B5EF4-FFF2-40B4-BE49-F238E27FC236}">
                <a16:creationId xmlns:a16="http://schemas.microsoft.com/office/drawing/2014/main" id="{20AF593A-FE97-40AC-8C19-0F2D7275968B}"/>
              </a:ext>
            </a:extLst>
          </p:cNvPr>
          <p:cNvSpPr>
            <a:spLocks noGrp="1"/>
          </p:cNvSpPr>
          <p:nvPr>
            <p:ph idx="1"/>
          </p:nvPr>
        </p:nvSpPr>
        <p:spPr>
          <a:xfrm>
            <a:off x="899592" y="1931022"/>
            <a:ext cx="7632848" cy="2232248"/>
          </a:xfrm>
        </p:spPr>
        <p:txBody>
          <a:bodyPr>
            <a:normAutofit fontScale="77500" lnSpcReduction="20000"/>
          </a:bodyPr>
          <a:lstStyle/>
          <a:p>
            <a:pPr marL="0" indent="0" algn="just">
              <a:buNone/>
            </a:pPr>
            <a:r>
              <a:rPr lang="es-ES" dirty="0">
                <a:latin typeface="Museo Sans 300" panose="02000000000000000000" pitchFamily="50" charset="0"/>
              </a:rPr>
              <a:t>Encargada de fortalecer el desarrollo institucional a través de la gestión de cooperación y la formulación de proyectos, que respondan a las demandas y objetivos estratégicos de la institución para el desarrollo de programas en beneficio de la población pensionada y la mejora continua de los procesos institucionales. </a:t>
            </a:r>
            <a:endParaRPr lang="es-SV" dirty="0">
              <a:latin typeface="Museo Sans 300" panose="02000000000000000000" pitchFamily="50" charset="0"/>
            </a:endParaRPr>
          </a:p>
        </p:txBody>
      </p:sp>
      <p:graphicFrame>
        <p:nvGraphicFramePr>
          <p:cNvPr id="6" name="Tabla 5">
            <a:extLst>
              <a:ext uri="{FF2B5EF4-FFF2-40B4-BE49-F238E27FC236}">
                <a16:creationId xmlns:a16="http://schemas.microsoft.com/office/drawing/2014/main" id="{E6CEC303-E1D8-4F65-8CB1-70F15BFE245B}"/>
              </a:ext>
            </a:extLst>
          </p:cNvPr>
          <p:cNvGraphicFramePr>
            <a:graphicFrameLocks noGrp="1"/>
          </p:cNvGraphicFramePr>
          <p:nvPr>
            <p:extLst>
              <p:ext uri="{D42A27DB-BD31-4B8C-83A1-F6EECF244321}">
                <p14:modId xmlns:p14="http://schemas.microsoft.com/office/powerpoint/2010/main" val="2556274681"/>
              </p:ext>
            </p:extLst>
          </p:nvPr>
        </p:nvGraphicFramePr>
        <p:xfrm>
          <a:off x="2291916" y="4653136"/>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63965937"/>
                    </a:ext>
                  </a:extLst>
                </a:gridCol>
                <a:gridCol w="1512168">
                  <a:extLst>
                    <a:ext uri="{9D8B030D-6E8A-4147-A177-3AD203B41FA5}">
                      <a16:colId xmlns:a16="http://schemas.microsoft.com/office/drawing/2014/main" val="1532915179"/>
                    </a:ext>
                  </a:extLst>
                </a:gridCol>
              </a:tblGrid>
              <a:tr h="370840">
                <a:tc>
                  <a:txBody>
                    <a:bodyPr/>
                    <a:lstStyle/>
                    <a:p>
                      <a:r>
                        <a:rPr lang="es-ES" dirty="0"/>
                        <a:t>Total de Empleados:</a:t>
                      </a:r>
                      <a:endParaRPr lang="es-SV" dirty="0"/>
                    </a:p>
                  </a:txBody>
                  <a:tcPr/>
                </a:tc>
                <a:tc>
                  <a:txBody>
                    <a:bodyPr/>
                    <a:lstStyle/>
                    <a:p>
                      <a:r>
                        <a:rPr lang="es-ES" dirty="0"/>
                        <a:t>1</a:t>
                      </a:r>
                      <a:endParaRPr lang="es-SV" dirty="0"/>
                    </a:p>
                  </a:txBody>
                  <a:tcPr/>
                </a:tc>
                <a:extLst>
                  <a:ext uri="{0D108BD9-81ED-4DB2-BD59-A6C34878D82A}">
                    <a16:rowId xmlns:a16="http://schemas.microsoft.com/office/drawing/2014/main" val="552171198"/>
                  </a:ext>
                </a:extLst>
              </a:tr>
              <a:tr h="370840">
                <a:tc>
                  <a:txBody>
                    <a:bodyPr/>
                    <a:lstStyle/>
                    <a:p>
                      <a:r>
                        <a:rPr lang="es-ES" dirty="0"/>
                        <a:t>Mujeres:</a:t>
                      </a:r>
                      <a:endParaRPr lang="es-SV" dirty="0"/>
                    </a:p>
                  </a:txBody>
                  <a:tcPr/>
                </a:tc>
                <a:tc>
                  <a:txBody>
                    <a:bodyPr/>
                    <a:lstStyle/>
                    <a:p>
                      <a:r>
                        <a:rPr lang="es-ES" dirty="0"/>
                        <a:t>1</a:t>
                      </a:r>
                      <a:endParaRPr lang="es-SV" dirty="0"/>
                    </a:p>
                  </a:txBody>
                  <a:tcPr/>
                </a:tc>
                <a:extLst>
                  <a:ext uri="{0D108BD9-81ED-4DB2-BD59-A6C34878D82A}">
                    <a16:rowId xmlns:a16="http://schemas.microsoft.com/office/drawing/2014/main" val="3379875773"/>
                  </a:ext>
                </a:extLst>
              </a:tr>
              <a:tr h="370840">
                <a:tc>
                  <a:txBody>
                    <a:bodyPr/>
                    <a:lstStyle/>
                    <a:p>
                      <a:r>
                        <a:rPr lang="es-ES" dirty="0"/>
                        <a:t>Hombres</a:t>
                      </a:r>
                      <a:endParaRPr lang="es-SV" dirty="0"/>
                    </a:p>
                  </a:txBody>
                  <a:tcPr/>
                </a:tc>
                <a:tc>
                  <a:txBody>
                    <a:bodyPr/>
                    <a:lstStyle/>
                    <a:p>
                      <a:r>
                        <a:rPr lang="es-ES" dirty="0"/>
                        <a:t>0</a:t>
                      </a:r>
                      <a:endParaRPr lang="es-SV" dirty="0"/>
                    </a:p>
                  </a:txBody>
                  <a:tcPr/>
                </a:tc>
                <a:extLst>
                  <a:ext uri="{0D108BD9-81ED-4DB2-BD59-A6C34878D82A}">
                    <a16:rowId xmlns:a16="http://schemas.microsoft.com/office/drawing/2014/main" val="706711710"/>
                  </a:ext>
                </a:extLst>
              </a:tr>
            </a:tbl>
          </a:graphicData>
        </a:graphic>
      </p:graphicFrame>
    </p:spTree>
    <p:extLst>
      <p:ext uri="{BB962C8B-B14F-4D97-AF65-F5344CB8AC3E}">
        <p14:creationId xmlns:p14="http://schemas.microsoft.com/office/powerpoint/2010/main" val="2171774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r"/>
            <a:r>
              <a:rPr lang="es-SV" sz="3200" b="1" dirty="0">
                <a:solidFill>
                  <a:schemeClr val="accent6">
                    <a:lumMod val="75000"/>
                  </a:schemeClr>
                </a:solidFill>
                <a:latin typeface="Cambria" pitchFamily="18" charset="0"/>
              </a:rPr>
              <a:t>         </a:t>
            </a:r>
            <a:r>
              <a:rPr lang="es-SV" sz="3600" b="1" dirty="0">
                <a:solidFill>
                  <a:schemeClr val="tx2">
                    <a:lumMod val="75000"/>
                  </a:schemeClr>
                </a:solidFill>
                <a:effectLst>
                  <a:outerShdw blurRad="38100" dist="38100" dir="2700000" algn="tl">
                    <a:srgbClr val="000000">
                      <a:alpha val="43137"/>
                    </a:srgbClr>
                  </a:outerShdw>
                </a:effectLst>
                <a:latin typeface="Museo Sans 700" panose="02000000000000000000" pitchFamily="50" charset="0"/>
              </a:rPr>
              <a:t>Unidad de Auditoría Interna</a:t>
            </a:r>
          </a:p>
        </p:txBody>
      </p:sp>
      <p:sp>
        <p:nvSpPr>
          <p:cNvPr id="3" name="2 Marcador de contenido"/>
          <p:cNvSpPr>
            <a:spLocks noGrp="1"/>
          </p:cNvSpPr>
          <p:nvPr>
            <p:ph idx="1"/>
          </p:nvPr>
        </p:nvSpPr>
        <p:spPr>
          <a:xfrm>
            <a:off x="611560" y="1531484"/>
            <a:ext cx="7920880" cy="3151822"/>
          </a:xfrm>
        </p:spPr>
        <p:txBody>
          <a:bodyPr>
            <a:normAutofit fontScale="55000" lnSpcReduction="20000"/>
          </a:bodyPr>
          <a:lstStyle/>
          <a:p>
            <a:pPr marL="0" indent="0" algn="just">
              <a:buNone/>
            </a:pPr>
            <a:r>
              <a:rPr lang="es-SV" sz="3900" dirty="0">
                <a:latin typeface="Museo Sans 300" panose="02000000000000000000" pitchFamily="50" charset="0"/>
              </a:rPr>
              <a:t>Examinar los registros y documentos Contables –Financieros de la Institución, a fin de establecer validez, contabilidad y razonabilidad de las cifras que se presentan en los Estados Financieros; evaluar la eficiencia de las medidas de control y el desarrollo de los sistemas informáticos de tal forma que se adhieran a los estándares establecidos; como también verificar el desarrollo de la gestión administrativa, vigilando el cumplimiento de Normas y procedimientos, orientados a mejorar el desempeño; asimismo, evaluar el cumplimiento de los objetivos institucionales, observando los aspectos legales aplicables y establecidos.</a:t>
            </a:r>
          </a:p>
        </p:txBody>
      </p:sp>
      <p:pic>
        <p:nvPicPr>
          <p:cNvPr id="5" name="Imagen 4">
            <a:extLst>
              <a:ext uri="{FF2B5EF4-FFF2-40B4-BE49-F238E27FC236}">
                <a16:creationId xmlns:a16="http://schemas.microsoft.com/office/drawing/2014/main" id="{4598471B-D68C-47E5-BDD0-CC4EFDA2CC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540955"/>
            <a:ext cx="1358101" cy="610366"/>
          </a:xfrm>
          <a:prstGeom prst="rect">
            <a:avLst/>
          </a:prstGeom>
        </p:spPr>
      </p:pic>
      <p:graphicFrame>
        <p:nvGraphicFramePr>
          <p:cNvPr id="6" name="Tabla 5">
            <a:extLst>
              <a:ext uri="{FF2B5EF4-FFF2-40B4-BE49-F238E27FC236}">
                <a16:creationId xmlns:a16="http://schemas.microsoft.com/office/drawing/2014/main" id="{6C5A9576-1E38-4482-B83E-2FF0B5A681F7}"/>
              </a:ext>
            </a:extLst>
          </p:cNvPr>
          <p:cNvGraphicFramePr>
            <a:graphicFrameLocks noGrp="1"/>
          </p:cNvGraphicFramePr>
          <p:nvPr>
            <p:extLst>
              <p:ext uri="{D42A27DB-BD31-4B8C-83A1-F6EECF244321}">
                <p14:modId xmlns:p14="http://schemas.microsoft.com/office/powerpoint/2010/main" val="3879833132"/>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63965937"/>
                    </a:ext>
                  </a:extLst>
                </a:gridCol>
                <a:gridCol w="1512168">
                  <a:extLst>
                    <a:ext uri="{9D8B030D-6E8A-4147-A177-3AD203B41FA5}">
                      <a16:colId xmlns:a16="http://schemas.microsoft.com/office/drawing/2014/main" val="1532915179"/>
                    </a:ext>
                  </a:extLst>
                </a:gridCol>
              </a:tblGrid>
              <a:tr h="370840">
                <a:tc>
                  <a:txBody>
                    <a:bodyPr/>
                    <a:lstStyle/>
                    <a:p>
                      <a:r>
                        <a:rPr lang="es-ES" dirty="0"/>
                        <a:t>Total de Empleados:</a:t>
                      </a:r>
                      <a:endParaRPr lang="es-SV" dirty="0"/>
                    </a:p>
                  </a:txBody>
                  <a:tcPr/>
                </a:tc>
                <a:tc>
                  <a:txBody>
                    <a:bodyPr/>
                    <a:lstStyle/>
                    <a:p>
                      <a:r>
                        <a:rPr lang="es-ES" dirty="0"/>
                        <a:t>6</a:t>
                      </a:r>
                      <a:endParaRPr lang="es-SV" dirty="0"/>
                    </a:p>
                  </a:txBody>
                  <a:tcPr/>
                </a:tc>
                <a:extLst>
                  <a:ext uri="{0D108BD9-81ED-4DB2-BD59-A6C34878D82A}">
                    <a16:rowId xmlns:a16="http://schemas.microsoft.com/office/drawing/2014/main" val="552171198"/>
                  </a:ext>
                </a:extLst>
              </a:tr>
              <a:tr h="370840">
                <a:tc>
                  <a:txBody>
                    <a:bodyPr/>
                    <a:lstStyle/>
                    <a:p>
                      <a:r>
                        <a:rPr lang="es-ES" dirty="0"/>
                        <a:t>Mujeres:</a:t>
                      </a:r>
                      <a:endParaRPr lang="es-SV" dirty="0"/>
                    </a:p>
                  </a:txBody>
                  <a:tcPr/>
                </a:tc>
                <a:tc>
                  <a:txBody>
                    <a:bodyPr/>
                    <a:lstStyle/>
                    <a:p>
                      <a:r>
                        <a:rPr lang="es-ES" dirty="0"/>
                        <a:t>4</a:t>
                      </a:r>
                      <a:endParaRPr lang="es-SV" dirty="0"/>
                    </a:p>
                  </a:txBody>
                  <a:tcPr/>
                </a:tc>
                <a:extLst>
                  <a:ext uri="{0D108BD9-81ED-4DB2-BD59-A6C34878D82A}">
                    <a16:rowId xmlns:a16="http://schemas.microsoft.com/office/drawing/2014/main" val="3379875773"/>
                  </a:ext>
                </a:extLst>
              </a:tr>
              <a:tr h="370840">
                <a:tc>
                  <a:txBody>
                    <a:bodyPr/>
                    <a:lstStyle/>
                    <a:p>
                      <a:r>
                        <a:rPr lang="es-ES" dirty="0"/>
                        <a:t>Hombres</a:t>
                      </a:r>
                      <a:endParaRPr lang="es-SV" dirty="0"/>
                    </a:p>
                  </a:txBody>
                  <a:tcPr/>
                </a:tc>
                <a:tc>
                  <a:txBody>
                    <a:bodyPr/>
                    <a:lstStyle/>
                    <a:p>
                      <a:r>
                        <a:rPr lang="es-ES" dirty="0"/>
                        <a:t>2</a:t>
                      </a:r>
                      <a:endParaRPr lang="es-SV" dirty="0"/>
                    </a:p>
                  </a:txBody>
                  <a:tcPr/>
                </a:tc>
                <a:extLst>
                  <a:ext uri="{0D108BD9-81ED-4DB2-BD59-A6C34878D82A}">
                    <a16:rowId xmlns:a16="http://schemas.microsoft.com/office/drawing/2014/main" val="706711710"/>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1"/>
            <a:ext cx="8229600" cy="2476871"/>
          </a:xfrm>
        </p:spPr>
        <p:txBody>
          <a:bodyPr>
            <a:normAutofit fontScale="85000" lnSpcReduction="10000"/>
          </a:bodyPr>
          <a:lstStyle/>
          <a:p>
            <a:pPr marL="0" indent="0" algn="just">
              <a:buNone/>
            </a:pPr>
            <a:r>
              <a:rPr lang="es-SV" dirty="0">
                <a:latin typeface="Museo Sans 300" panose="02000000000000000000" pitchFamily="50" charset="0"/>
              </a:rPr>
              <a:t>Proveer artículos de primera necesidad a los empleados y pensionados del Instituto así como velar por el resguardo de estos productos, suministrar la bolsa alimenticia mensual a los empleados de acuerdo a lo informado por el departamento de Recursos Humanos.</a:t>
            </a:r>
          </a:p>
        </p:txBody>
      </p:sp>
      <p:sp>
        <p:nvSpPr>
          <p:cNvPr id="4" name="1 Título"/>
          <p:cNvSpPr>
            <a:spLocks noGrp="1"/>
          </p:cNvSpPr>
          <p:nvPr>
            <p:ph type="title"/>
          </p:nvPr>
        </p:nvSpPr>
        <p:spPr>
          <a:xfrm>
            <a:off x="485804" y="300031"/>
            <a:ext cx="8229600" cy="1143000"/>
          </a:xfrm>
        </p:spPr>
        <p:txBody>
          <a:bodyPr/>
          <a:lstStyle/>
          <a:p>
            <a:pPr algn="r"/>
            <a:r>
              <a:rPr lang="es-SV" b="1" dirty="0">
                <a:solidFill>
                  <a:schemeClr val="tx2">
                    <a:lumMod val="75000"/>
                  </a:schemeClr>
                </a:solidFill>
                <a:effectLst>
                  <a:outerShdw blurRad="38100" dist="38100" dir="2700000" algn="tl">
                    <a:srgbClr val="000000">
                      <a:alpha val="43137"/>
                    </a:srgbClr>
                  </a:outerShdw>
                </a:effectLst>
                <a:latin typeface="Museo Sans 700" panose="02000000000000000000" pitchFamily="50" charset="0"/>
              </a:rPr>
              <a:t>Despensa Familiar</a:t>
            </a:r>
          </a:p>
        </p:txBody>
      </p:sp>
      <p:pic>
        <p:nvPicPr>
          <p:cNvPr id="5" name="Imagen 4">
            <a:extLst>
              <a:ext uri="{FF2B5EF4-FFF2-40B4-BE49-F238E27FC236}">
                <a16:creationId xmlns:a16="http://schemas.microsoft.com/office/drawing/2014/main" id="{1900D4C7-E3EA-41FC-A385-D70B3C41E6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540955"/>
            <a:ext cx="1358101" cy="610366"/>
          </a:xfrm>
          <a:prstGeom prst="rect">
            <a:avLst/>
          </a:prstGeom>
        </p:spPr>
      </p:pic>
      <p:graphicFrame>
        <p:nvGraphicFramePr>
          <p:cNvPr id="7" name="Tabla 6">
            <a:extLst>
              <a:ext uri="{FF2B5EF4-FFF2-40B4-BE49-F238E27FC236}">
                <a16:creationId xmlns:a16="http://schemas.microsoft.com/office/drawing/2014/main" id="{83FDB8D1-E943-48C7-8FD4-808E1F28B527}"/>
              </a:ext>
            </a:extLst>
          </p:cNvPr>
          <p:cNvGraphicFramePr>
            <a:graphicFrameLocks noGrp="1"/>
          </p:cNvGraphicFramePr>
          <p:nvPr>
            <p:extLst>
              <p:ext uri="{D42A27DB-BD31-4B8C-83A1-F6EECF244321}">
                <p14:modId xmlns:p14="http://schemas.microsoft.com/office/powerpoint/2010/main" val="3563502761"/>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63965937"/>
                    </a:ext>
                  </a:extLst>
                </a:gridCol>
                <a:gridCol w="1512168">
                  <a:extLst>
                    <a:ext uri="{9D8B030D-6E8A-4147-A177-3AD203B41FA5}">
                      <a16:colId xmlns:a16="http://schemas.microsoft.com/office/drawing/2014/main" val="1532915179"/>
                    </a:ext>
                  </a:extLst>
                </a:gridCol>
              </a:tblGrid>
              <a:tr h="370840">
                <a:tc>
                  <a:txBody>
                    <a:bodyPr/>
                    <a:lstStyle/>
                    <a:p>
                      <a:r>
                        <a:rPr lang="es-ES" dirty="0"/>
                        <a:t>Total de Empleados:</a:t>
                      </a:r>
                      <a:endParaRPr lang="es-SV" dirty="0"/>
                    </a:p>
                  </a:txBody>
                  <a:tcPr/>
                </a:tc>
                <a:tc>
                  <a:txBody>
                    <a:bodyPr/>
                    <a:lstStyle/>
                    <a:p>
                      <a:r>
                        <a:rPr lang="es-ES" dirty="0"/>
                        <a:t>5</a:t>
                      </a:r>
                      <a:endParaRPr lang="es-SV" dirty="0"/>
                    </a:p>
                  </a:txBody>
                  <a:tcPr/>
                </a:tc>
                <a:extLst>
                  <a:ext uri="{0D108BD9-81ED-4DB2-BD59-A6C34878D82A}">
                    <a16:rowId xmlns:a16="http://schemas.microsoft.com/office/drawing/2014/main" val="552171198"/>
                  </a:ext>
                </a:extLst>
              </a:tr>
              <a:tr h="370840">
                <a:tc>
                  <a:txBody>
                    <a:bodyPr/>
                    <a:lstStyle/>
                    <a:p>
                      <a:r>
                        <a:rPr lang="es-ES" dirty="0"/>
                        <a:t>Mujeres:</a:t>
                      </a:r>
                      <a:endParaRPr lang="es-SV" dirty="0"/>
                    </a:p>
                  </a:txBody>
                  <a:tcPr/>
                </a:tc>
                <a:tc>
                  <a:txBody>
                    <a:bodyPr/>
                    <a:lstStyle/>
                    <a:p>
                      <a:r>
                        <a:rPr lang="es-ES" dirty="0"/>
                        <a:t>4</a:t>
                      </a:r>
                      <a:endParaRPr lang="es-SV" dirty="0"/>
                    </a:p>
                  </a:txBody>
                  <a:tcPr/>
                </a:tc>
                <a:extLst>
                  <a:ext uri="{0D108BD9-81ED-4DB2-BD59-A6C34878D82A}">
                    <a16:rowId xmlns:a16="http://schemas.microsoft.com/office/drawing/2014/main" val="3379875773"/>
                  </a:ext>
                </a:extLst>
              </a:tr>
              <a:tr h="370840">
                <a:tc>
                  <a:txBody>
                    <a:bodyPr/>
                    <a:lstStyle/>
                    <a:p>
                      <a:r>
                        <a:rPr lang="es-ES" dirty="0"/>
                        <a:t>Hombres</a:t>
                      </a:r>
                      <a:endParaRPr lang="es-SV" dirty="0"/>
                    </a:p>
                  </a:txBody>
                  <a:tcPr/>
                </a:tc>
                <a:tc>
                  <a:txBody>
                    <a:bodyPr/>
                    <a:lstStyle/>
                    <a:p>
                      <a:r>
                        <a:rPr lang="es-ES" dirty="0"/>
                        <a:t>1</a:t>
                      </a:r>
                      <a:endParaRPr lang="es-SV" dirty="0"/>
                    </a:p>
                  </a:txBody>
                  <a:tcPr/>
                </a:tc>
                <a:extLst>
                  <a:ext uri="{0D108BD9-81ED-4DB2-BD59-A6C34878D82A}">
                    <a16:rowId xmlns:a16="http://schemas.microsoft.com/office/drawing/2014/main" val="706711710"/>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r"/>
            <a:r>
              <a:rPr lang="es-SV" b="1" dirty="0">
                <a:solidFill>
                  <a:schemeClr val="tx2">
                    <a:lumMod val="75000"/>
                  </a:schemeClr>
                </a:solidFill>
                <a:effectLst>
                  <a:outerShdw blurRad="38100" dist="38100" dir="2700000" algn="tl">
                    <a:srgbClr val="000000">
                      <a:alpha val="43137"/>
                    </a:srgbClr>
                  </a:outerShdw>
                </a:effectLst>
                <a:latin typeface="Museo Sans 700" panose="02000000000000000000" pitchFamily="50" charset="0"/>
              </a:rPr>
              <a:t>Gerencia</a:t>
            </a:r>
          </a:p>
        </p:txBody>
      </p:sp>
      <p:sp>
        <p:nvSpPr>
          <p:cNvPr id="3" name="2 Marcador de contenido"/>
          <p:cNvSpPr>
            <a:spLocks noGrp="1"/>
          </p:cNvSpPr>
          <p:nvPr>
            <p:ph idx="1"/>
          </p:nvPr>
        </p:nvSpPr>
        <p:spPr>
          <a:xfrm>
            <a:off x="611560" y="1595607"/>
            <a:ext cx="7992888" cy="2935228"/>
          </a:xfrm>
        </p:spPr>
        <p:txBody>
          <a:bodyPr>
            <a:normAutofit fontScale="70000" lnSpcReduction="20000"/>
          </a:bodyPr>
          <a:lstStyle/>
          <a:p>
            <a:pPr marL="0" indent="0" algn="just">
              <a:buNone/>
            </a:pPr>
            <a:r>
              <a:rPr lang="es-SV" dirty="0">
                <a:latin typeface="Museo Sans 300" panose="02000000000000000000" pitchFamily="50" charset="0"/>
              </a:rPr>
              <a:t>Ejercer la jefatura inmediata de las dependencias y del personal del Instituto, autorizar los Estados Financieros y otros informes que deban someterse  la Junta directiva y presentarlos oportunamente a la Presidencia, Atender la gestión administrativa del Instituto de acuerdo con la Ley y sus reglamentos y con las disposiciones de la Junta directiva y la  Presidencia, Asistir a las sesiones de la Junta directiva, con derecho a voz pero sin voto, Ejercer las demás atribuciones que le correspondan de acuerdo con las disposiciones pertinentes.</a:t>
            </a:r>
          </a:p>
        </p:txBody>
      </p:sp>
      <p:pic>
        <p:nvPicPr>
          <p:cNvPr id="5" name="Imagen 4">
            <a:extLst>
              <a:ext uri="{FF2B5EF4-FFF2-40B4-BE49-F238E27FC236}">
                <a16:creationId xmlns:a16="http://schemas.microsoft.com/office/drawing/2014/main" id="{DFD85FB6-DF1A-423D-B24D-46B9D73E5D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540955"/>
            <a:ext cx="1358101" cy="610366"/>
          </a:xfrm>
          <a:prstGeom prst="rect">
            <a:avLst/>
          </a:prstGeom>
        </p:spPr>
      </p:pic>
      <p:graphicFrame>
        <p:nvGraphicFramePr>
          <p:cNvPr id="6" name="Tabla 5">
            <a:extLst>
              <a:ext uri="{FF2B5EF4-FFF2-40B4-BE49-F238E27FC236}">
                <a16:creationId xmlns:a16="http://schemas.microsoft.com/office/drawing/2014/main" id="{96494515-D893-4B73-A292-CBECA73856A8}"/>
              </a:ext>
            </a:extLst>
          </p:cNvPr>
          <p:cNvGraphicFramePr>
            <a:graphicFrameLocks noGrp="1"/>
          </p:cNvGraphicFramePr>
          <p:nvPr>
            <p:extLst>
              <p:ext uri="{D42A27DB-BD31-4B8C-83A1-F6EECF244321}">
                <p14:modId xmlns:p14="http://schemas.microsoft.com/office/powerpoint/2010/main" val="1366531146"/>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63965937"/>
                    </a:ext>
                  </a:extLst>
                </a:gridCol>
                <a:gridCol w="1512168">
                  <a:extLst>
                    <a:ext uri="{9D8B030D-6E8A-4147-A177-3AD203B41FA5}">
                      <a16:colId xmlns:a16="http://schemas.microsoft.com/office/drawing/2014/main" val="1532915179"/>
                    </a:ext>
                  </a:extLst>
                </a:gridCol>
              </a:tblGrid>
              <a:tr h="370840">
                <a:tc>
                  <a:txBody>
                    <a:bodyPr/>
                    <a:lstStyle/>
                    <a:p>
                      <a:r>
                        <a:rPr lang="es-ES" dirty="0"/>
                        <a:t>Total de Empleados:</a:t>
                      </a:r>
                      <a:endParaRPr lang="es-SV" dirty="0"/>
                    </a:p>
                  </a:txBody>
                  <a:tcPr/>
                </a:tc>
                <a:tc>
                  <a:txBody>
                    <a:bodyPr/>
                    <a:lstStyle/>
                    <a:p>
                      <a:r>
                        <a:rPr lang="es-ES" dirty="0"/>
                        <a:t>2</a:t>
                      </a:r>
                      <a:endParaRPr lang="es-SV" dirty="0"/>
                    </a:p>
                  </a:txBody>
                  <a:tcPr/>
                </a:tc>
                <a:extLst>
                  <a:ext uri="{0D108BD9-81ED-4DB2-BD59-A6C34878D82A}">
                    <a16:rowId xmlns:a16="http://schemas.microsoft.com/office/drawing/2014/main" val="552171198"/>
                  </a:ext>
                </a:extLst>
              </a:tr>
              <a:tr h="370840">
                <a:tc>
                  <a:txBody>
                    <a:bodyPr/>
                    <a:lstStyle/>
                    <a:p>
                      <a:r>
                        <a:rPr lang="es-ES" dirty="0"/>
                        <a:t>Mujeres:</a:t>
                      </a:r>
                      <a:endParaRPr lang="es-SV" dirty="0"/>
                    </a:p>
                  </a:txBody>
                  <a:tcPr/>
                </a:tc>
                <a:tc>
                  <a:txBody>
                    <a:bodyPr/>
                    <a:lstStyle/>
                    <a:p>
                      <a:r>
                        <a:rPr lang="es-ES" dirty="0"/>
                        <a:t>2</a:t>
                      </a:r>
                      <a:endParaRPr lang="es-SV" dirty="0"/>
                    </a:p>
                  </a:txBody>
                  <a:tcPr/>
                </a:tc>
                <a:extLst>
                  <a:ext uri="{0D108BD9-81ED-4DB2-BD59-A6C34878D82A}">
                    <a16:rowId xmlns:a16="http://schemas.microsoft.com/office/drawing/2014/main" val="3379875773"/>
                  </a:ext>
                </a:extLst>
              </a:tr>
              <a:tr h="370840">
                <a:tc>
                  <a:txBody>
                    <a:bodyPr/>
                    <a:lstStyle/>
                    <a:p>
                      <a:r>
                        <a:rPr lang="es-ES" dirty="0"/>
                        <a:t>Hombres</a:t>
                      </a:r>
                      <a:endParaRPr lang="es-SV" dirty="0"/>
                    </a:p>
                  </a:txBody>
                  <a:tcPr/>
                </a:tc>
                <a:tc>
                  <a:txBody>
                    <a:bodyPr/>
                    <a:lstStyle/>
                    <a:p>
                      <a:r>
                        <a:rPr lang="es-ES" dirty="0"/>
                        <a:t>0</a:t>
                      </a:r>
                      <a:endParaRPr lang="es-SV" dirty="0"/>
                    </a:p>
                  </a:txBody>
                  <a:tcPr/>
                </a:tc>
                <a:extLst>
                  <a:ext uri="{0D108BD9-81ED-4DB2-BD59-A6C34878D82A}">
                    <a16:rowId xmlns:a16="http://schemas.microsoft.com/office/drawing/2014/main" val="706711710"/>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r"/>
            <a:r>
              <a:rPr lang="es-SV" sz="3200" b="1" dirty="0">
                <a:solidFill>
                  <a:schemeClr val="accent6">
                    <a:lumMod val="75000"/>
                  </a:schemeClr>
                </a:solidFill>
                <a:effectLst>
                  <a:outerShdw blurRad="38100" dist="38100" dir="2700000" algn="tl">
                    <a:srgbClr val="000000">
                      <a:alpha val="43137"/>
                    </a:srgbClr>
                  </a:outerShdw>
                </a:effectLst>
                <a:latin typeface="Museo Sans 700" panose="02000000000000000000" pitchFamily="50" charset="0"/>
              </a:rPr>
              <a:t>Unidad de Acceso a la </a:t>
            </a:r>
            <a:br>
              <a:rPr lang="es-SV" sz="3200" b="1" dirty="0">
                <a:solidFill>
                  <a:schemeClr val="accent6">
                    <a:lumMod val="75000"/>
                  </a:schemeClr>
                </a:solidFill>
                <a:effectLst>
                  <a:outerShdw blurRad="38100" dist="38100" dir="2700000" algn="tl">
                    <a:srgbClr val="000000">
                      <a:alpha val="43137"/>
                    </a:srgbClr>
                  </a:outerShdw>
                </a:effectLst>
                <a:latin typeface="Museo Sans 700" panose="02000000000000000000" pitchFamily="50" charset="0"/>
              </a:rPr>
            </a:br>
            <a:r>
              <a:rPr lang="es-SV" sz="3200" b="1" dirty="0">
                <a:solidFill>
                  <a:schemeClr val="accent6">
                    <a:lumMod val="75000"/>
                  </a:schemeClr>
                </a:solidFill>
                <a:effectLst>
                  <a:outerShdw blurRad="38100" dist="38100" dir="2700000" algn="tl">
                    <a:srgbClr val="000000">
                      <a:alpha val="43137"/>
                    </a:srgbClr>
                  </a:outerShdw>
                </a:effectLst>
                <a:latin typeface="Museo Sans 700" panose="02000000000000000000" pitchFamily="50" charset="0"/>
              </a:rPr>
              <a:t>Información Pública</a:t>
            </a:r>
            <a:endParaRPr lang="es-SV" sz="3200" dirty="0">
              <a:solidFill>
                <a:schemeClr val="accent6">
                  <a:lumMod val="75000"/>
                </a:schemeClr>
              </a:solidFill>
              <a:effectLst>
                <a:outerShdw blurRad="38100" dist="38100" dir="2700000" algn="tl">
                  <a:srgbClr val="000000">
                    <a:alpha val="43137"/>
                  </a:srgbClr>
                </a:outerShdw>
              </a:effectLst>
              <a:latin typeface="Museo Sans 700" panose="02000000000000000000" pitchFamily="50" charset="0"/>
            </a:endParaRPr>
          </a:p>
        </p:txBody>
      </p:sp>
      <p:sp>
        <p:nvSpPr>
          <p:cNvPr id="3" name="2 Marcador de contenido"/>
          <p:cNvSpPr>
            <a:spLocks noGrp="1"/>
          </p:cNvSpPr>
          <p:nvPr>
            <p:ph idx="1"/>
          </p:nvPr>
        </p:nvSpPr>
        <p:spPr>
          <a:xfrm>
            <a:off x="611560" y="1595037"/>
            <a:ext cx="7920880" cy="2935798"/>
          </a:xfrm>
        </p:spPr>
        <p:txBody>
          <a:bodyPr>
            <a:normAutofit fontScale="70000" lnSpcReduction="20000"/>
          </a:bodyPr>
          <a:lstStyle/>
          <a:p>
            <a:pPr marL="0" indent="0" algn="just">
              <a:buNone/>
            </a:pPr>
            <a:r>
              <a:rPr lang="es-SV" dirty="0">
                <a:latin typeface="Museo Sans 300" panose="02000000000000000000" pitchFamily="50" charset="0"/>
              </a:rPr>
              <a:t>Aplicar y velar por el cumplimiento de la Ley de acceso a la Información Pública, a través de la implementación de mecanismos que promuevan entre el personal la cultura de transparencia y rendición de cuentas, hacia la ciudadanía en general, generando de esta manera condiciones de confianza hacia la gestión pública de la institución, garantizar el derecho de acceso a toda persona a la información pública a fin de contribuir con la transparencia de las actuaciones del INPEP, proteger los datos personales en posesión del INPEP.</a:t>
            </a:r>
          </a:p>
          <a:p>
            <a:pPr algn="just">
              <a:buNone/>
            </a:pPr>
            <a:endParaRPr lang="es-SV" dirty="0">
              <a:latin typeface="Cambria" pitchFamily="18" charset="0"/>
            </a:endParaRPr>
          </a:p>
          <a:p>
            <a:pPr algn="just">
              <a:buNone/>
            </a:pPr>
            <a:endParaRPr lang="es-SV" dirty="0">
              <a:latin typeface="Cambria" pitchFamily="18" charset="0"/>
            </a:endParaRPr>
          </a:p>
        </p:txBody>
      </p:sp>
      <p:pic>
        <p:nvPicPr>
          <p:cNvPr id="5" name="Imagen 4">
            <a:extLst>
              <a:ext uri="{FF2B5EF4-FFF2-40B4-BE49-F238E27FC236}">
                <a16:creationId xmlns:a16="http://schemas.microsoft.com/office/drawing/2014/main" id="{A08F440F-1588-4B22-B587-F92EC33FB4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540955"/>
            <a:ext cx="1358101" cy="610366"/>
          </a:xfrm>
          <a:prstGeom prst="rect">
            <a:avLst/>
          </a:prstGeom>
        </p:spPr>
      </p:pic>
      <p:graphicFrame>
        <p:nvGraphicFramePr>
          <p:cNvPr id="6" name="Tabla 5">
            <a:extLst>
              <a:ext uri="{FF2B5EF4-FFF2-40B4-BE49-F238E27FC236}">
                <a16:creationId xmlns:a16="http://schemas.microsoft.com/office/drawing/2014/main" id="{1ED00027-A9FD-42E3-8A94-08AA8F4CE0EC}"/>
              </a:ext>
            </a:extLst>
          </p:cNvPr>
          <p:cNvGraphicFramePr>
            <a:graphicFrameLocks noGrp="1"/>
          </p:cNvGraphicFramePr>
          <p:nvPr>
            <p:extLst>
              <p:ext uri="{D42A27DB-BD31-4B8C-83A1-F6EECF244321}">
                <p14:modId xmlns:p14="http://schemas.microsoft.com/office/powerpoint/2010/main" val="1454545630"/>
              </p:ext>
            </p:extLst>
          </p:nvPr>
        </p:nvGraphicFramePr>
        <p:xfrm>
          <a:off x="2291916" y="4797152"/>
          <a:ext cx="4560168"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63965937"/>
                    </a:ext>
                  </a:extLst>
                </a:gridCol>
                <a:gridCol w="1512168">
                  <a:extLst>
                    <a:ext uri="{9D8B030D-6E8A-4147-A177-3AD203B41FA5}">
                      <a16:colId xmlns:a16="http://schemas.microsoft.com/office/drawing/2014/main" val="1532915179"/>
                    </a:ext>
                  </a:extLst>
                </a:gridCol>
              </a:tblGrid>
              <a:tr h="370840">
                <a:tc>
                  <a:txBody>
                    <a:bodyPr/>
                    <a:lstStyle/>
                    <a:p>
                      <a:r>
                        <a:rPr lang="es-ES" dirty="0"/>
                        <a:t>Total de Empleados:</a:t>
                      </a:r>
                      <a:endParaRPr lang="es-SV" dirty="0"/>
                    </a:p>
                  </a:txBody>
                  <a:tcPr/>
                </a:tc>
                <a:tc>
                  <a:txBody>
                    <a:bodyPr/>
                    <a:lstStyle/>
                    <a:p>
                      <a:r>
                        <a:rPr lang="es-ES" dirty="0"/>
                        <a:t>2</a:t>
                      </a:r>
                      <a:endParaRPr lang="es-SV" dirty="0"/>
                    </a:p>
                  </a:txBody>
                  <a:tcPr/>
                </a:tc>
                <a:extLst>
                  <a:ext uri="{0D108BD9-81ED-4DB2-BD59-A6C34878D82A}">
                    <a16:rowId xmlns:a16="http://schemas.microsoft.com/office/drawing/2014/main" val="552171198"/>
                  </a:ext>
                </a:extLst>
              </a:tr>
              <a:tr h="370840">
                <a:tc>
                  <a:txBody>
                    <a:bodyPr/>
                    <a:lstStyle/>
                    <a:p>
                      <a:r>
                        <a:rPr lang="es-ES" dirty="0"/>
                        <a:t>Mujeres:</a:t>
                      </a:r>
                      <a:endParaRPr lang="es-SV" dirty="0"/>
                    </a:p>
                  </a:txBody>
                  <a:tcPr/>
                </a:tc>
                <a:tc>
                  <a:txBody>
                    <a:bodyPr/>
                    <a:lstStyle/>
                    <a:p>
                      <a:r>
                        <a:rPr lang="es-ES" dirty="0"/>
                        <a:t>2</a:t>
                      </a:r>
                      <a:endParaRPr lang="es-SV" dirty="0"/>
                    </a:p>
                  </a:txBody>
                  <a:tcPr/>
                </a:tc>
                <a:extLst>
                  <a:ext uri="{0D108BD9-81ED-4DB2-BD59-A6C34878D82A}">
                    <a16:rowId xmlns:a16="http://schemas.microsoft.com/office/drawing/2014/main" val="3379875773"/>
                  </a:ext>
                </a:extLst>
              </a:tr>
              <a:tr h="370840">
                <a:tc>
                  <a:txBody>
                    <a:bodyPr/>
                    <a:lstStyle/>
                    <a:p>
                      <a:r>
                        <a:rPr lang="es-ES" dirty="0"/>
                        <a:t>Hombres</a:t>
                      </a:r>
                      <a:endParaRPr lang="es-SV" dirty="0"/>
                    </a:p>
                  </a:txBody>
                  <a:tcPr/>
                </a:tc>
                <a:tc>
                  <a:txBody>
                    <a:bodyPr/>
                    <a:lstStyle/>
                    <a:p>
                      <a:endParaRPr lang="es-SV" dirty="0"/>
                    </a:p>
                  </a:txBody>
                  <a:tcPr/>
                </a:tc>
                <a:extLst>
                  <a:ext uri="{0D108BD9-81ED-4DB2-BD59-A6C34878D82A}">
                    <a16:rowId xmlns:a16="http://schemas.microsoft.com/office/drawing/2014/main" val="706711710"/>
                  </a:ext>
                </a:extLst>
              </a:tr>
            </a:tbl>
          </a:graphicData>
        </a:graphic>
      </p:graphicFrame>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1057</TotalTime>
  <Words>2859</Words>
  <Application>Microsoft Office PowerPoint</Application>
  <PresentationFormat>Presentación en pantalla (4:3)</PresentationFormat>
  <Paragraphs>282</Paragraphs>
  <Slides>36</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36</vt:i4>
      </vt:variant>
    </vt:vector>
  </HeadingPairs>
  <TitlesOfParts>
    <vt:vector size="43" baseType="lpstr">
      <vt:lpstr>Arial</vt:lpstr>
      <vt:lpstr>Calibri</vt:lpstr>
      <vt:lpstr>Cambria</vt:lpstr>
      <vt:lpstr>Museo Sans 300</vt:lpstr>
      <vt:lpstr>Museo Sans 700</vt:lpstr>
      <vt:lpstr>Times New Roman</vt:lpstr>
      <vt:lpstr>Tema de Office</vt:lpstr>
      <vt:lpstr>Organigrama Vigente</vt:lpstr>
      <vt:lpstr>Presidencia</vt:lpstr>
      <vt:lpstr>Junta Directiva</vt:lpstr>
      <vt:lpstr> Unidad de Riesgos</vt:lpstr>
      <vt:lpstr> Unidad de Gestión de Proyectos y Cooperación</vt:lpstr>
      <vt:lpstr>         Unidad de Auditoría Interna</vt:lpstr>
      <vt:lpstr>Despensa Familiar</vt:lpstr>
      <vt:lpstr>Gerencia</vt:lpstr>
      <vt:lpstr>Unidad de Acceso a la  Información Pública</vt:lpstr>
      <vt:lpstr>Unidad de Adquisiciones y   Contrataciones Institucional</vt:lpstr>
      <vt:lpstr>Unidad de Planificación  y Gestión de Calidad</vt:lpstr>
      <vt:lpstr>Unidad Ambiental</vt:lpstr>
      <vt:lpstr>Unidad de Género</vt:lpstr>
      <vt:lpstr>Unidad Financiera  Institucional</vt:lpstr>
      <vt:lpstr>       Departamento de         Tesorería</vt:lpstr>
      <vt:lpstr>       Departamento de  Presupuesto</vt:lpstr>
      <vt:lpstr> Departamento de  Contabilidad</vt:lpstr>
      <vt:lpstr>            Subgerencia Administrativa</vt:lpstr>
      <vt:lpstr>Departamento de Recursos Humanos</vt:lpstr>
      <vt:lpstr>Departamento de Servicios Generales</vt:lpstr>
      <vt:lpstr>Departamento de Seguros</vt:lpstr>
      <vt:lpstr>  Clínica Empresarial</vt:lpstr>
      <vt:lpstr>Departamento de Microfilm</vt:lpstr>
      <vt:lpstr>       Departamento de Gestión        documental y archivo</vt:lpstr>
      <vt:lpstr>Centro Recreativo Costa del Sol</vt:lpstr>
      <vt:lpstr>            Subgerencia de Informática</vt:lpstr>
      <vt:lpstr>Departamento de  Soporte Técnico</vt:lpstr>
      <vt:lpstr>       Departamento de         Desarrollo de Sistemas</vt:lpstr>
      <vt:lpstr>       Departamento de         Administración Base de Datos</vt:lpstr>
      <vt:lpstr>            Subgerencia de Prestaciones</vt:lpstr>
      <vt:lpstr>       Departamento de         Pensiones</vt:lpstr>
      <vt:lpstr>       Departamento de         Atención a Pensionados</vt:lpstr>
      <vt:lpstr>       Departamento de         Oficinas Descentralizadas</vt:lpstr>
      <vt:lpstr>       Departamento de         Historial Laboral</vt:lpstr>
      <vt:lpstr>            Subgerencia Legal</vt:lpstr>
      <vt:lpstr>       Departamento        Jurídico de Pensiones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Organigrama Vigente</dc:title>
  <dc:creator>INPNVENTURA</dc:creator>
  <cp:lastModifiedBy>FRACISCO JAVIER MARTINEZ MELENDEZ</cp:lastModifiedBy>
  <cp:revision>77</cp:revision>
  <dcterms:created xsi:type="dcterms:W3CDTF">2017-07-31T15:39:14Z</dcterms:created>
  <dcterms:modified xsi:type="dcterms:W3CDTF">2020-09-25T20:18:36Z</dcterms:modified>
</cp:coreProperties>
</file>