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87" r:id="rId12"/>
    <p:sldId id="288" r:id="rId13"/>
    <p:sldId id="289"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22" autoAdjust="0"/>
    <p:restoredTop sz="94660"/>
  </p:normalViewPr>
  <p:slideViewPr>
    <p:cSldViewPr>
      <p:cViewPr varScale="1">
        <p:scale>
          <a:sx n="72" d="100"/>
          <a:sy n="72"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9/11/2021</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9/11/2021</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de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07272"/>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326573425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599" y="540955"/>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2088134"/>
            <a:ext cx="7920880" cy="2105085"/>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Jefa del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8774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1408344168"/>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16</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615" y="55584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736373" y="2206341"/>
            <a:ext cx="7920880" cy="2017665"/>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Jefa del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766" y="822157"/>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127104181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720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Contabilidad</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457200" y="1895853"/>
            <a:ext cx="8112424" cy="281001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Jefa del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7" name="Imagen 6">
            <a:extLst>
              <a:ext uri="{FF2B5EF4-FFF2-40B4-BE49-F238E27FC236}">
                <a16:creationId xmlns:a16="http://schemas.microsoft.com/office/drawing/2014/main" id="{935F15E9-9A91-43CF-8D47-FD4F88A750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52661"/>
            <a:ext cx="1358101" cy="610366"/>
          </a:xfrm>
          <a:prstGeom prst="rect">
            <a:avLst/>
          </a:prstGeom>
        </p:spPr>
      </p:pic>
      <p:graphicFrame>
        <p:nvGraphicFramePr>
          <p:cNvPr id="8" name="Tabla 7">
            <a:extLst>
              <a:ext uri="{FF2B5EF4-FFF2-40B4-BE49-F238E27FC236}">
                <a16:creationId xmlns:a16="http://schemas.microsoft.com/office/drawing/2014/main" id="{C1007FB9-5F23-4F95-9BA8-EECC5F3612EE}"/>
              </a:ext>
            </a:extLst>
          </p:cNvPr>
          <p:cNvGraphicFramePr>
            <a:graphicFrameLocks noGrp="1"/>
          </p:cNvGraphicFramePr>
          <p:nvPr>
            <p:extLst>
              <p:ext uri="{D42A27DB-BD31-4B8C-83A1-F6EECF244321}">
                <p14:modId xmlns:p14="http://schemas.microsoft.com/office/powerpoint/2010/main" val="360868558"/>
              </p:ext>
            </p:extLst>
          </p:nvPr>
        </p:nvGraphicFramePr>
        <p:xfrm>
          <a:off x="2291916" y="490897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683955"/>
            <a:ext cx="7992888" cy="2769497"/>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Silvia Marlene Rosa de Flores</a:t>
            </a:r>
          </a:p>
          <a:p>
            <a:pPr marL="0" indent="0" algn="just">
              <a:buNone/>
            </a:pPr>
            <a:r>
              <a:rPr lang="es-SV" sz="1600" dirty="0">
                <a:latin typeface="Museo Sans 300" panose="02000000000000000000" pitchFamily="50" charset="0"/>
              </a:rPr>
              <a:t>Gerente</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1366531146"/>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17992"/>
            <a:ext cx="8229600" cy="1143000"/>
          </a:xfrm>
        </p:spPr>
        <p:txBody>
          <a:bodyPr>
            <a:noAutofit/>
          </a:bodyPr>
          <a:lstStyle/>
          <a:p>
            <a:pPr algn="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p>
        </p:txBody>
      </p:sp>
      <p:sp>
        <p:nvSpPr>
          <p:cNvPr id="3" name="2 Marcador de contenido"/>
          <p:cNvSpPr>
            <a:spLocks noGrp="1"/>
          </p:cNvSpPr>
          <p:nvPr>
            <p:ph idx="1"/>
          </p:nvPr>
        </p:nvSpPr>
        <p:spPr>
          <a:xfrm>
            <a:off x="765920" y="2276872"/>
            <a:ext cx="7920880" cy="2088232"/>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84309"/>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262929426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9812"/>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p>
        </p:txBody>
      </p:sp>
      <p:sp>
        <p:nvSpPr>
          <p:cNvPr id="3" name="2 Marcador de contenido"/>
          <p:cNvSpPr>
            <a:spLocks noGrp="1"/>
          </p:cNvSpPr>
          <p:nvPr>
            <p:ph idx="1"/>
          </p:nvPr>
        </p:nvSpPr>
        <p:spPr>
          <a:xfrm>
            <a:off x="611560" y="2204864"/>
            <a:ext cx="7920880" cy="2033077"/>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Lorena Marisol García Castro</a:t>
            </a:r>
          </a:p>
          <a:p>
            <a:pPr marL="0" indent="0" algn="just">
              <a:buNone/>
            </a:pPr>
            <a:r>
              <a:rPr lang="es-SV" sz="1600" dirty="0">
                <a:latin typeface="Museo Sans 300" panose="02000000000000000000" pitchFamily="50" charset="0"/>
              </a:rPr>
              <a:t>Jefa de Unidad de Planificación</a:t>
            </a:r>
            <a:endParaRPr lang="es-SV" sz="1600" dirty="0">
              <a:latin typeface="Cambria" pitchFamily="18"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16129"/>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287869228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982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2060848"/>
            <a:ext cx="7920880" cy="2116831"/>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Iris Elizabeth Valencia Rodríguez</a:t>
            </a:r>
          </a:p>
          <a:p>
            <a:pPr marL="0" indent="0" algn="just">
              <a:buNone/>
            </a:pPr>
            <a:r>
              <a:rPr lang="es-SV" sz="1600" dirty="0">
                <a:latin typeface="Museo Sans 300" panose="02000000000000000000" pitchFamily="50" charset="0"/>
              </a:rPr>
              <a:t>Jefa de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46138"/>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366110677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077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Ambiental</a:t>
            </a:r>
          </a:p>
        </p:txBody>
      </p:sp>
      <p:sp>
        <p:nvSpPr>
          <p:cNvPr id="3" name="2 Marcador de contenido"/>
          <p:cNvSpPr>
            <a:spLocks noGrp="1"/>
          </p:cNvSpPr>
          <p:nvPr>
            <p:ph idx="1"/>
          </p:nvPr>
        </p:nvSpPr>
        <p:spPr>
          <a:xfrm>
            <a:off x="611560" y="2159907"/>
            <a:ext cx="7920880" cy="2321109"/>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Belinda Ivonne Guevara Núñez</a:t>
            </a:r>
          </a:p>
          <a:p>
            <a:pPr marL="0" indent="0" algn="just">
              <a:buNone/>
            </a:pPr>
            <a:r>
              <a:rPr lang="es-SV" sz="1600" dirty="0">
                <a:latin typeface="Museo Sans 300" panose="02000000000000000000" pitchFamily="50" charset="0"/>
              </a:rPr>
              <a:t>Jefa de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67088"/>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7648695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476672"/>
            <a:ext cx="8229600" cy="1143000"/>
          </a:xfrm>
        </p:spPr>
        <p:txBody>
          <a:bodyPr>
            <a:normAutofit fontScale="90000"/>
          </a:bodyPr>
          <a:lstStyle/>
          <a:p>
            <a:pPr algn="r"/>
            <a:r>
              <a:rPr lang="es-SV" sz="4000" b="1" dirty="0">
                <a:solidFill>
                  <a:schemeClr val="accent6">
                    <a:lumMod val="75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87831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204864"/>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a:t>
            </a:r>
            <a:r>
              <a:rPr lang="es-SV" sz="1600" dirty="0">
                <a:latin typeface="Museo Sans 300" panose="02000000000000000000" pitchFamily="50" charset="0"/>
              </a:rPr>
              <a:t>Lorena Marisol García Castro</a:t>
            </a: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Jefa de Unidad de Gestión de Proyectos y Cooperación (ad-honorem)</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501611600"/>
              </p:ext>
            </p:extLst>
          </p:nvPr>
        </p:nvGraphicFramePr>
        <p:xfrm>
          <a:off x="2411760" y="4797152"/>
          <a:ext cx="4008276" cy="1112520"/>
        </p:xfrm>
        <a:graphic>
          <a:graphicData uri="http://schemas.openxmlformats.org/drawingml/2006/table">
            <a:tbl>
              <a:tblPr firstRow="1" bandRow="1">
                <a:tableStyleId>{5C22544A-7EE6-4342-B048-85BDC9FD1C3A}</a:tableStyleId>
              </a:tblPr>
              <a:tblGrid>
                <a:gridCol w="2347456">
                  <a:extLst>
                    <a:ext uri="{9D8B030D-6E8A-4147-A177-3AD203B41FA5}">
                      <a16:colId xmlns:a16="http://schemas.microsoft.com/office/drawing/2014/main" val="1863965937"/>
                    </a:ext>
                  </a:extLst>
                </a:gridCol>
                <a:gridCol w="1660820">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124"/>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913626"/>
            <a:ext cx="7632848" cy="2012276"/>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83441"/>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901981446"/>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Unidad Jurídica</a:t>
            </a:r>
          </a:p>
        </p:txBody>
      </p:sp>
      <p:sp>
        <p:nvSpPr>
          <p:cNvPr id="3" name="2 Marcador de contenido"/>
          <p:cNvSpPr>
            <a:spLocks noGrp="1"/>
          </p:cNvSpPr>
          <p:nvPr>
            <p:ph idx="1"/>
          </p:nvPr>
        </p:nvSpPr>
        <p:spPr>
          <a:xfrm>
            <a:off x="611560" y="2035273"/>
            <a:ext cx="7992888" cy="2105085"/>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Lic. Napoleón Alexis López Sánchez</a:t>
            </a:r>
          </a:p>
          <a:p>
            <a:pPr marL="0" indent="0" algn="just">
              <a:lnSpc>
                <a:spcPct val="90000"/>
              </a:lnSpc>
              <a:buNone/>
            </a:pPr>
            <a:r>
              <a:rPr lang="es-ES" sz="1600" dirty="0">
                <a:latin typeface="Museo Sans 300" panose="02000000000000000000" pitchFamily="50" charset="0"/>
              </a:rPr>
              <a:t>Jefe de Unidad Jurídica</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3945364559"/>
              </p:ext>
            </p:extLst>
          </p:nvPr>
        </p:nvGraphicFramePr>
        <p:xfrm>
          <a:off x="2291916" y="4523793"/>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609329" y="2276872"/>
            <a:ext cx="7992888" cy="1872208"/>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la gestión documental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329" y="968141"/>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3833405204"/>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71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11560" y="2348880"/>
            <a:ext cx="7920880" cy="1807084"/>
          </a:xfrm>
        </p:spPr>
        <p:txBody>
          <a:bodyPr>
            <a:normAutofit lnSpcReduction="10000"/>
          </a:bodyPr>
          <a:lstStyle/>
          <a:p>
            <a:pPr marL="0" indent="0" algn="just">
              <a:buNone/>
            </a:pPr>
            <a:r>
              <a:rPr lang="es-ES" sz="1600" dirty="0">
                <a:latin typeface="Museo Sans 300" panose="02000000000000000000" pitchFamily="50" charset="0"/>
              </a:rPr>
              <a:t>Administrar los procesos, sistemas, prestaciones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Irene Sophia Batres de Hernández</a:t>
            </a:r>
          </a:p>
          <a:p>
            <a:pPr marL="0" indent="0" algn="just">
              <a:buNone/>
            </a:pPr>
            <a:r>
              <a:rPr lang="es-ES" sz="1600" dirty="0">
                <a:latin typeface="Museo Sans 300" panose="02000000000000000000" pitchFamily="50" charset="0"/>
              </a:rPr>
              <a:t>Jefa del Departamento de Gestión de Talento Humano</a:t>
            </a:r>
            <a:endParaRPr lang="es-SV" sz="1600" dirty="0">
              <a:latin typeface="Cambria" pitchFamily="18"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73417"/>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1198724087"/>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467974"/>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808704"/>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del Departamento de Servicios Generales</a:t>
            </a: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802877"/>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2159008389"/>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09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11560" y="2276872"/>
            <a:ext cx="7920880" cy="2028093"/>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del Departamento de Seguros</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04446"/>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815588018"/>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11560" y="2276872"/>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Deny Maricela Beltrán de Pocasangre</a:t>
            </a:r>
          </a:p>
          <a:p>
            <a:pPr marL="0" indent="0" algn="just">
              <a:buNone/>
            </a:pPr>
            <a:r>
              <a:rPr lang="es-SV" sz="1600" dirty="0">
                <a:latin typeface="Museo Sans 300" panose="02000000000000000000" pitchFamily="50" charset="0"/>
              </a:rPr>
              <a:t>Jefa del Departamento de Gestión Documental y Archivo</a:t>
            </a: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409547424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582" y="579821"/>
            <a:ext cx="8229600" cy="1143000"/>
          </a:xfrm>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594942" y="2060848"/>
            <a:ext cx="7920880" cy="2533198"/>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Abraham Asdrúbal Espinoza Santiago</a:t>
            </a:r>
          </a:p>
          <a:p>
            <a:pPr marL="0" indent="0" algn="just">
              <a:lnSpc>
                <a:spcPct val="90000"/>
              </a:lnSpc>
              <a:buNone/>
            </a:pPr>
            <a:r>
              <a:rPr lang="es-ES" sz="1600" dirty="0">
                <a:latin typeface="Museo Sans 300" panose="02000000000000000000" pitchFamily="50" charset="0"/>
              </a:rPr>
              <a:t>Subgerente de Tecnología e Información</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942" y="846138"/>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39045719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183921"/>
            <a:ext cx="7427168"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575556" y="2705189"/>
            <a:ext cx="7992888" cy="2016224"/>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del Departamento de Infraestructura Tecnológica y Soporte (ad-honorem)</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55141"/>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3193863801"/>
              </p:ext>
            </p:extLst>
          </p:nvPr>
        </p:nvGraphicFramePr>
        <p:xfrm>
          <a:off x="2291916" y="493982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4973"/>
            <a:ext cx="8229600" cy="1143000"/>
          </a:xfrm>
        </p:spPr>
        <p:txBody>
          <a:bodyPr>
            <a:normAutofit fontScale="90000"/>
          </a:bodyPr>
          <a:lstStyle/>
          <a:p>
            <a:pPr algn="r"/>
            <a:r>
              <a:rPr lang="es-SV"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p>
        </p:txBody>
      </p:sp>
      <p:sp>
        <p:nvSpPr>
          <p:cNvPr id="3" name="2 Marcador de contenido"/>
          <p:cNvSpPr>
            <a:spLocks noGrp="1"/>
          </p:cNvSpPr>
          <p:nvPr>
            <p:ph idx="1"/>
          </p:nvPr>
        </p:nvSpPr>
        <p:spPr>
          <a:xfrm>
            <a:off x="457200" y="2448805"/>
            <a:ext cx="7920880" cy="2318999"/>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del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14278"/>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2505040123"/>
              </p:ext>
            </p:extLst>
          </p:nvPr>
        </p:nvGraphicFramePr>
        <p:xfrm>
          <a:off x="2291916" y="492652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7911"/>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520911"/>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Helen Beatriz Clímaco de Esquivel</a:t>
            </a:r>
          </a:p>
          <a:p>
            <a:pPr marL="0" indent="0" algn="just">
              <a:buNone/>
            </a:pPr>
            <a:r>
              <a:rPr lang="es-SV" sz="1600" dirty="0">
                <a:latin typeface="Museo Sans 300" panose="02000000000000000000" pitchFamily="50" charset="0"/>
              </a:rPr>
              <a:t>Subgerente de Prestaciones (ad-honorem)</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439426"/>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622446048"/>
              </p:ext>
            </p:extLst>
          </p:nvPr>
        </p:nvGraphicFramePr>
        <p:xfrm>
          <a:off x="2291916" y="515719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0665"/>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2238912"/>
            <a:ext cx="7632848" cy="1484691"/>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773212"/>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1857343866"/>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2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777332"/>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Francisco Javier Martínez Meléndez</a:t>
            </a:r>
          </a:p>
          <a:p>
            <a:pPr marL="0" indent="0" algn="just">
              <a:buNone/>
            </a:pPr>
            <a:r>
              <a:rPr lang="es-SV" sz="1600" dirty="0">
                <a:latin typeface="Museo Sans 300" panose="02000000000000000000" pitchFamily="50" charset="0"/>
              </a:rPr>
              <a:t>Jefe del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66578"/>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3290997274"/>
              </p:ext>
            </p:extLst>
          </p:nvPr>
        </p:nvGraphicFramePr>
        <p:xfrm>
          <a:off x="2291916" y="501317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335"/>
            <a:ext cx="8229600" cy="1143000"/>
          </a:xfrm>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975380"/>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del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81652"/>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753244461"/>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0055"/>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11560" y="2059834"/>
            <a:ext cx="7992888" cy="2520280"/>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 Sección de Microfilm del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Lisbeth Peña Rodríguez</a:t>
            </a:r>
          </a:p>
          <a:p>
            <a:pPr marL="0" indent="0" algn="just">
              <a:buNone/>
            </a:pPr>
            <a:r>
              <a:rPr lang="es-SV" sz="1600" dirty="0">
                <a:latin typeface="Museo Sans 300" panose="02000000000000000000" pitchFamily="50" charset="0"/>
              </a:rPr>
              <a:t>Jefa del Departamento de Historial Laboral</a:t>
            </a:r>
          </a:p>
          <a:p>
            <a:pPr algn="just">
              <a:buNone/>
            </a:pPr>
            <a:endParaRPr lang="es-SV" sz="1600" dirty="0">
              <a:latin typeface="Cambria" pitchFamily="18" charset="0"/>
            </a:endParaRPr>
          </a:p>
          <a:p>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76372"/>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4017896915"/>
              </p:ext>
            </p:extLst>
          </p:nvPr>
        </p:nvGraphicFramePr>
        <p:xfrm>
          <a:off x="2291916" y="493826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4848" y="828490"/>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Centro de Atención al Usuario</a:t>
            </a:r>
          </a:p>
        </p:txBody>
      </p:sp>
      <p:sp>
        <p:nvSpPr>
          <p:cNvPr id="3" name="2 Marcador de contenido"/>
          <p:cNvSpPr>
            <a:spLocks noGrp="1"/>
          </p:cNvSpPr>
          <p:nvPr>
            <p:ph idx="1"/>
          </p:nvPr>
        </p:nvSpPr>
        <p:spPr>
          <a:xfrm>
            <a:off x="611560" y="2204864"/>
            <a:ext cx="7992888" cy="2304256"/>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Damasio Chávez Samayoa</a:t>
            </a:r>
          </a:p>
          <a:p>
            <a:pPr marL="0" indent="0" algn="just">
              <a:buNone/>
            </a:pPr>
            <a:r>
              <a:rPr lang="es-ES" sz="1600" dirty="0">
                <a:latin typeface="Museo Sans 300" panose="02000000000000000000" pitchFamily="50" charset="0"/>
              </a:rPr>
              <a:t>Jefe del Centro de Atención al Usuario</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785597699"/>
              </p:ext>
            </p:extLst>
          </p:nvPr>
        </p:nvGraphicFramePr>
        <p:xfrm>
          <a:off x="2291916" y="4964771"/>
          <a:ext cx="4560168" cy="110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3379875773"/>
                  </a:ext>
                </a:extLst>
              </a:tr>
              <a:tr h="266432">
                <a:tc>
                  <a:txBody>
                    <a:bodyPr/>
                    <a:lstStyle/>
                    <a:p>
                      <a:r>
                        <a:rPr lang="es-ES" dirty="0"/>
                        <a:t>Hombres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Jefa de Unidad de Auditoría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140533409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520844"/>
            <a:ext cx="8229600" cy="1143000"/>
          </a:xfrm>
        </p:spPr>
        <p:txBody>
          <a:bodyPr>
            <a:normAutofit/>
          </a:bodyPr>
          <a:lstStyle/>
          <a:p>
            <a:pPr algn="r"/>
            <a:r>
              <a:rPr lang="es-SV" sz="40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9" y="793596"/>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976478" y="2017640"/>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Iván Vásquez González</a:t>
            </a:r>
          </a:p>
          <a:p>
            <a:pPr marL="0" indent="0" algn="just">
              <a:buNone/>
            </a:pPr>
            <a:r>
              <a:rPr lang="es-ES" sz="1600" dirty="0">
                <a:latin typeface="Museo Sans 300" panose="02000000000000000000" pitchFamily="50" charset="0"/>
              </a:rPr>
              <a:t>Jefe de Unidad de Riesgos</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4015765344"/>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367447"/>
            <a:ext cx="8229600" cy="1143000"/>
          </a:xfrm>
        </p:spPr>
        <p:txBody>
          <a:bodyPr>
            <a:normAutofit fontScale="90000"/>
          </a:bodyPr>
          <a:lstStyle/>
          <a:p>
            <a:pPr algn="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75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Oficial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34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p>
        </p:txBody>
      </p:sp>
      <p:sp>
        <p:nvSpPr>
          <p:cNvPr id="3" name="2 Marcador de contenido"/>
          <p:cNvSpPr>
            <a:spLocks noGrp="1"/>
          </p:cNvSpPr>
          <p:nvPr>
            <p:ph idx="1"/>
          </p:nvPr>
        </p:nvSpPr>
        <p:spPr>
          <a:xfrm>
            <a:off x="611560" y="2084311"/>
            <a:ext cx="7920880" cy="2302507"/>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Oscar Enrique Santos Marcia</a:t>
            </a:r>
          </a:p>
          <a:p>
            <a:pPr marL="0" indent="0" algn="just">
              <a:buNone/>
            </a:pPr>
            <a:r>
              <a:rPr lang="es-ES" sz="1600" dirty="0">
                <a:latin typeface="Museo Sans 300" panose="02000000000000000000" pitchFamily="50" charset="0"/>
              </a:rPr>
              <a:t>Jefe de Unidad de Ciberseguridad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19717"/>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705761044"/>
              </p:ext>
            </p:extLst>
          </p:nvPr>
        </p:nvGraphicFramePr>
        <p:xfrm>
          <a:off x="2411760"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6828"/>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p>
        </p:txBody>
      </p:sp>
      <p:sp>
        <p:nvSpPr>
          <p:cNvPr id="3" name="2 Marcador de contenido"/>
          <p:cNvSpPr>
            <a:spLocks noGrp="1"/>
          </p:cNvSpPr>
          <p:nvPr>
            <p:ph idx="1"/>
          </p:nvPr>
        </p:nvSpPr>
        <p:spPr>
          <a:xfrm>
            <a:off x="611560" y="1844824"/>
            <a:ext cx="7920880" cy="2770067"/>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Seusy Avolevan Arévalo</a:t>
            </a:r>
          </a:p>
          <a:p>
            <a:pPr marL="0" indent="0" algn="just">
              <a:buNone/>
            </a:pPr>
            <a:r>
              <a:rPr lang="es-SV" sz="1600" dirty="0">
                <a:latin typeface="Museo Sans 300" panose="02000000000000000000" pitchFamily="50" charset="0"/>
              </a:rPr>
              <a:t>Oficial de Información</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4314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428446159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39" y="52330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p>
        </p:txBody>
      </p:sp>
      <p:sp>
        <p:nvSpPr>
          <p:cNvPr id="3" name="2 Marcador de contenido"/>
          <p:cNvSpPr>
            <a:spLocks noGrp="1"/>
          </p:cNvSpPr>
          <p:nvPr>
            <p:ph idx="1"/>
          </p:nvPr>
        </p:nvSpPr>
        <p:spPr>
          <a:xfrm>
            <a:off x="754899" y="1772816"/>
            <a:ext cx="7920880" cy="2304256"/>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Yessenia Guadalupe Serrano Villalta</a:t>
            </a:r>
          </a:p>
          <a:p>
            <a:pPr marL="0" indent="0" algn="just">
              <a:buNone/>
            </a:pPr>
            <a:r>
              <a:rPr lang="es-ES" sz="1600" dirty="0">
                <a:latin typeface="Museo Sans 300" panose="02000000000000000000" pitchFamily="50" charset="0"/>
              </a:rPr>
              <a:t>Jefa Interina de Unidad de Comunicaciones</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39" y="789624"/>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2665808812"/>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1822</TotalTime>
  <Words>2892</Words>
  <Application>Microsoft Office PowerPoint</Application>
  <PresentationFormat>Presentación en pantalla (4:3)</PresentationFormat>
  <Paragraphs>353</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Unidad de  Oficialía de Cumplimiento</vt:lpstr>
      <vt:lpstr>Unidad de Ciberseguridad</vt:lpstr>
      <vt:lpstr>Unidad de Acceso a la  Información Pública</vt:lpstr>
      <vt:lpstr>Unidad de Comunicaciones</vt:lpstr>
      <vt:lpstr>Unidad Financiera  Institucional</vt:lpstr>
      <vt:lpstr>       Departamento de         Tesorería</vt:lpstr>
      <vt:lpstr>       Departamento de  Presupuesto</vt:lpstr>
      <vt:lpstr> Departamento de  Contabilidad</vt:lpstr>
      <vt:lpstr>Gerencia</vt:lpstr>
      <vt:lpstr>Unidad de Adquisiciones y   Contrataciones Institucional</vt:lpstr>
      <vt:lpstr>Unidad de Planificación </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LAURA GABRIELA GARCIA QUINTANILLA</cp:lastModifiedBy>
  <cp:revision>118</cp:revision>
  <dcterms:created xsi:type="dcterms:W3CDTF">2017-07-31T15:39:14Z</dcterms:created>
  <dcterms:modified xsi:type="dcterms:W3CDTF">2021-11-09T16:25:16Z</dcterms:modified>
</cp:coreProperties>
</file>