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0" r:id="rId4"/>
    <p:sldId id="280" r:id="rId5"/>
    <p:sldId id="292" r:id="rId6"/>
    <p:sldId id="293" r:id="rId7"/>
    <p:sldId id="294" r:id="rId8"/>
    <p:sldId id="260" r:id="rId9"/>
    <p:sldId id="295" r:id="rId10"/>
    <p:sldId id="265" r:id="rId11"/>
    <p:sldId id="297" r:id="rId12"/>
    <p:sldId id="287" r:id="rId13"/>
    <p:sldId id="288" r:id="rId14"/>
    <p:sldId id="259" r:id="rId15"/>
    <p:sldId id="261" r:id="rId16"/>
    <p:sldId id="262" r:id="rId17"/>
    <p:sldId id="264" r:id="rId18"/>
    <p:sldId id="263" r:id="rId19"/>
    <p:sldId id="291" r:id="rId20"/>
    <p:sldId id="285" r:id="rId21"/>
    <p:sldId id="266" r:id="rId22"/>
    <p:sldId id="267" r:id="rId23"/>
    <p:sldId id="270" r:id="rId24"/>
    <p:sldId id="271" r:id="rId25"/>
    <p:sldId id="273" r:id="rId26"/>
    <p:sldId id="275" r:id="rId27"/>
    <p:sldId id="276" r:id="rId28"/>
    <p:sldId id="277" r:id="rId29"/>
    <p:sldId id="279" r:id="rId30"/>
    <p:sldId id="281" r:id="rId31"/>
    <p:sldId id="282" r:id="rId32"/>
    <p:sldId id="284" r:id="rId33"/>
    <p:sldId id="296" r:id="rId3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2" autoAdjust="0"/>
    <p:restoredTop sz="94660"/>
  </p:normalViewPr>
  <p:slideViewPr>
    <p:cSldViewPr>
      <p:cViewPr varScale="1">
        <p:scale>
          <a:sx n="72" d="100"/>
          <a:sy n="72"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1/11/2022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0E2C-5A84-4D70-8695-F31F7E7C1545}" type="datetimeFigureOut">
              <a:rPr lang="es-SV" smtClean="0"/>
              <a:pPr/>
              <a:t>1/11/2022</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002C-BD5D-406B-B90F-28636130B05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3"/>
            <a:ext cx="7772400" cy="785817"/>
          </a:xfrm>
        </p:spPr>
        <p:txBody>
          <a:bodyPr>
            <a:normAutofit/>
          </a:bodyPr>
          <a:lstStyle/>
          <a:p>
            <a:r>
              <a:rPr lang="es-SV" sz="3600" b="1" dirty="0">
                <a:solidFill>
                  <a:schemeClr val="tx2">
                    <a:lumMod val="75000"/>
                  </a:schemeClr>
                </a:solidFill>
                <a:effectLst>
                  <a:outerShdw blurRad="38100" dist="38100" dir="2700000" algn="tl">
                    <a:srgbClr val="000000">
                      <a:alpha val="43137"/>
                    </a:srgbClr>
                  </a:outerShdw>
                </a:effectLst>
                <a:latin typeface="Museo Sans 300" panose="02000000000000000000" pitchFamily="50" charset="0"/>
              </a:rPr>
              <a:t>Organigrama Vigente</a:t>
            </a:r>
          </a:p>
        </p:txBody>
      </p:sp>
      <p:pic>
        <p:nvPicPr>
          <p:cNvPr id="5" name="Imagen 4">
            <a:extLst>
              <a:ext uri="{FF2B5EF4-FFF2-40B4-BE49-F238E27FC236}">
                <a16:creationId xmlns:a16="http://schemas.microsoft.com/office/drawing/2014/main" id="{C1AFB25B-61D0-41A2-B6EA-C8C9C10BC6FD}"/>
              </a:ext>
            </a:extLst>
          </p:cNvPr>
          <p:cNvPicPr>
            <a:picLocks noChangeAspect="1"/>
          </p:cNvPicPr>
          <p:nvPr/>
        </p:nvPicPr>
        <p:blipFill>
          <a:blip r:embed="rId2"/>
          <a:stretch>
            <a:fillRect/>
          </a:stretch>
        </p:blipFill>
        <p:spPr>
          <a:xfrm>
            <a:off x="525478" y="857263"/>
            <a:ext cx="8093044" cy="60007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Financiera</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Institucional</a:t>
            </a:r>
          </a:p>
        </p:txBody>
      </p:sp>
      <p:sp>
        <p:nvSpPr>
          <p:cNvPr id="3" name="2 Marcador de contenido"/>
          <p:cNvSpPr>
            <a:spLocks noGrp="1"/>
          </p:cNvSpPr>
          <p:nvPr>
            <p:ph idx="1"/>
          </p:nvPr>
        </p:nvSpPr>
        <p:spPr>
          <a:xfrm>
            <a:off x="611560" y="1909947"/>
            <a:ext cx="7920880" cy="2620888"/>
          </a:xfrm>
        </p:spPr>
        <p:txBody>
          <a:bodyPr>
            <a:normAutofit/>
          </a:bodyPr>
          <a:lstStyle/>
          <a:p>
            <a:pPr marL="0" indent="0" algn="just">
              <a:buNone/>
            </a:pPr>
            <a:r>
              <a:rPr lang="es-SV" sz="1600" dirty="0">
                <a:latin typeface="Museo Sans 300" panose="02000000000000000000" pitchFamily="50" charset="0"/>
              </a:rPr>
              <a:t>Velar por el cumplimiento de políticas, lineamientos y disposiciones normativas que apliquen para la gestión financiera del Instituto, además, coordinar el manejo de los recursos financieros del Instituto, garantizado el efectivo control de los ingresos, que permitan planificar las inversiones y los recursos financieros disponibles para un soporte permanente y seguir de los servicios que en materia de seguridad social brinda la Institución.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Jefe de Unidad Financiera Institucional</a:t>
            </a: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F1918C17-C6E1-4AA7-813D-D4E778003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807272"/>
            <a:ext cx="1358101" cy="610366"/>
          </a:xfrm>
          <a:prstGeom prst="rect">
            <a:avLst/>
          </a:prstGeom>
        </p:spPr>
      </p:pic>
      <p:graphicFrame>
        <p:nvGraphicFramePr>
          <p:cNvPr id="6" name="Tabla 5">
            <a:extLst>
              <a:ext uri="{FF2B5EF4-FFF2-40B4-BE49-F238E27FC236}">
                <a16:creationId xmlns:a16="http://schemas.microsoft.com/office/drawing/2014/main" id="{26AF93C9-2666-47FF-971D-1C8F24FE2D5E}"/>
              </a:ext>
            </a:extLst>
          </p:cNvPr>
          <p:cNvGraphicFramePr>
            <a:graphicFrameLocks noGrp="1"/>
          </p:cNvGraphicFramePr>
          <p:nvPr>
            <p:extLst>
              <p:ext uri="{D42A27DB-BD31-4B8C-83A1-F6EECF244321}">
                <p14:modId xmlns:p14="http://schemas.microsoft.com/office/powerpoint/2010/main" val="45030618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id="{1C6D5A0F-E01A-4843-82AE-61E6ED987B6D}"/>
              </a:ext>
            </a:extLst>
          </p:cNvPr>
          <p:cNvSpPr>
            <a:spLocks noGrp="1"/>
          </p:cNvSpPr>
          <p:nvPr>
            <p:ph type="title"/>
          </p:nvPr>
        </p:nvSpPr>
        <p:spPr>
          <a:xfrm>
            <a:off x="457200" y="274638"/>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Contabilidad</a:t>
            </a:r>
          </a:p>
        </p:txBody>
      </p:sp>
      <p:pic>
        <p:nvPicPr>
          <p:cNvPr id="5" name="Imagen 4">
            <a:extLst>
              <a:ext uri="{FF2B5EF4-FFF2-40B4-BE49-F238E27FC236}">
                <a16:creationId xmlns:a16="http://schemas.microsoft.com/office/drawing/2014/main" id="{4BD56202-CDFA-4E1D-875F-8E9A68ACA5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540955"/>
            <a:ext cx="1358101" cy="610366"/>
          </a:xfrm>
          <a:prstGeom prst="rect">
            <a:avLst/>
          </a:prstGeom>
        </p:spPr>
      </p:pic>
      <p:sp>
        <p:nvSpPr>
          <p:cNvPr id="6" name="2 Marcador de contenido">
            <a:extLst>
              <a:ext uri="{FF2B5EF4-FFF2-40B4-BE49-F238E27FC236}">
                <a16:creationId xmlns:a16="http://schemas.microsoft.com/office/drawing/2014/main" id="{891A2F23-682E-4F75-B347-F4EFBB9E6265}"/>
              </a:ext>
            </a:extLst>
          </p:cNvPr>
          <p:cNvSpPr txBox="1">
            <a:spLocks/>
          </p:cNvSpPr>
          <p:nvPr/>
        </p:nvSpPr>
        <p:spPr>
          <a:xfrm>
            <a:off x="457200" y="1895853"/>
            <a:ext cx="8112424" cy="2810018"/>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Recopilar</a:t>
            </a:r>
            <a:r>
              <a:rPr lang="es-SV" sz="1600" baseline="0" dirty="0">
                <a:latin typeface="Museo Sans 300" panose="02000000000000000000" pitchFamily="50" charset="0"/>
              </a:rPr>
              <a:t>,</a:t>
            </a:r>
            <a:r>
              <a:rPr lang="es-SV" sz="1600" dirty="0">
                <a:latin typeface="Museo Sans 300" panose="02000000000000000000" pitchFamily="50" charset="0"/>
              </a:rPr>
              <a:t> registrar, procesar y controlar en forma sistemática de acuerdo a la normativa del sistema de Contabilidad Gubernamental, Ley AFI (Ley de Administración Financiera Institucional) y Ley de la Corte de cuentas de la República, las operaciones del Instituto, expresables en términos monetarios permitiendo la elaboración de los Estados Financieros con el objeto de constituir una herramienta confiable que provea información sobre su gestión financiera y presupuestaria convirtiéndose en el elemento clave de apoyo al proceso de toma de decisiones.</a:t>
            </a: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Licda. Elvia Aida Peñate de Flores</a:t>
            </a: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Jefa del Departamento de Contabilidad</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graphicFrame>
        <p:nvGraphicFramePr>
          <p:cNvPr id="7" name="Tabla 6">
            <a:extLst>
              <a:ext uri="{FF2B5EF4-FFF2-40B4-BE49-F238E27FC236}">
                <a16:creationId xmlns:a16="http://schemas.microsoft.com/office/drawing/2014/main" id="{74199512-895A-4F8E-BBF4-05F8635A9DF4}"/>
              </a:ext>
            </a:extLst>
          </p:cNvPr>
          <p:cNvGraphicFramePr>
            <a:graphicFrameLocks noGrp="1"/>
          </p:cNvGraphicFramePr>
          <p:nvPr>
            <p:extLst>
              <p:ext uri="{D42A27DB-BD31-4B8C-83A1-F6EECF244321}">
                <p14:modId xmlns:p14="http://schemas.microsoft.com/office/powerpoint/2010/main" val="1528142604"/>
              </p:ext>
            </p:extLst>
          </p:nvPr>
        </p:nvGraphicFramePr>
        <p:xfrm>
          <a:off x="2291916" y="490897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3631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7599" y="540955"/>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Tesorería</a:t>
            </a:r>
          </a:p>
        </p:txBody>
      </p:sp>
      <p:sp>
        <p:nvSpPr>
          <p:cNvPr id="3" name="2 Marcador de contenido"/>
          <p:cNvSpPr>
            <a:spLocks noGrp="1"/>
          </p:cNvSpPr>
          <p:nvPr>
            <p:ph idx="1"/>
          </p:nvPr>
        </p:nvSpPr>
        <p:spPr>
          <a:xfrm>
            <a:off x="457200" y="1600200"/>
            <a:ext cx="8229600" cy="3080955"/>
          </a:xfrm>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2088134"/>
            <a:ext cx="7920880" cy="2105085"/>
          </a:xfrm>
          <a:prstGeom prst="rect">
            <a:avLst/>
          </a:prstGeom>
        </p:spPr>
        <p:txBody>
          <a:bodyPr vert="horz" lIns="91440" tIns="45720" rIns="91440" bIns="45720" rtlCol="0">
            <a:normAutofit/>
          </a:bodyPr>
          <a:lstStyle/>
          <a:p>
            <a:pPr algn="just"/>
            <a:r>
              <a:rPr lang="es-SV" altLang="es-SV" sz="1600" dirty="0">
                <a:solidFill>
                  <a:srgbClr val="000000"/>
                </a:solidFill>
                <a:latin typeface="Museo Sans 300" panose="02000000000000000000" pitchFamily="50" charset="0"/>
                <a:cs typeface="Times New Roman" panose="02020603050405020304" pitchFamily="18" charset="0"/>
              </a:rPr>
              <a:t>Efectuar de manera eficiente y oportuna, la gestión de los recursos financieros del </a:t>
            </a:r>
            <a:r>
              <a:rPr lang="es-SV" altLang="es-SV" sz="1600" dirty="0">
                <a:solidFill>
                  <a:srgbClr val="353738"/>
                </a:solidFill>
                <a:latin typeface="Museo Sans 300" panose="02000000000000000000" pitchFamily="50" charset="0"/>
                <a:cs typeface="Times New Roman" panose="02020603050405020304" pitchFamily="18" charset="0"/>
              </a:rPr>
              <a:t>Instituto</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353738"/>
                </a:solidFill>
                <a:latin typeface="Museo Sans 300" panose="02000000000000000000" pitchFamily="50" charset="0"/>
                <a:cs typeface="Times New Roman" panose="02020603050405020304" pitchFamily="18" charset="0"/>
              </a:rPr>
              <a:t>mediante la recaudación, pago de compromisos, custodia de los valores</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000000"/>
                </a:solidFill>
                <a:latin typeface="Museo Sans 300" panose="02000000000000000000" pitchFamily="50" charset="0"/>
                <a:cs typeface="Times New Roman" panose="02020603050405020304" pitchFamily="18" charset="0"/>
              </a:rPr>
              <a:t>y registros de los mismos en los auxiliares respectivos, de conformidad a lo dispuesto en la Ley del INPEP, como de las demás regulaciones aplicables, con el propósito de contribuir al logro de los objetivos institucionales.</a:t>
            </a:r>
          </a:p>
          <a:p>
            <a:pPr algn="just"/>
            <a:endParaRPr lang="es-SV" altLang="es-SV" sz="1600" dirty="0">
              <a:solidFill>
                <a:srgbClr val="000000"/>
              </a:solidFill>
              <a:latin typeface="Museo Sans 300" panose="02000000000000000000" pitchFamily="50" charset="0"/>
              <a:cs typeface="Times New Roman" panose="02020603050405020304" pitchFamily="18" charset="0"/>
            </a:endParaRPr>
          </a:p>
          <a:p>
            <a:pPr algn="just"/>
            <a:r>
              <a:rPr lang="es-SV" altLang="es-SV" sz="1600" dirty="0">
                <a:solidFill>
                  <a:srgbClr val="000000"/>
                </a:solidFill>
                <a:latin typeface="Museo Sans 300" panose="02000000000000000000" pitchFamily="50" charset="0"/>
                <a:cs typeface="Times New Roman" panose="02020603050405020304" pitchFamily="18" charset="0"/>
              </a:rPr>
              <a:t>Ing. Leslie Berenice Córdova Villalta</a:t>
            </a:r>
          </a:p>
          <a:p>
            <a:pPr algn="just"/>
            <a:r>
              <a:rPr lang="es-SV" altLang="es-SV" sz="1600" dirty="0">
                <a:solidFill>
                  <a:srgbClr val="000000"/>
                </a:solidFill>
                <a:latin typeface="Museo Sans 300" panose="02000000000000000000" pitchFamily="50" charset="0"/>
                <a:cs typeface="Times New Roman" panose="02020603050405020304" pitchFamily="18" charset="0"/>
              </a:rPr>
              <a:t>Jefa del Departamento de Tesorería</a:t>
            </a:r>
            <a:endParaRPr lang="es-SV" altLang="es-SV" sz="1600" dirty="0">
              <a:solidFill>
                <a:srgbClr val="000000"/>
              </a:solidFill>
              <a:latin typeface="Cambria" panose="020405030504060302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3C2E6BFB-90FA-46E5-B6D9-EA4E588036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87745"/>
            <a:ext cx="1358101" cy="610366"/>
          </a:xfrm>
          <a:prstGeom prst="rect">
            <a:avLst/>
          </a:prstGeom>
        </p:spPr>
      </p:pic>
      <p:graphicFrame>
        <p:nvGraphicFramePr>
          <p:cNvPr id="8" name="Tabla 7">
            <a:extLst>
              <a:ext uri="{FF2B5EF4-FFF2-40B4-BE49-F238E27FC236}">
                <a16:creationId xmlns:a16="http://schemas.microsoft.com/office/drawing/2014/main" id="{36212144-7B3D-4519-BA73-AD4F59F24B7C}"/>
              </a:ext>
            </a:extLst>
          </p:cNvPr>
          <p:cNvGraphicFramePr>
            <a:graphicFrameLocks noGrp="1"/>
          </p:cNvGraphicFramePr>
          <p:nvPr>
            <p:extLst>
              <p:ext uri="{D42A27DB-BD31-4B8C-83A1-F6EECF244321}">
                <p14:modId xmlns:p14="http://schemas.microsoft.com/office/powerpoint/2010/main" val="200333816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1615" y="55584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Presupuesto</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736373" y="2206341"/>
            <a:ext cx="7920880" cy="2017665"/>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Consolidar, programas y controlar la gestión financiera del INPEP, con el propósito de</a:t>
            </a: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 lograr la optimalización, racionalización, inversión y utilización de los recursos financieros del Instituto a efecto de que se administren de acuerdo a la normatividad y políticas financieras institucionales y del Ministerio de Hacienda.</a:t>
            </a:r>
          </a:p>
          <a:p>
            <a:pPr marR="0" lvl="0" algn="just" defTabSz="914400" rtl="0" eaLnBrk="1" fontAlgn="auto" latinLnBrk="0" hangingPunct="1">
              <a:lnSpc>
                <a:spcPct val="100000"/>
              </a:lnSpc>
              <a:spcBef>
                <a:spcPct val="20000"/>
              </a:spcBef>
              <a:spcAft>
                <a:spcPts val="0"/>
              </a:spcAft>
              <a:buClrTx/>
              <a:buSzTx/>
              <a:tabLst/>
              <a:defRPr/>
            </a:pPr>
            <a:endParaRPr lang="es-SV" sz="1600" baseline="0" dirty="0">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Licda. Mayra Violeta Hernández de Ángel</a:t>
            </a: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Jefa del Departamento de Presupuesto</a:t>
            </a:r>
            <a:endParaRPr kumimoji="0" lang="es-SV" sz="1600" b="0" i="0" u="none" strike="noStrike" kern="1200" cap="none" spc="0" normalizeH="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6" name="Imagen 5">
            <a:extLst>
              <a:ext uri="{FF2B5EF4-FFF2-40B4-BE49-F238E27FC236}">
                <a16:creationId xmlns:a16="http://schemas.microsoft.com/office/drawing/2014/main" id="{9DC58156-A1E6-498C-AFA0-D2F7A1A27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766" y="822157"/>
            <a:ext cx="1358101" cy="610366"/>
          </a:xfrm>
          <a:prstGeom prst="rect">
            <a:avLst/>
          </a:prstGeom>
        </p:spPr>
      </p:pic>
      <p:graphicFrame>
        <p:nvGraphicFramePr>
          <p:cNvPr id="7" name="Tabla 6">
            <a:extLst>
              <a:ext uri="{FF2B5EF4-FFF2-40B4-BE49-F238E27FC236}">
                <a16:creationId xmlns:a16="http://schemas.microsoft.com/office/drawing/2014/main" id="{36FB42BC-B25F-427D-88E1-8F88CE02520E}"/>
              </a:ext>
            </a:extLst>
          </p:cNvPr>
          <p:cNvGraphicFramePr>
            <a:graphicFrameLocks noGrp="1"/>
          </p:cNvGraphicFramePr>
          <p:nvPr>
            <p:extLst>
              <p:ext uri="{D42A27DB-BD31-4B8C-83A1-F6EECF244321}">
                <p14:modId xmlns:p14="http://schemas.microsoft.com/office/powerpoint/2010/main" val="330682552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Gerencia</a:t>
            </a:r>
          </a:p>
        </p:txBody>
      </p:sp>
      <p:sp>
        <p:nvSpPr>
          <p:cNvPr id="3" name="2 Marcador de contenido"/>
          <p:cNvSpPr>
            <a:spLocks noGrp="1"/>
          </p:cNvSpPr>
          <p:nvPr>
            <p:ph idx="1"/>
          </p:nvPr>
        </p:nvSpPr>
        <p:spPr>
          <a:xfrm>
            <a:off x="611560" y="1683955"/>
            <a:ext cx="7992888" cy="2769497"/>
          </a:xfrm>
        </p:spPr>
        <p:txBody>
          <a:bodyPr>
            <a:normAutofit/>
          </a:bodyPr>
          <a:lstStyle/>
          <a:p>
            <a:pPr marL="0" indent="0" algn="just">
              <a:buNone/>
            </a:pPr>
            <a:r>
              <a:rPr lang="es-SV" sz="1600" dirty="0">
                <a:latin typeface="Museo Sans 300" panose="02000000000000000000" pitchFamily="50" charset="0"/>
              </a:rPr>
              <a:t>Ejercer la jefatura inmediata de las dependencias y del personal del Instituto, autorizar los Estados Financieros y otros informes que deban someterse  la Junta directiva y presentarlos oportunamente a la Presidencia, Atender la gestión administrativa del Instituto de acuerdo con la Ley y sus reglamentos y con las disposiciones de la Junta directiva y la  Presidencia, Asistir a las sesiones de la Junta directiva, con derecho a voz pero sin voto, Ejercer las demás atribuciones que le correspondan de acuerdo con las disposiciones pertinentes.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Helen Beatriz Clímaco de Esquivel</a:t>
            </a:r>
          </a:p>
          <a:p>
            <a:pPr marL="0" indent="0" algn="just">
              <a:buNone/>
            </a:pPr>
            <a:r>
              <a:rPr lang="es-SV" sz="1600" dirty="0">
                <a:latin typeface="Museo Sans 300" panose="02000000000000000000" pitchFamily="50" charset="0"/>
              </a:rPr>
              <a:t>Gerente</a:t>
            </a:r>
          </a:p>
        </p:txBody>
      </p:sp>
      <p:pic>
        <p:nvPicPr>
          <p:cNvPr id="5" name="Imagen 4">
            <a:extLst>
              <a:ext uri="{FF2B5EF4-FFF2-40B4-BE49-F238E27FC236}">
                <a16:creationId xmlns:a16="http://schemas.microsoft.com/office/drawing/2014/main" id="{DFD85FB6-DF1A-423D-B24D-46B9D73E5D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6494515-D893-4B73-A292-CBECA73856A8}"/>
              </a:ext>
            </a:extLst>
          </p:cNvPr>
          <p:cNvGraphicFramePr>
            <a:graphicFrameLocks noGrp="1"/>
          </p:cNvGraphicFramePr>
          <p:nvPr>
            <p:extLst>
              <p:ext uri="{D42A27DB-BD31-4B8C-83A1-F6EECF244321}">
                <p14:modId xmlns:p14="http://schemas.microsoft.com/office/powerpoint/2010/main" val="72428262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17992"/>
            <a:ext cx="8229600" cy="1143000"/>
          </a:xfrm>
        </p:spPr>
        <p:txBody>
          <a:bodyPr>
            <a:noAutofit/>
          </a:bodyPr>
          <a:lstStyle/>
          <a:p>
            <a:pPr algn="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Adquisiciones y </a:t>
            </a:r>
            <a:b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Contrataciones Institucional</a:t>
            </a:r>
          </a:p>
        </p:txBody>
      </p:sp>
      <p:sp>
        <p:nvSpPr>
          <p:cNvPr id="3" name="2 Marcador de contenido"/>
          <p:cNvSpPr>
            <a:spLocks noGrp="1"/>
          </p:cNvSpPr>
          <p:nvPr>
            <p:ph idx="1"/>
          </p:nvPr>
        </p:nvSpPr>
        <p:spPr>
          <a:xfrm>
            <a:off x="765920" y="2276872"/>
            <a:ext cx="7920880" cy="2088232"/>
          </a:xfrm>
        </p:spPr>
        <p:txBody>
          <a:bodyPr>
            <a:normAutofit/>
          </a:bodyPr>
          <a:lstStyle/>
          <a:p>
            <a:pPr marL="0" indent="0" algn="just">
              <a:buNone/>
            </a:pPr>
            <a:r>
              <a:rPr lang="es-SV" sz="1600" dirty="0">
                <a:latin typeface="Museo Sans 300" panose="02000000000000000000" pitchFamily="50" charset="0"/>
              </a:rPr>
              <a:t>Gestionar las adquisiciones y contrataciones de obras, bienes y servicios para la Institución, aplicando los criterios establecidos en la Ley de Adquisiciones y contrataciones de la Administración Pública – LACAP-, su Reglamento y demás disposiciones que emita UNAC.</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Belinda Ivonne Guevara Núñez</a:t>
            </a:r>
          </a:p>
          <a:p>
            <a:pPr marL="0" indent="0" algn="just">
              <a:buNone/>
            </a:pPr>
            <a:r>
              <a:rPr lang="es-SV" sz="1600" dirty="0">
                <a:latin typeface="Museo Sans 300" panose="02000000000000000000" pitchFamily="50" charset="0"/>
              </a:rPr>
              <a:t>Jefa UACI</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77757CDF-14D9-45A1-9EBF-6A780C9490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84309"/>
            <a:ext cx="1358101" cy="610366"/>
          </a:xfrm>
          <a:prstGeom prst="rect">
            <a:avLst/>
          </a:prstGeom>
        </p:spPr>
      </p:pic>
      <p:graphicFrame>
        <p:nvGraphicFramePr>
          <p:cNvPr id="6" name="Tabla 5">
            <a:extLst>
              <a:ext uri="{FF2B5EF4-FFF2-40B4-BE49-F238E27FC236}">
                <a16:creationId xmlns:a16="http://schemas.microsoft.com/office/drawing/2014/main" id="{55BBB283-EA2B-4982-AA44-BCDF6241CA8E}"/>
              </a:ext>
            </a:extLst>
          </p:cNvPr>
          <p:cNvGraphicFramePr>
            <a:graphicFrameLocks noGrp="1"/>
          </p:cNvGraphicFramePr>
          <p:nvPr>
            <p:extLst>
              <p:ext uri="{D42A27DB-BD31-4B8C-83A1-F6EECF244321}">
                <p14:modId xmlns:p14="http://schemas.microsoft.com/office/powerpoint/2010/main" val="21982358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9812"/>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Planificación </a:t>
            </a:r>
          </a:p>
        </p:txBody>
      </p:sp>
      <p:sp>
        <p:nvSpPr>
          <p:cNvPr id="3" name="2 Marcador de contenido"/>
          <p:cNvSpPr>
            <a:spLocks noGrp="1"/>
          </p:cNvSpPr>
          <p:nvPr>
            <p:ph idx="1"/>
          </p:nvPr>
        </p:nvSpPr>
        <p:spPr>
          <a:xfrm>
            <a:off x="611560" y="2204864"/>
            <a:ext cx="7920880" cy="2033077"/>
          </a:xfrm>
        </p:spPr>
        <p:txBody>
          <a:bodyPr>
            <a:normAutofit/>
          </a:bodyPr>
          <a:lstStyle/>
          <a:p>
            <a:pPr marL="0" indent="0" algn="just">
              <a:buNone/>
            </a:pPr>
            <a:r>
              <a:rPr lang="es-SV" sz="1600" dirty="0">
                <a:latin typeface="Museo Sans 300" panose="02000000000000000000" pitchFamily="50" charset="0"/>
              </a:rPr>
              <a:t>Es la responsable de administrar el proceso de planificación y gestión de calidad de la Institución, proporcionando planes y proyectos que permitan a la Gerencia la Adopción de medidas preventivas y correctivas, con miras a mejorar la productividad y calidad de la presentación de los servicios que la institución presta.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José </a:t>
            </a:r>
            <a:r>
              <a:rPr lang="es-SV" sz="1600" dirty="0" err="1">
                <a:latin typeface="Museo Sans 300" panose="02000000000000000000" pitchFamily="50" charset="0"/>
              </a:rPr>
              <a:t>Damasio</a:t>
            </a:r>
            <a:r>
              <a:rPr lang="es-SV" sz="1600" dirty="0">
                <a:latin typeface="Museo Sans 300" panose="02000000000000000000" pitchFamily="50" charset="0"/>
              </a:rPr>
              <a:t> Chávez Samayoa</a:t>
            </a:r>
          </a:p>
          <a:p>
            <a:pPr marL="0" indent="0" algn="just">
              <a:buNone/>
            </a:pPr>
            <a:r>
              <a:rPr lang="es-SV" sz="1600" dirty="0">
                <a:latin typeface="Museo Sans 300" panose="02000000000000000000" pitchFamily="50" charset="0"/>
              </a:rPr>
              <a:t>Jefe Interino de Unidad de Planificación</a:t>
            </a:r>
            <a:endParaRPr lang="es-SV" sz="1600" dirty="0">
              <a:latin typeface="Cambria" pitchFamily="18" charset="0"/>
            </a:endParaRPr>
          </a:p>
        </p:txBody>
      </p:sp>
      <p:pic>
        <p:nvPicPr>
          <p:cNvPr id="5" name="Imagen 4">
            <a:extLst>
              <a:ext uri="{FF2B5EF4-FFF2-40B4-BE49-F238E27FC236}">
                <a16:creationId xmlns:a16="http://schemas.microsoft.com/office/drawing/2014/main" id="{C844FD68-A115-4CEC-9D85-DB60DD97F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16129"/>
            <a:ext cx="1358101" cy="610366"/>
          </a:xfrm>
          <a:prstGeom prst="rect">
            <a:avLst/>
          </a:prstGeom>
        </p:spPr>
      </p:pic>
      <p:graphicFrame>
        <p:nvGraphicFramePr>
          <p:cNvPr id="6" name="Tabla 5">
            <a:extLst>
              <a:ext uri="{FF2B5EF4-FFF2-40B4-BE49-F238E27FC236}">
                <a16:creationId xmlns:a16="http://schemas.microsoft.com/office/drawing/2014/main" id="{97E987B4-4EF1-460F-9E25-6ECCEECF3651}"/>
              </a:ext>
            </a:extLst>
          </p:cNvPr>
          <p:cNvGraphicFramePr>
            <a:graphicFrameLocks noGrp="1"/>
          </p:cNvGraphicFramePr>
          <p:nvPr>
            <p:extLst>
              <p:ext uri="{D42A27DB-BD31-4B8C-83A1-F6EECF244321}">
                <p14:modId xmlns:p14="http://schemas.microsoft.com/office/powerpoint/2010/main" val="89663492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982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Género</a:t>
            </a:r>
          </a:p>
        </p:txBody>
      </p:sp>
      <p:sp>
        <p:nvSpPr>
          <p:cNvPr id="3" name="2 Marcador de contenido"/>
          <p:cNvSpPr>
            <a:spLocks noGrp="1"/>
          </p:cNvSpPr>
          <p:nvPr>
            <p:ph idx="1"/>
          </p:nvPr>
        </p:nvSpPr>
        <p:spPr>
          <a:xfrm>
            <a:off x="611560" y="2060848"/>
            <a:ext cx="7920880" cy="2116831"/>
          </a:xfrm>
        </p:spPr>
        <p:txBody>
          <a:bodyPr>
            <a:normAutofit/>
          </a:bodyPr>
          <a:lstStyle/>
          <a:p>
            <a:pPr marL="0" indent="0" algn="just">
              <a:buNone/>
            </a:pPr>
            <a:r>
              <a:rPr lang="es-SV" sz="1600" dirty="0">
                <a:latin typeface="Museo Sans 300" panose="02000000000000000000" pitchFamily="50" charset="0"/>
              </a:rPr>
              <a:t>Es la encargada de lograr la transversalidad del Principio de Igualdad y no discriminación en la institución, a través de las políticas, normas y procedimientos conforme a lo que regula la Ley de Igualdad, equidad y erradicación de la Discriminación.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Ana Patricia Rosales</a:t>
            </a:r>
          </a:p>
          <a:p>
            <a:pPr marL="0" indent="0" algn="just">
              <a:buNone/>
            </a:pPr>
            <a:r>
              <a:rPr lang="es-SV" sz="1600" dirty="0">
                <a:latin typeface="Museo Sans 300" panose="02000000000000000000" pitchFamily="50" charset="0"/>
              </a:rPr>
              <a:t>Jefa de Unidad de Género</a:t>
            </a:r>
          </a:p>
          <a:p>
            <a:pPr algn="just">
              <a:buNone/>
            </a:pPr>
            <a:endParaRPr lang="es-SV" sz="1600" dirty="0">
              <a:latin typeface="Cambria" pitchFamily="18" charset="0"/>
            </a:endParaRPr>
          </a:p>
        </p:txBody>
      </p:sp>
      <p:pic>
        <p:nvPicPr>
          <p:cNvPr id="6" name="Imagen 5">
            <a:extLst>
              <a:ext uri="{FF2B5EF4-FFF2-40B4-BE49-F238E27FC236}">
                <a16:creationId xmlns:a16="http://schemas.microsoft.com/office/drawing/2014/main" id="{6DB3866D-56AF-46D9-A352-7C4A0B86C2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46138"/>
            <a:ext cx="1358101" cy="610366"/>
          </a:xfrm>
          <a:prstGeom prst="rect">
            <a:avLst/>
          </a:prstGeom>
        </p:spPr>
      </p:pic>
      <p:graphicFrame>
        <p:nvGraphicFramePr>
          <p:cNvPr id="7" name="Tabla 6">
            <a:extLst>
              <a:ext uri="{FF2B5EF4-FFF2-40B4-BE49-F238E27FC236}">
                <a16:creationId xmlns:a16="http://schemas.microsoft.com/office/drawing/2014/main" id="{19A1F1AF-C8BE-449C-9D92-C8A6568C4513}"/>
              </a:ext>
            </a:extLst>
          </p:cNvPr>
          <p:cNvGraphicFramePr>
            <a:graphicFrameLocks noGrp="1"/>
          </p:cNvGraphicFramePr>
          <p:nvPr>
            <p:extLst>
              <p:ext uri="{D42A27DB-BD31-4B8C-83A1-F6EECF244321}">
                <p14:modId xmlns:p14="http://schemas.microsoft.com/office/powerpoint/2010/main" val="88038095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077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Ambiental</a:t>
            </a:r>
          </a:p>
        </p:txBody>
      </p:sp>
      <p:sp>
        <p:nvSpPr>
          <p:cNvPr id="3" name="2 Marcador de contenido"/>
          <p:cNvSpPr>
            <a:spLocks noGrp="1"/>
          </p:cNvSpPr>
          <p:nvPr>
            <p:ph idx="1"/>
          </p:nvPr>
        </p:nvSpPr>
        <p:spPr>
          <a:xfrm>
            <a:off x="611560" y="2159907"/>
            <a:ext cx="7920880" cy="2321109"/>
          </a:xfrm>
        </p:spPr>
        <p:txBody>
          <a:bodyPr>
            <a:normAutofit/>
          </a:bodyPr>
          <a:lstStyle/>
          <a:p>
            <a:pPr marL="0" indent="0" algn="just">
              <a:buNone/>
            </a:pPr>
            <a:r>
              <a:rPr lang="es-SV" sz="1600" dirty="0">
                <a:latin typeface="Museo Sans 300" panose="02000000000000000000" pitchFamily="50" charset="0"/>
              </a:rPr>
              <a:t>Es la encargada de supervisar, coordinar y dar seguimiento a las políticas, planes, programas, proyectos y acciones ambientales dentro de la institución y asegurar la necesaria coordinación interinstitucional en la gestión ambiental, de acuerdo a las directrices emitidas por el Ministerio de Medio Ambiente y Recursos Naturales y las normativas ambientales.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Jefa de Unidad Ambiental</a:t>
            </a:r>
          </a:p>
        </p:txBody>
      </p:sp>
      <p:pic>
        <p:nvPicPr>
          <p:cNvPr id="5" name="Imagen 4">
            <a:extLst>
              <a:ext uri="{FF2B5EF4-FFF2-40B4-BE49-F238E27FC236}">
                <a16:creationId xmlns:a16="http://schemas.microsoft.com/office/drawing/2014/main" id="{0257B7AF-5A5E-4F59-98F3-C260FF487B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67088"/>
            <a:ext cx="1358101" cy="610366"/>
          </a:xfrm>
          <a:prstGeom prst="rect">
            <a:avLst/>
          </a:prstGeom>
        </p:spPr>
      </p:pic>
      <p:graphicFrame>
        <p:nvGraphicFramePr>
          <p:cNvPr id="6" name="Tabla 5">
            <a:extLst>
              <a:ext uri="{FF2B5EF4-FFF2-40B4-BE49-F238E27FC236}">
                <a16:creationId xmlns:a16="http://schemas.microsoft.com/office/drawing/2014/main" id="{8283C746-4CC0-4130-820E-B066F24A8C91}"/>
              </a:ext>
            </a:extLst>
          </p:cNvPr>
          <p:cNvGraphicFramePr>
            <a:graphicFrameLocks noGrp="1"/>
          </p:cNvGraphicFramePr>
          <p:nvPr>
            <p:extLst>
              <p:ext uri="{D42A27DB-BD31-4B8C-83A1-F6EECF244321}">
                <p14:modId xmlns:p14="http://schemas.microsoft.com/office/powerpoint/2010/main" val="214435039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476672"/>
            <a:ext cx="8229600" cy="1143000"/>
          </a:xfrm>
        </p:spPr>
        <p:txBody>
          <a:bodyPr>
            <a:normAutofit fontScale="90000"/>
          </a:bodyPr>
          <a:lstStyle/>
          <a:p>
            <a:pPr algn="r"/>
            <a:r>
              <a:rPr lang="es-SV" sz="4000" b="1" dirty="0">
                <a:solidFill>
                  <a:schemeClr val="accent6">
                    <a:lumMod val="75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Gestión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Proyectos y Cooperación</a:t>
            </a:r>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87831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204864"/>
            <a:ext cx="7632848" cy="2232248"/>
          </a:xfrm>
        </p:spPr>
        <p:txBody>
          <a:bodyPr>
            <a:normAutofit/>
          </a:bodyPr>
          <a:lstStyle/>
          <a:p>
            <a:pPr marL="0" indent="0" algn="just">
              <a:buNone/>
            </a:pPr>
            <a:r>
              <a:rPr lang="es-ES" sz="1600" dirty="0">
                <a:latin typeface="Museo Sans 300" panose="02000000000000000000" pitchFamily="50" charset="0"/>
              </a:rPr>
              <a:t>Encargada de fortalecer el desarrollo institucional a través de la gestión de cooperación y la formulación de proyectos, que respondan a las demandas y objetivos estratégicos de la institución para el desarrollo de programas en beneficio de la población pensionada y la mejora continua de los procesos institucionales.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a:t>
            </a:r>
            <a:r>
              <a:rPr lang="es-ES" sz="1600" dirty="0" err="1">
                <a:latin typeface="Museo Sans 300" panose="02000000000000000000" pitchFamily="50" charset="0"/>
              </a:rPr>
              <a:t>Damasio</a:t>
            </a:r>
            <a:r>
              <a:rPr lang="es-ES" sz="1600" dirty="0">
                <a:latin typeface="Museo Sans 300" panose="02000000000000000000" pitchFamily="50" charset="0"/>
              </a:rPr>
              <a:t> Chávez Samayoa</a:t>
            </a:r>
          </a:p>
          <a:p>
            <a:pPr marL="0" indent="0" algn="just">
              <a:buNone/>
            </a:pPr>
            <a:r>
              <a:rPr lang="es-ES" sz="1600" dirty="0">
                <a:latin typeface="Museo Sans 300" panose="02000000000000000000" pitchFamily="50" charset="0"/>
              </a:rPr>
              <a:t>Jefe Interino de Unidad de Gestión de Proyectos y Cooperación (ad-honorem)</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3537417573"/>
              </p:ext>
            </p:extLst>
          </p:nvPr>
        </p:nvGraphicFramePr>
        <p:xfrm>
          <a:off x="2411760" y="4797152"/>
          <a:ext cx="4008276" cy="1112520"/>
        </p:xfrm>
        <a:graphic>
          <a:graphicData uri="http://schemas.openxmlformats.org/drawingml/2006/table">
            <a:tbl>
              <a:tblPr firstRow="1" bandRow="1">
                <a:tableStyleId>{5C22544A-7EE6-4342-B048-85BDC9FD1C3A}</a:tableStyleId>
              </a:tblPr>
              <a:tblGrid>
                <a:gridCol w="2347456">
                  <a:extLst>
                    <a:ext uri="{9D8B030D-6E8A-4147-A177-3AD203B41FA5}">
                      <a16:colId xmlns:a16="http://schemas.microsoft.com/office/drawing/2014/main" val="1863965937"/>
                    </a:ext>
                  </a:extLst>
                </a:gridCol>
                <a:gridCol w="1660820">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1717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7124"/>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Presidencia</a:t>
            </a:r>
          </a:p>
        </p:txBody>
      </p:sp>
      <p:sp>
        <p:nvSpPr>
          <p:cNvPr id="5" name="4 Marcador de contenido"/>
          <p:cNvSpPr>
            <a:spLocks noGrp="1"/>
          </p:cNvSpPr>
          <p:nvPr>
            <p:ph idx="1"/>
          </p:nvPr>
        </p:nvSpPr>
        <p:spPr>
          <a:xfrm>
            <a:off x="899592" y="1913626"/>
            <a:ext cx="7632848" cy="2012276"/>
          </a:xfrm>
        </p:spPr>
        <p:txBody>
          <a:bodyPr>
            <a:normAutofit/>
          </a:bodyPr>
          <a:lstStyle/>
          <a:p>
            <a:pPr marL="0" indent="0" algn="just">
              <a:buNone/>
            </a:pPr>
            <a:r>
              <a:rPr lang="es-SV" sz="1600" dirty="0">
                <a:latin typeface="Museo Sans 300" panose="02000000000000000000" pitchFamily="50" charset="0"/>
              </a:rPr>
              <a:t>Ejercer las funciones administrativas y financieras orientadas al cumplimiento de los objetivos del INPEP fijados en la Ley de Creación del Instituto Nacional de Pensiones de los Empleados Públicos, y resolver todos aquellos asuntos que no fueren de la competencia privativa de la Junta Directiva.</a:t>
            </a:r>
          </a:p>
          <a:p>
            <a:pPr algn="just">
              <a:buNone/>
            </a:pPr>
            <a:endParaRPr lang="es-SV" sz="1600" dirty="0">
              <a:latin typeface="Museo Sans 300" panose="02000000000000000000" pitchFamily="50" charset="0"/>
            </a:endParaRPr>
          </a:p>
          <a:p>
            <a:pPr algn="just">
              <a:buNone/>
            </a:pPr>
            <a:r>
              <a:rPr lang="es-SV" sz="1600" dirty="0">
                <a:latin typeface="Museo Sans 300" panose="02000000000000000000" pitchFamily="50" charset="0"/>
              </a:rPr>
              <a:t>Dr. José Nicolas Ascencio Hernández</a:t>
            </a:r>
          </a:p>
          <a:p>
            <a:pPr algn="just">
              <a:buNone/>
            </a:pPr>
            <a:r>
              <a:rPr lang="es-SV" sz="1600" dirty="0">
                <a:latin typeface="Museo Sans 300" panose="02000000000000000000" pitchFamily="50" charset="0"/>
              </a:rPr>
              <a:t>Presidente INPEP</a:t>
            </a: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83441"/>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2066318541"/>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Unidad Jurídica</a:t>
            </a:r>
          </a:p>
        </p:txBody>
      </p:sp>
      <p:sp>
        <p:nvSpPr>
          <p:cNvPr id="3" name="2 Marcador de contenido"/>
          <p:cNvSpPr>
            <a:spLocks noGrp="1"/>
          </p:cNvSpPr>
          <p:nvPr>
            <p:ph idx="1"/>
          </p:nvPr>
        </p:nvSpPr>
        <p:spPr>
          <a:xfrm>
            <a:off x="611560" y="2035273"/>
            <a:ext cx="7992888" cy="2105085"/>
          </a:xfrm>
        </p:spPr>
        <p:txBody>
          <a:bodyPr>
            <a:normAutofit/>
          </a:bodyPr>
          <a:lstStyle/>
          <a:p>
            <a:pPr marL="0" indent="0" algn="just">
              <a:lnSpc>
                <a:spcPct val="90000"/>
              </a:lnSpc>
              <a:buNone/>
            </a:pPr>
            <a:r>
              <a:rPr lang="es-ES" sz="1600" dirty="0">
                <a:latin typeface="Museo Sans 300" panose="02000000000000000000" pitchFamily="50" charset="0"/>
              </a:rPr>
              <a:t>Planificar, coordinar y supervisar los procesos legales y/o judiciales que se relacionan con las actividades de la institución, a fin de garantizar que los procesos y procedimientos sean conforme a las leyes, reglamentos y disposiciones legales vigentes y que contribuyan al logro de los objetivos institucionales, así como la recuperación judicial y administrativa de préstamos.</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Dra. Ana Julia Gómez Medrano</a:t>
            </a:r>
          </a:p>
          <a:p>
            <a:pPr marL="0" indent="0" algn="just">
              <a:lnSpc>
                <a:spcPct val="90000"/>
              </a:lnSpc>
              <a:buNone/>
            </a:pPr>
            <a:r>
              <a:rPr lang="es-ES" sz="1600" dirty="0">
                <a:latin typeface="Museo Sans 300" panose="02000000000000000000" pitchFamily="50" charset="0"/>
              </a:rPr>
              <a:t>Jefa de Unidad Jurídica</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1B8591EE-274D-4B5F-BF8D-3285CACD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156A823C-595F-49C3-AF65-AD12B740BC1D}"/>
              </a:ext>
            </a:extLst>
          </p:cNvPr>
          <p:cNvGraphicFramePr>
            <a:graphicFrameLocks noGrp="1"/>
          </p:cNvGraphicFramePr>
          <p:nvPr>
            <p:extLst>
              <p:ext uri="{D42A27DB-BD31-4B8C-83A1-F6EECF244321}">
                <p14:modId xmlns:p14="http://schemas.microsoft.com/office/powerpoint/2010/main" val="3160611357"/>
              </p:ext>
            </p:extLst>
          </p:nvPr>
        </p:nvGraphicFramePr>
        <p:xfrm>
          <a:off x="2291916" y="4523793"/>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Administrativa</a:t>
            </a:r>
          </a:p>
        </p:txBody>
      </p:sp>
      <p:sp>
        <p:nvSpPr>
          <p:cNvPr id="3" name="2 Marcador de contenido"/>
          <p:cNvSpPr>
            <a:spLocks noGrp="1"/>
          </p:cNvSpPr>
          <p:nvPr>
            <p:ph idx="1"/>
          </p:nvPr>
        </p:nvSpPr>
        <p:spPr>
          <a:xfrm>
            <a:off x="609329" y="2276872"/>
            <a:ext cx="7992888" cy="1872208"/>
          </a:xfrm>
        </p:spPr>
        <p:txBody>
          <a:bodyPr>
            <a:normAutofit/>
          </a:bodyPr>
          <a:lstStyle/>
          <a:p>
            <a:pPr marL="0" indent="0" algn="just">
              <a:buNone/>
            </a:pPr>
            <a:r>
              <a:rPr lang="es-SV" sz="1600" dirty="0">
                <a:latin typeface="Museo Sans 300" panose="02000000000000000000" pitchFamily="50" charset="0"/>
              </a:rPr>
              <a:t>Planificar, organizar, dirigir y coordinar la administración del recurso humano, servicios generales de la Institución, la gestión documental de archivo; así como también lo concerniente a las coberturas en materia de seguros varios.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Deysi Nohemí Ramírez Flores</a:t>
            </a:r>
          </a:p>
          <a:p>
            <a:pPr marL="0" indent="0" algn="just">
              <a:buNone/>
            </a:pPr>
            <a:r>
              <a:rPr lang="es-SV" sz="1600" dirty="0">
                <a:latin typeface="Museo Sans 300" panose="02000000000000000000" pitchFamily="50" charset="0"/>
              </a:rPr>
              <a:t>Subgerente Administrativa</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4B3A66EE-2A8E-4A0B-A32F-C841126981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968141"/>
            <a:ext cx="1358101" cy="610366"/>
          </a:xfrm>
          <a:prstGeom prst="rect">
            <a:avLst/>
          </a:prstGeom>
        </p:spPr>
      </p:pic>
      <p:graphicFrame>
        <p:nvGraphicFramePr>
          <p:cNvPr id="6" name="Tabla 5">
            <a:extLst>
              <a:ext uri="{FF2B5EF4-FFF2-40B4-BE49-F238E27FC236}">
                <a16:creationId xmlns:a16="http://schemas.microsoft.com/office/drawing/2014/main" id="{7CAACD3C-1592-4D04-B330-FFE9031B2687}"/>
              </a:ext>
            </a:extLst>
          </p:cNvPr>
          <p:cNvGraphicFramePr>
            <a:graphicFrameLocks noGrp="1"/>
          </p:cNvGraphicFramePr>
          <p:nvPr>
            <p:extLst>
              <p:ext uri="{D42A27DB-BD31-4B8C-83A1-F6EECF244321}">
                <p14:modId xmlns:p14="http://schemas.microsoft.com/office/powerpoint/2010/main" val="2307950402"/>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71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Gestión de Talento Humano</a:t>
            </a:r>
          </a:p>
        </p:txBody>
      </p:sp>
      <p:sp>
        <p:nvSpPr>
          <p:cNvPr id="3" name="2 Marcador de contenido"/>
          <p:cNvSpPr>
            <a:spLocks noGrp="1"/>
          </p:cNvSpPr>
          <p:nvPr>
            <p:ph idx="1"/>
          </p:nvPr>
        </p:nvSpPr>
        <p:spPr>
          <a:xfrm>
            <a:off x="611560" y="2348880"/>
            <a:ext cx="7920880" cy="1807084"/>
          </a:xfrm>
        </p:spPr>
        <p:txBody>
          <a:bodyPr>
            <a:normAutofit lnSpcReduction="10000"/>
          </a:bodyPr>
          <a:lstStyle/>
          <a:p>
            <a:pPr marL="0" indent="0" algn="just">
              <a:buNone/>
            </a:pPr>
            <a:r>
              <a:rPr lang="es-ES" sz="1600" dirty="0">
                <a:latin typeface="Museo Sans 300" panose="02000000000000000000" pitchFamily="50" charset="0"/>
              </a:rPr>
              <a:t>Administrar los procesos, sistemas, prestaciones y desarrollo del talento humano del Instituto Nacional de Pensiones de los Empleados Públicos - INPEP, según Contrato Colectivo de Trabajo, Reglamento Interno de Trabajo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Iris Elizabeth Valencia Rodríguez</a:t>
            </a:r>
          </a:p>
          <a:p>
            <a:pPr marL="0" indent="0" algn="just">
              <a:buNone/>
            </a:pPr>
            <a:r>
              <a:rPr lang="es-ES" sz="1600" dirty="0">
                <a:latin typeface="Museo Sans 300" panose="02000000000000000000" pitchFamily="50" charset="0"/>
              </a:rPr>
              <a:t>Jefa Interina del Departamento de Gestión de Talento Humano</a:t>
            </a:r>
            <a:endParaRPr lang="es-SV" sz="1600" dirty="0">
              <a:latin typeface="Cambria" pitchFamily="18" charset="0"/>
            </a:endParaRPr>
          </a:p>
        </p:txBody>
      </p:sp>
      <p:pic>
        <p:nvPicPr>
          <p:cNvPr id="5" name="Imagen 4">
            <a:extLst>
              <a:ext uri="{FF2B5EF4-FFF2-40B4-BE49-F238E27FC236}">
                <a16:creationId xmlns:a16="http://schemas.microsoft.com/office/drawing/2014/main" id="{D255F7FD-9AD8-4171-B071-A38D3116D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73417"/>
            <a:ext cx="1358101" cy="610366"/>
          </a:xfrm>
          <a:prstGeom prst="rect">
            <a:avLst/>
          </a:prstGeom>
        </p:spPr>
      </p:pic>
      <p:graphicFrame>
        <p:nvGraphicFramePr>
          <p:cNvPr id="6" name="Tabla 5">
            <a:extLst>
              <a:ext uri="{FF2B5EF4-FFF2-40B4-BE49-F238E27FC236}">
                <a16:creationId xmlns:a16="http://schemas.microsoft.com/office/drawing/2014/main" id="{D6463D99-10ED-4671-9C2C-7817700134F2}"/>
              </a:ext>
            </a:extLst>
          </p:cNvPr>
          <p:cNvGraphicFramePr>
            <a:graphicFrameLocks noGrp="1"/>
          </p:cNvGraphicFramePr>
          <p:nvPr>
            <p:extLst>
              <p:ext uri="{D42A27DB-BD31-4B8C-83A1-F6EECF244321}">
                <p14:modId xmlns:p14="http://schemas.microsoft.com/office/powerpoint/2010/main" val="397651704"/>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840" y="467974"/>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Servicios Generales</a:t>
            </a:r>
          </a:p>
        </p:txBody>
      </p:sp>
      <p:sp>
        <p:nvSpPr>
          <p:cNvPr id="3" name="2 Marcador de contenido"/>
          <p:cNvSpPr>
            <a:spLocks noGrp="1"/>
          </p:cNvSpPr>
          <p:nvPr>
            <p:ph idx="1"/>
          </p:nvPr>
        </p:nvSpPr>
        <p:spPr>
          <a:xfrm>
            <a:off x="611560" y="1808704"/>
            <a:ext cx="7920880" cy="3080384"/>
          </a:xfrm>
        </p:spPr>
        <p:txBody>
          <a:bodyPr>
            <a:normAutofit/>
          </a:bodyPr>
          <a:lstStyle/>
          <a:p>
            <a:pPr marL="0" indent="0" algn="just">
              <a:buNone/>
            </a:pPr>
            <a:r>
              <a:rPr lang="es-SV" sz="1600" dirty="0">
                <a:latin typeface="Museo Sans 300" panose="02000000000000000000" pitchFamily="50" charset="0"/>
              </a:rPr>
              <a:t>Atender en forma oportuna los servicios de apoyo logísticos de la Institución, relacionados con transporte, mantenimiento preventivo y correctivo de la red eléctrica, conservación del mobiliario, equipo, instalaciones físicas y todo lo relacionado con la remodelación y jardinería del Instituto; servicio de higiene en las instalaciones e intendencia; atender la operatividad de los sistemas de correspondencia externa e interna y comunicación telefónica en forma oportuna y eficiente; mantener un adecuado control y registro de los bienes muebles e inmuebles que forman parte del patrimonio institucional.</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Oscar Napoleón Moreira Magaña</a:t>
            </a:r>
          </a:p>
          <a:p>
            <a:pPr marL="0" indent="0" algn="just">
              <a:buNone/>
            </a:pPr>
            <a:r>
              <a:rPr lang="es-SV" sz="1600" dirty="0">
                <a:latin typeface="Museo Sans 300" panose="02000000000000000000" pitchFamily="50" charset="0"/>
              </a:rPr>
              <a:t>Jefe del Departamento de Servicios Generales</a:t>
            </a:r>
          </a:p>
        </p:txBody>
      </p:sp>
      <p:pic>
        <p:nvPicPr>
          <p:cNvPr id="5" name="Imagen 4">
            <a:extLst>
              <a:ext uri="{FF2B5EF4-FFF2-40B4-BE49-F238E27FC236}">
                <a16:creationId xmlns:a16="http://schemas.microsoft.com/office/drawing/2014/main" id="{509CFA61-7899-4195-9173-7FF4E7739A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802877"/>
            <a:ext cx="1358101" cy="610366"/>
          </a:xfrm>
          <a:prstGeom prst="rect">
            <a:avLst/>
          </a:prstGeom>
        </p:spPr>
      </p:pic>
      <p:graphicFrame>
        <p:nvGraphicFramePr>
          <p:cNvPr id="6" name="Tabla 5">
            <a:extLst>
              <a:ext uri="{FF2B5EF4-FFF2-40B4-BE49-F238E27FC236}">
                <a16:creationId xmlns:a16="http://schemas.microsoft.com/office/drawing/2014/main" id="{1AE3CE2C-C581-46D0-8231-2CEB88087081}"/>
              </a:ext>
            </a:extLst>
          </p:cNvPr>
          <p:cNvGraphicFramePr>
            <a:graphicFrameLocks noGrp="1"/>
          </p:cNvGraphicFramePr>
          <p:nvPr>
            <p:extLst>
              <p:ext uri="{D42A27DB-BD31-4B8C-83A1-F6EECF244321}">
                <p14:modId xmlns:p14="http://schemas.microsoft.com/office/powerpoint/2010/main" val="3162046754"/>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25</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09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Seguros</a:t>
            </a:r>
          </a:p>
        </p:txBody>
      </p:sp>
      <p:sp>
        <p:nvSpPr>
          <p:cNvPr id="3" name="2 Marcador de contenido"/>
          <p:cNvSpPr>
            <a:spLocks noGrp="1"/>
          </p:cNvSpPr>
          <p:nvPr>
            <p:ph idx="1"/>
          </p:nvPr>
        </p:nvSpPr>
        <p:spPr>
          <a:xfrm>
            <a:off x="611560" y="2276872"/>
            <a:ext cx="7920880" cy="2028093"/>
          </a:xfrm>
        </p:spPr>
        <p:txBody>
          <a:bodyPr>
            <a:normAutofit/>
          </a:bodyPr>
          <a:lstStyle/>
          <a:p>
            <a:pPr marL="0" indent="0" algn="just">
              <a:buNone/>
            </a:pPr>
            <a:r>
              <a:rPr lang="es-SV" sz="1600" dirty="0">
                <a:latin typeface="Museo Sans 300" panose="02000000000000000000" pitchFamily="50" charset="0"/>
              </a:rPr>
              <a:t>Velar por una efectiva gestión de reclamos por los beneficios otorgados a los empleados y funcionarios en las pólizas de seguros, así como por los bienes de la Institución asegurados.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Juan Esteban </a:t>
            </a:r>
            <a:r>
              <a:rPr lang="es-SV" sz="1600" dirty="0" err="1">
                <a:latin typeface="Museo Sans 300" panose="02000000000000000000" pitchFamily="50" charset="0"/>
              </a:rPr>
              <a:t>Casiva</a:t>
            </a:r>
            <a:r>
              <a:rPr lang="es-SV" sz="1600" dirty="0">
                <a:latin typeface="Museo Sans 300" panose="02000000000000000000" pitchFamily="50" charset="0"/>
              </a:rPr>
              <a:t> Gaitán</a:t>
            </a:r>
          </a:p>
          <a:p>
            <a:pPr marL="0" indent="0" algn="just">
              <a:buNone/>
            </a:pPr>
            <a:r>
              <a:rPr lang="es-SV" sz="1600" dirty="0">
                <a:latin typeface="Museo Sans 300" panose="02000000000000000000" pitchFamily="50" charset="0"/>
              </a:rPr>
              <a:t>Jefe del Departamento de Seguros</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01FEE5AB-C937-410F-BD2D-F00CBD29B2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04446"/>
            <a:ext cx="1358101" cy="610366"/>
          </a:xfrm>
          <a:prstGeom prst="rect">
            <a:avLst/>
          </a:prstGeom>
        </p:spPr>
      </p:pic>
      <p:graphicFrame>
        <p:nvGraphicFramePr>
          <p:cNvPr id="6" name="Tabla 5">
            <a:extLst>
              <a:ext uri="{FF2B5EF4-FFF2-40B4-BE49-F238E27FC236}">
                <a16:creationId xmlns:a16="http://schemas.microsoft.com/office/drawing/2014/main" id="{FCD0C018-5D7B-4EC0-8754-FF74695A5517}"/>
              </a:ext>
            </a:extLst>
          </p:cNvPr>
          <p:cNvGraphicFramePr>
            <a:graphicFrameLocks noGrp="1"/>
          </p:cNvGraphicFramePr>
          <p:nvPr>
            <p:extLst>
              <p:ext uri="{D42A27DB-BD31-4B8C-83A1-F6EECF244321}">
                <p14:modId xmlns:p14="http://schemas.microsoft.com/office/powerpoint/2010/main" val="1700470523"/>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Gestión</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Documental y Archivo</a:t>
            </a:r>
          </a:p>
        </p:txBody>
      </p:sp>
      <p:sp>
        <p:nvSpPr>
          <p:cNvPr id="3" name="2 Marcador de contenido"/>
          <p:cNvSpPr>
            <a:spLocks noGrp="1"/>
          </p:cNvSpPr>
          <p:nvPr>
            <p:ph idx="1"/>
          </p:nvPr>
        </p:nvSpPr>
        <p:spPr>
          <a:xfrm>
            <a:off x="611560" y="2276872"/>
            <a:ext cx="8075240" cy="2044824"/>
          </a:xfrm>
        </p:spPr>
        <p:txBody>
          <a:bodyPr>
            <a:normAutofit/>
          </a:bodyPr>
          <a:lstStyle/>
          <a:p>
            <a:pPr marL="0" indent="0" algn="just">
              <a:buNone/>
            </a:pPr>
            <a:r>
              <a:rPr lang="es-SV" sz="1600" dirty="0">
                <a:latin typeface="Museo Sans 300" panose="02000000000000000000" pitchFamily="50" charset="0"/>
              </a:rPr>
              <a:t>Mantener un centro de almacenaje de información documental, clasificado y ordenado por área, en forma cronológica que permita satisfacer las necesidades de información de las unidades y personas solicitantes, en el momento que sea requerida.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Deny Maricela Beltrán de Pocasangre</a:t>
            </a:r>
          </a:p>
          <a:p>
            <a:pPr marL="0" indent="0" algn="just">
              <a:buNone/>
            </a:pPr>
            <a:r>
              <a:rPr lang="es-SV" sz="1600" dirty="0">
                <a:latin typeface="Museo Sans 300" panose="02000000000000000000" pitchFamily="50" charset="0"/>
              </a:rPr>
              <a:t>Jefa del Departamento de Gestión Documental y Archivo</a:t>
            </a:r>
          </a:p>
        </p:txBody>
      </p:sp>
      <p:pic>
        <p:nvPicPr>
          <p:cNvPr id="5" name="Imagen 4">
            <a:extLst>
              <a:ext uri="{FF2B5EF4-FFF2-40B4-BE49-F238E27FC236}">
                <a16:creationId xmlns:a16="http://schemas.microsoft.com/office/drawing/2014/main" id="{CB1DD6B9-DB2E-4918-ACB1-AD5FEFD2B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6D499471-89AC-41E9-886A-EF3643655033}"/>
              </a:ext>
            </a:extLst>
          </p:cNvPr>
          <p:cNvGraphicFramePr>
            <a:graphicFrameLocks noGrp="1"/>
          </p:cNvGraphicFramePr>
          <p:nvPr>
            <p:extLst>
              <p:ext uri="{D42A27DB-BD31-4B8C-83A1-F6EECF244321}">
                <p14:modId xmlns:p14="http://schemas.microsoft.com/office/powerpoint/2010/main" val="404631947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0582" y="579821"/>
            <a:ext cx="8229600" cy="1143000"/>
          </a:xfrm>
        </p:spPr>
        <p:txBody>
          <a:bodyPr>
            <a:normAutofit fontScale="90000"/>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Tecnología e Información</a:t>
            </a:r>
          </a:p>
        </p:txBody>
      </p:sp>
      <p:sp>
        <p:nvSpPr>
          <p:cNvPr id="3" name="2 Marcador de contenido"/>
          <p:cNvSpPr>
            <a:spLocks noGrp="1"/>
          </p:cNvSpPr>
          <p:nvPr>
            <p:ph idx="1"/>
          </p:nvPr>
        </p:nvSpPr>
        <p:spPr>
          <a:xfrm>
            <a:off x="594942" y="2060848"/>
            <a:ext cx="7920880" cy="2533198"/>
          </a:xfrm>
        </p:spPr>
        <p:txBody>
          <a:bodyPr>
            <a:noAutofit/>
          </a:bodyPr>
          <a:lstStyle/>
          <a:p>
            <a:pPr marL="0" indent="0" algn="just">
              <a:lnSpc>
                <a:spcPct val="90000"/>
              </a:lnSpc>
              <a:buNone/>
            </a:pPr>
            <a:r>
              <a:rPr lang="es-ES" sz="1600" dirty="0">
                <a:latin typeface="Museo Sans 300" panose="02000000000000000000" pitchFamily="50" charset="0"/>
              </a:rPr>
              <a:t>Administrar los procesos de soporte técnico, desarrollo de sistemas y administración de base de datos, para garantizar el diseño, desarrollo e implementación de sistemas informáticos con base al ciclo de  vida de desarrollo de sistemas, así como vigilar la continuidad del servicio de base de datos con base al manual de normalización y estandarización y el buen funcionamiento de la infraestructura tecnológica y la prestación de servicios a los usuarios de conformidad con los procedimientos internos y demás normativa aplicable.</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Ing. </a:t>
            </a:r>
            <a:r>
              <a:rPr lang="es-ES" sz="1600" dirty="0" err="1">
                <a:latin typeface="Museo Sans 300" panose="02000000000000000000" pitchFamily="50" charset="0"/>
              </a:rPr>
              <a:t>Ever</a:t>
            </a:r>
            <a:r>
              <a:rPr lang="es-ES" sz="1600" dirty="0">
                <a:latin typeface="Museo Sans 300" panose="02000000000000000000" pitchFamily="50" charset="0"/>
              </a:rPr>
              <a:t> Adolfo Aguirre</a:t>
            </a:r>
          </a:p>
          <a:p>
            <a:pPr marL="0" indent="0" algn="just">
              <a:lnSpc>
                <a:spcPct val="90000"/>
              </a:lnSpc>
              <a:buNone/>
            </a:pPr>
            <a:r>
              <a:rPr lang="es-ES" sz="1600" dirty="0">
                <a:latin typeface="Museo Sans 300" panose="02000000000000000000" pitchFamily="50" charset="0"/>
              </a:rPr>
              <a:t>Subgerente de Tecnología e Información</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BF8A58AD-4508-4BA2-8658-01627D0F03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942" y="846138"/>
            <a:ext cx="1358101" cy="610366"/>
          </a:xfrm>
          <a:prstGeom prst="rect">
            <a:avLst/>
          </a:prstGeom>
        </p:spPr>
      </p:pic>
      <p:graphicFrame>
        <p:nvGraphicFramePr>
          <p:cNvPr id="6" name="Tabla 5">
            <a:extLst>
              <a:ext uri="{FF2B5EF4-FFF2-40B4-BE49-F238E27FC236}">
                <a16:creationId xmlns:a16="http://schemas.microsoft.com/office/drawing/2014/main" id="{A93AF96D-9C4D-46A4-AA5C-0FCE86022CB2}"/>
              </a:ext>
            </a:extLst>
          </p:cNvPr>
          <p:cNvGraphicFramePr>
            <a:graphicFrameLocks noGrp="1"/>
          </p:cNvGraphicFramePr>
          <p:nvPr>
            <p:extLst>
              <p:ext uri="{D42A27DB-BD31-4B8C-83A1-F6EECF244321}">
                <p14:modId xmlns:p14="http://schemas.microsoft.com/office/powerpoint/2010/main" val="327025809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1183921"/>
            <a:ext cx="7427168"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Infraestructura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Tecnológica y Soporte</a:t>
            </a:r>
          </a:p>
        </p:txBody>
      </p:sp>
      <p:sp>
        <p:nvSpPr>
          <p:cNvPr id="3" name="2 Marcador de contenido"/>
          <p:cNvSpPr>
            <a:spLocks noGrp="1"/>
          </p:cNvSpPr>
          <p:nvPr>
            <p:ph idx="1"/>
          </p:nvPr>
        </p:nvSpPr>
        <p:spPr>
          <a:xfrm>
            <a:off x="575556" y="2705189"/>
            <a:ext cx="7992888" cy="2016224"/>
          </a:xfrm>
        </p:spPr>
        <p:txBody>
          <a:bodyPr>
            <a:normAutofit/>
          </a:bodyPr>
          <a:lstStyle/>
          <a:p>
            <a:pPr marL="0" indent="0" algn="just">
              <a:buNone/>
            </a:pPr>
            <a:r>
              <a:rPr lang="es-ES" sz="1600" dirty="0">
                <a:latin typeface="Museo Sans 300" panose="02000000000000000000" pitchFamily="50" charset="0"/>
              </a:rPr>
              <a:t>Diseñar, implementar y coordinar proyectos tecnológicos y actividades relacionadas con la infraestructura tecnológica y de soporte técnico informático y de redes, de acuerdo con los procedimientos internos, con el fin de asegurar el buen funcionamiento de la plataforma de redes y telecomunicaciones de la Institución.</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Jonathan Gustavo Melgar Mundo</a:t>
            </a:r>
          </a:p>
          <a:p>
            <a:pPr marL="0" indent="0" algn="just">
              <a:buNone/>
            </a:pPr>
            <a:r>
              <a:rPr lang="es-ES" sz="1600" dirty="0">
                <a:latin typeface="Museo Sans 300" panose="02000000000000000000" pitchFamily="50" charset="0"/>
              </a:rPr>
              <a:t>Jefe del Departamento de Infraestructura Tecnológica y Soporte</a:t>
            </a:r>
            <a:endParaRPr lang="es-SV" sz="1600" dirty="0"/>
          </a:p>
        </p:txBody>
      </p:sp>
      <p:pic>
        <p:nvPicPr>
          <p:cNvPr id="5" name="Imagen 4">
            <a:extLst>
              <a:ext uri="{FF2B5EF4-FFF2-40B4-BE49-F238E27FC236}">
                <a16:creationId xmlns:a16="http://schemas.microsoft.com/office/drawing/2014/main" id="{91FA3A61-EB8F-4F3A-8BEF-A0F827B6C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55141"/>
            <a:ext cx="1358101" cy="610366"/>
          </a:xfrm>
          <a:prstGeom prst="rect">
            <a:avLst/>
          </a:prstGeom>
        </p:spPr>
      </p:pic>
      <p:graphicFrame>
        <p:nvGraphicFramePr>
          <p:cNvPr id="6" name="Tabla 5">
            <a:extLst>
              <a:ext uri="{FF2B5EF4-FFF2-40B4-BE49-F238E27FC236}">
                <a16:creationId xmlns:a16="http://schemas.microsoft.com/office/drawing/2014/main" id="{86C1CAF7-D903-4571-ACF3-3B8512D56407}"/>
              </a:ext>
            </a:extLst>
          </p:cNvPr>
          <p:cNvGraphicFramePr>
            <a:graphicFrameLocks noGrp="1"/>
          </p:cNvGraphicFramePr>
          <p:nvPr>
            <p:extLst>
              <p:ext uri="{D42A27DB-BD31-4B8C-83A1-F6EECF244321}">
                <p14:modId xmlns:p14="http://schemas.microsoft.com/office/powerpoint/2010/main" val="4112666626"/>
              </p:ext>
            </p:extLst>
          </p:nvPr>
        </p:nvGraphicFramePr>
        <p:xfrm>
          <a:off x="2291916" y="493982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74973"/>
            <a:ext cx="8229600" cy="1143000"/>
          </a:xfrm>
        </p:spPr>
        <p:txBody>
          <a:bodyPr>
            <a:normAutofit fontScale="90000"/>
          </a:bodyPr>
          <a:lstStyle/>
          <a:p>
            <a:pPr algn="r"/>
            <a:r>
              <a:rPr lang="es-SV"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Desarrollo de Sistemas y Bases de Datos</a:t>
            </a:r>
          </a:p>
        </p:txBody>
      </p:sp>
      <p:sp>
        <p:nvSpPr>
          <p:cNvPr id="3" name="2 Marcador de contenido"/>
          <p:cNvSpPr>
            <a:spLocks noGrp="1"/>
          </p:cNvSpPr>
          <p:nvPr>
            <p:ph idx="1"/>
          </p:nvPr>
        </p:nvSpPr>
        <p:spPr>
          <a:xfrm>
            <a:off x="457200" y="2448805"/>
            <a:ext cx="7920880" cy="2318999"/>
          </a:xfrm>
        </p:spPr>
        <p:txBody>
          <a:bodyPr>
            <a:normAutofit/>
          </a:bodyPr>
          <a:lstStyle/>
          <a:p>
            <a:pPr marL="0" indent="0" algn="just">
              <a:buNone/>
            </a:pPr>
            <a:r>
              <a:rPr lang="es-ES" sz="1600" dirty="0">
                <a:latin typeface="Museo Sans 300" panose="02000000000000000000" pitchFamily="50" charset="0"/>
              </a:rPr>
              <a:t>Administrar los procesos de desarrollo y mantenimiento de las aplicaciones informáticas del Instituto Nacional de Pensiones de Los Empleados Públicos, según el Manual del Ciclo de Vida del Desarrollo de Sistemas y demás normativa aplicable, con el objetivo de aplicar las metodologías más adecuadas para garantizar la implementación de sistemas informáticos de alta calidad.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Miguel Ángel Juárez Pacheco</a:t>
            </a:r>
          </a:p>
          <a:p>
            <a:pPr marL="0" indent="0" algn="just">
              <a:buNone/>
            </a:pPr>
            <a:r>
              <a:rPr lang="es-SV" sz="1600" dirty="0">
                <a:latin typeface="Museo Sans 300" panose="02000000000000000000" pitchFamily="50" charset="0"/>
              </a:rPr>
              <a:t>Jefe del Departamento de Desarrollo de Sistemas y Bases de Datos</a:t>
            </a:r>
          </a:p>
          <a:p>
            <a:endParaRPr lang="es-SV" sz="1600" dirty="0"/>
          </a:p>
        </p:txBody>
      </p:sp>
      <p:pic>
        <p:nvPicPr>
          <p:cNvPr id="5" name="Imagen 4">
            <a:extLst>
              <a:ext uri="{FF2B5EF4-FFF2-40B4-BE49-F238E27FC236}">
                <a16:creationId xmlns:a16="http://schemas.microsoft.com/office/drawing/2014/main" id="{B605FD52-FED9-4C0B-A397-E60F0E249F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14278"/>
            <a:ext cx="1358101" cy="610366"/>
          </a:xfrm>
          <a:prstGeom prst="rect">
            <a:avLst/>
          </a:prstGeom>
        </p:spPr>
      </p:pic>
      <p:graphicFrame>
        <p:nvGraphicFramePr>
          <p:cNvPr id="6" name="Tabla 5">
            <a:extLst>
              <a:ext uri="{FF2B5EF4-FFF2-40B4-BE49-F238E27FC236}">
                <a16:creationId xmlns:a16="http://schemas.microsoft.com/office/drawing/2014/main" id="{C8BC3744-12AD-41BE-B217-CA5DDE78D668}"/>
              </a:ext>
            </a:extLst>
          </p:cNvPr>
          <p:cNvGraphicFramePr>
            <a:graphicFrameLocks noGrp="1"/>
          </p:cNvGraphicFramePr>
          <p:nvPr>
            <p:extLst>
              <p:ext uri="{D42A27DB-BD31-4B8C-83A1-F6EECF244321}">
                <p14:modId xmlns:p14="http://schemas.microsoft.com/office/powerpoint/2010/main" val="3373604293"/>
              </p:ext>
            </p:extLst>
          </p:nvPr>
        </p:nvGraphicFramePr>
        <p:xfrm>
          <a:off x="2291916" y="492652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7911"/>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Prestaciones</a:t>
            </a:r>
          </a:p>
        </p:txBody>
      </p:sp>
      <p:sp>
        <p:nvSpPr>
          <p:cNvPr id="3" name="2 Marcador de contenido"/>
          <p:cNvSpPr>
            <a:spLocks noGrp="1"/>
          </p:cNvSpPr>
          <p:nvPr>
            <p:ph idx="1"/>
          </p:nvPr>
        </p:nvSpPr>
        <p:spPr>
          <a:xfrm>
            <a:off x="611560" y="1520911"/>
            <a:ext cx="7992888" cy="3439285"/>
          </a:xfrm>
        </p:spPr>
        <p:txBody>
          <a:bodyPr>
            <a:normAutofit/>
          </a:bodyPr>
          <a:lstStyle/>
          <a:p>
            <a:pPr marL="0" indent="0" algn="just">
              <a:buNone/>
            </a:pPr>
            <a:r>
              <a:rPr lang="es-SV" sz="1600" dirty="0">
                <a:latin typeface="Museo Sans 300" panose="02000000000000000000" pitchFamily="50" charset="0"/>
              </a:rPr>
              <a:t>Planificar, organizar, dirigir, controlar y desarrollar la administración de los servicios relacionados con las prestaciones de invalidez, vejez, y muerte que el Instituto brinda a sus asegurados y derechohabientes, así como los auxilios funerarios generados al fallecimiento de pensionados y la emisión de certificados de traspaso y la transferencia de fondos de obligaciones provisionales a las administradoras de fondos para Pensiones, de conformidad a los planes, programas y proyectos de cumplimiento a los fines institucionales. Supervisar y dirigir los programas de control de sobrevivencia y estado familiar que garanticen la continuidad en el pago de pensiones que se desarrollan en las oficinas centrales y en las oficinas descentralizadas.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Irene </a:t>
            </a:r>
            <a:r>
              <a:rPr lang="es-SV" sz="1600" dirty="0" err="1">
                <a:latin typeface="Museo Sans 300" panose="02000000000000000000" pitchFamily="50" charset="0"/>
              </a:rPr>
              <a:t>Sophia</a:t>
            </a:r>
            <a:r>
              <a:rPr lang="es-SV" sz="1600" dirty="0">
                <a:latin typeface="Museo Sans 300" panose="02000000000000000000" pitchFamily="50" charset="0"/>
              </a:rPr>
              <a:t> Batres de Hernández</a:t>
            </a:r>
          </a:p>
          <a:p>
            <a:pPr marL="0" indent="0" algn="just">
              <a:buNone/>
            </a:pPr>
            <a:r>
              <a:rPr lang="es-SV" sz="1600" dirty="0">
                <a:latin typeface="Museo Sans 300" panose="02000000000000000000" pitchFamily="50" charset="0"/>
              </a:rPr>
              <a:t>Subgerente de Prestaciones Interina</a:t>
            </a:r>
            <a:endParaRPr lang="es-SV" sz="1600" dirty="0">
              <a:latin typeface="Cambria" pitchFamily="18" charset="0"/>
            </a:endParaRPr>
          </a:p>
        </p:txBody>
      </p:sp>
      <p:pic>
        <p:nvPicPr>
          <p:cNvPr id="5" name="Imagen 4">
            <a:extLst>
              <a:ext uri="{FF2B5EF4-FFF2-40B4-BE49-F238E27FC236}">
                <a16:creationId xmlns:a16="http://schemas.microsoft.com/office/drawing/2014/main" id="{5BE5524D-0DBE-41BF-AE2A-615827930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439426"/>
            <a:ext cx="1358101" cy="610366"/>
          </a:xfrm>
          <a:prstGeom prst="rect">
            <a:avLst/>
          </a:prstGeom>
        </p:spPr>
      </p:pic>
      <p:graphicFrame>
        <p:nvGraphicFramePr>
          <p:cNvPr id="6" name="Tabla 5">
            <a:extLst>
              <a:ext uri="{FF2B5EF4-FFF2-40B4-BE49-F238E27FC236}">
                <a16:creationId xmlns:a16="http://schemas.microsoft.com/office/drawing/2014/main" id="{855EA300-4435-453E-B981-23563AFE997A}"/>
              </a:ext>
            </a:extLst>
          </p:cNvPr>
          <p:cNvGraphicFramePr>
            <a:graphicFrameLocks noGrp="1"/>
          </p:cNvGraphicFramePr>
          <p:nvPr>
            <p:extLst>
              <p:ext uri="{D42A27DB-BD31-4B8C-83A1-F6EECF244321}">
                <p14:modId xmlns:p14="http://schemas.microsoft.com/office/powerpoint/2010/main" val="1635808583"/>
              </p:ext>
            </p:extLst>
          </p:nvPr>
        </p:nvGraphicFramePr>
        <p:xfrm>
          <a:off x="2291916" y="515719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0665"/>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Junta Directiva</a:t>
            </a:r>
          </a:p>
        </p:txBody>
      </p:sp>
      <p:sp>
        <p:nvSpPr>
          <p:cNvPr id="5" name="4 Marcador de contenido"/>
          <p:cNvSpPr>
            <a:spLocks noGrp="1"/>
          </p:cNvSpPr>
          <p:nvPr>
            <p:ph idx="1"/>
          </p:nvPr>
        </p:nvSpPr>
        <p:spPr>
          <a:xfrm>
            <a:off x="899592" y="2238912"/>
            <a:ext cx="7632848" cy="1484691"/>
          </a:xfrm>
        </p:spPr>
        <p:txBody>
          <a:bodyPr>
            <a:normAutofit/>
          </a:bodyPr>
          <a:lstStyle/>
          <a:p>
            <a:pPr marL="0" indent="0" algn="just">
              <a:buNone/>
            </a:pPr>
            <a:r>
              <a:rPr lang="es-ES" sz="1600" dirty="0">
                <a:latin typeface="Museo Sans 300" panose="02000000000000000000" pitchFamily="50" charset="0"/>
              </a:rPr>
              <a:t>Planificar, dirigir, organizar y controlar el desarrollo de los procesos administrativos, financieros y legales que realiza el Instituto Nacional de Pensiones de los Empleados Públicos, en la gestión de los recursos institucionales y pensiones públicas.</a:t>
            </a:r>
            <a:endParaRPr lang="es-SV" sz="1600" dirty="0">
              <a:latin typeface="Museo Sans 300" panose="02000000000000000000" pitchFamily="50" charset="0"/>
            </a:endParaRP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773212"/>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3068967371"/>
              </p:ext>
            </p:extLst>
          </p:nvPr>
        </p:nvGraphicFramePr>
        <p:xfrm>
          <a:off x="2291916" y="427532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134298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2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Pensiones</a:t>
            </a:r>
          </a:p>
        </p:txBody>
      </p:sp>
      <p:sp>
        <p:nvSpPr>
          <p:cNvPr id="3" name="2 Marcador de contenido"/>
          <p:cNvSpPr>
            <a:spLocks noGrp="1"/>
          </p:cNvSpPr>
          <p:nvPr>
            <p:ph idx="1"/>
          </p:nvPr>
        </p:nvSpPr>
        <p:spPr>
          <a:xfrm>
            <a:off x="611560" y="1777332"/>
            <a:ext cx="7920880" cy="3235499"/>
          </a:xfrm>
        </p:spPr>
        <p:txBody>
          <a:bodyPr>
            <a:noAutofit/>
          </a:bodyPr>
          <a:lstStyle/>
          <a:p>
            <a:pPr marL="0" indent="0" algn="just">
              <a:buNone/>
            </a:pPr>
            <a:r>
              <a:rPr lang="es-SV" sz="1600" dirty="0">
                <a:latin typeface="Museo Sans 300" panose="02000000000000000000" pitchFamily="50" charset="0"/>
              </a:rPr>
              <a:t>Tramitar en forma ágil y oportuna, la aprobación de los diferentes tipos de pensión y asignación, la prestación de cotización voluntaria y ayuda para gastos funerales de pensionados que el Instituto brinda a sus clientes con base a la Ley INPEP, Ley del Sistema de Ahorro para Pensiones, Reglamentos e instructivos. Emitir los certificados de traspaso y certificado de traspaso complementario de los asegurados del INPEP, que actualmente están incorporados a las AFP, en cumplimiento con las disposiciones de la Ley del Sistema de Ahorro para Pensiones, reglamentos e instructivos correspondientes.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Francisco Javier Martínez Meléndez</a:t>
            </a:r>
          </a:p>
          <a:p>
            <a:pPr marL="0" indent="0" algn="just">
              <a:buNone/>
            </a:pPr>
            <a:r>
              <a:rPr lang="es-SV" sz="1600" dirty="0">
                <a:latin typeface="Museo Sans 300" panose="02000000000000000000" pitchFamily="50" charset="0"/>
              </a:rPr>
              <a:t>Jefe del Departamento de Pensiones</a:t>
            </a:r>
            <a:endParaRPr lang="es-SV" sz="1600" dirty="0">
              <a:latin typeface="Cambria" pitchFamily="18" charset="0"/>
            </a:endParaRPr>
          </a:p>
        </p:txBody>
      </p:sp>
      <p:pic>
        <p:nvPicPr>
          <p:cNvPr id="5" name="Imagen 4">
            <a:extLst>
              <a:ext uri="{FF2B5EF4-FFF2-40B4-BE49-F238E27FC236}">
                <a16:creationId xmlns:a16="http://schemas.microsoft.com/office/drawing/2014/main" id="{C3EC8F36-CE79-46C8-847F-D330C6A62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66578"/>
            <a:ext cx="1358101" cy="610366"/>
          </a:xfrm>
          <a:prstGeom prst="rect">
            <a:avLst/>
          </a:prstGeom>
        </p:spPr>
      </p:pic>
      <p:graphicFrame>
        <p:nvGraphicFramePr>
          <p:cNvPr id="6" name="Tabla 5">
            <a:extLst>
              <a:ext uri="{FF2B5EF4-FFF2-40B4-BE49-F238E27FC236}">
                <a16:creationId xmlns:a16="http://schemas.microsoft.com/office/drawing/2014/main" id="{9B6D236E-C8FF-484E-9F07-BEC73D6FF25A}"/>
              </a:ext>
            </a:extLst>
          </p:cNvPr>
          <p:cNvGraphicFramePr>
            <a:graphicFrameLocks noGrp="1"/>
          </p:cNvGraphicFramePr>
          <p:nvPr>
            <p:extLst>
              <p:ext uri="{D42A27DB-BD31-4B8C-83A1-F6EECF244321}">
                <p14:modId xmlns:p14="http://schemas.microsoft.com/office/powerpoint/2010/main" val="1426965363"/>
              </p:ext>
            </p:extLst>
          </p:nvPr>
        </p:nvGraphicFramePr>
        <p:xfrm>
          <a:off x="2291916" y="501317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5335"/>
            <a:ext cx="8229600" cy="1143000"/>
          </a:xfrm>
        </p:spPr>
        <p:txBody>
          <a:bodyPr>
            <a:noAutofit/>
          </a:bodyPr>
          <a:lstStyle/>
          <a:p>
            <a:pPr algn="r"/>
            <a:r>
              <a:rPr lang="es-SV" sz="3200" b="1" dirty="0">
                <a:solidFill>
                  <a:schemeClr val="tx2">
                    <a:lumMod val="60000"/>
                    <a:lumOff val="40000"/>
                  </a:schemeClr>
                </a:solidFill>
                <a:latin typeface="Museo Sans 3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Atención a Pensionados</a:t>
            </a:r>
          </a:p>
        </p:txBody>
      </p:sp>
      <p:sp>
        <p:nvSpPr>
          <p:cNvPr id="3" name="2 Marcador de contenido"/>
          <p:cNvSpPr>
            <a:spLocks noGrp="1"/>
          </p:cNvSpPr>
          <p:nvPr>
            <p:ph idx="1"/>
          </p:nvPr>
        </p:nvSpPr>
        <p:spPr>
          <a:xfrm>
            <a:off x="575556" y="1975380"/>
            <a:ext cx="7992888" cy="2620887"/>
          </a:xfrm>
        </p:spPr>
        <p:txBody>
          <a:bodyPr>
            <a:noAutofit/>
          </a:bodyPr>
          <a:lstStyle/>
          <a:p>
            <a:pPr marL="0" indent="0" algn="just">
              <a:buNone/>
            </a:pPr>
            <a:r>
              <a:rPr lang="es-SV" sz="1600" dirty="0">
                <a:latin typeface="Museo Sans 300" panose="02000000000000000000" pitchFamily="50" charset="0"/>
              </a:rPr>
              <a:t>Desarrollar y ejecutar programas de reflexión y sensibilización sobre los derechos de los adultos mayores dirigidos a su grupo familiar y sociedad; así como de atención integral que contribuyen al desarrollo social, cultural y emocional de nuestros pensionados, destinados a mejorar su calidad de vida aún envejecimiento pleno, garantizar a través de comprobación de sobrevivencia y estado familiar, con el fin de brindar un servicio de calidad y de excelencia que satisfaga las expectativas institucionales y el devengue de las pensiones.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Arístides Pocasangre Hernández</a:t>
            </a:r>
          </a:p>
          <a:p>
            <a:pPr marL="0" indent="0" algn="just">
              <a:buNone/>
            </a:pPr>
            <a:r>
              <a:rPr lang="es-SV" sz="1600" dirty="0">
                <a:latin typeface="Museo Sans 300" panose="02000000000000000000" pitchFamily="50" charset="0"/>
              </a:rPr>
              <a:t>Jefe del Departamento de Atención a Pensionados</a:t>
            </a:r>
            <a:endParaRPr lang="es-SV" sz="1600" dirty="0">
              <a:latin typeface="Cambria" pitchFamily="18" charset="0"/>
            </a:endParaRPr>
          </a:p>
        </p:txBody>
      </p:sp>
      <p:pic>
        <p:nvPicPr>
          <p:cNvPr id="5" name="Imagen 4">
            <a:extLst>
              <a:ext uri="{FF2B5EF4-FFF2-40B4-BE49-F238E27FC236}">
                <a16:creationId xmlns:a16="http://schemas.microsoft.com/office/drawing/2014/main" id="{A8EF89A2-3A9C-44AC-9EC2-D4B056879B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81652"/>
            <a:ext cx="1358101" cy="610366"/>
          </a:xfrm>
          <a:prstGeom prst="rect">
            <a:avLst/>
          </a:prstGeom>
        </p:spPr>
      </p:pic>
      <p:graphicFrame>
        <p:nvGraphicFramePr>
          <p:cNvPr id="6" name="Tabla 5">
            <a:extLst>
              <a:ext uri="{FF2B5EF4-FFF2-40B4-BE49-F238E27FC236}">
                <a16:creationId xmlns:a16="http://schemas.microsoft.com/office/drawing/2014/main" id="{702DA11B-FDB3-4D55-AD0D-2206CF2E0D12}"/>
              </a:ext>
            </a:extLst>
          </p:cNvPr>
          <p:cNvGraphicFramePr>
            <a:graphicFrameLocks noGrp="1"/>
          </p:cNvGraphicFramePr>
          <p:nvPr>
            <p:extLst>
              <p:ext uri="{D42A27DB-BD31-4B8C-83A1-F6EECF244321}">
                <p14:modId xmlns:p14="http://schemas.microsoft.com/office/powerpoint/2010/main" val="2152699420"/>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3912" y="510055"/>
            <a:ext cx="7992888"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Historial Laboral</a:t>
            </a:r>
          </a:p>
        </p:txBody>
      </p:sp>
      <p:sp>
        <p:nvSpPr>
          <p:cNvPr id="3" name="2 Marcador de contenido"/>
          <p:cNvSpPr>
            <a:spLocks noGrp="1"/>
          </p:cNvSpPr>
          <p:nvPr>
            <p:ph idx="1"/>
          </p:nvPr>
        </p:nvSpPr>
        <p:spPr>
          <a:xfrm>
            <a:off x="611560" y="2059834"/>
            <a:ext cx="7992888" cy="2520280"/>
          </a:xfrm>
        </p:spPr>
        <p:txBody>
          <a:bodyPr>
            <a:normAutofit/>
          </a:bodyPr>
          <a:lstStyle/>
          <a:p>
            <a:pPr marL="0" indent="0" algn="just">
              <a:buNone/>
            </a:pPr>
            <a:r>
              <a:rPr lang="es-SV" sz="1600" dirty="0">
                <a:latin typeface="Museo Sans 300" panose="02000000000000000000" pitchFamily="50" charset="0"/>
              </a:rPr>
              <a:t>Reconstruir los historiales laborales de los asegurados o Ex Asegurados que hayan trabajado en empresas Privadas y Públicas, con base a los datos almacenados en el sistema de Administración del Historial Laboral y a las diferencias pruebas documentales o microfilmadas que se tengan en la Sección de Microfilm del INPEP y de la UPISSS, y a pruebas documentales que puedan proporcionar los Asegurados o las diferentes instituciones Públicas garantizando confiabilidad de la información.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Lisbeth Peña Rodríguez</a:t>
            </a:r>
          </a:p>
          <a:p>
            <a:pPr marL="0" indent="0" algn="just">
              <a:buNone/>
            </a:pPr>
            <a:r>
              <a:rPr lang="es-SV" sz="1600" dirty="0">
                <a:latin typeface="Museo Sans 300" panose="02000000000000000000" pitchFamily="50" charset="0"/>
              </a:rPr>
              <a:t>Jefa del Departamento de Historial Laboral</a:t>
            </a:r>
          </a:p>
          <a:p>
            <a:pPr algn="just">
              <a:buNone/>
            </a:pPr>
            <a:endParaRPr lang="es-SV" sz="1600" dirty="0">
              <a:latin typeface="Cambria" pitchFamily="18" charset="0"/>
            </a:endParaRPr>
          </a:p>
          <a:p>
            <a:endParaRPr lang="es-SV" sz="1600" dirty="0"/>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76372"/>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3628831721"/>
              </p:ext>
            </p:extLst>
          </p:nvPr>
        </p:nvGraphicFramePr>
        <p:xfrm>
          <a:off x="2291916" y="493826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4848" y="828490"/>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Centro de Atención al Usuario</a:t>
            </a:r>
          </a:p>
        </p:txBody>
      </p:sp>
      <p:sp>
        <p:nvSpPr>
          <p:cNvPr id="3" name="2 Marcador de contenido"/>
          <p:cNvSpPr>
            <a:spLocks noGrp="1"/>
          </p:cNvSpPr>
          <p:nvPr>
            <p:ph idx="1"/>
          </p:nvPr>
        </p:nvSpPr>
        <p:spPr>
          <a:xfrm>
            <a:off x="611560" y="2204864"/>
            <a:ext cx="7992888" cy="2304256"/>
          </a:xfrm>
        </p:spPr>
        <p:txBody>
          <a:bodyPr>
            <a:normAutofit/>
          </a:bodyPr>
          <a:lstStyle/>
          <a:p>
            <a:pPr marL="0" indent="0" algn="just">
              <a:buNone/>
            </a:pPr>
            <a:r>
              <a:rPr lang="es-ES" sz="1600" dirty="0">
                <a:latin typeface="Museo Sans 300" panose="02000000000000000000" pitchFamily="50" charset="0"/>
              </a:rPr>
              <a:t>Garantizar la administración efectiva de los recursos requeridos para la atención de los usuarios que demandan los servicios institucionales relacionados a los Sistemas Previsionales que el INPEP ofrece, a través del Centro de Atención al Usuario según el Manual de Procesos, Protocolo de Atención al Usuario, Políticas en la Gestión de Documentos, leyes y otras normativas aplicables.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Laura Gabriela García Quintanilla</a:t>
            </a:r>
          </a:p>
          <a:p>
            <a:pPr marL="0" indent="0" algn="just">
              <a:buNone/>
            </a:pPr>
            <a:r>
              <a:rPr lang="es-ES" sz="1600" dirty="0">
                <a:latin typeface="Museo Sans 300" panose="02000000000000000000" pitchFamily="50" charset="0"/>
              </a:rPr>
              <a:t>Jefa Interina del Centro de Atención al Usuario</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710946263"/>
              </p:ext>
            </p:extLst>
          </p:nvPr>
        </p:nvGraphicFramePr>
        <p:xfrm>
          <a:off x="2291916" y="4964771"/>
          <a:ext cx="4560168" cy="1107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10</a:t>
                      </a:r>
                      <a:endParaRPr lang="es-SV" dirty="0"/>
                    </a:p>
                  </a:txBody>
                  <a:tcPr/>
                </a:tc>
                <a:extLst>
                  <a:ext uri="{0D108BD9-81ED-4DB2-BD59-A6C34878D82A}">
                    <a16:rowId xmlns:a16="http://schemas.microsoft.com/office/drawing/2014/main" val="3379875773"/>
                  </a:ext>
                </a:extLst>
              </a:tr>
              <a:tr h="266432">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67267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Auditoría Interna</a:t>
            </a:r>
          </a:p>
        </p:txBody>
      </p:sp>
      <p:sp>
        <p:nvSpPr>
          <p:cNvPr id="3" name="2 Marcador de contenido"/>
          <p:cNvSpPr>
            <a:spLocks noGrp="1"/>
          </p:cNvSpPr>
          <p:nvPr>
            <p:ph idx="1"/>
          </p:nvPr>
        </p:nvSpPr>
        <p:spPr>
          <a:xfrm>
            <a:off x="621754" y="1556791"/>
            <a:ext cx="7920880" cy="2974043"/>
          </a:xfrm>
        </p:spPr>
        <p:txBody>
          <a:bodyPr>
            <a:noAutofit/>
          </a:bodyPr>
          <a:lstStyle/>
          <a:p>
            <a:pPr marL="0" indent="0" algn="just">
              <a:buNone/>
            </a:pPr>
            <a:r>
              <a:rPr lang="es-SV" sz="1600" dirty="0">
                <a:latin typeface="Museo Sans 300" panose="02000000000000000000" pitchFamily="50" charset="0"/>
              </a:rPr>
              <a:t>Examinar los registros y documentos Contables –Financieros de la Institución, a fin de establecer validez, contabilidad y razonabilidad de las cifras que se presentan en los Estados Financieros; evaluar la eficiencia de las medidas de control y el desarrollo de los sistemas informáticos de tal forma que se adhieran a los estándares establecidos; como también verificar el desarrollo de la gestión administrativa, vigilando el cumplimiento de Normas y procedimientos, orientados a mejorar el desempeño; asimismo, evaluar el cumplimiento de los objetivos institucionales, observando los aspectos legales aplicables y establecidos.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Sandra Elizabeth Pineda de Melgar</a:t>
            </a:r>
          </a:p>
          <a:p>
            <a:pPr marL="0" indent="0" algn="just">
              <a:buNone/>
            </a:pPr>
            <a:r>
              <a:rPr lang="es-SV" sz="1600" dirty="0">
                <a:latin typeface="Museo Sans 300" panose="02000000000000000000" pitchFamily="50" charset="0"/>
              </a:rPr>
              <a:t>Jefa de Unidad de Auditoría Interna</a:t>
            </a:r>
          </a:p>
        </p:txBody>
      </p:sp>
      <p:pic>
        <p:nvPicPr>
          <p:cNvPr id="5" name="Imagen 4">
            <a:extLst>
              <a:ext uri="{FF2B5EF4-FFF2-40B4-BE49-F238E27FC236}">
                <a16:creationId xmlns:a16="http://schemas.microsoft.com/office/drawing/2014/main" id="{4598471B-D68C-47E5-BDD0-CC4EFDA2C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C5A9576-1E38-4482-B83E-2FF0B5A681F7}"/>
              </a:ext>
            </a:extLst>
          </p:cNvPr>
          <p:cNvGraphicFramePr>
            <a:graphicFrameLocks noGrp="1"/>
          </p:cNvGraphicFramePr>
          <p:nvPr>
            <p:extLst>
              <p:ext uri="{D42A27DB-BD31-4B8C-83A1-F6EECF244321}">
                <p14:modId xmlns:p14="http://schemas.microsoft.com/office/powerpoint/2010/main" val="237874205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520844"/>
            <a:ext cx="8229600" cy="1143000"/>
          </a:xfrm>
        </p:spPr>
        <p:txBody>
          <a:bodyPr>
            <a:normAutofit/>
          </a:bodyPr>
          <a:lstStyle/>
          <a:p>
            <a:pPr algn="r"/>
            <a:r>
              <a:rPr lang="es-SV" sz="40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Riesgos</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469" y="793596"/>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976478" y="2017640"/>
            <a:ext cx="7632848" cy="2232248"/>
          </a:xfrm>
        </p:spPr>
        <p:txBody>
          <a:bodyPr>
            <a:normAutofit/>
          </a:bodyPr>
          <a:lstStyle/>
          <a:p>
            <a:pPr marL="0" indent="0" algn="just">
              <a:buNone/>
            </a:pPr>
            <a:r>
              <a:rPr lang="es-ES" sz="1600" dirty="0">
                <a:latin typeface="Museo Sans 300" panose="02000000000000000000" pitchFamily="50" charset="0"/>
              </a:rPr>
              <a:t>Establecer un sistema de gestión operativa de riesgos, mediante el cual identifique, mida, controle y monitoree los distintos tipos de riesgos a los que INPEP se encuentra expuesto y las interrelaciones que surgen entre estos, de acuerdo a la Ley de Bancos de la Superintendencia del Sistema Financiero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Iván Vásquez González</a:t>
            </a:r>
          </a:p>
          <a:p>
            <a:pPr marL="0" indent="0" algn="just">
              <a:buNone/>
            </a:pPr>
            <a:r>
              <a:rPr lang="es-ES" sz="1600" dirty="0">
                <a:latin typeface="Museo Sans 300" panose="02000000000000000000" pitchFamily="50" charset="0"/>
              </a:rPr>
              <a:t>Jefe de Unidad de Riesgos</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054797889"/>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84170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367447"/>
            <a:ext cx="8229600" cy="1143000"/>
          </a:xfrm>
        </p:spPr>
        <p:txBody>
          <a:bodyPr>
            <a:normAutofit fontScale="90000"/>
          </a:bodyPr>
          <a:lstStyle/>
          <a:p>
            <a:pPr algn="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Oficialía de Cumplimiento</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75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060848"/>
            <a:ext cx="7632848" cy="1944216"/>
          </a:xfrm>
        </p:spPr>
        <p:txBody>
          <a:bodyPr>
            <a:noAutofit/>
          </a:bodyPr>
          <a:lstStyle/>
          <a:p>
            <a:pPr marL="0" indent="0" algn="just">
              <a:buNone/>
            </a:pPr>
            <a:r>
              <a:rPr lang="es-ES" sz="1600" dirty="0">
                <a:latin typeface="Museo Sans 300" panose="02000000000000000000" pitchFamily="50" charset="0"/>
              </a:rPr>
              <a:t>Prevenir y detectar actos irregulares o sospechosos de lavado de dinero y de activos en la institución, de acuerdo a la Ley Contra el Lavado de Dinero y de Activos, y demás normativa aplicable.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Flor de María Paniagua Crespín</a:t>
            </a:r>
          </a:p>
          <a:p>
            <a:pPr marL="0" indent="0" algn="just">
              <a:buNone/>
            </a:pPr>
            <a:r>
              <a:rPr lang="es-ES" sz="1600" dirty="0">
                <a:latin typeface="Museo Sans 300" panose="02000000000000000000" pitchFamily="50" charset="0"/>
              </a:rPr>
              <a:t>Oficial de Cumplimiento</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664222538"/>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4269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34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Ciberseguridad</a:t>
            </a:r>
          </a:p>
        </p:txBody>
      </p:sp>
      <p:sp>
        <p:nvSpPr>
          <p:cNvPr id="3" name="2 Marcador de contenido"/>
          <p:cNvSpPr>
            <a:spLocks noGrp="1"/>
          </p:cNvSpPr>
          <p:nvPr>
            <p:ph idx="1"/>
          </p:nvPr>
        </p:nvSpPr>
        <p:spPr>
          <a:xfrm>
            <a:off x="611560" y="2084311"/>
            <a:ext cx="7920880" cy="2302507"/>
          </a:xfrm>
        </p:spPr>
        <p:txBody>
          <a:bodyPr>
            <a:normAutofit/>
          </a:bodyPr>
          <a:lstStyle/>
          <a:p>
            <a:pPr marL="0" indent="0" algn="just">
              <a:buNone/>
            </a:pPr>
            <a:r>
              <a:rPr lang="es-ES" sz="1600" dirty="0">
                <a:latin typeface="Museo Sans 300" panose="02000000000000000000" pitchFamily="50" charset="0"/>
              </a:rPr>
              <a:t>Monitorear, evaluar y defender los sistemas de información de la entidad como por ejemplo sitios web, aplicaciones, bases de datos, centros de datos principales o alternos, servidores, redes, escritorios, dispositivos, entre otros. Como se establece en las normas NRP-23 y en conformidad con los procedimientos internos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Juan José Martínez Escobar</a:t>
            </a:r>
          </a:p>
          <a:p>
            <a:pPr marL="0" indent="0" algn="just">
              <a:buNone/>
            </a:pPr>
            <a:r>
              <a:rPr lang="es-ES" sz="1600" dirty="0">
                <a:latin typeface="Museo Sans 300" panose="02000000000000000000" pitchFamily="50" charset="0"/>
              </a:rPr>
              <a:t>Jefe de Unidad de Ciberseguridad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19717"/>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057742471"/>
              </p:ext>
            </p:extLst>
          </p:nvPr>
        </p:nvGraphicFramePr>
        <p:xfrm>
          <a:off x="2411760"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39520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6828"/>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Acceso a la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Información Pública</a:t>
            </a:r>
          </a:p>
        </p:txBody>
      </p:sp>
      <p:sp>
        <p:nvSpPr>
          <p:cNvPr id="3" name="2 Marcador de contenido"/>
          <p:cNvSpPr>
            <a:spLocks noGrp="1"/>
          </p:cNvSpPr>
          <p:nvPr>
            <p:ph idx="1"/>
          </p:nvPr>
        </p:nvSpPr>
        <p:spPr>
          <a:xfrm>
            <a:off x="611560" y="1844824"/>
            <a:ext cx="7920880" cy="2770067"/>
          </a:xfrm>
        </p:spPr>
        <p:txBody>
          <a:bodyPr>
            <a:normAutofit/>
          </a:bodyPr>
          <a:lstStyle/>
          <a:p>
            <a:pPr marL="0" indent="0" algn="just">
              <a:buNone/>
            </a:pPr>
            <a:r>
              <a:rPr lang="es-SV" sz="1600" dirty="0">
                <a:latin typeface="Museo Sans 300" panose="02000000000000000000" pitchFamily="50" charset="0"/>
              </a:rPr>
              <a:t>Aplicar y velar por el cumplimiento de la Ley de acceso a la Información Pública, a través de la implementación de mecanismos que promuevan entre el personal la cultura de transparencia y rendición de cuentas, hacia la ciudadanía en general, generando de esta manera condiciones de confianza hacia la gestión pública de la institución, garantizar el derecho de acceso a toda persona a la información pública a fin de contribuir con la transparencia de las actuaciones del INPEP, proteger los datos personales en posesión del INPEP.</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Reina Karina Mejía de Anaya</a:t>
            </a:r>
          </a:p>
          <a:p>
            <a:pPr marL="0" indent="0" algn="just">
              <a:buNone/>
            </a:pPr>
            <a:r>
              <a:rPr lang="es-SV" sz="1600" dirty="0">
                <a:latin typeface="Museo Sans 300" panose="02000000000000000000" pitchFamily="50" charset="0"/>
              </a:rPr>
              <a:t>Oficial de Información Interina</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64314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410632721"/>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0539" y="52330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Comunicaciones</a:t>
            </a:r>
          </a:p>
        </p:txBody>
      </p:sp>
      <p:sp>
        <p:nvSpPr>
          <p:cNvPr id="3" name="2 Marcador de contenido"/>
          <p:cNvSpPr>
            <a:spLocks noGrp="1"/>
          </p:cNvSpPr>
          <p:nvPr>
            <p:ph idx="1"/>
          </p:nvPr>
        </p:nvSpPr>
        <p:spPr>
          <a:xfrm>
            <a:off x="754899" y="1772816"/>
            <a:ext cx="7920880" cy="2304256"/>
          </a:xfrm>
        </p:spPr>
        <p:txBody>
          <a:bodyPr>
            <a:normAutofit/>
          </a:bodyPr>
          <a:lstStyle/>
          <a:p>
            <a:pPr marL="0" indent="0" algn="just">
              <a:buNone/>
            </a:pPr>
            <a:r>
              <a:rPr lang="es-ES" sz="1600" dirty="0">
                <a:latin typeface="Museo Sans 300" panose="02000000000000000000" pitchFamily="50" charset="0"/>
              </a:rPr>
              <a:t>Contribuir mediante herramientas y estrategias comunicacionales el cumplimiento de los objetivos y metas Institucionales, a través de la difusión de información relevante, la relación directa entre la Institución con la población por medio de la apertura de espacios participativos y con la proyección de una imagen pública positiva del Instituto adecuada a su finalidad y actividades.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Yessenia Guadalupe Serrano Villalta</a:t>
            </a:r>
          </a:p>
          <a:p>
            <a:pPr marL="0" indent="0" algn="just">
              <a:buNone/>
            </a:pPr>
            <a:r>
              <a:rPr lang="es-ES" sz="1600" dirty="0">
                <a:latin typeface="Museo Sans 300" panose="02000000000000000000" pitchFamily="50" charset="0"/>
              </a:rPr>
              <a:t>Jefa Interina de Unidad de Comunicaciones</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39" y="789624"/>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661342729"/>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44989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2304</TotalTime>
  <Words>2856</Words>
  <Application>Microsoft Office PowerPoint</Application>
  <PresentationFormat>Presentación en pantalla (4:3)</PresentationFormat>
  <Paragraphs>352</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Cambria</vt:lpstr>
      <vt:lpstr>Museo Sans 300</vt:lpstr>
      <vt:lpstr>Museo Sans 700</vt:lpstr>
      <vt:lpstr>Times New Roman</vt:lpstr>
      <vt:lpstr>Tema de Office</vt:lpstr>
      <vt:lpstr>Organigrama Vigente</vt:lpstr>
      <vt:lpstr>Presidencia</vt:lpstr>
      <vt:lpstr>Junta Directiva</vt:lpstr>
      <vt:lpstr>         Unidad de Auditoría Interna</vt:lpstr>
      <vt:lpstr> Unidad de Riesgos</vt:lpstr>
      <vt:lpstr>Unidad de  Oficialía de Cumplimiento</vt:lpstr>
      <vt:lpstr>Unidad de Ciberseguridad</vt:lpstr>
      <vt:lpstr>Unidad de Acceso a la  Información Pública</vt:lpstr>
      <vt:lpstr>Unidad de Comunicaciones</vt:lpstr>
      <vt:lpstr>Unidad Financiera  Institucional</vt:lpstr>
      <vt:lpstr> Departamento de  Contabilidad</vt:lpstr>
      <vt:lpstr>       Departamento de         Tesorería</vt:lpstr>
      <vt:lpstr>       Departamento de  Presupuesto</vt:lpstr>
      <vt:lpstr>Gerencia</vt:lpstr>
      <vt:lpstr>Unidad de Adquisiciones y   Contrataciones Institucional</vt:lpstr>
      <vt:lpstr>Unidad de Planificación </vt:lpstr>
      <vt:lpstr>Unidad de Género</vt:lpstr>
      <vt:lpstr>Unidad Ambiental</vt:lpstr>
      <vt:lpstr> Unidad de Gestión de  Proyectos y Cooperación</vt:lpstr>
      <vt:lpstr>            Unidad Jurídica</vt:lpstr>
      <vt:lpstr>            Subgerencia Administrativa</vt:lpstr>
      <vt:lpstr>Departamento de Gestión de Talento Humano</vt:lpstr>
      <vt:lpstr>Departamento de Servicios Generales</vt:lpstr>
      <vt:lpstr>Departamento de Seguros</vt:lpstr>
      <vt:lpstr>       Departamento de Gestión        Documental y Archivo</vt:lpstr>
      <vt:lpstr>            Subgerencia de Tecnología e Información</vt:lpstr>
      <vt:lpstr>Departamento de Infraestructura  Tecnológica y Soporte</vt:lpstr>
      <vt:lpstr>      Departamento de  Desarrollo de Sistemas y Bases de Datos</vt:lpstr>
      <vt:lpstr>            Subgerencia de Prestaciones</vt:lpstr>
      <vt:lpstr>       Departamento de         Pensiones</vt:lpstr>
      <vt:lpstr>       Departamento de         Atención a Pensionados</vt:lpstr>
      <vt:lpstr>   Departamento de         Historial Laboral</vt:lpstr>
      <vt:lpstr>       Centro de Atención al Usuario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Vigente</dc:title>
  <dc:creator>INPNVENTURA</dc:creator>
  <cp:lastModifiedBy>ESPINOZA HERALDO YAIDER</cp:lastModifiedBy>
  <cp:revision>153</cp:revision>
  <dcterms:created xsi:type="dcterms:W3CDTF">2017-07-31T15:39:14Z</dcterms:created>
  <dcterms:modified xsi:type="dcterms:W3CDTF">2022-11-01T17:35:33Z</dcterms:modified>
</cp:coreProperties>
</file>