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97" r:id="rId12"/>
    <p:sldId id="287" r:id="rId13"/>
    <p:sldId id="288"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69" d="100"/>
          <a:sy n="69"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27/3/2023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27/3/2023</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4503061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1C6D5A0F-E01A-4843-82AE-61E6ED987B6D}"/>
              </a:ext>
            </a:extLst>
          </p:cNvPr>
          <p:cNvSpPr>
            <a:spLocks noGrp="1"/>
          </p:cNvSpPr>
          <p:nvPr>
            <p:ph type="title"/>
          </p:nvPr>
        </p:nvSpPr>
        <p:spPr>
          <a:xfrm>
            <a:off x="457200" y="274638"/>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pic>
        <p:nvPicPr>
          <p:cNvPr id="5" name="Imagen 4">
            <a:extLst>
              <a:ext uri="{FF2B5EF4-FFF2-40B4-BE49-F238E27FC236}">
                <a16:creationId xmlns:a16="http://schemas.microsoft.com/office/drawing/2014/main" id="{4BD56202-CDFA-4E1D-875F-8E9A68ACA5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40955"/>
            <a:ext cx="1358101" cy="610366"/>
          </a:xfrm>
          <a:prstGeom prst="rect">
            <a:avLst/>
          </a:prstGeom>
        </p:spPr>
      </p:pic>
      <p:sp>
        <p:nvSpPr>
          <p:cNvPr id="6" name="2 Marcador de contenido">
            <a:extLst>
              <a:ext uri="{FF2B5EF4-FFF2-40B4-BE49-F238E27FC236}">
                <a16:creationId xmlns:a16="http://schemas.microsoft.com/office/drawing/2014/main" id="{891A2F23-682E-4F75-B347-F4EFBB9E6265}"/>
              </a:ext>
            </a:extLst>
          </p:cNvPr>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graphicFrame>
        <p:nvGraphicFramePr>
          <p:cNvPr id="7" name="Tabla 6">
            <a:extLst>
              <a:ext uri="{FF2B5EF4-FFF2-40B4-BE49-F238E27FC236}">
                <a16:creationId xmlns:a16="http://schemas.microsoft.com/office/drawing/2014/main" id="{74199512-895A-4F8E-BBF4-05F8635A9DF4}"/>
              </a:ext>
            </a:extLst>
          </p:cNvPr>
          <p:cNvGraphicFramePr>
            <a:graphicFrameLocks noGrp="1"/>
          </p:cNvGraphicFramePr>
          <p:nvPr>
            <p:extLst>
              <p:ext uri="{D42A27DB-BD31-4B8C-83A1-F6EECF244321}">
                <p14:modId xmlns:p14="http://schemas.microsoft.com/office/powerpoint/2010/main" val="282680481"/>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36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210172045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330682552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Gerente Interino</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85673793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377829774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err="1">
                <a:latin typeface="Museo Sans 300" panose="02000000000000000000" pitchFamily="50" charset="0"/>
              </a:rPr>
              <a:t>Msc</a:t>
            </a:r>
            <a:r>
              <a:rPr lang="es-SV" sz="1600" dirty="0">
                <a:latin typeface="Museo Sans 300" panose="02000000000000000000" pitchFamily="50" charset="0"/>
              </a:rPr>
              <a:t>. Lorena Marisol García Castro</a:t>
            </a:r>
          </a:p>
          <a:p>
            <a:pPr marL="0" indent="0" algn="just">
              <a:buNone/>
            </a:pPr>
            <a:r>
              <a:rPr lang="es-SV" sz="1600" dirty="0">
                <a:latin typeface="Museo Sans 300" panose="02000000000000000000" pitchFamily="50" charset="0"/>
              </a:rPr>
              <a:t>Jefa de la Unidad de Planificación</a:t>
            </a: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3911543128"/>
              </p:ext>
            </p:extLst>
          </p:nvPr>
        </p:nvGraphicFramePr>
        <p:xfrm>
          <a:off x="2411760"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MX"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Ana Patricia Rosales</a:t>
            </a:r>
          </a:p>
          <a:p>
            <a:pPr marL="0" indent="0" algn="just">
              <a:buNone/>
            </a:pPr>
            <a:r>
              <a:rPr lang="es-SV" sz="1600" dirty="0">
                <a:latin typeface="Museo Sans 300" panose="02000000000000000000" pitchFamily="50" charset="0"/>
              </a:rPr>
              <a:t>Jefa Interina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3154686620"/>
              </p:ext>
            </p:extLst>
          </p:nvPr>
        </p:nvGraphicFramePr>
        <p:xfrm>
          <a:off x="2195736" y="451570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1443503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err="1">
                <a:latin typeface="Museo Sans 300" panose="02000000000000000000" pitchFamily="50" charset="0"/>
              </a:rPr>
              <a:t>Msc</a:t>
            </a:r>
            <a:r>
              <a:rPr lang="es-ES" sz="1600" dirty="0">
                <a:latin typeface="Museo Sans 300" panose="02000000000000000000" pitchFamily="50" charset="0"/>
              </a:rPr>
              <a:t>. Lorena Marisol García Castro</a:t>
            </a:r>
          </a:p>
          <a:p>
            <a:pPr marL="0" indent="0" algn="just">
              <a:buNone/>
            </a:pPr>
            <a:r>
              <a:rPr lang="es-ES" sz="1600" dirty="0">
                <a:latin typeface="Museo Sans 300" panose="02000000000000000000" pitchFamily="50" charset="0"/>
              </a:rPr>
              <a:t>Jefa de la Unidad de Gestión de Cooperación y Proyectos (Ad-honorem)</a:t>
            </a:r>
          </a:p>
          <a:p>
            <a:pPr marL="0" indent="0" algn="just">
              <a:buNone/>
            </a:pPr>
            <a:endParaRPr lang="es-ES"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514664766"/>
              </p:ext>
            </p:extLst>
          </p:nvPr>
        </p:nvGraphicFramePr>
        <p:xfrm>
          <a:off x="2483768" y="4653136"/>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093884331"/>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Dra. Ana Julia Gómez Medrano</a:t>
            </a:r>
          </a:p>
          <a:p>
            <a:pPr marL="0" indent="0" algn="just">
              <a:lnSpc>
                <a:spcPct val="90000"/>
              </a:lnSpc>
              <a:buNone/>
            </a:pPr>
            <a:r>
              <a:rPr lang="es-ES" sz="1600" dirty="0">
                <a:latin typeface="Museo Sans 300" panose="02000000000000000000" pitchFamily="50" charset="0"/>
              </a:rPr>
              <a:t>Jefa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3461976045"/>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93912" y="2267200"/>
            <a:ext cx="7992888" cy="2025896"/>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marL="0" indent="0" algn="just">
              <a:buNone/>
            </a:pPr>
            <a:endParaRPr lang="es-SV" sz="1600" dirty="0">
              <a:latin typeface="Museo Sans 300" panose="02000000000000000000" pitchFamily="50" charset="0"/>
            </a:endParaRP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625022230"/>
              </p:ext>
            </p:extLst>
          </p:nvPr>
        </p:nvGraphicFramePr>
        <p:xfrm>
          <a:off x="2291916" y="472568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33442" y="2482038"/>
            <a:ext cx="7920880" cy="1893923"/>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Iris Elizabeth Valencia Rodríguez</a:t>
            </a:r>
          </a:p>
          <a:p>
            <a:pPr marL="0" indent="0" algn="just">
              <a:buNone/>
            </a:pPr>
            <a:r>
              <a:rPr lang="es-ES" sz="1600" dirty="0">
                <a:latin typeface="Museo Sans 300" panose="02000000000000000000" pitchFamily="50" charset="0"/>
              </a:rPr>
              <a:t>Jefa Interina del Departamento de Gestión de Talento Humano</a:t>
            </a:r>
          </a:p>
          <a:p>
            <a:pPr marL="0" indent="0" algn="just">
              <a:buNone/>
            </a:pPr>
            <a:endParaRPr lang="es-ES" sz="1600" dirty="0">
              <a:latin typeface="Museo Sans 300" panose="02000000000000000000" pitchFamily="50"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3663065852"/>
              </p:ext>
            </p:extLst>
          </p:nvPr>
        </p:nvGraphicFramePr>
        <p:xfrm>
          <a:off x="2291916" y="481975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975577"/>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2681112090"/>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44113" y="2215668"/>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marL="0" indent="0" algn="just">
              <a:buNone/>
            </a:pPr>
            <a:endParaRPr lang="es-SV" sz="1600" dirty="0">
              <a:latin typeface="Museo Sans 300" panose="02000000000000000000" pitchFamily="50" charset="0"/>
            </a:endParaRP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3013706326"/>
              </p:ext>
            </p:extLst>
          </p:nvPr>
        </p:nvGraphicFramePr>
        <p:xfrm>
          <a:off x="2324469" y="444304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02820" y="2131356"/>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t>
            </a:r>
            <a:r>
              <a:rPr lang="es-SV" sz="1600" dirty="0" err="1">
                <a:latin typeface="Museo Sans 300" panose="02000000000000000000" pitchFamily="50" charset="0"/>
              </a:rPr>
              <a:t>Deny</a:t>
            </a:r>
            <a:r>
              <a:rPr lang="es-SV" sz="1600" dirty="0">
                <a:latin typeface="Museo Sans 300" panose="02000000000000000000" pitchFamily="50" charset="0"/>
              </a:rPr>
              <a:t> Maricela Beltrán de </a:t>
            </a:r>
            <a:r>
              <a:rPr lang="es-SV" sz="1600" dirty="0" err="1">
                <a:latin typeface="Museo Sans 300" panose="02000000000000000000" pitchFamily="50" charset="0"/>
              </a:rPr>
              <a:t>Pocasangre</a:t>
            </a: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Jefa del Departamento de Gestión Documental y Archivo</a:t>
            </a:r>
          </a:p>
          <a:p>
            <a:pPr marL="0" indent="0" algn="just">
              <a:buNone/>
            </a:pP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253546584"/>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173473"/>
            <a:ext cx="7920880" cy="2304256"/>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t>
            </a:r>
            <a:r>
              <a:rPr lang="es-ES" sz="1600" dirty="0" err="1">
                <a:latin typeface="Museo Sans 300" panose="02000000000000000000" pitchFamily="50" charset="0"/>
              </a:rPr>
              <a:t>Ever</a:t>
            </a:r>
            <a:r>
              <a:rPr lang="es-ES" sz="1600" dirty="0">
                <a:latin typeface="Museo Sans 300" panose="02000000000000000000" pitchFamily="50" charset="0"/>
              </a:rPr>
              <a:t> Adolfo Aguirre</a:t>
            </a:r>
          </a:p>
          <a:p>
            <a:pPr marL="0" indent="0" algn="just">
              <a:lnSpc>
                <a:spcPct val="90000"/>
              </a:lnSpc>
              <a:buNone/>
            </a:pPr>
            <a:r>
              <a:rPr lang="es-ES" sz="1600" dirty="0">
                <a:latin typeface="Museo Sans 300" panose="02000000000000000000" pitchFamily="50" charset="0"/>
              </a:rPr>
              <a:t>Subgerente de Tecnología e Información</a:t>
            </a:r>
          </a:p>
          <a:p>
            <a:pPr marL="0" indent="0" algn="just">
              <a:lnSpc>
                <a:spcPct val="90000"/>
              </a:lnSpc>
              <a:buNone/>
            </a:pPr>
            <a:endParaRPr lang="es-ES"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2744618907"/>
              </p:ext>
            </p:extLst>
          </p:nvPr>
        </p:nvGraphicFramePr>
        <p:xfrm>
          <a:off x="2411760"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64714" y="914845"/>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98994" y="2420888"/>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Jonathan Gustavo Melgar Mundo</a:t>
            </a:r>
          </a:p>
          <a:p>
            <a:pPr marL="0" indent="0" algn="just">
              <a:buNone/>
            </a:pPr>
            <a:r>
              <a:rPr lang="es-ES" sz="1600" dirty="0">
                <a:latin typeface="Museo Sans 300" panose="02000000000000000000" pitchFamily="50" charset="0"/>
              </a:rPr>
              <a:t>Jefe del Departamento de Infraestructura Tecnológica y Soporte</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933401540"/>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638864212"/>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Irene </a:t>
            </a:r>
            <a:r>
              <a:rPr lang="es-SV" sz="1600" dirty="0" err="1">
                <a:latin typeface="Museo Sans 300" panose="02000000000000000000" pitchFamily="50" charset="0"/>
              </a:rPr>
              <a:t>Sophia</a:t>
            </a:r>
            <a:r>
              <a:rPr lang="es-SV" sz="1600" dirty="0">
                <a:latin typeface="Museo Sans 300" panose="02000000000000000000" pitchFamily="50" charset="0"/>
              </a:rPr>
              <a:t> Batres de Hernández</a:t>
            </a:r>
          </a:p>
          <a:p>
            <a:pPr marL="0" indent="0" algn="just">
              <a:buNone/>
            </a:pPr>
            <a:r>
              <a:rPr lang="es-SV" sz="1600" dirty="0">
                <a:latin typeface="Museo Sans 300" panose="02000000000000000000" pitchFamily="50" charset="0"/>
              </a:rPr>
              <a:t>Subgerente de Prestaciones Interina</a:t>
            </a: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3044956437"/>
              </p:ext>
            </p:extLst>
          </p:nvPr>
        </p:nvGraphicFramePr>
        <p:xfrm>
          <a:off x="2327920" y="5022234"/>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3068967371"/>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182382075"/>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1564289936"/>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MX" dirty="0"/>
                        <a:t>45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912" y="510055"/>
            <a:ext cx="7992888"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93912" y="2107486"/>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a:t>
            </a:r>
            <a:r>
              <a:rPr lang="es-SV" sz="1600" dirty="0" err="1">
                <a:latin typeface="Museo Sans 300" panose="02000000000000000000" pitchFamily="50" charset="0"/>
              </a:rPr>
              <a:t>Jackeline</a:t>
            </a:r>
            <a:r>
              <a:rPr lang="es-SV" sz="1600" dirty="0">
                <a:latin typeface="Museo Sans 300" panose="02000000000000000000" pitchFamily="50" charset="0"/>
              </a:rPr>
              <a:t> Lisbeth Peña Rodríguez</a:t>
            </a:r>
          </a:p>
          <a:p>
            <a:pPr marL="0" indent="0" algn="just">
              <a:buNone/>
            </a:pPr>
            <a:r>
              <a:rPr lang="es-SV" sz="1600" dirty="0">
                <a:latin typeface="Museo Sans 300" panose="02000000000000000000" pitchFamily="50" charset="0"/>
              </a:rPr>
              <a:t>Jefe del Departamento de Historial Laboral</a:t>
            </a:r>
          </a:p>
          <a:p>
            <a:pPr marL="0" indent="0">
              <a:buNone/>
            </a:pPr>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931212830"/>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980728"/>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348422"/>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a:t>
            </a:r>
            <a:r>
              <a:rPr lang="es-ES" sz="1600" dirty="0" err="1">
                <a:latin typeface="Museo Sans 300" panose="02000000000000000000" pitchFamily="50" charset="0"/>
              </a:rPr>
              <a:t>Damasio</a:t>
            </a:r>
            <a:r>
              <a:rPr lang="es-ES" sz="1600" dirty="0">
                <a:latin typeface="Museo Sans 300" panose="02000000000000000000" pitchFamily="50" charset="0"/>
              </a:rPr>
              <a:t> Chávez Samayoa</a:t>
            </a:r>
          </a:p>
          <a:p>
            <a:pPr marL="0" indent="0" algn="just">
              <a:buNone/>
            </a:pPr>
            <a:r>
              <a:rPr lang="es-ES" sz="1600" dirty="0">
                <a:latin typeface="Museo Sans 300" panose="02000000000000000000" pitchFamily="50" charset="0"/>
              </a:rPr>
              <a:t>Jefe del Centro de Atención al Usuario</a:t>
            </a:r>
          </a:p>
          <a:p>
            <a:pPr marL="0" indent="0" algn="just">
              <a:buNone/>
            </a:pPr>
            <a:endParaRPr lang="es-ES"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173308557"/>
              </p:ext>
            </p:extLst>
          </p:nvPr>
        </p:nvGraphicFramePr>
        <p:xfrm>
          <a:off x="2327920" y="4954144"/>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71717375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p>
          <a:p>
            <a:pPr marL="0" indent="0" algn="just">
              <a:buNone/>
            </a:pPr>
            <a:endParaRPr lang="es-ES"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627944112"/>
              </p:ext>
            </p:extLst>
          </p:nvPr>
        </p:nvGraphicFramePr>
        <p:xfrm>
          <a:off x="2291916" y="443711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
        <p:nvSpPr>
          <p:cNvPr id="3" name="4 Marcador de contenido">
            <a:extLst>
              <a:ext uri="{FF2B5EF4-FFF2-40B4-BE49-F238E27FC236}">
                <a16:creationId xmlns:a16="http://schemas.microsoft.com/office/drawing/2014/main" id="{E1B0EFD5-E480-456B-B408-3E41639014DE}"/>
              </a:ext>
            </a:extLst>
          </p:cNvPr>
          <p:cNvSpPr txBox="1">
            <a:spLocks/>
          </p:cNvSpPr>
          <p:nvPr/>
        </p:nvSpPr>
        <p:spPr>
          <a:xfrm>
            <a:off x="1128878" y="5977116"/>
            <a:ext cx="7632848"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s-ES" sz="1200" dirty="0">
                <a:latin typeface="Museo Sans 300" panose="02000000000000000000" pitchFamily="50" charset="0"/>
              </a:rPr>
              <a:t>Se aclara que la jefatura ejerció hasta el 13 de febrero de 2023.</a:t>
            </a:r>
          </a:p>
        </p:txBody>
      </p:sp>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2663170745"/>
              </p:ext>
            </p:extLst>
          </p:nvPr>
        </p:nvGraphicFramePr>
        <p:xfrm>
          <a:off x="2435932" y="4365104"/>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 Juan José Martínez Escobar</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615236927"/>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Reina Karina Mejía de Anaya</a:t>
            </a:r>
          </a:p>
          <a:p>
            <a:pPr marL="0" indent="0" algn="just">
              <a:buNone/>
            </a:pPr>
            <a:r>
              <a:rPr lang="es-SV" sz="1600" dirty="0">
                <a:latin typeface="Museo Sans 300" panose="02000000000000000000" pitchFamily="50" charset="0"/>
              </a:rPr>
              <a:t>Oficial de Información Interina</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41063422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76264"/>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la Unidad de Comunicaciones</a:t>
            </a:r>
          </a:p>
          <a:p>
            <a:pPr marL="0" indent="0" algn="just">
              <a:buNone/>
            </a:pPr>
            <a:endParaRPr lang="es-ES"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875614718"/>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2585</TotalTime>
  <Words>2873</Words>
  <Application>Microsoft Office PowerPoint</Application>
  <PresentationFormat>Presentación en pantalla (4:3)</PresentationFormat>
  <Paragraphs>355</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Contabilidad</vt:lpstr>
      <vt:lpstr>       Departamento de         Tesorería</vt:lpstr>
      <vt:lpstr>       Departamento de  Presupuesto</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LAURA GABRIELA GARCIA QUINTANILLA</cp:lastModifiedBy>
  <cp:revision>188</cp:revision>
  <dcterms:created xsi:type="dcterms:W3CDTF">2017-07-31T15:39:14Z</dcterms:created>
  <dcterms:modified xsi:type="dcterms:W3CDTF">2023-03-27T16:52:13Z</dcterms:modified>
</cp:coreProperties>
</file>