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63" r:id="rId5"/>
    <p:sldId id="264" r:id="rId6"/>
    <p:sldId id="265" r:id="rId7"/>
    <p:sldId id="266" r:id="rId8"/>
    <p:sldId id="268" r:id="rId9"/>
    <p:sldId id="269" r:id="rId10"/>
    <p:sldId id="270" r:id="rId11"/>
    <p:sldId id="274" r:id="rId12"/>
    <p:sldId id="278" r:id="rId13"/>
    <p:sldId id="276" r:id="rId14"/>
    <p:sldId id="273" r:id="rId15"/>
    <p:sldId id="277" r:id="rId16"/>
    <p:sldId id="279" r:id="rId17"/>
    <p:sldId id="272" r:id="rId18"/>
    <p:sldId id="280" r:id="rId19"/>
    <p:sldId id="275" r:id="rId20"/>
    <p:sldId id="281" r:id="rId21"/>
    <p:sldId id="282" r:id="rId22"/>
    <p:sldId id="283" r:id="rId23"/>
    <p:sldId id="284" r:id="rId24"/>
    <p:sldId id="285" r:id="rId25"/>
    <p:sldId id="286" r:id="rId26"/>
    <p:sldId id="287" r:id="rId27"/>
    <p:sldId id="288" r:id="rId28"/>
    <p:sldId id="289" r:id="rId29"/>
    <p:sldId id="29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4192"/>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2" d="100"/>
          <a:sy n="92" d="100"/>
        </p:scale>
        <p:origin x="49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7F6B9D-7B4D-41A4-B5BE-B06A7F0A9469}" type="datetimeFigureOut">
              <a:rPr lang="es-ES" smtClean="0"/>
              <a:t>03/05/2019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dirty="0" smtClean="0"/>
              <a:t>INSAFOCOOP</a:t>
            </a:r>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2DA9A-585C-4E84-BFE6-2DF7E2AABF97}" type="slidenum">
              <a:rPr lang="es-ES" smtClean="0"/>
              <a:t>‹Nº›</a:t>
            </a:fld>
            <a:endParaRPr lang="es-ES" dirty="0"/>
          </a:p>
        </p:txBody>
      </p:sp>
    </p:spTree>
    <p:extLst>
      <p:ext uri="{BB962C8B-B14F-4D97-AF65-F5344CB8AC3E}">
        <p14:creationId xmlns:p14="http://schemas.microsoft.com/office/powerpoint/2010/main" val="24817784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AF6D5-1A97-419C-881B-69E7F085A990}" type="datetimeFigureOut">
              <a:rPr lang="es-ES" smtClean="0"/>
              <a:t>03/05/2019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S" dirty="0" smtClean="0"/>
              <a:t>INSAFOCOOP</a:t>
            </a:r>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C157B-CDC0-4B5E-B1B5-CD159EA24B30}" type="slidenum">
              <a:rPr lang="es-ES" smtClean="0"/>
              <a:t>‹Nº›</a:t>
            </a:fld>
            <a:endParaRPr lang="es-ES" dirty="0"/>
          </a:p>
        </p:txBody>
      </p:sp>
    </p:spTree>
    <p:extLst>
      <p:ext uri="{BB962C8B-B14F-4D97-AF65-F5344CB8AC3E}">
        <p14:creationId xmlns:p14="http://schemas.microsoft.com/office/powerpoint/2010/main" val="26003268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5C157B-CDC0-4B5E-B1B5-CD159EA24B30}" type="slidenum">
              <a:rPr lang="es-ES" smtClean="0"/>
              <a:t>1</a:t>
            </a:fld>
            <a:endParaRPr lang="es-ES" dirty="0"/>
          </a:p>
        </p:txBody>
      </p:sp>
      <p:sp>
        <p:nvSpPr>
          <p:cNvPr id="5" name="Marcador de pie de página 4"/>
          <p:cNvSpPr>
            <a:spLocks noGrp="1"/>
          </p:cNvSpPr>
          <p:nvPr>
            <p:ph type="ftr" sz="quarter" idx="11"/>
          </p:nvPr>
        </p:nvSpPr>
        <p:spPr/>
        <p:txBody>
          <a:bodyPr/>
          <a:lstStyle/>
          <a:p>
            <a:r>
              <a:rPr lang="es-ES" dirty="0" smtClean="0"/>
              <a:t>INSAFOCOOP</a:t>
            </a:r>
            <a:endParaRPr lang="es-ES" dirty="0"/>
          </a:p>
        </p:txBody>
      </p:sp>
    </p:spTree>
    <p:extLst>
      <p:ext uri="{BB962C8B-B14F-4D97-AF65-F5344CB8AC3E}">
        <p14:creationId xmlns:p14="http://schemas.microsoft.com/office/powerpoint/2010/main" val="58989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16</a:t>
            </a:fld>
            <a:endParaRPr lang="es-ES" dirty="0"/>
          </a:p>
        </p:txBody>
      </p:sp>
    </p:spTree>
    <p:extLst>
      <p:ext uri="{BB962C8B-B14F-4D97-AF65-F5344CB8AC3E}">
        <p14:creationId xmlns:p14="http://schemas.microsoft.com/office/powerpoint/2010/main" val="308436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17</a:t>
            </a:fld>
            <a:endParaRPr lang="es-ES" dirty="0"/>
          </a:p>
        </p:txBody>
      </p:sp>
    </p:spTree>
    <p:extLst>
      <p:ext uri="{BB962C8B-B14F-4D97-AF65-F5344CB8AC3E}">
        <p14:creationId xmlns:p14="http://schemas.microsoft.com/office/powerpoint/2010/main" val="399307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18</a:t>
            </a:fld>
            <a:endParaRPr lang="es-ES" dirty="0"/>
          </a:p>
        </p:txBody>
      </p:sp>
    </p:spTree>
    <p:extLst>
      <p:ext uri="{BB962C8B-B14F-4D97-AF65-F5344CB8AC3E}">
        <p14:creationId xmlns:p14="http://schemas.microsoft.com/office/powerpoint/2010/main" val="5398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19</a:t>
            </a:fld>
            <a:endParaRPr lang="es-ES" dirty="0"/>
          </a:p>
        </p:txBody>
      </p:sp>
    </p:spTree>
    <p:extLst>
      <p:ext uri="{BB962C8B-B14F-4D97-AF65-F5344CB8AC3E}">
        <p14:creationId xmlns:p14="http://schemas.microsoft.com/office/powerpoint/2010/main" val="375508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20</a:t>
            </a:fld>
            <a:endParaRPr lang="es-ES" dirty="0"/>
          </a:p>
        </p:txBody>
      </p:sp>
    </p:spTree>
    <p:extLst>
      <p:ext uri="{BB962C8B-B14F-4D97-AF65-F5344CB8AC3E}">
        <p14:creationId xmlns:p14="http://schemas.microsoft.com/office/powerpoint/2010/main" val="337462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21</a:t>
            </a:fld>
            <a:endParaRPr lang="es-ES" dirty="0"/>
          </a:p>
        </p:txBody>
      </p:sp>
    </p:spTree>
    <p:extLst>
      <p:ext uri="{BB962C8B-B14F-4D97-AF65-F5344CB8AC3E}">
        <p14:creationId xmlns:p14="http://schemas.microsoft.com/office/powerpoint/2010/main" val="118823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22</a:t>
            </a:fld>
            <a:endParaRPr lang="es-ES" dirty="0"/>
          </a:p>
        </p:txBody>
      </p:sp>
    </p:spTree>
    <p:extLst>
      <p:ext uri="{BB962C8B-B14F-4D97-AF65-F5344CB8AC3E}">
        <p14:creationId xmlns:p14="http://schemas.microsoft.com/office/powerpoint/2010/main" val="341314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23</a:t>
            </a:fld>
            <a:endParaRPr lang="es-ES" dirty="0"/>
          </a:p>
        </p:txBody>
      </p:sp>
    </p:spTree>
    <p:extLst>
      <p:ext uri="{BB962C8B-B14F-4D97-AF65-F5344CB8AC3E}">
        <p14:creationId xmlns:p14="http://schemas.microsoft.com/office/powerpoint/2010/main" val="343340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24</a:t>
            </a:fld>
            <a:endParaRPr lang="es-ES" dirty="0"/>
          </a:p>
        </p:txBody>
      </p:sp>
    </p:spTree>
    <p:extLst>
      <p:ext uri="{BB962C8B-B14F-4D97-AF65-F5344CB8AC3E}">
        <p14:creationId xmlns:p14="http://schemas.microsoft.com/office/powerpoint/2010/main" val="52260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25</a:t>
            </a:fld>
            <a:endParaRPr lang="es-ES" dirty="0"/>
          </a:p>
        </p:txBody>
      </p:sp>
    </p:spTree>
    <p:extLst>
      <p:ext uri="{BB962C8B-B14F-4D97-AF65-F5344CB8AC3E}">
        <p14:creationId xmlns:p14="http://schemas.microsoft.com/office/powerpoint/2010/main" val="175564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8</a:t>
            </a:fld>
            <a:endParaRPr lang="es-ES" dirty="0"/>
          </a:p>
        </p:txBody>
      </p:sp>
    </p:spTree>
    <p:extLst>
      <p:ext uri="{BB962C8B-B14F-4D97-AF65-F5344CB8AC3E}">
        <p14:creationId xmlns:p14="http://schemas.microsoft.com/office/powerpoint/2010/main" val="22685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26</a:t>
            </a:fld>
            <a:endParaRPr lang="es-ES" dirty="0"/>
          </a:p>
        </p:txBody>
      </p:sp>
    </p:spTree>
    <p:extLst>
      <p:ext uri="{BB962C8B-B14F-4D97-AF65-F5344CB8AC3E}">
        <p14:creationId xmlns:p14="http://schemas.microsoft.com/office/powerpoint/2010/main" val="372771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27</a:t>
            </a:fld>
            <a:endParaRPr lang="es-ES" dirty="0"/>
          </a:p>
        </p:txBody>
      </p:sp>
    </p:spTree>
    <p:extLst>
      <p:ext uri="{BB962C8B-B14F-4D97-AF65-F5344CB8AC3E}">
        <p14:creationId xmlns:p14="http://schemas.microsoft.com/office/powerpoint/2010/main" val="261271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28</a:t>
            </a:fld>
            <a:endParaRPr lang="es-ES" dirty="0"/>
          </a:p>
        </p:txBody>
      </p:sp>
    </p:spTree>
    <p:extLst>
      <p:ext uri="{BB962C8B-B14F-4D97-AF65-F5344CB8AC3E}">
        <p14:creationId xmlns:p14="http://schemas.microsoft.com/office/powerpoint/2010/main" val="218705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29</a:t>
            </a:fld>
            <a:endParaRPr lang="es-ES" dirty="0"/>
          </a:p>
        </p:txBody>
      </p:sp>
    </p:spTree>
    <p:extLst>
      <p:ext uri="{BB962C8B-B14F-4D97-AF65-F5344CB8AC3E}">
        <p14:creationId xmlns:p14="http://schemas.microsoft.com/office/powerpoint/2010/main" val="232907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9</a:t>
            </a:fld>
            <a:endParaRPr lang="es-ES" dirty="0"/>
          </a:p>
        </p:txBody>
      </p:sp>
    </p:spTree>
    <p:extLst>
      <p:ext uri="{BB962C8B-B14F-4D97-AF65-F5344CB8AC3E}">
        <p14:creationId xmlns:p14="http://schemas.microsoft.com/office/powerpoint/2010/main" val="328653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10</a:t>
            </a:fld>
            <a:endParaRPr lang="es-ES" dirty="0"/>
          </a:p>
        </p:txBody>
      </p:sp>
    </p:spTree>
    <p:extLst>
      <p:ext uri="{BB962C8B-B14F-4D97-AF65-F5344CB8AC3E}">
        <p14:creationId xmlns:p14="http://schemas.microsoft.com/office/powerpoint/2010/main" val="162716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11</a:t>
            </a:fld>
            <a:endParaRPr lang="es-ES" dirty="0"/>
          </a:p>
        </p:txBody>
      </p:sp>
    </p:spTree>
    <p:extLst>
      <p:ext uri="{BB962C8B-B14F-4D97-AF65-F5344CB8AC3E}">
        <p14:creationId xmlns:p14="http://schemas.microsoft.com/office/powerpoint/2010/main" val="31894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12</a:t>
            </a:fld>
            <a:endParaRPr lang="es-ES" dirty="0"/>
          </a:p>
        </p:txBody>
      </p:sp>
    </p:spTree>
    <p:extLst>
      <p:ext uri="{BB962C8B-B14F-4D97-AF65-F5344CB8AC3E}">
        <p14:creationId xmlns:p14="http://schemas.microsoft.com/office/powerpoint/2010/main" val="135726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13</a:t>
            </a:fld>
            <a:endParaRPr lang="es-ES" dirty="0"/>
          </a:p>
        </p:txBody>
      </p:sp>
    </p:spTree>
    <p:extLst>
      <p:ext uri="{BB962C8B-B14F-4D97-AF65-F5344CB8AC3E}">
        <p14:creationId xmlns:p14="http://schemas.microsoft.com/office/powerpoint/2010/main" val="41644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14</a:t>
            </a:fld>
            <a:endParaRPr lang="es-ES" dirty="0"/>
          </a:p>
        </p:txBody>
      </p:sp>
    </p:spTree>
    <p:extLst>
      <p:ext uri="{BB962C8B-B14F-4D97-AF65-F5344CB8AC3E}">
        <p14:creationId xmlns:p14="http://schemas.microsoft.com/office/powerpoint/2010/main" val="251922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15</a:t>
            </a:fld>
            <a:endParaRPr lang="es-ES" dirty="0"/>
          </a:p>
        </p:txBody>
      </p:sp>
    </p:spTree>
    <p:extLst>
      <p:ext uri="{BB962C8B-B14F-4D97-AF65-F5344CB8AC3E}">
        <p14:creationId xmlns:p14="http://schemas.microsoft.com/office/powerpoint/2010/main" val="397655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4331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73044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73067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190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21136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419142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200449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09665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4989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9356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37972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24694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0862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3"/>
          <p:cNvSpPr>
            <a:spLocks noGrp="1"/>
          </p:cNvSpPr>
          <p:nvPr>
            <p:ph type="ftr" sz="quarter" idx="11"/>
          </p:nvPr>
        </p:nvSpPr>
        <p:spPr/>
        <p:txBody>
          <a:bodyPr/>
          <a:lstStyle/>
          <a:p>
            <a:endParaRPr lang="es-ES" dirty="0"/>
          </a:p>
        </p:txBody>
      </p:sp>
      <p:sp>
        <p:nvSpPr>
          <p:cNvPr id="6" name="Slide Number Placeholder 4"/>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60795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2"/>
          <p:cNvSpPr>
            <a:spLocks noGrp="1"/>
          </p:cNvSpPr>
          <p:nvPr>
            <p:ph type="ftr" sz="quarter" idx="11"/>
          </p:nvPr>
        </p:nvSpPr>
        <p:spPr/>
        <p:txBody>
          <a:bodyPr/>
          <a:lstStyle/>
          <a:p>
            <a:endParaRPr lang="es-ES" dirty="0"/>
          </a:p>
        </p:txBody>
      </p:sp>
      <p:sp>
        <p:nvSpPr>
          <p:cNvPr id="6" name="Slide Number Placeholder 3"/>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92541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5" name="Footer Placeholder 5"/>
          <p:cNvSpPr>
            <a:spLocks noGrp="1"/>
          </p:cNvSpPr>
          <p:nvPr>
            <p:ph type="ftr" sz="quarter" idx="11"/>
          </p:nvPr>
        </p:nvSpPr>
        <p:spPr/>
        <p:txBody>
          <a:bodyPr/>
          <a:lstStyle/>
          <a:p>
            <a:endParaRPr lang="es-ES" dirty="0"/>
          </a:p>
        </p:txBody>
      </p:sp>
      <p:sp>
        <p:nvSpPr>
          <p:cNvPr id="6"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417385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2CF33-1F37-41F1-BF4C-52515E28119D}" type="datetimeFigureOut">
              <a:rPr lang="es-ES" smtClean="0"/>
              <a:t>03/05/2019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46963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72CF33-1F37-41F1-BF4C-52515E28119D}" type="datetimeFigureOut">
              <a:rPr lang="es-ES" smtClean="0"/>
              <a:t>03/05/2019</a:t>
            </a:fld>
            <a:endParaRPr lang="es-E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CE5D91-56B1-4633-803E-9D1AB9F4F38A}" type="slidenum">
              <a:rPr lang="es-ES" smtClean="0"/>
              <a:t>‹Nº›</a:t>
            </a:fld>
            <a:endParaRPr lang="es-ES" dirty="0"/>
          </a:p>
        </p:txBody>
      </p:sp>
    </p:spTree>
    <p:extLst>
      <p:ext uri="{BB962C8B-B14F-4D97-AF65-F5344CB8AC3E}">
        <p14:creationId xmlns:p14="http://schemas.microsoft.com/office/powerpoint/2010/main" val="2220920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E:\Nueva%20carpeta%20(3)\RESPALDO%2018%20DE%20MAYO%202013\Entrevistas\Realizadas\CONTABILIDAD.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06937" y="2771336"/>
            <a:ext cx="6483180" cy="3038621"/>
          </a:xfrm>
          <a:effectLst>
            <a:glow rad="228600">
              <a:schemeClr val="bg2">
                <a:lumMod val="60000"/>
                <a:lumOff val="40000"/>
                <a:alpha val="40000"/>
              </a:schemeClr>
            </a:glow>
            <a:innerShdw blurRad="114300">
              <a:schemeClr val="accent6">
                <a:lumMod val="75000"/>
              </a:schemeClr>
            </a:innerShdw>
            <a:reflection stA="32000" endPos="70000" dir="5400000" sy="-100000" algn="bl" rotWithShape="0"/>
          </a:effectLst>
        </p:spPr>
        <p:txBody>
          <a:bodyPr>
            <a:noAutofit/>
          </a:bodyPr>
          <a:lstStyle/>
          <a:p>
            <a:r>
              <a:rPr lang="es-ES" sz="10000" b="1" dirty="0" smtClean="0">
                <a:latin typeface="IrisUPC" panose="020B0604020202020204" pitchFamily="34" charset="-34"/>
                <a:cs typeface="IrisUPC" panose="020B0604020202020204" pitchFamily="34" charset="-34"/>
              </a:rPr>
              <a:t>ESTRUCTURA ORGANIZATIVA</a:t>
            </a:r>
            <a:endParaRPr lang="es-ES" sz="10000" b="1" dirty="0">
              <a:latin typeface="IrisUPC" panose="020B0604020202020204" pitchFamily="34" charset="-34"/>
              <a:cs typeface="IrisUPC" panose="020B0604020202020204" pitchFamily="34" charset="-34"/>
            </a:endParaRPr>
          </a:p>
        </p:txBody>
      </p:sp>
      <p:sp>
        <p:nvSpPr>
          <p:cNvPr id="8" name="Menos 7"/>
          <p:cNvSpPr/>
          <p:nvPr/>
        </p:nvSpPr>
        <p:spPr>
          <a:xfrm rot="5400000">
            <a:off x="5838092" y="3390315"/>
            <a:ext cx="3432516" cy="1237958"/>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p:cNvSpPr/>
          <p:nvPr/>
        </p:nvSpPr>
        <p:spPr>
          <a:xfrm>
            <a:off x="7721600" y="3141237"/>
            <a:ext cx="3570514" cy="1631216"/>
          </a:xfrm>
          <a:prstGeom prst="rect">
            <a:avLst/>
          </a:prstGeom>
          <a:noFill/>
        </p:spPr>
        <p:txBody>
          <a:bodyPr wrap="square" lIns="91440" tIns="45720" rIns="91440" bIns="45720">
            <a:spAutoFit/>
          </a:bodyPr>
          <a:lstStyle/>
          <a:p>
            <a:pPr algn="ctr"/>
            <a:r>
              <a:rPr lang="es-ES" sz="10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2019</a:t>
            </a:r>
            <a:endParaRPr lang="es-ES" sz="10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3" name="Imagen 2"/>
          <p:cNvPicPr>
            <a:picLocks noChangeAspect="1"/>
          </p:cNvPicPr>
          <p:nvPr/>
        </p:nvPicPr>
        <p:blipFill>
          <a:blip r:embed="rId4"/>
          <a:stretch>
            <a:fillRect/>
          </a:stretch>
        </p:blipFill>
        <p:spPr>
          <a:xfrm>
            <a:off x="606936" y="293943"/>
            <a:ext cx="1471245" cy="1549191"/>
          </a:xfrm>
          <a:prstGeom prst="rect">
            <a:avLst/>
          </a:prstGeom>
        </p:spPr>
      </p:pic>
      <p:pic>
        <p:nvPicPr>
          <p:cNvPr id="4" name="Imagen 3"/>
          <p:cNvPicPr>
            <a:picLocks noChangeAspect="1"/>
          </p:cNvPicPr>
          <p:nvPr/>
        </p:nvPicPr>
        <p:blipFill>
          <a:blip r:embed="rId5"/>
          <a:stretch>
            <a:fillRect/>
          </a:stretch>
        </p:blipFill>
        <p:spPr>
          <a:xfrm>
            <a:off x="8629043" y="478690"/>
            <a:ext cx="2855696" cy="1121510"/>
          </a:xfrm>
          <a:prstGeom prst="rect">
            <a:avLst/>
          </a:prstGeom>
        </p:spPr>
      </p:pic>
    </p:spTree>
    <p:extLst>
      <p:ext uri="{BB962C8B-B14F-4D97-AF65-F5344CB8AC3E}">
        <p14:creationId xmlns:p14="http://schemas.microsoft.com/office/powerpoint/2010/main" val="176591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7093" y="420914"/>
            <a:ext cx="9723079" cy="332121"/>
          </a:xfrm>
          <a:solidFill>
            <a:srgbClr val="C00000"/>
          </a:solidFill>
          <a:ln w="57150" cmpd="thinThick">
            <a:noFill/>
          </a:ln>
        </p:spPr>
        <p:txBody>
          <a:bodyPr/>
          <a:lstStyle/>
          <a:p>
            <a:r>
              <a:rPr lang="es-ES" sz="3000" dirty="0" smtClean="0"/>
              <a:t>    </a:t>
            </a:r>
            <a:r>
              <a:rPr lang="es-ES" sz="3500" dirty="0" smtClean="0"/>
              <a:t>Unidad de Gestión Documental y Archivo</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Organizar, conservar y administrar los documentos de la institución. Dirigir el archivo principal de la institución, así como sus archivos secundarios, periféricos, de gestión y todo lo relacionado con la administración de los documentos de la institución. De acuerdo a lo encomendado en la Ley </a:t>
            </a:r>
            <a:endParaRPr lang="es-ES" dirty="0" smtClean="0"/>
          </a:p>
          <a:p>
            <a:pPr algn="just"/>
            <a:r>
              <a:rPr lang="es-ES" sz="1900" dirty="0" smtClean="0"/>
              <a:t>Nombre de Jefe Unidad de Archivo:</a:t>
            </a:r>
            <a:r>
              <a:rPr lang="es-ES" sz="1900" dirty="0"/>
              <a:t>	</a:t>
            </a:r>
            <a:r>
              <a:rPr lang="es-ES" sz="1900" dirty="0" smtClean="0"/>
              <a:t>  Sra. Daysi Patricia Marroquín de Gutiérrez</a:t>
            </a:r>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5" name="Imagen 4"/>
          <p:cNvPicPr>
            <a:picLocks noChangeAspect="1"/>
          </p:cNvPicPr>
          <p:nvPr/>
        </p:nvPicPr>
        <p:blipFill>
          <a:blip r:embed="rId3"/>
          <a:stretch>
            <a:fillRect/>
          </a:stretch>
        </p:blipFill>
        <p:spPr>
          <a:xfrm>
            <a:off x="346739" y="114313"/>
            <a:ext cx="1026269" cy="1080641"/>
          </a:xfrm>
          <a:prstGeom prst="rect">
            <a:avLst/>
          </a:prstGeom>
        </p:spPr>
      </p:pic>
    </p:spTree>
    <p:extLst>
      <p:ext uri="{BB962C8B-B14F-4D97-AF65-F5344CB8AC3E}">
        <p14:creationId xmlns:p14="http://schemas.microsoft.com/office/powerpoint/2010/main" val="397378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300" b="1" dirty="0" smtClean="0"/>
              <a:t>Administraci</a:t>
            </a:r>
            <a:r>
              <a:rPr lang="es-ES" sz="4300" b="1" dirty="0" smtClean="0">
                <a:solidFill>
                  <a:schemeClr val="bg1"/>
                </a:solidFill>
              </a:rPr>
              <a:t>ón</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Planificar, ejecutar y supervisar las actividades que desarrollan las diferentes unidades que conforman el departamento Administrativo</a:t>
            </a:r>
            <a:r>
              <a:rPr lang="es-ES" dirty="0" smtClean="0"/>
              <a:t>. Informática, Servicios Generales, Bodega, Activo Fijo. </a:t>
            </a:r>
            <a:endParaRPr lang="es-ES" dirty="0"/>
          </a:p>
          <a:p>
            <a:pPr marL="0" indent="0">
              <a:buNone/>
            </a:pPr>
            <a:endParaRPr lang="es-ES" dirty="0"/>
          </a:p>
          <a:p>
            <a:pPr algn="just"/>
            <a:r>
              <a:rPr lang="es-ES" sz="1900" dirty="0" smtClean="0"/>
              <a:t>Nombre de Jefe de departamento de Administración:</a:t>
            </a:r>
          </a:p>
          <a:p>
            <a:r>
              <a:rPr lang="es-ES" dirty="0" smtClean="0"/>
              <a:t>Mujeres		:	  0	</a:t>
            </a:r>
          </a:p>
          <a:p>
            <a:r>
              <a:rPr lang="es-ES" dirty="0" smtClean="0"/>
              <a:t>Hombres	:	  0</a:t>
            </a:r>
          </a:p>
          <a:p>
            <a:r>
              <a:rPr lang="es-ES" dirty="0" smtClean="0"/>
              <a:t>Total		:	  </a:t>
            </a:r>
            <a:r>
              <a:rPr lang="es-ES" dirty="0"/>
              <a:t>0</a:t>
            </a:r>
          </a:p>
        </p:txBody>
      </p:sp>
      <p:pic>
        <p:nvPicPr>
          <p:cNvPr id="5" name="Imagen 4"/>
          <p:cNvPicPr>
            <a:picLocks noChangeAspect="1"/>
          </p:cNvPicPr>
          <p:nvPr/>
        </p:nvPicPr>
        <p:blipFill>
          <a:blip r:embed="rId3"/>
          <a:stretch>
            <a:fillRect/>
          </a:stretch>
        </p:blipFill>
        <p:spPr>
          <a:xfrm>
            <a:off x="855893" y="184398"/>
            <a:ext cx="1097597" cy="1155748"/>
          </a:xfrm>
          <a:prstGeom prst="rect">
            <a:avLst/>
          </a:prstGeom>
        </p:spPr>
      </p:pic>
    </p:spTree>
    <p:extLst>
      <p:ext uri="{BB962C8B-B14F-4D97-AF65-F5344CB8AC3E}">
        <p14:creationId xmlns:p14="http://schemas.microsoft.com/office/powerpoint/2010/main" val="9841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Informáti</a:t>
            </a:r>
            <a:r>
              <a:rPr lang="es-ES" sz="4700" b="1" dirty="0" smtClean="0">
                <a:solidFill>
                  <a:schemeClr val="bg1"/>
                </a:solidFill>
              </a:rPr>
              <a:t>ca</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Administrar, garantizar y mantener el funcionamiento del sistema y equipo computacional de las unidades de la </a:t>
            </a:r>
            <a:r>
              <a:rPr lang="es-ES" dirty="0" smtClean="0"/>
              <a:t>Institución.</a:t>
            </a:r>
            <a:endParaRPr lang="es-ES" dirty="0"/>
          </a:p>
          <a:p>
            <a:pPr marL="0" indent="0" algn="just">
              <a:buNone/>
            </a:pPr>
            <a:r>
              <a:rPr lang="es-ES" dirty="0" smtClean="0"/>
              <a:t> </a:t>
            </a:r>
          </a:p>
          <a:p>
            <a:pPr marL="0" indent="0" algn="just">
              <a:buNone/>
            </a:pPr>
            <a:r>
              <a:rPr lang="es-ES" sz="1900" dirty="0"/>
              <a:t> </a:t>
            </a:r>
            <a:r>
              <a:rPr lang="es-ES" sz="1900" dirty="0" smtClean="0"/>
              <a:t>    Nombre del Jefe Departamento de Informática: Ing. Jorge Alberto Chávez</a:t>
            </a:r>
          </a:p>
          <a:p>
            <a:r>
              <a:rPr lang="es-ES" dirty="0" smtClean="0"/>
              <a:t>Mujeres		:	  </a:t>
            </a:r>
            <a:r>
              <a:rPr lang="es-ES" dirty="0"/>
              <a:t>1</a:t>
            </a:r>
            <a:endParaRPr lang="es-ES" dirty="0" smtClean="0"/>
          </a:p>
          <a:p>
            <a:r>
              <a:rPr lang="es-ES" dirty="0" smtClean="0"/>
              <a:t>Hombres	:	  1</a:t>
            </a:r>
          </a:p>
          <a:p>
            <a:r>
              <a:rPr lang="es-ES" dirty="0" smtClean="0"/>
              <a:t>Total		:	  2</a:t>
            </a:r>
            <a:endParaRPr lang="es-ES" dirty="0"/>
          </a:p>
        </p:txBody>
      </p:sp>
      <p:pic>
        <p:nvPicPr>
          <p:cNvPr id="5" name="Imagen 4"/>
          <p:cNvPicPr>
            <a:picLocks noChangeAspect="1"/>
          </p:cNvPicPr>
          <p:nvPr/>
        </p:nvPicPr>
        <p:blipFill>
          <a:blip r:embed="rId3"/>
          <a:stretch>
            <a:fillRect/>
          </a:stretch>
        </p:blipFill>
        <p:spPr>
          <a:xfrm>
            <a:off x="887066" y="172384"/>
            <a:ext cx="1128770" cy="1188572"/>
          </a:xfrm>
          <a:prstGeom prst="rect">
            <a:avLst/>
          </a:prstGeom>
        </p:spPr>
      </p:pic>
    </p:spTree>
    <p:extLst>
      <p:ext uri="{BB962C8B-B14F-4D97-AF65-F5344CB8AC3E}">
        <p14:creationId xmlns:p14="http://schemas.microsoft.com/office/powerpoint/2010/main" val="246086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Servicios General</a:t>
            </a:r>
            <a:r>
              <a:rPr lang="es-ES" sz="4700" b="1" dirty="0" smtClean="0">
                <a:solidFill>
                  <a:schemeClr val="bg1"/>
                </a:solidFill>
              </a:rPr>
              <a:t>es</a:t>
            </a:r>
          </a:p>
        </p:txBody>
      </p:sp>
      <p:sp>
        <p:nvSpPr>
          <p:cNvPr id="3" name="Marcador de contenido 2"/>
          <p:cNvSpPr>
            <a:spLocks noGrp="1"/>
          </p:cNvSpPr>
          <p:nvPr>
            <p:ph idx="1"/>
          </p:nvPr>
        </p:nvSpPr>
        <p:spPr>
          <a:xfrm>
            <a:off x="659644" y="1414289"/>
            <a:ext cx="10516356" cy="4650335"/>
          </a:xfrm>
        </p:spPr>
        <p:txBody>
          <a:bodyPr>
            <a:normAutofit/>
          </a:bodyPr>
          <a:lstStyle/>
          <a:p>
            <a:pPr algn="just"/>
            <a:r>
              <a:rPr lang="es-ES" dirty="0" smtClean="0"/>
              <a:t> 		</a:t>
            </a:r>
            <a:r>
              <a:rPr lang="es-ES" dirty="0"/>
              <a:t>Coordinar el transporte, supervisar la limpieza y los trabajos de mantenimiento en la   Institución, </a:t>
            </a:r>
            <a:r>
              <a:rPr lang="es-ES" dirty="0" smtClean="0"/>
              <a:t>fotocopia </a:t>
            </a:r>
            <a:r>
              <a:rPr lang="es-ES" dirty="0"/>
              <a:t>y </a:t>
            </a:r>
            <a:r>
              <a:rPr lang="es-ES" dirty="0" smtClean="0"/>
              <a:t>anillado </a:t>
            </a:r>
            <a:r>
              <a:rPr lang="es-ES" dirty="0"/>
              <a:t>documentos, controlar el almacén de materiales y artículos de oficina.</a:t>
            </a:r>
          </a:p>
          <a:p>
            <a:pPr marL="0" indent="0" algn="just">
              <a:buNone/>
            </a:pPr>
            <a:r>
              <a:rPr lang="es-ES" dirty="0" smtClean="0"/>
              <a:t>  	Ordenanza, Motorista, Mensajero y Encargado de Mantenimiento</a:t>
            </a:r>
          </a:p>
          <a:p>
            <a:pPr marL="0" indent="0" algn="just">
              <a:buNone/>
            </a:pPr>
            <a:endParaRPr lang="es-ES" dirty="0" smtClean="0"/>
          </a:p>
          <a:p>
            <a:pPr marL="0" indent="0" algn="just">
              <a:buNone/>
            </a:pPr>
            <a:r>
              <a:rPr lang="es-ES" sz="1900" dirty="0"/>
              <a:t> </a:t>
            </a:r>
            <a:r>
              <a:rPr lang="es-ES" sz="1900" dirty="0" smtClean="0"/>
              <a:t>    Nombre del Jefe Servicios Generales: Ing. Marvin Torres</a:t>
            </a:r>
          </a:p>
          <a:p>
            <a:pPr marL="0" indent="0" algn="just">
              <a:buNone/>
            </a:pPr>
            <a:endParaRPr lang="es-ES" sz="1900" dirty="0" smtClean="0"/>
          </a:p>
          <a:p>
            <a:r>
              <a:rPr lang="es-ES" dirty="0" smtClean="0"/>
              <a:t>Mujeres		:	  2</a:t>
            </a:r>
          </a:p>
          <a:p>
            <a:r>
              <a:rPr lang="es-ES" dirty="0" smtClean="0"/>
              <a:t>Hombres	:	  9</a:t>
            </a:r>
          </a:p>
          <a:p>
            <a:r>
              <a:rPr lang="es-ES" dirty="0" smtClean="0"/>
              <a:t>Total		:	 11</a:t>
            </a:r>
            <a:endParaRPr lang="es-ES" dirty="0"/>
          </a:p>
        </p:txBody>
      </p:sp>
      <p:pic>
        <p:nvPicPr>
          <p:cNvPr id="5" name="Imagen 4"/>
          <p:cNvPicPr>
            <a:picLocks noChangeAspect="1"/>
          </p:cNvPicPr>
          <p:nvPr/>
        </p:nvPicPr>
        <p:blipFill>
          <a:blip r:embed="rId3"/>
          <a:stretch>
            <a:fillRect/>
          </a:stretch>
        </p:blipFill>
        <p:spPr>
          <a:xfrm>
            <a:off x="659644" y="172383"/>
            <a:ext cx="1075638" cy="1132625"/>
          </a:xfrm>
          <a:prstGeom prst="rect">
            <a:avLst/>
          </a:prstGeom>
        </p:spPr>
      </p:pic>
    </p:spTree>
    <p:extLst>
      <p:ext uri="{BB962C8B-B14F-4D97-AF65-F5344CB8AC3E}">
        <p14:creationId xmlns:p14="http://schemas.microsoft.com/office/powerpoint/2010/main" val="149437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5000" b="1" dirty="0" smtClean="0"/>
              <a:t>Activo fi</a:t>
            </a:r>
            <a:r>
              <a:rPr lang="es-ES" sz="5000" b="1" dirty="0" smtClean="0">
                <a:solidFill>
                  <a:schemeClr val="bg1"/>
                </a:solidFill>
              </a:rPr>
              <a:t>jo</a:t>
            </a:r>
          </a:p>
        </p:txBody>
      </p:sp>
      <p:sp>
        <p:nvSpPr>
          <p:cNvPr id="3" name="Marcador de contenido 2"/>
          <p:cNvSpPr>
            <a:spLocks noGrp="1"/>
          </p:cNvSpPr>
          <p:nvPr>
            <p:ph idx="1"/>
          </p:nvPr>
        </p:nvSpPr>
        <p:spPr>
          <a:xfrm>
            <a:off x="711598" y="1798753"/>
            <a:ext cx="10516356" cy="4195481"/>
          </a:xfrm>
        </p:spPr>
        <p:txBody>
          <a:bodyPr>
            <a:normAutofit/>
          </a:bodyPr>
          <a:lstStyle/>
          <a:p>
            <a:pPr algn="just"/>
            <a:r>
              <a:rPr lang="es-ES" dirty="0" smtClean="0"/>
              <a:t> 		</a:t>
            </a:r>
            <a:r>
              <a:rPr lang="es-ES" dirty="0"/>
              <a:t>Mantener, actualizar y controlar en el Cuadro control de activo fijo la correcta descripción, ubicación y estado de los bienes considerados Bienes de Larga Duración y de igual manera, aquellos bienes considerados como Control Administrativo, así como la supervisión directa de éstos, para constatar su existencia, correcto uso y estado de conservación.  </a:t>
            </a:r>
          </a:p>
          <a:p>
            <a:pPr algn="just"/>
            <a:r>
              <a:rPr lang="es-ES" sz="1900" dirty="0" smtClean="0"/>
              <a:t>Nombre del encargado:  Sr. Mario Roberto Chávez</a:t>
            </a:r>
          </a:p>
          <a:p>
            <a:r>
              <a:rPr lang="es-ES" dirty="0" smtClean="0"/>
              <a:t>Mujeres		:	  0	</a:t>
            </a:r>
          </a:p>
          <a:p>
            <a:r>
              <a:rPr lang="es-ES" dirty="0" smtClean="0"/>
              <a:t>Hombres	:	  2</a:t>
            </a:r>
          </a:p>
          <a:p>
            <a:r>
              <a:rPr lang="es-ES" dirty="0" smtClean="0"/>
              <a:t>Total		:	  </a:t>
            </a:r>
            <a:r>
              <a:rPr lang="es-ES" dirty="0"/>
              <a:t>2</a:t>
            </a:r>
          </a:p>
        </p:txBody>
      </p:sp>
      <p:pic>
        <p:nvPicPr>
          <p:cNvPr id="5" name="Imagen 4"/>
          <p:cNvPicPr>
            <a:picLocks noChangeAspect="1"/>
          </p:cNvPicPr>
          <p:nvPr/>
        </p:nvPicPr>
        <p:blipFill>
          <a:blip r:embed="rId3"/>
          <a:stretch>
            <a:fillRect/>
          </a:stretch>
        </p:blipFill>
        <p:spPr>
          <a:xfrm>
            <a:off x="606512" y="172383"/>
            <a:ext cx="1087205" cy="1144805"/>
          </a:xfrm>
          <a:prstGeom prst="rect">
            <a:avLst/>
          </a:prstGeom>
        </p:spPr>
      </p:pic>
    </p:spTree>
    <p:extLst>
      <p:ext uri="{BB962C8B-B14F-4D97-AF65-F5344CB8AC3E}">
        <p14:creationId xmlns:p14="http://schemas.microsoft.com/office/powerpoint/2010/main" val="427584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Bodega Institucion</a:t>
            </a:r>
            <a:r>
              <a:rPr lang="es-ES" sz="4700" b="1" dirty="0" smtClean="0">
                <a:solidFill>
                  <a:schemeClr val="bg1"/>
                </a:solidFill>
              </a:rPr>
              <a:t>al</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Controlar las existencias en </a:t>
            </a:r>
            <a:r>
              <a:rPr lang="es-ES" dirty="0"/>
              <a:t>el almacén de materiales y artículos de oficina.</a:t>
            </a:r>
          </a:p>
          <a:p>
            <a:pPr marL="0" indent="0" algn="just">
              <a:buNone/>
            </a:pPr>
            <a:r>
              <a:rPr lang="es-ES" dirty="0" smtClean="0"/>
              <a:t>  </a:t>
            </a:r>
          </a:p>
          <a:p>
            <a:pPr marL="0" indent="0" algn="just">
              <a:buNone/>
            </a:pPr>
            <a:r>
              <a:rPr lang="es-ES" sz="1900" dirty="0"/>
              <a:t> </a:t>
            </a:r>
            <a:r>
              <a:rPr lang="es-ES" sz="1900" dirty="0" smtClean="0"/>
              <a:t>    Nombre del encargado de bodega: Sr. Raúl Humberto Recinos</a:t>
            </a:r>
          </a:p>
          <a:p>
            <a:r>
              <a:rPr lang="es-ES" dirty="0" smtClean="0"/>
              <a:t>Mujeres		:	  0</a:t>
            </a:r>
          </a:p>
          <a:p>
            <a:r>
              <a:rPr lang="es-ES" dirty="0" smtClean="0"/>
              <a:t>Hombres	:	  1</a:t>
            </a:r>
          </a:p>
          <a:p>
            <a:r>
              <a:rPr lang="es-ES" dirty="0" smtClean="0"/>
              <a:t>Total		:	  1</a:t>
            </a:r>
            <a:endParaRPr lang="es-ES" dirty="0"/>
          </a:p>
        </p:txBody>
      </p:sp>
      <p:pic>
        <p:nvPicPr>
          <p:cNvPr id="5" name="Imagen 4"/>
          <p:cNvPicPr>
            <a:picLocks noChangeAspect="1"/>
          </p:cNvPicPr>
          <p:nvPr/>
        </p:nvPicPr>
        <p:blipFill>
          <a:blip r:embed="rId3"/>
          <a:stretch>
            <a:fillRect/>
          </a:stretch>
        </p:blipFill>
        <p:spPr>
          <a:xfrm>
            <a:off x="762375" y="184398"/>
            <a:ext cx="920576" cy="969348"/>
          </a:xfrm>
          <a:prstGeom prst="rect">
            <a:avLst/>
          </a:prstGeom>
        </p:spPr>
      </p:pic>
    </p:spTree>
    <p:extLst>
      <p:ext uri="{BB962C8B-B14F-4D97-AF65-F5344CB8AC3E}">
        <p14:creationId xmlns:p14="http://schemas.microsoft.com/office/powerpoint/2010/main" val="1610013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4907" y="420914"/>
            <a:ext cx="8405266" cy="472288"/>
          </a:xfrm>
          <a:solidFill>
            <a:srgbClr val="C00000"/>
          </a:solidFill>
          <a:ln w="57150" cmpd="thinThick">
            <a:noFill/>
          </a:ln>
        </p:spPr>
        <p:txBody>
          <a:bodyPr/>
          <a:lstStyle/>
          <a:p>
            <a:r>
              <a:rPr lang="es-ES" sz="3000" dirty="0" smtClean="0"/>
              <a:t>          </a:t>
            </a:r>
            <a:r>
              <a:rPr lang="es-ES" sz="4500" b="1" dirty="0" smtClean="0"/>
              <a:t>Planificación y proyect</a:t>
            </a:r>
            <a:r>
              <a:rPr lang="es-ES" sz="4500" b="1" dirty="0" smtClean="0">
                <a:solidFill>
                  <a:schemeClr val="bg1"/>
                </a:solidFill>
              </a:rPr>
              <a:t>os</a:t>
            </a:r>
          </a:p>
        </p:txBody>
      </p:sp>
      <p:sp>
        <p:nvSpPr>
          <p:cNvPr id="3" name="Marcador de contenido 2"/>
          <p:cNvSpPr>
            <a:spLocks noGrp="1"/>
          </p:cNvSpPr>
          <p:nvPr>
            <p:ph idx="1"/>
          </p:nvPr>
        </p:nvSpPr>
        <p:spPr>
          <a:xfrm>
            <a:off x="659644" y="1414289"/>
            <a:ext cx="10516356" cy="4195481"/>
          </a:xfrm>
        </p:spPr>
        <p:txBody>
          <a:bodyPr>
            <a:normAutofit lnSpcReduction="10000"/>
          </a:bodyPr>
          <a:lstStyle/>
          <a:p>
            <a:pPr algn="just"/>
            <a:r>
              <a:rPr lang="es-ES" dirty="0" smtClean="0"/>
              <a:t> 		</a:t>
            </a:r>
            <a:r>
              <a:rPr lang="es-ES" dirty="0"/>
              <a:t> Evaluar, monitorear y dar seguimiento a las actividades relacionadas a la gestión de proyectos en ejecución y las actividades anuales planificadas para cada departamento; a fin de colaborar con las diferentes áreas del Instituto y cumplir con los objetivos institucionales, plasmados en el Plan Estratégico Quinquenal y anual. Así como coordinar, supervisar y vigilar los proyectos que la Presidencia le encomiende, hacer las recomendaciones, observaciones o instrucciones que estime conveniente para el cumplimiento de los planes establecidos</a:t>
            </a:r>
            <a:r>
              <a:rPr lang="es-ES" dirty="0" smtClean="0"/>
              <a:t>.</a:t>
            </a:r>
            <a:endParaRPr lang="es-ES" dirty="0"/>
          </a:p>
          <a:p>
            <a:pPr algn="just"/>
            <a:r>
              <a:rPr lang="es-ES" sz="1900" dirty="0" smtClean="0"/>
              <a:t>Nombre de Jefe Planificación:  Licda. Jeannette Beatriz Rosales</a:t>
            </a:r>
          </a:p>
          <a:p>
            <a:r>
              <a:rPr lang="es-ES" dirty="0" smtClean="0"/>
              <a:t>Mujeres		:	  2	</a:t>
            </a:r>
          </a:p>
          <a:p>
            <a:r>
              <a:rPr lang="es-ES" dirty="0" smtClean="0"/>
              <a:t>Hombres	:	  0</a:t>
            </a:r>
          </a:p>
          <a:p>
            <a:r>
              <a:rPr lang="es-ES" dirty="0" smtClean="0"/>
              <a:t>Total		:	  2</a:t>
            </a:r>
            <a:endParaRPr lang="es-ES" dirty="0"/>
          </a:p>
        </p:txBody>
      </p:sp>
      <p:pic>
        <p:nvPicPr>
          <p:cNvPr id="5" name="Imagen 4"/>
          <p:cNvPicPr>
            <a:picLocks noChangeAspect="1"/>
          </p:cNvPicPr>
          <p:nvPr/>
        </p:nvPicPr>
        <p:blipFill>
          <a:blip r:embed="rId3"/>
          <a:stretch>
            <a:fillRect/>
          </a:stretch>
        </p:blipFill>
        <p:spPr>
          <a:xfrm>
            <a:off x="533775" y="184397"/>
            <a:ext cx="1056033" cy="1111981"/>
          </a:xfrm>
          <a:prstGeom prst="rect">
            <a:avLst/>
          </a:prstGeom>
        </p:spPr>
      </p:pic>
    </p:spTree>
    <p:extLst>
      <p:ext uri="{BB962C8B-B14F-4D97-AF65-F5344CB8AC3E}">
        <p14:creationId xmlns:p14="http://schemas.microsoft.com/office/powerpoint/2010/main" val="3714922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7691" y="420914"/>
            <a:ext cx="10082481" cy="368795"/>
          </a:xfrm>
          <a:solidFill>
            <a:srgbClr val="C00000"/>
          </a:solidFill>
          <a:ln w="57150" cmpd="thinThick">
            <a:noFill/>
          </a:ln>
        </p:spPr>
        <p:txBody>
          <a:bodyPr/>
          <a:lstStyle/>
          <a:p>
            <a:r>
              <a:rPr lang="es-ES" sz="3000" dirty="0" smtClean="0"/>
              <a:t>  </a:t>
            </a:r>
            <a:r>
              <a:rPr lang="es-ES" sz="4000" b="1" dirty="0" smtClean="0"/>
              <a:t>Departamento de Gestión al Desarro</a:t>
            </a:r>
            <a:r>
              <a:rPr lang="es-ES" sz="4000" b="1" dirty="0" smtClean="0">
                <a:solidFill>
                  <a:schemeClr val="bg1"/>
                </a:solidFill>
              </a:rPr>
              <a:t>llo</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Coordinación, integración y apoyo de las actividades de las áreas operativas de Fomento y Asistencia técnica, </a:t>
            </a:r>
            <a:r>
              <a:rPr lang="es-ES" dirty="0" smtClean="0"/>
              <a:t>Vigilancia </a:t>
            </a:r>
            <a:r>
              <a:rPr lang="es-ES" dirty="0"/>
              <a:t>y </a:t>
            </a:r>
            <a:r>
              <a:rPr lang="es-ES" dirty="0" smtClean="0"/>
              <a:t>Fiscalización</a:t>
            </a:r>
            <a:r>
              <a:rPr lang="es-ES" dirty="0"/>
              <a:t>, en el marco de lograr la sostenibilidad y fortalecimiento cooperativo. Así como comunicar el trabajo realizado por dichas áreas. Administrar los procesos que contribuyan a modernizar el desempeño en la gestión operativa Institucional.</a:t>
            </a:r>
          </a:p>
          <a:p>
            <a:pPr algn="just"/>
            <a:r>
              <a:rPr lang="es-ES" sz="1900" dirty="0" smtClean="0"/>
              <a:t>Nombre de Jefe Departamento de Gestión al Desarrollo:</a:t>
            </a:r>
            <a:r>
              <a:rPr lang="es-ES" sz="1900" dirty="0"/>
              <a:t> </a:t>
            </a:r>
            <a:r>
              <a:rPr lang="es-ES" sz="1900" dirty="0" smtClean="0"/>
              <a:t> Sr. Ismael Neftalí Rivas</a:t>
            </a:r>
          </a:p>
          <a:p>
            <a:r>
              <a:rPr lang="es-ES" dirty="0" smtClean="0"/>
              <a:t>Mujeres		:	  </a:t>
            </a:r>
            <a:r>
              <a:rPr lang="es-ES" dirty="0"/>
              <a:t>1</a:t>
            </a:r>
            <a:r>
              <a:rPr lang="es-ES" dirty="0" smtClean="0"/>
              <a:t>	</a:t>
            </a:r>
          </a:p>
          <a:p>
            <a:r>
              <a:rPr lang="es-ES" dirty="0" smtClean="0"/>
              <a:t>Hombres	:	  1</a:t>
            </a:r>
          </a:p>
          <a:p>
            <a:r>
              <a:rPr lang="es-ES" dirty="0" smtClean="0"/>
              <a:t>Total		:	  </a:t>
            </a:r>
            <a:r>
              <a:rPr lang="es-ES" dirty="0"/>
              <a:t>2</a:t>
            </a:r>
          </a:p>
        </p:txBody>
      </p:sp>
      <p:pic>
        <p:nvPicPr>
          <p:cNvPr id="5" name="Imagen 4"/>
          <p:cNvPicPr>
            <a:picLocks noChangeAspect="1"/>
          </p:cNvPicPr>
          <p:nvPr/>
        </p:nvPicPr>
        <p:blipFill>
          <a:blip r:embed="rId3"/>
          <a:stretch>
            <a:fillRect/>
          </a:stretch>
        </p:blipFill>
        <p:spPr>
          <a:xfrm>
            <a:off x="118139" y="132650"/>
            <a:ext cx="993688" cy="1046333"/>
          </a:xfrm>
          <a:prstGeom prst="rect">
            <a:avLst/>
          </a:prstGeom>
        </p:spPr>
      </p:pic>
    </p:spTree>
    <p:extLst>
      <p:ext uri="{BB962C8B-B14F-4D97-AF65-F5344CB8AC3E}">
        <p14:creationId xmlns:p14="http://schemas.microsoft.com/office/powerpoint/2010/main" val="143189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1991" y="483258"/>
            <a:ext cx="10264144" cy="659741"/>
          </a:xfrm>
          <a:solidFill>
            <a:srgbClr val="C00000"/>
          </a:solidFill>
          <a:ln w="57150" cmpd="thinThick">
            <a:noFill/>
          </a:ln>
        </p:spPr>
        <p:txBody>
          <a:bodyPr/>
          <a:lstStyle/>
          <a:p>
            <a:pPr algn="r"/>
            <a:r>
              <a:rPr lang="es-ES" sz="4400" b="1" dirty="0" smtClean="0"/>
              <a:t>Tarjetas de </a:t>
            </a:r>
            <a:r>
              <a:rPr lang="es-ES" sz="4400" b="1" dirty="0" smtClean="0">
                <a:solidFill>
                  <a:schemeClr val="tx1"/>
                </a:solidFill>
              </a:rPr>
              <a:t>Crédito y Supervisión Financiera</a:t>
            </a:r>
          </a:p>
        </p:txBody>
      </p:sp>
      <p:sp>
        <p:nvSpPr>
          <p:cNvPr id="3" name="Marcador de contenido 2"/>
          <p:cNvSpPr>
            <a:spLocks noGrp="1"/>
          </p:cNvSpPr>
          <p:nvPr>
            <p:ph idx="1"/>
          </p:nvPr>
        </p:nvSpPr>
        <p:spPr>
          <a:xfrm>
            <a:off x="602673" y="2036618"/>
            <a:ext cx="10614890" cy="4404425"/>
          </a:xfrm>
        </p:spPr>
        <p:txBody>
          <a:bodyPr>
            <a:normAutofit fontScale="92500" lnSpcReduction="20000"/>
          </a:bodyPr>
          <a:lstStyle/>
          <a:p>
            <a:pPr algn="just"/>
            <a:r>
              <a:rPr lang="es-ES" dirty="0" smtClean="0"/>
              <a:t> 		</a:t>
            </a:r>
            <a:r>
              <a:rPr lang="es-SV" dirty="0"/>
              <a:t>El Departamento de Tarjetas de Crédito y Supervisión Financiera creado en primera instancia para dar atención a las Asociaciones Cooperativas de Ahorro y Crédito que soliciten autorización para emitir y/o </a:t>
            </a:r>
            <a:r>
              <a:rPr lang="es-SV" dirty="0" err="1"/>
              <a:t>co</a:t>
            </a:r>
            <a:r>
              <a:rPr lang="es-SV" dirty="0"/>
              <a:t>-emitir tarjetas de crédito a sus asociados, según lo establecido en la Ley de Tarjetas de Crédito; </a:t>
            </a:r>
            <a:r>
              <a:rPr lang="es-SV" dirty="0" smtClean="0"/>
              <a:t>además </a:t>
            </a:r>
            <a:r>
              <a:rPr lang="es-SV" dirty="0"/>
              <a:t>realiza labores de supervisión financiera en las Asociaciones Cooperativas de Ahorro y Crédito que superan los cinco millones de dólares en activos totales a nivel nacional, con el fin de tener mayor control en las actividades financieras que realizan por medio de la verificación del cumplimiento de las Leyes aplicables a las mismas y de su correcta operatividad en el control interno.</a:t>
            </a:r>
          </a:p>
          <a:p>
            <a:pPr marL="0" indent="0">
              <a:buNone/>
            </a:pPr>
            <a:endParaRPr lang="es-ES" dirty="0"/>
          </a:p>
          <a:p>
            <a:pPr algn="just"/>
            <a:r>
              <a:rPr lang="es-ES" sz="1900" dirty="0" smtClean="0"/>
              <a:t>Nombre de Jefa de Tarjetas y S. Financiera:  Licda. Xiomara Leticia García Minero</a:t>
            </a:r>
          </a:p>
          <a:p>
            <a:pPr marL="0" indent="0" algn="just">
              <a:buNone/>
            </a:pPr>
            <a:endParaRPr lang="es-ES" sz="1900" dirty="0" smtClean="0"/>
          </a:p>
          <a:p>
            <a:r>
              <a:rPr lang="es-ES" dirty="0" smtClean="0"/>
              <a:t>Mujeres		</a:t>
            </a:r>
            <a:r>
              <a:rPr lang="es-ES" dirty="0" smtClean="0"/>
              <a:t>	:</a:t>
            </a:r>
            <a:r>
              <a:rPr lang="es-ES" dirty="0" smtClean="0"/>
              <a:t>	  4	</a:t>
            </a:r>
          </a:p>
          <a:p>
            <a:r>
              <a:rPr lang="es-ES" dirty="0" smtClean="0"/>
              <a:t>Hombres	</a:t>
            </a:r>
            <a:r>
              <a:rPr lang="es-ES" dirty="0" smtClean="0"/>
              <a:t>	:</a:t>
            </a:r>
            <a:r>
              <a:rPr lang="es-ES" dirty="0" smtClean="0"/>
              <a:t>	  0</a:t>
            </a:r>
          </a:p>
          <a:p>
            <a:r>
              <a:rPr lang="es-ES" dirty="0" smtClean="0"/>
              <a:t>Total		</a:t>
            </a:r>
            <a:r>
              <a:rPr lang="es-ES" dirty="0" smtClean="0"/>
              <a:t>		:</a:t>
            </a:r>
            <a:r>
              <a:rPr lang="es-ES" dirty="0" smtClean="0"/>
              <a:t>	  </a:t>
            </a:r>
            <a:r>
              <a:rPr lang="es-ES" dirty="0"/>
              <a:t>4</a:t>
            </a:r>
          </a:p>
        </p:txBody>
      </p:sp>
      <p:pic>
        <p:nvPicPr>
          <p:cNvPr id="5" name="Imagen 4"/>
          <p:cNvPicPr>
            <a:picLocks noChangeAspect="1"/>
          </p:cNvPicPr>
          <p:nvPr/>
        </p:nvPicPr>
        <p:blipFill>
          <a:blip r:embed="rId3"/>
          <a:stretch>
            <a:fillRect/>
          </a:stretch>
        </p:blipFill>
        <p:spPr>
          <a:xfrm>
            <a:off x="138920" y="328454"/>
            <a:ext cx="1024861" cy="1079158"/>
          </a:xfrm>
          <a:prstGeom prst="rect">
            <a:avLst/>
          </a:prstGeom>
        </p:spPr>
      </p:pic>
    </p:spTree>
    <p:extLst>
      <p:ext uri="{BB962C8B-B14F-4D97-AF65-F5344CB8AC3E}">
        <p14:creationId xmlns:p14="http://schemas.microsoft.com/office/powerpoint/2010/main" val="44677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500" b="1" dirty="0" smtClean="0"/>
              <a:t>Recursos Human</a:t>
            </a:r>
            <a:r>
              <a:rPr lang="es-ES" sz="4500" b="1" dirty="0" smtClean="0">
                <a:solidFill>
                  <a:schemeClr val="bg1"/>
                </a:solidFill>
              </a:rPr>
              <a:t>os</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Planificar, coordinar, y controlar las actividades relacionadas al recurso humano de la  </a:t>
            </a:r>
            <a:r>
              <a:rPr lang="es-ES" dirty="0" smtClean="0"/>
              <a:t>Institución</a:t>
            </a:r>
            <a:r>
              <a:rPr lang="es-ES" dirty="0"/>
              <a:t>. Así como mantener actualizado el Sistema Integrado de Recursos Humanos Institucional (SIRHI) de la Institución.</a:t>
            </a:r>
          </a:p>
          <a:p>
            <a:pPr marL="0" indent="0" algn="just">
              <a:buNone/>
            </a:pPr>
            <a:r>
              <a:rPr lang="es-ES" dirty="0" smtClean="0"/>
              <a:t>  </a:t>
            </a:r>
          </a:p>
          <a:p>
            <a:pPr marL="0" indent="0" algn="just">
              <a:buNone/>
            </a:pPr>
            <a:r>
              <a:rPr lang="es-ES" sz="1900" dirty="0"/>
              <a:t> </a:t>
            </a:r>
            <a:r>
              <a:rPr lang="es-ES" sz="1900" dirty="0" smtClean="0"/>
              <a:t>    Nombre de la jefe de Recursos Humanos: Licda. Karla Portillo de Santos</a:t>
            </a:r>
          </a:p>
          <a:p>
            <a:r>
              <a:rPr lang="es-ES" dirty="0" smtClean="0"/>
              <a:t>Mujeres		:	  3	</a:t>
            </a:r>
          </a:p>
          <a:p>
            <a:r>
              <a:rPr lang="es-ES" dirty="0" smtClean="0"/>
              <a:t>Hombres	:	  0</a:t>
            </a:r>
          </a:p>
          <a:p>
            <a:r>
              <a:rPr lang="es-ES" dirty="0" smtClean="0"/>
              <a:t>Total		:	  </a:t>
            </a:r>
            <a:r>
              <a:rPr lang="es-ES" dirty="0"/>
              <a:t>3</a:t>
            </a:r>
          </a:p>
        </p:txBody>
      </p:sp>
      <p:pic>
        <p:nvPicPr>
          <p:cNvPr id="5" name="Imagen 4"/>
          <p:cNvPicPr>
            <a:picLocks noChangeAspect="1"/>
          </p:cNvPicPr>
          <p:nvPr/>
        </p:nvPicPr>
        <p:blipFill>
          <a:blip r:embed="rId3"/>
          <a:stretch>
            <a:fillRect/>
          </a:stretch>
        </p:blipFill>
        <p:spPr>
          <a:xfrm>
            <a:off x="659643" y="284252"/>
            <a:ext cx="1044465" cy="1099801"/>
          </a:xfrm>
          <a:prstGeom prst="rect">
            <a:avLst/>
          </a:prstGeom>
        </p:spPr>
      </p:pic>
    </p:spTree>
    <p:extLst>
      <p:ext uri="{BB962C8B-B14F-4D97-AF65-F5344CB8AC3E}">
        <p14:creationId xmlns:p14="http://schemas.microsoft.com/office/powerpoint/2010/main" val="114562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7173" y="290204"/>
            <a:ext cx="7479509" cy="388912"/>
          </a:xfrm>
          <a:solidFill>
            <a:srgbClr val="C00000"/>
          </a:solidFill>
        </p:spPr>
        <p:txBody>
          <a:bodyPr/>
          <a:lstStyle/>
          <a:p>
            <a:r>
              <a:rPr lang="es-ES" b="1" dirty="0" smtClean="0"/>
              <a:t>Organigrama </a:t>
            </a:r>
            <a:r>
              <a:rPr lang="es-ES" b="1" dirty="0" smtClean="0">
                <a:solidFill>
                  <a:schemeClr val="bg1"/>
                </a:solidFill>
              </a:rPr>
              <a:t>INSAFOCOOP</a:t>
            </a:r>
            <a:endParaRPr lang="es-ES" b="1" dirty="0">
              <a:solidFill>
                <a:schemeClr val="bg1"/>
              </a:solidFill>
            </a:endParaRPr>
          </a:p>
        </p:txBody>
      </p:sp>
      <p:grpSp>
        <p:nvGrpSpPr>
          <p:cNvPr id="86" name="Grupo 85"/>
          <p:cNvGrpSpPr/>
          <p:nvPr/>
        </p:nvGrpSpPr>
        <p:grpSpPr>
          <a:xfrm>
            <a:off x="322730" y="1102658"/>
            <a:ext cx="11603182" cy="5428101"/>
            <a:chOff x="142826" y="89981"/>
            <a:chExt cx="11684602" cy="6337349"/>
          </a:xfrm>
          <a:noFill/>
        </p:grpSpPr>
        <p:cxnSp>
          <p:nvCxnSpPr>
            <p:cNvPr id="88" name="Conector recto 87"/>
            <p:cNvCxnSpPr/>
            <p:nvPr/>
          </p:nvCxnSpPr>
          <p:spPr>
            <a:xfrm flipH="1" flipV="1">
              <a:off x="7726973" y="4707596"/>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89" name="Conector recto 88"/>
            <p:cNvCxnSpPr/>
            <p:nvPr/>
          </p:nvCxnSpPr>
          <p:spPr>
            <a:xfrm flipV="1">
              <a:off x="11683051" y="3412840"/>
              <a:ext cx="144377" cy="2378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0" name="Conector recto 89"/>
            <p:cNvCxnSpPr/>
            <p:nvPr/>
          </p:nvCxnSpPr>
          <p:spPr>
            <a:xfrm flipH="1" flipV="1">
              <a:off x="9604443" y="3035120"/>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grpSp>
          <p:nvGrpSpPr>
            <p:cNvPr id="91" name="Grupo 90"/>
            <p:cNvGrpSpPr/>
            <p:nvPr/>
          </p:nvGrpSpPr>
          <p:grpSpPr>
            <a:xfrm>
              <a:off x="142826" y="89981"/>
              <a:ext cx="11681349" cy="6337349"/>
              <a:chOff x="-157960" y="170248"/>
              <a:chExt cx="12047184" cy="6553391"/>
            </a:xfrm>
            <a:grpFill/>
          </p:grpSpPr>
          <p:cxnSp>
            <p:nvCxnSpPr>
              <p:cNvPr id="96" name="Conector recto 95"/>
              <p:cNvCxnSpPr>
                <a:stCxn id="135" idx="2"/>
              </p:cNvCxnSpPr>
              <p:nvPr/>
            </p:nvCxnSpPr>
            <p:spPr>
              <a:xfrm flipH="1">
                <a:off x="5820025" y="674537"/>
                <a:ext cx="685" cy="286959"/>
              </a:xfrm>
              <a:prstGeom prst="line">
                <a:avLst/>
              </a:prstGeom>
              <a:grpFill/>
              <a:ln w="38100"/>
            </p:spPr>
            <p:style>
              <a:lnRef idx="1">
                <a:schemeClr val="accent1"/>
              </a:lnRef>
              <a:fillRef idx="1003">
                <a:schemeClr val="lt2"/>
              </a:fillRef>
              <a:effectRef idx="1">
                <a:schemeClr val="accent1"/>
              </a:effectRef>
              <a:fontRef idx="minor">
                <a:schemeClr val="dk1"/>
              </a:fontRef>
            </p:style>
          </p:cxnSp>
          <p:cxnSp>
            <p:nvCxnSpPr>
              <p:cNvPr id="97" name="Conector recto 96"/>
              <p:cNvCxnSpPr>
                <a:stCxn id="137" idx="2"/>
              </p:cNvCxnSpPr>
              <p:nvPr/>
            </p:nvCxnSpPr>
            <p:spPr>
              <a:xfrm flipH="1">
                <a:off x="5775402" y="1567844"/>
                <a:ext cx="38810" cy="3377435"/>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8" name="Conector recto 97"/>
              <p:cNvCxnSpPr/>
              <p:nvPr/>
            </p:nvCxnSpPr>
            <p:spPr>
              <a:xfrm flipV="1">
                <a:off x="714856" y="3249587"/>
                <a:ext cx="10381860" cy="5283"/>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9" name="Conector recto 98"/>
              <p:cNvCxnSpPr>
                <a:endCxn id="141" idx="0"/>
              </p:cNvCxnSpPr>
              <p:nvPr/>
            </p:nvCxnSpPr>
            <p:spPr>
              <a:xfrm>
                <a:off x="714856" y="3268357"/>
                <a:ext cx="2" cy="144613"/>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0" name="Conector recto 99"/>
              <p:cNvCxnSpPr/>
              <p:nvPr/>
            </p:nvCxnSpPr>
            <p:spPr>
              <a:xfrm>
                <a:off x="3608684" y="3239852"/>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1" name="Conector recto 100"/>
              <p:cNvCxnSpPr/>
              <p:nvPr/>
            </p:nvCxnSpPr>
            <p:spPr>
              <a:xfrm>
                <a:off x="4959450" y="3224951"/>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2" name="Conector recto 101"/>
              <p:cNvCxnSpPr/>
              <p:nvPr/>
            </p:nvCxnSpPr>
            <p:spPr>
              <a:xfrm>
                <a:off x="6644256" y="3211624"/>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3" name="Conector recto 102"/>
              <p:cNvCxnSpPr/>
              <p:nvPr/>
            </p:nvCxnSpPr>
            <p:spPr>
              <a:xfrm>
                <a:off x="8122624" y="3220760"/>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4" name="Conector recto 103"/>
              <p:cNvCxnSpPr/>
              <p:nvPr/>
            </p:nvCxnSpPr>
            <p:spPr>
              <a:xfrm>
                <a:off x="11096716" y="3214866"/>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5" name="Conector recto 104"/>
              <p:cNvCxnSpPr/>
              <p:nvPr/>
            </p:nvCxnSpPr>
            <p:spPr>
              <a:xfrm>
                <a:off x="3393178" y="3959004"/>
                <a:ext cx="4666757" cy="11160"/>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6" name="Conector recto 105"/>
              <p:cNvCxnSpPr/>
              <p:nvPr/>
            </p:nvCxnSpPr>
            <p:spPr>
              <a:xfrm flipH="1" flipV="1">
                <a:off x="4946570" y="3945661"/>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7" name="Conector recto 106"/>
              <p:cNvCxnSpPr/>
              <p:nvPr/>
            </p:nvCxnSpPr>
            <p:spPr>
              <a:xfrm flipH="1" flipV="1">
                <a:off x="6498623" y="3942252"/>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8" name="Conector recto 107"/>
              <p:cNvCxnSpPr/>
              <p:nvPr/>
            </p:nvCxnSpPr>
            <p:spPr>
              <a:xfrm flipH="1" flipV="1">
                <a:off x="8059936" y="3949370"/>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9" name="Conector recto 108"/>
              <p:cNvCxnSpPr/>
              <p:nvPr/>
            </p:nvCxnSpPr>
            <p:spPr>
              <a:xfrm flipH="1" flipV="1">
                <a:off x="3397551" y="3944815"/>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0" name="Conector recto 109"/>
              <p:cNvCxnSpPr/>
              <p:nvPr/>
            </p:nvCxnSpPr>
            <p:spPr>
              <a:xfrm flipH="1" flipV="1">
                <a:off x="-140540" y="3634718"/>
                <a:ext cx="172800" cy="25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1" name="Conector recto 110"/>
              <p:cNvCxnSpPr/>
              <p:nvPr/>
            </p:nvCxnSpPr>
            <p:spPr>
              <a:xfrm flipH="1">
                <a:off x="-154629" y="4675544"/>
                <a:ext cx="441111" cy="189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2" name="Conector recto 111"/>
              <p:cNvCxnSpPr/>
              <p:nvPr/>
            </p:nvCxnSpPr>
            <p:spPr>
              <a:xfrm flipH="1">
                <a:off x="-154627" y="3634718"/>
                <a:ext cx="12" cy="104082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3" name="Conector recto 112"/>
              <p:cNvCxnSpPr/>
              <p:nvPr/>
            </p:nvCxnSpPr>
            <p:spPr>
              <a:xfrm flipH="1">
                <a:off x="-157960" y="4142668"/>
                <a:ext cx="441111" cy="189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4" name="Conector recto 113"/>
              <p:cNvCxnSpPr/>
              <p:nvPr/>
            </p:nvCxnSpPr>
            <p:spPr>
              <a:xfrm flipH="1">
                <a:off x="1683273" y="4712110"/>
                <a:ext cx="3" cy="120946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5" name="Conector recto 114"/>
              <p:cNvCxnSpPr/>
              <p:nvPr/>
            </p:nvCxnSpPr>
            <p:spPr>
              <a:xfrm>
                <a:off x="1279929" y="5301068"/>
                <a:ext cx="407811"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6" name="Conector recto 115"/>
              <p:cNvCxnSpPr/>
              <p:nvPr/>
            </p:nvCxnSpPr>
            <p:spPr>
              <a:xfrm>
                <a:off x="1283806" y="5926299"/>
                <a:ext cx="407811"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7" name="Conector recto 116"/>
              <p:cNvCxnSpPr/>
              <p:nvPr/>
            </p:nvCxnSpPr>
            <p:spPr>
              <a:xfrm flipH="1" flipV="1">
                <a:off x="3939299" y="4915776"/>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8" name="Conector recto 117"/>
              <p:cNvCxnSpPr/>
              <p:nvPr/>
            </p:nvCxnSpPr>
            <p:spPr>
              <a:xfrm>
                <a:off x="3939309" y="4933875"/>
                <a:ext cx="3738477" cy="10412"/>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9" name="Conector recto 118"/>
              <p:cNvCxnSpPr/>
              <p:nvPr/>
            </p:nvCxnSpPr>
            <p:spPr>
              <a:xfrm flipH="1" flipV="1">
                <a:off x="8325620" y="5303699"/>
                <a:ext cx="172800" cy="25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0" name="Conector recto 119"/>
              <p:cNvCxnSpPr/>
              <p:nvPr/>
            </p:nvCxnSpPr>
            <p:spPr>
              <a:xfrm>
                <a:off x="8503423" y="5299707"/>
                <a:ext cx="14130" cy="115132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1" name="Conector recto 120"/>
              <p:cNvCxnSpPr/>
              <p:nvPr/>
            </p:nvCxnSpPr>
            <p:spPr>
              <a:xfrm flipV="1">
                <a:off x="8060028" y="5868090"/>
                <a:ext cx="452466" cy="474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2" name="Conector recto 121"/>
              <p:cNvCxnSpPr>
                <a:stCxn id="165" idx="3"/>
              </p:cNvCxnSpPr>
              <p:nvPr/>
            </p:nvCxnSpPr>
            <p:spPr>
              <a:xfrm flipV="1">
                <a:off x="8077965" y="6451030"/>
                <a:ext cx="439588" cy="474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3" name="Conector recto 122"/>
              <p:cNvCxnSpPr>
                <a:stCxn id="158" idx="1"/>
              </p:cNvCxnSpPr>
              <p:nvPr/>
            </p:nvCxnSpPr>
            <p:spPr>
              <a:xfrm flipH="1" flipV="1">
                <a:off x="3039415" y="5338629"/>
                <a:ext cx="182993" cy="32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4" name="Conector recto 123"/>
              <p:cNvCxnSpPr>
                <a:stCxn id="160" idx="1"/>
              </p:cNvCxnSpPr>
              <p:nvPr/>
            </p:nvCxnSpPr>
            <p:spPr>
              <a:xfrm flipH="1">
                <a:off x="3039417" y="6507767"/>
                <a:ext cx="343548"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5" name="Conector recto 124"/>
              <p:cNvCxnSpPr>
                <a:stCxn id="159" idx="1"/>
              </p:cNvCxnSpPr>
              <p:nvPr/>
            </p:nvCxnSpPr>
            <p:spPr>
              <a:xfrm flipH="1" flipV="1">
                <a:off x="3039417" y="5921569"/>
                <a:ext cx="353762" cy="325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6" name="Conector recto 125"/>
              <p:cNvCxnSpPr/>
              <p:nvPr/>
            </p:nvCxnSpPr>
            <p:spPr>
              <a:xfrm>
                <a:off x="3039415" y="5338629"/>
                <a:ext cx="0" cy="116913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7" name="Conector recto 126"/>
              <p:cNvCxnSpPr>
                <a:stCxn id="161" idx="1"/>
              </p:cNvCxnSpPr>
              <p:nvPr/>
            </p:nvCxnSpPr>
            <p:spPr>
              <a:xfrm flipH="1">
                <a:off x="4855336" y="5338629"/>
                <a:ext cx="174193"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8" name="Conector recto 127"/>
              <p:cNvCxnSpPr>
                <a:stCxn id="163" idx="1"/>
              </p:cNvCxnSpPr>
              <p:nvPr/>
            </p:nvCxnSpPr>
            <p:spPr>
              <a:xfrm flipH="1" flipV="1">
                <a:off x="4803808" y="6504251"/>
                <a:ext cx="491116" cy="2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9" name="Conector recto 128"/>
              <p:cNvCxnSpPr>
                <a:stCxn id="162" idx="1"/>
              </p:cNvCxnSpPr>
              <p:nvPr/>
            </p:nvCxnSpPr>
            <p:spPr>
              <a:xfrm flipH="1">
                <a:off x="4855336" y="5921568"/>
                <a:ext cx="449802"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0" name="Conector recto 129"/>
              <p:cNvCxnSpPr/>
              <p:nvPr/>
            </p:nvCxnSpPr>
            <p:spPr>
              <a:xfrm flipH="1">
                <a:off x="4826901" y="5338629"/>
                <a:ext cx="28435" cy="116913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1" name="Conector recto 130"/>
              <p:cNvCxnSpPr/>
              <p:nvPr/>
            </p:nvCxnSpPr>
            <p:spPr>
              <a:xfrm flipH="1">
                <a:off x="5786774" y="1845560"/>
                <a:ext cx="917634" cy="597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2" name="Conector recto 131"/>
              <p:cNvCxnSpPr>
                <a:endCxn id="170" idx="3"/>
              </p:cNvCxnSpPr>
              <p:nvPr/>
            </p:nvCxnSpPr>
            <p:spPr>
              <a:xfrm flipH="1" flipV="1">
                <a:off x="4901151" y="2925906"/>
                <a:ext cx="1819086" cy="3144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3" name="Conector recto 132"/>
              <p:cNvCxnSpPr/>
              <p:nvPr/>
            </p:nvCxnSpPr>
            <p:spPr>
              <a:xfrm flipH="1" flipV="1">
                <a:off x="5809835" y="818338"/>
                <a:ext cx="1406661" cy="1"/>
              </a:xfrm>
              <a:prstGeom prst="line">
                <a:avLst/>
              </a:prstGeom>
              <a:grpFill/>
            </p:spPr>
            <p:style>
              <a:lnRef idx="1">
                <a:schemeClr val="accent1"/>
              </a:lnRef>
              <a:fillRef idx="1003">
                <a:schemeClr val="lt2"/>
              </a:fillRef>
              <a:effectRef idx="1">
                <a:schemeClr val="accent1"/>
              </a:effectRef>
              <a:fontRef idx="minor">
                <a:schemeClr val="dk1"/>
              </a:fontRef>
            </p:style>
          </p:cxnSp>
          <p:cxnSp>
            <p:nvCxnSpPr>
              <p:cNvPr id="134" name="Conector recto 133"/>
              <p:cNvCxnSpPr/>
              <p:nvPr/>
            </p:nvCxnSpPr>
            <p:spPr>
              <a:xfrm flipH="1">
                <a:off x="11857910" y="3630976"/>
                <a:ext cx="31314" cy="191296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sp>
            <p:nvSpPr>
              <p:cNvPr id="135" name="Rectángulo 134"/>
              <p:cNvSpPr/>
              <p:nvPr/>
            </p:nvSpPr>
            <p:spPr>
              <a:xfrm>
                <a:off x="4651957" y="170248"/>
                <a:ext cx="2337507" cy="504289"/>
              </a:xfrm>
              <a:prstGeom prst="rect">
                <a:avLst/>
              </a:prstGeom>
              <a:grpFill/>
              <a:ln w="76200">
                <a:solidFill>
                  <a:srgbClr val="C00000"/>
                </a:solidFill>
              </a:ln>
              <a:effectLst>
                <a:glow rad="63500">
                  <a:schemeClr val="accent2">
                    <a:satMod val="175000"/>
                    <a:alpha val="40000"/>
                  </a:schemeClr>
                </a:glow>
              </a:effectLst>
              <a:scene3d>
                <a:camera prst="orthographicFront"/>
                <a:lightRig rig="threePt" dir="t"/>
              </a:scene3d>
              <a:sp3d>
                <a:bevelT w="165100" prst="coolSlan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200" dirty="0">
                    <a:solidFill>
                      <a:schemeClr val="tx1"/>
                    </a:solidFill>
                    <a:latin typeface="Calibri" panose="020F0502020204030204" pitchFamily="34" charset="0"/>
                  </a:rPr>
                  <a:t>CONSEJO DE </a:t>
                </a:r>
                <a:r>
                  <a:rPr lang="es-ES" sz="1200" dirty="0" smtClean="0">
                    <a:solidFill>
                      <a:schemeClr val="tx1"/>
                    </a:solidFill>
                    <a:latin typeface="Calibri" panose="020F0502020204030204" pitchFamily="34" charset="0"/>
                  </a:rPr>
                  <a:t>ADMINISTRACIÓN</a:t>
                </a:r>
                <a:endParaRPr lang="es-ES" sz="1200" dirty="0">
                  <a:solidFill>
                    <a:schemeClr val="tx1"/>
                  </a:solidFill>
                </a:endParaRPr>
              </a:p>
            </p:txBody>
          </p:sp>
          <p:sp>
            <p:nvSpPr>
              <p:cNvPr id="136" name="Rectángulo 135"/>
              <p:cNvSpPr/>
              <p:nvPr/>
            </p:nvSpPr>
            <p:spPr>
              <a:xfrm>
                <a:off x="7216496" y="626678"/>
                <a:ext cx="1517564" cy="411549"/>
              </a:xfrm>
              <a:prstGeom prst="rect">
                <a:avLst/>
              </a:prstGeom>
              <a:grpFill/>
              <a:ln w="76200">
                <a:solidFill>
                  <a:srgbClr val="92D050"/>
                </a:solidFill>
              </a:ln>
              <a:effectLst>
                <a:glow rad="101600">
                  <a:schemeClr val="accent6">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AUDITORÍA INTERNA</a:t>
                </a:r>
                <a:endParaRPr lang="es-ES" sz="1000" dirty="0">
                  <a:solidFill>
                    <a:schemeClr val="tx1"/>
                  </a:solidFill>
                </a:endParaRPr>
              </a:p>
            </p:txBody>
          </p:sp>
          <p:sp>
            <p:nvSpPr>
              <p:cNvPr id="137" name="Rectángulo 136"/>
              <p:cNvSpPr/>
              <p:nvPr/>
            </p:nvSpPr>
            <p:spPr>
              <a:xfrm>
                <a:off x="5055430" y="930688"/>
                <a:ext cx="1517564" cy="637156"/>
              </a:xfrm>
              <a:prstGeom prst="rect">
                <a:avLst/>
              </a:prstGeom>
              <a:grpFill/>
              <a:ln w="76200">
                <a:solidFill>
                  <a:schemeClr val="accent4">
                    <a:lumMod val="60000"/>
                    <a:lumOff val="40000"/>
                  </a:schemeClr>
                </a:solidFill>
              </a:ln>
              <a:effectLst>
                <a:glow rad="101600">
                  <a:schemeClr val="accent4">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200" dirty="0" smtClean="0">
                    <a:solidFill>
                      <a:schemeClr val="tx1"/>
                    </a:solidFill>
                  </a:rPr>
                  <a:t>DIRECCIÓN SUPERIOR</a:t>
                </a:r>
                <a:endParaRPr lang="es-ES" sz="1200" dirty="0">
                  <a:solidFill>
                    <a:schemeClr val="tx1"/>
                  </a:solidFill>
                </a:endParaRPr>
              </a:p>
            </p:txBody>
          </p:sp>
          <p:sp>
            <p:nvSpPr>
              <p:cNvPr id="138" name="Rectángulo 137"/>
              <p:cNvSpPr/>
              <p:nvPr/>
            </p:nvSpPr>
            <p:spPr>
              <a:xfrm>
                <a:off x="3397551" y="1627834"/>
                <a:ext cx="1530112" cy="350687"/>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latin typeface="Calibri" panose="020F0502020204030204" pitchFamily="34" charset="0"/>
                  </a:rPr>
                  <a:t>UNIDAD DE COMUNICACIONES Y RELACIONES </a:t>
                </a:r>
                <a:r>
                  <a:rPr lang="es-ES" sz="800" dirty="0" smtClean="0">
                    <a:solidFill>
                      <a:schemeClr val="tx1"/>
                    </a:solidFill>
                    <a:latin typeface="Calibri" panose="020F0502020204030204" pitchFamily="34" charset="0"/>
                  </a:rPr>
                  <a:t>PÚBLICAS</a:t>
                </a:r>
                <a:endParaRPr lang="es-ES" sz="800" dirty="0">
                  <a:solidFill>
                    <a:schemeClr val="tx1"/>
                  </a:solidFill>
                </a:endParaRPr>
              </a:p>
            </p:txBody>
          </p:sp>
          <p:sp>
            <p:nvSpPr>
              <p:cNvPr id="139" name="Rectángulo 138"/>
              <p:cNvSpPr/>
              <p:nvPr/>
            </p:nvSpPr>
            <p:spPr>
              <a:xfrm>
                <a:off x="6721538" y="1607757"/>
                <a:ext cx="1517564" cy="339196"/>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smtClean="0">
                    <a:solidFill>
                      <a:schemeClr val="tx1"/>
                    </a:solidFill>
                    <a:latin typeface="Calibri" panose="020F0502020204030204" pitchFamily="34" charset="0"/>
                  </a:rPr>
                  <a:t>SUPERVISION Y  CALIDAD</a:t>
                </a:r>
                <a:r>
                  <a:rPr lang="es-ES" sz="900" dirty="0" smtClean="0">
                    <a:solidFill>
                      <a:schemeClr val="tx1"/>
                    </a:solidFill>
                  </a:rPr>
                  <a:t> </a:t>
                </a:r>
                <a:endParaRPr lang="es-ES" sz="900" dirty="0">
                  <a:solidFill>
                    <a:schemeClr val="tx1"/>
                  </a:solidFill>
                </a:endParaRPr>
              </a:p>
            </p:txBody>
          </p:sp>
          <p:sp>
            <p:nvSpPr>
              <p:cNvPr id="140" name="Rectángulo 139"/>
              <p:cNvSpPr/>
              <p:nvPr/>
            </p:nvSpPr>
            <p:spPr>
              <a:xfrm>
                <a:off x="6720236" y="2732180"/>
                <a:ext cx="1517564" cy="417880"/>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DE GESTION DOCUMENTAL Y ARCHIVO</a:t>
                </a:r>
                <a:endParaRPr lang="es-ES" sz="900" dirty="0">
                  <a:solidFill>
                    <a:schemeClr val="tx1"/>
                  </a:solidFill>
                </a:endParaRPr>
              </a:p>
            </p:txBody>
          </p:sp>
          <p:sp>
            <p:nvSpPr>
              <p:cNvPr id="141" name="Rectángulo 140"/>
              <p:cNvSpPr/>
              <p:nvPr/>
            </p:nvSpPr>
            <p:spPr>
              <a:xfrm>
                <a:off x="45159" y="3412970"/>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ADMINISTRACIÓN</a:t>
                </a:r>
                <a:endParaRPr lang="es-ES" sz="1000" dirty="0">
                  <a:solidFill>
                    <a:schemeClr val="tx1"/>
                  </a:solidFill>
                </a:endParaRPr>
              </a:p>
            </p:txBody>
          </p:sp>
          <p:sp>
            <p:nvSpPr>
              <p:cNvPr id="142" name="Rectángulo 141"/>
              <p:cNvSpPr/>
              <p:nvPr/>
            </p:nvSpPr>
            <p:spPr>
              <a:xfrm>
                <a:off x="1476608" y="3425060"/>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PLANIFICACIÓN </a:t>
                </a:r>
                <a:r>
                  <a:rPr lang="es-ES" sz="1000" dirty="0">
                    <a:solidFill>
                      <a:schemeClr val="tx1"/>
                    </a:solidFill>
                    <a:latin typeface="Calibri" panose="020F0502020204030204" pitchFamily="34" charset="0"/>
                  </a:rPr>
                  <a:t>Y PROYECTOS</a:t>
                </a:r>
                <a:r>
                  <a:rPr lang="es-ES" sz="1000" dirty="0">
                    <a:solidFill>
                      <a:schemeClr val="tx1"/>
                    </a:solidFill>
                  </a:rPr>
                  <a:t> </a:t>
                </a:r>
                <a:r>
                  <a:rPr lang="es-ES" sz="1000" dirty="0" smtClean="0">
                    <a:solidFill>
                      <a:schemeClr val="tx1"/>
                    </a:solidFill>
                    <a:latin typeface="Calibri" panose="020F0502020204030204" pitchFamily="34" charset="0"/>
                  </a:rPr>
                  <a:t> </a:t>
                </a:r>
                <a:endParaRPr lang="es-ES" sz="1000" dirty="0">
                  <a:solidFill>
                    <a:schemeClr val="tx1"/>
                  </a:solidFill>
                </a:endParaRPr>
              </a:p>
            </p:txBody>
          </p:sp>
          <p:sp>
            <p:nvSpPr>
              <p:cNvPr id="143" name="Rectángulo 142"/>
              <p:cNvSpPr/>
              <p:nvPr/>
            </p:nvSpPr>
            <p:spPr>
              <a:xfrm>
                <a:off x="4307990" y="3398436"/>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TARJETAS DE </a:t>
                </a:r>
                <a:r>
                  <a:rPr lang="es-ES" sz="900" dirty="0" smtClean="0">
                    <a:solidFill>
                      <a:schemeClr val="tx1"/>
                    </a:solidFill>
                    <a:latin typeface="Calibri" panose="020F0502020204030204" pitchFamily="34" charset="0"/>
                  </a:rPr>
                  <a:t>CRÉDITO Y SUPERVISIÓN FINANCIERA </a:t>
                </a:r>
                <a:endParaRPr lang="es-ES" sz="900" dirty="0">
                  <a:solidFill>
                    <a:schemeClr val="tx1"/>
                  </a:solidFill>
                </a:endParaRPr>
              </a:p>
            </p:txBody>
          </p:sp>
          <p:sp>
            <p:nvSpPr>
              <p:cNvPr id="144" name="Rectángulo 143"/>
              <p:cNvSpPr/>
              <p:nvPr/>
            </p:nvSpPr>
            <p:spPr>
              <a:xfrm>
                <a:off x="5944273" y="3398436"/>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RECURSOS HUMANOS</a:t>
                </a:r>
                <a:r>
                  <a:rPr lang="es-ES" sz="1000" dirty="0">
                    <a:solidFill>
                      <a:schemeClr val="tx1"/>
                    </a:solidFill>
                  </a:rPr>
                  <a:t> </a:t>
                </a:r>
              </a:p>
            </p:txBody>
          </p:sp>
          <p:sp>
            <p:nvSpPr>
              <p:cNvPr id="145" name="Rectángulo 144"/>
              <p:cNvSpPr/>
              <p:nvPr/>
            </p:nvSpPr>
            <p:spPr>
              <a:xfrm>
                <a:off x="7440861" y="3411779"/>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latin typeface="Calibri" panose="020F0502020204030204" pitchFamily="34" charset="0"/>
                  </a:rPr>
                  <a:t>UNIDAD DE ADQUISICIONES Y CONTRATACIONES</a:t>
                </a:r>
                <a:r>
                  <a:rPr lang="es-ES" sz="800" dirty="0">
                    <a:solidFill>
                      <a:schemeClr val="tx1"/>
                    </a:solidFill>
                  </a:rPr>
                  <a:t> </a:t>
                </a:r>
              </a:p>
            </p:txBody>
          </p:sp>
          <p:sp>
            <p:nvSpPr>
              <p:cNvPr id="146" name="Rectángulo 145"/>
              <p:cNvSpPr/>
              <p:nvPr/>
            </p:nvSpPr>
            <p:spPr>
              <a:xfrm>
                <a:off x="10404281" y="3384464"/>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UNIDAD </a:t>
                </a:r>
                <a:r>
                  <a:rPr lang="es-ES" sz="1000" dirty="0" smtClean="0">
                    <a:solidFill>
                      <a:schemeClr val="tx1"/>
                    </a:solidFill>
                    <a:latin typeface="Calibri" panose="020F0502020204030204" pitchFamily="34" charset="0"/>
                  </a:rPr>
                  <a:t>FINANCIERA INSTITUCIONAL</a:t>
                </a:r>
                <a:r>
                  <a:rPr lang="es-ES" sz="1000" dirty="0" smtClean="0">
                    <a:solidFill>
                      <a:schemeClr val="tx1"/>
                    </a:solidFill>
                  </a:rPr>
                  <a:t> </a:t>
                </a:r>
                <a:endParaRPr lang="es-ES" sz="1000" dirty="0">
                  <a:solidFill>
                    <a:schemeClr val="tx1"/>
                  </a:solidFill>
                </a:endParaRPr>
              </a:p>
            </p:txBody>
          </p:sp>
          <p:sp>
            <p:nvSpPr>
              <p:cNvPr id="147" name="Rectángulo 146"/>
              <p:cNvSpPr/>
              <p:nvPr/>
            </p:nvSpPr>
            <p:spPr>
              <a:xfrm>
                <a:off x="284034" y="3916454"/>
                <a:ext cx="108719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INFORMÁTICA</a:t>
                </a:r>
                <a:endParaRPr lang="es-ES" sz="1000" dirty="0">
                  <a:solidFill>
                    <a:schemeClr val="tx1"/>
                  </a:solidFill>
                </a:endParaRPr>
              </a:p>
            </p:txBody>
          </p:sp>
          <p:sp>
            <p:nvSpPr>
              <p:cNvPr id="148" name="Rectángulo 147"/>
              <p:cNvSpPr/>
              <p:nvPr/>
            </p:nvSpPr>
            <p:spPr>
              <a:xfrm>
                <a:off x="2799426" y="4104250"/>
                <a:ext cx="133939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JURÍDICO</a:t>
                </a:r>
                <a:endParaRPr lang="es-ES" sz="1000" dirty="0">
                  <a:solidFill>
                    <a:schemeClr val="tx1"/>
                  </a:solidFill>
                </a:endParaRPr>
              </a:p>
            </p:txBody>
          </p:sp>
          <p:sp>
            <p:nvSpPr>
              <p:cNvPr id="149" name="Rectángulo 148"/>
              <p:cNvSpPr/>
              <p:nvPr/>
            </p:nvSpPr>
            <p:spPr>
              <a:xfrm>
                <a:off x="5920301" y="4085813"/>
                <a:ext cx="133080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 Y </a:t>
                </a:r>
                <a:r>
                  <a:rPr lang="es-ES" sz="1000" dirty="0" smtClean="0">
                    <a:solidFill>
                      <a:schemeClr val="tx1"/>
                    </a:solidFill>
                    <a:latin typeface="Calibri" panose="020F0502020204030204" pitchFamily="34" charset="0"/>
                  </a:rPr>
                  <a:t>FISCALIZACIÓN</a:t>
                </a:r>
                <a:endParaRPr lang="es-ES" sz="1000" dirty="0">
                  <a:solidFill>
                    <a:schemeClr val="tx1"/>
                  </a:solidFill>
                </a:endParaRPr>
              </a:p>
            </p:txBody>
          </p:sp>
          <p:sp>
            <p:nvSpPr>
              <p:cNvPr id="150" name="Rectángulo 149"/>
              <p:cNvSpPr/>
              <p:nvPr/>
            </p:nvSpPr>
            <p:spPr>
              <a:xfrm>
                <a:off x="7395836" y="4098406"/>
                <a:ext cx="1356565"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FOMENTO Y ASITENCIA </a:t>
                </a:r>
                <a:r>
                  <a:rPr lang="es-ES" sz="1000" dirty="0" smtClean="0">
                    <a:solidFill>
                      <a:schemeClr val="tx1"/>
                    </a:solidFill>
                    <a:latin typeface="Calibri" panose="020F0502020204030204" pitchFamily="34" charset="0"/>
                  </a:rPr>
                  <a:t>TÉCNICA</a:t>
                </a:r>
                <a:r>
                  <a:rPr lang="es-ES" sz="1000" dirty="0" smtClean="0">
                    <a:solidFill>
                      <a:schemeClr val="tx1"/>
                    </a:solidFill>
                  </a:rPr>
                  <a:t> </a:t>
                </a:r>
                <a:endParaRPr lang="es-ES" sz="1000" dirty="0">
                  <a:solidFill>
                    <a:schemeClr val="tx1"/>
                  </a:solidFill>
                </a:endParaRPr>
              </a:p>
            </p:txBody>
          </p:sp>
          <p:sp>
            <p:nvSpPr>
              <p:cNvPr id="151" name="Rectángulo 150"/>
              <p:cNvSpPr/>
              <p:nvPr/>
            </p:nvSpPr>
            <p:spPr>
              <a:xfrm>
                <a:off x="10389253" y="4036480"/>
                <a:ext cx="109740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PRESUPUESTO</a:t>
                </a:r>
                <a:endParaRPr lang="es-ES" sz="1000" dirty="0">
                  <a:solidFill>
                    <a:schemeClr val="tx1"/>
                  </a:solidFill>
                </a:endParaRPr>
              </a:p>
            </p:txBody>
          </p:sp>
          <p:sp>
            <p:nvSpPr>
              <p:cNvPr id="152" name="Rectángulo 151"/>
              <p:cNvSpPr/>
              <p:nvPr/>
            </p:nvSpPr>
            <p:spPr>
              <a:xfrm>
                <a:off x="4307990" y="4078820"/>
                <a:ext cx="132115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REGISTRO </a:t>
                </a:r>
                <a:r>
                  <a:rPr lang="es-ES" sz="1000" dirty="0" smtClean="0">
                    <a:solidFill>
                      <a:schemeClr val="tx1"/>
                    </a:solidFill>
                    <a:latin typeface="Calibri" panose="020F0502020204030204" pitchFamily="34" charset="0"/>
                  </a:rPr>
                  <a:t>COOPERATIVO</a:t>
                </a:r>
                <a:endParaRPr lang="es-ES" sz="1000" dirty="0">
                  <a:solidFill>
                    <a:schemeClr val="tx1"/>
                  </a:solidFill>
                </a:endParaRPr>
              </a:p>
            </p:txBody>
          </p:sp>
          <p:sp>
            <p:nvSpPr>
              <p:cNvPr id="153" name="Rectángulo 152"/>
              <p:cNvSpPr/>
              <p:nvPr/>
            </p:nvSpPr>
            <p:spPr>
              <a:xfrm>
                <a:off x="284034" y="4478124"/>
                <a:ext cx="109740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SERVICIOS </a:t>
                </a:r>
                <a:r>
                  <a:rPr lang="es-ES" sz="1000" dirty="0" smtClean="0">
                    <a:solidFill>
                      <a:schemeClr val="tx1"/>
                    </a:solidFill>
                    <a:latin typeface="Calibri" panose="020F0502020204030204" pitchFamily="34" charset="0"/>
                  </a:rPr>
                  <a:t>GENERALES</a:t>
                </a:r>
                <a:endParaRPr lang="es-ES" sz="1000" dirty="0">
                  <a:solidFill>
                    <a:schemeClr val="tx1"/>
                  </a:solidFill>
                </a:endParaRPr>
              </a:p>
            </p:txBody>
          </p:sp>
          <p:sp>
            <p:nvSpPr>
              <p:cNvPr id="154" name="Rectángulo 153"/>
              <p:cNvSpPr/>
              <p:nvPr/>
            </p:nvSpPr>
            <p:spPr>
              <a:xfrm>
                <a:off x="440616" y="5043807"/>
                <a:ext cx="85537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BODEGA</a:t>
                </a:r>
                <a:endParaRPr lang="es-ES" sz="1000" dirty="0">
                  <a:solidFill>
                    <a:schemeClr val="tx1"/>
                  </a:solidFill>
                </a:endParaRPr>
              </a:p>
            </p:txBody>
          </p:sp>
          <p:sp>
            <p:nvSpPr>
              <p:cNvPr id="155" name="Rectángulo 154"/>
              <p:cNvSpPr/>
              <p:nvPr/>
            </p:nvSpPr>
            <p:spPr>
              <a:xfrm>
                <a:off x="440615" y="5571829"/>
                <a:ext cx="85537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ACTIVO </a:t>
                </a:r>
                <a:r>
                  <a:rPr lang="es-ES" sz="1000" dirty="0" smtClean="0">
                    <a:solidFill>
                      <a:schemeClr val="tx1"/>
                    </a:solidFill>
                    <a:latin typeface="Calibri" panose="020F0502020204030204" pitchFamily="34" charset="0"/>
                  </a:rPr>
                  <a:t>FIJO</a:t>
                </a:r>
                <a:endParaRPr lang="es-ES" sz="1000" dirty="0">
                  <a:solidFill>
                    <a:schemeClr val="tx1"/>
                  </a:solidFill>
                </a:endParaRPr>
              </a:p>
            </p:txBody>
          </p:sp>
          <p:sp>
            <p:nvSpPr>
              <p:cNvPr id="156" name="Rectángulo 155"/>
              <p:cNvSpPr/>
              <p:nvPr/>
            </p:nvSpPr>
            <p:spPr>
              <a:xfrm>
                <a:off x="10389035" y="4712110"/>
                <a:ext cx="109740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TESORERÍA</a:t>
                </a:r>
                <a:endParaRPr lang="es-ES" sz="1000" dirty="0">
                  <a:solidFill>
                    <a:schemeClr val="tx1"/>
                  </a:solidFill>
                </a:endParaRPr>
              </a:p>
            </p:txBody>
          </p:sp>
          <p:sp>
            <p:nvSpPr>
              <p:cNvPr id="157" name="Rectángulo 156"/>
              <p:cNvSpPr/>
              <p:nvPr/>
            </p:nvSpPr>
            <p:spPr>
              <a:xfrm>
                <a:off x="10389035" y="5293092"/>
                <a:ext cx="110783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rPr>
                  <a:t>CONTABILIDAD GUBERNAMENTAL </a:t>
                </a:r>
              </a:p>
            </p:txBody>
          </p:sp>
          <p:sp>
            <p:nvSpPr>
              <p:cNvPr id="158" name="Rectángulo 157"/>
              <p:cNvSpPr/>
              <p:nvPr/>
            </p:nvSpPr>
            <p:spPr>
              <a:xfrm>
                <a:off x="3222408" y="5126016"/>
                <a:ext cx="146658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DE </a:t>
                </a:r>
                <a:r>
                  <a:rPr lang="es-ES" sz="1100" dirty="0" smtClean="0">
                    <a:solidFill>
                      <a:schemeClr val="tx1"/>
                    </a:solidFill>
                    <a:latin typeface="Calibri" panose="020F0502020204030204" pitchFamily="34" charset="0"/>
                  </a:rPr>
                  <a:t>OCCIDENTE</a:t>
                </a:r>
                <a:endParaRPr lang="es-ES" sz="1100" dirty="0">
                  <a:solidFill>
                    <a:schemeClr val="tx1"/>
                  </a:solidFill>
                </a:endParaRPr>
              </a:p>
            </p:txBody>
          </p:sp>
          <p:sp>
            <p:nvSpPr>
              <p:cNvPr id="159" name="Rectángulo 158"/>
              <p:cNvSpPr/>
              <p:nvPr/>
            </p:nvSpPr>
            <p:spPr>
              <a:xfrm>
                <a:off x="3393179" y="5708955"/>
                <a:ext cx="128293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rPr>
                  <a:t>FOMENTO</a:t>
                </a:r>
                <a:r>
                  <a:rPr lang="es-ES" sz="1000" dirty="0"/>
                  <a:t> </a:t>
                </a:r>
              </a:p>
            </p:txBody>
          </p:sp>
          <p:sp>
            <p:nvSpPr>
              <p:cNvPr id="160" name="Rectángulo 159"/>
              <p:cNvSpPr/>
              <p:nvPr/>
            </p:nvSpPr>
            <p:spPr>
              <a:xfrm>
                <a:off x="3382965" y="6291895"/>
                <a:ext cx="128293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a:t>
                </a:r>
                <a:endParaRPr lang="es-ES" sz="1000" dirty="0">
                  <a:solidFill>
                    <a:schemeClr val="tx1"/>
                  </a:solidFill>
                </a:endParaRPr>
              </a:p>
            </p:txBody>
          </p:sp>
          <p:sp>
            <p:nvSpPr>
              <p:cNvPr id="161" name="Rectángulo 160"/>
              <p:cNvSpPr/>
              <p:nvPr/>
            </p:nvSpPr>
            <p:spPr>
              <a:xfrm>
                <a:off x="5029529" y="5122757"/>
                <a:ext cx="1423853"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a:t>
                </a:r>
                <a:r>
                  <a:rPr lang="es-ES" sz="1100" dirty="0" smtClean="0">
                    <a:solidFill>
                      <a:schemeClr val="tx1"/>
                    </a:solidFill>
                    <a:latin typeface="Calibri" panose="020F0502020204030204" pitchFamily="34" charset="0"/>
                  </a:rPr>
                  <a:t>PARACENRAL</a:t>
                </a:r>
                <a:endParaRPr lang="es-ES" sz="1100" dirty="0">
                  <a:solidFill>
                    <a:schemeClr val="tx1"/>
                  </a:solidFill>
                </a:endParaRPr>
              </a:p>
            </p:txBody>
          </p:sp>
          <p:sp>
            <p:nvSpPr>
              <p:cNvPr id="162" name="Rectángulo 161"/>
              <p:cNvSpPr/>
              <p:nvPr/>
            </p:nvSpPr>
            <p:spPr>
              <a:xfrm>
                <a:off x="5305138" y="5705696"/>
                <a:ext cx="114824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FOMENTO</a:t>
                </a:r>
                <a:endParaRPr lang="es-ES" sz="1000" dirty="0">
                  <a:solidFill>
                    <a:schemeClr val="tx1"/>
                  </a:solidFill>
                </a:endParaRPr>
              </a:p>
            </p:txBody>
          </p:sp>
          <p:sp>
            <p:nvSpPr>
              <p:cNvPr id="163" name="Rectángulo 162"/>
              <p:cNvSpPr/>
              <p:nvPr/>
            </p:nvSpPr>
            <p:spPr>
              <a:xfrm>
                <a:off x="5294924" y="6288636"/>
                <a:ext cx="114824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a:t>
                </a:r>
                <a:endParaRPr lang="es-ES" sz="1000" dirty="0">
                  <a:solidFill>
                    <a:schemeClr val="tx1"/>
                  </a:solidFill>
                </a:endParaRPr>
              </a:p>
            </p:txBody>
          </p:sp>
          <p:sp>
            <p:nvSpPr>
              <p:cNvPr id="164" name="Rectángulo 163"/>
              <p:cNvSpPr/>
              <p:nvPr/>
            </p:nvSpPr>
            <p:spPr>
              <a:xfrm>
                <a:off x="6899471" y="5656966"/>
                <a:ext cx="118870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FOMENTO</a:t>
                </a:r>
                <a:endParaRPr lang="es-ES" sz="1000" dirty="0">
                  <a:solidFill>
                    <a:schemeClr val="tx1"/>
                  </a:solidFill>
                </a:endParaRPr>
              </a:p>
            </p:txBody>
          </p:sp>
          <p:sp>
            <p:nvSpPr>
              <p:cNvPr id="165" name="Rectángulo 164"/>
              <p:cNvSpPr/>
              <p:nvPr/>
            </p:nvSpPr>
            <p:spPr>
              <a:xfrm>
                <a:off x="6889257" y="6239906"/>
                <a:ext cx="118870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VIGILANCIA</a:t>
                </a:r>
                <a:endParaRPr lang="es-ES" sz="1000" dirty="0">
                  <a:solidFill>
                    <a:schemeClr val="tx1"/>
                  </a:solidFill>
                </a:endParaRPr>
              </a:p>
            </p:txBody>
          </p:sp>
          <p:sp>
            <p:nvSpPr>
              <p:cNvPr id="166" name="Rectángulo 165"/>
              <p:cNvSpPr/>
              <p:nvPr/>
            </p:nvSpPr>
            <p:spPr>
              <a:xfrm>
                <a:off x="6900976" y="5109572"/>
                <a:ext cx="1475055"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DE </a:t>
                </a:r>
                <a:r>
                  <a:rPr lang="es-ES" sz="1100" dirty="0" smtClean="0">
                    <a:solidFill>
                      <a:schemeClr val="tx1"/>
                    </a:solidFill>
                    <a:latin typeface="Calibri" panose="020F0502020204030204" pitchFamily="34" charset="0"/>
                  </a:rPr>
                  <a:t>ORIENTE</a:t>
                </a:r>
                <a:endParaRPr lang="es-ES" sz="1100" dirty="0">
                  <a:solidFill>
                    <a:schemeClr val="tx1"/>
                  </a:solidFill>
                </a:endParaRPr>
              </a:p>
            </p:txBody>
          </p:sp>
        </p:grpSp>
        <p:sp>
          <p:nvSpPr>
            <p:cNvPr id="92" name="CuadroTexto 91"/>
            <p:cNvSpPr txBox="1"/>
            <p:nvPr/>
          </p:nvSpPr>
          <p:spPr>
            <a:xfrm>
              <a:off x="205740" y="400050"/>
              <a:ext cx="3885868" cy="646331"/>
            </a:xfrm>
            <a:prstGeom prst="rect">
              <a:avLst/>
            </a:prstGeom>
            <a:grpFill/>
          </p:spPr>
          <p:txBody>
            <a:bodyPr wrap="square" rtlCol="0">
              <a:spAutoFit/>
            </a:bodyPr>
            <a:lstStyle/>
            <a:p>
              <a:endParaRPr lang="es-SV"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3" name="Rectángulo 92"/>
            <p:cNvSpPr/>
            <p:nvPr/>
          </p:nvSpPr>
          <p:spPr>
            <a:xfrm>
              <a:off x="8930327" y="3204222"/>
              <a:ext cx="1315369" cy="417511"/>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EDUCACIÓN COOPERATIVA</a:t>
              </a:r>
              <a:endParaRPr lang="es-ES" sz="1000" dirty="0">
                <a:solidFill>
                  <a:schemeClr val="tx1"/>
                </a:solidFill>
              </a:endParaRPr>
            </a:p>
          </p:txBody>
        </p:sp>
        <p:cxnSp>
          <p:nvCxnSpPr>
            <p:cNvPr id="94" name="Conector recto 93"/>
            <p:cNvCxnSpPr/>
            <p:nvPr/>
          </p:nvCxnSpPr>
          <p:spPr>
            <a:xfrm flipH="1" flipV="1">
              <a:off x="5879742" y="4701196"/>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sp>
          <p:nvSpPr>
            <p:cNvPr id="95" name="Rectángulo 94"/>
            <p:cNvSpPr/>
            <p:nvPr/>
          </p:nvSpPr>
          <p:spPr>
            <a:xfrm>
              <a:off x="3109327" y="3239537"/>
              <a:ext cx="1298724" cy="417511"/>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GESTIÓN  AL DESARROLLO</a:t>
              </a:r>
              <a:endParaRPr lang="es-ES" sz="1000" dirty="0">
                <a:solidFill>
                  <a:schemeClr val="tx1"/>
                </a:solidFill>
              </a:endParaRPr>
            </a:p>
          </p:txBody>
        </p:sp>
      </p:grpSp>
      <p:sp>
        <p:nvSpPr>
          <p:cNvPr id="167" name="CuadroTexto 166"/>
          <p:cNvSpPr txBox="1"/>
          <p:nvPr/>
        </p:nvSpPr>
        <p:spPr>
          <a:xfrm>
            <a:off x="8987752" y="2118216"/>
            <a:ext cx="2558467"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SV" sz="1200" b="1" dirty="0" smtClean="0">
                <a:solidFill>
                  <a:schemeClr val="tx1"/>
                </a:solidFill>
                <a:latin typeface="Arial" panose="020B0604020202020204" pitchFamily="34" charset="0"/>
                <a:cs typeface="Arial" panose="020B0604020202020204" pitchFamily="34" charset="0"/>
              </a:rPr>
              <a:t>MODIFICACION</a:t>
            </a:r>
          </a:p>
          <a:p>
            <a:pPr algn="just"/>
            <a:r>
              <a:rPr lang="es-SV" sz="1200" dirty="0" smtClean="0">
                <a:solidFill>
                  <a:schemeClr val="tx1"/>
                </a:solidFill>
                <a:latin typeface="Arial" panose="020B0604020202020204" pitchFamily="34" charset="0"/>
                <a:cs typeface="Arial" panose="020B0604020202020204" pitchFamily="34" charset="0"/>
              </a:rPr>
              <a:t>Aprobado en sesión ordinaria del Consejo de Administración No. 786  punto V. literal g) de fecha 12/10/2017 Acuerdo No. 141</a:t>
            </a:r>
            <a:endParaRPr lang="es-SV" sz="1200" dirty="0">
              <a:solidFill>
                <a:schemeClr val="tx1"/>
              </a:solidFill>
              <a:latin typeface="Arial" panose="020B0604020202020204" pitchFamily="34" charset="0"/>
              <a:cs typeface="Arial" panose="020B0604020202020204" pitchFamily="34" charset="0"/>
            </a:endParaRPr>
          </a:p>
        </p:txBody>
      </p:sp>
      <p:cxnSp>
        <p:nvCxnSpPr>
          <p:cNvPr id="168" name="Conector recto 167"/>
          <p:cNvCxnSpPr/>
          <p:nvPr/>
        </p:nvCxnSpPr>
        <p:spPr>
          <a:xfrm>
            <a:off x="5250165" y="2490300"/>
            <a:ext cx="948263" cy="0"/>
          </a:xfrm>
          <a:prstGeom prst="line">
            <a:avLst/>
          </a:prstGeom>
        </p:spPr>
        <p:style>
          <a:lnRef idx="1">
            <a:schemeClr val="dk1"/>
          </a:lnRef>
          <a:fillRef idx="0">
            <a:schemeClr val="dk1"/>
          </a:fillRef>
          <a:effectRef idx="0">
            <a:schemeClr val="dk1"/>
          </a:effectRef>
          <a:fontRef idx="minor">
            <a:schemeClr val="tx1"/>
          </a:fontRef>
        </p:style>
      </p:cxnSp>
      <p:sp>
        <p:nvSpPr>
          <p:cNvPr id="169" name="Rectángulo 168"/>
          <p:cNvSpPr/>
          <p:nvPr/>
        </p:nvSpPr>
        <p:spPr>
          <a:xfrm>
            <a:off x="3734311" y="2743148"/>
            <a:ext cx="1471480" cy="298618"/>
          </a:xfrm>
          <a:prstGeom prst="rect">
            <a:avLst/>
          </a:prstGeom>
          <a:no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a:t>
            </a:r>
            <a:r>
              <a:rPr lang="es-ES" sz="900" dirty="0" smtClean="0">
                <a:solidFill>
                  <a:schemeClr val="tx1"/>
                </a:solidFill>
                <a:latin typeface="Calibri" panose="020F0502020204030204" pitchFamily="34" charset="0"/>
              </a:rPr>
              <a:t>DE GÉNERO</a:t>
            </a:r>
            <a:endParaRPr lang="es-ES" sz="900" dirty="0">
              <a:solidFill>
                <a:schemeClr val="tx1"/>
              </a:solidFill>
            </a:endParaRPr>
          </a:p>
        </p:txBody>
      </p:sp>
      <p:sp>
        <p:nvSpPr>
          <p:cNvPr id="170" name="Rectángulo 169"/>
          <p:cNvSpPr/>
          <p:nvPr/>
        </p:nvSpPr>
        <p:spPr>
          <a:xfrm>
            <a:off x="3722550" y="3201380"/>
            <a:ext cx="1471480" cy="367517"/>
          </a:xfrm>
          <a:prstGeom prst="rect">
            <a:avLst/>
          </a:prstGeom>
          <a:noFill/>
          <a:ln w="3810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smtClean="0">
                <a:solidFill>
                  <a:schemeClr val="tx1"/>
                </a:solidFill>
                <a:latin typeface="Calibri" panose="020F0502020204030204" pitchFamily="34" charset="0"/>
              </a:rPr>
              <a:t>UNIDAD DE MEDIO AMBIENTE</a:t>
            </a:r>
            <a:endParaRPr lang="es-ES" sz="900" dirty="0">
              <a:solidFill>
                <a:schemeClr val="tx1"/>
              </a:solidFill>
            </a:endParaRPr>
          </a:p>
        </p:txBody>
      </p:sp>
      <p:sp>
        <p:nvSpPr>
          <p:cNvPr id="172" name="Rectángulo 171"/>
          <p:cNvSpPr/>
          <p:nvPr/>
        </p:nvSpPr>
        <p:spPr>
          <a:xfrm>
            <a:off x="6930343" y="2725280"/>
            <a:ext cx="1471480" cy="347157"/>
          </a:xfrm>
          <a:prstGeom prst="rect">
            <a:avLst/>
          </a:prstGeom>
          <a:no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DE ACCESO A LA INFORMACIÓN PÚBLICA</a:t>
            </a:r>
            <a:r>
              <a:rPr lang="es-ES" sz="900" dirty="0">
                <a:solidFill>
                  <a:schemeClr val="tx1"/>
                </a:solidFill>
              </a:rPr>
              <a:t> </a:t>
            </a:r>
          </a:p>
        </p:txBody>
      </p:sp>
      <p:cxnSp>
        <p:nvCxnSpPr>
          <p:cNvPr id="173" name="Conector recto 172"/>
          <p:cNvCxnSpPr/>
          <p:nvPr/>
        </p:nvCxnSpPr>
        <p:spPr>
          <a:xfrm flipH="1" flipV="1">
            <a:off x="5237763" y="2861498"/>
            <a:ext cx="1702880" cy="22162"/>
          </a:xfrm>
          <a:prstGeom prst="line">
            <a:avLst/>
          </a:prstGeom>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pic>
        <p:nvPicPr>
          <p:cNvPr id="3" name="Imagen 2"/>
          <p:cNvPicPr>
            <a:picLocks noChangeAspect="1"/>
          </p:cNvPicPr>
          <p:nvPr/>
        </p:nvPicPr>
        <p:blipFill>
          <a:blip r:embed="rId2"/>
          <a:stretch>
            <a:fillRect/>
          </a:stretch>
        </p:blipFill>
        <p:spPr>
          <a:xfrm>
            <a:off x="626731" y="315535"/>
            <a:ext cx="1269886" cy="1337164"/>
          </a:xfrm>
          <a:prstGeom prst="rect">
            <a:avLst/>
          </a:prstGeom>
        </p:spPr>
      </p:pic>
    </p:spTree>
    <p:extLst>
      <p:ext uri="{BB962C8B-B14F-4D97-AF65-F5344CB8AC3E}">
        <p14:creationId xmlns:p14="http://schemas.microsoft.com/office/powerpoint/2010/main" val="67967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5246" y="420914"/>
            <a:ext cx="10583690" cy="372462"/>
          </a:xfrm>
          <a:solidFill>
            <a:srgbClr val="C00000"/>
          </a:solidFill>
          <a:ln w="57150" cmpd="thinThick">
            <a:noFill/>
          </a:ln>
        </p:spPr>
        <p:txBody>
          <a:bodyPr/>
          <a:lstStyle/>
          <a:p>
            <a:pPr algn="ctr"/>
            <a:r>
              <a:rPr lang="es-ES" sz="3800" b="1" dirty="0" smtClean="0"/>
              <a:t>Unidad de Adquisiciones y Contratacion</a:t>
            </a:r>
            <a:r>
              <a:rPr lang="es-ES" sz="3800" b="1" dirty="0" smtClean="0">
                <a:solidFill>
                  <a:schemeClr val="bg1"/>
                </a:solidFill>
              </a:rPr>
              <a:t>es</a:t>
            </a:r>
          </a:p>
        </p:txBody>
      </p:sp>
      <p:sp>
        <p:nvSpPr>
          <p:cNvPr id="3" name="Marcador de contenido 2"/>
          <p:cNvSpPr>
            <a:spLocks noGrp="1"/>
          </p:cNvSpPr>
          <p:nvPr>
            <p:ph idx="1"/>
          </p:nvPr>
        </p:nvSpPr>
        <p:spPr>
          <a:xfrm>
            <a:off x="659644" y="1414289"/>
            <a:ext cx="10516356" cy="4195481"/>
          </a:xfrm>
        </p:spPr>
        <p:txBody>
          <a:bodyPr>
            <a:normAutofit fontScale="92500" lnSpcReduction="10000"/>
          </a:bodyPr>
          <a:lstStyle/>
          <a:p>
            <a:pPr algn="just"/>
            <a:r>
              <a:rPr lang="es-ES" dirty="0" smtClean="0"/>
              <a:t> 		</a:t>
            </a:r>
            <a:r>
              <a:rPr lang="es-ES" dirty="0"/>
              <a:t>Responsable de dirigir, coordinar, gestionar y supervisar, las actividades del proceso administrativo de la UACI correspondiente a la institución, en forma integrada e interrelacionada, velando por el cumplimiento de la LACAP y su reglamento, ejecutando todos los procesos de adquisición y contratación objeto de esta ley; y darle cumplimiento a las políticas, lineamientos y disposiciones técnicas que sean establecidas por la UNAC y otras normativas definidas por el ministerio de hacienda; y desarrollar, cumplir con otras funciones que sean establecidas por las autoridades superiores institucionales </a:t>
            </a:r>
          </a:p>
          <a:p>
            <a:r>
              <a:rPr lang="es-ES" dirty="0"/>
              <a:t> </a:t>
            </a:r>
          </a:p>
          <a:p>
            <a:pPr marL="0" indent="0" algn="just">
              <a:buNone/>
            </a:pPr>
            <a:r>
              <a:rPr lang="es-ES" sz="1900" dirty="0" smtClean="0"/>
              <a:t>     Nombre de Jefe UACI : Licda. Ana Liz Rodriguez de Tovar</a:t>
            </a:r>
          </a:p>
          <a:p>
            <a:r>
              <a:rPr lang="es-ES" dirty="0" smtClean="0"/>
              <a:t>Mujeres		:	  2	</a:t>
            </a:r>
          </a:p>
          <a:p>
            <a:r>
              <a:rPr lang="es-ES" dirty="0" smtClean="0"/>
              <a:t>Hombres	:	  1</a:t>
            </a:r>
          </a:p>
          <a:p>
            <a:r>
              <a:rPr lang="es-ES" dirty="0" smtClean="0"/>
              <a:t>Total			:	</a:t>
            </a:r>
            <a:r>
              <a:rPr lang="es-ES" dirty="0"/>
              <a:t> </a:t>
            </a:r>
            <a:r>
              <a:rPr lang="es-ES" dirty="0" smtClean="0"/>
              <a:t> 3</a:t>
            </a:r>
            <a:endParaRPr lang="es-ES" dirty="0"/>
          </a:p>
        </p:txBody>
      </p:sp>
      <p:pic>
        <p:nvPicPr>
          <p:cNvPr id="5" name="Imagen 4"/>
          <p:cNvPicPr>
            <a:picLocks noChangeAspect="1"/>
          </p:cNvPicPr>
          <p:nvPr/>
        </p:nvPicPr>
        <p:blipFill>
          <a:blip r:embed="rId3"/>
          <a:stretch>
            <a:fillRect/>
          </a:stretch>
        </p:blipFill>
        <p:spPr>
          <a:xfrm>
            <a:off x="162800" y="270210"/>
            <a:ext cx="993687" cy="1046332"/>
          </a:xfrm>
          <a:prstGeom prst="rect">
            <a:avLst/>
          </a:prstGeom>
        </p:spPr>
      </p:pic>
    </p:spTree>
    <p:extLst>
      <p:ext uri="{BB962C8B-B14F-4D97-AF65-F5344CB8AC3E}">
        <p14:creationId xmlns:p14="http://schemas.microsoft.com/office/powerpoint/2010/main" val="2870467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500" b="1" dirty="0" smtClean="0"/>
              <a:t>Educación Cooperati</a:t>
            </a:r>
            <a:r>
              <a:rPr lang="es-ES" sz="4500" b="1" dirty="0" smtClean="0">
                <a:solidFill>
                  <a:schemeClr val="bg1"/>
                </a:solidFill>
              </a:rPr>
              <a:t>va</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Atender </a:t>
            </a:r>
            <a:r>
              <a:rPr lang="es-ES" dirty="0"/>
              <a:t>las demandas de capacitación del movimiento cooperativo a nivel nacional, para mejorar la gestión empresarial, y el funcionamiento de las Cooperativas, así como la presentación de servicios a sus asociados. </a:t>
            </a:r>
          </a:p>
          <a:p>
            <a:pPr marL="0" indent="0" algn="just">
              <a:buNone/>
            </a:pPr>
            <a:r>
              <a:rPr lang="es-ES" sz="1900" dirty="0" smtClean="0"/>
              <a:t>     Nombre de la encargada: Lic. María Teresa Silva</a:t>
            </a:r>
          </a:p>
          <a:p>
            <a:pPr marL="0" indent="0" algn="just">
              <a:buNone/>
            </a:pPr>
            <a:endParaRPr lang="es-ES" sz="1900" dirty="0" smtClean="0"/>
          </a:p>
          <a:p>
            <a:r>
              <a:rPr lang="es-ES" dirty="0" smtClean="0"/>
              <a:t>Mujeres		:	  </a:t>
            </a:r>
            <a:r>
              <a:rPr lang="es-ES" dirty="0"/>
              <a:t>1</a:t>
            </a:r>
            <a:endParaRPr lang="es-ES" dirty="0" smtClean="0"/>
          </a:p>
          <a:p>
            <a:r>
              <a:rPr lang="es-ES" dirty="0" smtClean="0"/>
              <a:t>Hombres	:	  0</a:t>
            </a:r>
          </a:p>
          <a:p>
            <a:r>
              <a:rPr lang="es-ES" dirty="0" smtClean="0"/>
              <a:t>Total		:	  </a:t>
            </a:r>
            <a:r>
              <a:rPr lang="es-ES" dirty="0"/>
              <a:t>1</a:t>
            </a:r>
          </a:p>
        </p:txBody>
      </p:sp>
      <p:pic>
        <p:nvPicPr>
          <p:cNvPr id="5" name="Imagen 4"/>
          <p:cNvPicPr>
            <a:picLocks noChangeAspect="1"/>
          </p:cNvPicPr>
          <p:nvPr/>
        </p:nvPicPr>
        <p:blipFill>
          <a:blip r:embed="rId3"/>
          <a:stretch>
            <a:fillRect/>
          </a:stretch>
        </p:blipFill>
        <p:spPr>
          <a:xfrm>
            <a:off x="814330" y="184397"/>
            <a:ext cx="993688" cy="1046333"/>
          </a:xfrm>
          <a:prstGeom prst="rect">
            <a:avLst/>
          </a:prstGeom>
        </p:spPr>
      </p:pic>
    </p:spTree>
    <p:extLst>
      <p:ext uri="{BB962C8B-B14F-4D97-AF65-F5344CB8AC3E}">
        <p14:creationId xmlns:p14="http://schemas.microsoft.com/office/powerpoint/2010/main" val="123413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3271" y="420914"/>
            <a:ext cx="9386901" cy="472288"/>
          </a:xfrm>
          <a:solidFill>
            <a:srgbClr val="C00000"/>
          </a:solidFill>
          <a:ln w="57150" cmpd="thinThick">
            <a:noFill/>
          </a:ln>
        </p:spPr>
        <p:txBody>
          <a:bodyPr/>
          <a:lstStyle/>
          <a:p>
            <a:pPr algn="ctr"/>
            <a:r>
              <a:rPr lang="es-ES" sz="3000" dirty="0" smtClean="0"/>
              <a:t>  </a:t>
            </a:r>
            <a:r>
              <a:rPr lang="es-ES" sz="4500" b="1" dirty="0" smtClean="0"/>
              <a:t>Unidad Financiera Institucion</a:t>
            </a:r>
            <a:r>
              <a:rPr lang="es-ES" sz="4500" b="1" dirty="0" smtClean="0">
                <a:solidFill>
                  <a:schemeClr val="bg1"/>
                </a:solidFill>
              </a:rPr>
              <a:t>al</a:t>
            </a:r>
          </a:p>
        </p:txBody>
      </p:sp>
      <p:sp>
        <p:nvSpPr>
          <p:cNvPr id="3" name="Marcador de contenido 2"/>
          <p:cNvSpPr>
            <a:spLocks noGrp="1"/>
          </p:cNvSpPr>
          <p:nvPr>
            <p:ph idx="1"/>
          </p:nvPr>
        </p:nvSpPr>
        <p:spPr>
          <a:xfrm>
            <a:off x="659644" y="1414289"/>
            <a:ext cx="10516356" cy="4195481"/>
          </a:xfrm>
        </p:spPr>
        <p:txBody>
          <a:bodyPr>
            <a:normAutofit fontScale="77500" lnSpcReduction="20000"/>
          </a:bodyPr>
          <a:lstStyle/>
          <a:p>
            <a:r>
              <a:rPr lang="es-ES" dirty="0" smtClean="0"/>
              <a:t> 		</a:t>
            </a:r>
            <a:r>
              <a:rPr lang="es-ES" dirty="0"/>
              <a:t>Dirigir, coordinar, digitar, gestionar y supervisar, las actividades del Proceso Administrativo Financiero correspondientes a la Institución, velando por el                                                                                                                                                                                                                                                                                                                                                                                                                                                                                                                                                                                                                                                                                                                                                                                                                                                                                                                                                                                                                                                                                                                                                                                                                                                                                                                                                                                                                                                                                                                                                                                                                                                                                                                                                                                                                                                                                                                                                                                                                                                                                                                                                                                                                                                                                                                                                                                                                                                                                                                                                                                                                                                                                                                                                                                                                                                                                                                                                                                                                                                                                                                                                                                                                                                                                                      Financiero Integrado (SAFI</a:t>
            </a:r>
            <a:r>
              <a:rPr lang="es-ES" dirty="0" smtClean="0"/>
              <a:t>).</a:t>
            </a:r>
          </a:p>
          <a:p>
            <a:pPr algn="just">
              <a:buFont typeface="Wingdings" panose="05000000000000000000" pitchFamily="2" charset="2"/>
              <a:buChar char="v"/>
            </a:pPr>
            <a:r>
              <a:rPr lang="es-ES" sz="1400" u="sng" dirty="0">
                <a:hlinkClick r:id="rId3"/>
              </a:rPr>
              <a:t>TÉCNICO UFI CON FUNCIONES CONTABLES </a:t>
            </a:r>
            <a:r>
              <a:rPr lang="es-ES" sz="1400" u="sng" dirty="0" smtClean="0"/>
              <a:t> (Contadora): </a:t>
            </a:r>
            <a:r>
              <a:rPr lang="es-ES" sz="1400" dirty="0"/>
              <a:t>Verificar y validarlos registros contables que se generen en forma automática, así como efectuar los registros contables directos que se produzcan en el Proceso Administrativo Financiero, realizar oportunamente los cierres mensuales y anuales, preparar los estados básicos e informar sobre el comportamiento de los recursos y obligaciones institucionales.</a:t>
            </a:r>
          </a:p>
          <a:p>
            <a:pPr algn="just">
              <a:buFont typeface="Wingdings" panose="05000000000000000000" pitchFamily="2" charset="2"/>
              <a:buChar char="v"/>
            </a:pPr>
            <a:r>
              <a:rPr lang="es-ES" sz="1400" u="sng" dirty="0">
                <a:solidFill>
                  <a:schemeClr val="bg2">
                    <a:lumMod val="60000"/>
                    <a:lumOff val="40000"/>
                  </a:schemeClr>
                </a:solidFill>
              </a:rPr>
              <a:t>TÉCNICO UFI CON FUNCIONES DE </a:t>
            </a:r>
            <a:r>
              <a:rPr lang="es-ES" sz="1400" u="sng" dirty="0" smtClean="0">
                <a:solidFill>
                  <a:schemeClr val="bg2">
                    <a:lumMod val="60000"/>
                    <a:lumOff val="40000"/>
                  </a:schemeClr>
                </a:solidFill>
              </a:rPr>
              <a:t>PRESUPUESTO </a:t>
            </a:r>
            <a:r>
              <a:rPr lang="es-ES" sz="1400" u="sng" dirty="0" smtClean="0"/>
              <a:t>( Tesorera): </a:t>
            </a:r>
            <a:r>
              <a:rPr lang="es-ES" sz="1400" dirty="0"/>
              <a:t>Coordinar las actividades relacionadas con la elaboración del Proyecto de presupuesto Institucional, Ejecución, Seguimiento y Evaluación Presupuestaria; elaborar y consolidar la información de los compromisos de pagos institucionales para gestionar las respectivas transferencias de fondos a la Cuenta Corriente Subsidiaria Institucional y efectuar los pagos de los compromisos adquiridos; así como generar y analizar la información presentada en los estados contables y presupuestarios. </a:t>
            </a:r>
          </a:p>
          <a:p>
            <a:endParaRPr lang="es-ES" sz="1400" u="sng" dirty="0"/>
          </a:p>
          <a:p>
            <a:pPr marL="0" indent="0" algn="just">
              <a:buNone/>
            </a:pPr>
            <a:r>
              <a:rPr lang="es-ES" sz="1900" dirty="0" smtClean="0"/>
              <a:t>     Nombre de Jefe UFI : Sra. Maria Victoria Hernández de Torres</a:t>
            </a:r>
          </a:p>
          <a:p>
            <a:pPr marL="0" indent="0" algn="just">
              <a:buNone/>
            </a:pPr>
            <a:endParaRPr lang="es-ES" sz="1900" dirty="0" smtClean="0"/>
          </a:p>
          <a:p>
            <a:r>
              <a:rPr lang="es-ES" dirty="0" smtClean="0"/>
              <a:t>Mujeres		:	  3	</a:t>
            </a:r>
          </a:p>
          <a:p>
            <a:r>
              <a:rPr lang="es-ES" dirty="0" smtClean="0"/>
              <a:t>Hombres		:	  0</a:t>
            </a:r>
          </a:p>
          <a:p>
            <a:r>
              <a:rPr lang="es-ES" dirty="0" smtClean="0"/>
              <a:t>Total			:	  </a:t>
            </a:r>
            <a:r>
              <a:rPr lang="es-ES" dirty="0"/>
              <a:t>3</a:t>
            </a:r>
          </a:p>
        </p:txBody>
      </p:sp>
      <p:pic>
        <p:nvPicPr>
          <p:cNvPr id="5" name="Imagen 4"/>
          <p:cNvPicPr>
            <a:picLocks noChangeAspect="1"/>
          </p:cNvPicPr>
          <p:nvPr/>
        </p:nvPicPr>
        <p:blipFill>
          <a:blip r:embed="rId4"/>
          <a:stretch>
            <a:fillRect/>
          </a:stretch>
        </p:blipFill>
        <p:spPr>
          <a:xfrm>
            <a:off x="585730" y="246744"/>
            <a:ext cx="1038656" cy="1093684"/>
          </a:xfrm>
          <a:prstGeom prst="rect">
            <a:avLst/>
          </a:prstGeom>
        </p:spPr>
      </p:pic>
    </p:spTree>
    <p:extLst>
      <p:ext uri="{BB962C8B-B14F-4D97-AF65-F5344CB8AC3E}">
        <p14:creationId xmlns:p14="http://schemas.microsoft.com/office/powerpoint/2010/main" val="813337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3271" y="420914"/>
            <a:ext cx="9386901" cy="472288"/>
          </a:xfrm>
          <a:solidFill>
            <a:srgbClr val="C00000"/>
          </a:solidFill>
          <a:ln w="57150" cmpd="thinThick">
            <a:noFill/>
          </a:ln>
        </p:spPr>
        <p:txBody>
          <a:bodyPr/>
          <a:lstStyle/>
          <a:p>
            <a:pPr algn="ctr"/>
            <a:r>
              <a:rPr lang="es-ES" sz="3000" dirty="0" smtClean="0"/>
              <a:t>                         </a:t>
            </a:r>
            <a:r>
              <a:rPr lang="es-ES" sz="4500" b="1" dirty="0" smtClean="0"/>
              <a:t>Departamento Jurídi</a:t>
            </a:r>
            <a:r>
              <a:rPr lang="es-ES" sz="4500" b="1" dirty="0" smtClean="0">
                <a:solidFill>
                  <a:schemeClr val="bg1"/>
                </a:solidFill>
              </a:rPr>
              <a:t>co</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Asesorar en materia jurídica relacionada con el cooperativismo a la Presidencia, Vicepresidencia, empleados de la institución, así como a los miembros de las Asociaciones Cooperativas y cualquier otro interesado</a:t>
            </a:r>
            <a:r>
              <a:rPr lang="es-ES" sz="1400" dirty="0"/>
              <a:t>.</a:t>
            </a:r>
          </a:p>
          <a:p>
            <a:endParaRPr lang="es-ES" sz="1400" u="sng" dirty="0"/>
          </a:p>
          <a:p>
            <a:pPr marL="0" indent="0" algn="just">
              <a:buNone/>
            </a:pPr>
            <a:r>
              <a:rPr lang="es-ES" sz="1900" dirty="0" smtClean="0"/>
              <a:t>     Nombre de la Jefa del departamento: Licda. Ana Elizabeth Martínez </a:t>
            </a:r>
          </a:p>
          <a:p>
            <a:pPr marL="0" indent="0" algn="just">
              <a:buNone/>
            </a:pPr>
            <a:endParaRPr lang="es-ES" sz="1900" dirty="0" smtClean="0"/>
          </a:p>
          <a:p>
            <a:r>
              <a:rPr lang="es-ES" dirty="0" smtClean="0"/>
              <a:t>Mujeres			:	  3	</a:t>
            </a:r>
          </a:p>
          <a:p>
            <a:r>
              <a:rPr lang="es-ES" dirty="0" smtClean="0"/>
              <a:t>Hombres		:	  1</a:t>
            </a:r>
          </a:p>
          <a:p>
            <a:r>
              <a:rPr lang="es-ES" dirty="0" smtClean="0"/>
              <a:t>Total			:	  4</a:t>
            </a:r>
            <a:endParaRPr lang="es-ES" dirty="0"/>
          </a:p>
        </p:txBody>
      </p:sp>
      <p:pic>
        <p:nvPicPr>
          <p:cNvPr id="5" name="Imagen 4"/>
          <p:cNvPicPr>
            <a:picLocks noChangeAspect="1"/>
          </p:cNvPicPr>
          <p:nvPr/>
        </p:nvPicPr>
        <p:blipFill>
          <a:blip r:embed="rId3"/>
          <a:stretch>
            <a:fillRect/>
          </a:stretch>
        </p:blipFill>
        <p:spPr>
          <a:xfrm>
            <a:off x="398694" y="184398"/>
            <a:ext cx="1045642" cy="1101040"/>
          </a:xfrm>
          <a:prstGeom prst="rect">
            <a:avLst/>
          </a:prstGeom>
        </p:spPr>
      </p:pic>
    </p:spTree>
    <p:extLst>
      <p:ext uri="{BB962C8B-B14F-4D97-AF65-F5344CB8AC3E}">
        <p14:creationId xmlns:p14="http://schemas.microsoft.com/office/powerpoint/2010/main" val="633447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800" b="1" dirty="0" smtClean="0"/>
              <a:t>Departamento de Regist</a:t>
            </a:r>
            <a:r>
              <a:rPr lang="es-ES" sz="4800" b="1" dirty="0" smtClean="0">
                <a:solidFill>
                  <a:schemeClr val="bg1"/>
                </a:solidFill>
              </a:rPr>
              <a:t>ro</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Tramitar las solicitudes de las asociaciones cooperativas constituidas, que solicitaren su reconocimiento oficial e inscripción en el Registro correspondiente, a fin de obtener su personalidad </a:t>
            </a:r>
            <a:r>
              <a:rPr lang="es-ES" dirty="0" smtClean="0"/>
              <a:t>jurídica, extensión de credenciales de Representante Legal y Consejo de Administración, revisión de estatutos.</a:t>
            </a:r>
            <a:endParaRPr lang="es-ES" sz="1400" dirty="0"/>
          </a:p>
          <a:p>
            <a:endParaRPr lang="es-ES" sz="1400" u="sng" dirty="0"/>
          </a:p>
          <a:p>
            <a:pPr marL="0" indent="0" algn="just">
              <a:buNone/>
            </a:pPr>
            <a:r>
              <a:rPr lang="es-ES" sz="1900" dirty="0" smtClean="0"/>
              <a:t>     Nombre de Jefe de departamento : Lic. Misael Edgardo Díaz</a:t>
            </a:r>
          </a:p>
          <a:p>
            <a:pPr marL="0" indent="0" algn="just">
              <a:buNone/>
            </a:pPr>
            <a:endParaRPr lang="es-ES" sz="1900" dirty="0" smtClean="0"/>
          </a:p>
          <a:p>
            <a:r>
              <a:rPr lang="es-ES" dirty="0" smtClean="0"/>
              <a:t>Mujeres			:	  3	</a:t>
            </a:r>
          </a:p>
          <a:p>
            <a:r>
              <a:rPr lang="es-ES" dirty="0" smtClean="0"/>
              <a:t>Hombres		:	  1</a:t>
            </a:r>
          </a:p>
          <a:p>
            <a:r>
              <a:rPr lang="es-ES" dirty="0" smtClean="0"/>
              <a:t>Total			:	  4</a:t>
            </a:r>
            <a:endParaRPr lang="es-ES" dirty="0"/>
          </a:p>
        </p:txBody>
      </p:sp>
      <p:pic>
        <p:nvPicPr>
          <p:cNvPr id="5" name="Imagen 4"/>
          <p:cNvPicPr>
            <a:picLocks noChangeAspect="1"/>
          </p:cNvPicPr>
          <p:nvPr/>
        </p:nvPicPr>
        <p:blipFill>
          <a:blip r:embed="rId3"/>
          <a:stretch>
            <a:fillRect/>
          </a:stretch>
        </p:blipFill>
        <p:spPr>
          <a:xfrm>
            <a:off x="512994" y="97216"/>
            <a:ext cx="1066424" cy="1122923"/>
          </a:xfrm>
          <a:prstGeom prst="rect">
            <a:avLst/>
          </a:prstGeom>
        </p:spPr>
      </p:pic>
    </p:spTree>
    <p:extLst>
      <p:ext uri="{BB962C8B-B14F-4D97-AF65-F5344CB8AC3E}">
        <p14:creationId xmlns:p14="http://schemas.microsoft.com/office/powerpoint/2010/main" val="245362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500" b="1" dirty="0" smtClean="0"/>
              <a:t>Fomento y Asistencia Técni</a:t>
            </a:r>
            <a:r>
              <a:rPr lang="es-ES" sz="4500" b="1" dirty="0" smtClean="0">
                <a:solidFill>
                  <a:schemeClr val="bg1"/>
                </a:solidFill>
              </a:rPr>
              <a:t>ca</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Ejecutar actividades </a:t>
            </a:r>
            <a:r>
              <a:rPr lang="es-ES" dirty="0" smtClean="0"/>
              <a:t>de Fomento cooperativa a usuarios y grupos pre cooperativos. Brindar Asistencia técnica y administrativa a cooperativas para contribuir al desarrollo de las mismas</a:t>
            </a:r>
            <a:endParaRPr lang="es-ES" sz="1400" u="sng" dirty="0"/>
          </a:p>
          <a:p>
            <a:pPr marL="0" indent="0" algn="just">
              <a:buNone/>
            </a:pPr>
            <a:r>
              <a:rPr lang="es-ES" sz="1900" dirty="0" smtClean="0"/>
              <a:t>     Nombre de la jefa del departamento: Sra. Nuria del Carmen Funes</a:t>
            </a:r>
          </a:p>
          <a:p>
            <a:pPr marL="0" indent="0" algn="just">
              <a:buNone/>
            </a:pPr>
            <a:endParaRPr lang="es-ES" sz="1900" dirty="0" smtClean="0"/>
          </a:p>
          <a:p>
            <a:r>
              <a:rPr lang="es-ES" dirty="0" smtClean="0"/>
              <a:t>Mujeres			:	  5	</a:t>
            </a:r>
          </a:p>
          <a:p>
            <a:r>
              <a:rPr lang="es-ES" dirty="0" smtClean="0"/>
              <a:t>Hombres		:	  2</a:t>
            </a:r>
          </a:p>
          <a:p>
            <a:r>
              <a:rPr lang="es-ES" dirty="0" smtClean="0"/>
              <a:t>Total			:	  7</a:t>
            </a:r>
            <a:endParaRPr lang="es-ES" dirty="0"/>
          </a:p>
        </p:txBody>
      </p:sp>
      <p:pic>
        <p:nvPicPr>
          <p:cNvPr id="5" name="Imagen 4"/>
          <p:cNvPicPr>
            <a:picLocks noChangeAspect="1"/>
          </p:cNvPicPr>
          <p:nvPr/>
        </p:nvPicPr>
        <p:blipFill>
          <a:blip r:embed="rId3"/>
          <a:stretch>
            <a:fillRect/>
          </a:stretch>
        </p:blipFill>
        <p:spPr>
          <a:xfrm>
            <a:off x="659643" y="184398"/>
            <a:ext cx="1023683" cy="1077918"/>
          </a:xfrm>
          <a:prstGeom prst="rect">
            <a:avLst/>
          </a:prstGeom>
        </p:spPr>
      </p:pic>
    </p:spTree>
    <p:extLst>
      <p:ext uri="{BB962C8B-B14F-4D97-AF65-F5344CB8AC3E}">
        <p14:creationId xmlns:p14="http://schemas.microsoft.com/office/powerpoint/2010/main" val="2186590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500" b="1" dirty="0" smtClean="0"/>
              <a:t>Vigilancia y Fiscalizaci</a:t>
            </a:r>
            <a:r>
              <a:rPr lang="es-ES" sz="4500" b="1" dirty="0" smtClean="0">
                <a:solidFill>
                  <a:schemeClr val="bg1"/>
                </a:solidFill>
              </a:rPr>
              <a:t>ón</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Dirigir las acciones de control y asesoría a las Asociaciones Cooperativas en los aspectos contables, legales y administrativos.</a:t>
            </a:r>
          </a:p>
          <a:p>
            <a:endParaRPr lang="es-ES" sz="1400" u="sng" dirty="0"/>
          </a:p>
          <a:p>
            <a:pPr marL="0" indent="0" algn="just">
              <a:buNone/>
            </a:pPr>
            <a:r>
              <a:rPr lang="es-ES" sz="1900" dirty="0" smtClean="0"/>
              <a:t>     Nombre de la jefa de  departamento: Sra. María Antonia Rosa</a:t>
            </a:r>
          </a:p>
          <a:p>
            <a:pPr marL="0" indent="0" algn="just">
              <a:buNone/>
            </a:pPr>
            <a:endParaRPr lang="es-ES" sz="1900" dirty="0" smtClean="0"/>
          </a:p>
          <a:p>
            <a:r>
              <a:rPr lang="es-ES" dirty="0" smtClean="0"/>
              <a:t>Mujeres			:	  </a:t>
            </a:r>
            <a:r>
              <a:rPr lang="es-ES" dirty="0"/>
              <a:t>5</a:t>
            </a:r>
            <a:endParaRPr lang="es-ES" dirty="0" smtClean="0"/>
          </a:p>
          <a:p>
            <a:r>
              <a:rPr lang="es-ES" dirty="0" smtClean="0"/>
              <a:t>Hombres		:	  3</a:t>
            </a:r>
          </a:p>
          <a:p>
            <a:r>
              <a:rPr lang="es-ES" dirty="0" smtClean="0"/>
              <a:t>Total			:	  8</a:t>
            </a:r>
            <a:endParaRPr lang="es-ES" dirty="0"/>
          </a:p>
        </p:txBody>
      </p:sp>
      <p:pic>
        <p:nvPicPr>
          <p:cNvPr id="5" name="Imagen 4"/>
          <p:cNvPicPr>
            <a:picLocks noChangeAspect="1"/>
          </p:cNvPicPr>
          <p:nvPr/>
        </p:nvPicPr>
        <p:blipFill>
          <a:blip r:embed="rId3"/>
          <a:stretch>
            <a:fillRect/>
          </a:stretch>
        </p:blipFill>
        <p:spPr>
          <a:xfrm>
            <a:off x="409085" y="205068"/>
            <a:ext cx="1118380" cy="1177632"/>
          </a:xfrm>
          <a:prstGeom prst="rect">
            <a:avLst/>
          </a:prstGeom>
        </p:spPr>
      </p:pic>
    </p:spTree>
    <p:extLst>
      <p:ext uri="{BB962C8B-B14F-4D97-AF65-F5344CB8AC3E}">
        <p14:creationId xmlns:p14="http://schemas.microsoft.com/office/powerpoint/2010/main" val="157947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r"/>
            <a:r>
              <a:rPr lang="es-ES" sz="4400" b="1" dirty="0" smtClean="0"/>
              <a:t>Oficina </a:t>
            </a:r>
            <a:r>
              <a:rPr lang="es-ES" sz="4500" b="1" dirty="0" smtClean="0"/>
              <a:t>Regional de Occidente (Santa </a:t>
            </a:r>
            <a:r>
              <a:rPr lang="es-ES" sz="4500" b="1" dirty="0" smtClean="0">
                <a:solidFill>
                  <a:schemeClr val="tx1"/>
                </a:solidFill>
              </a:rPr>
              <a:t>Ana)</a:t>
            </a:r>
          </a:p>
        </p:txBody>
      </p:sp>
      <p:sp>
        <p:nvSpPr>
          <p:cNvPr id="3" name="Marcador de contenido 2"/>
          <p:cNvSpPr>
            <a:spLocks noGrp="1"/>
          </p:cNvSpPr>
          <p:nvPr>
            <p:ph idx="1"/>
          </p:nvPr>
        </p:nvSpPr>
        <p:spPr>
          <a:xfrm>
            <a:off x="638862" y="2422207"/>
            <a:ext cx="10516356" cy="4195481"/>
          </a:xfrm>
        </p:spPr>
        <p:txBody>
          <a:bodyPr>
            <a:normAutofit/>
          </a:bodyPr>
          <a:lstStyle/>
          <a:p>
            <a:r>
              <a:rPr lang="es-ES" dirty="0" smtClean="0"/>
              <a:t> 		</a:t>
            </a:r>
            <a:r>
              <a:rPr lang="es-ES" dirty="0"/>
              <a:t>Planificar, coordinar, mejorar y supervisar las </a:t>
            </a:r>
            <a:r>
              <a:rPr lang="es-ES" dirty="0" smtClean="0"/>
              <a:t>actividades </a:t>
            </a:r>
            <a:r>
              <a:rPr lang="es-ES" dirty="0"/>
              <a:t>que se desarrollan </a:t>
            </a:r>
            <a:r>
              <a:rPr lang="es-ES" dirty="0" smtClean="0"/>
              <a:t>en las cooperativas de la Zona Occidental del país. Brindándoles servicios de Fomento  y Asistencia Técnica, Vigilancia y Fiscalización</a:t>
            </a:r>
            <a:endParaRPr lang="es-ES" dirty="0"/>
          </a:p>
          <a:p>
            <a:pPr algn="just">
              <a:buFont typeface="Wingdings" panose="05000000000000000000" pitchFamily="2" charset="2"/>
              <a:buChar char="v"/>
            </a:pPr>
            <a:r>
              <a:rPr lang="es-ES" sz="1900" dirty="0" smtClean="0"/>
              <a:t>     </a:t>
            </a:r>
            <a:r>
              <a:rPr lang="es-ES" sz="1800" b="1" dirty="0"/>
              <a:t>Asesores Técnicos, Auditores de Cooperativas Secretaria, Ordenanza, Motorista</a:t>
            </a:r>
            <a:endParaRPr lang="es-ES" sz="1900" dirty="0" smtClean="0"/>
          </a:p>
          <a:p>
            <a:pPr marL="0" indent="0" algn="just">
              <a:buNone/>
            </a:pPr>
            <a:r>
              <a:rPr lang="es-ES" sz="1900" dirty="0"/>
              <a:t>	</a:t>
            </a:r>
            <a:r>
              <a:rPr lang="es-ES" sz="1900" dirty="0" smtClean="0"/>
              <a:t>Nombre del jefe de la Oficina Regional: Lic. Jimmy Alexander Caballero</a:t>
            </a:r>
          </a:p>
          <a:p>
            <a:pPr marL="0" indent="0" algn="just">
              <a:buNone/>
            </a:pPr>
            <a:endParaRPr lang="es-ES" sz="1900" dirty="0" smtClean="0"/>
          </a:p>
          <a:p>
            <a:r>
              <a:rPr lang="es-ES" dirty="0" smtClean="0"/>
              <a:t>Mujeres			:	  4	</a:t>
            </a:r>
          </a:p>
          <a:p>
            <a:r>
              <a:rPr lang="es-ES" dirty="0" smtClean="0"/>
              <a:t>Hombres		:	  5</a:t>
            </a:r>
          </a:p>
          <a:p>
            <a:r>
              <a:rPr lang="es-ES" dirty="0" smtClean="0"/>
              <a:t>Total			:	  9</a:t>
            </a:r>
            <a:endParaRPr lang="es-ES" dirty="0"/>
          </a:p>
        </p:txBody>
      </p:sp>
      <p:pic>
        <p:nvPicPr>
          <p:cNvPr id="5" name="Imagen 4"/>
          <p:cNvPicPr>
            <a:picLocks noChangeAspect="1"/>
          </p:cNvPicPr>
          <p:nvPr/>
        </p:nvPicPr>
        <p:blipFill>
          <a:blip r:embed="rId3"/>
          <a:stretch>
            <a:fillRect/>
          </a:stretch>
        </p:blipFill>
        <p:spPr>
          <a:xfrm>
            <a:off x="440257" y="254623"/>
            <a:ext cx="1107987" cy="1166688"/>
          </a:xfrm>
          <a:prstGeom prst="rect">
            <a:avLst/>
          </a:prstGeom>
        </p:spPr>
      </p:pic>
    </p:spTree>
    <p:extLst>
      <p:ext uri="{BB962C8B-B14F-4D97-AF65-F5344CB8AC3E}">
        <p14:creationId xmlns:p14="http://schemas.microsoft.com/office/powerpoint/2010/main" val="993971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r"/>
            <a:r>
              <a:rPr lang="es-ES" sz="3000" dirty="0" smtClean="0"/>
              <a:t>      </a:t>
            </a:r>
            <a:r>
              <a:rPr lang="es-ES" sz="4400" b="1" dirty="0" smtClean="0"/>
              <a:t>Oficina</a:t>
            </a:r>
            <a:r>
              <a:rPr lang="es-ES" sz="3000" dirty="0" smtClean="0"/>
              <a:t> </a:t>
            </a:r>
            <a:r>
              <a:rPr lang="es-ES" sz="4500" b="1" dirty="0" smtClean="0"/>
              <a:t>Regional Paracent</a:t>
            </a:r>
            <a:r>
              <a:rPr lang="es-ES" sz="4500" b="1" dirty="0" smtClean="0">
                <a:solidFill>
                  <a:schemeClr val="bg1"/>
                </a:solidFill>
              </a:rPr>
              <a:t>ral</a:t>
            </a:r>
            <a:br>
              <a:rPr lang="es-ES" sz="4500" b="1" dirty="0" smtClean="0">
                <a:solidFill>
                  <a:schemeClr val="bg1"/>
                </a:solidFill>
              </a:rPr>
            </a:br>
            <a:r>
              <a:rPr lang="es-ES" sz="3600" b="1" dirty="0" smtClean="0">
                <a:solidFill>
                  <a:schemeClr val="tx1"/>
                </a:solidFill>
              </a:rPr>
              <a:t>(San Vicente)</a:t>
            </a:r>
            <a:endParaRPr lang="es-ES" sz="3600" b="1" dirty="0" smtClean="0">
              <a:solidFill>
                <a:schemeClr val="bg1"/>
              </a:solidFill>
            </a:endParaRPr>
          </a:p>
        </p:txBody>
      </p:sp>
      <p:sp>
        <p:nvSpPr>
          <p:cNvPr id="3" name="Marcador de contenido 2"/>
          <p:cNvSpPr>
            <a:spLocks noGrp="1"/>
          </p:cNvSpPr>
          <p:nvPr>
            <p:ph idx="1"/>
          </p:nvPr>
        </p:nvSpPr>
        <p:spPr>
          <a:xfrm>
            <a:off x="690817" y="2287125"/>
            <a:ext cx="10516356" cy="4195481"/>
          </a:xfrm>
        </p:spPr>
        <p:txBody>
          <a:bodyPr>
            <a:normAutofit/>
          </a:bodyPr>
          <a:lstStyle/>
          <a:p>
            <a:pPr algn="just"/>
            <a:r>
              <a:rPr lang="es-ES" dirty="0" smtClean="0"/>
              <a:t> 	</a:t>
            </a:r>
            <a:r>
              <a:rPr lang="es-ES" dirty="0"/>
              <a:t> Planificar, coordinar, mejorar y supervisar las actividades que se desarrollan en las cooperativas de la Zona </a:t>
            </a:r>
            <a:r>
              <a:rPr lang="es-ES" dirty="0" smtClean="0"/>
              <a:t>Paracentral </a:t>
            </a:r>
            <a:r>
              <a:rPr lang="es-ES" dirty="0"/>
              <a:t>del país. Brindándoles servicios de Fomento  y Asistencia Técnica, Vigilancia y Fiscalización </a:t>
            </a:r>
            <a:endParaRPr lang="es-ES" dirty="0" smtClean="0"/>
          </a:p>
          <a:p>
            <a:r>
              <a:rPr lang="es-ES" dirty="0" smtClean="0"/>
              <a:t>	</a:t>
            </a:r>
            <a:r>
              <a:rPr lang="es-ES" sz="1600" dirty="0" smtClean="0"/>
              <a:t> </a:t>
            </a:r>
            <a:r>
              <a:rPr lang="es-ES" sz="1400" b="1" dirty="0" smtClean="0"/>
              <a:t>Asesora Técnica, Auditora </a:t>
            </a:r>
            <a:r>
              <a:rPr lang="es-ES" sz="1400" b="1" dirty="0"/>
              <a:t>de Cooperativas Secretaria, </a:t>
            </a:r>
            <a:r>
              <a:rPr lang="es-ES" sz="1400" b="1" dirty="0" smtClean="0"/>
              <a:t>Ordenanza</a:t>
            </a:r>
            <a:r>
              <a:rPr lang="es-ES" sz="1400" b="1" dirty="0"/>
              <a:t>.</a:t>
            </a:r>
            <a:endParaRPr lang="es-ES" sz="1400" u="sng" dirty="0"/>
          </a:p>
          <a:p>
            <a:pPr marL="0" indent="0" algn="just">
              <a:buNone/>
            </a:pPr>
            <a:r>
              <a:rPr lang="es-ES" sz="1900" dirty="0" smtClean="0"/>
              <a:t>     Nombre de la jefa de la Oficina Regional: Sra. Flor de María Flores de López</a:t>
            </a:r>
          </a:p>
          <a:p>
            <a:pPr marL="0" indent="0" algn="just">
              <a:buNone/>
            </a:pPr>
            <a:endParaRPr lang="es-ES" sz="1900" dirty="0" smtClean="0"/>
          </a:p>
          <a:p>
            <a:r>
              <a:rPr lang="es-ES" dirty="0" smtClean="0"/>
              <a:t>Mujeres			:	  </a:t>
            </a:r>
            <a:r>
              <a:rPr lang="es-ES" dirty="0"/>
              <a:t>5</a:t>
            </a:r>
            <a:r>
              <a:rPr lang="es-ES" dirty="0" smtClean="0"/>
              <a:t>	</a:t>
            </a:r>
          </a:p>
          <a:p>
            <a:r>
              <a:rPr lang="es-ES" dirty="0" smtClean="0"/>
              <a:t>Hombres		:	  </a:t>
            </a:r>
            <a:r>
              <a:rPr lang="es-ES" dirty="0"/>
              <a:t>0</a:t>
            </a:r>
            <a:endParaRPr lang="es-ES" dirty="0" smtClean="0"/>
          </a:p>
          <a:p>
            <a:r>
              <a:rPr lang="es-ES" dirty="0" smtClean="0"/>
              <a:t>Total			:	  5</a:t>
            </a:r>
            <a:endParaRPr lang="es-ES" dirty="0"/>
          </a:p>
        </p:txBody>
      </p:sp>
      <p:pic>
        <p:nvPicPr>
          <p:cNvPr id="5" name="Imagen 4"/>
          <p:cNvPicPr>
            <a:picLocks noChangeAspect="1"/>
          </p:cNvPicPr>
          <p:nvPr/>
        </p:nvPicPr>
        <p:blipFill>
          <a:blip r:embed="rId3"/>
          <a:stretch>
            <a:fillRect/>
          </a:stretch>
        </p:blipFill>
        <p:spPr>
          <a:xfrm>
            <a:off x="377911" y="232297"/>
            <a:ext cx="1308945" cy="1378293"/>
          </a:xfrm>
          <a:prstGeom prst="rect">
            <a:avLst/>
          </a:prstGeom>
        </p:spPr>
      </p:pic>
    </p:spTree>
    <p:extLst>
      <p:ext uri="{BB962C8B-B14F-4D97-AF65-F5344CB8AC3E}">
        <p14:creationId xmlns:p14="http://schemas.microsoft.com/office/powerpoint/2010/main" val="1556220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ctr"/>
            <a:r>
              <a:rPr lang="es-ES" sz="4400" b="1" dirty="0" smtClean="0"/>
              <a:t>Oficina</a:t>
            </a:r>
            <a:r>
              <a:rPr lang="es-ES" sz="3000" dirty="0" smtClean="0"/>
              <a:t> </a:t>
            </a:r>
            <a:r>
              <a:rPr lang="es-ES" sz="4500" b="1" dirty="0" smtClean="0"/>
              <a:t>Regional de Oriente</a:t>
            </a:r>
            <a:br>
              <a:rPr lang="es-ES" sz="4500" b="1" dirty="0" smtClean="0"/>
            </a:br>
            <a:r>
              <a:rPr lang="es-ES" sz="4500" b="1" dirty="0" smtClean="0"/>
              <a:t>(San Miguel)</a:t>
            </a:r>
            <a:endParaRPr lang="es-ES" sz="4500" b="1" dirty="0" smtClean="0">
              <a:solidFill>
                <a:schemeClr val="bg1"/>
              </a:solidFill>
            </a:endParaRPr>
          </a:p>
        </p:txBody>
      </p:sp>
      <p:sp>
        <p:nvSpPr>
          <p:cNvPr id="3" name="Marcador de contenido 2"/>
          <p:cNvSpPr>
            <a:spLocks noGrp="1"/>
          </p:cNvSpPr>
          <p:nvPr>
            <p:ph idx="1"/>
          </p:nvPr>
        </p:nvSpPr>
        <p:spPr>
          <a:xfrm>
            <a:off x="680425" y="1913052"/>
            <a:ext cx="10516356" cy="4195481"/>
          </a:xfrm>
        </p:spPr>
        <p:txBody>
          <a:bodyPr>
            <a:normAutofit/>
          </a:bodyPr>
          <a:lstStyle/>
          <a:p>
            <a:r>
              <a:rPr lang="es-ES" dirty="0"/>
              <a:t>Planificar, coordinar, mejorar y supervisar las actividades que se desarrollan en las cooperativas de la Zona </a:t>
            </a:r>
            <a:r>
              <a:rPr lang="es-ES" dirty="0" smtClean="0"/>
              <a:t>Oriental </a:t>
            </a:r>
            <a:r>
              <a:rPr lang="es-ES" dirty="0"/>
              <a:t>del país. Brindándoles servicios de Fomento  y Asistencia Técnica, Vigilancia y Fiscalización </a:t>
            </a:r>
            <a:r>
              <a:rPr lang="es-ES" dirty="0" smtClean="0"/>
              <a:t>		</a:t>
            </a:r>
            <a:r>
              <a:rPr lang="es-ES" sz="1600" dirty="0" smtClean="0"/>
              <a:t> </a:t>
            </a:r>
          </a:p>
          <a:p>
            <a:r>
              <a:rPr lang="es-ES" sz="1400" b="1" dirty="0" smtClean="0"/>
              <a:t>Asesoras Técnicas</a:t>
            </a:r>
            <a:r>
              <a:rPr lang="es-ES" sz="1400" b="1" dirty="0"/>
              <a:t>, Auditores de Cooperativas Secretaria, </a:t>
            </a:r>
            <a:r>
              <a:rPr lang="es-ES" sz="1400" b="1" dirty="0" smtClean="0"/>
              <a:t>Ordenanza</a:t>
            </a:r>
            <a:r>
              <a:rPr lang="es-ES" sz="1400" b="1" dirty="0"/>
              <a:t>.</a:t>
            </a:r>
            <a:endParaRPr lang="es-ES" sz="1400" u="sng" dirty="0"/>
          </a:p>
          <a:p>
            <a:pPr marL="0" indent="0" algn="just">
              <a:buNone/>
            </a:pPr>
            <a:r>
              <a:rPr lang="es-ES" sz="1900" dirty="0" smtClean="0"/>
              <a:t>     Nombre de departamento: Licda. Telma Azucena Reyes Contreras</a:t>
            </a:r>
          </a:p>
          <a:p>
            <a:pPr marL="0" indent="0" algn="just">
              <a:buNone/>
            </a:pPr>
            <a:endParaRPr lang="es-ES" sz="1900" dirty="0" smtClean="0"/>
          </a:p>
          <a:p>
            <a:r>
              <a:rPr lang="es-ES" dirty="0" smtClean="0"/>
              <a:t>Mujeres			:	  </a:t>
            </a:r>
            <a:r>
              <a:rPr lang="es-ES" dirty="0"/>
              <a:t>5</a:t>
            </a:r>
            <a:r>
              <a:rPr lang="es-ES" dirty="0" smtClean="0"/>
              <a:t>	</a:t>
            </a:r>
          </a:p>
          <a:p>
            <a:r>
              <a:rPr lang="es-ES" dirty="0" smtClean="0"/>
              <a:t>Hombres		:	  </a:t>
            </a:r>
            <a:r>
              <a:rPr lang="es-ES" dirty="0"/>
              <a:t>3</a:t>
            </a:r>
            <a:endParaRPr lang="es-ES" dirty="0" smtClean="0"/>
          </a:p>
          <a:p>
            <a:r>
              <a:rPr lang="es-ES" dirty="0" smtClean="0"/>
              <a:t>Total			:	  8</a:t>
            </a:r>
            <a:endParaRPr lang="es-ES" dirty="0"/>
          </a:p>
        </p:txBody>
      </p:sp>
      <p:pic>
        <p:nvPicPr>
          <p:cNvPr id="5" name="Imagen 4"/>
          <p:cNvPicPr>
            <a:picLocks noChangeAspect="1"/>
          </p:cNvPicPr>
          <p:nvPr/>
        </p:nvPicPr>
        <p:blipFill>
          <a:blip r:embed="rId3"/>
          <a:stretch>
            <a:fillRect/>
          </a:stretch>
        </p:blipFill>
        <p:spPr>
          <a:xfrm>
            <a:off x="398693" y="343012"/>
            <a:ext cx="1238523" cy="1304140"/>
          </a:xfrm>
          <a:prstGeom prst="rect">
            <a:avLst/>
          </a:prstGeom>
        </p:spPr>
      </p:pic>
    </p:spTree>
    <p:extLst>
      <p:ext uri="{BB962C8B-B14F-4D97-AF65-F5344CB8AC3E}">
        <p14:creationId xmlns:p14="http://schemas.microsoft.com/office/powerpoint/2010/main" val="371898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Consejo de Administraci</a:t>
            </a:r>
            <a:r>
              <a:rPr lang="es-ES" dirty="0" smtClean="0">
                <a:solidFill>
                  <a:schemeClr val="bg1"/>
                </a:solidFill>
              </a:rPr>
              <a:t>ón</a:t>
            </a:r>
            <a:endParaRPr lang="es-ES" dirty="0">
              <a:solidFill>
                <a:schemeClr val="bg1"/>
              </a:solidFill>
            </a:endParaRPr>
          </a:p>
        </p:txBody>
      </p:sp>
      <p:sp>
        <p:nvSpPr>
          <p:cNvPr id="3" name="Marcador de contenido 2"/>
          <p:cNvSpPr>
            <a:spLocks noGrp="1"/>
          </p:cNvSpPr>
          <p:nvPr>
            <p:ph idx="1"/>
          </p:nvPr>
        </p:nvSpPr>
        <p:spPr>
          <a:xfrm>
            <a:off x="659644" y="1414289"/>
            <a:ext cx="10516356" cy="4195481"/>
          </a:xfrm>
        </p:spPr>
        <p:txBody>
          <a:bodyPr>
            <a:normAutofit lnSpcReduction="10000"/>
          </a:bodyPr>
          <a:lstStyle/>
          <a:p>
            <a:pPr algn="just"/>
            <a:r>
              <a:rPr lang="es-ES" dirty="0" smtClean="0"/>
              <a:t> 		 </a:t>
            </a:r>
            <a:r>
              <a:rPr lang="es-PE" dirty="0"/>
              <a:t>El Consejo de Administración; es la máxima autoridad dentro de la Institución. Será el responsable    de la dirección y administración del Instituto.  Estando integrado por: Un presidente designado por el Presidente de la República, cuatro representantes de gobierno (1. Ministerio de Relaciones Exteriores, 1. Ministerio de Economía, 1. Ministerio de Trabajo y Previsión Social y 1. Ministerio de Agricultura y Ganadería) y cinco representantes de las asociaciones cooperativas. Todos por un periodo de 3 años a partir de su nombramiento.</a:t>
            </a:r>
            <a:endParaRPr lang="es-ES" dirty="0"/>
          </a:p>
          <a:p>
            <a:r>
              <a:rPr lang="es-ES" dirty="0" smtClean="0"/>
              <a:t>Nombre del Presidente:	Sr. Dimas Mauricio Vanegas Cáceres</a:t>
            </a:r>
          </a:p>
          <a:p>
            <a:r>
              <a:rPr lang="es-ES" dirty="0" smtClean="0"/>
              <a:t>Mujeres		:	  4	</a:t>
            </a:r>
          </a:p>
          <a:p>
            <a:r>
              <a:rPr lang="es-ES" dirty="0" smtClean="0"/>
              <a:t>Hombres	:	12</a:t>
            </a:r>
          </a:p>
          <a:p>
            <a:r>
              <a:rPr lang="es-ES" dirty="0" smtClean="0"/>
              <a:t>Total		:	16</a:t>
            </a:r>
            <a:endParaRPr lang="es-ES" dirty="0"/>
          </a:p>
        </p:txBody>
      </p:sp>
      <p:pic>
        <p:nvPicPr>
          <p:cNvPr id="5" name="Imagen 4"/>
          <p:cNvPicPr>
            <a:picLocks noChangeAspect="1"/>
          </p:cNvPicPr>
          <p:nvPr/>
        </p:nvPicPr>
        <p:blipFill>
          <a:blip r:embed="rId2"/>
          <a:stretch>
            <a:fillRect/>
          </a:stretch>
        </p:blipFill>
        <p:spPr>
          <a:xfrm>
            <a:off x="793547" y="146696"/>
            <a:ext cx="1045643" cy="1101041"/>
          </a:xfrm>
          <a:prstGeom prst="rect">
            <a:avLst/>
          </a:prstGeom>
        </p:spPr>
      </p:pic>
    </p:spTree>
    <p:extLst>
      <p:ext uri="{BB962C8B-B14F-4D97-AF65-F5344CB8AC3E}">
        <p14:creationId xmlns:p14="http://schemas.microsoft.com/office/powerpoint/2010/main" val="3769324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Auditoria Inter</a:t>
            </a:r>
            <a:r>
              <a:rPr lang="es-ES" dirty="0" smtClean="0">
                <a:solidFill>
                  <a:schemeClr val="bg1"/>
                </a:solidFill>
              </a:rPr>
              <a:t>na</a:t>
            </a:r>
            <a:endParaRPr lang="es-ES" dirty="0">
              <a:solidFill>
                <a:schemeClr val="bg1"/>
              </a:solidFill>
            </a:endParaRPr>
          </a:p>
        </p:txBody>
      </p:sp>
      <p:sp>
        <p:nvSpPr>
          <p:cNvPr id="3" name="Marcador de contenido 2"/>
          <p:cNvSpPr>
            <a:spLocks noGrp="1"/>
          </p:cNvSpPr>
          <p:nvPr>
            <p:ph idx="1"/>
          </p:nvPr>
        </p:nvSpPr>
        <p:spPr>
          <a:xfrm>
            <a:off x="649253" y="1933834"/>
            <a:ext cx="10516356" cy="4195481"/>
          </a:xfrm>
        </p:spPr>
        <p:txBody>
          <a:bodyPr>
            <a:normAutofit/>
          </a:bodyPr>
          <a:lstStyle/>
          <a:p>
            <a:pPr algn="just"/>
            <a:r>
              <a:rPr lang="es-ES" dirty="0" smtClean="0"/>
              <a:t> 		</a:t>
            </a:r>
            <a:r>
              <a:rPr lang="es-PE" dirty="0"/>
              <a:t>Planificar y ejecutar auditorias financieras, administrativas, especiales y de gestión en las diferentes áreas de la institución de conformidad con el Plan Anual de Trabajo, y otras actividades específicas que requiera la Administración Superior, con el objetivo de minimizar los riesgos por incumplimientos de normativas internas, legales y emanadas de organismos de fiscalización</a:t>
            </a:r>
            <a:r>
              <a:rPr lang="es-PE" dirty="0" smtClean="0"/>
              <a:t>.</a:t>
            </a:r>
            <a:endParaRPr lang="es-ES" dirty="0"/>
          </a:p>
          <a:p>
            <a:r>
              <a:rPr lang="es-ES" dirty="0" smtClean="0"/>
              <a:t>Nombre de la Auditora Interna:	Sra. Marta Cecilia Murga Anaya</a:t>
            </a:r>
          </a:p>
          <a:p>
            <a:r>
              <a:rPr lang="es-ES" dirty="0" smtClean="0"/>
              <a:t>Mujeres		:	  1	</a:t>
            </a:r>
          </a:p>
          <a:p>
            <a:r>
              <a:rPr lang="es-ES" dirty="0" smtClean="0"/>
              <a:t>Hombres	:	  0 </a:t>
            </a:r>
          </a:p>
          <a:p>
            <a:r>
              <a:rPr lang="es-ES" dirty="0" smtClean="0"/>
              <a:t>Total		:	  1</a:t>
            </a:r>
            <a:endParaRPr lang="es-ES" dirty="0"/>
          </a:p>
        </p:txBody>
      </p:sp>
      <p:pic>
        <p:nvPicPr>
          <p:cNvPr id="5" name="Imagen 4"/>
          <p:cNvPicPr>
            <a:picLocks noChangeAspect="1"/>
          </p:cNvPicPr>
          <p:nvPr/>
        </p:nvPicPr>
        <p:blipFill>
          <a:blip r:embed="rId2"/>
          <a:stretch>
            <a:fillRect/>
          </a:stretch>
        </p:blipFill>
        <p:spPr>
          <a:xfrm>
            <a:off x="1022148" y="158711"/>
            <a:ext cx="1035252" cy="1090100"/>
          </a:xfrm>
          <a:prstGeom prst="rect">
            <a:avLst/>
          </a:prstGeom>
        </p:spPr>
      </p:pic>
    </p:spTree>
    <p:extLst>
      <p:ext uri="{BB962C8B-B14F-4D97-AF65-F5344CB8AC3E}">
        <p14:creationId xmlns:p14="http://schemas.microsoft.com/office/powerpoint/2010/main" val="223349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Dirección Superior </a:t>
            </a:r>
          </a:p>
        </p:txBody>
      </p:sp>
      <p:sp>
        <p:nvSpPr>
          <p:cNvPr id="3" name="Marcador de contenido 2"/>
          <p:cNvSpPr>
            <a:spLocks noGrp="1"/>
          </p:cNvSpPr>
          <p:nvPr>
            <p:ph idx="1"/>
          </p:nvPr>
        </p:nvSpPr>
        <p:spPr>
          <a:xfrm>
            <a:off x="659644" y="1788362"/>
            <a:ext cx="10516356" cy="4195481"/>
          </a:xfrm>
        </p:spPr>
        <p:txBody>
          <a:bodyPr>
            <a:normAutofit/>
          </a:bodyPr>
          <a:lstStyle/>
          <a:p>
            <a:pPr algn="just"/>
            <a:r>
              <a:rPr lang="es-ES" dirty="0" smtClean="0"/>
              <a:t> 		</a:t>
            </a:r>
            <a:r>
              <a:rPr lang="es-PE" dirty="0"/>
              <a:t>La Presidencia Ejecutiva; es la ejecutora por gestión directa de las atribuciones del INSAFOCOOP. Su objetivo fundamental es asegurar la administración y ejecución continua del servicio para el fomento, vigilancia y desarrollo de las cooperativas a nivel nacional atendiendo los lineamientos del Consejo Administrativo. </a:t>
            </a:r>
            <a:r>
              <a:rPr lang="es-ES" b="1" dirty="0"/>
              <a:t>La Presidencia de la República, es quien designa la persona que ocupara 	esta plaza.</a:t>
            </a:r>
            <a:endParaRPr lang="es-ES" dirty="0"/>
          </a:p>
          <a:p>
            <a:r>
              <a:rPr lang="es-ES" dirty="0" smtClean="0"/>
              <a:t>Nombre del Presidente:	Sr. Dimas Mauricio Vanegas Cáceres</a:t>
            </a:r>
          </a:p>
          <a:p>
            <a:r>
              <a:rPr lang="es-ES" dirty="0" smtClean="0"/>
              <a:t>Mujeres		:	  2	(Asistente y secretaria)</a:t>
            </a:r>
          </a:p>
          <a:p>
            <a:r>
              <a:rPr lang="es-ES" dirty="0" smtClean="0"/>
              <a:t>Hombres	:	  1 </a:t>
            </a:r>
          </a:p>
          <a:p>
            <a:r>
              <a:rPr lang="es-ES" dirty="0" smtClean="0"/>
              <a:t>Total		:	  3</a:t>
            </a:r>
            <a:endParaRPr lang="es-ES" dirty="0"/>
          </a:p>
        </p:txBody>
      </p:sp>
      <p:pic>
        <p:nvPicPr>
          <p:cNvPr id="5" name="Imagen 4"/>
          <p:cNvPicPr>
            <a:picLocks noChangeAspect="1"/>
          </p:cNvPicPr>
          <p:nvPr/>
        </p:nvPicPr>
        <p:blipFill>
          <a:blip r:embed="rId2"/>
          <a:stretch>
            <a:fillRect/>
          </a:stretch>
        </p:blipFill>
        <p:spPr>
          <a:xfrm>
            <a:off x="845503" y="232298"/>
            <a:ext cx="1066424" cy="1122923"/>
          </a:xfrm>
          <a:prstGeom prst="rect">
            <a:avLst/>
          </a:prstGeom>
        </p:spPr>
      </p:pic>
    </p:spTree>
    <p:extLst>
      <p:ext uri="{BB962C8B-B14F-4D97-AF65-F5344CB8AC3E}">
        <p14:creationId xmlns:p14="http://schemas.microsoft.com/office/powerpoint/2010/main" val="38038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Supervisión y Calid</a:t>
            </a:r>
            <a:r>
              <a:rPr lang="es-ES" dirty="0" smtClean="0">
                <a:solidFill>
                  <a:schemeClr val="bg1"/>
                </a:solidFill>
              </a:rPr>
              <a:t>ad</a:t>
            </a:r>
          </a:p>
        </p:txBody>
      </p:sp>
      <p:sp>
        <p:nvSpPr>
          <p:cNvPr id="3" name="Marcador de contenido 2"/>
          <p:cNvSpPr>
            <a:spLocks noGrp="1"/>
          </p:cNvSpPr>
          <p:nvPr>
            <p:ph idx="1"/>
          </p:nvPr>
        </p:nvSpPr>
        <p:spPr>
          <a:xfrm>
            <a:off x="659643" y="1715625"/>
            <a:ext cx="10516356" cy="4583099"/>
          </a:xfrm>
        </p:spPr>
        <p:txBody>
          <a:bodyPr>
            <a:normAutofit lnSpcReduction="10000"/>
          </a:bodyPr>
          <a:lstStyle/>
          <a:p>
            <a:pPr algn="just"/>
            <a:r>
              <a:rPr lang="es-ES" dirty="0" smtClean="0"/>
              <a:t> 	</a:t>
            </a:r>
            <a:r>
              <a:rPr lang="es-ES" b="1" u="sng" dirty="0" smtClean="0"/>
              <a:t>Supervisión:  </a:t>
            </a:r>
            <a:r>
              <a:rPr lang="es-ES" dirty="0"/>
              <a:t>Fortalecer la actividad de la Institución mediante la supervisión de las actividades que realiza el personal de campo en las Asociaciones Cooperativas </a:t>
            </a:r>
            <a:r>
              <a:rPr lang="es-MX" dirty="0"/>
              <a:t>asegurando que dicho personal actúe técnicamente de acuerdo a los procedimientos establecidos en el Sistema de Gestión de Calidad.</a:t>
            </a:r>
            <a:endParaRPr lang="es-ES" dirty="0" smtClean="0"/>
          </a:p>
          <a:p>
            <a:pPr algn="just"/>
            <a:r>
              <a:rPr lang="es-ES" b="1" u="sng" dirty="0" smtClean="0"/>
              <a:t>Calidad: </a:t>
            </a:r>
            <a:r>
              <a:rPr lang="es-ES" dirty="0" smtClean="0"/>
              <a:t>	Proponer acciones de mejora a la  </a:t>
            </a:r>
            <a:r>
              <a:rPr lang="es-ES" dirty="0"/>
              <a:t>Dirección Superior, </a:t>
            </a:r>
            <a:r>
              <a:rPr lang="es-ES" dirty="0" smtClean="0"/>
              <a:t>para el mantenimiento  y desarrollo del </a:t>
            </a:r>
            <a:r>
              <a:rPr lang="es-ES" dirty="0"/>
              <a:t>Sistema de Gestión de </a:t>
            </a:r>
            <a:r>
              <a:rPr lang="es-ES" dirty="0" smtClean="0"/>
              <a:t>Calidad institucional. (Actualmente la encargada de la Unidad de Calidad, es también encargada de OIR)</a:t>
            </a:r>
            <a:endParaRPr lang="es-ES" dirty="0"/>
          </a:p>
          <a:p>
            <a:r>
              <a:rPr lang="es-ES" dirty="0" smtClean="0"/>
              <a:t>Nombre del encargado de Supervisión:</a:t>
            </a:r>
            <a:r>
              <a:rPr lang="es-ES" dirty="0"/>
              <a:t>	</a:t>
            </a:r>
            <a:r>
              <a:rPr lang="es-ES" dirty="0" smtClean="0"/>
              <a:t>  Sr. Ramón Alberto Montenegro</a:t>
            </a:r>
          </a:p>
          <a:p>
            <a:r>
              <a:rPr lang="es-ES" dirty="0"/>
              <a:t> </a:t>
            </a:r>
            <a:r>
              <a:rPr lang="es-ES" dirty="0" smtClean="0"/>
              <a:t>                            </a:t>
            </a:r>
          </a:p>
          <a:p>
            <a:r>
              <a:rPr lang="es-ES" dirty="0" smtClean="0"/>
              <a:t>Mujeres		:	  	</a:t>
            </a:r>
          </a:p>
          <a:p>
            <a:r>
              <a:rPr lang="es-ES" dirty="0" smtClean="0"/>
              <a:t>Hombres	:	  1 </a:t>
            </a:r>
          </a:p>
          <a:p>
            <a:r>
              <a:rPr lang="es-ES" dirty="0" smtClean="0"/>
              <a:t>Total		:	  1</a:t>
            </a:r>
            <a:endParaRPr lang="es-ES" dirty="0"/>
          </a:p>
        </p:txBody>
      </p:sp>
      <p:pic>
        <p:nvPicPr>
          <p:cNvPr id="5" name="Imagen 4"/>
          <p:cNvPicPr>
            <a:picLocks noChangeAspect="1"/>
          </p:cNvPicPr>
          <p:nvPr/>
        </p:nvPicPr>
        <p:blipFill>
          <a:blip r:embed="rId2"/>
          <a:stretch>
            <a:fillRect/>
          </a:stretch>
        </p:blipFill>
        <p:spPr>
          <a:xfrm>
            <a:off x="659643" y="158711"/>
            <a:ext cx="1065247" cy="1121684"/>
          </a:xfrm>
          <a:prstGeom prst="rect">
            <a:avLst/>
          </a:prstGeom>
        </p:spPr>
      </p:pic>
    </p:spTree>
    <p:extLst>
      <p:ext uri="{BB962C8B-B14F-4D97-AF65-F5344CB8AC3E}">
        <p14:creationId xmlns:p14="http://schemas.microsoft.com/office/powerpoint/2010/main" val="2983405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0037" y="410523"/>
            <a:ext cx="10539681" cy="472288"/>
          </a:xfrm>
          <a:solidFill>
            <a:srgbClr val="C00000"/>
          </a:solidFill>
          <a:ln w="57150" cmpd="thinThick">
            <a:noFill/>
          </a:ln>
        </p:spPr>
        <p:txBody>
          <a:bodyPr/>
          <a:lstStyle/>
          <a:p>
            <a:r>
              <a:rPr lang="es-ES" dirty="0" smtClean="0"/>
              <a:t>Comunicaciones y Relaciones Públicas </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Planificar, coordinar y controlar la divulgación del quehacer Institucional en el proceso de Fomento y desarrollo del Cooperativismo. A nivel nacional.</a:t>
            </a:r>
          </a:p>
          <a:p>
            <a:r>
              <a:rPr lang="es-ES" dirty="0" smtClean="0"/>
              <a:t> </a:t>
            </a:r>
            <a:endParaRPr lang="es-ES" dirty="0"/>
          </a:p>
          <a:p>
            <a:r>
              <a:rPr lang="es-ES" dirty="0" smtClean="0"/>
              <a:t>Nombre de la encargada de la Unidad:</a:t>
            </a:r>
            <a:r>
              <a:rPr lang="es-ES" dirty="0"/>
              <a:t>	</a:t>
            </a:r>
            <a:r>
              <a:rPr lang="es-ES" dirty="0" smtClean="0"/>
              <a:t>  Lic. Martha Gloria Herrera Campos</a:t>
            </a:r>
          </a:p>
          <a:p>
            <a:r>
              <a:rPr lang="es-ES" dirty="0" smtClean="0"/>
              <a:t>Mujeres		:	  1	</a:t>
            </a:r>
          </a:p>
          <a:p>
            <a:r>
              <a:rPr lang="es-ES" dirty="0" smtClean="0"/>
              <a:t>Hombres	:	  0 </a:t>
            </a:r>
          </a:p>
          <a:p>
            <a:r>
              <a:rPr lang="es-ES" dirty="0" smtClean="0"/>
              <a:t>Total		:	  1</a:t>
            </a:r>
            <a:endParaRPr lang="es-ES" dirty="0"/>
          </a:p>
        </p:txBody>
      </p:sp>
      <p:pic>
        <p:nvPicPr>
          <p:cNvPr id="5" name="Imagen 4"/>
          <p:cNvPicPr>
            <a:picLocks noChangeAspect="1"/>
          </p:cNvPicPr>
          <p:nvPr/>
        </p:nvPicPr>
        <p:blipFill>
          <a:blip r:embed="rId2"/>
          <a:stretch>
            <a:fillRect/>
          </a:stretch>
        </p:blipFill>
        <p:spPr>
          <a:xfrm>
            <a:off x="336349" y="179202"/>
            <a:ext cx="920576" cy="969348"/>
          </a:xfrm>
          <a:prstGeom prst="rect">
            <a:avLst/>
          </a:prstGeom>
        </p:spPr>
      </p:pic>
    </p:spTree>
    <p:extLst>
      <p:ext uri="{BB962C8B-B14F-4D97-AF65-F5344CB8AC3E}">
        <p14:creationId xmlns:p14="http://schemas.microsoft.com/office/powerpoint/2010/main" val="408414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Género y Medio Ambiente</a:t>
            </a:r>
          </a:p>
        </p:txBody>
      </p:sp>
      <p:sp>
        <p:nvSpPr>
          <p:cNvPr id="3" name="Marcador de contenido 2"/>
          <p:cNvSpPr>
            <a:spLocks noGrp="1"/>
          </p:cNvSpPr>
          <p:nvPr>
            <p:ph idx="1"/>
          </p:nvPr>
        </p:nvSpPr>
        <p:spPr>
          <a:xfrm>
            <a:off x="659643" y="1414289"/>
            <a:ext cx="10874265" cy="4965729"/>
          </a:xfrm>
        </p:spPr>
        <p:txBody>
          <a:bodyPr>
            <a:normAutofit fontScale="85000" lnSpcReduction="10000"/>
          </a:bodyPr>
          <a:lstStyle/>
          <a:p>
            <a:pPr algn="just"/>
            <a:r>
              <a:rPr lang="es-ES" b="1" u="sng" dirty="0" smtClean="0">
                <a:solidFill>
                  <a:schemeClr val="bg2">
                    <a:lumMod val="60000"/>
                    <a:lumOff val="40000"/>
                  </a:schemeClr>
                </a:solidFill>
                <a:effectLst>
                  <a:outerShdw blurRad="38100" dist="38100" dir="2700000" algn="tl">
                    <a:srgbClr val="000000">
                      <a:alpha val="43137"/>
                    </a:srgbClr>
                  </a:outerShdw>
                </a:effectLst>
              </a:rPr>
              <a:t>GENERO:</a:t>
            </a:r>
            <a:r>
              <a:rPr lang="es-ES" dirty="0" smtClean="0">
                <a:effectLst>
                  <a:outerShdw blurRad="38100" dist="38100" dir="2700000" algn="tl">
                    <a:srgbClr val="000000">
                      <a:alpha val="43137"/>
                    </a:srgbClr>
                  </a:outerShdw>
                </a:effectLst>
              </a:rPr>
              <a:t>  </a:t>
            </a:r>
            <a:r>
              <a:rPr lang="es-SV" dirty="0"/>
              <a:t>La Unidad de Género tiene como principal función la incorporación del Principio de Igualdad y No discriminación en la cultura institucional, haciendo énfasis en la incorporación de este  enfoque en toda su estructura de funcionamiento y contribuyendo a que todas las acciones y decisiones institucionales vayan  encaminadas a tomar en cuenta la posición de las mujeres y hombres como agentes económicos y sujetos de las políticas económicas y con ello  garantizar el ejercicio pleno de los derechos ciudadanos de toda la población, la reducción de brechas de género encaminadas  al logro de la igualdad sustantiva entre mujeres y hombres.</a:t>
            </a:r>
          </a:p>
          <a:p>
            <a:pPr algn="just"/>
            <a:endParaRPr lang="es-ES" b="1" u="sng" dirty="0" smtClean="0">
              <a:solidFill>
                <a:schemeClr val="bg2">
                  <a:lumMod val="60000"/>
                  <a:lumOff val="40000"/>
                </a:schemeClr>
              </a:solidFill>
              <a:effectLst>
                <a:outerShdw blurRad="38100" dist="38100" dir="2700000" algn="tl">
                  <a:srgbClr val="000000">
                    <a:alpha val="43137"/>
                  </a:srgbClr>
                </a:outerShdw>
              </a:effectLst>
            </a:endParaRPr>
          </a:p>
          <a:p>
            <a:pPr algn="just"/>
            <a:r>
              <a:rPr lang="es-ES" b="1" u="sng" dirty="0" smtClean="0">
                <a:solidFill>
                  <a:schemeClr val="bg2">
                    <a:lumMod val="60000"/>
                    <a:lumOff val="40000"/>
                  </a:schemeClr>
                </a:solidFill>
                <a:effectLst>
                  <a:outerShdw blurRad="38100" dist="38100" dir="2700000" algn="tl">
                    <a:srgbClr val="000000">
                      <a:alpha val="43137"/>
                    </a:srgbClr>
                  </a:outerShdw>
                </a:effectLst>
              </a:rPr>
              <a:t>MEDIO AMBIENTE: </a:t>
            </a:r>
            <a:r>
              <a:rPr lang="es-ES" dirty="0" smtClean="0">
                <a:solidFill>
                  <a:schemeClr val="tx1">
                    <a:lumMod val="95000"/>
                  </a:schemeClr>
                </a:solidFill>
                <a:effectLst>
                  <a:outerShdw blurRad="38100" dist="38100" dir="2700000" algn="tl">
                    <a:srgbClr val="000000">
                      <a:alpha val="43137"/>
                    </a:srgbClr>
                  </a:outerShdw>
                </a:effectLst>
              </a:rPr>
              <a:t>contribuir a la generación de un cambio cultural que permita tomar acción directa en beneficio del medioambiente para mejorar el entorno de la institución, las asociaciones cooperativas incidiendo en las calidad de vida de los salvadoreños</a:t>
            </a:r>
            <a:endParaRPr lang="es-ES" dirty="0">
              <a:solidFill>
                <a:schemeClr val="tx1">
                  <a:lumMod val="95000"/>
                </a:schemeClr>
              </a:solidFill>
              <a:effectLst>
                <a:outerShdw blurRad="38100" dist="38100" dir="2700000" algn="tl">
                  <a:srgbClr val="000000">
                    <a:alpha val="43137"/>
                  </a:srgbClr>
                </a:outerShdw>
              </a:effectLst>
            </a:endParaRPr>
          </a:p>
          <a:p>
            <a:r>
              <a:rPr lang="es-ES" sz="1900" dirty="0" smtClean="0"/>
              <a:t>Nombre de Jefa Depto.  Género:</a:t>
            </a:r>
            <a:r>
              <a:rPr lang="es-ES" sz="1900" dirty="0"/>
              <a:t>	</a:t>
            </a:r>
            <a:r>
              <a:rPr lang="es-ES" sz="1900" dirty="0" smtClean="0"/>
              <a:t>  Licda. Patricia </a:t>
            </a:r>
            <a:r>
              <a:rPr lang="es-ES" sz="1900" dirty="0" err="1" smtClean="0"/>
              <a:t>Rugamas</a:t>
            </a:r>
            <a:r>
              <a:rPr lang="es-ES" sz="1900" dirty="0" smtClean="0"/>
              <a:t> Vda. De </a:t>
            </a:r>
            <a:r>
              <a:rPr lang="es-ES" sz="1900" dirty="0" err="1" smtClean="0"/>
              <a:t>Martir</a:t>
            </a:r>
            <a:endParaRPr lang="es-ES" sz="1900" dirty="0" smtClean="0"/>
          </a:p>
          <a:p>
            <a:r>
              <a:rPr lang="es-ES" sz="1900" dirty="0"/>
              <a:t>Nombre </a:t>
            </a:r>
            <a:r>
              <a:rPr lang="es-ES" sz="1900" dirty="0" smtClean="0"/>
              <a:t>de Jefa Depto.  Medio Ambiente:   Licda</a:t>
            </a:r>
            <a:r>
              <a:rPr lang="es-ES" sz="1900" dirty="0"/>
              <a:t>. Patricia </a:t>
            </a:r>
            <a:r>
              <a:rPr lang="es-ES" sz="1900" dirty="0" err="1"/>
              <a:t>Rugamas</a:t>
            </a:r>
            <a:r>
              <a:rPr lang="es-ES" sz="1900" dirty="0"/>
              <a:t> Vda. De </a:t>
            </a:r>
            <a:r>
              <a:rPr lang="es-ES" sz="1900" dirty="0" err="1"/>
              <a:t>Martir</a:t>
            </a:r>
            <a:endParaRPr lang="es-ES" sz="1900" dirty="0" smtClean="0"/>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5" name="Imagen 4"/>
          <p:cNvPicPr>
            <a:picLocks noChangeAspect="1"/>
          </p:cNvPicPr>
          <p:nvPr/>
        </p:nvPicPr>
        <p:blipFill>
          <a:blip r:embed="rId3"/>
          <a:stretch>
            <a:fillRect/>
          </a:stretch>
        </p:blipFill>
        <p:spPr>
          <a:xfrm>
            <a:off x="1094884" y="158710"/>
            <a:ext cx="1056033" cy="1111981"/>
          </a:xfrm>
          <a:prstGeom prst="rect">
            <a:avLst/>
          </a:prstGeom>
        </p:spPr>
      </p:pic>
    </p:spTree>
    <p:extLst>
      <p:ext uri="{BB962C8B-B14F-4D97-AF65-F5344CB8AC3E}">
        <p14:creationId xmlns:p14="http://schemas.microsoft.com/office/powerpoint/2010/main" val="123945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4566" y="420914"/>
            <a:ext cx="8445606" cy="332121"/>
          </a:xfrm>
          <a:solidFill>
            <a:srgbClr val="C00000"/>
          </a:solidFill>
          <a:ln w="57150" cmpd="thinThick">
            <a:noFill/>
          </a:ln>
        </p:spPr>
        <p:txBody>
          <a:bodyPr/>
          <a:lstStyle/>
          <a:p>
            <a:r>
              <a:rPr lang="es-ES" sz="3000" dirty="0" smtClean="0"/>
              <a:t>Unidad de Acceso a la información Pública</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Estructurar, desarrollar y dirigir la Unidad de Acceso a la Información Pública (UAIP), para cumplir y hacer cumplir la Ley de Acceso a la Información Pública (LAIP</a:t>
            </a:r>
            <a:r>
              <a:rPr lang="es-ES" dirty="0" smtClean="0"/>
              <a:t>). </a:t>
            </a:r>
            <a:r>
              <a:rPr lang="es-ES" dirty="0"/>
              <a:t>Recibir y dar </a:t>
            </a:r>
            <a:r>
              <a:rPr lang="es-ES" dirty="0" smtClean="0"/>
              <a:t>seguimiento </a:t>
            </a:r>
            <a:r>
              <a:rPr lang="es-ES" dirty="0"/>
              <a:t>y salida a correspondencia y a las solicitudes de información, atender al </a:t>
            </a:r>
            <a:r>
              <a:rPr lang="es-ES" dirty="0" smtClean="0"/>
              <a:t>público, teléfono y colaborar con actividades relacionadas al Sistema de Gestión de Calidad de la Institución .</a:t>
            </a:r>
            <a:endParaRPr lang="es-ES" dirty="0"/>
          </a:p>
          <a:p>
            <a:pPr algn="just"/>
            <a:endParaRPr lang="es-ES" dirty="0"/>
          </a:p>
          <a:p>
            <a:pPr algn="just"/>
            <a:r>
              <a:rPr lang="es-ES" sz="1900" dirty="0" smtClean="0"/>
              <a:t>Nombre de Jefatura Unidad OIR:</a:t>
            </a:r>
            <a:r>
              <a:rPr lang="es-ES" sz="1900" dirty="0"/>
              <a:t>	</a:t>
            </a:r>
            <a:r>
              <a:rPr lang="es-ES" sz="1900" dirty="0" smtClean="0"/>
              <a:t>  Sra. Guadalupe Roxana Alvarenga de </a:t>
            </a:r>
            <a:r>
              <a:rPr lang="es-ES" sz="1900" dirty="0" err="1" smtClean="0"/>
              <a:t>Nerio</a:t>
            </a:r>
            <a:endParaRPr lang="es-ES" sz="1900" dirty="0" smtClean="0"/>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5" name="Imagen 4"/>
          <p:cNvPicPr>
            <a:picLocks noChangeAspect="1"/>
          </p:cNvPicPr>
          <p:nvPr/>
        </p:nvPicPr>
        <p:blipFill>
          <a:blip r:embed="rId3"/>
          <a:stretch>
            <a:fillRect/>
          </a:stretch>
        </p:blipFill>
        <p:spPr>
          <a:xfrm>
            <a:off x="554557" y="268360"/>
            <a:ext cx="1076815" cy="1133865"/>
          </a:xfrm>
          <a:prstGeom prst="rect">
            <a:avLst/>
          </a:prstGeom>
        </p:spPr>
      </p:pic>
    </p:spTree>
    <p:extLst>
      <p:ext uri="{BB962C8B-B14F-4D97-AF65-F5344CB8AC3E}">
        <p14:creationId xmlns:p14="http://schemas.microsoft.com/office/powerpoint/2010/main" val="3723465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1572</TotalTime>
  <Words>492</Words>
  <Application>Microsoft Office PowerPoint</Application>
  <PresentationFormat>Panorámica</PresentationFormat>
  <Paragraphs>285</Paragraphs>
  <Slides>29</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Century Gothic</vt:lpstr>
      <vt:lpstr>IrisUPC</vt:lpstr>
      <vt:lpstr>Wingdings</vt:lpstr>
      <vt:lpstr>Wingdings 3</vt:lpstr>
      <vt:lpstr>Ion</vt:lpstr>
      <vt:lpstr>ESTRUCTURA ORGANIZATIVA</vt:lpstr>
      <vt:lpstr>Organigrama INSAFOCOOP</vt:lpstr>
      <vt:lpstr>Consejo de Administración</vt:lpstr>
      <vt:lpstr>                  Auditoria Interna</vt:lpstr>
      <vt:lpstr>              Dirección Superior </vt:lpstr>
      <vt:lpstr>          Supervisión y Calidad</vt:lpstr>
      <vt:lpstr>Comunicaciones y Relaciones Públicas </vt:lpstr>
      <vt:lpstr>Género y Medio Ambiente</vt:lpstr>
      <vt:lpstr>Unidad de Acceso a la información Pública</vt:lpstr>
      <vt:lpstr>    Unidad de Gestión Documental y Archivo</vt:lpstr>
      <vt:lpstr>                              Administración</vt:lpstr>
      <vt:lpstr>                                      Informática</vt:lpstr>
      <vt:lpstr>             Servicios Generales</vt:lpstr>
      <vt:lpstr>                               Activo fijo</vt:lpstr>
      <vt:lpstr>         Bodega Institucional</vt:lpstr>
      <vt:lpstr>          Planificación y proyectos</vt:lpstr>
      <vt:lpstr>  Departamento de Gestión al Desarrollo</vt:lpstr>
      <vt:lpstr>Tarjetas de Crédito y Supervisión Financiera</vt:lpstr>
      <vt:lpstr>                 Recursos Humanos</vt:lpstr>
      <vt:lpstr>Unidad de Adquisiciones y Contrataciones</vt:lpstr>
      <vt:lpstr>    Educación Cooperativa</vt:lpstr>
      <vt:lpstr>  Unidad Financiera Institucional</vt:lpstr>
      <vt:lpstr>                         Departamento Jurídico</vt:lpstr>
      <vt:lpstr>           Departamento de Registro</vt:lpstr>
      <vt:lpstr>        Fomento y Asistencia Técnica</vt:lpstr>
      <vt:lpstr>                   Vigilancia y Fiscalización</vt:lpstr>
      <vt:lpstr>Oficina Regional de Occidente (Santa Ana)</vt:lpstr>
      <vt:lpstr>      Oficina Regional Paracentral (San Vicente)</vt:lpstr>
      <vt:lpstr>Oficina Regional de Oriente (San Miguel)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 ORGANIZATIVA</dc:title>
  <dc:creator>Marisol Ramirez</dc:creator>
  <cp:lastModifiedBy>Guadalupe Roxana Alvarenga</cp:lastModifiedBy>
  <cp:revision>78</cp:revision>
  <dcterms:created xsi:type="dcterms:W3CDTF">2018-05-21T16:16:07Z</dcterms:created>
  <dcterms:modified xsi:type="dcterms:W3CDTF">2019-05-03T17:18:51Z</dcterms:modified>
</cp:coreProperties>
</file>