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91" r:id="rId5"/>
    <p:sldId id="263" r:id="rId6"/>
    <p:sldId id="265" r:id="rId7"/>
    <p:sldId id="266" r:id="rId8"/>
    <p:sldId id="268" r:id="rId9"/>
    <p:sldId id="269" r:id="rId10"/>
    <p:sldId id="270" r:id="rId11"/>
    <p:sldId id="274" r:id="rId12"/>
    <p:sldId id="278" r:id="rId13"/>
    <p:sldId id="276" r:id="rId14"/>
    <p:sldId id="273" r:id="rId15"/>
    <p:sldId id="277" r:id="rId16"/>
    <p:sldId id="279" r:id="rId17"/>
    <p:sldId id="272" r:id="rId18"/>
    <p:sldId id="280" r:id="rId19"/>
    <p:sldId id="275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4192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F6B9D-7B4D-41A4-B5BE-B06A7F0A9469}" type="datetimeFigureOut">
              <a:rPr lang="es-ES" smtClean="0"/>
              <a:t>03/10/2019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2DA9A-585C-4E84-BFE6-2DF7E2AABF9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17784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AF6D5-1A97-419C-881B-69E7F085A990}" type="datetimeFigureOut">
              <a:rPr lang="es-ES" smtClean="0"/>
              <a:t>03/10/2019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C157B-CDC0-4B5E-B1B5-CD159EA24B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03268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989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4362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3079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982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5089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4623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8235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3140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3402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2602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564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851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7718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27111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70509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9076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6536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7163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491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7266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4461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9229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6552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509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204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050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4145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5230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1555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5828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715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825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982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03/10/2019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047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03/10/2019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977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03/10/2019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464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03/10/2019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841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03/10/2019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425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03/10/2019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384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2CF33-1F37-41F1-BF4C-52515E28119D}" type="datetimeFigureOut">
              <a:rPr lang="es-ES" smtClean="0"/>
              <a:t>03/10/2019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100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file:///E:\Nueva%20carpeta%20(3)\RESPALDO%2018%20DE%20MAYO%202013\Entrevistas\Realizadas\CONTABILIDAD.doc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6937" y="2771336"/>
            <a:ext cx="6483180" cy="3038621"/>
          </a:xfrm>
          <a:effectLst>
            <a:glow rad="228600">
              <a:schemeClr val="bg2">
                <a:lumMod val="60000"/>
                <a:lumOff val="40000"/>
                <a:alpha val="40000"/>
              </a:schemeClr>
            </a:glow>
            <a:innerShdw blurRad="114300">
              <a:schemeClr val="accent6">
                <a:lumMod val="75000"/>
              </a:schemeClr>
            </a:innerShdw>
            <a:reflection stA="32000" endPos="70000" dir="5400000" sy="-100000" algn="bl" rotWithShape="0"/>
          </a:effectLst>
        </p:spPr>
        <p:txBody>
          <a:bodyPr>
            <a:noAutofit/>
          </a:bodyPr>
          <a:lstStyle/>
          <a:p>
            <a:r>
              <a:rPr lang="es-ES" sz="10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ESTRUCTURA ORGANIZATIVA</a:t>
            </a:r>
            <a:endParaRPr lang="es-ES" sz="10000" b="1" dirty="0">
              <a:solidFill>
                <a:schemeClr val="tx1">
                  <a:lumMod val="65000"/>
                  <a:lumOff val="35000"/>
                </a:schemeClr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8" name="Menos 7"/>
          <p:cNvSpPr/>
          <p:nvPr/>
        </p:nvSpPr>
        <p:spPr>
          <a:xfrm rot="5400000">
            <a:off x="5838092" y="3390315"/>
            <a:ext cx="3432516" cy="1237958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7721600" y="3141237"/>
            <a:ext cx="357051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2019</a:t>
            </a:r>
            <a:endParaRPr lang="es-ES" sz="10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4" y="173832"/>
            <a:ext cx="1617971" cy="16496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585" y="157717"/>
            <a:ext cx="1786283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427" y="254853"/>
            <a:ext cx="8692573" cy="71150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sz="3000" dirty="0" smtClean="0"/>
              <a:t>    </a:t>
            </a:r>
            <a:r>
              <a:rPr lang="es-ES" sz="3500" dirty="0" smtClean="0"/>
              <a:t>Unidad de Gestión Documental y Archivo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Organizar, conservar y administrar los documentos de la institución. Dirigir el archivo principal de la institución, así como sus archivos secundarios, periféricos, de gestión y todo lo relacionado con la administración de los documentos de la institución. De acuerdo a lo encomendado en la Ley </a:t>
            </a:r>
            <a:endParaRPr lang="es-ES" dirty="0" smtClean="0"/>
          </a:p>
          <a:p>
            <a:pPr algn="just"/>
            <a:r>
              <a:rPr lang="es-ES" sz="1900" dirty="0" smtClean="0"/>
              <a:t>Encargada de Archivo y Gestión Documental:</a:t>
            </a:r>
            <a:r>
              <a:rPr lang="es-ES" sz="1900" dirty="0"/>
              <a:t>	</a:t>
            </a:r>
            <a:r>
              <a:rPr lang="es-ES" sz="1900" dirty="0" smtClean="0"/>
              <a:t>  Sra. Daysi Patricia Marroquín de Gutiérrez</a:t>
            </a:r>
          </a:p>
          <a:p>
            <a:r>
              <a:rPr lang="es-ES" dirty="0" smtClean="0"/>
              <a:t>Mujeres		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24" y="44421"/>
            <a:ext cx="1064296" cy="10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0173" y="420913"/>
            <a:ext cx="7889999" cy="690914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             </a:t>
            </a:r>
            <a:r>
              <a:rPr lang="es-ES" sz="4300" b="1" dirty="0" smtClean="0"/>
              <a:t>Administraci</a:t>
            </a:r>
            <a:r>
              <a:rPr lang="es-ES" sz="4300" b="1" dirty="0" smtClean="0">
                <a:solidFill>
                  <a:schemeClr val="bg1"/>
                </a:solidFill>
              </a:rPr>
              <a:t>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dirty="0"/>
              <a:t> Planificar, ejecutar y supervisar las actividades que desarrollan las diferentes unidades que conforman el departamento Administrativo</a:t>
            </a:r>
            <a:r>
              <a:rPr lang="es-ES" dirty="0" smtClean="0"/>
              <a:t>. Informática, Servicios Generales, Bodega, Activo Fijo. 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algn="just"/>
            <a:r>
              <a:rPr lang="es-ES" sz="1900" dirty="0" smtClean="0"/>
              <a:t>Nombre de Jefe de departamento de Administración:</a:t>
            </a:r>
          </a:p>
          <a:p>
            <a:r>
              <a:rPr lang="es-ES" dirty="0" smtClean="0"/>
              <a:t>Mujeres		:	  0	</a:t>
            </a:r>
          </a:p>
          <a:p>
            <a:r>
              <a:rPr lang="es-ES" dirty="0" smtClean="0"/>
              <a:t>Hombres	:	  0</a:t>
            </a:r>
          </a:p>
          <a:p>
            <a:r>
              <a:rPr lang="es-ES" dirty="0" smtClean="0"/>
              <a:t>Total		:	  </a:t>
            </a:r>
            <a:r>
              <a:rPr lang="es-ES" dirty="0"/>
              <a:t>0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840" y="159743"/>
            <a:ext cx="1069413" cy="109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73283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                     </a:t>
            </a:r>
            <a:r>
              <a:rPr lang="es-ES" sz="4700" b="1" dirty="0" smtClean="0"/>
              <a:t>Informáti</a:t>
            </a:r>
            <a:r>
              <a:rPr lang="es-ES" sz="4700" b="1" dirty="0" smtClean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dirty="0"/>
              <a:t>Administrar, garantizar y mantener el funcionamiento del sistema y equipo computacional de las </a:t>
            </a:r>
            <a:r>
              <a:rPr lang="es-ES" dirty="0" smtClean="0"/>
              <a:t>unidades, departamentos y Oficinas Regionales </a:t>
            </a:r>
            <a:r>
              <a:rPr lang="es-ES" dirty="0"/>
              <a:t>de la </a:t>
            </a:r>
            <a:r>
              <a:rPr lang="es-ES" dirty="0" smtClean="0"/>
              <a:t>Institución.</a:t>
            </a: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Jefe de Informática	:	 Ing. Jorge Alberto Chávez</a:t>
            </a:r>
          </a:p>
          <a:p>
            <a:r>
              <a:rPr lang="es-ES" dirty="0" smtClean="0"/>
              <a:t>Mujeres		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Hombres				:	  1</a:t>
            </a:r>
          </a:p>
          <a:p>
            <a:r>
              <a:rPr lang="es-ES" dirty="0" smtClean="0"/>
              <a:t>Total					:	  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351" y="160370"/>
            <a:ext cx="974324" cy="99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63895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</a:t>
            </a:r>
            <a:r>
              <a:rPr lang="es-ES" sz="4700" b="1" dirty="0" smtClean="0"/>
              <a:t>Servicios General</a:t>
            </a:r>
            <a:r>
              <a:rPr lang="es-ES" sz="4700" b="1" dirty="0" smtClean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650335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Coordinar el transporte, supervisar la limpieza y los trabajos de mantenimiento en la   Institución, fotocopiar y anillar documentos, controlar el almacén de materiales y artículos de oficina.</a:t>
            </a:r>
          </a:p>
          <a:p>
            <a:pPr marL="0" indent="0" algn="just">
              <a:buNone/>
            </a:pPr>
            <a:r>
              <a:rPr lang="es-ES" dirty="0" smtClean="0"/>
              <a:t>  	Ordenanzas, Motoristas, Mensajero y Encargado de Mantenimiento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Jefe del Departamento: Ing. William Marvin Torres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:	  2</a:t>
            </a:r>
          </a:p>
          <a:p>
            <a:r>
              <a:rPr lang="es-ES" dirty="0" smtClean="0"/>
              <a:t>Hombres			:	  </a:t>
            </a:r>
            <a:r>
              <a:rPr lang="es-ES" dirty="0"/>
              <a:t>7</a:t>
            </a:r>
            <a:endParaRPr lang="es-ES" dirty="0" smtClean="0"/>
          </a:p>
          <a:p>
            <a:r>
              <a:rPr lang="es-ES" dirty="0" smtClean="0"/>
              <a:t>Total				:	 </a:t>
            </a:r>
            <a:r>
              <a:rPr lang="es-ES" dirty="0"/>
              <a:t>9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43" y="173076"/>
            <a:ext cx="961862" cy="98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7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4"/>
            <a:ext cx="7571548" cy="701304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           		 </a:t>
            </a:r>
            <a:r>
              <a:rPr lang="es-ES" sz="5000" b="1" dirty="0" smtClean="0"/>
              <a:t>Activo fi</a:t>
            </a:r>
            <a:r>
              <a:rPr lang="es-ES" sz="5000" b="1" dirty="0" smtClean="0">
                <a:solidFill>
                  <a:schemeClr val="bg1"/>
                </a:solidFill>
              </a:rPr>
              <a:t>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Mantener, actualizar y controlar en el Cuadro control de activo fijo la correcta descripción, ubicación y estado de los bienes considerados Bienes de Larga Duración y de igual manera, aquellos bienes considerados como Control Administrativo, así como la supervisión directa de éstos, para constatar su existencia, correcto uso y estado de conservación.  </a:t>
            </a:r>
          </a:p>
          <a:p>
            <a:pPr algn="just"/>
            <a:r>
              <a:rPr lang="es-ES" sz="1900" dirty="0" smtClean="0"/>
              <a:t>Nombre del encargado:  Sr. Mario Roberto Chávez</a:t>
            </a:r>
          </a:p>
          <a:p>
            <a:r>
              <a:rPr lang="es-ES" dirty="0" smtClean="0"/>
              <a:t>Mujeres				:  0	</a:t>
            </a:r>
          </a:p>
          <a:p>
            <a:r>
              <a:rPr lang="es-ES" dirty="0" smtClean="0"/>
              <a:t>Hombres				:  1</a:t>
            </a:r>
          </a:p>
          <a:p>
            <a:r>
              <a:rPr lang="es-ES" dirty="0" smtClean="0"/>
              <a:t>Total					:  1	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80" y="257821"/>
            <a:ext cx="999441" cy="101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4"/>
            <a:ext cx="7571548" cy="68052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</a:t>
            </a:r>
            <a:r>
              <a:rPr lang="es-ES" sz="4700" b="1" dirty="0" smtClean="0"/>
              <a:t>Bodega Institucion</a:t>
            </a:r>
            <a:r>
              <a:rPr lang="es-ES" sz="4700" b="1" dirty="0" smtClean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Controlar </a:t>
            </a:r>
            <a:r>
              <a:rPr lang="es-ES" dirty="0"/>
              <a:t>el almacén de materiales y artículos de oficina.</a:t>
            </a:r>
          </a:p>
          <a:p>
            <a:pPr marL="0" indent="0" algn="just">
              <a:buNone/>
            </a:pPr>
            <a:r>
              <a:rPr lang="es-ES" dirty="0" smtClean="0"/>
              <a:t> 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Nombre del encargado	: </a:t>
            </a:r>
          </a:p>
          <a:p>
            <a:r>
              <a:rPr lang="es-ES" dirty="0" smtClean="0"/>
              <a:t>Mujeres					:	  0</a:t>
            </a:r>
          </a:p>
          <a:p>
            <a:r>
              <a:rPr lang="es-ES" dirty="0" smtClean="0"/>
              <a:t>Hombres					:	  </a:t>
            </a:r>
          </a:p>
          <a:p>
            <a:r>
              <a:rPr lang="es-ES" dirty="0" smtClean="0"/>
              <a:t>Total						:	 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083" y="134070"/>
            <a:ext cx="1138177" cy="11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4907" y="420913"/>
            <a:ext cx="8405266" cy="7116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sz="3000" dirty="0" smtClean="0"/>
              <a:t>          </a:t>
            </a:r>
            <a:r>
              <a:rPr lang="es-ES" sz="4500" b="1" dirty="0" smtClean="0"/>
              <a:t>Planificación y proyect</a:t>
            </a:r>
            <a:r>
              <a:rPr lang="es-ES" sz="4500" b="1" dirty="0" smtClean="0">
                <a:solidFill>
                  <a:schemeClr val="bg1"/>
                </a:solidFill>
              </a:rPr>
              <a:t>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Evaluar, monitorear y dar seguimiento a las actividades relacionadas a la gestión de proyectos en ejecución y las actividades anuales planificadas para cada departamento; a fin de colaborar con las diferentes áreas del Instituto y cumplir con los objetivos institucionales, plasmados en el Plan Estratégico Quinquenal y anual. Así como coordinar, supervisar y vigilar los proyectos que la Presidencia le encomiende, hacer las recomendaciones, observaciones o instrucciones que estime conveniente para el cumplimiento de los planes establecidos</a:t>
            </a:r>
            <a:r>
              <a:rPr lang="es-ES" dirty="0" smtClean="0"/>
              <a:t>.</a:t>
            </a:r>
            <a:endParaRPr lang="es-ES" dirty="0"/>
          </a:p>
          <a:p>
            <a:pPr algn="just"/>
            <a:r>
              <a:rPr lang="es-ES" sz="1900" dirty="0" smtClean="0"/>
              <a:t>Jefa de Planificación	:  Licda. Jeannette Beatriz Rosales</a:t>
            </a:r>
          </a:p>
          <a:p>
            <a:r>
              <a:rPr lang="es-ES" dirty="0" smtClean="0"/>
              <a:t>Mujeres				:	  2	</a:t>
            </a:r>
          </a:p>
          <a:p>
            <a:r>
              <a:rPr lang="es-ES" dirty="0" smtClean="0"/>
              <a:t>Hombres				:	  0</a:t>
            </a:r>
          </a:p>
          <a:p>
            <a:r>
              <a:rPr lang="es-ES" dirty="0" smtClean="0"/>
              <a:t>Total					:	  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906" y="152923"/>
            <a:ext cx="1237176" cy="12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5651" y="420913"/>
            <a:ext cx="9544522" cy="62856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sz="3000" dirty="0" smtClean="0"/>
              <a:t>  </a:t>
            </a:r>
            <a:r>
              <a:rPr lang="es-ES" sz="4000" b="1" dirty="0" smtClean="0"/>
              <a:t>Departamento de Gestión al Desarro</a:t>
            </a:r>
            <a:r>
              <a:rPr lang="es-ES" sz="4000" b="1" dirty="0" smtClean="0">
                <a:solidFill>
                  <a:schemeClr val="bg1"/>
                </a:solidFill>
              </a:rPr>
              <a:t>llo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es-ES" dirty="0" smtClean="0"/>
              <a:t>Mantener un sistema de seguimiento del cumplimiento de las actividades relacionadas a las áreas que brindan el servicio a usuarios externos, con la finalidad de emitir informes a nivel operativo institucional que apoyen el proceso de toma de decisiones.  		</a:t>
            </a:r>
            <a:r>
              <a:rPr lang="es-ES" dirty="0"/>
              <a:t> </a:t>
            </a:r>
            <a:endParaRPr lang="es-ES" dirty="0" smtClean="0"/>
          </a:p>
          <a:p>
            <a:pPr algn="just"/>
            <a:r>
              <a:rPr lang="es-ES" sz="1900" dirty="0" smtClean="0"/>
              <a:t>Jefe Depto. de Gestión al Desarrollo	:  Sr. Ismael Neftalí Rivas</a:t>
            </a:r>
          </a:p>
          <a:p>
            <a:r>
              <a:rPr lang="es-ES" dirty="0" smtClean="0"/>
              <a:t>Mujeres							 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				:	  1</a:t>
            </a:r>
          </a:p>
          <a:p>
            <a:r>
              <a:rPr lang="es-ES" dirty="0" smtClean="0"/>
              <a:t>Total									:	  2                      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084" y="115747"/>
            <a:ext cx="1138177" cy="116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5975" y="420913"/>
            <a:ext cx="10424198" cy="551359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r>
              <a:rPr lang="es-ES" dirty="0" smtClean="0"/>
              <a:t>  </a:t>
            </a:r>
            <a:r>
              <a:rPr lang="es-ES" b="1" dirty="0" smtClean="0"/>
              <a:t>Tarjetas de Crédi</a:t>
            </a:r>
            <a:r>
              <a:rPr lang="es-ES" b="1" dirty="0" smtClean="0">
                <a:solidFill>
                  <a:schemeClr val="bg1"/>
                </a:solidFill>
              </a:rPr>
              <a:t>to y Supervisión Financiera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Dirigir </a:t>
            </a:r>
            <a:r>
              <a:rPr lang="es-ES" dirty="0"/>
              <a:t>las acciones de control y asesoría a las Asociaciones </a:t>
            </a:r>
            <a:r>
              <a:rPr lang="es-ES" dirty="0" smtClean="0"/>
              <a:t>Cooperativas de Ahorro y Crédito que sobrepasan los $5,000,000.00 en activos, </a:t>
            </a:r>
            <a:r>
              <a:rPr lang="es-ES" dirty="0"/>
              <a:t>en los aspectos contables, legales y administrativos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pPr algn="just"/>
            <a:r>
              <a:rPr lang="es-ES" sz="1900" dirty="0" smtClean="0"/>
              <a:t>Nombre de Jefa del Depto.	:  Licda. Xiomara Leticia García Minero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:	  </a:t>
            </a:r>
            <a:r>
              <a:rPr lang="es-ES" dirty="0"/>
              <a:t>4</a:t>
            </a:r>
            <a:endParaRPr lang="es-ES" dirty="0" smtClean="0"/>
          </a:p>
          <a:p>
            <a:r>
              <a:rPr lang="es-ES" dirty="0" smtClean="0"/>
              <a:t>Hombres						:	  0</a:t>
            </a:r>
          </a:p>
          <a:p>
            <a:r>
              <a:rPr lang="es-ES" dirty="0" smtClean="0"/>
              <a:t>Total							:	  </a:t>
            </a:r>
            <a:r>
              <a:rPr lang="es-ES" dirty="0"/>
              <a:t>4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062" y="274457"/>
            <a:ext cx="1213758" cy="123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7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7324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</a:t>
            </a:r>
            <a:r>
              <a:rPr lang="es-ES" sz="4500" b="1" dirty="0" smtClean="0"/>
              <a:t>Recursos Human</a:t>
            </a:r>
            <a:r>
              <a:rPr lang="es-ES" sz="4500" b="1" dirty="0" smtClean="0">
                <a:solidFill>
                  <a:schemeClr val="bg1"/>
                </a:solidFill>
              </a:rPr>
              <a:t>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Planificar, coordinar, y controlar las actividades relacionadas al recurso humano de la  </a:t>
            </a:r>
            <a:r>
              <a:rPr lang="es-ES" dirty="0" smtClean="0"/>
              <a:t>Institución</a:t>
            </a:r>
            <a:r>
              <a:rPr lang="es-ES" dirty="0"/>
              <a:t>. Así como mantener actualizado el Sistema Integrado de Recursos Humanos Institucional (SIRHI) de la Institución.</a:t>
            </a:r>
          </a:p>
          <a:p>
            <a:pPr marL="0" indent="0" algn="just">
              <a:buNone/>
            </a:pPr>
            <a:r>
              <a:rPr lang="es-ES" dirty="0" smtClean="0"/>
              <a:t> 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Jefa de Recursos Humanos	: Licda. Karla Portillo de Santos</a:t>
            </a:r>
          </a:p>
          <a:p>
            <a:r>
              <a:rPr lang="es-ES" dirty="0" smtClean="0"/>
              <a:t>Mujeres					:  3	</a:t>
            </a:r>
          </a:p>
          <a:p>
            <a:r>
              <a:rPr lang="es-ES" dirty="0" smtClean="0"/>
              <a:t>Hombres					:  0</a:t>
            </a:r>
          </a:p>
          <a:p>
            <a:r>
              <a:rPr lang="es-ES" dirty="0" smtClean="0"/>
              <a:t>Total						:  </a:t>
            </a:r>
            <a:r>
              <a:rPr lang="es-ES" dirty="0"/>
              <a:t>3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688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7173" y="290203"/>
            <a:ext cx="7479509" cy="604725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ORGANIGRAMA INSAFOCOOP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86" name="Grupo 85"/>
          <p:cNvGrpSpPr/>
          <p:nvPr/>
        </p:nvGrpSpPr>
        <p:grpSpPr>
          <a:xfrm>
            <a:off x="322730" y="1102658"/>
            <a:ext cx="11603182" cy="5428101"/>
            <a:chOff x="142826" y="89981"/>
            <a:chExt cx="11684602" cy="6337349"/>
          </a:xfrm>
          <a:noFill/>
        </p:grpSpPr>
        <p:cxnSp>
          <p:nvCxnSpPr>
            <p:cNvPr id="88" name="Conector recto 87"/>
            <p:cNvCxnSpPr/>
            <p:nvPr/>
          </p:nvCxnSpPr>
          <p:spPr>
            <a:xfrm flipH="1" flipV="1">
              <a:off x="7726973" y="4707596"/>
              <a:ext cx="1" cy="201101"/>
            </a:xfrm>
            <a:prstGeom prst="lin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1003">
              <a:schemeClr val="lt2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89" name="Conector recto 88"/>
            <p:cNvCxnSpPr/>
            <p:nvPr/>
          </p:nvCxnSpPr>
          <p:spPr>
            <a:xfrm flipV="1">
              <a:off x="11683051" y="3412840"/>
              <a:ext cx="144377" cy="23781"/>
            </a:xfrm>
            <a:prstGeom prst="lin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1003">
              <a:schemeClr val="lt2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0" name="Conector recto 89"/>
            <p:cNvCxnSpPr/>
            <p:nvPr/>
          </p:nvCxnSpPr>
          <p:spPr>
            <a:xfrm flipH="1" flipV="1">
              <a:off x="9604443" y="3035120"/>
              <a:ext cx="1" cy="201101"/>
            </a:xfrm>
            <a:prstGeom prst="lin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1003">
              <a:schemeClr val="lt2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grpSp>
          <p:nvGrpSpPr>
            <p:cNvPr id="91" name="Grupo 90"/>
            <p:cNvGrpSpPr/>
            <p:nvPr/>
          </p:nvGrpSpPr>
          <p:grpSpPr>
            <a:xfrm>
              <a:off x="142826" y="89981"/>
              <a:ext cx="11681349" cy="6337349"/>
              <a:chOff x="-157960" y="170248"/>
              <a:chExt cx="12047184" cy="6553391"/>
            </a:xfrm>
            <a:grpFill/>
          </p:grpSpPr>
          <p:cxnSp>
            <p:nvCxnSpPr>
              <p:cNvPr id="96" name="Conector recto 95"/>
              <p:cNvCxnSpPr>
                <a:stCxn id="135" idx="2"/>
              </p:cNvCxnSpPr>
              <p:nvPr/>
            </p:nvCxnSpPr>
            <p:spPr>
              <a:xfrm flipH="1">
                <a:off x="5820025" y="674537"/>
                <a:ext cx="685" cy="286959"/>
              </a:xfrm>
              <a:prstGeom prst="line">
                <a:avLst/>
              </a:prstGeom>
              <a:grpFill/>
              <a:ln w="38100"/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97" name="Conector recto 96"/>
              <p:cNvCxnSpPr>
                <a:stCxn id="137" idx="2"/>
              </p:cNvCxnSpPr>
              <p:nvPr/>
            </p:nvCxnSpPr>
            <p:spPr>
              <a:xfrm flipH="1">
                <a:off x="5775402" y="1567844"/>
                <a:ext cx="38810" cy="3377435"/>
              </a:xfrm>
              <a:prstGeom prst="line">
                <a:avLst/>
              </a:prstGeom>
              <a:grpFill/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98" name="Conector recto 97"/>
              <p:cNvCxnSpPr/>
              <p:nvPr/>
            </p:nvCxnSpPr>
            <p:spPr>
              <a:xfrm flipV="1">
                <a:off x="714856" y="3249587"/>
                <a:ext cx="10381860" cy="5283"/>
              </a:xfrm>
              <a:prstGeom prst="line">
                <a:avLst/>
              </a:prstGeom>
              <a:grpFill/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99" name="Conector recto 98"/>
              <p:cNvCxnSpPr>
                <a:endCxn id="141" idx="0"/>
              </p:cNvCxnSpPr>
              <p:nvPr/>
            </p:nvCxnSpPr>
            <p:spPr>
              <a:xfrm>
                <a:off x="714856" y="3268357"/>
                <a:ext cx="2" cy="144613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0" name="Conector recto 99"/>
              <p:cNvCxnSpPr/>
              <p:nvPr/>
            </p:nvCxnSpPr>
            <p:spPr>
              <a:xfrm>
                <a:off x="3608684" y="3239852"/>
                <a:ext cx="1" cy="206859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1" name="Conector recto 100"/>
              <p:cNvCxnSpPr/>
              <p:nvPr/>
            </p:nvCxnSpPr>
            <p:spPr>
              <a:xfrm>
                <a:off x="4959450" y="3224951"/>
                <a:ext cx="1" cy="206859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2" name="Conector recto 101"/>
              <p:cNvCxnSpPr/>
              <p:nvPr/>
            </p:nvCxnSpPr>
            <p:spPr>
              <a:xfrm>
                <a:off x="6644256" y="3211624"/>
                <a:ext cx="1" cy="206859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3" name="Conector recto 102"/>
              <p:cNvCxnSpPr/>
              <p:nvPr/>
            </p:nvCxnSpPr>
            <p:spPr>
              <a:xfrm>
                <a:off x="8122624" y="3220760"/>
                <a:ext cx="1" cy="206859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4" name="Conector recto 103"/>
              <p:cNvCxnSpPr/>
              <p:nvPr/>
            </p:nvCxnSpPr>
            <p:spPr>
              <a:xfrm>
                <a:off x="11096716" y="3214866"/>
                <a:ext cx="1" cy="206859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5" name="Conector recto 104"/>
              <p:cNvCxnSpPr/>
              <p:nvPr/>
            </p:nvCxnSpPr>
            <p:spPr>
              <a:xfrm>
                <a:off x="3393178" y="3959004"/>
                <a:ext cx="4666757" cy="11160"/>
              </a:xfrm>
              <a:prstGeom prst="line">
                <a:avLst/>
              </a:prstGeom>
              <a:grpFill/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6" name="Conector recto 105"/>
              <p:cNvCxnSpPr/>
              <p:nvPr/>
            </p:nvCxnSpPr>
            <p:spPr>
              <a:xfrm flipH="1" flipV="1">
                <a:off x="4946570" y="3945661"/>
                <a:ext cx="1" cy="207957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7" name="Conector recto 106"/>
              <p:cNvCxnSpPr/>
              <p:nvPr/>
            </p:nvCxnSpPr>
            <p:spPr>
              <a:xfrm flipH="1" flipV="1">
                <a:off x="6498623" y="3942252"/>
                <a:ext cx="1" cy="207957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8" name="Conector recto 107"/>
              <p:cNvCxnSpPr/>
              <p:nvPr/>
            </p:nvCxnSpPr>
            <p:spPr>
              <a:xfrm flipH="1" flipV="1">
                <a:off x="8059936" y="3949370"/>
                <a:ext cx="1" cy="207957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9" name="Conector recto 108"/>
              <p:cNvCxnSpPr/>
              <p:nvPr/>
            </p:nvCxnSpPr>
            <p:spPr>
              <a:xfrm flipH="1" flipV="1">
                <a:off x="3397551" y="3944815"/>
                <a:ext cx="1" cy="207957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0" name="Conector recto 109"/>
              <p:cNvCxnSpPr/>
              <p:nvPr/>
            </p:nvCxnSpPr>
            <p:spPr>
              <a:xfrm flipH="1" flipV="1">
                <a:off x="-140540" y="3634718"/>
                <a:ext cx="172800" cy="255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1" name="Conector recto 110"/>
              <p:cNvCxnSpPr/>
              <p:nvPr/>
            </p:nvCxnSpPr>
            <p:spPr>
              <a:xfrm flipH="1">
                <a:off x="-154629" y="4675544"/>
                <a:ext cx="441111" cy="1891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2" name="Conector recto 111"/>
              <p:cNvCxnSpPr/>
              <p:nvPr/>
            </p:nvCxnSpPr>
            <p:spPr>
              <a:xfrm flipH="1">
                <a:off x="-154627" y="3634718"/>
                <a:ext cx="12" cy="1040825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3" name="Conector recto 112"/>
              <p:cNvCxnSpPr/>
              <p:nvPr/>
            </p:nvCxnSpPr>
            <p:spPr>
              <a:xfrm flipH="1">
                <a:off x="-157960" y="4142668"/>
                <a:ext cx="441111" cy="1891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4" name="Conector recto 113"/>
              <p:cNvCxnSpPr/>
              <p:nvPr/>
            </p:nvCxnSpPr>
            <p:spPr>
              <a:xfrm flipH="1">
                <a:off x="1683273" y="4712110"/>
                <a:ext cx="3" cy="1209462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5" name="Conector recto 114"/>
              <p:cNvCxnSpPr/>
              <p:nvPr/>
            </p:nvCxnSpPr>
            <p:spPr>
              <a:xfrm>
                <a:off x="1279929" y="5301068"/>
                <a:ext cx="407811" cy="0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6" name="Conector recto 115"/>
              <p:cNvCxnSpPr/>
              <p:nvPr/>
            </p:nvCxnSpPr>
            <p:spPr>
              <a:xfrm>
                <a:off x="1283806" y="5926299"/>
                <a:ext cx="407811" cy="0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7" name="Conector recto 116"/>
              <p:cNvCxnSpPr/>
              <p:nvPr/>
            </p:nvCxnSpPr>
            <p:spPr>
              <a:xfrm flipH="1" flipV="1">
                <a:off x="3939299" y="4915776"/>
                <a:ext cx="1" cy="207957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8" name="Conector recto 117"/>
              <p:cNvCxnSpPr/>
              <p:nvPr/>
            </p:nvCxnSpPr>
            <p:spPr>
              <a:xfrm>
                <a:off x="3939309" y="4933875"/>
                <a:ext cx="3738477" cy="10412"/>
              </a:xfrm>
              <a:prstGeom prst="line">
                <a:avLst/>
              </a:prstGeom>
              <a:grpFill/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9" name="Conector recto 118"/>
              <p:cNvCxnSpPr/>
              <p:nvPr/>
            </p:nvCxnSpPr>
            <p:spPr>
              <a:xfrm flipH="1" flipV="1">
                <a:off x="8325620" y="5303699"/>
                <a:ext cx="172800" cy="255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0" name="Conector recto 119"/>
              <p:cNvCxnSpPr/>
              <p:nvPr/>
            </p:nvCxnSpPr>
            <p:spPr>
              <a:xfrm>
                <a:off x="8503423" y="5299707"/>
                <a:ext cx="14130" cy="1151322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1" name="Conector recto 120"/>
              <p:cNvCxnSpPr/>
              <p:nvPr/>
            </p:nvCxnSpPr>
            <p:spPr>
              <a:xfrm flipV="1">
                <a:off x="8060028" y="5868090"/>
                <a:ext cx="452466" cy="4748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2" name="Conector recto 121"/>
              <p:cNvCxnSpPr>
                <a:stCxn id="165" idx="3"/>
              </p:cNvCxnSpPr>
              <p:nvPr/>
            </p:nvCxnSpPr>
            <p:spPr>
              <a:xfrm flipV="1">
                <a:off x="8077965" y="6451030"/>
                <a:ext cx="439588" cy="4748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3" name="Conector recto 122"/>
              <p:cNvCxnSpPr>
                <a:stCxn id="158" idx="1"/>
              </p:cNvCxnSpPr>
              <p:nvPr/>
            </p:nvCxnSpPr>
            <p:spPr>
              <a:xfrm flipH="1" flipV="1">
                <a:off x="3039415" y="5338629"/>
                <a:ext cx="182993" cy="3259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4" name="Conector recto 123"/>
              <p:cNvCxnSpPr>
                <a:stCxn id="160" idx="1"/>
              </p:cNvCxnSpPr>
              <p:nvPr/>
            </p:nvCxnSpPr>
            <p:spPr>
              <a:xfrm flipH="1">
                <a:off x="3039417" y="6507767"/>
                <a:ext cx="343548" cy="0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5" name="Conector recto 124"/>
              <p:cNvCxnSpPr>
                <a:stCxn id="159" idx="1"/>
              </p:cNvCxnSpPr>
              <p:nvPr/>
            </p:nvCxnSpPr>
            <p:spPr>
              <a:xfrm flipH="1" flipV="1">
                <a:off x="3039417" y="5921569"/>
                <a:ext cx="353762" cy="3258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6" name="Conector recto 125"/>
              <p:cNvCxnSpPr/>
              <p:nvPr/>
            </p:nvCxnSpPr>
            <p:spPr>
              <a:xfrm>
                <a:off x="3039415" y="5338629"/>
                <a:ext cx="0" cy="1169138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7" name="Conector recto 126"/>
              <p:cNvCxnSpPr>
                <a:stCxn id="161" idx="1"/>
              </p:cNvCxnSpPr>
              <p:nvPr/>
            </p:nvCxnSpPr>
            <p:spPr>
              <a:xfrm flipH="1">
                <a:off x="4855336" y="5338629"/>
                <a:ext cx="174193" cy="0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8" name="Conector recto 127"/>
              <p:cNvCxnSpPr>
                <a:stCxn id="163" idx="1"/>
              </p:cNvCxnSpPr>
              <p:nvPr/>
            </p:nvCxnSpPr>
            <p:spPr>
              <a:xfrm flipH="1" flipV="1">
                <a:off x="4803808" y="6504251"/>
                <a:ext cx="491116" cy="259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9" name="Conector recto 128"/>
              <p:cNvCxnSpPr>
                <a:stCxn id="162" idx="1"/>
              </p:cNvCxnSpPr>
              <p:nvPr/>
            </p:nvCxnSpPr>
            <p:spPr>
              <a:xfrm flipH="1">
                <a:off x="4855336" y="5921568"/>
                <a:ext cx="449802" cy="0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30" name="Conector recto 129"/>
              <p:cNvCxnSpPr/>
              <p:nvPr/>
            </p:nvCxnSpPr>
            <p:spPr>
              <a:xfrm flipH="1">
                <a:off x="4826901" y="5338629"/>
                <a:ext cx="28435" cy="1169138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31" name="Conector recto 130"/>
              <p:cNvCxnSpPr/>
              <p:nvPr/>
            </p:nvCxnSpPr>
            <p:spPr>
              <a:xfrm flipH="1">
                <a:off x="5786774" y="1845560"/>
                <a:ext cx="917634" cy="5977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32" name="Conector recto 131"/>
              <p:cNvCxnSpPr>
                <a:endCxn id="170" idx="3"/>
              </p:cNvCxnSpPr>
              <p:nvPr/>
            </p:nvCxnSpPr>
            <p:spPr>
              <a:xfrm flipH="1" flipV="1">
                <a:off x="4901151" y="2925906"/>
                <a:ext cx="1819086" cy="31449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33" name="Conector recto 132"/>
              <p:cNvCxnSpPr/>
              <p:nvPr/>
            </p:nvCxnSpPr>
            <p:spPr>
              <a:xfrm flipH="1" flipV="1">
                <a:off x="5809835" y="818338"/>
                <a:ext cx="1406661" cy="1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34" name="Conector recto 133"/>
              <p:cNvCxnSpPr/>
              <p:nvPr/>
            </p:nvCxnSpPr>
            <p:spPr>
              <a:xfrm flipH="1">
                <a:off x="11857910" y="3630976"/>
                <a:ext cx="31314" cy="1912962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sp>
            <p:nvSpPr>
              <p:cNvPr id="135" name="Rectángulo 134"/>
              <p:cNvSpPr/>
              <p:nvPr/>
            </p:nvSpPr>
            <p:spPr>
              <a:xfrm>
                <a:off x="4651957" y="170248"/>
                <a:ext cx="2337507" cy="504289"/>
              </a:xfrm>
              <a:prstGeom prst="rect">
                <a:avLst/>
              </a:prstGeom>
              <a:grpFill/>
              <a:ln w="76200">
                <a:solidFill>
                  <a:srgbClr val="C0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CONSEJO DE </a:t>
                </a:r>
                <a:r>
                  <a:rPr lang="es-ES" sz="12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ADMINISTRACIÓN</a:t>
                </a:r>
                <a:endParaRPr lang="es-E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Rectángulo 135"/>
              <p:cNvSpPr/>
              <p:nvPr/>
            </p:nvSpPr>
            <p:spPr>
              <a:xfrm>
                <a:off x="7216496" y="626678"/>
                <a:ext cx="1517564" cy="411549"/>
              </a:xfrm>
              <a:prstGeom prst="rect">
                <a:avLst/>
              </a:prstGeom>
              <a:grpFill/>
              <a:ln w="76200">
                <a:solidFill>
                  <a:srgbClr val="92D050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AUDITORÍA INTERNA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Rectángulo 136"/>
              <p:cNvSpPr/>
              <p:nvPr/>
            </p:nvSpPr>
            <p:spPr>
              <a:xfrm>
                <a:off x="5055430" y="930688"/>
                <a:ext cx="1517564" cy="637156"/>
              </a:xfrm>
              <a:prstGeom prst="rect">
                <a:avLst/>
              </a:prstGeom>
              <a:grpFill/>
              <a:ln w="7620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 smtClean="0">
                    <a:solidFill>
                      <a:schemeClr val="tx1"/>
                    </a:solidFill>
                  </a:rPr>
                  <a:t>DIRECCIÓN SUPERIOR</a:t>
                </a:r>
                <a:endParaRPr lang="es-E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ángulo 137"/>
              <p:cNvSpPr/>
              <p:nvPr/>
            </p:nvSpPr>
            <p:spPr>
              <a:xfrm>
                <a:off x="3397551" y="1627834"/>
                <a:ext cx="1530112" cy="350687"/>
              </a:xfrm>
              <a:prstGeom prst="rect">
                <a:avLst/>
              </a:prstGeom>
              <a:grpFill/>
              <a:ln w="57150">
                <a:solidFill>
                  <a:schemeClr val="accent2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UNIDAD DE COMUNICACIONES Y RELACIONES </a:t>
                </a:r>
                <a:r>
                  <a:rPr lang="es-ES" sz="8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PÚBLICAS</a:t>
                </a:r>
                <a:endParaRPr lang="es-E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ángulo 138"/>
              <p:cNvSpPr/>
              <p:nvPr/>
            </p:nvSpPr>
            <p:spPr>
              <a:xfrm>
                <a:off x="6721538" y="1607757"/>
                <a:ext cx="1517564" cy="339196"/>
              </a:xfrm>
              <a:prstGeom prst="rect">
                <a:avLst/>
              </a:prstGeom>
              <a:grpFill/>
              <a:ln w="57150">
                <a:solidFill>
                  <a:schemeClr val="accent2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9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SUPERVISION Y  CALIDAD</a:t>
                </a:r>
                <a:r>
                  <a:rPr lang="es-ES" sz="900" dirty="0" smtClean="0">
                    <a:solidFill>
                      <a:schemeClr val="tx1"/>
                    </a:solidFill>
                  </a:rPr>
                  <a:t> </a:t>
                </a:r>
                <a:endParaRPr lang="es-E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ángulo 139"/>
              <p:cNvSpPr/>
              <p:nvPr/>
            </p:nvSpPr>
            <p:spPr>
              <a:xfrm>
                <a:off x="6720236" y="2732180"/>
                <a:ext cx="1517564" cy="417880"/>
              </a:xfrm>
              <a:prstGeom prst="rect">
                <a:avLst/>
              </a:prstGeom>
              <a:grpFill/>
              <a:ln w="57150">
                <a:solidFill>
                  <a:schemeClr val="accent2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9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UNIDAD DE GESTION DOCUMENTAL Y ARCHIVO</a:t>
                </a:r>
                <a:endParaRPr lang="es-E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ángulo 140"/>
              <p:cNvSpPr/>
              <p:nvPr/>
            </p:nvSpPr>
            <p:spPr>
              <a:xfrm>
                <a:off x="45159" y="3412970"/>
                <a:ext cx="1339399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ADMINISTRACIÓN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ángulo 141"/>
              <p:cNvSpPr/>
              <p:nvPr/>
            </p:nvSpPr>
            <p:spPr>
              <a:xfrm>
                <a:off x="1476608" y="3425060"/>
                <a:ext cx="1339399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PLANIFICACIÓN </a:t>
                </a:r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Y PROYECTOS</a:t>
                </a:r>
                <a:r>
                  <a:rPr lang="es-ES" sz="1000" dirty="0">
                    <a:solidFill>
                      <a:schemeClr val="tx1"/>
                    </a:solidFill>
                  </a:rPr>
                  <a:t> </a:t>
                </a:r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ángulo 142"/>
              <p:cNvSpPr/>
              <p:nvPr/>
            </p:nvSpPr>
            <p:spPr>
              <a:xfrm>
                <a:off x="4307990" y="3398436"/>
                <a:ext cx="1339399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9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TARJETAS DE </a:t>
                </a:r>
                <a:r>
                  <a:rPr lang="es-ES" sz="9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CRÉDITO Y SUPERVISIÓN FINANCIERA </a:t>
                </a:r>
                <a:endParaRPr lang="es-E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ángulo 143"/>
              <p:cNvSpPr/>
              <p:nvPr/>
            </p:nvSpPr>
            <p:spPr>
              <a:xfrm>
                <a:off x="5944273" y="3398436"/>
                <a:ext cx="1339399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RECURSOS HUMANOS</a:t>
                </a:r>
                <a:r>
                  <a:rPr lang="es-ES" sz="1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  <p:sp>
            <p:nvSpPr>
              <p:cNvPr id="145" name="Rectángulo 144"/>
              <p:cNvSpPr/>
              <p:nvPr/>
            </p:nvSpPr>
            <p:spPr>
              <a:xfrm>
                <a:off x="7440861" y="3411779"/>
                <a:ext cx="1339399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UNIDAD DE ADQUISICIONES Y CONTRATACIONES</a:t>
                </a:r>
                <a:r>
                  <a:rPr lang="es-ES" sz="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  <p:sp>
            <p:nvSpPr>
              <p:cNvPr id="146" name="Rectángulo 145"/>
              <p:cNvSpPr/>
              <p:nvPr/>
            </p:nvSpPr>
            <p:spPr>
              <a:xfrm>
                <a:off x="10404281" y="3384464"/>
                <a:ext cx="1339399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UNIDAD </a:t>
                </a:r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FINANCIERA INSTITUCIONAL</a:t>
                </a:r>
                <a:r>
                  <a:rPr lang="es-ES" sz="1000" dirty="0" smtClean="0">
                    <a:solidFill>
                      <a:schemeClr val="tx1"/>
                    </a:solidFill>
                  </a:rPr>
                  <a:t> 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Rectángulo 146"/>
              <p:cNvSpPr/>
              <p:nvPr/>
            </p:nvSpPr>
            <p:spPr>
              <a:xfrm>
                <a:off x="284034" y="3916454"/>
                <a:ext cx="1087198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INFORMÁTICA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ángulo 147"/>
              <p:cNvSpPr/>
              <p:nvPr/>
            </p:nvSpPr>
            <p:spPr>
              <a:xfrm>
                <a:off x="2799426" y="4104250"/>
                <a:ext cx="1339396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JURÍDICO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ángulo 148"/>
              <p:cNvSpPr/>
              <p:nvPr/>
            </p:nvSpPr>
            <p:spPr>
              <a:xfrm>
                <a:off x="5920301" y="4085813"/>
                <a:ext cx="1330809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VIGILANCIA Y </a:t>
                </a:r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FISCALIZACIÓN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ángulo 149"/>
              <p:cNvSpPr/>
              <p:nvPr/>
            </p:nvSpPr>
            <p:spPr>
              <a:xfrm>
                <a:off x="7395836" y="4098406"/>
                <a:ext cx="1356565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FOMENTO Y ASITENCIA </a:t>
                </a:r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TÉCNICA</a:t>
                </a:r>
                <a:r>
                  <a:rPr lang="es-ES" sz="1000" dirty="0" smtClean="0">
                    <a:solidFill>
                      <a:schemeClr val="tx1"/>
                    </a:solidFill>
                  </a:rPr>
                  <a:t> 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ángulo 150"/>
              <p:cNvSpPr/>
              <p:nvPr/>
            </p:nvSpPr>
            <p:spPr>
              <a:xfrm>
                <a:off x="10389253" y="4036480"/>
                <a:ext cx="1097406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PRESUPUESTO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ángulo 151"/>
              <p:cNvSpPr/>
              <p:nvPr/>
            </p:nvSpPr>
            <p:spPr>
              <a:xfrm>
                <a:off x="4307990" y="4078820"/>
                <a:ext cx="1321159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REGISTRO </a:t>
                </a:r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COOPERATIVO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Rectángulo 152"/>
              <p:cNvSpPr/>
              <p:nvPr/>
            </p:nvSpPr>
            <p:spPr>
              <a:xfrm>
                <a:off x="284034" y="4478124"/>
                <a:ext cx="1097406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SERVICIOS </a:t>
                </a:r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GENERALES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ectángulo 153"/>
              <p:cNvSpPr/>
              <p:nvPr/>
            </p:nvSpPr>
            <p:spPr>
              <a:xfrm>
                <a:off x="440616" y="5043807"/>
                <a:ext cx="855372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BODEGA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Rectángulo 154"/>
              <p:cNvSpPr/>
              <p:nvPr/>
            </p:nvSpPr>
            <p:spPr>
              <a:xfrm>
                <a:off x="440615" y="5571829"/>
                <a:ext cx="855372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ACTIVO </a:t>
                </a:r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FIJO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Rectángulo 155"/>
              <p:cNvSpPr/>
              <p:nvPr/>
            </p:nvSpPr>
            <p:spPr>
              <a:xfrm>
                <a:off x="10389035" y="4712110"/>
                <a:ext cx="1097404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TESORERÍA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Rectángulo 156"/>
              <p:cNvSpPr/>
              <p:nvPr/>
            </p:nvSpPr>
            <p:spPr>
              <a:xfrm>
                <a:off x="10389035" y="5293092"/>
                <a:ext cx="1107838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800" dirty="0">
                    <a:solidFill>
                      <a:schemeClr val="tx1"/>
                    </a:solidFill>
                  </a:rPr>
                  <a:t>CONTABILIDAD GUBERNAMENTAL </a:t>
                </a:r>
              </a:p>
            </p:txBody>
          </p:sp>
          <p:sp>
            <p:nvSpPr>
              <p:cNvPr id="158" name="Rectángulo 157"/>
              <p:cNvSpPr/>
              <p:nvPr/>
            </p:nvSpPr>
            <p:spPr>
              <a:xfrm>
                <a:off x="3222408" y="5126016"/>
                <a:ext cx="1466582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1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OFIC.REG. DE </a:t>
                </a:r>
                <a:r>
                  <a:rPr lang="es-ES" sz="11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OCCIDENTE</a:t>
                </a:r>
                <a:endParaRPr lang="es-E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ángulo 158"/>
              <p:cNvSpPr/>
              <p:nvPr/>
            </p:nvSpPr>
            <p:spPr>
              <a:xfrm>
                <a:off x="3393179" y="5708955"/>
                <a:ext cx="1282932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</a:rPr>
                  <a:t>FOMENTO</a:t>
                </a:r>
                <a:r>
                  <a:rPr lang="es-ES" sz="1000" dirty="0"/>
                  <a:t> </a:t>
                </a:r>
              </a:p>
            </p:txBody>
          </p:sp>
          <p:sp>
            <p:nvSpPr>
              <p:cNvPr id="160" name="Rectángulo 159"/>
              <p:cNvSpPr/>
              <p:nvPr/>
            </p:nvSpPr>
            <p:spPr>
              <a:xfrm>
                <a:off x="3382965" y="6291895"/>
                <a:ext cx="1282932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VIGILANCIA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ángulo 160"/>
              <p:cNvSpPr/>
              <p:nvPr/>
            </p:nvSpPr>
            <p:spPr>
              <a:xfrm>
                <a:off x="5029529" y="5122757"/>
                <a:ext cx="1423853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1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OFIC.REG. </a:t>
                </a:r>
                <a:r>
                  <a:rPr lang="es-ES" sz="11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PARACENRAL</a:t>
                </a:r>
                <a:endParaRPr lang="es-E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ángulo 161"/>
              <p:cNvSpPr/>
              <p:nvPr/>
            </p:nvSpPr>
            <p:spPr>
              <a:xfrm>
                <a:off x="5305138" y="5705696"/>
                <a:ext cx="1148244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FOMENTO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ángulo 162"/>
              <p:cNvSpPr/>
              <p:nvPr/>
            </p:nvSpPr>
            <p:spPr>
              <a:xfrm>
                <a:off x="5294924" y="6288636"/>
                <a:ext cx="1148244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VIGILANCIA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ángulo 163"/>
              <p:cNvSpPr/>
              <p:nvPr/>
            </p:nvSpPr>
            <p:spPr>
              <a:xfrm>
                <a:off x="6899471" y="5656966"/>
                <a:ext cx="1188708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FOMENTO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ángulo 164"/>
              <p:cNvSpPr/>
              <p:nvPr/>
            </p:nvSpPr>
            <p:spPr>
              <a:xfrm>
                <a:off x="6889257" y="6239906"/>
                <a:ext cx="1188708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VIGILANCIA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Rectángulo 165"/>
              <p:cNvSpPr/>
              <p:nvPr/>
            </p:nvSpPr>
            <p:spPr>
              <a:xfrm>
                <a:off x="6900976" y="5109572"/>
                <a:ext cx="1475055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1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OFIC.REG. DE </a:t>
                </a:r>
                <a:r>
                  <a:rPr lang="es-ES" sz="11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ORIENTE</a:t>
                </a:r>
                <a:endParaRPr lang="es-E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2" name="CuadroTexto 91"/>
            <p:cNvSpPr txBox="1"/>
            <p:nvPr/>
          </p:nvSpPr>
          <p:spPr>
            <a:xfrm>
              <a:off x="205740" y="400050"/>
              <a:ext cx="388586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s-SV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93" name="Rectángulo 92"/>
            <p:cNvSpPr/>
            <p:nvPr/>
          </p:nvSpPr>
          <p:spPr>
            <a:xfrm>
              <a:off x="8930327" y="3204222"/>
              <a:ext cx="1315369" cy="417511"/>
            </a:xfrm>
            <a:prstGeom prst="rect">
              <a:avLst/>
            </a:prstGeom>
            <a:grpFill/>
            <a:ln w="57150">
              <a:solidFill>
                <a:srgbClr val="00B0F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1">
              <a:schemeClr val="accent1"/>
            </a:lnRef>
            <a:fillRef idx="1003">
              <a:schemeClr val="lt2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EDUCACIÓN COOPERATIVA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94" name="Conector recto 93"/>
            <p:cNvCxnSpPr/>
            <p:nvPr/>
          </p:nvCxnSpPr>
          <p:spPr>
            <a:xfrm flipH="1" flipV="1">
              <a:off x="5879742" y="4701196"/>
              <a:ext cx="1" cy="201101"/>
            </a:xfrm>
            <a:prstGeom prst="lin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1003">
              <a:schemeClr val="lt2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95" name="Rectángulo 94"/>
            <p:cNvSpPr/>
            <p:nvPr/>
          </p:nvSpPr>
          <p:spPr>
            <a:xfrm>
              <a:off x="3109327" y="3239537"/>
              <a:ext cx="1298724" cy="417511"/>
            </a:xfrm>
            <a:prstGeom prst="rect">
              <a:avLst/>
            </a:prstGeom>
            <a:grpFill/>
            <a:ln w="57150">
              <a:solidFill>
                <a:srgbClr val="00B0F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1">
              <a:schemeClr val="accent1"/>
            </a:lnRef>
            <a:fillRef idx="1003">
              <a:schemeClr val="lt2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GESTIÓN  AL DESARROLLO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7" name="CuadroTexto 166"/>
          <p:cNvSpPr txBox="1"/>
          <p:nvPr/>
        </p:nvSpPr>
        <p:spPr>
          <a:xfrm>
            <a:off x="8987752" y="2118216"/>
            <a:ext cx="2558467" cy="101566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SV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MODIFICACION</a:t>
            </a:r>
          </a:p>
          <a:p>
            <a:pPr algn="just"/>
            <a:r>
              <a:rPr lang="es-SV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Aprobado en sesión ordinaria del Consejo de Administración No. 786  punto V. literal g) de fecha 12/10/2017 Acuerdo No. 141</a:t>
            </a:r>
            <a:endParaRPr lang="es-SV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8" name="Conector recto 167"/>
          <p:cNvCxnSpPr/>
          <p:nvPr/>
        </p:nvCxnSpPr>
        <p:spPr>
          <a:xfrm>
            <a:off x="5250165" y="2490300"/>
            <a:ext cx="9482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Rectángulo 168"/>
          <p:cNvSpPr/>
          <p:nvPr/>
        </p:nvSpPr>
        <p:spPr>
          <a:xfrm>
            <a:off x="3734311" y="2743148"/>
            <a:ext cx="1471480" cy="298618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Calibri" panose="020F0502020204030204" pitchFamily="34" charset="0"/>
              </a:rPr>
              <a:t>UNIDAD </a:t>
            </a:r>
            <a:r>
              <a:rPr lang="es-ES" sz="9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 GÉNERO</a:t>
            </a:r>
            <a:endParaRPr lang="es-ES" sz="900" dirty="0">
              <a:solidFill>
                <a:schemeClr val="tx1"/>
              </a:solidFill>
            </a:endParaRPr>
          </a:p>
        </p:txBody>
      </p:sp>
      <p:sp>
        <p:nvSpPr>
          <p:cNvPr id="170" name="Rectángulo 169"/>
          <p:cNvSpPr/>
          <p:nvPr/>
        </p:nvSpPr>
        <p:spPr>
          <a:xfrm>
            <a:off x="3722550" y="3201380"/>
            <a:ext cx="1471480" cy="367517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UNIDAD DE MEDIO AMBIENTE</a:t>
            </a:r>
            <a:endParaRPr lang="es-ES" sz="900" dirty="0">
              <a:solidFill>
                <a:schemeClr val="tx1"/>
              </a:solidFill>
            </a:endParaRPr>
          </a:p>
        </p:txBody>
      </p:sp>
      <p:sp>
        <p:nvSpPr>
          <p:cNvPr id="172" name="Rectángulo 171"/>
          <p:cNvSpPr/>
          <p:nvPr/>
        </p:nvSpPr>
        <p:spPr>
          <a:xfrm>
            <a:off x="6930343" y="2725280"/>
            <a:ext cx="1471480" cy="347157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Calibri" panose="020F0502020204030204" pitchFamily="34" charset="0"/>
              </a:rPr>
              <a:t>UNIDAD DE ACCESO A LA INFORMACIÓN PÚBLICA</a:t>
            </a:r>
            <a:r>
              <a:rPr lang="es-ES" sz="9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73" name="Conector recto 172"/>
          <p:cNvCxnSpPr/>
          <p:nvPr/>
        </p:nvCxnSpPr>
        <p:spPr>
          <a:xfrm flipH="1" flipV="1">
            <a:off x="5237763" y="2861498"/>
            <a:ext cx="1702880" cy="2216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20" y="83048"/>
            <a:ext cx="1343315" cy="13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6482" y="420913"/>
            <a:ext cx="10583690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800" b="1" dirty="0" smtClean="0"/>
              <a:t>Unidad de Adquisiciones y Contratacion</a:t>
            </a:r>
            <a:r>
              <a:rPr lang="es-ES" sz="3800" b="1" dirty="0" smtClean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Responsable de dirigir, coordinar, gestionar y supervisar, las actividades del proceso administrativo de la UACI correspondiente a la institución, en forma integrada e interrelacionada, velando por el cumplimiento de la LACAP y su reglamento, ejecutando todos los procesos de adquisición y contratación objeto de esta ley; y darle cumplimiento a las políticas, lineamientos y disposiciones técnicas que sean establecidas por la UNAC y otras normativas definidas por el ministerio de hacienda; y desarrollar, cumplir con otras funciones que sean establecidas por las autoridades superiores institucionales 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pPr marL="0" indent="0" algn="just">
              <a:buNone/>
            </a:pPr>
            <a:r>
              <a:rPr lang="es-ES" sz="1900" dirty="0" smtClean="0"/>
              <a:t>     Jefa UACI 		: Licda. Ana Liz Rodriguez de Tovar</a:t>
            </a:r>
          </a:p>
          <a:p>
            <a:r>
              <a:rPr lang="es-ES" dirty="0" smtClean="0"/>
              <a:t>Mujeres			: 2	</a:t>
            </a:r>
          </a:p>
          <a:p>
            <a:r>
              <a:rPr lang="es-ES" dirty="0" smtClean="0"/>
              <a:t>Hombres			: 2</a:t>
            </a:r>
          </a:p>
          <a:p>
            <a:r>
              <a:rPr lang="es-ES" dirty="0" smtClean="0"/>
              <a:t>Total				: 4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615" y="167006"/>
            <a:ext cx="1228714" cy="12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7843" y="420914"/>
            <a:ext cx="8352329" cy="63238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</a:t>
            </a:r>
            <a:r>
              <a:rPr lang="es-ES" sz="4500" b="1" dirty="0" smtClean="0"/>
              <a:t>Educación Cooperati</a:t>
            </a:r>
            <a:r>
              <a:rPr lang="es-ES" sz="4500" b="1" dirty="0" smtClean="0">
                <a:solidFill>
                  <a:schemeClr val="bg1"/>
                </a:solidFill>
              </a:rPr>
              <a:t>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Atender </a:t>
            </a:r>
            <a:r>
              <a:rPr lang="es-ES" dirty="0"/>
              <a:t>las demandas de capacitación del movimiento cooperativo a nivel nacional, para mejorar la gestión empresarial, y el funcionamiento de las Cooperativas, así como la </a:t>
            </a:r>
            <a:r>
              <a:rPr lang="es-ES" dirty="0" smtClean="0"/>
              <a:t>prestación </a:t>
            </a:r>
            <a:r>
              <a:rPr lang="es-ES" dirty="0"/>
              <a:t>de servicios a sus asociados. </a:t>
            </a:r>
          </a:p>
          <a:p>
            <a:pPr marL="0" indent="0" algn="just">
              <a:buNone/>
            </a:pPr>
            <a:r>
              <a:rPr lang="es-ES" sz="1900" dirty="0" smtClean="0"/>
              <a:t>     Nombre de la encargada	: Licda. María Teresa Silva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1	</a:t>
            </a:r>
          </a:p>
          <a:p>
            <a:r>
              <a:rPr lang="es-ES" dirty="0" smtClean="0"/>
              <a:t>Hombres					: 0</a:t>
            </a:r>
          </a:p>
          <a:p>
            <a:r>
              <a:rPr lang="es-ES" dirty="0" smtClean="0"/>
              <a:t>Total						: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87" y="57873"/>
            <a:ext cx="1440026" cy="146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271" y="420914"/>
            <a:ext cx="9386901" cy="649350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</a:t>
            </a:r>
            <a:r>
              <a:rPr lang="es-ES" sz="4500" b="1" dirty="0" smtClean="0"/>
              <a:t>Unidad Financiera Institucion</a:t>
            </a:r>
            <a:r>
              <a:rPr lang="es-ES" sz="4500" b="1" dirty="0" smtClean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Dirigir, coordinar, digitar, gestionar y supervisar, las actividades del Proceso Administrativo Financiero correspondientes a la Institución, velando por el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Financiero Integrado (SAFI</a:t>
            </a:r>
            <a:r>
              <a:rPr lang="es-ES" dirty="0" smtClean="0"/>
              <a:t>).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400" u="sng" dirty="0">
                <a:hlinkClick r:id="rId3"/>
              </a:rPr>
              <a:t>TÉCNICO UFI CON FUNCIONES CONTABLES </a:t>
            </a:r>
            <a:r>
              <a:rPr lang="es-ES" sz="1400" u="sng" dirty="0" smtClean="0"/>
              <a:t> (Contadora): </a:t>
            </a:r>
            <a:r>
              <a:rPr lang="es-ES" sz="1400" dirty="0"/>
              <a:t>Verificar y validarlos registros contables que se generen en forma automática, así como efectuar los registros contables directos que se produzcan en el Proceso Administrativo Financiero, realizar oportunamente los cierres mensuales y anuales, preparar los estados básicos e informar sobre el comportamiento de los recursos y obligaciones institucionales.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400" u="sng" dirty="0">
                <a:solidFill>
                  <a:schemeClr val="accent1">
                    <a:lumMod val="50000"/>
                  </a:schemeClr>
                </a:solidFill>
              </a:rPr>
              <a:t>TÉCNICO UFI CON FUNCIONES DE </a:t>
            </a:r>
            <a:r>
              <a:rPr lang="es-ES" sz="1400" u="sng" dirty="0" smtClean="0">
                <a:solidFill>
                  <a:schemeClr val="accent1">
                    <a:lumMod val="50000"/>
                  </a:schemeClr>
                </a:solidFill>
              </a:rPr>
              <a:t>PRESUPUESTO </a:t>
            </a:r>
            <a:r>
              <a:rPr lang="es-ES" sz="1400" u="sng" dirty="0" smtClean="0"/>
              <a:t>( Tesorera): </a:t>
            </a:r>
            <a:r>
              <a:rPr lang="es-ES" sz="1400" dirty="0"/>
              <a:t>Coordinar las actividades relacionadas con la elaboración del Proyecto de presupuesto Institucional, Ejecución, Seguimiento y Evaluación Presupuestaria; elaborar y consolidar la información de los compromisos de pagos institucionales para gestionar las respectivas transferencias de fondos a la Cuenta Corriente Subsidiaria Institucional y efectuar los pagos de los compromisos adquiridos; así como generar y analizar la información presentada en los estados contables y presupuestarios. </a:t>
            </a:r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 Jefa UFI 		: Sra. Maria Victoria Hernández de Torres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:	  3	</a:t>
            </a:r>
          </a:p>
          <a:p>
            <a:r>
              <a:rPr lang="es-ES" dirty="0" smtClean="0"/>
              <a:t>Hombres		:	  0</a:t>
            </a:r>
          </a:p>
          <a:p>
            <a:r>
              <a:rPr lang="es-ES" dirty="0" smtClean="0"/>
              <a:t>Total			:	  </a:t>
            </a:r>
            <a:r>
              <a:rPr lang="es-ES" dirty="0"/>
              <a:t>3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525" y="124193"/>
            <a:ext cx="1265355" cy="129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271" y="420913"/>
            <a:ext cx="9386901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</a:t>
            </a:r>
            <a:r>
              <a:rPr lang="es-ES" sz="4500" b="1" dirty="0" smtClean="0"/>
              <a:t>Departamento Jurídi</a:t>
            </a:r>
            <a:r>
              <a:rPr lang="es-ES" sz="4500" b="1" dirty="0" smtClean="0">
                <a:solidFill>
                  <a:schemeClr val="bg1"/>
                </a:solidFill>
              </a:rPr>
              <a:t>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3" y="1639268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Asesorar en materia jurídica relacionada con el cooperativismo a la Presidencia, Vicepresidencia, </a:t>
            </a:r>
            <a:r>
              <a:rPr lang="es-ES" dirty="0" smtClean="0"/>
              <a:t>Consejo de Administración, empleados </a:t>
            </a:r>
            <a:r>
              <a:rPr lang="es-ES" dirty="0"/>
              <a:t>de la institución, así como a los miembros de las Asociaciones Cooperativas y cualquier otro </a:t>
            </a:r>
            <a:r>
              <a:rPr lang="es-ES" dirty="0" smtClean="0"/>
              <a:t>interesado; así como emitir opiniones, dictámenes o informes sobre asuntos de índole jurídico que le sometan a su conocimiento.</a:t>
            </a:r>
            <a:endParaRPr lang="es-ES" sz="1400" dirty="0"/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Jefa del Depto. Jurídico 	: Licda. Ana Elizabeth Martínez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	  3	</a:t>
            </a:r>
          </a:p>
          <a:p>
            <a:r>
              <a:rPr lang="es-ES" dirty="0" smtClean="0"/>
              <a:t>Hombres					:	  1</a:t>
            </a:r>
          </a:p>
          <a:p>
            <a:r>
              <a:rPr lang="es-ES" dirty="0" smtClean="0"/>
              <a:t>Total						:	  4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241" y="147135"/>
            <a:ext cx="1463517" cy="14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0779" y="420913"/>
            <a:ext cx="10555605" cy="993376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100" b="1" dirty="0" smtClean="0"/>
              <a:t>Departamento de Regist</a:t>
            </a:r>
            <a:r>
              <a:rPr lang="es-ES" sz="3100" b="1" dirty="0" smtClean="0">
                <a:solidFill>
                  <a:schemeClr val="bg1"/>
                </a:solidFill>
              </a:rPr>
              <a:t>ro Nacional de</a:t>
            </a:r>
            <a:br>
              <a:rPr lang="es-ES" sz="3100" b="1" dirty="0" smtClean="0">
                <a:solidFill>
                  <a:schemeClr val="bg1"/>
                </a:solidFill>
              </a:rPr>
            </a:br>
            <a:r>
              <a:rPr lang="es-ES" sz="3100" b="1" dirty="0" smtClean="0">
                <a:solidFill>
                  <a:schemeClr val="bg1"/>
                </a:solidFill>
              </a:rPr>
              <a:t> Asociaciones Cooperativas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0779" y="1877276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Tramitar las solicitudes de las asociaciones cooperativas constituidas, que solicitaren su reconocimiento oficial e inscripción en el Registro correspondiente, a fin de obtener su personalidad </a:t>
            </a:r>
            <a:r>
              <a:rPr lang="es-ES" dirty="0" smtClean="0"/>
              <a:t>jurídica. Extensión de credenciales de Representante Legal y Cuerpos Directivos. Llevar el Registro de las Asociaciones Cooperativas, Federaciones y Confederaciones de cooperativas inscritas. </a:t>
            </a:r>
            <a:endParaRPr lang="es-ES" sz="1400" dirty="0"/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Nombre de Jefe de departamento : Lic. Misael Edgardo Díaz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	:	  3	</a:t>
            </a:r>
          </a:p>
          <a:p>
            <a:r>
              <a:rPr lang="es-ES" dirty="0" smtClean="0"/>
              <a:t>Hombres							:	  1</a:t>
            </a:r>
          </a:p>
          <a:p>
            <a:r>
              <a:rPr lang="es-ES" dirty="0" smtClean="0"/>
              <a:t>Total								:	  4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886" y="99133"/>
            <a:ext cx="1289934" cy="131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5099" y="420913"/>
            <a:ext cx="9421285" cy="67868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</a:t>
            </a:r>
            <a:r>
              <a:rPr lang="es-ES" sz="4500" b="1" dirty="0" smtClean="0"/>
              <a:t>Fomento y Asistencia Técni</a:t>
            </a:r>
            <a:r>
              <a:rPr lang="es-ES" sz="4500" b="1" dirty="0" smtClean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Fomentar la formación de Asociaciones Cooperativas, así como la integración del movimiento cooperativo a todos los niveles. Brindar asistencia técnica adecuada para la organización y administración de las Asociaciones Cooperativas y a los grupos que lo solicitaren .</a:t>
            </a:r>
            <a:endParaRPr lang="es-ES" dirty="0"/>
          </a:p>
          <a:p>
            <a:pPr algn="just"/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	Jefa del Departamento	: Sra. Nuria del Carmen Funes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5</a:t>
            </a:r>
          </a:p>
          <a:p>
            <a:r>
              <a:rPr lang="es-ES" dirty="0" smtClean="0"/>
              <a:t>Hombres					: </a:t>
            </a:r>
            <a:r>
              <a:rPr lang="es-ES" dirty="0"/>
              <a:t>2</a:t>
            </a:r>
            <a:endParaRPr lang="es-ES" dirty="0" smtClean="0"/>
          </a:p>
          <a:p>
            <a:r>
              <a:rPr lang="es-ES" dirty="0" smtClean="0"/>
              <a:t>Total						: </a:t>
            </a:r>
            <a:r>
              <a:rPr lang="es-ES" dirty="0"/>
              <a:t>7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22" y="55675"/>
            <a:ext cx="1179699" cy="120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271" y="420914"/>
            <a:ext cx="9317113" cy="63238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  </a:t>
            </a:r>
            <a:r>
              <a:rPr lang="es-ES" sz="4500" b="1" dirty="0" smtClean="0"/>
              <a:t>Vigilancia y Fiscalizaci</a:t>
            </a:r>
            <a:r>
              <a:rPr lang="es-ES" sz="4500" b="1" dirty="0" smtClean="0">
                <a:solidFill>
                  <a:schemeClr val="bg1"/>
                </a:solidFill>
              </a:rPr>
              <a:t>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Dirigir las acciones de </a:t>
            </a:r>
            <a:r>
              <a:rPr lang="es-ES" dirty="0" smtClean="0"/>
              <a:t>fiscalización y </a:t>
            </a:r>
            <a:r>
              <a:rPr lang="es-ES" dirty="0"/>
              <a:t>asesoría a las Asociaciones Cooperativas en los aspectos contables, legales y administrativos.</a:t>
            </a:r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Nombre de Jefa	: Sra. María Antonia Rosa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:</a:t>
            </a:r>
            <a:r>
              <a:rPr lang="es-ES" dirty="0"/>
              <a:t>	</a:t>
            </a:r>
            <a:r>
              <a:rPr lang="es-ES" dirty="0" smtClean="0"/>
              <a:t>  5	</a:t>
            </a:r>
          </a:p>
          <a:p>
            <a:r>
              <a:rPr lang="es-ES" dirty="0" smtClean="0"/>
              <a:t>Hombres		:	  3</a:t>
            </a:r>
          </a:p>
          <a:p>
            <a:r>
              <a:rPr lang="es-ES" dirty="0" smtClean="0"/>
              <a:t>Total			:	  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89" y="106350"/>
            <a:ext cx="1282856" cy="13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9483" y="420914"/>
            <a:ext cx="9386901" cy="574168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pPr algn="ctr"/>
            <a:r>
              <a:rPr lang="es-ES" sz="3200" dirty="0" smtClean="0"/>
              <a:t>OFICINA </a:t>
            </a:r>
            <a:r>
              <a:rPr lang="es-ES" sz="3200" b="1" dirty="0" smtClean="0"/>
              <a:t>REGIONAL DE OCCIDENTE (Santa </a:t>
            </a:r>
            <a:r>
              <a:rPr lang="es-ES" sz="3200" b="1" dirty="0" smtClean="0">
                <a:solidFill>
                  <a:schemeClr val="bg1"/>
                </a:solidFill>
              </a:rPr>
              <a:t>Ana)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dirty="0"/>
              <a:t>Planificar, coordinar, mejorar y supervisar las actividades que se desarrollan dentro </a:t>
            </a:r>
            <a:r>
              <a:rPr lang="es-ES" dirty="0" smtClean="0"/>
              <a:t>de la Oficina Regional</a:t>
            </a:r>
            <a:r>
              <a:rPr lang="es-ES" dirty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900" dirty="0" smtClean="0"/>
              <a:t>     </a:t>
            </a:r>
            <a:r>
              <a:rPr lang="es-ES" sz="1800" b="1" dirty="0"/>
              <a:t>Asesores Técnicos, Auditores de Cooperativas Secretaria, Ordenanza, Motorista</a:t>
            </a:r>
            <a:endParaRPr lang="es-ES" sz="1900" dirty="0" smtClean="0"/>
          </a:p>
          <a:p>
            <a:pPr marL="0" indent="0" algn="just">
              <a:buNone/>
            </a:pPr>
            <a:r>
              <a:rPr lang="es-ES" sz="1900" dirty="0"/>
              <a:t>	</a:t>
            </a:r>
            <a:r>
              <a:rPr lang="es-ES" sz="1900" dirty="0" smtClean="0"/>
              <a:t>Jefe de la Oficina Regional	: Lic. Jimmy Alexander Caballero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:	  4	</a:t>
            </a:r>
          </a:p>
          <a:p>
            <a:r>
              <a:rPr lang="es-ES" dirty="0" smtClean="0"/>
              <a:t>Hombres						:	  5</a:t>
            </a:r>
          </a:p>
          <a:p>
            <a:r>
              <a:rPr lang="es-ES" dirty="0" smtClean="0"/>
              <a:t>Total							:	  9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441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645" y="463045"/>
            <a:ext cx="10313156" cy="76308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4000" b="1" dirty="0" smtClean="0"/>
              <a:t>OFICINA REGIONAL DE ORIENTE (</a:t>
            </a:r>
            <a:r>
              <a:rPr lang="es-ES" sz="4500" b="1" dirty="0" smtClean="0"/>
              <a:t>San Migu</a:t>
            </a:r>
            <a:r>
              <a:rPr lang="es-ES" sz="4500" b="1" dirty="0" smtClean="0">
                <a:solidFill>
                  <a:schemeClr val="bg1"/>
                </a:solidFill>
              </a:rPr>
              <a:t>el)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sz="2400" dirty="0"/>
              <a:t>Planificar, coordinar, mejorar y supervisar las actividades que se desarrollan dentro de la Oficina Regional.</a:t>
            </a:r>
          </a:p>
          <a:p>
            <a:r>
              <a:rPr lang="es-ES" sz="1600" dirty="0" smtClean="0"/>
              <a:t> </a:t>
            </a:r>
            <a:r>
              <a:rPr lang="es-ES" sz="1400" b="1" dirty="0"/>
              <a:t>Asesores Técnicos, Auditores de Cooperativas Secretaria, Ordenanza, Motorista</a:t>
            </a:r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Jefa de Oficina Regional 	: Licda. </a:t>
            </a:r>
            <a:r>
              <a:rPr lang="es-ES" sz="1900" dirty="0" err="1" smtClean="0"/>
              <a:t>Telma</a:t>
            </a:r>
            <a:r>
              <a:rPr lang="es-ES" sz="1900" dirty="0" smtClean="0"/>
              <a:t> Azucena Reyes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	  </a:t>
            </a:r>
            <a:r>
              <a:rPr lang="es-ES" dirty="0"/>
              <a:t>5</a:t>
            </a:r>
            <a:endParaRPr lang="es-ES" dirty="0" smtClean="0"/>
          </a:p>
          <a:p>
            <a:r>
              <a:rPr lang="es-ES" dirty="0" smtClean="0"/>
              <a:t>Hombres					:	  </a:t>
            </a:r>
            <a:r>
              <a:rPr lang="es-ES" dirty="0"/>
              <a:t>3</a:t>
            </a:r>
            <a:endParaRPr lang="es-ES" dirty="0" smtClean="0"/>
          </a:p>
          <a:p>
            <a:r>
              <a:rPr lang="es-ES" dirty="0" smtClean="0"/>
              <a:t>Total						:	</a:t>
            </a:r>
            <a:r>
              <a:rPr lang="es-ES" smtClean="0"/>
              <a:t>  </a:t>
            </a:r>
            <a:r>
              <a:rPr lang="es-ES" smtClean="0"/>
              <a:t>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688" y="101393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420913"/>
            <a:ext cx="10953484" cy="805213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pPr algn="ctr"/>
            <a:r>
              <a:rPr lang="es-ES" dirty="0" smtClean="0"/>
              <a:t>   </a:t>
            </a:r>
            <a:r>
              <a:rPr lang="es-ES" b="1" dirty="0" smtClean="0"/>
              <a:t>OFICINA REGIONAL PARACENTRAL </a:t>
            </a:r>
            <a:r>
              <a:rPr lang="es-ES" sz="3200" b="1" dirty="0" smtClean="0"/>
              <a:t>(San Vicente)</a:t>
            </a:r>
            <a:endParaRPr lang="es-ES" sz="3200" b="1" dirty="0" smtClean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sz="2400" dirty="0"/>
              <a:t>Planificar, coordinar, mejorar y supervisar las actividades que se desarrollan dentro de la Oficina Regional.</a:t>
            </a:r>
          </a:p>
          <a:p>
            <a:r>
              <a:rPr lang="es-ES" sz="1600" dirty="0" smtClean="0"/>
              <a:t> </a:t>
            </a:r>
            <a:r>
              <a:rPr lang="es-ES" sz="1400" b="1" dirty="0"/>
              <a:t>Asesores Técnicos, Auditores de Cooperativas Secretaria, Ordenanza, Motorista</a:t>
            </a:r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Jefa de la Oficina Regional		: Sra. Flor de María Flores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: 5	</a:t>
            </a:r>
          </a:p>
          <a:p>
            <a:r>
              <a:rPr lang="es-ES" dirty="0" smtClean="0"/>
              <a:t>Hombres						: 0</a:t>
            </a:r>
          </a:p>
          <a:p>
            <a:r>
              <a:rPr lang="es-ES" dirty="0" smtClean="0"/>
              <a:t>Total							: 5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907" y="101393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967" y="3066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Consejo de Administraci</a:t>
            </a:r>
            <a:r>
              <a:rPr lang="es-ES" dirty="0" smtClean="0">
                <a:solidFill>
                  <a:schemeClr val="bg1"/>
                </a:solidFill>
              </a:rPr>
              <a:t>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863874" cy="4726738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 </a:t>
            </a:r>
            <a:r>
              <a:rPr lang="es-PE" dirty="0"/>
              <a:t>El Consejo de Administración; es la máxima autoridad dentro de la Institución. </a:t>
            </a:r>
            <a:r>
              <a:rPr lang="es-PE" dirty="0" smtClean="0"/>
              <a:t>Es </a:t>
            </a:r>
            <a:r>
              <a:rPr lang="es-PE" dirty="0"/>
              <a:t>el responsable    de la </a:t>
            </a:r>
            <a:r>
              <a:rPr lang="es-PE" dirty="0" smtClean="0"/>
              <a:t>Dirección </a:t>
            </a:r>
            <a:r>
              <a:rPr lang="es-PE" dirty="0"/>
              <a:t>y </a:t>
            </a:r>
            <a:r>
              <a:rPr lang="es-PE" dirty="0" smtClean="0"/>
              <a:t>Administración </a:t>
            </a:r>
            <a:r>
              <a:rPr lang="es-PE" dirty="0"/>
              <a:t>del Instituto.  </a:t>
            </a:r>
            <a:endParaRPr lang="es-PE" dirty="0" smtClean="0"/>
          </a:p>
          <a:p>
            <a:pPr algn="just"/>
            <a:r>
              <a:rPr lang="es-PE" dirty="0" smtClean="0"/>
              <a:t>Esta </a:t>
            </a:r>
            <a:r>
              <a:rPr lang="es-PE" dirty="0"/>
              <a:t>integrado por: Un presidente designado por el Presidente de la República, cuatro representantes de gobierno (</a:t>
            </a:r>
            <a:r>
              <a:rPr lang="es-PE" dirty="0" smtClean="0"/>
              <a:t>1 -Ministerio </a:t>
            </a:r>
            <a:r>
              <a:rPr lang="es-PE" dirty="0"/>
              <a:t>de Relaciones Exteriores, </a:t>
            </a:r>
            <a:r>
              <a:rPr lang="es-PE" dirty="0" smtClean="0"/>
              <a:t>1- </a:t>
            </a:r>
            <a:r>
              <a:rPr lang="es-PE" dirty="0"/>
              <a:t>Ministerio de Economía, </a:t>
            </a:r>
            <a:r>
              <a:rPr lang="es-PE" dirty="0" smtClean="0"/>
              <a:t>1- </a:t>
            </a:r>
            <a:r>
              <a:rPr lang="es-PE" dirty="0"/>
              <a:t>Ministerio de Trabajo y Previsión Social y </a:t>
            </a:r>
            <a:r>
              <a:rPr lang="es-PE" dirty="0" smtClean="0"/>
              <a:t>1- </a:t>
            </a:r>
            <a:r>
              <a:rPr lang="es-PE" dirty="0"/>
              <a:t>Ministerio de Agricultura y Ganadería) y cinco representantes de las asociaciones cooperativas. Todos por un periodo de 3 años a partir de su nombramiento.</a:t>
            </a:r>
            <a:endParaRPr lang="es-ES" dirty="0"/>
          </a:p>
          <a:p>
            <a:r>
              <a:rPr lang="es-ES" dirty="0" smtClean="0"/>
              <a:t>Nombre del Presidente:	Lic. Juan Carlos Reyes Rosa</a:t>
            </a:r>
          </a:p>
          <a:p>
            <a:r>
              <a:rPr lang="es-ES" dirty="0" smtClean="0"/>
              <a:t>Mujeres				:	  </a:t>
            </a:r>
            <a:r>
              <a:rPr lang="es-ES" dirty="0"/>
              <a:t>3</a:t>
            </a:r>
            <a:endParaRPr lang="es-ES" dirty="0" smtClean="0"/>
          </a:p>
          <a:p>
            <a:r>
              <a:rPr lang="es-ES" dirty="0" smtClean="0"/>
              <a:t>Hombres				:	10</a:t>
            </a:r>
          </a:p>
          <a:p>
            <a:r>
              <a:rPr lang="es-ES" dirty="0" smtClean="0"/>
              <a:t>Total					:	13</a:t>
            </a:r>
          </a:p>
          <a:p>
            <a:pPr marL="0" indent="0" algn="just">
              <a:buNone/>
            </a:pPr>
            <a:endParaRPr lang="es-ES" sz="1400" dirty="0" smtClean="0"/>
          </a:p>
          <a:p>
            <a:pPr marL="0" indent="0" algn="just">
              <a:buNone/>
            </a:pPr>
            <a:r>
              <a:rPr lang="es-ES" sz="1400" dirty="0" smtClean="0"/>
              <a:t>NOTA: Al 24 de septiembre/2019 aún hace falta el nombramiento de los representantes de los Ministerios de Relaciones Exteriores y Economía y un representante del sector cooperativo de la Zona Paracentral.</a:t>
            </a:r>
            <a:endParaRPr lang="es-ES" sz="1400" dirty="0"/>
          </a:p>
          <a:p>
            <a:pPr marL="0" indent="0" algn="just">
              <a:buNone/>
            </a:pPr>
            <a:endParaRPr lang="es-ES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25" y="105357"/>
            <a:ext cx="1054854" cy="10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706" y="546940"/>
            <a:ext cx="7303641" cy="85961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1867249"/>
            <a:ext cx="10815012" cy="4273778"/>
          </a:xfrm>
        </p:spPr>
        <p:txBody>
          <a:bodyPr/>
          <a:lstStyle/>
          <a:p>
            <a:pPr algn="just"/>
            <a:r>
              <a:rPr lang="es-PE" dirty="0"/>
              <a:t>La Presidencia Ejecutiva; es la ejecutora por gestión directa de las atribuciones del INSAFOCOOP. Su objetivo fundamental es asegurar la administración y ejecución continua del servicio para el fomento, vigilancia y desarrollo de las cooperativas a nivel nacional atendiendo los lineamientos del Consejo Administrativo. </a:t>
            </a:r>
            <a:r>
              <a:rPr lang="es-ES" b="1" dirty="0"/>
              <a:t>La Presidencia de la República, es quien designa la persona que ocupara 	esta plaza.</a:t>
            </a:r>
            <a:endParaRPr lang="es-ES" dirty="0"/>
          </a:p>
          <a:p>
            <a:r>
              <a:rPr lang="es-ES" dirty="0"/>
              <a:t>Nombre del Presidente		: Lic. Juan Carlos Reyes Rosa</a:t>
            </a:r>
          </a:p>
          <a:p>
            <a:r>
              <a:rPr lang="es-ES" dirty="0"/>
              <a:t>Mujeres					:  2	(Asistente y secretaria)</a:t>
            </a:r>
          </a:p>
          <a:p>
            <a:r>
              <a:rPr lang="es-ES" dirty="0"/>
              <a:t>Hombres					:	  1 </a:t>
            </a:r>
          </a:p>
          <a:p>
            <a:r>
              <a:rPr lang="es-ES" dirty="0"/>
              <a:t>Total						:	  3</a:t>
            </a:r>
          </a:p>
          <a:p>
            <a:pPr marL="0" indent="0">
              <a:buNone/>
            </a:pPr>
            <a:endParaRPr lang="es-SV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046" y="263853"/>
            <a:ext cx="1565757" cy="160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58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54544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                  Auditoria Inter</a:t>
            </a:r>
            <a:r>
              <a:rPr lang="es-ES" dirty="0" smtClean="0">
                <a:solidFill>
                  <a:schemeClr val="bg1"/>
                </a:solidFill>
              </a:rPr>
              <a:t>na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PE" dirty="0"/>
              <a:t>Planificar y ejecutar auditorias financieras, administrativas, especiales y de gestión en las diferentes áreas de la institución de conformidad con el Plan Anual de Trabajo, y otras actividades específicas que requiera la Administración Superior, con el objetivo de minimizar los riesgos por incumplimientos de normativas internas, legales y emanadas de organismos de fiscalización</a:t>
            </a:r>
            <a:r>
              <a:rPr lang="es-PE" dirty="0" smtClean="0"/>
              <a:t>.</a:t>
            </a:r>
            <a:endParaRPr lang="es-ES" dirty="0"/>
          </a:p>
          <a:p>
            <a:r>
              <a:rPr lang="es-ES" dirty="0" smtClean="0"/>
              <a:t>Nombre de la Auditora Interna:	Sra. Marta Cecilia Murga Anaya</a:t>
            </a:r>
          </a:p>
          <a:p>
            <a:r>
              <a:rPr lang="es-ES" dirty="0" smtClean="0"/>
              <a:t>Mujeres		:	  1	</a:t>
            </a:r>
          </a:p>
          <a:p>
            <a:r>
              <a:rPr lang="es-ES" dirty="0" smtClean="0"/>
              <a:t>Hombres		:	  0 </a:t>
            </a:r>
          </a:p>
          <a:p>
            <a:r>
              <a:rPr lang="es-ES" dirty="0" smtClean="0"/>
              <a:t>Total			:	 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767" y="173622"/>
            <a:ext cx="1055802" cy="10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dirty="0" smtClean="0"/>
              <a:t>          Supervisión y Calid</a:t>
            </a:r>
            <a:r>
              <a:rPr lang="es-ES" dirty="0" smtClean="0">
                <a:solidFill>
                  <a:schemeClr val="bg1"/>
                </a:solidFill>
              </a:rPr>
              <a:t>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583099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</a:t>
            </a:r>
            <a:r>
              <a:rPr lang="es-ES" b="1" u="sng" dirty="0" smtClean="0"/>
              <a:t>Supervisión:  </a:t>
            </a:r>
            <a:r>
              <a:rPr lang="es-ES" dirty="0"/>
              <a:t>Fortalecer la actividad de la Institución mediante la supervisión de las actividades que realiza el personal de campo en las Asociaciones Cooperativas </a:t>
            </a:r>
            <a:r>
              <a:rPr lang="es-MX" dirty="0"/>
              <a:t>asegurando que dicho personal actúe técnicamente de acuerdo a los procedimientos establecidos en el Sistema de Gestión de Calidad.</a:t>
            </a:r>
            <a:endParaRPr lang="es-ES" dirty="0" smtClean="0"/>
          </a:p>
          <a:p>
            <a:pPr algn="just"/>
            <a:r>
              <a:rPr lang="es-ES" b="1" u="sng" dirty="0" smtClean="0"/>
              <a:t>Calidad: </a:t>
            </a:r>
            <a:r>
              <a:rPr lang="es-ES" dirty="0" smtClean="0"/>
              <a:t>	</a:t>
            </a:r>
            <a:r>
              <a:rPr lang="es-ES" dirty="0"/>
              <a:t>Representar a la Dirección Superior, en el </a:t>
            </a:r>
            <a:r>
              <a:rPr lang="es-ES" dirty="0" smtClean="0"/>
              <a:t>mantenimiento </a:t>
            </a:r>
            <a:r>
              <a:rPr lang="es-ES" dirty="0"/>
              <a:t>del Sistema de Gestión de Calidad, de acuerdo con los requisitos de </a:t>
            </a:r>
            <a:r>
              <a:rPr lang="es-ES" dirty="0" smtClean="0"/>
              <a:t>la Norma </a:t>
            </a:r>
            <a:r>
              <a:rPr lang="es-ES" dirty="0"/>
              <a:t>ISO 9001:2008, para todos los Sistemas de Calidad y de los Programas de Mejoramiento de la Gestión. </a:t>
            </a:r>
          </a:p>
          <a:p>
            <a:r>
              <a:rPr lang="es-ES" dirty="0" smtClean="0"/>
              <a:t>Nombre 		:</a:t>
            </a:r>
            <a:r>
              <a:rPr lang="es-ES" dirty="0"/>
              <a:t>	</a:t>
            </a:r>
            <a:r>
              <a:rPr lang="es-ES" dirty="0" smtClean="0"/>
              <a:t>  Sr. Ramón Alberto Montenegro (Supervisor Nacional)</a:t>
            </a:r>
          </a:p>
          <a:p>
            <a:r>
              <a:rPr lang="es-ES" dirty="0"/>
              <a:t> </a:t>
            </a:r>
            <a:r>
              <a:rPr lang="es-ES" dirty="0" smtClean="0"/>
              <a:t>                             Sra. Guadalupe Roxana Alvarenga (Encargada de la Unidad de Calidad)</a:t>
            </a:r>
          </a:p>
          <a:p>
            <a:r>
              <a:rPr lang="es-ES" dirty="0" smtClean="0"/>
              <a:t>Mujeres		:	  1	</a:t>
            </a:r>
          </a:p>
          <a:p>
            <a:r>
              <a:rPr lang="es-ES" dirty="0" smtClean="0"/>
              <a:t>Hombres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Total			:	  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28" y="82024"/>
            <a:ext cx="1100230" cy="11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                 Comunicaciones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Planificar</a:t>
            </a:r>
            <a:r>
              <a:rPr lang="es-ES" dirty="0"/>
              <a:t>, coordinar y controlar la divulgación del quehacer Institucional en el proceso de Fomento y desarrollo del </a:t>
            </a:r>
            <a:r>
              <a:rPr lang="es-ES" dirty="0" smtClean="0"/>
              <a:t>Cooperativismo a nivel </a:t>
            </a:r>
            <a:r>
              <a:rPr lang="es-ES" dirty="0"/>
              <a:t>nacional.</a:t>
            </a:r>
          </a:p>
          <a:p>
            <a:r>
              <a:rPr lang="es-ES" dirty="0" smtClean="0"/>
              <a:t> </a:t>
            </a:r>
            <a:endParaRPr lang="es-ES" dirty="0"/>
          </a:p>
          <a:p>
            <a:r>
              <a:rPr lang="es-ES" dirty="0" smtClean="0"/>
              <a:t>Nombre 	:</a:t>
            </a:r>
            <a:r>
              <a:rPr lang="es-ES" dirty="0"/>
              <a:t>	</a:t>
            </a:r>
            <a:r>
              <a:rPr lang="es-ES" dirty="0" smtClean="0"/>
              <a:t>Licda. Martha Gloria Herrera Campos</a:t>
            </a:r>
          </a:p>
          <a:p>
            <a:r>
              <a:rPr lang="es-ES" dirty="0" smtClean="0"/>
              <a:t>Mujeres	:	  1	</a:t>
            </a:r>
          </a:p>
          <a:p>
            <a:r>
              <a:rPr lang="es-ES" dirty="0" smtClean="0"/>
              <a:t>Hombres	:	  0 </a:t>
            </a:r>
          </a:p>
          <a:p>
            <a:r>
              <a:rPr lang="es-ES" dirty="0" smtClean="0"/>
              <a:t>Total		:	 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713" y="235747"/>
            <a:ext cx="1188916" cy="121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Género y Medio 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GENERO: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Responsable de velar para que se incorpore el principio de igualdad y no discriminación en la cultura institucional, incorporando el enfoque de género en todas las acciones que se realicen. </a:t>
            </a:r>
            <a:endParaRPr lang="es-ES" b="1" u="sng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S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MEDIO AMBIENTE</a:t>
            </a:r>
            <a:r>
              <a:rPr lang="es-ES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Velar por la practica de principios ambientales dentro de la institución y las asociaciones cooperativas, con el propósito de concientizar el cuido y mejora del Medio Ambiente</a:t>
            </a:r>
            <a:endParaRPr lang="es-ES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900" dirty="0" smtClean="0"/>
              <a:t>Jefa Depto.  Género:</a:t>
            </a:r>
            <a:r>
              <a:rPr lang="es-ES" sz="1900" dirty="0"/>
              <a:t>	</a:t>
            </a:r>
            <a:r>
              <a:rPr lang="es-ES" sz="1900" dirty="0" smtClean="0"/>
              <a:t>  Licda. Patricia </a:t>
            </a:r>
            <a:r>
              <a:rPr lang="es-ES" sz="1900" dirty="0" err="1" smtClean="0"/>
              <a:t>Rugamas</a:t>
            </a:r>
            <a:r>
              <a:rPr lang="es-ES" sz="1900" dirty="0" smtClean="0"/>
              <a:t> Vda. De Mártir</a:t>
            </a:r>
          </a:p>
          <a:p>
            <a:r>
              <a:rPr lang="es-ES" sz="1900" dirty="0" smtClean="0"/>
              <a:t>Jefa Depto.  Medio Ambiente:   Licda</a:t>
            </a:r>
            <a:r>
              <a:rPr lang="es-ES" sz="1900" dirty="0"/>
              <a:t>. Patricia </a:t>
            </a:r>
            <a:r>
              <a:rPr lang="es-ES" sz="1900" dirty="0" err="1"/>
              <a:t>Rugamas</a:t>
            </a:r>
            <a:r>
              <a:rPr lang="es-ES" sz="1900" dirty="0"/>
              <a:t> Vda. De </a:t>
            </a:r>
            <a:r>
              <a:rPr lang="es-ES" sz="1900" dirty="0" smtClean="0"/>
              <a:t>Mártir</a:t>
            </a:r>
          </a:p>
          <a:p>
            <a:r>
              <a:rPr lang="es-ES" dirty="0" smtClean="0"/>
              <a:t>Mujeres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759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7109" y="420914"/>
            <a:ext cx="8503063" cy="52465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sz="3000" dirty="0" smtClean="0"/>
              <a:t>Unidad de Acceso a la información Pública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Estructurar, desarrollar y dirigir la Unidad de Acceso a la Información Pública (UAIP), para cumplir y hacer cumplir la Ley de Acceso a la Información Pública (LAIP</a:t>
            </a:r>
            <a:r>
              <a:rPr lang="es-ES" dirty="0" smtClean="0"/>
              <a:t>). Atender y diligenciar las solicitudes de información, mantener actualizado el portal de información. Recibir </a:t>
            </a:r>
            <a:r>
              <a:rPr lang="es-ES" dirty="0"/>
              <a:t>y dar entrada y salida a </a:t>
            </a:r>
            <a:r>
              <a:rPr lang="es-ES" dirty="0" smtClean="0"/>
              <a:t>correspondencia, </a:t>
            </a:r>
            <a:r>
              <a:rPr lang="es-ES" dirty="0"/>
              <a:t>atender al público y </a:t>
            </a:r>
            <a:r>
              <a:rPr lang="es-ES" dirty="0" smtClean="0"/>
              <a:t>evacuar consultas telefónicas.</a:t>
            </a:r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sz="1900" dirty="0" smtClean="0"/>
              <a:t>Oficial de Información	:  Sra. Guadalupe Roxana Alvarenga</a:t>
            </a:r>
          </a:p>
          <a:p>
            <a:r>
              <a:rPr lang="es-ES" dirty="0" smtClean="0"/>
              <a:t>Mujeres					: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	: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			: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345" y="116928"/>
            <a:ext cx="1088701" cy="11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1727</TotalTime>
  <Words>498</Words>
  <Application>Microsoft Office PowerPoint</Application>
  <PresentationFormat>Panorámica</PresentationFormat>
  <Paragraphs>287</Paragraphs>
  <Slides>29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Calibri</vt:lpstr>
      <vt:lpstr>IrisUPC</vt:lpstr>
      <vt:lpstr>Trebuchet MS</vt:lpstr>
      <vt:lpstr>Wingdings</vt:lpstr>
      <vt:lpstr>Wingdings 3</vt:lpstr>
      <vt:lpstr>Faceta</vt:lpstr>
      <vt:lpstr>ESTRUCTURA ORGANIZATIVA</vt:lpstr>
      <vt:lpstr>ORGANIGRAMA INSAFOCOOP</vt:lpstr>
      <vt:lpstr>Consejo de Administración</vt:lpstr>
      <vt:lpstr>Presentación de PowerPoint</vt:lpstr>
      <vt:lpstr>                  Auditoria Interna</vt:lpstr>
      <vt:lpstr>          Supervisión y Calidad</vt:lpstr>
      <vt:lpstr>                 Comunicaciones</vt:lpstr>
      <vt:lpstr>Género y Medio Ambiente</vt:lpstr>
      <vt:lpstr>Unidad de Acceso a la información Pública</vt:lpstr>
      <vt:lpstr>    Unidad de Gestión Documental y Archivo</vt:lpstr>
      <vt:lpstr>                              Administración</vt:lpstr>
      <vt:lpstr>                                      Informática</vt:lpstr>
      <vt:lpstr>             Servicios Generales</vt:lpstr>
      <vt:lpstr>                               Activo fijo</vt:lpstr>
      <vt:lpstr>         Bodega Institucional</vt:lpstr>
      <vt:lpstr>          Planificación y proyectos</vt:lpstr>
      <vt:lpstr>  Departamento de Gestión al Desarrollo</vt:lpstr>
      <vt:lpstr>  Tarjetas de Crédito y Supervisión Financiera</vt:lpstr>
      <vt:lpstr>                 Recursos Humanos</vt:lpstr>
      <vt:lpstr>Unidad de Adquisiciones y Contrataciones</vt:lpstr>
      <vt:lpstr>    Educación Cooperativa</vt:lpstr>
      <vt:lpstr>  Unidad Financiera Institucional</vt:lpstr>
      <vt:lpstr>           Departamento Jurídico</vt:lpstr>
      <vt:lpstr>Departamento de Registro Nacional de  Asociaciones Cooperativas</vt:lpstr>
      <vt:lpstr>        Fomento y Asistencia Técnica</vt:lpstr>
      <vt:lpstr>                   Vigilancia y Fiscalización</vt:lpstr>
      <vt:lpstr>OFICINA REGIONAL DE OCCIDENTE (Santa Ana)</vt:lpstr>
      <vt:lpstr>OFICINA REGIONAL DE ORIENTE (San Miguel)</vt:lpstr>
      <vt:lpstr>   OFICINA REGIONAL PARACENTRAL (San Vicente)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ESTRUCTURA ORGANIZATIVA</dc:title>
  <dc:creator>Marisol Ramirez</dc:creator>
  <cp:lastModifiedBy>Guadalupe Roxana Alvarenga</cp:lastModifiedBy>
  <cp:revision>84</cp:revision>
  <dcterms:created xsi:type="dcterms:W3CDTF">2018-05-21T16:16:07Z</dcterms:created>
  <dcterms:modified xsi:type="dcterms:W3CDTF">2019-10-03T17:25:28Z</dcterms:modified>
</cp:coreProperties>
</file>