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1" r:id="rId5"/>
    <p:sldId id="263" r:id="rId6"/>
    <p:sldId id="265" r:id="rId7"/>
    <p:sldId id="266" r:id="rId8"/>
    <p:sldId id="268" r:id="rId9"/>
    <p:sldId id="269" r:id="rId10"/>
    <p:sldId id="270" r:id="rId11"/>
    <p:sldId id="274" r:id="rId12"/>
    <p:sldId id="278" r:id="rId13"/>
    <p:sldId id="276" r:id="rId14"/>
    <p:sldId id="273" r:id="rId15"/>
    <p:sldId id="277" r:id="rId16"/>
    <p:sldId id="279" r:id="rId17"/>
    <p:sldId id="272" r:id="rId18"/>
    <p:sldId id="280" r:id="rId19"/>
    <p:sldId id="275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07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8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08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62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14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40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60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71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26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6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22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655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56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5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65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95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56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462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49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2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0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38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546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72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0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133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64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743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22/10/2020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190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937" y="2771336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10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100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5838092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721600" y="3141237"/>
            <a:ext cx="357051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Septiembre</a:t>
            </a:r>
            <a:endParaRPr lang="es-ES" sz="36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2020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5" y="157717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</a:t>
            </a:r>
            <a:r>
              <a:rPr lang="es-ES" sz="4300" b="1" dirty="0" smtClean="0"/>
              <a:t>Administraci</a:t>
            </a:r>
            <a:r>
              <a:rPr lang="es-ES" sz="43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 Planificar, ejecutar y supervisar las actividades que desarrollan las diferentes unidades que conforman el departamento Administrativo</a:t>
            </a:r>
            <a:r>
              <a:rPr lang="es-ES" dirty="0" smtClean="0"/>
              <a:t>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          </a:t>
            </a:r>
            <a:r>
              <a:rPr lang="es-ES" sz="4700" b="1" dirty="0" smtClean="0"/>
              <a:t>Informáti</a:t>
            </a:r>
            <a:r>
              <a:rPr lang="es-ES" sz="47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		:	  1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/>
              <a:t>Servicios General</a:t>
            </a:r>
            <a:r>
              <a:rPr lang="es-ES" sz="47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65033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3</a:t>
            </a:r>
          </a:p>
          <a:p>
            <a:r>
              <a:rPr lang="es-ES" dirty="0" smtClean="0"/>
              <a:t>Hombres			:	  </a:t>
            </a:r>
            <a:r>
              <a:rPr lang="es-ES" dirty="0"/>
              <a:t>7</a:t>
            </a:r>
            <a:endParaRPr lang="es-ES" dirty="0" smtClean="0"/>
          </a:p>
          <a:p>
            <a:r>
              <a:rPr lang="es-ES" dirty="0" smtClean="0"/>
              <a:t>Total				:	 </a:t>
            </a:r>
            <a:r>
              <a:rPr lang="es-ES" dirty="0" smtClean="0"/>
              <a:t>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/>
              <a:t>Activo fi</a:t>
            </a:r>
            <a:r>
              <a:rPr lang="es-ES" sz="5000" b="1" dirty="0" smtClean="0">
                <a:solidFill>
                  <a:schemeClr val="bg1"/>
                </a:solidFill>
              </a:rPr>
              <a:t>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68052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</a:t>
            </a:r>
            <a:r>
              <a:rPr lang="es-ES" sz="4700" b="1" dirty="0" smtClean="0"/>
              <a:t>Bodega Institucion</a:t>
            </a:r>
            <a:r>
              <a:rPr lang="es-ES" sz="47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Controlar </a:t>
            </a:r>
            <a:r>
              <a:rPr lang="es-ES" dirty="0"/>
              <a:t>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Nombre del encargado	: </a:t>
            </a:r>
            <a:r>
              <a:rPr lang="es-ES" sz="1900" dirty="0" err="1" smtClean="0"/>
              <a:t>Neris</a:t>
            </a:r>
            <a:r>
              <a:rPr lang="es-ES" sz="1900" dirty="0" smtClean="0"/>
              <a:t> </a:t>
            </a:r>
            <a:r>
              <a:rPr lang="es-ES" sz="1900" dirty="0" err="1" smtClean="0"/>
              <a:t>Herberth</a:t>
            </a:r>
            <a:r>
              <a:rPr lang="es-ES" sz="1900" dirty="0" smtClean="0"/>
              <a:t> Navarrete Beltrán</a:t>
            </a:r>
          </a:p>
          <a:p>
            <a:r>
              <a:rPr lang="es-ES" dirty="0" smtClean="0"/>
              <a:t>Mujeres					:	  </a:t>
            </a:r>
          </a:p>
          <a:p>
            <a:r>
              <a:rPr lang="es-ES" dirty="0" smtClean="0"/>
              <a:t>Hombres					: 1	  </a:t>
            </a:r>
          </a:p>
          <a:p>
            <a:r>
              <a:rPr lang="es-ES" dirty="0" smtClean="0"/>
              <a:t>Total						: 1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3" y="134070"/>
            <a:ext cx="1138177" cy="11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/>
              <a:t>Planificación y proyect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5651" y="420913"/>
            <a:ext cx="9544522" cy="62856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</a:t>
            </a:r>
            <a:r>
              <a:rPr lang="es-ES" sz="4000" b="1" dirty="0" smtClean="0"/>
              <a:t>Departamento de Gestión al Desarro</a:t>
            </a:r>
            <a:r>
              <a:rPr lang="es-ES" sz="4000" b="1" dirty="0" smtClean="0">
                <a:solidFill>
                  <a:schemeClr val="bg1"/>
                </a:solidFill>
              </a:rPr>
              <a:t>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dirty="0" smtClean="0"/>
              <a:t>Mantener un sistema de seguimiento del cumplimiento de las actividades relacionadas a las áreas que brindan el servicio a usuarios externos, con la finalidad de emitir informes a nivel operativo institucional que apoyen el proceso de toma de decisiones.  		</a:t>
            </a:r>
            <a:r>
              <a:rPr lang="es-ES" dirty="0"/>
              <a:t> </a:t>
            </a:r>
            <a:endParaRPr lang="es-ES" dirty="0" smtClean="0"/>
          </a:p>
          <a:p>
            <a:pPr algn="just"/>
            <a:r>
              <a:rPr lang="es-ES" sz="1900" dirty="0" smtClean="0"/>
              <a:t>Jefe Depto. de Gestión al Desarrollo	:  Sr. Ismael Neftalí Rivas</a:t>
            </a:r>
          </a:p>
          <a:p>
            <a:r>
              <a:rPr lang="es-ES" dirty="0" smtClean="0"/>
              <a:t>Mujeres							 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	:	  1</a:t>
            </a:r>
          </a:p>
          <a:p>
            <a:r>
              <a:rPr lang="es-ES" dirty="0" smtClean="0"/>
              <a:t>Total									:	  2                     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84" y="115747"/>
            <a:ext cx="1138177" cy="1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975" y="420913"/>
            <a:ext cx="10424198" cy="551359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r>
              <a:rPr lang="es-ES" dirty="0" smtClean="0"/>
              <a:t>  </a:t>
            </a:r>
            <a:r>
              <a:rPr lang="es-ES" b="1" dirty="0" smtClean="0"/>
              <a:t>Tarjetas de Crédi</a:t>
            </a:r>
            <a:r>
              <a:rPr lang="es-ES" b="1" dirty="0" smtClean="0">
                <a:solidFill>
                  <a:schemeClr val="bg1"/>
                </a:solidFill>
              </a:rPr>
              <a:t>to y Supervisión Financiera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Dirigir </a:t>
            </a:r>
            <a:r>
              <a:rPr lang="es-ES" dirty="0"/>
              <a:t>las acciones de control y asesoría a las Asociaciones </a:t>
            </a:r>
            <a:r>
              <a:rPr lang="es-ES" dirty="0" smtClean="0"/>
              <a:t>Cooperativas de Ahorro y Crédito que sobrepasan los $5,000,000.00 en activos, </a:t>
            </a:r>
            <a:r>
              <a:rPr lang="es-ES" dirty="0"/>
              <a:t>en los aspectos contables, legales y administrativos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Jefa del Depto.	:  Licda. Xiomara Leticia García Minero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	:	  0</a:t>
            </a:r>
          </a:p>
          <a:p>
            <a:r>
              <a:rPr lang="es-ES" dirty="0" smtClean="0"/>
              <a:t>Total							:	  </a:t>
            </a:r>
            <a:r>
              <a:rPr lang="es-ES" dirty="0"/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62" y="274457"/>
            <a:ext cx="1213758" cy="1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</a:t>
            </a:r>
            <a:r>
              <a:rPr lang="es-ES" sz="4500" b="1" dirty="0" smtClean="0"/>
              <a:t>Recursos Human</a:t>
            </a:r>
            <a:r>
              <a:rPr lang="es-ES" sz="4500" b="1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Karla Portillo de Santos</a:t>
            </a:r>
          </a:p>
          <a:p>
            <a:r>
              <a:rPr lang="es-ES" dirty="0" smtClean="0"/>
              <a:t>Mujeres					:  2	</a:t>
            </a:r>
          </a:p>
          <a:p>
            <a:r>
              <a:rPr lang="es-ES" dirty="0" smtClean="0"/>
              <a:t>Hombres					:  0</a:t>
            </a:r>
          </a:p>
          <a:p>
            <a:r>
              <a:rPr lang="es-ES" dirty="0" smtClean="0"/>
              <a:t>Total	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ORGANIGRAMA INSAFOCOOP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6" name="Grupo 85"/>
          <p:cNvGrpSpPr/>
          <p:nvPr/>
        </p:nvGrpSpPr>
        <p:grpSpPr>
          <a:xfrm>
            <a:off x="322730" y="1102658"/>
            <a:ext cx="11603182" cy="5428101"/>
            <a:chOff x="142826" y="89981"/>
            <a:chExt cx="11684602" cy="6337349"/>
          </a:xfrm>
          <a:noFill/>
        </p:grpSpPr>
        <p:cxnSp>
          <p:nvCxnSpPr>
            <p:cNvPr id="88" name="Conector recto 87"/>
            <p:cNvCxnSpPr/>
            <p:nvPr/>
          </p:nvCxnSpPr>
          <p:spPr>
            <a:xfrm flipH="1" flipV="1">
              <a:off x="7726973" y="47075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9" name="Conector recto 88"/>
            <p:cNvCxnSpPr/>
            <p:nvPr/>
          </p:nvCxnSpPr>
          <p:spPr>
            <a:xfrm flipV="1">
              <a:off x="11683051" y="3412840"/>
              <a:ext cx="144377" cy="2378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 flipH="1" flipV="1">
              <a:off x="9604443" y="3035120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91" name="Grupo 90"/>
            <p:cNvGrpSpPr/>
            <p:nvPr/>
          </p:nvGrpSpPr>
          <p:grpSpPr>
            <a:xfrm>
              <a:off x="142826" y="89981"/>
              <a:ext cx="11681349" cy="6337349"/>
              <a:chOff x="-157960" y="170248"/>
              <a:chExt cx="12047184" cy="6553391"/>
            </a:xfrm>
            <a:grpFill/>
          </p:grpSpPr>
          <p:cxnSp>
            <p:nvCxnSpPr>
              <p:cNvPr id="96" name="Conector recto 95"/>
              <p:cNvCxnSpPr>
                <a:stCxn id="135" idx="2"/>
              </p:cNvCxnSpPr>
              <p:nvPr/>
            </p:nvCxnSpPr>
            <p:spPr>
              <a:xfrm flipH="1">
                <a:off x="5820025" y="674537"/>
                <a:ext cx="685" cy="286959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7" name="Conector recto 96"/>
              <p:cNvCxnSpPr>
                <a:stCxn id="137" idx="2"/>
              </p:cNvCxnSpPr>
              <p:nvPr/>
            </p:nvCxnSpPr>
            <p:spPr>
              <a:xfrm flipH="1">
                <a:off x="5775402" y="1567844"/>
                <a:ext cx="38810" cy="3377435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8" name="Conector recto 97"/>
              <p:cNvCxnSpPr/>
              <p:nvPr/>
            </p:nvCxnSpPr>
            <p:spPr>
              <a:xfrm flipV="1">
                <a:off x="714856" y="3249587"/>
                <a:ext cx="10381860" cy="5283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99" name="Conector recto 98"/>
              <p:cNvCxnSpPr>
                <a:endCxn id="141" idx="0"/>
              </p:cNvCxnSpPr>
              <p:nvPr/>
            </p:nvCxnSpPr>
            <p:spPr>
              <a:xfrm>
                <a:off x="714856" y="3268357"/>
                <a:ext cx="2" cy="144613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0" name="Conector recto 99"/>
              <p:cNvCxnSpPr/>
              <p:nvPr/>
            </p:nvCxnSpPr>
            <p:spPr>
              <a:xfrm>
                <a:off x="3608684" y="3239852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1" name="Conector recto 100"/>
              <p:cNvCxnSpPr/>
              <p:nvPr/>
            </p:nvCxnSpPr>
            <p:spPr>
              <a:xfrm>
                <a:off x="4959450" y="3224951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2" name="Conector recto 101"/>
              <p:cNvCxnSpPr/>
              <p:nvPr/>
            </p:nvCxnSpPr>
            <p:spPr>
              <a:xfrm>
                <a:off x="6644256" y="3211624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3" name="Conector recto 102"/>
              <p:cNvCxnSpPr/>
              <p:nvPr/>
            </p:nvCxnSpPr>
            <p:spPr>
              <a:xfrm>
                <a:off x="8122624" y="3220760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4" name="Conector recto 103"/>
              <p:cNvCxnSpPr/>
              <p:nvPr/>
            </p:nvCxnSpPr>
            <p:spPr>
              <a:xfrm>
                <a:off x="11096716" y="3214866"/>
                <a:ext cx="1" cy="2068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5" name="Conector recto 104"/>
              <p:cNvCxnSpPr/>
              <p:nvPr/>
            </p:nvCxnSpPr>
            <p:spPr>
              <a:xfrm>
                <a:off x="3393178" y="3959004"/>
                <a:ext cx="4666757" cy="11160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6" name="Conector recto 105"/>
              <p:cNvCxnSpPr/>
              <p:nvPr/>
            </p:nvCxnSpPr>
            <p:spPr>
              <a:xfrm flipH="1" flipV="1">
                <a:off x="4946570" y="3945661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7" name="Conector recto 106"/>
              <p:cNvCxnSpPr/>
              <p:nvPr/>
            </p:nvCxnSpPr>
            <p:spPr>
              <a:xfrm flipH="1" flipV="1">
                <a:off x="6498623" y="3942252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8" name="Conector recto 107"/>
              <p:cNvCxnSpPr/>
              <p:nvPr/>
            </p:nvCxnSpPr>
            <p:spPr>
              <a:xfrm flipH="1" flipV="1">
                <a:off x="8059936" y="3949370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9" name="Conector recto 108"/>
              <p:cNvCxnSpPr/>
              <p:nvPr/>
            </p:nvCxnSpPr>
            <p:spPr>
              <a:xfrm flipH="1" flipV="1">
                <a:off x="3397551" y="3944815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0" name="Conector recto 109"/>
              <p:cNvCxnSpPr/>
              <p:nvPr/>
            </p:nvCxnSpPr>
            <p:spPr>
              <a:xfrm flipH="1" flipV="1">
                <a:off x="-140540" y="3634718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1" name="Conector recto 110"/>
              <p:cNvCxnSpPr/>
              <p:nvPr/>
            </p:nvCxnSpPr>
            <p:spPr>
              <a:xfrm flipH="1">
                <a:off x="-154629" y="4675544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2" name="Conector recto 111"/>
              <p:cNvCxnSpPr/>
              <p:nvPr/>
            </p:nvCxnSpPr>
            <p:spPr>
              <a:xfrm flipH="1">
                <a:off x="-154627" y="3634718"/>
                <a:ext cx="12" cy="104082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3" name="Conector recto 112"/>
              <p:cNvCxnSpPr/>
              <p:nvPr/>
            </p:nvCxnSpPr>
            <p:spPr>
              <a:xfrm flipH="1">
                <a:off x="-157960" y="4142668"/>
                <a:ext cx="441111" cy="1891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4" name="Conector recto 113"/>
              <p:cNvCxnSpPr/>
              <p:nvPr/>
            </p:nvCxnSpPr>
            <p:spPr>
              <a:xfrm flipH="1">
                <a:off x="1683273" y="4712110"/>
                <a:ext cx="3" cy="12094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5" name="Conector recto 114"/>
              <p:cNvCxnSpPr/>
              <p:nvPr/>
            </p:nvCxnSpPr>
            <p:spPr>
              <a:xfrm>
                <a:off x="1279929" y="5301068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6" name="Conector recto 115"/>
              <p:cNvCxnSpPr/>
              <p:nvPr/>
            </p:nvCxnSpPr>
            <p:spPr>
              <a:xfrm>
                <a:off x="1283806" y="5926299"/>
                <a:ext cx="407811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>
              <a:xfrm flipH="1" flipV="1">
                <a:off x="3939299" y="4915776"/>
                <a:ext cx="1" cy="20795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8" name="Conector recto 117"/>
              <p:cNvCxnSpPr/>
              <p:nvPr/>
            </p:nvCxnSpPr>
            <p:spPr>
              <a:xfrm>
                <a:off x="3939309" y="4933875"/>
                <a:ext cx="3738477" cy="10412"/>
              </a:xfrm>
              <a:prstGeom prst="line">
                <a:avLst/>
              </a:prstGeom>
              <a:grp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9" name="Conector recto 118"/>
              <p:cNvCxnSpPr/>
              <p:nvPr/>
            </p:nvCxnSpPr>
            <p:spPr>
              <a:xfrm flipH="1" flipV="1">
                <a:off x="8325620" y="5303699"/>
                <a:ext cx="172800" cy="255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0" name="Conector recto 119"/>
              <p:cNvCxnSpPr/>
              <p:nvPr/>
            </p:nvCxnSpPr>
            <p:spPr>
              <a:xfrm>
                <a:off x="8503423" y="5299707"/>
                <a:ext cx="14130" cy="115132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1" name="Conector recto 120"/>
              <p:cNvCxnSpPr/>
              <p:nvPr/>
            </p:nvCxnSpPr>
            <p:spPr>
              <a:xfrm flipV="1">
                <a:off x="8060028" y="5868090"/>
                <a:ext cx="452466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2" name="Conector recto 121"/>
              <p:cNvCxnSpPr>
                <a:stCxn id="165" idx="3"/>
              </p:cNvCxnSpPr>
              <p:nvPr/>
            </p:nvCxnSpPr>
            <p:spPr>
              <a:xfrm flipV="1">
                <a:off x="8077965" y="6451030"/>
                <a:ext cx="439588" cy="474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3" name="Conector recto 122"/>
              <p:cNvCxnSpPr>
                <a:stCxn id="158" idx="1"/>
              </p:cNvCxnSpPr>
              <p:nvPr/>
            </p:nvCxnSpPr>
            <p:spPr>
              <a:xfrm flipH="1" flipV="1">
                <a:off x="3039415" y="5338629"/>
                <a:ext cx="182993" cy="3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4" name="Conector recto 123"/>
              <p:cNvCxnSpPr>
                <a:stCxn id="160" idx="1"/>
              </p:cNvCxnSpPr>
              <p:nvPr/>
            </p:nvCxnSpPr>
            <p:spPr>
              <a:xfrm flipH="1">
                <a:off x="3039417" y="6507767"/>
                <a:ext cx="343548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5" name="Conector recto 124"/>
              <p:cNvCxnSpPr>
                <a:stCxn id="159" idx="1"/>
              </p:cNvCxnSpPr>
              <p:nvPr/>
            </p:nvCxnSpPr>
            <p:spPr>
              <a:xfrm flipH="1" flipV="1">
                <a:off x="3039417" y="5921569"/>
                <a:ext cx="353762" cy="325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6" name="Conector recto 125"/>
              <p:cNvCxnSpPr/>
              <p:nvPr/>
            </p:nvCxnSpPr>
            <p:spPr>
              <a:xfrm>
                <a:off x="3039415" y="5338629"/>
                <a:ext cx="0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7" name="Conector recto 126"/>
              <p:cNvCxnSpPr>
                <a:stCxn id="161" idx="1"/>
              </p:cNvCxnSpPr>
              <p:nvPr/>
            </p:nvCxnSpPr>
            <p:spPr>
              <a:xfrm flipH="1">
                <a:off x="4855336" y="5338629"/>
                <a:ext cx="174193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8" name="Conector recto 127"/>
              <p:cNvCxnSpPr>
                <a:stCxn id="163" idx="1"/>
              </p:cNvCxnSpPr>
              <p:nvPr/>
            </p:nvCxnSpPr>
            <p:spPr>
              <a:xfrm flipH="1" flipV="1">
                <a:off x="4803808" y="6504251"/>
                <a:ext cx="491116" cy="25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9" name="Conector recto 128"/>
              <p:cNvCxnSpPr>
                <a:stCxn id="162" idx="1"/>
              </p:cNvCxnSpPr>
              <p:nvPr/>
            </p:nvCxnSpPr>
            <p:spPr>
              <a:xfrm flipH="1">
                <a:off x="4855336" y="5921568"/>
                <a:ext cx="449802" cy="0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0" name="Conector recto 129"/>
              <p:cNvCxnSpPr/>
              <p:nvPr/>
            </p:nvCxnSpPr>
            <p:spPr>
              <a:xfrm flipH="1">
                <a:off x="4826901" y="5338629"/>
                <a:ext cx="28435" cy="1169138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1" name="Conector recto 130"/>
              <p:cNvCxnSpPr/>
              <p:nvPr/>
            </p:nvCxnSpPr>
            <p:spPr>
              <a:xfrm flipH="1">
                <a:off x="5786774" y="1845560"/>
                <a:ext cx="917634" cy="5977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2" name="Conector recto 131"/>
              <p:cNvCxnSpPr>
                <a:endCxn id="170" idx="3"/>
              </p:cNvCxnSpPr>
              <p:nvPr/>
            </p:nvCxnSpPr>
            <p:spPr>
              <a:xfrm flipH="1" flipV="1">
                <a:off x="4901151" y="2925906"/>
                <a:ext cx="1819086" cy="31449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3" name="Conector recto 132"/>
              <p:cNvCxnSpPr/>
              <p:nvPr/>
            </p:nvCxnSpPr>
            <p:spPr>
              <a:xfrm flipH="1" flipV="1">
                <a:off x="5809835" y="818338"/>
                <a:ext cx="1406661" cy="1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34" name="Conector recto 133"/>
              <p:cNvCxnSpPr/>
              <p:nvPr/>
            </p:nvCxnSpPr>
            <p:spPr>
              <a:xfrm flipH="1">
                <a:off x="11857910" y="3630976"/>
                <a:ext cx="31314" cy="1912962"/>
              </a:xfrm>
              <a:prstGeom prst="lin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35" name="Rectángulo 134"/>
              <p:cNvSpPr/>
              <p:nvPr/>
            </p:nvSpPr>
            <p:spPr>
              <a:xfrm>
                <a:off x="4651957" y="170248"/>
                <a:ext cx="2337507" cy="504289"/>
              </a:xfrm>
              <a:prstGeom prst="rect">
                <a:avLst/>
              </a:prstGeom>
              <a:grpFill/>
              <a:ln w="76200">
                <a:solidFill>
                  <a:srgbClr val="C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CONSEJO DE </a:t>
                </a:r>
                <a:r>
                  <a:rPr lang="es-E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ángulo 135"/>
              <p:cNvSpPr/>
              <p:nvPr/>
            </p:nvSpPr>
            <p:spPr>
              <a:xfrm>
                <a:off x="7216496" y="626678"/>
                <a:ext cx="1517564" cy="411549"/>
              </a:xfrm>
              <a:prstGeom prst="rect">
                <a:avLst/>
              </a:prstGeom>
              <a:grpFill/>
              <a:ln w="76200">
                <a:solidFill>
                  <a:srgbClr val="92D05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AUDITORÍA INTERNA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ángulo 136"/>
              <p:cNvSpPr/>
              <p:nvPr/>
            </p:nvSpPr>
            <p:spPr>
              <a:xfrm>
                <a:off x="5055430" y="930688"/>
                <a:ext cx="1517564" cy="637156"/>
              </a:xfrm>
              <a:prstGeom prst="rect">
                <a:avLst/>
              </a:prstGeom>
              <a:grp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tx1"/>
                    </a:solidFill>
                  </a:rPr>
                  <a:t>DIRECCIÓN SUPERIOR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ángulo 137"/>
              <p:cNvSpPr/>
              <p:nvPr/>
            </p:nvSpPr>
            <p:spPr>
              <a:xfrm>
                <a:off x="3397551" y="1627834"/>
                <a:ext cx="1530112" cy="350687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COMUNICACIONES Y RELACIONES </a:t>
                </a:r>
                <a:r>
                  <a:rPr lang="es-ES" sz="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PÚBLICAS</a:t>
                </a:r>
                <a:endParaRPr lang="es-E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6721538" y="1607757"/>
                <a:ext cx="1517564" cy="339196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SUPERVISION Y  CALIDAD</a:t>
                </a:r>
                <a:r>
                  <a:rPr lang="es-ES" sz="900" dirty="0" smtClean="0">
                    <a:solidFill>
                      <a:schemeClr val="tx1"/>
                    </a:solidFill>
                  </a:rPr>
                  <a:t>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ángulo 139"/>
              <p:cNvSpPr/>
              <p:nvPr/>
            </p:nvSpPr>
            <p:spPr>
              <a:xfrm>
                <a:off x="6720236" y="2732180"/>
                <a:ext cx="1517564" cy="417880"/>
              </a:xfrm>
              <a:prstGeom prst="rect">
                <a:avLst/>
              </a:prstGeom>
              <a:grpFill/>
              <a:ln w="57150">
                <a:solidFill>
                  <a:schemeClr val="accent2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GESTION DOCUMENTAL Y ARCHIVO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ángulo 140"/>
              <p:cNvSpPr/>
              <p:nvPr/>
            </p:nvSpPr>
            <p:spPr>
              <a:xfrm>
                <a:off x="45159" y="341297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ADMINISTRACIÓN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ángulo 141"/>
              <p:cNvSpPr/>
              <p:nvPr/>
            </p:nvSpPr>
            <p:spPr>
              <a:xfrm>
                <a:off x="1476608" y="3425060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PLANIFICACIÓN </a:t>
                </a:r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Y PROYECTOS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ángulo 142"/>
              <p:cNvSpPr/>
              <p:nvPr/>
            </p:nvSpPr>
            <p:spPr>
              <a:xfrm>
                <a:off x="4307990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TARJETAS DE </a:t>
                </a:r>
                <a:r>
                  <a:rPr lang="es-ES" sz="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CRÉDITO Y SUPERVISIÓN FINANCIERA </a:t>
                </a:r>
                <a:endParaRPr lang="es-E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ángulo 143"/>
              <p:cNvSpPr/>
              <p:nvPr/>
            </p:nvSpPr>
            <p:spPr>
              <a:xfrm>
                <a:off x="5944273" y="3398436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RECURSOS HUMANOS</a:t>
                </a:r>
                <a:r>
                  <a:rPr lang="es-ES" sz="1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5" name="Rectángulo 144"/>
              <p:cNvSpPr/>
              <p:nvPr/>
            </p:nvSpPr>
            <p:spPr>
              <a:xfrm>
                <a:off x="7440861" y="3411779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DE ADQUISICIONES Y CONTRATACIONES</a:t>
                </a:r>
                <a:r>
                  <a:rPr lang="es-ES" sz="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10404281" y="3384464"/>
                <a:ext cx="133939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UNIDAD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FINANCIERA INSTITUCIONAL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ángulo 146"/>
              <p:cNvSpPr/>
              <p:nvPr/>
            </p:nvSpPr>
            <p:spPr>
              <a:xfrm>
                <a:off x="284034" y="3916454"/>
                <a:ext cx="108719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INFORMÁTICA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ángulo 147"/>
              <p:cNvSpPr/>
              <p:nvPr/>
            </p:nvSpPr>
            <p:spPr>
              <a:xfrm>
                <a:off x="2799426" y="4104250"/>
                <a:ext cx="133939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JURÍDICO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ángulo 148"/>
              <p:cNvSpPr/>
              <p:nvPr/>
            </p:nvSpPr>
            <p:spPr>
              <a:xfrm>
                <a:off x="5920301" y="4085813"/>
                <a:ext cx="133080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 Y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FISCALIZACIÓN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ángulo 149"/>
              <p:cNvSpPr/>
              <p:nvPr/>
            </p:nvSpPr>
            <p:spPr>
              <a:xfrm>
                <a:off x="7395836" y="4098406"/>
                <a:ext cx="135656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 Y ASITENCIA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TÉCNICA</a:t>
                </a:r>
                <a:r>
                  <a:rPr lang="es-ES" sz="1000" dirty="0" smtClean="0">
                    <a:solidFill>
                      <a:schemeClr val="tx1"/>
                    </a:solidFill>
                  </a:rPr>
                  <a:t> 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ángulo 150"/>
              <p:cNvSpPr/>
              <p:nvPr/>
            </p:nvSpPr>
            <p:spPr>
              <a:xfrm>
                <a:off x="10389253" y="4036480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PRESUPUESTO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ángulo 151"/>
              <p:cNvSpPr/>
              <p:nvPr/>
            </p:nvSpPr>
            <p:spPr>
              <a:xfrm>
                <a:off x="4307990" y="4078820"/>
                <a:ext cx="1321159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REGISTRO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COOPERATIVO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284034" y="4478124"/>
                <a:ext cx="1097406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SERVICIOS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GENERALES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ángulo 153"/>
              <p:cNvSpPr/>
              <p:nvPr/>
            </p:nvSpPr>
            <p:spPr>
              <a:xfrm>
                <a:off x="440616" y="5043807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BODEGA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ángulo 154"/>
              <p:cNvSpPr/>
              <p:nvPr/>
            </p:nvSpPr>
            <p:spPr>
              <a:xfrm>
                <a:off x="440615" y="5571829"/>
                <a:ext cx="85537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ACTIVO </a:t>
                </a:r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FIJO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ángulo 155"/>
              <p:cNvSpPr/>
              <p:nvPr/>
            </p:nvSpPr>
            <p:spPr>
              <a:xfrm>
                <a:off x="10389035" y="4712110"/>
                <a:ext cx="109740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TESORERÍA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ángulo 156"/>
              <p:cNvSpPr/>
              <p:nvPr/>
            </p:nvSpPr>
            <p:spPr>
              <a:xfrm>
                <a:off x="10389035" y="5293092"/>
                <a:ext cx="110783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>
                    <a:solidFill>
                      <a:schemeClr val="tx1"/>
                    </a:solidFill>
                  </a:rPr>
                  <a:t>CONTABILIDAD GUBERNAMENTAL </a:t>
                </a:r>
              </a:p>
            </p:txBody>
          </p:sp>
          <p:sp>
            <p:nvSpPr>
              <p:cNvPr id="158" name="Rectángulo 157"/>
              <p:cNvSpPr/>
              <p:nvPr/>
            </p:nvSpPr>
            <p:spPr>
              <a:xfrm>
                <a:off x="3222408" y="5126016"/>
                <a:ext cx="146658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OCCIDENTE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ángulo 158"/>
              <p:cNvSpPr/>
              <p:nvPr/>
            </p:nvSpPr>
            <p:spPr>
              <a:xfrm>
                <a:off x="3393179" y="570895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</a:rPr>
                  <a:t>FOMENTO</a:t>
                </a:r>
                <a:r>
                  <a:rPr lang="es-ES" sz="1000" dirty="0"/>
                  <a:t> </a:t>
                </a: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3382965" y="6291895"/>
                <a:ext cx="1282932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ángulo 160"/>
              <p:cNvSpPr/>
              <p:nvPr/>
            </p:nvSpPr>
            <p:spPr>
              <a:xfrm>
                <a:off x="5029529" y="5122757"/>
                <a:ext cx="1423853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PARACENRAL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ángulo 161"/>
              <p:cNvSpPr/>
              <p:nvPr/>
            </p:nvSpPr>
            <p:spPr>
              <a:xfrm>
                <a:off x="5305138" y="570569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ángulo 162"/>
              <p:cNvSpPr/>
              <p:nvPr/>
            </p:nvSpPr>
            <p:spPr>
              <a:xfrm>
                <a:off x="5294924" y="6288636"/>
                <a:ext cx="1148244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ángulo 163"/>
              <p:cNvSpPr/>
              <p:nvPr/>
            </p:nvSpPr>
            <p:spPr>
              <a:xfrm>
                <a:off x="6899471" y="565696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FOMENTO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ángulo 164"/>
              <p:cNvSpPr/>
              <p:nvPr/>
            </p:nvSpPr>
            <p:spPr>
              <a:xfrm>
                <a:off x="6889257" y="6239906"/>
                <a:ext cx="1188708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VIGILANCIA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ángulo 165"/>
              <p:cNvSpPr/>
              <p:nvPr/>
            </p:nvSpPr>
            <p:spPr>
              <a:xfrm>
                <a:off x="6900976" y="5109572"/>
                <a:ext cx="1475055" cy="431744"/>
              </a:xfrm>
              <a:prstGeom prst="rect">
                <a:avLst/>
              </a:prstGeom>
              <a:grpFill/>
              <a:ln w="57150">
                <a:solidFill>
                  <a:srgbClr val="00B0F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OFIC.REG. DE </a:t>
                </a:r>
                <a:r>
                  <a:rPr lang="es-ES" sz="11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ORIENTE</a:t>
                </a:r>
                <a:endParaRPr lang="es-E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CuadroTexto 91"/>
            <p:cNvSpPr txBox="1"/>
            <p:nvPr/>
          </p:nvSpPr>
          <p:spPr>
            <a:xfrm>
              <a:off x="205740" y="400050"/>
              <a:ext cx="388586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s-SV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8930327" y="3204222"/>
              <a:ext cx="1315369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EDUCACIÓN COOPERATIVA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Conector recto 93"/>
            <p:cNvCxnSpPr/>
            <p:nvPr/>
          </p:nvCxnSpPr>
          <p:spPr>
            <a:xfrm flipH="1" flipV="1">
              <a:off x="5879742" y="4701196"/>
              <a:ext cx="1" cy="201101"/>
            </a:xfrm>
            <a:prstGeom prst="lin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95" name="Rectángulo 94"/>
            <p:cNvSpPr/>
            <p:nvPr/>
          </p:nvSpPr>
          <p:spPr>
            <a:xfrm>
              <a:off x="3109327" y="3239537"/>
              <a:ext cx="1298724" cy="417511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GESTIÓN  AL DESARROLLO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7" name="CuadroTexto 166"/>
          <p:cNvSpPr txBox="1"/>
          <p:nvPr/>
        </p:nvSpPr>
        <p:spPr>
          <a:xfrm>
            <a:off x="8987752" y="2118216"/>
            <a:ext cx="2558467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</a:t>
            </a:r>
          </a:p>
          <a:p>
            <a:pPr algn="just"/>
            <a:r>
              <a:rPr lang="es-S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 en sesión ordinaria del Consejo de Administración No. 786  punto V. literal g) de fecha 12/10/2017 Acuerdo No. 141</a:t>
            </a:r>
            <a:endParaRPr lang="es-S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Conector recto 167"/>
          <p:cNvCxnSpPr/>
          <p:nvPr/>
        </p:nvCxnSpPr>
        <p:spPr>
          <a:xfrm>
            <a:off x="5250165" y="2490300"/>
            <a:ext cx="948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Rectángulo 168"/>
          <p:cNvSpPr/>
          <p:nvPr/>
        </p:nvSpPr>
        <p:spPr>
          <a:xfrm>
            <a:off x="3734311" y="2743148"/>
            <a:ext cx="1471480" cy="29861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</a:t>
            </a:r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GÉNERO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0" name="Rectángulo 169"/>
          <p:cNvSpPr/>
          <p:nvPr/>
        </p:nvSpPr>
        <p:spPr>
          <a:xfrm>
            <a:off x="3722550" y="3201380"/>
            <a:ext cx="1471480" cy="36751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UNIDAD DE MEDIO AMBIENTE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172" name="Rectángulo 171"/>
          <p:cNvSpPr/>
          <p:nvPr/>
        </p:nvSpPr>
        <p:spPr>
          <a:xfrm>
            <a:off x="6930343" y="2725280"/>
            <a:ext cx="1471480" cy="347157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alibri" panose="020F0502020204030204" pitchFamily="34" charset="0"/>
              </a:rPr>
              <a:t>UNIDAD DE ACCESO A LA INFORMACIÓN PÚBLICA</a:t>
            </a:r>
            <a:r>
              <a:rPr lang="es-ES" sz="9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3" name="Conector recto 172"/>
          <p:cNvCxnSpPr/>
          <p:nvPr/>
        </p:nvCxnSpPr>
        <p:spPr>
          <a:xfrm flipH="1" flipV="1">
            <a:off x="5237763" y="2861498"/>
            <a:ext cx="1702880" cy="221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/>
              <a:t>Unidad de Adquisiciones y Contratacion</a:t>
            </a:r>
            <a:r>
              <a:rPr lang="es-ES" sz="3800" b="1" dirty="0" smtClean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</a:t>
            </a:r>
            <a:r>
              <a:rPr lang="es-ES" sz="4500" b="1" dirty="0" smtClean="0"/>
              <a:t>Educación Cooperati</a:t>
            </a:r>
            <a:r>
              <a:rPr lang="es-ES" sz="4500" b="1" dirty="0" smtClean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Licda. María Teresa Silva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2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4"/>
            <a:ext cx="9386901" cy="649350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</a:t>
            </a:r>
            <a:r>
              <a:rPr lang="es-ES" sz="4500" b="1" dirty="0" smtClean="0"/>
              <a:t>Unidad Financiera Institucion</a:t>
            </a:r>
            <a:r>
              <a:rPr lang="es-ES" sz="4500" b="1" dirty="0" smtClean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</a:t>
            </a:r>
            <a:r>
              <a:rPr lang="es-ES" dirty="0" smtClean="0"/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hlinkClick r:id="rId3"/>
              </a:rPr>
              <a:t>TÉCNICO UFI CON FUNCIONES CONTABLES </a:t>
            </a:r>
            <a:r>
              <a:rPr lang="es-ES" sz="1400" u="sng" dirty="0" smtClean="0"/>
              <a:t> (Contadora): </a:t>
            </a:r>
            <a:r>
              <a:rPr lang="es-ES" sz="1400" dirty="0"/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chemeClr val="accent1">
                    <a:lumMod val="50000"/>
                  </a:schemeClr>
                </a:solidFill>
              </a:rPr>
              <a:t>TÉCNICO UFI CON FUNCIONES DE </a:t>
            </a:r>
            <a:r>
              <a:rPr lang="es-ES" sz="1400" u="sng" dirty="0" smtClean="0">
                <a:solidFill>
                  <a:schemeClr val="accent1">
                    <a:lumMod val="50000"/>
                  </a:schemeClr>
                </a:solidFill>
              </a:rPr>
              <a:t>PRESUPUESTO </a:t>
            </a:r>
            <a:r>
              <a:rPr lang="es-ES" sz="1400" u="sng" dirty="0" smtClean="0"/>
              <a:t>( Tesorera): </a:t>
            </a:r>
            <a:r>
              <a:rPr lang="es-ES" sz="1400" dirty="0"/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 Jefa UFI 		: Sra. Maria Victoria Hernández de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3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525" y="124193"/>
            <a:ext cx="1265355" cy="12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</a:t>
            </a:r>
            <a:r>
              <a:rPr lang="es-ES" sz="4500" b="1" dirty="0" smtClean="0"/>
              <a:t>Departamento Jurídi</a:t>
            </a:r>
            <a:r>
              <a:rPr lang="es-ES" sz="4500" b="1" dirty="0" smtClean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3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3	</a:t>
            </a:r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/>
              <a:t>Regist</a:t>
            </a:r>
            <a:r>
              <a:rPr lang="es-ES" sz="3100" b="1" dirty="0" smtClean="0">
                <a:solidFill>
                  <a:schemeClr val="bg1"/>
                </a:solidFill>
              </a:rPr>
              <a:t>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779" y="1877276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4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</a:t>
            </a:r>
            <a:r>
              <a:rPr lang="es-ES" sz="4500" b="1" dirty="0" smtClean="0"/>
              <a:t>Fomento y Asistencia Técni</a:t>
            </a:r>
            <a:r>
              <a:rPr lang="es-ES" sz="4500" b="1" dirty="0" smtClean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Nuria del Carmen Funes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5</a:t>
            </a:r>
          </a:p>
          <a:p>
            <a:r>
              <a:rPr lang="es-ES" dirty="0" smtClean="0"/>
              <a:t>Hombres					: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</a:t>
            </a:r>
            <a:r>
              <a:rPr lang="es-ES" sz="4500" b="1" dirty="0" smtClean="0"/>
              <a:t>Vigilancia y Fiscalizaci</a:t>
            </a:r>
            <a:r>
              <a:rPr lang="es-ES" sz="4500" b="1" dirty="0" smtClean="0">
                <a:solidFill>
                  <a:schemeClr val="bg1"/>
                </a:solidFill>
              </a:rPr>
              <a:t>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Jefa	: </a:t>
            </a:r>
            <a:r>
              <a:rPr lang="es-ES" sz="1900" dirty="0" smtClean="0"/>
              <a:t>Lic. Xiomara Leticia Minero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</a:t>
            </a:r>
            <a:r>
              <a:rPr lang="es-ES" dirty="0"/>
              <a:t>	</a:t>
            </a:r>
            <a:r>
              <a:rPr lang="es-ES" dirty="0" smtClean="0"/>
              <a:t>  </a:t>
            </a:r>
            <a:r>
              <a:rPr lang="es-ES" dirty="0" smtClean="0"/>
              <a:t>4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 smtClean="0"/>
              <a:t>7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3" y="420914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>OFICINA </a:t>
            </a:r>
            <a:r>
              <a:rPr lang="es-ES" sz="3200" b="1" dirty="0" smtClean="0"/>
              <a:t>REGIONAL DE OCCIDENTE (Santa </a:t>
            </a:r>
            <a:r>
              <a:rPr lang="es-ES" sz="3200" b="1" dirty="0" smtClean="0">
                <a:solidFill>
                  <a:schemeClr val="bg1"/>
                </a:solidFill>
              </a:rPr>
              <a:t>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OFICINA REGIONAL DE ORIENTE (</a:t>
            </a:r>
            <a:r>
              <a:rPr lang="es-ES" sz="4500" b="1" dirty="0" smtClean="0"/>
              <a:t>San Migu</a:t>
            </a:r>
            <a:r>
              <a:rPr lang="es-ES" sz="4500" b="1" dirty="0" smtClean="0">
                <a:solidFill>
                  <a:schemeClr val="bg1"/>
                </a:solidFill>
              </a:rPr>
              <a:t>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</a:t>
            </a:r>
            <a:r>
              <a:rPr lang="es-ES" smtClean="0"/>
              <a:t>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420913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/>
              <a:t>OFICINA REGIONAL PARACENTRAL </a:t>
            </a:r>
            <a:r>
              <a:rPr lang="es-ES" sz="3200" b="1" dirty="0" smtClean="0"/>
              <a:t>(San Vicente)</a:t>
            </a:r>
            <a:endParaRPr lang="es-E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</a:t>
            </a:r>
            <a:r>
              <a:rPr lang="es-ES" dirty="0" smtClean="0"/>
              <a:t>7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: 1</a:t>
            </a:r>
          </a:p>
          <a:p>
            <a:r>
              <a:rPr lang="es-ES" dirty="0" smtClean="0"/>
              <a:t>Total							: </a:t>
            </a:r>
            <a:r>
              <a:rPr lang="es-ES" dirty="0"/>
              <a:t>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07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Consejo de Administraci</a:t>
            </a:r>
            <a:r>
              <a:rPr lang="es-ES" dirty="0" smtClean="0">
                <a:solidFill>
                  <a:schemeClr val="bg1"/>
                </a:solidFill>
              </a:rPr>
              <a:t>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863874" cy="472673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</a:t>
            </a:r>
            <a:r>
              <a:rPr lang="es-PE" dirty="0"/>
              <a:t>El Consejo de Administración; es la máxima autoridad dentro de la Institución. </a:t>
            </a:r>
            <a:r>
              <a:rPr lang="es-PE" dirty="0" smtClean="0"/>
              <a:t>Es </a:t>
            </a:r>
            <a:r>
              <a:rPr lang="es-PE" dirty="0"/>
              <a:t>el responsable    de la </a:t>
            </a:r>
            <a:r>
              <a:rPr lang="es-PE" dirty="0" smtClean="0"/>
              <a:t>Dirección </a:t>
            </a:r>
            <a:r>
              <a:rPr lang="es-PE" dirty="0"/>
              <a:t>y </a:t>
            </a:r>
            <a:r>
              <a:rPr lang="es-PE" dirty="0" smtClean="0"/>
              <a:t>Administración </a:t>
            </a:r>
            <a:r>
              <a:rPr lang="es-PE" dirty="0"/>
              <a:t>del Instituto.  </a:t>
            </a:r>
            <a:endParaRPr lang="es-PE" dirty="0" smtClean="0"/>
          </a:p>
          <a:p>
            <a:pPr algn="just"/>
            <a:r>
              <a:rPr lang="es-PE" dirty="0" smtClean="0"/>
              <a:t>Esta </a:t>
            </a:r>
            <a:r>
              <a:rPr lang="es-PE" dirty="0"/>
              <a:t>integrado por: Un presidente designado por el Presidente de la República, cuatro representantes de gobierno (</a:t>
            </a:r>
            <a:r>
              <a:rPr lang="es-PE" dirty="0" smtClean="0"/>
              <a:t>1 -Ministerio </a:t>
            </a:r>
            <a:r>
              <a:rPr lang="es-PE" dirty="0"/>
              <a:t>de Relaciones Exteriores, </a:t>
            </a:r>
            <a:r>
              <a:rPr lang="es-PE" dirty="0" smtClean="0"/>
              <a:t>1- </a:t>
            </a:r>
            <a:r>
              <a:rPr lang="es-PE" dirty="0"/>
              <a:t>Ministerio de Economía, </a:t>
            </a:r>
            <a:r>
              <a:rPr lang="es-PE" dirty="0" smtClean="0"/>
              <a:t>1- </a:t>
            </a:r>
            <a:r>
              <a:rPr lang="es-PE" dirty="0"/>
              <a:t>Ministerio de Trabajo y Previsión Social y </a:t>
            </a:r>
            <a:r>
              <a:rPr lang="es-PE" dirty="0" smtClean="0"/>
              <a:t>1- </a:t>
            </a:r>
            <a:r>
              <a:rPr lang="es-PE" dirty="0"/>
              <a:t>Ministerio de Agricultura y Ganadería) y cinco representantes de las asociaciones cooperativas. Todos por un periodo de 3 años a partir de su nombramiento.</a:t>
            </a:r>
            <a:endParaRPr lang="es-ES" dirty="0"/>
          </a:p>
          <a:p>
            <a:r>
              <a:rPr lang="es-ES" dirty="0" smtClean="0"/>
              <a:t>Nombre del Presidente:	Lic. Juan Carlos Reyes Rosa</a:t>
            </a:r>
          </a:p>
          <a:p>
            <a:r>
              <a:rPr lang="es-ES" dirty="0" smtClean="0"/>
              <a:t>Mujeres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Hombres				:	</a:t>
            </a:r>
            <a:r>
              <a:rPr lang="es-ES" dirty="0" smtClean="0"/>
              <a:t>11</a:t>
            </a:r>
            <a:endParaRPr lang="es-ES" dirty="0" smtClean="0"/>
          </a:p>
          <a:p>
            <a:r>
              <a:rPr lang="es-ES" dirty="0" smtClean="0"/>
              <a:t>Total					:	14</a:t>
            </a:r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 smtClean="0"/>
              <a:t>NOTA: Al 30 de septiembre de 2020, aún hace falta el nombramiento de los representantes  de los Ministerios de Relaciones Exteriores y Agricultura y Ganadería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6" y="546940"/>
            <a:ext cx="7303641" cy="85961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867249"/>
            <a:ext cx="10815012" cy="4273778"/>
          </a:xfrm>
        </p:spPr>
        <p:txBody>
          <a:bodyPr/>
          <a:lstStyle/>
          <a:p>
            <a:pPr algn="just"/>
            <a:r>
              <a:rPr lang="es-PE" dirty="0"/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/>
              <a:t>La Presidencia de la República, es quien designa la persona que ocupara 	esta plaza.</a:t>
            </a:r>
            <a:endParaRPr lang="es-ES" dirty="0"/>
          </a:p>
          <a:p>
            <a:r>
              <a:rPr lang="es-ES" dirty="0"/>
              <a:t>Nombre del Presidente		: Lic. Juan Carlos Reyes Rosa</a:t>
            </a:r>
          </a:p>
          <a:p>
            <a:r>
              <a:rPr lang="es-ES" dirty="0"/>
              <a:t>Mujeres					:  </a:t>
            </a:r>
            <a:r>
              <a:rPr lang="es-ES" dirty="0" smtClean="0"/>
              <a:t>3</a:t>
            </a:r>
            <a:r>
              <a:rPr lang="es-ES" dirty="0"/>
              <a:t>	(</a:t>
            </a:r>
            <a:r>
              <a:rPr lang="es-ES" dirty="0" smtClean="0"/>
              <a:t>Asistentes)</a:t>
            </a:r>
            <a:endParaRPr lang="es-ES" dirty="0"/>
          </a:p>
          <a:p>
            <a:r>
              <a:rPr lang="es-ES" dirty="0"/>
              <a:t>Hombres					:	  1 </a:t>
            </a:r>
          </a:p>
          <a:p>
            <a:r>
              <a:rPr lang="es-ES" dirty="0"/>
              <a:t>Total						:	  4</a:t>
            </a: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046" y="263853"/>
            <a:ext cx="1565757" cy="16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Auditoria Inter</a:t>
            </a:r>
            <a:r>
              <a:rPr lang="es-ES" dirty="0" smtClean="0">
                <a:solidFill>
                  <a:schemeClr val="bg1"/>
                </a:solidFill>
              </a:rPr>
              <a:t>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Supervisión y Calid</a:t>
            </a:r>
            <a:r>
              <a:rPr lang="es-ES" dirty="0" smtClean="0">
                <a:solidFill>
                  <a:schemeClr val="bg1"/>
                </a:solidFill>
              </a:rPr>
              <a:t>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58309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</a:t>
            </a:r>
            <a:r>
              <a:rPr lang="es-ES" b="1" u="sng" dirty="0" smtClean="0"/>
              <a:t>Supervisión:  </a:t>
            </a:r>
            <a:r>
              <a:rPr lang="es-ES" dirty="0"/>
              <a:t>Fortalecer 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pPr algn="just"/>
            <a:r>
              <a:rPr lang="es-ES" b="1" u="sng" dirty="0" smtClean="0"/>
              <a:t>Calidad: </a:t>
            </a:r>
            <a:r>
              <a:rPr lang="es-ES" dirty="0" smtClean="0"/>
              <a:t>	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r>
              <a:rPr lang="es-ES" dirty="0" smtClean="0"/>
              <a:t>Nombre 	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Sra. Guadalupe Roxana Alvarenga (Encargada de la Unidad de Calidad ad-						  Honorem)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Martha Gloria Herrera Campos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Género y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</a:t>
            </a:r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</a:t>
            </a:r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644" y="1414289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1855</TotalTime>
  <Words>497</Words>
  <Application>Microsoft Office PowerPoint</Application>
  <PresentationFormat>Panorámica</PresentationFormat>
  <Paragraphs>288</Paragraphs>
  <Slides>29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IrisUPC</vt:lpstr>
      <vt:lpstr>Trebuchet MS</vt:lpstr>
      <vt:lpstr>Wingdings</vt:lpstr>
      <vt:lpstr>Wingdings 3</vt:lpstr>
      <vt:lpstr>Faceta</vt:lpstr>
      <vt:lpstr>ESTRUCTURA ORGANIZATIVA</vt:lpstr>
      <vt:lpstr>ORGANIGRAMA INSAFOCOOP</vt:lpstr>
      <vt:lpstr>Consejo de Administración</vt:lpstr>
      <vt:lpstr>Presentación de PowerPoint</vt:lpstr>
      <vt:lpstr>                  Auditoria Interna</vt:lpstr>
      <vt:lpstr>          Supervisión y Calidad</vt:lpstr>
      <vt:lpstr>                 Comunicaciones</vt:lpstr>
      <vt:lpstr>Género y Medio Ambiente</vt:lpstr>
      <vt:lpstr>Unidad de Acceso a la información Pública</vt:lpstr>
      <vt:lpstr>    Unidad de Gestión Documental y Archivo</vt:lpstr>
      <vt:lpstr>                              Administración</vt:lpstr>
      <vt:lpstr>                                      Informática</vt:lpstr>
      <vt:lpstr>             Servicios Generales</vt:lpstr>
      <vt:lpstr>                               Activo fijo</vt:lpstr>
      <vt:lpstr>         Bodega Institucional</vt:lpstr>
      <vt:lpstr>          Planificación y proyectos</vt:lpstr>
      <vt:lpstr>  Departamento de Gestión al Desarrollo</vt:lpstr>
      <vt:lpstr>  Tarjetas de Crédito y Supervisión Financiera</vt:lpstr>
      <vt:lpstr>                 Recursos Humanos</vt:lpstr>
      <vt:lpstr>Unidad de Adquisiciones y Contrataciones</vt:lpstr>
      <vt:lpstr>    Educación Cooperativa</vt:lpstr>
      <vt:lpstr>  Unidad Financiera Institucional</vt:lpstr>
      <vt:lpstr>           Departamento Jurídico</vt:lpstr>
      <vt:lpstr>Registro Nacional de  Asociaciones Cooperativas</vt:lpstr>
      <vt:lpstr>        Fomento y Asistencia Técnica</vt:lpstr>
      <vt:lpstr>                   Vigilancia y Fiscalización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95</cp:revision>
  <dcterms:created xsi:type="dcterms:W3CDTF">2018-05-21T16:16:07Z</dcterms:created>
  <dcterms:modified xsi:type="dcterms:W3CDTF">2020-10-22T17:19:05Z</dcterms:modified>
</cp:coreProperties>
</file>