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97" r:id="rId5"/>
    <p:sldId id="291" r:id="rId6"/>
    <p:sldId id="263" r:id="rId7"/>
    <p:sldId id="265" r:id="rId8"/>
    <p:sldId id="293" r:id="rId9"/>
    <p:sldId id="266" r:id="rId10"/>
    <p:sldId id="268" r:id="rId11"/>
    <p:sldId id="294" r:id="rId12"/>
    <p:sldId id="269" r:id="rId13"/>
    <p:sldId id="270" r:id="rId14"/>
    <p:sldId id="295" r:id="rId15"/>
    <p:sldId id="274" r:id="rId16"/>
    <p:sldId id="278" r:id="rId17"/>
    <p:sldId id="276" r:id="rId18"/>
    <p:sldId id="273" r:id="rId19"/>
    <p:sldId id="279" r:id="rId20"/>
    <p:sldId id="296" r:id="rId21"/>
    <p:sldId id="280" r:id="rId22"/>
    <p:sldId id="275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229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82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08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623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3402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60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71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726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46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509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204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5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414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23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155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82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1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25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8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047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7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464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41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425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384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05/02/2021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0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6937" y="2771336"/>
            <a:ext cx="6483180" cy="3038621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10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100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5838092" y="3390315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721600" y="3141237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2020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85" y="157717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Rugamas Vda. De </a:t>
            </a:r>
            <a:r>
              <a:rPr lang="es-ES" sz="1900" dirty="0" smtClean="0"/>
              <a:t>Mártir</a:t>
            </a:r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 algn="just">
              <a:buNone/>
            </a:pP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Rugamas Vda. De Mártir</a:t>
            </a:r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algn="just"/>
            <a:r>
              <a:rPr lang="es-ES" sz="1900" dirty="0" smtClean="0"/>
              <a:t>Jefe del Departamento:</a:t>
            </a:r>
            <a:r>
              <a:rPr lang="es-ES" sz="1900" dirty="0"/>
              <a:t>	</a:t>
            </a:r>
            <a:r>
              <a:rPr lang="es-ES" sz="1900" dirty="0" smtClean="0"/>
              <a:t>  Sr. Ismael Neftalí Rivas </a:t>
            </a:r>
            <a:r>
              <a:rPr lang="es-ES" sz="1900" dirty="0" err="1" smtClean="0"/>
              <a:t>Rivas</a:t>
            </a: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</a:t>
            </a:r>
            <a:r>
              <a:rPr lang="es-ES" sz="4300" b="1" dirty="0" smtClean="0"/>
              <a:t>Administraci</a:t>
            </a:r>
            <a:r>
              <a:rPr lang="es-ES" sz="43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 Planificar, ejecutar y supervisar las actividades que desarrollan las diferentes unidades que conforman el departamento Administrativo</a:t>
            </a:r>
            <a:r>
              <a:rPr lang="es-ES" dirty="0" smtClean="0"/>
              <a:t>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        </a:t>
            </a:r>
            <a:r>
              <a:rPr lang="es-ES" sz="4700" b="1" dirty="0" smtClean="0"/>
              <a:t>Informáti</a:t>
            </a:r>
            <a:r>
              <a:rPr lang="es-ES" sz="47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Hombres				:	  1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/>
              <a:t>Servicios General</a:t>
            </a:r>
            <a:r>
              <a:rPr lang="es-ES" sz="47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65033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2</a:t>
            </a:r>
          </a:p>
          <a:p>
            <a:r>
              <a:rPr lang="es-ES" dirty="0" smtClean="0"/>
              <a:t>Hombres			:	  </a:t>
            </a:r>
            <a:r>
              <a:rPr lang="es-ES" dirty="0"/>
              <a:t>8</a:t>
            </a:r>
            <a:endParaRPr lang="es-ES" dirty="0" smtClean="0"/>
          </a:p>
          <a:p>
            <a:r>
              <a:rPr lang="es-ES" dirty="0" smtClean="0"/>
              <a:t>Total				:	 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/>
              <a:t>Activo fi</a:t>
            </a:r>
            <a:r>
              <a:rPr lang="es-ES" sz="5000" b="1" dirty="0" smtClean="0">
                <a:solidFill>
                  <a:schemeClr val="bg1"/>
                </a:solidFill>
              </a:rPr>
              <a:t>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/>
              <a:t>Planificación y proyect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ORGANIGRAMA INSAFOCOOP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pic>
        <p:nvPicPr>
          <p:cNvPr id="171" name="Imagen 170" descr="C:\Users\INSAFOCOOP\Desktop\2021\PUBLICACIONES WEB 2021\ORGANIGRAMA2409202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46" y="974930"/>
            <a:ext cx="7863581" cy="5727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690529" cy="4716347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(SAFI).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Jefa UFI 		: 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Licda. Gloria Elizabeth Cruz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:	  3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: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3</a:t>
            </a:r>
          </a:p>
          <a:p>
            <a:pPr algn="just"/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975" y="420913"/>
            <a:ext cx="10424198" cy="551359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r>
              <a:rPr lang="es-ES" dirty="0" smtClean="0"/>
              <a:t>  </a:t>
            </a:r>
            <a:r>
              <a:rPr lang="es-ES" b="1" dirty="0" smtClean="0"/>
              <a:t>Tarjetas de Crédi</a:t>
            </a:r>
            <a:r>
              <a:rPr lang="es-ES" b="1" dirty="0" smtClean="0">
                <a:solidFill>
                  <a:schemeClr val="bg1"/>
                </a:solidFill>
              </a:rPr>
              <a:t>to y Supervisión Financiera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Dirigir </a:t>
            </a:r>
            <a:r>
              <a:rPr lang="es-ES" dirty="0"/>
              <a:t>las acciones de control y asesoría a las Asociaciones </a:t>
            </a:r>
            <a:r>
              <a:rPr lang="es-ES" dirty="0" smtClean="0"/>
              <a:t>Cooperativas de Ahorro y Crédito que sobrepasan los $5,000,000.00 en activos, </a:t>
            </a:r>
            <a:r>
              <a:rPr lang="es-ES" dirty="0"/>
              <a:t>en los aspectos contables, legales y administrativos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del Depto.	:  Lic. Jaime Iván García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Hombres						:	  1</a:t>
            </a:r>
          </a:p>
          <a:p>
            <a:r>
              <a:rPr lang="es-ES" dirty="0" smtClean="0"/>
              <a:t>Total							:	  </a:t>
            </a:r>
            <a:r>
              <a:rPr lang="es-ES" dirty="0"/>
              <a:t>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62" y="274457"/>
            <a:ext cx="1213758" cy="1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</a:t>
            </a:r>
            <a:r>
              <a:rPr lang="es-ES" sz="4500" b="1" dirty="0" smtClean="0"/>
              <a:t>Recursos Human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Xiomara Leticia Minero</a:t>
            </a:r>
          </a:p>
          <a:p>
            <a:r>
              <a:rPr lang="es-ES" dirty="0" smtClean="0"/>
              <a:t>Mujeres					:  2	</a:t>
            </a:r>
          </a:p>
          <a:p>
            <a:r>
              <a:rPr lang="es-ES" dirty="0" smtClean="0"/>
              <a:t>Hombres					:  0</a:t>
            </a:r>
          </a:p>
          <a:p>
            <a:r>
              <a:rPr lang="es-ES" dirty="0" smtClean="0"/>
              <a:t>Total	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/>
              <a:t>Unidad de Adquisiciones y Contratacion</a:t>
            </a:r>
            <a:r>
              <a:rPr lang="es-ES" sz="38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 </a:t>
            </a:r>
            <a:r>
              <a:rPr lang="es-ES" sz="4500" b="1" dirty="0" smtClean="0"/>
              <a:t>Formación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Sra. Katherine Marlene </a:t>
            </a:r>
            <a:r>
              <a:rPr lang="es-ES" sz="1900" dirty="0" err="1" smtClean="0"/>
              <a:t>Escoledo</a:t>
            </a:r>
            <a:r>
              <a:rPr lang="es-ES" sz="1900" dirty="0" smtClean="0"/>
              <a:t> (Jefa ad-honorem)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2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	: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</a:t>
            </a:r>
            <a:r>
              <a:rPr lang="es-ES" sz="4500" b="1" dirty="0" smtClean="0"/>
              <a:t>Departamento Jurídi</a:t>
            </a:r>
            <a:r>
              <a:rPr lang="es-ES" sz="4500" b="1" dirty="0" smtClean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3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3	</a:t>
            </a:r>
          </a:p>
          <a:p>
            <a:r>
              <a:rPr lang="es-ES" dirty="0" smtClean="0"/>
              <a:t>Hombres					:	  1</a:t>
            </a:r>
          </a:p>
          <a:p>
            <a:r>
              <a:rPr lang="es-ES" dirty="0" smtClean="0"/>
              <a:t>Total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/>
              <a:t> Regis</a:t>
            </a:r>
            <a:r>
              <a:rPr lang="es-E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tro</a:t>
            </a:r>
            <a:r>
              <a:rPr lang="es-ES" sz="3100" b="1" dirty="0" smtClean="0">
                <a:solidFill>
                  <a:schemeClr val="bg1"/>
                </a:solidFill>
              </a:rPr>
              <a:t>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Asociaciones </a:t>
            </a:r>
            <a:r>
              <a:rPr lang="es-ES" sz="3100" b="1" dirty="0" smtClean="0">
                <a:solidFill>
                  <a:schemeClr val="bg1"/>
                </a:solidFill>
              </a:rPr>
              <a:t>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779" y="1877276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3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</a:t>
            </a:r>
            <a:r>
              <a:rPr lang="es-ES" sz="4500" b="1" dirty="0" smtClean="0"/>
              <a:t>Fomento y Asistencia Técni</a:t>
            </a:r>
            <a:r>
              <a:rPr lang="es-ES" sz="45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Katherine Marlene </a:t>
            </a:r>
            <a:r>
              <a:rPr lang="es-ES" sz="1900" dirty="0" err="1" smtClean="0"/>
              <a:t>Escoledo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</a:t>
            </a:r>
            <a:r>
              <a:rPr lang="es-ES" sz="4500" b="1" dirty="0" smtClean="0"/>
              <a:t>Vigilancia y Fiscalizaci</a:t>
            </a:r>
            <a:r>
              <a:rPr lang="es-ES" sz="45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del Jefe	: Lic. Iván García (Jefe Ad-honorem)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</a:t>
            </a:r>
            <a:r>
              <a:rPr lang="es-ES" dirty="0"/>
              <a:t>	</a:t>
            </a:r>
            <a:r>
              <a:rPr lang="es-ES" dirty="0" smtClean="0"/>
              <a:t>  3	</a:t>
            </a:r>
          </a:p>
          <a:p>
            <a:r>
              <a:rPr lang="es-ES" dirty="0" smtClean="0"/>
              <a:t>Hombres		:	  3</a:t>
            </a:r>
          </a:p>
          <a:p>
            <a:r>
              <a:rPr lang="es-ES" dirty="0" smtClean="0"/>
              <a:t>Total			:	  6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483" y="420914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OFICINA </a:t>
            </a:r>
            <a:r>
              <a:rPr lang="es-ES" sz="3200" b="1" dirty="0" smtClean="0"/>
              <a:t>REGIONAL DE OCCIDENTE (Santa </a:t>
            </a:r>
            <a:r>
              <a:rPr lang="es-ES" sz="3200" b="1" dirty="0" smtClean="0">
                <a:solidFill>
                  <a:schemeClr val="bg1"/>
                </a:solidFill>
              </a:rPr>
              <a:t>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Consejo de Administraci</a:t>
            </a:r>
            <a:r>
              <a:rPr lang="es-ES" dirty="0" smtClean="0">
                <a:solidFill>
                  <a:schemeClr val="bg1"/>
                </a:solidFill>
              </a:rPr>
              <a:t>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863874" cy="472673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</a:t>
            </a:r>
            <a:r>
              <a:rPr lang="es-PE" dirty="0"/>
              <a:t>El Consejo de Administración; es la máxima autoridad dentro de la Institución. </a:t>
            </a:r>
            <a:r>
              <a:rPr lang="es-PE" dirty="0" smtClean="0"/>
              <a:t>Es </a:t>
            </a:r>
            <a:r>
              <a:rPr lang="es-PE" dirty="0"/>
              <a:t>el responsable    de la </a:t>
            </a:r>
            <a:r>
              <a:rPr lang="es-PE" dirty="0" smtClean="0"/>
              <a:t>Dirección </a:t>
            </a:r>
            <a:r>
              <a:rPr lang="es-PE" dirty="0"/>
              <a:t>y </a:t>
            </a:r>
            <a:r>
              <a:rPr lang="es-PE" dirty="0" smtClean="0"/>
              <a:t>Administración </a:t>
            </a:r>
            <a:r>
              <a:rPr lang="es-PE" dirty="0"/>
              <a:t>del Instituto.  </a:t>
            </a:r>
            <a:endParaRPr lang="es-PE" dirty="0" smtClean="0"/>
          </a:p>
          <a:p>
            <a:pPr algn="just"/>
            <a:r>
              <a:rPr lang="es-PE" dirty="0" smtClean="0"/>
              <a:t>Esta </a:t>
            </a:r>
            <a:r>
              <a:rPr lang="es-PE" dirty="0"/>
              <a:t>integrado por: Un presidente designado por el Presidente de la República, cuatro representantes de gobierno (</a:t>
            </a:r>
            <a:r>
              <a:rPr lang="es-PE" dirty="0" smtClean="0"/>
              <a:t>1 -Ministerio </a:t>
            </a:r>
            <a:r>
              <a:rPr lang="es-PE" dirty="0"/>
              <a:t>de Relaciones Exteriores, </a:t>
            </a:r>
            <a:r>
              <a:rPr lang="es-PE" dirty="0" smtClean="0"/>
              <a:t>1- </a:t>
            </a:r>
            <a:r>
              <a:rPr lang="es-PE" dirty="0"/>
              <a:t>Ministerio de Economía, </a:t>
            </a:r>
            <a:r>
              <a:rPr lang="es-PE" dirty="0" smtClean="0"/>
              <a:t>1- </a:t>
            </a:r>
            <a:r>
              <a:rPr lang="es-PE" dirty="0"/>
              <a:t>Ministerio de Trabajo y Previsión Social y </a:t>
            </a:r>
            <a:r>
              <a:rPr lang="es-PE" dirty="0" smtClean="0"/>
              <a:t>1- </a:t>
            </a:r>
            <a:r>
              <a:rPr lang="es-PE" dirty="0"/>
              <a:t>Ministerio de Agricultura y Ganadería) y cinco representantes de las asociaciones cooperativas. Todos por un periodo de 3 años a partir de su nombramiento</a:t>
            </a:r>
            <a:r>
              <a:rPr lang="es-PE" dirty="0" smtClean="0"/>
              <a:t>. Se nombran igual número de suplentes para que sustituyan al propietario en caso de ausencia de estos.</a:t>
            </a:r>
            <a:endParaRPr lang="es-ES" dirty="0"/>
          </a:p>
          <a:p>
            <a:r>
              <a:rPr lang="es-ES" dirty="0" smtClean="0"/>
              <a:t>Nombre del Presidente:	Lic. Juan Carlos Reyes Rosa</a:t>
            </a:r>
          </a:p>
          <a:p>
            <a:r>
              <a:rPr lang="es-ES" dirty="0" smtClean="0"/>
              <a:t>Mujeres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:	</a:t>
            </a:r>
            <a:r>
              <a:rPr lang="es-ES" dirty="0" smtClean="0"/>
              <a:t>11</a:t>
            </a:r>
            <a:endParaRPr lang="es-ES" dirty="0" smtClean="0"/>
          </a:p>
          <a:p>
            <a:r>
              <a:rPr lang="es-ES" dirty="0" smtClean="0"/>
              <a:t>Total					:	</a:t>
            </a:r>
            <a:r>
              <a:rPr lang="es-ES" dirty="0" smtClean="0"/>
              <a:t>16</a:t>
            </a:r>
            <a:endParaRPr lang="es-ES" dirty="0" smtClean="0"/>
          </a:p>
          <a:p>
            <a:pPr marL="0" indent="0" algn="just">
              <a:buNone/>
            </a:pPr>
            <a:endParaRPr lang="es-ES" sz="1400" dirty="0" smtClean="0"/>
          </a:p>
          <a:p>
            <a:pPr marL="0" indent="0" algn="just">
              <a:buNone/>
            </a:pPr>
            <a:r>
              <a:rPr lang="es-ES" sz="1400" dirty="0" smtClean="0"/>
              <a:t>NOTA: Al 31 </a:t>
            </a:r>
            <a:r>
              <a:rPr lang="es-ES" sz="1400" dirty="0" smtClean="0"/>
              <a:t>de diciembre </a:t>
            </a:r>
            <a:r>
              <a:rPr lang="es-ES" sz="1400" dirty="0" smtClean="0"/>
              <a:t>de 2020, aún hace falta el nombramiento </a:t>
            </a:r>
            <a:r>
              <a:rPr lang="es-ES" sz="1400" dirty="0" smtClean="0"/>
              <a:t>del representante  del  Ministerio </a:t>
            </a:r>
            <a:r>
              <a:rPr lang="es-ES" sz="1400" dirty="0" smtClean="0"/>
              <a:t>de Relaciones </a:t>
            </a:r>
            <a:r>
              <a:rPr lang="es-ES" sz="1400" dirty="0" smtClean="0"/>
              <a:t>Exteriores</a:t>
            </a: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/>
              <a:t>OFICINA REGIONAL DE ORIENTE (</a:t>
            </a:r>
            <a:r>
              <a:rPr lang="es-ES" sz="4500" b="1" dirty="0" smtClean="0"/>
              <a:t>San Migu</a:t>
            </a:r>
            <a:r>
              <a:rPr lang="es-ES" sz="4500" b="1" dirty="0" smtClean="0">
                <a:solidFill>
                  <a:schemeClr val="bg1"/>
                </a:solidFill>
              </a:rPr>
              <a:t>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</a:t>
            </a:r>
            <a:r>
              <a:rPr lang="es-ES" smtClean="0"/>
              <a:t>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420913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/>
              <a:t>OFICINA REGIONAL PARACENTRAL </a:t>
            </a:r>
            <a:r>
              <a:rPr lang="es-ES" sz="3200" b="1" dirty="0" smtClean="0"/>
              <a:t>(San Vicente)</a:t>
            </a:r>
            <a:endParaRPr lang="es-E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7	</a:t>
            </a:r>
          </a:p>
          <a:p>
            <a:r>
              <a:rPr lang="es-ES" dirty="0" smtClean="0"/>
              <a:t>Hombres						: 1</a:t>
            </a:r>
          </a:p>
          <a:p>
            <a:r>
              <a:rPr lang="es-ES" dirty="0" smtClean="0"/>
              <a:t>Total							</a:t>
            </a:r>
            <a:r>
              <a:rPr lang="es-ES" smtClean="0"/>
              <a:t>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07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863874" cy="4726738"/>
          </a:xfrm>
        </p:spPr>
        <p:txBody>
          <a:bodyPr>
            <a:normAutofit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	esta 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</a:t>
            </a:r>
            <a:r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del Vicepresidente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	:  2	(Asistentes)</a:t>
            </a: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	:	  1 </a:t>
            </a: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	:	  3</a:t>
            </a: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42" y="546940"/>
            <a:ext cx="7303641" cy="8596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867249"/>
            <a:ext cx="10815012" cy="4273778"/>
          </a:xfrm>
        </p:spPr>
        <p:txBody>
          <a:bodyPr/>
          <a:lstStyle/>
          <a:p>
            <a:pPr algn="just"/>
            <a:r>
              <a:rPr lang="es-PE" dirty="0"/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/>
              <a:t>La Presidencia de la República, es quien designa la persona que ocupara 	esta plaza.</a:t>
            </a:r>
            <a:endParaRPr lang="es-ES" dirty="0"/>
          </a:p>
          <a:p>
            <a:r>
              <a:rPr lang="es-ES" dirty="0"/>
              <a:t>Nombre del Presidente		: Lic. Juan Carlos Reyes Rosa</a:t>
            </a:r>
          </a:p>
          <a:p>
            <a:r>
              <a:rPr lang="es-ES" dirty="0"/>
              <a:t>Mujeres					:  2	(</a:t>
            </a:r>
            <a:r>
              <a:rPr lang="es-ES" dirty="0" smtClean="0"/>
              <a:t>Asistentes)</a:t>
            </a:r>
            <a:endParaRPr lang="es-ES" dirty="0"/>
          </a:p>
          <a:p>
            <a:r>
              <a:rPr lang="es-ES" dirty="0"/>
              <a:t>Hombres					:	  1 </a:t>
            </a:r>
          </a:p>
          <a:p>
            <a:r>
              <a:rPr lang="es-ES" dirty="0"/>
              <a:t>Total						:	  3</a:t>
            </a:r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046" y="263853"/>
            <a:ext cx="1565757" cy="16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5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Auditoria Inter</a:t>
            </a:r>
            <a:r>
              <a:rPr lang="es-ES" dirty="0" smtClean="0">
                <a:solidFill>
                  <a:schemeClr val="bg1"/>
                </a:solidFill>
              </a:rPr>
              <a:t>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:	  1	</a:t>
            </a:r>
          </a:p>
          <a:p>
            <a:r>
              <a:rPr lang="es-ES" dirty="0" smtClean="0"/>
              <a:t>Hombres		:	  0 </a:t>
            </a:r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     Unidad de Supervisión 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58309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Nombre del encargado 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         Unidad de  Calid</a:t>
            </a:r>
            <a:r>
              <a:rPr lang="es-ES" dirty="0" smtClean="0">
                <a:solidFill>
                  <a:schemeClr val="bg1"/>
                </a:solidFill>
              </a:rPr>
              <a:t>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58309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r>
              <a:rPr lang="es-ES" dirty="0" smtClean="0"/>
              <a:t>Nombre de la encargada: Sra. Guadalupe Roxana Alvarenga (Encargada de la Unidad de Calidad   						  ad- Honorem)</a:t>
            </a:r>
          </a:p>
          <a:p>
            <a:r>
              <a:rPr lang="es-ES" dirty="0" smtClean="0"/>
              <a:t>Mujeres		:	  1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Licda. Martha Gloria Herrera Campos</a:t>
            </a:r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1856</TotalTime>
  <Words>608</Words>
  <Application>Microsoft Office PowerPoint</Application>
  <PresentationFormat>Panorámica</PresentationFormat>
  <Paragraphs>262</Paragraphs>
  <Slides>31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IrisUPC</vt:lpstr>
      <vt:lpstr>Trebuchet MS</vt:lpstr>
      <vt:lpstr>Wingdings</vt:lpstr>
      <vt:lpstr>Wingdings 3</vt:lpstr>
      <vt:lpstr>Faceta</vt:lpstr>
      <vt:lpstr>ESTRUCTURA ORGANIZATIVA</vt:lpstr>
      <vt:lpstr>ORGANIGRAMA INSAFOCOOP</vt:lpstr>
      <vt:lpstr>Consejo de Administración</vt:lpstr>
      <vt:lpstr>PRESIDENCIA Y VICEPRESIDENCIA</vt:lpstr>
      <vt:lpstr>Presentación de PowerPoint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       Informática</vt:lpstr>
      <vt:lpstr>             Servicios Generales</vt:lpstr>
      <vt:lpstr>                               Activo fijo</vt:lpstr>
      <vt:lpstr>          Planificación y proyectos</vt:lpstr>
      <vt:lpstr>          UNIDAD FINANCIERA INSTITUCIONAL</vt:lpstr>
      <vt:lpstr>  Tarjetas de Crédito y Supervisión Financiera</vt:lpstr>
      <vt:lpstr>                 Recursos Humanos</vt:lpstr>
      <vt:lpstr>Unidad de Adquisiciones y Contrataciones</vt:lpstr>
      <vt:lpstr>                               Formación</vt:lpstr>
      <vt:lpstr>           Departamento Jurídico</vt:lpstr>
      <vt:lpstr> Registro Nacional de  Asociaciones Cooperativas</vt:lpstr>
      <vt:lpstr>        Fomento y Asistencia Técnica</vt:lpstr>
      <vt:lpstr>                   Vigilancia y Fiscalización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97</cp:revision>
  <dcterms:created xsi:type="dcterms:W3CDTF">2018-05-21T16:16:07Z</dcterms:created>
  <dcterms:modified xsi:type="dcterms:W3CDTF">2021-02-05T21:23:29Z</dcterms:modified>
</cp:coreProperties>
</file>