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7" r:id="rId5"/>
    <p:sldId id="263" r:id="rId6"/>
    <p:sldId id="265" r:id="rId7"/>
    <p:sldId id="293" r:id="rId8"/>
    <p:sldId id="266" r:id="rId9"/>
    <p:sldId id="268" r:id="rId10"/>
    <p:sldId id="294" r:id="rId11"/>
    <p:sldId id="269" r:id="rId12"/>
    <p:sldId id="270" r:id="rId13"/>
    <p:sldId id="295" r:id="rId14"/>
    <p:sldId id="274" r:id="rId15"/>
    <p:sldId id="300" r:id="rId16"/>
    <p:sldId id="303" r:id="rId17"/>
    <p:sldId id="305" r:id="rId18"/>
    <p:sldId id="308" r:id="rId19"/>
    <p:sldId id="279" r:id="rId20"/>
    <p:sldId id="310" r:id="rId21"/>
    <p:sldId id="296" r:id="rId22"/>
    <p:sldId id="312" r:id="rId23"/>
    <p:sldId id="314" r:id="rId24"/>
    <p:sldId id="316" r:id="rId25"/>
    <p:sldId id="282" r:id="rId26"/>
    <p:sldId id="286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949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872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737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879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603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3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969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524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36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43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432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24/01/2023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317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8038" y="2624866"/>
            <a:ext cx="7468184" cy="3958814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88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6946618" y="4092871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576222" y="3925206"/>
            <a:ext cx="357051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DICIEMBRE</a:t>
            </a:r>
          </a:p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2022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92" y="133376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0754" y="1891145"/>
            <a:ext cx="9295245" cy="371862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>
              <a:buNone/>
            </a:pPr>
            <a:endParaRPr lang="es-ES" sz="1900" dirty="0" smtClean="0"/>
          </a:p>
          <a:p>
            <a:endParaRPr lang="es-ES" sz="1900" dirty="0" smtClean="0"/>
          </a:p>
          <a:p>
            <a:r>
              <a:rPr lang="es-ES" dirty="0" smtClean="0"/>
              <a:t>Mujeres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5118" y="1735282"/>
            <a:ext cx="9710882" cy="3874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    </a:t>
            </a:r>
            <a:r>
              <a:rPr lang="es-ES" sz="3500" dirty="0" smtClean="0">
                <a:solidFill>
                  <a:schemeClr val="bg1"/>
                </a:solidFill>
              </a:rPr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1911927"/>
            <a:ext cx="9638144" cy="36978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</a:t>
            </a:r>
            <a:r>
              <a:rPr lang="es-ES" sz="3500" dirty="0" smtClean="0">
                <a:solidFill>
                  <a:schemeClr val="bg1"/>
                </a:solidFill>
              </a:rPr>
              <a:t>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582" y="1880755"/>
            <a:ext cx="9326418" cy="372901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sz="4300" b="1" dirty="0" smtClean="0">
                <a:solidFill>
                  <a:schemeClr val="bg1"/>
                </a:solidFill>
              </a:rPr>
              <a:t>Administración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1536" y="1891145"/>
            <a:ext cx="9274464" cy="371862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 Planificar, ejecutar y supervisar las actividades que desarrollan las diferentes unidades que conforman el departamento Administrativo.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	:	  0</a:t>
            </a:r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>
                <a:solidFill>
                  <a:schemeClr val="bg1"/>
                </a:solidFill>
              </a:rPr>
              <a:t>Activo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316" y="1653280"/>
            <a:ext cx="10516356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>
                <a:solidFill>
                  <a:schemeClr val="bg1"/>
                </a:solidFill>
              </a:rPr>
              <a:t>Servicios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36" y="1808018"/>
            <a:ext cx="9388763" cy="42566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Hombres			:	  </a:t>
            </a:r>
            <a:r>
              <a:rPr lang="es-ES" dirty="0"/>
              <a:t>8</a:t>
            </a:r>
            <a:endParaRPr lang="es-ES" dirty="0" smtClean="0"/>
          </a:p>
          <a:p>
            <a:r>
              <a:rPr lang="es-ES" dirty="0" smtClean="0"/>
              <a:t>Total				:	 10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3412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</a:t>
            </a:r>
          </a:p>
          <a:p>
            <a:r>
              <a:rPr lang="es-ES" dirty="0" smtClean="0"/>
              <a:t>Mujeres				:  2	</a:t>
            </a:r>
          </a:p>
          <a:p>
            <a:r>
              <a:rPr lang="es-ES" dirty="0" smtClean="0"/>
              <a:t>Hombres				:  0</a:t>
            </a:r>
          </a:p>
          <a:p>
            <a:r>
              <a:rPr lang="es-ES" dirty="0" smtClean="0"/>
              <a:t>Total				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800" b="1" dirty="0" smtClean="0">
                <a:solidFill>
                  <a:schemeClr val="bg1"/>
                </a:solidFill>
              </a:rPr>
              <a:t>Unidad de Adquisiciones y Contrataciones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926" y="1673652"/>
            <a:ext cx="10516356" cy="419548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>
                <a:solidFill>
                  <a:schemeClr val="bg1"/>
                </a:solidFill>
              </a:rPr>
              <a:t>Planificación y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354" y="1859973"/>
            <a:ext cx="9066645" cy="374979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</a:t>
            </a:r>
            <a:r>
              <a:rPr lang="es-ES" dirty="0" smtClean="0"/>
              <a:t>establecidos.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ORGANIGRAMA INSAFOCOOP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537305" y="1037379"/>
            <a:ext cx="9799377" cy="5811021"/>
            <a:chOff x="-281032" y="399580"/>
            <a:chExt cx="9257897" cy="5928994"/>
          </a:xfrm>
        </p:grpSpPr>
        <p:pic>
          <p:nvPicPr>
            <p:cNvPr id="6" name="Imagen 5" descr="C:\Users\INSAFOCOOP\Desktop\2021\ORGANIGRAMA 2021 PROPUESTA P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032" y="399580"/>
              <a:ext cx="8550838" cy="5928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501769" y="2012488"/>
              <a:ext cx="1696466" cy="11258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ULTIMA VERSIÓN 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fecha 24/09/2020 sesión ordinaria del Consejo de Administración Nº 853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7146895" y="1873481"/>
              <a:ext cx="1829970" cy="12839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MODIFICACIÓN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Aprobación en sesión ordinaria del Consejo de Administración Nº 871 de fecha 01/07/2021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s-ES" sz="4700" b="1" dirty="0" smtClean="0">
                <a:solidFill>
                  <a:schemeClr val="bg1"/>
                </a:solidFill>
              </a:rPr>
              <a:t>Informática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4" y="1839191"/>
            <a:ext cx="9191336" cy="377057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Hombres		:	  2</a:t>
            </a:r>
          </a:p>
          <a:p>
            <a:r>
              <a:rPr lang="es-ES" dirty="0" smtClean="0"/>
              <a:t>Total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3554" y="1570152"/>
            <a:ext cx="10560464" cy="4716347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</a:t>
            </a:r>
            <a:r>
              <a:rPr lang="es-E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velando por el Financiero Integrado (SAFI).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</a:t>
            </a:r>
          </a:p>
          <a:p>
            <a:pPr marL="0" lvl="0" indent="0" algn="just">
              <a:buClr>
                <a:srgbClr val="5FCBEF"/>
              </a:buClr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3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: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:	  3</a:t>
            </a:r>
          </a:p>
          <a:p>
            <a:pPr marL="0" indent="0" algn="just">
              <a:buNone/>
            </a:pPr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solidFill>
                  <a:schemeClr val="bg1"/>
                </a:solidFill>
              </a:rPr>
              <a:t>Departamento Jurídico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4270" y="1639268"/>
            <a:ext cx="10516356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4</a:t>
            </a:r>
            <a:endParaRPr lang="es-ES" dirty="0" smtClean="0"/>
          </a:p>
          <a:p>
            <a:r>
              <a:rPr lang="es-ES" dirty="0" smtClean="0"/>
              <a:t>Hombres					:	  2</a:t>
            </a:r>
          </a:p>
          <a:p>
            <a:r>
              <a:rPr lang="es-ES" dirty="0" smtClean="0"/>
              <a:t>Total						:	  6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100" b="1" dirty="0" smtClean="0">
                <a:solidFill>
                  <a:schemeClr val="bg1"/>
                </a:solidFill>
              </a:rPr>
              <a:t> Registro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93" y="1866152"/>
            <a:ext cx="10516356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</a:t>
            </a:r>
            <a:r>
              <a:rPr lang="es-ES" dirty="0"/>
              <a:t>3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Vigilancia y Fiscalización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</a:t>
            </a:r>
            <a:r>
              <a:rPr lang="es-ES" dirty="0" smtClean="0"/>
              <a:t>3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:	  4</a:t>
            </a:r>
          </a:p>
          <a:p>
            <a:r>
              <a:rPr lang="es-ES" dirty="0" smtClean="0"/>
              <a:t>Total			:	  </a:t>
            </a:r>
            <a:r>
              <a:rPr lang="es-ES" dirty="0"/>
              <a:t>7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3" y="1889097"/>
            <a:ext cx="9586191" cy="391287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1	</a:t>
            </a:r>
          </a:p>
          <a:p>
            <a:r>
              <a:rPr lang="es-ES" dirty="0" smtClean="0"/>
              <a:t>Hombres					: 0</a:t>
            </a:r>
          </a:p>
          <a:p>
            <a:r>
              <a:rPr lang="es-ES" dirty="0" smtClean="0"/>
              <a:t>Total					: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</a:t>
            </a:r>
            <a:r>
              <a:rPr lang="es-ES" sz="4500" b="1" dirty="0" smtClean="0">
                <a:solidFill>
                  <a:schemeClr val="bg1"/>
                </a:solidFill>
              </a:rPr>
              <a:t>Fomento y Asistencia Técnica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5099" y="1623679"/>
            <a:ext cx="9892146" cy="400819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</a:t>
            </a:r>
          </a:p>
          <a:p>
            <a:r>
              <a:rPr lang="es-ES" dirty="0" smtClean="0"/>
              <a:t>Mujeres					: 4</a:t>
            </a:r>
          </a:p>
          <a:p>
            <a:r>
              <a:rPr lang="es-ES" dirty="0" smtClean="0"/>
              <a:t>Hombres					: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274" y="441696"/>
            <a:ext cx="9386901" cy="574168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OFICINA </a:t>
            </a:r>
            <a:r>
              <a:rPr lang="es-ES" sz="3200" b="1" dirty="0" smtClean="0">
                <a:solidFill>
                  <a:schemeClr val="bg1"/>
                </a:solidFill>
              </a:rPr>
              <a:t>REGIONAL DE OCCIDENTE (Santa 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82" y="1709610"/>
            <a:ext cx="9690100" cy="3954865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4	</a:t>
            </a:r>
          </a:p>
          <a:p>
            <a:r>
              <a:rPr lang="es-ES" dirty="0" smtClean="0"/>
              <a:t>Hombres						:	  5</a:t>
            </a:r>
          </a:p>
          <a:p>
            <a:r>
              <a:rPr lang="es-ES" dirty="0" smtClean="0"/>
              <a:t>Total						:	  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645" y="463045"/>
            <a:ext cx="10313156" cy="7630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OFICINA REGIONAL DE ORIENTE (</a:t>
            </a:r>
            <a:r>
              <a:rPr lang="es-ES" sz="4500" b="1" dirty="0" smtClean="0">
                <a:solidFill>
                  <a:schemeClr val="bg1"/>
                </a:solidFill>
              </a:rPr>
              <a:t>San Miguel)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76254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16" y="699021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>
                <a:solidFill>
                  <a:schemeClr val="bg1"/>
                </a:solidFill>
              </a:rPr>
              <a:t>OFICINA REGIONAL PARACENTRAL </a:t>
            </a:r>
            <a:r>
              <a:rPr lang="es-ES" sz="3200" b="1" dirty="0" smtClean="0">
                <a:solidFill>
                  <a:schemeClr val="bg1"/>
                </a:solidFill>
              </a:rPr>
              <a:t>(San Vicente)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9744" y="1996180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7	</a:t>
            </a:r>
          </a:p>
          <a:p>
            <a:r>
              <a:rPr lang="es-ES" dirty="0" smtClean="0"/>
              <a:t>Hombres					: 1</a:t>
            </a:r>
          </a:p>
          <a:p>
            <a:r>
              <a:rPr lang="es-ES" dirty="0" smtClean="0"/>
              <a:t>Total					: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76" y="586726"/>
            <a:ext cx="1009103" cy="10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Consejo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0362" y="1382094"/>
            <a:ext cx="10863874" cy="47267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sz="2200" dirty="0" smtClean="0"/>
              <a:t> </a:t>
            </a:r>
            <a:r>
              <a:rPr lang="es-PE" sz="2200" dirty="0"/>
              <a:t>El Consejo de Administración; es la máxima autoridad dentro de la Institución. </a:t>
            </a:r>
            <a:endParaRPr lang="es-PE" sz="2200" dirty="0" smtClean="0"/>
          </a:p>
          <a:p>
            <a:pPr algn="just"/>
            <a:r>
              <a:rPr lang="es-PE" sz="2200" dirty="0" smtClean="0"/>
              <a:t>Es </a:t>
            </a:r>
            <a:r>
              <a:rPr lang="es-PE" sz="2200" dirty="0"/>
              <a:t>el responsable    de la </a:t>
            </a:r>
            <a:r>
              <a:rPr lang="es-PE" sz="2200" dirty="0" smtClean="0"/>
              <a:t>Dirección </a:t>
            </a:r>
            <a:r>
              <a:rPr lang="es-PE" sz="2200" dirty="0"/>
              <a:t>y </a:t>
            </a:r>
            <a:r>
              <a:rPr lang="es-PE" sz="2200" dirty="0" smtClean="0"/>
              <a:t>Administración </a:t>
            </a:r>
            <a:r>
              <a:rPr lang="es-PE" sz="2200" dirty="0"/>
              <a:t>del Instituto.  </a:t>
            </a:r>
            <a:endParaRPr lang="es-PE" sz="2200" dirty="0" smtClean="0"/>
          </a:p>
          <a:p>
            <a:pPr algn="just"/>
            <a:r>
              <a:rPr lang="es-PE" sz="2200" dirty="0" smtClean="0"/>
              <a:t>Esta </a:t>
            </a:r>
            <a:r>
              <a:rPr lang="es-PE" sz="2200" dirty="0"/>
              <a:t>integrado por: Un presidente designado por el Presidente de la República, cuatro representantes de gobierno (</a:t>
            </a:r>
            <a:r>
              <a:rPr lang="es-PE" sz="2200" dirty="0" smtClean="0"/>
              <a:t>1 -Ministerio </a:t>
            </a:r>
            <a:r>
              <a:rPr lang="es-PE" sz="2200" dirty="0"/>
              <a:t>de Relaciones Exteriores, </a:t>
            </a:r>
            <a:r>
              <a:rPr lang="es-PE" sz="2200" dirty="0" smtClean="0"/>
              <a:t>1- </a:t>
            </a:r>
            <a:r>
              <a:rPr lang="es-PE" sz="2200" dirty="0"/>
              <a:t>Ministerio de Economía, </a:t>
            </a:r>
            <a:r>
              <a:rPr lang="es-PE" sz="2200" dirty="0" smtClean="0"/>
              <a:t>1- </a:t>
            </a:r>
            <a:r>
              <a:rPr lang="es-PE" sz="2200" dirty="0"/>
              <a:t>Ministerio de Trabajo y Previsión Social y </a:t>
            </a:r>
            <a:r>
              <a:rPr lang="es-PE" sz="2200" dirty="0" smtClean="0"/>
              <a:t>1- </a:t>
            </a:r>
            <a:r>
              <a:rPr lang="es-PE" sz="2200" dirty="0"/>
              <a:t>Ministerio de Agricultura y Ganadería) y cinco representantes de las asociaciones cooperativas. Todos por un periodo de 3 años a partir de su nombramiento</a:t>
            </a:r>
            <a:r>
              <a:rPr lang="es-PE" sz="2200" dirty="0" smtClean="0"/>
              <a:t>. Se nombran igual número de suplentes para que sustituyan al propietario en caso de ausencia de estos.</a:t>
            </a:r>
            <a:endParaRPr lang="es-ES" sz="2200" dirty="0"/>
          </a:p>
          <a:p>
            <a:r>
              <a:rPr lang="es-ES" sz="2200" dirty="0" smtClean="0"/>
              <a:t>Nombre del Presidente:	Lic. Juan Carlos Reyes Rosa</a:t>
            </a:r>
          </a:p>
          <a:p>
            <a:r>
              <a:rPr lang="es-ES" sz="2200" dirty="0" smtClean="0"/>
              <a:t>Mujeres				:	  </a:t>
            </a:r>
            <a:r>
              <a:rPr lang="es-ES" sz="2200" dirty="0"/>
              <a:t>5</a:t>
            </a:r>
            <a:endParaRPr lang="es-ES" sz="2200" dirty="0" smtClean="0"/>
          </a:p>
          <a:p>
            <a:r>
              <a:rPr lang="es-ES" sz="2200" dirty="0" smtClean="0"/>
              <a:t>Hombres				:	11</a:t>
            </a:r>
          </a:p>
          <a:p>
            <a:r>
              <a:rPr lang="es-ES" sz="2200" dirty="0" smtClean="0"/>
              <a:t>Total					:	16</a:t>
            </a:r>
          </a:p>
          <a:p>
            <a:pPr marL="0" indent="0" algn="just">
              <a:buNone/>
            </a:pPr>
            <a:endParaRPr lang="es-ES" sz="1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499" y="1466243"/>
            <a:ext cx="10863874" cy="4726738"/>
          </a:xfrm>
        </p:spPr>
        <p:txBody>
          <a:bodyPr>
            <a:normAutofit fontScale="85000" lnSpcReduction="2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Vicepresidente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(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Asistente)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 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Auditoria Interna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715625"/>
            <a:ext cx="10516356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		:	  1	</a:t>
            </a:r>
          </a:p>
          <a:p>
            <a:r>
              <a:rPr lang="es-ES" dirty="0" smtClean="0"/>
              <a:t>Hombres				:	  0 </a:t>
            </a:r>
          </a:p>
          <a:p>
            <a:r>
              <a:rPr lang="es-ES" dirty="0" smtClean="0"/>
              <a:t>Total	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Unidad de Supervisión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1450717"/>
            <a:ext cx="9700243" cy="464874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Mujeres			:	  0	</a:t>
            </a:r>
          </a:p>
          <a:p>
            <a:r>
              <a:rPr lang="es-ES" dirty="0" smtClean="0"/>
              <a:t>Hombre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</a:t>
            </a:r>
            <a:r>
              <a:rPr lang="es-ES" dirty="0" smtClean="0">
                <a:solidFill>
                  <a:schemeClr val="bg1"/>
                </a:solidFill>
              </a:rPr>
              <a:t>Unidad de 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1880755"/>
            <a:ext cx="9347200" cy="411663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	:	  </a:t>
            </a:r>
            <a:r>
              <a:rPr lang="es-ES" dirty="0"/>
              <a:t>0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</a:t>
            </a:r>
            <a:r>
              <a:rPr lang="es-ES" dirty="0" smtClean="0">
                <a:solidFill>
                  <a:schemeClr val="bg1"/>
                </a:solidFill>
              </a:rPr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55" y="1797627"/>
            <a:ext cx="9409544" cy="381214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endParaRPr lang="es-ES" dirty="0"/>
          </a:p>
          <a:p>
            <a:r>
              <a:rPr lang="es-ES" dirty="0" smtClean="0"/>
              <a:t>Mujeres	: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315" y="498595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79418"/>
            <a:ext cx="9804400" cy="4030352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</TotalTime>
  <Words>528</Words>
  <Application>Microsoft Office PowerPoint</Application>
  <PresentationFormat>Panorámica</PresentationFormat>
  <Paragraphs>243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IrisUPC</vt:lpstr>
      <vt:lpstr>Times New Roman</vt:lpstr>
      <vt:lpstr>Wingdings</vt:lpstr>
      <vt:lpstr>Tema de Office</vt:lpstr>
      <vt:lpstr>ESTRUCTURA ORGANIZATIVA</vt:lpstr>
      <vt:lpstr>ORGANIGRAMA INSAFOCOOP</vt:lpstr>
      <vt:lpstr>Consejo de Administración</vt:lpstr>
      <vt:lpstr>Presidencia y Vicepresidencia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Activo fijo</vt:lpstr>
      <vt:lpstr>             Servicios Generales</vt:lpstr>
      <vt:lpstr>                 Recursos Humanos</vt:lpstr>
      <vt:lpstr>Unidad de Adquisiciones y Contrataciones</vt:lpstr>
      <vt:lpstr>          Planificación y proyectos</vt:lpstr>
      <vt:lpstr>                                      Informática</vt:lpstr>
      <vt:lpstr>          UNIDAD FINANCIERA INSTITUCIONAL</vt:lpstr>
      <vt:lpstr>           Departamento Jurídico</vt:lpstr>
      <vt:lpstr> Registro Nacional de  Asociaciones Cooperativas</vt:lpstr>
      <vt:lpstr>                   Vigilancia y Fiscalización</vt:lpstr>
      <vt:lpstr>                               Formación</vt:lpstr>
      <vt:lpstr>        Fomento y Asistencia Técnica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119</cp:revision>
  <dcterms:created xsi:type="dcterms:W3CDTF">2018-05-21T16:16:07Z</dcterms:created>
  <dcterms:modified xsi:type="dcterms:W3CDTF">2023-01-24T16:26:21Z</dcterms:modified>
</cp:coreProperties>
</file>