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7" r:id="rId5"/>
    <p:sldId id="263" r:id="rId6"/>
    <p:sldId id="265" r:id="rId7"/>
    <p:sldId id="293" r:id="rId8"/>
    <p:sldId id="266" r:id="rId9"/>
    <p:sldId id="268" r:id="rId10"/>
    <p:sldId id="294" r:id="rId11"/>
    <p:sldId id="269" r:id="rId12"/>
    <p:sldId id="270" r:id="rId13"/>
    <p:sldId id="295" r:id="rId14"/>
    <p:sldId id="274" r:id="rId15"/>
    <p:sldId id="300" r:id="rId16"/>
    <p:sldId id="303" r:id="rId17"/>
    <p:sldId id="305" r:id="rId18"/>
    <p:sldId id="308" r:id="rId19"/>
    <p:sldId id="279" r:id="rId20"/>
    <p:sldId id="310" r:id="rId21"/>
    <p:sldId id="296" r:id="rId22"/>
    <p:sldId id="312" r:id="rId23"/>
    <p:sldId id="314" r:id="rId24"/>
    <p:sldId id="316" r:id="rId25"/>
    <p:sldId id="282" r:id="rId26"/>
    <p:sldId id="286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5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83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1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3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84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28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6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128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467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0801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06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816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058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452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9916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94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106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757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777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051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065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225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18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069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72CF33-1F37-41F1-BF4C-52515E28119D}" type="datetimeFigureOut">
              <a:rPr lang="es-ES" smtClean="0"/>
              <a:t>11/04/2023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22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  <p:sldLayoutId id="2147484220" r:id="rId14"/>
    <p:sldLayoutId id="2147484221" r:id="rId15"/>
    <p:sldLayoutId id="2147484222" r:id="rId16"/>
    <p:sldLayoutId id="21474842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8038" y="2624866"/>
            <a:ext cx="7468184" cy="3958814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88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6946618" y="4092871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576222" y="3925206"/>
            <a:ext cx="357051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MARZO</a:t>
            </a:r>
            <a:endParaRPr lang="es-ES" sz="40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2023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92" y="133376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        Unidad de Género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880754" y="1891145"/>
            <a:ext cx="9295245" cy="371862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</a:p>
          <a:p>
            <a:pPr marL="0" indent="0">
              <a:buNone/>
            </a:pPr>
            <a:endParaRPr lang="es-ES" sz="1900" dirty="0" smtClean="0"/>
          </a:p>
          <a:p>
            <a:endParaRPr lang="es-ES" sz="1900" dirty="0" smtClean="0"/>
          </a:p>
          <a:p>
            <a:r>
              <a:rPr lang="es-ES" dirty="0" smtClean="0"/>
              <a:t>Mujeres		</a:t>
            </a:r>
            <a:r>
              <a:rPr lang="es-ES" dirty="0" smtClean="0"/>
              <a:t>:</a:t>
            </a:r>
            <a:r>
              <a:rPr lang="es-ES" dirty="0" smtClean="0"/>
              <a:t>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465118" y="1735282"/>
            <a:ext cx="9710882" cy="3874488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    </a:t>
            </a:r>
            <a:r>
              <a:rPr lang="es-ES" sz="3500" dirty="0" smtClean="0">
                <a:solidFill>
                  <a:schemeClr val="bg1"/>
                </a:solidFill>
              </a:rPr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537855" y="1911927"/>
            <a:ext cx="9638144" cy="369784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                      </a:t>
            </a:r>
            <a:r>
              <a:rPr lang="es-ES" sz="3500" dirty="0" smtClean="0">
                <a:solidFill>
                  <a:schemeClr val="bg1"/>
                </a:solidFill>
              </a:rPr>
              <a:t>Gestión al Desarrollo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849582" y="1880755"/>
            <a:ext cx="9326418" cy="372901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SV" dirty="0"/>
              <a:t> El Departamento de Gestión al Desarrollo, es el responsable de Consolidar y Generar Datos Estadísticos de las Asociaciones Cooperativas, así como apoyar los procesos que contribuyan a modernizar el desempeño en la Gestión Operativa Institucional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</a:t>
            </a:r>
            <a:r>
              <a:rPr lang="es-ES" dirty="0" smtClean="0"/>
              <a:t>	:</a:t>
            </a:r>
            <a:r>
              <a:rPr lang="es-ES" dirty="0" smtClean="0"/>
              <a:t>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</a:t>
            </a:r>
            <a:r>
              <a:rPr lang="es-ES" sz="4300" b="1" dirty="0" smtClean="0">
                <a:solidFill>
                  <a:schemeClr val="bg1"/>
                </a:solidFill>
              </a:rPr>
              <a:t>Administración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901536" y="1891145"/>
            <a:ext cx="9274464" cy="371862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 Planificar, ejecutar y supervisar las actividades que desarrollan las diferentes unidades que conforman el departamento Administrativo.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	:	  0</a:t>
            </a:r>
          </a:p>
          <a:p>
            <a:r>
              <a:rPr lang="es-ES" dirty="0" smtClean="0"/>
              <a:t>Total		</a:t>
            </a:r>
            <a:r>
              <a:rPr lang="es-ES" dirty="0" smtClean="0"/>
              <a:t>	:</a:t>
            </a:r>
            <a:r>
              <a:rPr lang="es-ES" dirty="0" smtClean="0"/>
              <a:t>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>
                <a:solidFill>
                  <a:schemeClr val="bg1"/>
                </a:solidFill>
              </a:rPr>
              <a:t>Activo fijo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262316" y="1653280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</a:t>
            </a:r>
            <a:r>
              <a:rPr lang="es-ES" dirty="0" smtClean="0"/>
              <a:t>	:  </a:t>
            </a:r>
            <a:r>
              <a:rPr lang="es-ES" dirty="0" smtClean="0"/>
              <a:t>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>
                <a:solidFill>
                  <a:schemeClr val="bg1"/>
                </a:solidFill>
              </a:rPr>
              <a:t>Servicios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787236" y="1808018"/>
            <a:ext cx="9388763" cy="425660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	 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Hombres			:	  </a:t>
            </a:r>
            <a:r>
              <a:rPr lang="es-ES" dirty="0"/>
              <a:t>7</a:t>
            </a:r>
            <a:endParaRPr lang="es-ES" dirty="0" smtClean="0"/>
          </a:p>
          <a:p>
            <a:r>
              <a:rPr lang="es-ES" dirty="0" smtClean="0"/>
              <a:t>Total				</a:t>
            </a:r>
            <a:r>
              <a:rPr lang="es-ES" dirty="0" smtClean="0"/>
              <a:t>:	  9</a:t>
            </a:r>
            <a:r>
              <a:rPr lang="es-ES" dirty="0" smtClean="0"/>
              <a:t>	 </a:t>
            </a:r>
            <a:r>
              <a:rPr lang="es-ES" dirty="0" smtClean="0"/>
              <a:t>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546155" y="163412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</a:t>
            </a:r>
          </a:p>
          <a:p>
            <a:r>
              <a:rPr lang="es-ES" dirty="0" smtClean="0"/>
              <a:t>Mujeres				:  2	</a:t>
            </a:r>
          </a:p>
          <a:p>
            <a:r>
              <a:rPr lang="es-ES" dirty="0" smtClean="0"/>
              <a:t>Hombres				:  0</a:t>
            </a:r>
          </a:p>
          <a:p>
            <a:r>
              <a:rPr lang="es-ES" dirty="0" smtClean="0"/>
              <a:t>Total				</a:t>
            </a:r>
            <a:r>
              <a:rPr lang="es-ES" dirty="0" smtClean="0"/>
              <a:t>	: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800" b="1" dirty="0" smtClean="0">
                <a:solidFill>
                  <a:schemeClr val="bg1"/>
                </a:solidFill>
              </a:rPr>
              <a:t>Unidad de Adquisiciones y Contrataciones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251926" y="1673652"/>
            <a:ext cx="10516356" cy="41954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UACI 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1</a:t>
            </a:r>
          </a:p>
          <a:p>
            <a:r>
              <a:rPr lang="es-ES" dirty="0" smtClean="0"/>
              <a:t>Total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>
                <a:solidFill>
                  <a:schemeClr val="bg1"/>
                </a:solidFill>
              </a:rPr>
              <a:t>Planificación y proyectos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109354" y="1859973"/>
            <a:ext cx="9066645" cy="374979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</a:t>
            </a:r>
            <a:r>
              <a:rPr lang="es-ES" dirty="0" smtClean="0"/>
              <a:t>establecidos.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ORGANIGRAMA INSAFOCOOP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0" y="83048"/>
            <a:ext cx="1343315" cy="136958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537305" y="1037379"/>
            <a:ext cx="9799377" cy="5811021"/>
            <a:chOff x="-281032" y="399580"/>
            <a:chExt cx="9257897" cy="5928994"/>
          </a:xfrm>
        </p:grpSpPr>
        <p:pic>
          <p:nvPicPr>
            <p:cNvPr id="6" name="Imagen 5" descr="C:\Users\INSAFOCOOP\Desktop\2021\ORGANIGRAMA 2021 PROPUESTA P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032" y="399580"/>
              <a:ext cx="8550838" cy="5928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501769" y="2012488"/>
              <a:ext cx="1696466" cy="11258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ULTIMA VERSIÓN 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fecha 24/09/2020 sesión ordinaria del Consejo de Administración Nº 853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 de texto 2"/>
            <p:cNvSpPr txBox="1">
              <a:spLocks noChangeArrowheads="1"/>
            </p:cNvSpPr>
            <p:nvPr/>
          </p:nvSpPr>
          <p:spPr bwMode="auto">
            <a:xfrm>
              <a:off x="7146895" y="1873481"/>
              <a:ext cx="1829970" cy="12839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MODIFICACIÓN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Aprobación en sesión ordinaria del Consejo de Administración Nº 871 de fecha 01/07/2021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s-ES" sz="4700" b="1" dirty="0" smtClean="0">
                <a:solidFill>
                  <a:schemeClr val="bg1"/>
                </a:solidFill>
              </a:rPr>
              <a:t>Informática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984664" y="1839191"/>
            <a:ext cx="9191336" cy="377057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Hombres		:	  2</a:t>
            </a:r>
          </a:p>
          <a:p>
            <a:r>
              <a:rPr lang="es-ES" dirty="0" smtClean="0"/>
              <a:t>Total		</a:t>
            </a:r>
            <a:r>
              <a:rPr lang="es-ES" dirty="0" smtClean="0"/>
              <a:t>	:</a:t>
            </a:r>
            <a:r>
              <a:rPr lang="es-ES" dirty="0" smtClean="0"/>
              <a:t>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UNIDAD FINANCIERA INSTITUCIONAL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307939" y="1400598"/>
            <a:ext cx="10676079" cy="5127524"/>
          </a:xfrm>
        </p:spPr>
        <p:txBody>
          <a:bodyPr>
            <a:normAutofit fontScale="92500" lnSpcReduction="2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Dirigir, coordinar, digitar, gestionar y supervisar, las actividades del Proceso Administrativo Financiero correspondientes a la Institución, </a:t>
            </a:r>
            <a:r>
              <a:rPr lang="es-E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velando por el Financiero Integrado (SAFI).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TÉCNICO UFI CON FUNCIONES CONTABLES </a:t>
            </a: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(Contadora):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srgbClr val="5FCBEF">
                    <a:lumMod val="50000"/>
                  </a:srgbClr>
                </a:solidFill>
              </a:rPr>
              <a:t>TÉCNICO UFI CON FUNCIONES DE PRESUPUESTO </a:t>
            </a: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( Tesorera):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pPr lvl="0">
              <a:buClr>
                <a:srgbClr val="5FCBEF"/>
              </a:buClr>
            </a:pPr>
            <a:endParaRPr lang="es-ES" sz="1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</a:t>
            </a:r>
          </a:p>
          <a:p>
            <a:pPr marL="0" lvl="0" indent="0" algn="just">
              <a:buClr>
                <a:srgbClr val="5FCBEF"/>
              </a:buClr>
              <a:buNone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3	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0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:	  3</a:t>
            </a:r>
          </a:p>
          <a:p>
            <a:pPr marL="0" indent="0" algn="just">
              <a:buNone/>
            </a:pPr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4500" b="1" dirty="0" smtClean="0">
                <a:solidFill>
                  <a:schemeClr val="bg1"/>
                </a:solidFill>
              </a:rPr>
              <a:t>Departamento Jurídico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314270" y="1639268"/>
            <a:ext cx="10516356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4</a:t>
            </a:r>
            <a:endParaRPr lang="es-ES" dirty="0" smtClean="0"/>
          </a:p>
          <a:p>
            <a:r>
              <a:rPr lang="es-ES" dirty="0" smtClean="0"/>
              <a:t>Hombres					:	  2</a:t>
            </a:r>
          </a:p>
          <a:p>
            <a:r>
              <a:rPr lang="es-ES" dirty="0" smtClean="0"/>
              <a:t>Total						:	  6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100" b="1" dirty="0" smtClean="0">
                <a:solidFill>
                  <a:schemeClr val="bg1"/>
                </a:solidFill>
              </a:rPr>
              <a:t> Registro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232493" y="1866152"/>
            <a:ext cx="10516356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</a:t>
            </a:r>
            <a:r>
              <a:rPr lang="es-ES" dirty="0"/>
              <a:t>2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</a:t>
            </a:r>
            <a:r>
              <a:rPr lang="es-ES" dirty="0" smtClean="0"/>
              <a:t>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Vigilancia y Fiscalización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979271" y="1926280"/>
            <a:ext cx="9451109" cy="388091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</a:t>
            </a:r>
            <a:r>
              <a:rPr lang="es-ES" dirty="0"/>
              <a:t>	</a:t>
            </a:r>
            <a:r>
              <a:rPr lang="es-ES" dirty="0" smtClean="0"/>
              <a:t>  3	</a:t>
            </a:r>
          </a:p>
          <a:p>
            <a:r>
              <a:rPr lang="es-ES" dirty="0" smtClean="0"/>
              <a:t>Hombres			:	  4</a:t>
            </a:r>
          </a:p>
          <a:p>
            <a:r>
              <a:rPr lang="es-ES" dirty="0" smtClean="0"/>
              <a:t>Total			</a:t>
            </a:r>
            <a:r>
              <a:rPr lang="es-ES" dirty="0" smtClean="0"/>
              <a:t>	:</a:t>
            </a:r>
            <a:r>
              <a:rPr lang="es-ES" dirty="0" smtClean="0"/>
              <a:t>	 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984663" y="1889097"/>
            <a:ext cx="9586191" cy="391287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1	</a:t>
            </a:r>
          </a:p>
          <a:p>
            <a:r>
              <a:rPr lang="es-ES" dirty="0" smtClean="0"/>
              <a:t>Hombres					: 0</a:t>
            </a:r>
          </a:p>
          <a:p>
            <a:r>
              <a:rPr lang="es-ES" dirty="0" smtClean="0"/>
              <a:t>Total					</a:t>
            </a:r>
            <a:r>
              <a:rPr lang="es-ES" dirty="0" smtClean="0"/>
              <a:t>	: </a:t>
            </a:r>
            <a:r>
              <a:rPr lang="es-ES" dirty="0" smtClean="0"/>
              <a:t>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</a:t>
            </a:r>
            <a:r>
              <a:rPr lang="es-ES" sz="4500" b="1" dirty="0" smtClean="0">
                <a:solidFill>
                  <a:schemeClr val="bg1"/>
                </a:solidFill>
              </a:rPr>
              <a:t>Fomento y Asistencia Técnica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875099" y="1623679"/>
            <a:ext cx="9892146" cy="400819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</a:t>
            </a:r>
          </a:p>
          <a:p>
            <a:r>
              <a:rPr lang="es-ES" dirty="0" smtClean="0"/>
              <a:t>Mujeres					: 4</a:t>
            </a:r>
          </a:p>
          <a:p>
            <a:r>
              <a:rPr lang="es-ES" dirty="0" smtClean="0"/>
              <a:t>Hombres					: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</a:t>
            </a:r>
            <a:r>
              <a:rPr lang="es-ES" dirty="0" smtClean="0"/>
              <a:t>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274" y="441696"/>
            <a:ext cx="9386901" cy="574168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OFICINA </a:t>
            </a:r>
            <a:r>
              <a:rPr lang="es-ES" sz="3200" b="1" dirty="0" smtClean="0">
                <a:solidFill>
                  <a:schemeClr val="bg1"/>
                </a:solidFill>
              </a:rPr>
              <a:t>REGIONAL DE OCCIDENTE (Santa 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078182" y="1709610"/>
            <a:ext cx="9690100" cy="3954865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endParaRPr lang="es-ES" sz="1900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4	</a:t>
            </a:r>
          </a:p>
          <a:p>
            <a:r>
              <a:rPr lang="es-ES" dirty="0" smtClean="0"/>
              <a:t>Hombres						:	  </a:t>
            </a:r>
            <a:r>
              <a:rPr lang="es-ES" dirty="0" smtClean="0"/>
              <a:t>4</a:t>
            </a:r>
            <a:endParaRPr lang="es-ES" dirty="0" smtClean="0"/>
          </a:p>
          <a:p>
            <a:r>
              <a:rPr lang="es-ES" dirty="0" smtClean="0"/>
              <a:t>Total						</a:t>
            </a:r>
            <a:r>
              <a:rPr lang="es-ES" dirty="0" smtClean="0"/>
              <a:t>	:</a:t>
            </a:r>
            <a:r>
              <a:rPr lang="es-ES" dirty="0" smtClean="0"/>
              <a:t>	  </a:t>
            </a:r>
            <a:r>
              <a:rPr lang="es-ES" dirty="0" smtClean="0"/>
              <a:t>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645" y="463045"/>
            <a:ext cx="10313156" cy="7630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OFICINA REGIONAL DE ORIENTE (</a:t>
            </a:r>
            <a:r>
              <a:rPr lang="es-ES" sz="4500" b="1" dirty="0" smtClean="0">
                <a:solidFill>
                  <a:schemeClr val="bg1"/>
                </a:solidFill>
              </a:rPr>
              <a:t>San Miguel)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546155" y="1676254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</a:t>
            </a:r>
            <a:r>
              <a:rPr lang="es-ES" dirty="0" smtClean="0"/>
              <a:t>	:</a:t>
            </a:r>
            <a:r>
              <a:rPr lang="es-ES" dirty="0" smtClean="0"/>
              <a:t>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516" y="699021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>
                <a:solidFill>
                  <a:schemeClr val="bg1"/>
                </a:solidFill>
              </a:rPr>
              <a:t>OFICINA REGIONAL PARACENTRAL </a:t>
            </a:r>
            <a:r>
              <a:rPr lang="es-ES" sz="3200" b="1" dirty="0" smtClean="0">
                <a:solidFill>
                  <a:schemeClr val="bg1"/>
                </a:solidFill>
              </a:rPr>
              <a:t>(San Vicente)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459744" y="1996180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7	</a:t>
            </a:r>
          </a:p>
          <a:p>
            <a:r>
              <a:rPr lang="es-ES" dirty="0" smtClean="0"/>
              <a:t>Hombres					: 1</a:t>
            </a:r>
          </a:p>
          <a:p>
            <a:r>
              <a:rPr lang="es-ES" dirty="0" smtClean="0"/>
              <a:t>Total					</a:t>
            </a:r>
            <a:r>
              <a:rPr lang="es-ES" dirty="0" smtClean="0"/>
              <a:t>	: </a:t>
            </a:r>
            <a:r>
              <a:rPr lang="es-ES" dirty="0" smtClean="0"/>
              <a:t>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76" y="586726"/>
            <a:ext cx="1009103" cy="10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Consejo de Administración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210362" y="1382094"/>
            <a:ext cx="10863874" cy="47267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sz="2200" dirty="0" smtClean="0"/>
              <a:t> </a:t>
            </a:r>
            <a:r>
              <a:rPr lang="es-PE" sz="2200" dirty="0"/>
              <a:t>El Consejo de Administración; es la máxima autoridad dentro de la Institución. </a:t>
            </a:r>
            <a:endParaRPr lang="es-PE" sz="2200" dirty="0" smtClean="0"/>
          </a:p>
          <a:p>
            <a:pPr algn="just"/>
            <a:r>
              <a:rPr lang="es-PE" sz="2200" dirty="0" smtClean="0"/>
              <a:t>Es </a:t>
            </a:r>
            <a:r>
              <a:rPr lang="es-PE" sz="2200" dirty="0"/>
              <a:t>el responsable    de la </a:t>
            </a:r>
            <a:r>
              <a:rPr lang="es-PE" sz="2200" dirty="0" smtClean="0"/>
              <a:t>Dirección </a:t>
            </a:r>
            <a:r>
              <a:rPr lang="es-PE" sz="2200" dirty="0"/>
              <a:t>y </a:t>
            </a:r>
            <a:r>
              <a:rPr lang="es-PE" sz="2200" dirty="0" smtClean="0"/>
              <a:t>Administración </a:t>
            </a:r>
            <a:r>
              <a:rPr lang="es-PE" sz="2200" dirty="0"/>
              <a:t>del Instituto.  </a:t>
            </a:r>
            <a:endParaRPr lang="es-PE" sz="2200" dirty="0" smtClean="0"/>
          </a:p>
          <a:p>
            <a:pPr algn="just"/>
            <a:r>
              <a:rPr lang="es-PE" sz="2200" dirty="0" smtClean="0"/>
              <a:t>Esta </a:t>
            </a:r>
            <a:r>
              <a:rPr lang="es-PE" sz="2200" dirty="0"/>
              <a:t>integrado por: Un presidente designado por el Presidente de la República, cuatro representantes de gobierno (</a:t>
            </a:r>
            <a:r>
              <a:rPr lang="es-PE" sz="2200" dirty="0" smtClean="0"/>
              <a:t>1 -Ministerio </a:t>
            </a:r>
            <a:r>
              <a:rPr lang="es-PE" sz="2200" dirty="0"/>
              <a:t>de Relaciones Exteriores, </a:t>
            </a:r>
            <a:r>
              <a:rPr lang="es-PE" sz="2200" dirty="0" smtClean="0"/>
              <a:t>1- </a:t>
            </a:r>
            <a:r>
              <a:rPr lang="es-PE" sz="2200" dirty="0"/>
              <a:t>Ministerio de Economía, </a:t>
            </a:r>
            <a:r>
              <a:rPr lang="es-PE" sz="2200" dirty="0" smtClean="0"/>
              <a:t>1- </a:t>
            </a:r>
            <a:r>
              <a:rPr lang="es-PE" sz="2200" dirty="0"/>
              <a:t>Ministerio de Trabajo y Previsión Social y </a:t>
            </a:r>
            <a:r>
              <a:rPr lang="es-PE" sz="2200" dirty="0" smtClean="0"/>
              <a:t>1- </a:t>
            </a:r>
            <a:r>
              <a:rPr lang="es-PE" sz="2200" dirty="0"/>
              <a:t>Ministerio de Agricultura y Ganadería) y cinco representantes de las asociaciones cooperativas. Todos por un periodo de 3 años a partir de su nombramiento</a:t>
            </a:r>
            <a:r>
              <a:rPr lang="es-PE" sz="2200" dirty="0" smtClean="0"/>
              <a:t>. Se nombran igual número de suplentes para que sustituyan al propietario en caso de ausencia de estos.</a:t>
            </a:r>
            <a:endParaRPr lang="es-ES" sz="2200" dirty="0"/>
          </a:p>
          <a:p>
            <a:r>
              <a:rPr lang="es-ES" sz="2200" dirty="0" smtClean="0"/>
              <a:t>Nombre del Presidente:	Lic. Juan Carlos Reyes Rosa</a:t>
            </a:r>
          </a:p>
          <a:p>
            <a:r>
              <a:rPr lang="es-ES" sz="2200" dirty="0" smtClean="0"/>
              <a:t>Mujeres				:	  </a:t>
            </a:r>
            <a:r>
              <a:rPr lang="es-ES" sz="2200" dirty="0"/>
              <a:t>5</a:t>
            </a:r>
            <a:endParaRPr lang="es-ES" sz="2200" dirty="0" smtClean="0"/>
          </a:p>
          <a:p>
            <a:r>
              <a:rPr lang="es-ES" sz="2200" dirty="0" smtClean="0"/>
              <a:t>Hombres				:	11</a:t>
            </a:r>
          </a:p>
          <a:p>
            <a:r>
              <a:rPr lang="es-ES" sz="2200" dirty="0" smtClean="0"/>
              <a:t>Total					:	16</a:t>
            </a:r>
          </a:p>
          <a:p>
            <a:pPr marL="0" indent="0" algn="just">
              <a:buNone/>
            </a:pPr>
            <a:endParaRPr lang="es-ES" sz="1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Presidencia y Vicepresidencia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054499" y="1466243"/>
            <a:ext cx="10863874" cy="4726738"/>
          </a:xfrm>
        </p:spPr>
        <p:txBody>
          <a:bodyPr>
            <a:normAutofit fontScale="92500" lnSpcReduction="2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		</a:t>
            </a:r>
            <a:r>
              <a:rPr lang="es-P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de la República, es quien designa la persona que ocupara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esta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plaza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just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Vicepresidente del Instituto deberá reunir los mismos requisitos que la Ley de Creación le exige al Presidente del Consejo de Administración y sustituirá a éste cuando temporalmente falte por cualquier causa, precio acuerdo del  Consejo de Administración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Presidente		: Lic. Juan Carlos Reyes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Rosa</a:t>
            </a:r>
          </a:p>
          <a:p>
            <a:pPr lvl="0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Vicepresidente		: Vacante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 1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(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Asistente)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2 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3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Auditoria Interna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345444" y="1715625"/>
            <a:ext cx="10516356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		:	  1	</a:t>
            </a:r>
          </a:p>
          <a:p>
            <a:r>
              <a:rPr lang="es-ES" dirty="0" smtClean="0"/>
              <a:t>Hombres				:	  0 </a:t>
            </a:r>
          </a:p>
          <a:p>
            <a:r>
              <a:rPr lang="es-ES" dirty="0" smtClean="0"/>
              <a:t>Total				</a:t>
            </a:r>
            <a:r>
              <a:rPr lang="es-ES" dirty="0" smtClean="0"/>
              <a:t>	:</a:t>
            </a:r>
            <a:r>
              <a:rPr lang="es-ES" dirty="0" smtClean="0"/>
              <a:t>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Unidad de Supervisión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828799" y="1450717"/>
            <a:ext cx="9700243" cy="464874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Supervisión </a:t>
            </a:r>
            <a:r>
              <a:rPr lang="es-ES" dirty="0"/>
              <a:t>f</a:t>
            </a:r>
            <a:r>
              <a:rPr lang="es-ES" dirty="0" smtClean="0"/>
              <a:t>ortalece </a:t>
            </a:r>
            <a:r>
              <a:rPr lang="es-ES" dirty="0"/>
              <a:t>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r>
              <a:rPr lang="es-ES" dirty="0" smtClean="0"/>
              <a:t>Mujeres			:	  0	</a:t>
            </a:r>
          </a:p>
          <a:p>
            <a:r>
              <a:rPr lang="es-ES" dirty="0" smtClean="0"/>
              <a:t>Hombre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/>
              <a:t>                   </a:t>
            </a:r>
            <a:r>
              <a:rPr lang="es-ES" dirty="0" smtClean="0">
                <a:solidFill>
                  <a:schemeClr val="bg1"/>
                </a:solidFill>
              </a:rPr>
              <a:t>Unidad de  Calidad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828800" y="1880755"/>
            <a:ext cx="9347200" cy="411663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calidad, es la encargada de 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</a:t>
            </a:r>
            <a:r>
              <a:rPr lang="es-ES" dirty="0" smtClean="0"/>
              <a:t>:</a:t>
            </a:r>
            <a:r>
              <a:rPr lang="es-ES" dirty="0" smtClean="0"/>
              <a:t>	  </a:t>
            </a:r>
            <a:r>
              <a:rPr lang="es-ES" dirty="0"/>
              <a:t>0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/>
              <a:t>                 </a:t>
            </a:r>
            <a:r>
              <a:rPr lang="es-ES" dirty="0" smtClean="0">
                <a:solidFill>
                  <a:schemeClr val="bg1"/>
                </a:solidFill>
              </a:rPr>
              <a:t>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766455" y="1797627"/>
            <a:ext cx="9409544" cy="381214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endParaRPr lang="es-ES" dirty="0"/>
          </a:p>
          <a:p>
            <a:r>
              <a:rPr lang="es-ES" dirty="0" smtClean="0"/>
              <a:t>Mujeres	:	  1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5315" y="498595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Unidad de 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371600" y="1579418"/>
            <a:ext cx="9804400" cy="4030352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2153</TotalTime>
  <Words>528</Words>
  <Application>Microsoft Office PowerPoint</Application>
  <PresentationFormat>Panorámica</PresentationFormat>
  <Paragraphs>243</Paragraphs>
  <Slides>29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IrisUPC</vt:lpstr>
      <vt:lpstr>Times New Roman</vt:lpstr>
      <vt:lpstr>Tw Cen MT</vt:lpstr>
      <vt:lpstr>Wingdings</vt:lpstr>
      <vt:lpstr>Gota</vt:lpstr>
      <vt:lpstr>ESTRUCTURA ORGANIZATIVA</vt:lpstr>
      <vt:lpstr>ORGANIGRAMA INSAFOCOOP</vt:lpstr>
      <vt:lpstr>Consejo de Administración</vt:lpstr>
      <vt:lpstr>Presidencia y Vicepresidencia</vt:lpstr>
      <vt:lpstr>                  Auditoria Interna</vt:lpstr>
      <vt:lpstr>               Unidad de Supervisión </vt:lpstr>
      <vt:lpstr>                   Unidad de  Calidad</vt:lpstr>
      <vt:lpstr>                 Comunicaciones</vt:lpstr>
      <vt:lpstr>Unidad de  Medio Ambiente</vt:lpstr>
      <vt:lpstr>                          Unidad de Género  </vt:lpstr>
      <vt:lpstr>Unidad de Acceso a la información Pública</vt:lpstr>
      <vt:lpstr>    Unidad de Gestión Documental y Archivo</vt:lpstr>
      <vt:lpstr>                          Gestión al Desarrollo</vt:lpstr>
      <vt:lpstr>                              Administración</vt:lpstr>
      <vt:lpstr>                               Activo fijo</vt:lpstr>
      <vt:lpstr>             Servicios Generales</vt:lpstr>
      <vt:lpstr>                 Recursos Humanos</vt:lpstr>
      <vt:lpstr>Unidad de Adquisiciones y Contrataciones</vt:lpstr>
      <vt:lpstr>          Planificación y proyectos</vt:lpstr>
      <vt:lpstr>                                      Informática</vt:lpstr>
      <vt:lpstr>          UNIDAD FINANCIERA INSTITUCIONAL</vt:lpstr>
      <vt:lpstr>           Departamento Jurídico</vt:lpstr>
      <vt:lpstr> Registro Nacional de  Asociaciones Cooperativas</vt:lpstr>
      <vt:lpstr>                   Vigilancia y Fiscalización</vt:lpstr>
      <vt:lpstr>                               Formación</vt:lpstr>
      <vt:lpstr>        Fomento y Asistencia Técnica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122</cp:revision>
  <dcterms:created xsi:type="dcterms:W3CDTF">2018-05-21T16:16:07Z</dcterms:created>
  <dcterms:modified xsi:type="dcterms:W3CDTF">2023-04-11T21:01:14Z</dcterms:modified>
</cp:coreProperties>
</file>