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97" r:id="rId5"/>
    <p:sldId id="263" r:id="rId6"/>
    <p:sldId id="317" r:id="rId7"/>
    <p:sldId id="265" r:id="rId8"/>
    <p:sldId id="293" r:id="rId9"/>
    <p:sldId id="266" r:id="rId10"/>
    <p:sldId id="268" r:id="rId11"/>
    <p:sldId id="294" r:id="rId12"/>
    <p:sldId id="269" r:id="rId13"/>
    <p:sldId id="270" r:id="rId14"/>
    <p:sldId id="295" r:id="rId15"/>
    <p:sldId id="274" r:id="rId16"/>
    <p:sldId id="300" r:id="rId17"/>
    <p:sldId id="303" r:id="rId18"/>
    <p:sldId id="305" r:id="rId19"/>
    <p:sldId id="308" r:id="rId20"/>
    <p:sldId id="279" r:id="rId21"/>
    <p:sldId id="310" r:id="rId22"/>
    <p:sldId id="296" r:id="rId23"/>
    <p:sldId id="312" r:id="rId24"/>
    <p:sldId id="314" r:id="rId25"/>
    <p:sldId id="316" r:id="rId26"/>
    <p:sldId id="282" r:id="rId27"/>
    <p:sldId id="286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0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52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821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86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86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167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33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290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12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633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25/01/2024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038" y="2624866"/>
            <a:ext cx="7468184" cy="3958814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6946618" y="4092871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76222" y="3925206"/>
            <a:ext cx="357051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DICIEMBRE</a:t>
            </a:r>
            <a:endParaRPr lang="es-ES" sz="40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2023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3962" y="420914"/>
            <a:ext cx="7886209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>
              <a:buNone/>
            </a:pPr>
            <a:endParaRPr lang="es-ES" sz="1900" dirty="0" smtClean="0"/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069" y="254852"/>
            <a:ext cx="10024932" cy="7778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</a:t>
            </a:r>
            <a:r>
              <a:rPr lang="es-ES" dirty="0" smtClean="0"/>
              <a:t>Mujeres</a:t>
            </a:r>
            <a:r>
              <a:rPr lang="es-ES" dirty="0" smtClean="0"/>
              <a:t>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:	  </a:t>
            </a:r>
            <a:r>
              <a:rPr lang="es-ES" dirty="0"/>
              <a:t>7</a:t>
            </a:r>
            <a:endParaRPr lang="es-ES" dirty="0" smtClean="0"/>
          </a:p>
          <a:p>
            <a:r>
              <a:rPr lang="es-ES" dirty="0" smtClean="0"/>
              <a:t>Total				:	  9	 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</a:t>
            </a:r>
          </a:p>
          <a:p>
            <a:r>
              <a:rPr lang="es-ES" dirty="0" smtClean="0"/>
              <a:t>Mujeres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Compras Públicas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</a:t>
            </a:r>
            <a:r>
              <a:rPr lang="es-ES" dirty="0" smtClean="0"/>
              <a:t>UCP </a:t>
            </a:r>
            <a:r>
              <a:rPr lang="es-ES" dirty="0"/>
              <a:t>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32151" y="1968648"/>
            <a:ext cx="12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800" dirty="0" smtClean="0">
                <a:solidFill>
                  <a:schemeClr val="bg1"/>
                </a:solidFill>
              </a:rPr>
              <a:t>Oficialía de Cumplimiento Institucional</a:t>
            </a:r>
            <a:endParaRPr lang="es-SV" sz="8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48" y="1036754"/>
            <a:ext cx="8554485" cy="56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</a:t>
            </a:r>
            <a:r>
              <a:rPr lang="es-ES" dirty="0" smtClean="0"/>
              <a:t>establecidos.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2</a:t>
            </a:r>
          </a:p>
          <a:p>
            <a:r>
              <a:rPr lang="es-ES" dirty="0" smtClean="0"/>
              <a:t>Total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7939" y="1400598"/>
            <a:ext cx="10676079" cy="5127524"/>
          </a:xfrm>
        </p:spPr>
        <p:txBody>
          <a:bodyPr>
            <a:normAutofit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</a:t>
            </a:r>
            <a:r>
              <a:rPr lang="es-E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velando por el Financiero Integrado (SAFI).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Mujeres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3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3</a:t>
            </a:r>
          </a:p>
          <a:p>
            <a:pPr marL="0" indent="0" algn="just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:	  1</a:t>
            </a:r>
          </a:p>
          <a:p>
            <a:r>
              <a:rPr lang="es-ES" dirty="0" smtClean="0"/>
              <a:t>Total						:	  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</a:t>
            </a:r>
            <a:r>
              <a:rPr lang="es-ES" dirty="0" smtClean="0"/>
              <a:t>Mujeres</a:t>
            </a:r>
            <a:r>
              <a:rPr lang="es-ES" dirty="0" smtClean="0"/>
              <a:t>			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3	</a:t>
            </a:r>
          </a:p>
          <a:p>
            <a:r>
              <a:rPr lang="es-ES" dirty="0" smtClean="0"/>
              <a:t>Hombres			:	  3</a:t>
            </a:r>
          </a:p>
          <a:p>
            <a:r>
              <a:rPr lang="es-ES" dirty="0" smtClean="0"/>
              <a:t>Total				:	  </a:t>
            </a:r>
            <a:r>
              <a:rPr lang="es-ES" dirty="0"/>
              <a:t>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</a:t>
            </a:r>
          </a:p>
          <a:p>
            <a:r>
              <a:rPr lang="es-ES" dirty="0" smtClean="0"/>
              <a:t>Mujeres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102" y="441695"/>
            <a:ext cx="9529074" cy="623311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OFICINA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4</a:t>
            </a:r>
          </a:p>
          <a:p>
            <a:r>
              <a:rPr lang="es-ES" dirty="0" smtClean="0"/>
              <a:t>Total	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821" y="463045"/>
            <a:ext cx="10520980" cy="85155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149713" cy="477128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	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 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2 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3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444" y="420914"/>
            <a:ext cx="10004727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</a:t>
            </a:r>
            <a:r>
              <a:rPr lang="es-ES" sz="4000" dirty="0" smtClean="0">
                <a:solidFill>
                  <a:schemeClr val="bg1"/>
                </a:solidFill>
              </a:rPr>
              <a:t>Oficialía de cumplimiento Institucional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420010"/>
            <a:ext cx="10516356" cy="452337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</a:t>
            </a:r>
            <a:r>
              <a:rPr lang="es-SV" sz="1700" dirty="0"/>
              <a:t>La Oficialía de Cumplimiento Institucional </a:t>
            </a:r>
            <a:r>
              <a:rPr lang="es-SV" sz="1700" dirty="0" smtClean="0"/>
              <a:t>fue </a:t>
            </a:r>
            <a:r>
              <a:rPr lang="es-SV" sz="1700" dirty="0"/>
              <a:t>creada por acuerdo de Consejo de Administración No. 73/2023 en Sesión Ordinaria No.907 de fecha 20 de abril de 2023, la cual es la encargada de la prevención, detección y control de cualquier práctica anticompetitiva de soborno y de corrupción en el ciclo de compras públicas institucionales.</a:t>
            </a:r>
          </a:p>
          <a:p>
            <a:pPr algn="just"/>
            <a:r>
              <a:rPr lang="es-SV" sz="1700" dirty="0"/>
              <a:t>Así también en lo relacionado en la lucha contra el Lavado de Dinero y de Activos, Financiamiento al Terrorismo y Financiación de la Proliferación de Armas de Destrucción Masiva tanto Institucional como del Sector Cooperativo.</a:t>
            </a:r>
          </a:p>
          <a:p>
            <a:pPr algn="just"/>
            <a:r>
              <a:rPr lang="es-SV" sz="1700" dirty="0"/>
              <a:t>El Oficial de Cumplimiento deberá tener exclusividad en la ejecución de sus funciones y obligaciones de informar según lo descrito en las normativas en lo aplicable al cumplimiento a la Ley de Compras Públicas y Ley Contra Lavado de Dinero y de Activos, y demás lineamientos y normativas de cada Institución.   </a:t>
            </a:r>
          </a:p>
          <a:p>
            <a:pPr algn="just"/>
            <a:endParaRPr lang="es-ES" dirty="0" smtClean="0"/>
          </a:p>
          <a:p>
            <a:r>
              <a:rPr lang="es-ES" sz="1800" dirty="0" smtClean="0"/>
              <a:t>Mujeres					:	  </a:t>
            </a:r>
            <a:r>
              <a:rPr lang="es-ES" sz="1800" dirty="0"/>
              <a:t>1</a:t>
            </a:r>
            <a:r>
              <a:rPr lang="es-ES" sz="1800" dirty="0" smtClean="0"/>
              <a:t>	</a:t>
            </a:r>
          </a:p>
          <a:p>
            <a:r>
              <a:rPr lang="es-ES" sz="1800" dirty="0" smtClean="0"/>
              <a:t>Hombres				:	  0 </a:t>
            </a:r>
          </a:p>
          <a:p>
            <a:r>
              <a:rPr lang="es-ES" sz="1800" dirty="0" smtClean="0"/>
              <a:t>Total					:	  </a:t>
            </a:r>
            <a:r>
              <a:rPr lang="es-ES" sz="1800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0 </a:t>
            </a:r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Mujeres	:	  0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2724</TotalTime>
  <Words>771</Words>
  <Application>Microsoft Office PowerPoint</Application>
  <PresentationFormat>Panorámica</PresentationFormat>
  <Paragraphs>242</Paragraphs>
  <Slides>30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Calibri</vt:lpstr>
      <vt:lpstr>Calibri Light</vt:lpstr>
      <vt:lpstr>IrisUPC</vt:lpstr>
      <vt:lpstr>Wingdings</vt:lpstr>
      <vt:lpstr>Retrospección</vt:lpstr>
      <vt:lpstr>ESTRUCTURA ORGANIZATIVA</vt:lpstr>
      <vt:lpstr>ORGANIGRAMA INSAFOCOOP</vt:lpstr>
      <vt:lpstr>Consejo de Administración</vt:lpstr>
      <vt:lpstr>Presidencia y Vicepresidencia</vt:lpstr>
      <vt:lpstr>                  Oficialía de cumplimiento Institucional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Compras Públicas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132</cp:revision>
  <dcterms:created xsi:type="dcterms:W3CDTF">2018-05-21T16:16:07Z</dcterms:created>
  <dcterms:modified xsi:type="dcterms:W3CDTF">2024-01-25T21:22:53Z</dcterms:modified>
</cp:coreProperties>
</file>