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97" r:id="rId5"/>
    <p:sldId id="263" r:id="rId6"/>
    <p:sldId id="317" r:id="rId7"/>
    <p:sldId id="265" r:id="rId8"/>
    <p:sldId id="293" r:id="rId9"/>
    <p:sldId id="266" r:id="rId10"/>
    <p:sldId id="268" r:id="rId11"/>
    <p:sldId id="294" r:id="rId12"/>
    <p:sldId id="269" r:id="rId13"/>
    <p:sldId id="270" r:id="rId14"/>
    <p:sldId id="295" r:id="rId15"/>
    <p:sldId id="274" r:id="rId16"/>
    <p:sldId id="300" r:id="rId17"/>
    <p:sldId id="303" r:id="rId18"/>
    <p:sldId id="305" r:id="rId19"/>
    <p:sldId id="308" r:id="rId20"/>
    <p:sldId id="279" r:id="rId21"/>
    <p:sldId id="310" r:id="rId22"/>
    <p:sldId id="296" r:id="rId23"/>
    <p:sldId id="312" r:id="rId24"/>
    <p:sldId id="314" r:id="rId25"/>
    <p:sldId id="316" r:id="rId26"/>
    <p:sldId id="282" r:id="rId27"/>
    <p:sldId id="286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192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6B9D-7B4D-41A4-B5BE-B06A7F0A9469}" type="datetimeFigureOut">
              <a:rPr lang="es-ES" smtClean="0"/>
              <a:t>29/04/2024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DA9A-585C-4E84-BFE6-2DF7E2AABF9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7784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AF6D5-1A97-419C-881B-69E7F085A990}" type="datetimeFigureOut">
              <a:rPr lang="es-ES" smtClean="0"/>
              <a:t>29/04/2024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157B-CDC0-4B5E-B1B5-CD159EA24B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03268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989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54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19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362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59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830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17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98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30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8235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56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51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2711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7050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07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784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53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7163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128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49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6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8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29/04/2024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709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29/04/2024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802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29/04/2024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798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29/04/2024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844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29/04/2024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748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29/04/2024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4149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29/04/2024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9556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29/04/2024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798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29/04/2024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977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29/04/2024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146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29/04/2024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954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29/04/2024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909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29/04/2024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44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29/04/2024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741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29/04/2024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254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29/04/2024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413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2CF33-1F37-41F1-BF4C-52515E28119D}" type="datetimeFigureOut">
              <a:rPr lang="es-ES" smtClean="0"/>
              <a:t>29/04/2024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841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  <p:sldLayoutId id="2147484486" r:id="rId12"/>
    <p:sldLayoutId id="2147484487" r:id="rId13"/>
    <p:sldLayoutId id="2147484488" r:id="rId14"/>
    <p:sldLayoutId id="2147484489" r:id="rId15"/>
    <p:sldLayoutId id="21474844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ueva%20carpeta%20(3)\RESPALDO%2018%20DE%20MAYO%202013\Entrevistas\Realizadas\CONTABILIDAD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8038" y="2624866"/>
            <a:ext cx="7468184" cy="3958814"/>
          </a:xfrm>
          <a:effectLst>
            <a:glow rad="228600">
              <a:schemeClr val="bg2">
                <a:lumMod val="60000"/>
                <a:lumOff val="40000"/>
                <a:alpha val="40000"/>
              </a:schemeClr>
            </a:glow>
            <a:innerShdw blurRad="114300">
              <a:schemeClr val="accent6">
                <a:lumMod val="75000"/>
              </a:schemeClr>
            </a:innerShdw>
            <a:reflection stA="32000" endPos="7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ES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ESTRUCTURA ORGANIZATIVA</a:t>
            </a:r>
            <a:endParaRPr lang="es-ES" sz="8800" b="1" dirty="0">
              <a:solidFill>
                <a:schemeClr val="tx1">
                  <a:lumMod val="65000"/>
                  <a:lumOff val="35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" name="Menos 7"/>
          <p:cNvSpPr/>
          <p:nvPr/>
        </p:nvSpPr>
        <p:spPr>
          <a:xfrm rot="5400000">
            <a:off x="6946618" y="4092871"/>
            <a:ext cx="3432516" cy="1237958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8576222" y="3925206"/>
            <a:ext cx="357051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MARZO</a:t>
            </a:r>
            <a:endParaRPr lang="es-ES" sz="4000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10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2024</a:t>
            </a:r>
            <a:endParaRPr lang="es-ES" sz="10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4" y="173832"/>
            <a:ext cx="1617971" cy="16496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02" y="337772"/>
            <a:ext cx="1786283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75315" y="498595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Unidad de  Medio 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579418"/>
            <a:ext cx="9804400" cy="4030352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AMBIENTE</a:t>
            </a:r>
            <a:r>
              <a:rPr lang="es-ES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Velar por la practica de principios ambientales dentro de la institución y las asociaciones cooperativas, con el propósito de concientizar el cuido y mejora del Medio Ambiente</a:t>
            </a:r>
            <a:endParaRPr lang="es-E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1900" dirty="0" smtClean="0"/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3962" y="420914"/>
            <a:ext cx="7886209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        Unidad de Género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0754" y="1891145"/>
            <a:ext cx="9295245" cy="3718625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GENERO: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de velar para que se incorpore el principio de igualdad y no discriminación en la cultura institucional, incorporando el enfoque de género en todas las acciones que se realicen. </a:t>
            </a:r>
          </a:p>
          <a:p>
            <a:pPr marL="0" indent="0">
              <a:buNone/>
            </a:pPr>
            <a:endParaRPr lang="es-ES" sz="1900" dirty="0" smtClean="0"/>
          </a:p>
          <a:p>
            <a:endParaRPr lang="es-ES" sz="1900" dirty="0" smtClean="0"/>
          </a:p>
          <a:p>
            <a:r>
              <a:rPr lang="es-ES" dirty="0" smtClean="0"/>
              <a:t>Mujeres		:	  </a:t>
            </a:r>
            <a:r>
              <a:rPr lang="es-ES" dirty="0" smtClean="0"/>
              <a:t>0</a:t>
            </a: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 smtClean="0"/>
              <a:t>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7109" y="420914"/>
            <a:ext cx="8503063" cy="5246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Unidad de Acceso a la información Pública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5118" y="1735282"/>
            <a:ext cx="9710882" cy="387448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Estructurar, desarrollar y dirigir la Unidad de Acceso a la Información Pública (UAIP), para cumplir y hacer cumplir la Ley de Acceso a la Información Pública (LAIP</a:t>
            </a:r>
            <a:r>
              <a:rPr lang="es-ES" dirty="0" smtClean="0"/>
              <a:t>). Atender y diligenciar las solicitudes de información, mantener actualizado el portal de información. Recibir </a:t>
            </a:r>
            <a:r>
              <a:rPr lang="es-ES" dirty="0"/>
              <a:t>y dar entrada y salida a </a:t>
            </a:r>
            <a:r>
              <a:rPr lang="es-ES" dirty="0" smtClean="0"/>
              <a:t>correspondencia, </a:t>
            </a:r>
            <a:r>
              <a:rPr lang="es-ES" dirty="0"/>
              <a:t>atender al público y </a:t>
            </a:r>
            <a:r>
              <a:rPr lang="es-ES" dirty="0" smtClean="0"/>
              <a:t>evacuar consultas telefónicas.</a:t>
            </a:r>
            <a:endParaRPr lang="es-ES" dirty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: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	: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45" y="116928"/>
            <a:ext cx="1088701" cy="1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1069" y="254852"/>
            <a:ext cx="10024932" cy="7778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    </a:t>
            </a:r>
            <a:r>
              <a:rPr lang="es-ES" sz="3500" dirty="0" smtClean="0">
                <a:solidFill>
                  <a:schemeClr val="bg1"/>
                </a:solidFill>
              </a:rPr>
              <a:t>Unidad de Gestión Documental y Archivo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7855" y="1911927"/>
            <a:ext cx="9638144" cy="369784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Organizar, conservar y administrar los documentos de la institución. Dirigir el archivo principal de la institución, así como sus archivos secundarios, periféricos, de gestión y todo lo relacionado con la administración de los documentos de la institución. De acuerdo a lo encomendado en la Ley </a:t>
            </a:r>
            <a:endParaRPr lang="es-ES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</a:t>
            </a:r>
            <a:r>
              <a:rPr lang="es-ES" dirty="0" smtClean="0"/>
              <a:t>0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 smtClean="0"/>
              <a:t>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</a:t>
            </a:r>
            <a:r>
              <a:rPr lang="es-ES" sz="3500" dirty="0" smtClean="0"/>
              <a:t>                      </a:t>
            </a:r>
            <a:r>
              <a:rPr lang="es-ES" sz="3500" dirty="0" smtClean="0">
                <a:solidFill>
                  <a:schemeClr val="bg1"/>
                </a:solidFill>
              </a:rPr>
              <a:t>Gestión al Desarrollo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9582" y="1880755"/>
            <a:ext cx="9326418" cy="372901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SV" dirty="0"/>
              <a:t> El Departamento de Gestión al Desarrollo, es el responsable de Consolidar y Generar Datos Estadísticos de las Asociaciones Cooperativas, así como apoyar los procesos que contribuyan a modernizar el desempeño en la Gestión Operativa Institucional</a:t>
            </a:r>
            <a:endParaRPr lang="es-ES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0173" y="420913"/>
            <a:ext cx="7889999" cy="69091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</a:t>
            </a:r>
            <a:r>
              <a:rPr lang="es-ES" sz="4300" b="1" dirty="0" smtClean="0">
                <a:solidFill>
                  <a:schemeClr val="bg1"/>
                </a:solidFill>
              </a:rPr>
              <a:t>Administración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1536" y="1891145"/>
            <a:ext cx="9274464" cy="371862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 Planificar, ejecutar y supervisar las actividades que desarrollan las diferentes unidades que conforman el departamento Administrativo. Informática, Servicios Generales, Bodega, Activo Fijo.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:	  0	</a:t>
            </a:r>
          </a:p>
          <a:p>
            <a:r>
              <a:rPr lang="es-ES" dirty="0" smtClean="0"/>
              <a:t>Hombres		:	  0</a:t>
            </a:r>
          </a:p>
          <a:p>
            <a:r>
              <a:rPr lang="es-ES" dirty="0" smtClean="0"/>
              <a:t>Total	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40" y="159743"/>
            <a:ext cx="1069413" cy="10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4"/>
            <a:ext cx="7571548" cy="70130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		 </a:t>
            </a:r>
            <a:r>
              <a:rPr lang="es-ES" sz="5000" b="1" dirty="0" smtClean="0">
                <a:solidFill>
                  <a:schemeClr val="bg1"/>
                </a:solidFill>
              </a:rPr>
              <a:t>Activo fijo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2316" y="1653280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Mantener, actualizar y controlar en el Cuadro control de activo fijo la correcta descripción, ubicación y estado de los bienes considerados Bienes de Larga Duración y de igual manera, aquellos bienes considerados como Control Administrativo, así como la supervisión directa de éstos, para constatar su existencia, correcto uso y estado de conservación.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  0	</a:t>
            </a:r>
          </a:p>
          <a:p>
            <a:r>
              <a:rPr lang="es-ES" dirty="0" smtClean="0"/>
              <a:t>Hombres				:  1</a:t>
            </a:r>
          </a:p>
          <a:p>
            <a:r>
              <a:rPr lang="es-ES" dirty="0" smtClean="0"/>
              <a:t>Total					:  1	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80" y="257821"/>
            <a:ext cx="999441" cy="10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6389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</a:t>
            </a:r>
            <a:r>
              <a:rPr lang="es-ES" sz="4700" b="1" dirty="0" smtClean="0">
                <a:solidFill>
                  <a:schemeClr val="bg1"/>
                </a:solidFill>
              </a:rPr>
              <a:t>Servicios 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7236" y="1808018"/>
            <a:ext cx="9388763" cy="4256606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Coordinar el transporte, supervisar la limpieza y los trabajos de mantenimiento en la   Institución, fotocopiar y anillar documentos, controlar el almacén de materiales y artículos de oficina.</a:t>
            </a:r>
          </a:p>
          <a:p>
            <a:pPr marL="0" indent="0" algn="just">
              <a:buNone/>
            </a:pPr>
            <a:r>
              <a:rPr lang="es-ES" dirty="0" smtClean="0"/>
              <a:t>  	Ordenanzas, Motoristas, Mensajero y Encargado de Mantenimiento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</a:t>
            </a:r>
            <a:r>
              <a:rPr lang="es-ES" dirty="0" smtClean="0"/>
              <a:t>Mujeres			:	  </a:t>
            </a:r>
            <a:r>
              <a:rPr lang="es-ES" dirty="0"/>
              <a:t>2</a:t>
            </a:r>
            <a:endParaRPr lang="es-ES" dirty="0" smtClean="0"/>
          </a:p>
          <a:p>
            <a:r>
              <a:rPr lang="es-ES" dirty="0" smtClean="0"/>
              <a:t>Hombres			:	  </a:t>
            </a:r>
            <a:r>
              <a:rPr lang="es-ES" dirty="0"/>
              <a:t>6</a:t>
            </a:r>
            <a:endParaRPr lang="es-ES" dirty="0" smtClean="0"/>
          </a:p>
          <a:p>
            <a:r>
              <a:rPr lang="es-ES" dirty="0" smtClean="0"/>
              <a:t>Total				:	  </a:t>
            </a:r>
            <a:r>
              <a:rPr lang="es-ES" dirty="0" smtClean="0"/>
              <a:t>8</a:t>
            </a:r>
            <a:r>
              <a:rPr lang="es-ES" dirty="0" smtClean="0"/>
              <a:t>	 	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43" y="173076"/>
            <a:ext cx="961862" cy="9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4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Recursos Humanos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34122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Planificar, coordinar, y controlar las actividades relacionadas al recurso humano de la  </a:t>
            </a:r>
            <a:r>
              <a:rPr lang="es-ES" dirty="0" smtClean="0"/>
              <a:t>Institución</a:t>
            </a:r>
            <a:r>
              <a:rPr lang="es-ES" dirty="0"/>
              <a:t>. Así como mantener actualizado el Sistema Integrado de Recursos Humanos Institucional (SIRHI) de la Institución.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</a:t>
            </a:r>
          </a:p>
          <a:p>
            <a:r>
              <a:rPr lang="es-ES" dirty="0" smtClean="0"/>
              <a:t>Mujeres				:  2	</a:t>
            </a:r>
          </a:p>
          <a:p>
            <a:r>
              <a:rPr lang="es-ES" dirty="0" smtClean="0"/>
              <a:t>Hombres				:  0</a:t>
            </a:r>
          </a:p>
          <a:p>
            <a:r>
              <a:rPr lang="es-ES" dirty="0" smtClean="0"/>
              <a:t>Total					: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482" y="420913"/>
            <a:ext cx="10583690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800" b="1" dirty="0" smtClean="0">
                <a:solidFill>
                  <a:schemeClr val="bg1"/>
                </a:solidFill>
              </a:rPr>
              <a:t>Unidad de Compras Públicas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926" y="1673652"/>
            <a:ext cx="10516356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Responsable de dirigir, coordinar, gestionar y supervisar, las actividades del proceso administrativo de la </a:t>
            </a:r>
            <a:r>
              <a:rPr lang="es-ES" dirty="0" smtClean="0"/>
              <a:t>UCP </a:t>
            </a:r>
            <a:r>
              <a:rPr lang="es-ES" dirty="0"/>
              <a:t>correspondiente a la institución, en forma integrada e interrelacionada, velando por el cumplimiento de la LACAP y su reglamento, ejecutando todos los procesos de adquisición y contratación objeto de esta ley; y darle cumplimiento a las políticas, lineamientos y disposiciones técnicas que sean establecidas por la UNAC y otras normativas definidas por el ministerio de hacienda; y desarrollar, cumplir con otras funciones que sean establecidas por las autoridades superiores institucionales 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r>
              <a:rPr lang="es-ES" dirty="0" smtClean="0"/>
              <a:t>Mujeres			: 2	</a:t>
            </a:r>
          </a:p>
          <a:p>
            <a:r>
              <a:rPr lang="es-ES" dirty="0" smtClean="0"/>
              <a:t>Hombres			: 1</a:t>
            </a:r>
          </a:p>
          <a:p>
            <a:r>
              <a:rPr lang="es-ES" dirty="0" smtClean="0"/>
              <a:t>Total				: 3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15" y="167006"/>
            <a:ext cx="1228714" cy="12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7173" y="290203"/>
            <a:ext cx="7479509" cy="60472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ORGANIGRAMA INSAFOCOOP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32151" y="1968648"/>
            <a:ext cx="123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800" dirty="0" smtClean="0">
                <a:solidFill>
                  <a:schemeClr val="bg1"/>
                </a:solidFill>
              </a:rPr>
              <a:t>Oficialía de Cumplimiento Institucional</a:t>
            </a:r>
            <a:endParaRPr lang="es-SV" sz="800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648" y="1036754"/>
            <a:ext cx="8554485" cy="567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          </a:t>
            </a:r>
            <a:r>
              <a:rPr lang="es-ES" sz="4500" b="1" dirty="0" smtClean="0">
                <a:solidFill>
                  <a:schemeClr val="bg1"/>
                </a:solidFill>
              </a:rPr>
              <a:t>Planificación y proyectos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9354" y="1859973"/>
            <a:ext cx="9066645" cy="3749797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Evaluar, monitorear y dar seguimiento a las actividades relacionadas a la gestión de proyectos en ejecución y las actividades anuales planificadas para cada departamento; a fin de colaborar con las diferentes áreas del Instituto y cumplir con los objetivos institucionales, plasmados en el Plan Estratégico Quinquenal y anual. Así como coordinar, supervisar y vigilar los proyectos que la Presidencia le encomiende, hacer las recomendaciones, observaciones o instrucciones que estime conveniente para el cumplimiento de los planes </a:t>
            </a:r>
            <a:r>
              <a:rPr lang="es-ES" dirty="0" smtClean="0"/>
              <a:t>establecidos.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2	</a:t>
            </a:r>
          </a:p>
          <a:p>
            <a:r>
              <a:rPr lang="es-ES" dirty="0" smtClean="0"/>
              <a:t>Hombres				:	  0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83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es-ES" sz="4700" b="1" dirty="0" smtClean="0">
                <a:solidFill>
                  <a:schemeClr val="bg1"/>
                </a:solidFill>
              </a:rPr>
              <a:t>Informática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4" y="1839191"/>
            <a:ext cx="9191336" cy="3770579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Administrar, garantizar y mantener el funcionamiento del sistema y equipo computacional de las </a:t>
            </a:r>
            <a:r>
              <a:rPr lang="es-ES" dirty="0" smtClean="0"/>
              <a:t>unidades, departamentos y Oficinas Regionales </a:t>
            </a:r>
            <a:r>
              <a:rPr lang="es-ES" dirty="0"/>
              <a:t>de la </a:t>
            </a:r>
            <a:r>
              <a:rPr lang="es-ES" dirty="0" smtClean="0"/>
              <a:t>Institución.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</a:t>
            </a:r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Hombres		:	  2</a:t>
            </a:r>
          </a:p>
          <a:p>
            <a:r>
              <a:rPr lang="es-ES" dirty="0" smtClean="0"/>
              <a:t>Total			:	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51" y="160370"/>
            <a:ext cx="974324" cy="9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UNIDAD FINANCIERA INSTITUCIONAL</a:t>
            </a:r>
            <a:endParaRPr lang="es-ES" sz="4500" b="1" dirty="0" smtClean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7939" y="1400598"/>
            <a:ext cx="10676079" cy="5127524"/>
          </a:xfrm>
        </p:spPr>
        <p:txBody>
          <a:bodyPr>
            <a:normAutofit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</a:t>
            </a: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Dirigir, coordinar, digitar, gestionar y supervisar, las actividades del Proceso Administrativo Financiero correspondientes a la Institución, </a:t>
            </a:r>
            <a:r>
              <a:rPr lang="es-E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velando por el Financiero Integrado (SAFI).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400" u="sng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TÉCNICO UFI CON FUNCIONES CONTABLES </a:t>
            </a:r>
            <a:r>
              <a:rPr lang="es-ES" sz="1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(Contadora): </a:t>
            </a: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Verificar y validarlos registros contables que se generen en forma automática, así como efectuar los registros contables directos que se produzcan en el Proceso Administrativo Financiero, realizar oportunamente los cierres mensuales y anuales, preparar los estados básicos e informar sobre el comportamiento de los recursos y obligaciones institucionales.</a:t>
            </a: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400" u="sng" dirty="0">
                <a:solidFill>
                  <a:srgbClr val="5FCBEF">
                    <a:lumMod val="50000"/>
                  </a:srgbClr>
                </a:solidFill>
              </a:rPr>
              <a:t>TÉCNICO UFI CON FUNCIONES DE PRESUPUESTO </a:t>
            </a:r>
            <a:r>
              <a:rPr lang="es-ES" sz="1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( Tesorera): </a:t>
            </a: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Coordinar las actividades relacionadas con la elaboración del Proyecto de presupuesto Institucional, Ejecución, Seguimiento y Evaluación Presupuestaria; elaborar y consolidar la información de los compromisos de pagos institucionales para gestionar las respectivas transferencias de fondos a la Cuenta Corriente Subsidiaria Institucional y efectuar los pagos de los compromisos adquiridos; así como generar y analizar la información presentada en los estados contables y presupuestarios. </a:t>
            </a:r>
          </a:p>
          <a:p>
            <a:pPr lvl="0">
              <a:buClr>
                <a:srgbClr val="5FCBEF"/>
              </a:buClr>
            </a:pPr>
            <a:endParaRPr lang="es-ES" sz="12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Mujeres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	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 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  0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  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endParaRPr lang="es-ES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algn="just">
              <a:buNone/>
            </a:pPr>
            <a:r>
              <a:rPr lang="es-ES" dirty="0" smtClean="0"/>
              <a:t>		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271" y="420913"/>
            <a:ext cx="9386901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4500" b="1" dirty="0" smtClean="0">
                <a:solidFill>
                  <a:schemeClr val="bg1"/>
                </a:solidFill>
              </a:rPr>
              <a:t>Departamento Jurídico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4270" y="1639268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Asesorar en materia jurídica relacionada con el cooperativismo a la Presidencia, Vicepresidencia, </a:t>
            </a:r>
            <a:r>
              <a:rPr lang="es-ES" dirty="0" smtClean="0"/>
              <a:t>Consejo de Administración, empleados </a:t>
            </a:r>
            <a:r>
              <a:rPr lang="es-ES" dirty="0"/>
              <a:t>de la institución, así como a los miembros de las Asociaciones Cooperativas y cualquier otro </a:t>
            </a:r>
            <a:r>
              <a:rPr lang="es-ES" dirty="0" smtClean="0"/>
              <a:t>interesado; así como emitir opiniones, dictámenes o informes sobre asuntos de índole jurídico que le sometan a su conocimiento.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 smtClean="0"/>
              <a:t>2</a:t>
            </a:r>
            <a:endParaRPr lang="es-ES" dirty="0" smtClean="0"/>
          </a:p>
          <a:p>
            <a:r>
              <a:rPr lang="es-ES" dirty="0" smtClean="0"/>
              <a:t>Hombres					:	  </a:t>
            </a:r>
            <a:r>
              <a:rPr lang="es-ES" dirty="0" smtClean="0"/>
              <a:t>0</a:t>
            </a:r>
            <a:endParaRPr lang="es-ES" dirty="0" smtClean="0"/>
          </a:p>
          <a:p>
            <a:r>
              <a:rPr lang="es-ES" dirty="0" smtClean="0"/>
              <a:t>Total						:	  </a:t>
            </a:r>
            <a:r>
              <a:rPr lang="es-ES" dirty="0" smtClean="0"/>
              <a:t>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41" y="147135"/>
            <a:ext cx="1463517" cy="1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779" y="420913"/>
            <a:ext cx="10555605" cy="993376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100" b="1" dirty="0" smtClean="0">
                <a:solidFill>
                  <a:schemeClr val="bg1"/>
                </a:solidFill>
              </a:rPr>
              <a:t> Registro Nacional de</a:t>
            </a:r>
            <a:br>
              <a:rPr lang="es-ES" sz="3100" b="1" dirty="0" smtClean="0">
                <a:solidFill>
                  <a:schemeClr val="bg1"/>
                </a:solidFill>
              </a:rPr>
            </a:br>
            <a:r>
              <a:rPr lang="es-ES" sz="3100" b="1" dirty="0" smtClean="0">
                <a:solidFill>
                  <a:schemeClr val="bg1"/>
                </a:solidFill>
              </a:rPr>
              <a:t> Asociaciones Cooperativas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2493" y="1866152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Tramitar las solicitudes de las asociaciones cooperativas constituidas, que solicitaren su reconocimiento oficial e inscripción en el Registro correspondiente, a fin de obtener su personalidad </a:t>
            </a:r>
            <a:r>
              <a:rPr lang="es-ES" dirty="0" smtClean="0"/>
              <a:t>jurídica. Extensión de credenciales de Representante Legal y Cuerpos Directivos. Llevar el Registro de las Asociaciones Cooperativas, Federaciones y Confederaciones de cooperativas inscritas. 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</a:t>
            </a:r>
            <a:r>
              <a:rPr lang="es-ES" dirty="0" smtClean="0"/>
              <a:t>Mujeres			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		:	  1</a:t>
            </a:r>
          </a:p>
          <a:p>
            <a:r>
              <a:rPr lang="es-ES" dirty="0" smtClean="0"/>
              <a:t>Total			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86" y="99133"/>
            <a:ext cx="1289934" cy="13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271" y="420914"/>
            <a:ext cx="9317113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Vigilancia y Fiscalización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9271" y="1926280"/>
            <a:ext cx="9451109" cy="388091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Dirigir las acciones de </a:t>
            </a:r>
            <a:r>
              <a:rPr lang="es-ES" dirty="0" smtClean="0"/>
              <a:t>fiscalización y </a:t>
            </a:r>
            <a:r>
              <a:rPr lang="es-ES" dirty="0"/>
              <a:t>asesoría a las Asociaciones Cooperativas en los aspectos contables, legales y administrativos.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r>
              <a:rPr lang="es-ES" dirty="0" smtClean="0"/>
              <a:t>Mujeres			:</a:t>
            </a:r>
            <a:r>
              <a:rPr lang="es-ES" dirty="0"/>
              <a:t>	</a:t>
            </a:r>
            <a:r>
              <a:rPr lang="es-ES" dirty="0" smtClean="0"/>
              <a:t>  </a:t>
            </a:r>
            <a:r>
              <a:rPr lang="es-ES" dirty="0" smtClean="0"/>
              <a:t>2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:	  3</a:t>
            </a:r>
          </a:p>
          <a:p>
            <a:r>
              <a:rPr lang="es-ES" dirty="0" smtClean="0"/>
              <a:t>Total				:	  </a:t>
            </a:r>
            <a:r>
              <a:rPr lang="es-ES" dirty="0" smtClean="0"/>
              <a:t>5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89" y="106350"/>
            <a:ext cx="1282856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7843" y="420914"/>
            <a:ext cx="8352329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3" y="1889097"/>
            <a:ext cx="9586191" cy="391287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Atender </a:t>
            </a:r>
            <a:r>
              <a:rPr lang="es-ES" dirty="0"/>
              <a:t>las demandas de capacitación del movimiento cooperativo a nivel nacional, para mejorar la gestión empresarial, y el funcionamiento de las Cooperativas, así como la </a:t>
            </a:r>
            <a:r>
              <a:rPr lang="es-ES" dirty="0" smtClean="0"/>
              <a:t>prestación </a:t>
            </a:r>
            <a:r>
              <a:rPr lang="es-ES" dirty="0"/>
              <a:t>de servicios a sus asociados. </a:t>
            </a:r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1	</a:t>
            </a:r>
          </a:p>
          <a:p>
            <a:r>
              <a:rPr lang="es-ES" dirty="0" smtClean="0"/>
              <a:t>Hombres					: 0</a:t>
            </a:r>
          </a:p>
          <a:p>
            <a:r>
              <a:rPr lang="es-ES" dirty="0" smtClean="0"/>
              <a:t>Total						: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87" y="57873"/>
            <a:ext cx="1440026" cy="14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5099" y="420913"/>
            <a:ext cx="9421285" cy="6786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</a:t>
            </a:r>
            <a:r>
              <a:rPr lang="es-ES" sz="4500" b="1" dirty="0" smtClean="0">
                <a:solidFill>
                  <a:schemeClr val="bg1"/>
                </a:solidFill>
              </a:rPr>
              <a:t>Fomento y Asistencia Técnica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5099" y="1623679"/>
            <a:ext cx="9892146" cy="4008194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Fomentar la formación de Asociaciones Cooperativas, así como la integración del movimiento cooperativo a todos los niveles. Brindar asistencia técnica adecuada para la organización y administración de las Asociaciones Cooperativas y a los grupos que lo solicitaren .</a:t>
            </a:r>
            <a:endParaRPr lang="es-ES" dirty="0"/>
          </a:p>
          <a:p>
            <a:pPr algn="just"/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	</a:t>
            </a:r>
          </a:p>
          <a:p>
            <a:r>
              <a:rPr lang="es-ES" dirty="0" smtClean="0"/>
              <a:t>Mujeres					: 4</a:t>
            </a:r>
          </a:p>
          <a:p>
            <a:r>
              <a:rPr lang="es-ES" dirty="0" smtClean="0"/>
              <a:t>Hombres					: </a:t>
            </a:r>
            <a:r>
              <a:rPr lang="es-ES" dirty="0" smtClean="0"/>
              <a:t>2</a:t>
            </a:r>
          </a:p>
          <a:p>
            <a:r>
              <a:rPr lang="es-ES" dirty="0" smtClean="0"/>
              <a:t>Total</a:t>
            </a:r>
            <a:r>
              <a:rPr lang="es-ES" dirty="0" smtClean="0"/>
              <a:t>						: </a:t>
            </a:r>
            <a:r>
              <a:rPr lang="es-ES" dirty="0" smtClean="0"/>
              <a:t>6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22" y="55675"/>
            <a:ext cx="1179699" cy="12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9102" y="441695"/>
            <a:ext cx="9529074" cy="623311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OFICINA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b="1" dirty="0" smtClean="0">
                <a:solidFill>
                  <a:schemeClr val="bg1"/>
                </a:solidFill>
              </a:rPr>
              <a:t>REGIONAL DE OCCIDENTE (Santa Ana)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78182" y="1709610"/>
            <a:ext cx="9690100" cy="3954865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Planificar, coordinar, mejorar y supervisar las actividades que se desarrollan dentro </a:t>
            </a:r>
            <a:r>
              <a:rPr lang="es-ES" dirty="0" smtClean="0"/>
              <a:t>de la Oficina Regional</a:t>
            </a:r>
            <a:r>
              <a:rPr lang="es-ES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900" dirty="0" smtClean="0"/>
              <a:t>     </a:t>
            </a:r>
            <a:r>
              <a:rPr lang="es-ES" sz="1800" b="1" dirty="0"/>
              <a:t>Asesores Técnicos, Auditores de Cooperativas Secretaria, Ordenanza, Motorista</a:t>
            </a:r>
            <a:endParaRPr lang="es-ES" sz="1900" dirty="0" smtClean="0"/>
          </a:p>
          <a:p>
            <a:pPr marL="0" indent="0" algn="just">
              <a:buNone/>
            </a:pPr>
            <a:r>
              <a:rPr lang="es-ES" sz="1900" dirty="0"/>
              <a:t>	</a:t>
            </a:r>
            <a:endParaRPr lang="es-ES" sz="1900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	  4	</a:t>
            </a:r>
          </a:p>
          <a:p>
            <a:r>
              <a:rPr lang="es-ES" dirty="0" smtClean="0"/>
              <a:t>Hombres						:	  </a:t>
            </a:r>
            <a:r>
              <a:rPr lang="es-ES" dirty="0" smtClean="0"/>
              <a:t>3</a:t>
            </a:r>
            <a:endParaRPr lang="es-ES" dirty="0" smtClean="0"/>
          </a:p>
          <a:p>
            <a:r>
              <a:rPr lang="es-ES" dirty="0" smtClean="0"/>
              <a:t>Total							:	  </a:t>
            </a:r>
            <a:r>
              <a:rPr lang="es-ES" dirty="0" smtClean="0"/>
              <a:t>7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441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821" y="463045"/>
            <a:ext cx="10520980" cy="85155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OFICINA REGIONAL DE ORIENTE (</a:t>
            </a:r>
            <a:r>
              <a:rPr lang="es-ES" sz="4500" b="1" dirty="0" smtClean="0">
                <a:solidFill>
                  <a:schemeClr val="bg1"/>
                </a:solidFill>
              </a:rPr>
              <a:t>San Miguel)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76254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 smtClean="0"/>
              <a:t>4</a:t>
            </a:r>
            <a:endParaRPr lang="es-ES" dirty="0" smtClean="0"/>
          </a:p>
          <a:p>
            <a:r>
              <a:rPr lang="es-ES" dirty="0" smtClean="0"/>
              <a:t>Hombres					:	</a:t>
            </a:r>
            <a:r>
              <a:rPr lang="es-ES" dirty="0" smtClean="0"/>
              <a:t>  3</a:t>
            </a:r>
            <a:endParaRPr lang="es-ES" dirty="0" smtClean="0"/>
          </a:p>
          <a:p>
            <a:r>
              <a:rPr lang="es-ES" dirty="0" smtClean="0"/>
              <a:t>Total						:	  </a:t>
            </a:r>
            <a:r>
              <a:rPr lang="es-ES" dirty="0" smtClean="0"/>
              <a:t>7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101393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Consejo de Administración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0362" y="1382094"/>
            <a:ext cx="10149713" cy="47712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200" dirty="0" smtClean="0"/>
              <a:t> </a:t>
            </a:r>
            <a:r>
              <a:rPr lang="es-PE" sz="2200" dirty="0"/>
              <a:t>El Consejo de Administración; es la máxima autoridad dentro de la Institución. </a:t>
            </a:r>
            <a:endParaRPr lang="es-PE" sz="2200" dirty="0" smtClean="0"/>
          </a:p>
          <a:p>
            <a:pPr algn="just"/>
            <a:r>
              <a:rPr lang="es-PE" sz="2200" dirty="0" smtClean="0"/>
              <a:t>Es </a:t>
            </a:r>
            <a:r>
              <a:rPr lang="es-PE" sz="2200" dirty="0"/>
              <a:t>el responsable    de la </a:t>
            </a:r>
            <a:r>
              <a:rPr lang="es-PE" sz="2200" dirty="0" smtClean="0"/>
              <a:t>Dirección </a:t>
            </a:r>
            <a:r>
              <a:rPr lang="es-PE" sz="2200" dirty="0"/>
              <a:t>y </a:t>
            </a:r>
            <a:r>
              <a:rPr lang="es-PE" sz="2200" dirty="0" smtClean="0"/>
              <a:t>Administración </a:t>
            </a:r>
            <a:r>
              <a:rPr lang="es-PE" sz="2200" dirty="0"/>
              <a:t>del Instituto.  </a:t>
            </a:r>
            <a:endParaRPr lang="es-PE" sz="2200" dirty="0" smtClean="0"/>
          </a:p>
          <a:p>
            <a:pPr algn="just"/>
            <a:r>
              <a:rPr lang="es-PE" sz="2200" dirty="0" smtClean="0"/>
              <a:t>Esta </a:t>
            </a:r>
            <a:r>
              <a:rPr lang="es-PE" sz="2200" dirty="0"/>
              <a:t>integrado por: Un presidente designado por el Presidente de la República, cuatro representantes de gobierno (</a:t>
            </a:r>
            <a:r>
              <a:rPr lang="es-PE" sz="2200" dirty="0" smtClean="0"/>
              <a:t>1 -Ministerio </a:t>
            </a:r>
            <a:r>
              <a:rPr lang="es-PE" sz="2200" dirty="0"/>
              <a:t>de Relaciones Exteriores, </a:t>
            </a:r>
            <a:r>
              <a:rPr lang="es-PE" sz="2200" dirty="0" smtClean="0"/>
              <a:t>1- </a:t>
            </a:r>
            <a:r>
              <a:rPr lang="es-PE" sz="2200" dirty="0"/>
              <a:t>Ministerio de Economía, </a:t>
            </a:r>
            <a:r>
              <a:rPr lang="es-PE" sz="2200" dirty="0" smtClean="0"/>
              <a:t>1- </a:t>
            </a:r>
            <a:r>
              <a:rPr lang="es-PE" sz="2200" dirty="0"/>
              <a:t>Ministerio de Trabajo y Previsión Social y </a:t>
            </a:r>
            <a:r>
              <a:rPr lang="es-PE" sz="2200" dirty="0" smtClean="0"/>
              <a:t>1- </a:t>
            </a:r>
            <a:r>
              <a:rPr lang="es-PE" sz="2200" dirty="0"/>
              <a:t>Ministerio de Agricultura y Ganadería) y cinco representantes de las asociaciones cooperativas. Todos por un periodo de 3 años a partir de su nombramiento</a:t>
            </a:r>
            <a:r>
              <a:rPr lang="es-PE" sz="2200" dirty="0" smtClean="0"/>
              <a:t>. Se nombran igual número de suplentes para que sustituyan al propietario en caso de ausencia de estos.</a:t>
            </a:r>
            <a:endParaRPr lang="es-ES" sz="2200" dirty="0"/>
          </a:p>
          <a:p>
            <a:r>
              <a:rPr lang="es-ES" sz="2200" dirty="0" smtClean="0"/>
              <a:t>Nombre del Presidente:	Lic. Juan Carlos Reyes Rosa</a:t>
            </a:r>
          </a:p>
          <a:p>
            <a:r>
              <a:rPr lang="es-ES" sz="2200" dirty="0" smtClean="0"/>
              <a:t>Mujeres				</a:t>
            </a:r>
            <a:r>
              <a:rPr lang="es-ES" sz="2200" dirty="0" smtClean="0"/>
              <a:t>	:</a:t>
            </a:r>
            <a:r>
              <a:rPr lang="es-ES" sz="2200" dirty="0" smtClean="0"/>
              <a:t>	  </a:t>
            </a:r>
            <a:r>
              <a:rPr lang="es-ES" sz="2200" dirty="0"/>
              <a:t>5</a:t>
            </a:r>
            <a:endParaRPr lang="es-ES" sz="2200" dirty="0" smtClean="0"/>
          </a:p>
          <a:p>
            <a:r>
              <a:rPr lang="es-ES" sz="2200" dirty="0" smtClean="0"/>
              <a:t>Hombres				:	11</a:t>
            </a:r>
          </a:p>
          <a:p>
            <a:r>
              <a:rPr lang="es-ES" sz="2200" dirty="0" smtClean="0"/>
              <a:t>Total					:	16</a:t>
            </a:r>
          </a:p>
          <a:p>
            <a:pPr marL="0" indent="0" algn="just">
              <a:buNone/>
            </a:pPr>
            <a:endParaRPr lang="es-ES" sz="14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516" y="699021"/>
            <a:ext cx="10953484" cy="805213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dirty="0" smtClean="0"/>
              <a:t>   </a:t>
            </a:r>
            <a:r>
              <a:rPr lang="es-ES" b="1" dirty="0" smtClean="0">
                <a:solidFill>
                  <a:schemeClr val="bg1"/>
                </a:solidFill>
              </a:rPr>
              <a:t>OFICINA REGIONAL PARACENTRAL </a:t>
            </a:r>
            <a:r>
              <a:rPr lang="es-ES" sz="3200" b="1" dirty="0" smtClean="0">
                <a:solidFill>
                  <a:schemeClr val="bg1"/>
                </a:solidFill>
              </a:rPr>
              <a:t>(San Vicente)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9744" y="1996180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7	</a:t>
            </a:r>
          </a:p>
          <a:p>
            <a:r>
              <a:rPr lang="es-ES" dirty="0" smtClean="0"/>
              <a:t>Hombres					: 1</a:t>
            </a:r>
          </a:p>
          <a:p>
            <a:r>
              <a:rPr lang="es-ES" dirty="0" smtClean="0"/>
              <a:t>Total						: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576" y="586726"/>
            <a:ext cx="1009103" cy="10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Presidencia y Vicepresidencia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4499" y="1466243"/>
            <a:ext cx="10863874" cy="4726738"/>
          </a:xfrm>
        </p:spPr>
        <p:txBody>
          <a:bodyPr>
            <a:normAutofit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		</a:t>
            </a:r>
            <a:r>
              <a:rPr lang="es-PE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Ejecutiva; es la ejecutora por gestión directa de las atribuciones del INSAFOCOOP. Su objetivo fundamental es asegurar la administración y ejecución continua del servicio para el fomento, vigilancia y desarrollo de las cooperativas a nivel nacional atendiendo los lineamientos del Consejo Administrativo.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de la República, es quien designa la persona que ocupara 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esta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plaza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just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El Vicepresidente del Instituto deberá reunir los mismos requisitos que la Ley de Creación le exige al Presidente del Consejo de Administración y sustituirá a éste cuando temporalmente falte por cualquier causa, precio acuerdo del  Consejo de Administración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Presidente		: Lic. Juan Carlos Reyes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Rosa</a:t>
            </a:r>
          </a:p>
          <a:p>
            <a:pPr lvl="0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Vicepresidente		: Vacante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 1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	(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Asistente)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2 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3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5444" y="420914"/>
            <a:ext cx="10004727" cy="54544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</a:t>
            </a:r>
            <a:r>
              <a:rPr lang="es-ES" sz="4000" dirty="0" smtClean="0">
                <a:solidFill>
                  <a:schemeClr val="bg1"/>
                </a:solidFill>
              </a:rPr>
              <a:t>Oficialía de cumplimiento Institucional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5444" y="1420010"/>
            <a:ext cx="10516356" cy="452337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</a:t>
            </a:r>
            <a:r>
              <a:rPr lang="es-SV" sz="1700" dirty="0"/>
              <a:t>La Oficialía de Cumplimiento Institucional </a:t>
            </a:r>
            <a:r>
              <a:rPr lang="es-SV" sz="1700" dirty="0" smtClean="0"/>
              <a:t>fue </a:t>
            </a:r>
            <a:r>
              <a:rPr lang="es-SV" sz="1700" dirty="0"/>
              <a:t>creada por acuerdo de Consejo de Administración No. 73/2023 en Sesión Ordinaria No.907 de fecha 20 de abril de 2023, la cual es la encargada de la prevención, detección y control de cualquier práctica anticompetitiva de soborno y de corrupción en el ciclo de compras públicas institucionales.</a:t>
            </a:r>
          </a:p>
          <a:p>
            <a:pPr algn="just"/>
            <a:r>
              <a:rPr lang="es-SV" sz="1700" dirty="0"/>
              <a:t>Así también en lo relacionado en la lucha contra el Lavado de Dinero y de Activos, Financiamiento al Terrorismo y Financiación de la Proliferación de Armas de Destrucción Masiva tanto Institucional como del Sector Cooperativo.</a:t>
            </a:r>
          </a:p>
          <a:p>
            <a:pPr algn="just"/>
            <a:r>
              <a:rPr lang="es-SV" sz="1700" dirty="0"/>
              <a:t>El Oficial de Cumplimiento deberá tener exclusividad en la ejecución de sus funciones y obligaciones de informar según lo descrito en las normativas en lo aplicable al cumplimiento a la Ley de Compras Públicas y Ley Contra Lavado de Dinero y de Activos, y demás lineamientos y normativas de cada Institución.   </a:t>
            </a:r>
          </a:p>
          <a:p>
            <a:pPr algn="just"/>
            <a:endParaRPr lang="es-ES" dirty="0" smtClean="0"/>
          </a:p>
          <a:p>
            <a:r>
              <a:rPr lang="es-ES" sz="1800" dirty="0" smtClean="0"/>
              <a:t>Mujeres				</a:t>
            </a:r>
            <a:r>
              <a:rPr lang="es-ES" sz="1800" dirty="0" smtClean="0"/>
              <a:t>:</a:t>
            </a:r>
            <a:r>
              <a:rPr lang="es-ES" sz="1800" dirty="0" smtClean="0"/>
              <a:t>	  </a:t>
            </a:r>
            <a:r>
              <a:rPr lang="es-ES" sz="1800" dirty="0"/>
              <a:t>1</a:t>
            </a:r>
            <a:r>
              <a:rPr lang="es-ES" sz="1800" dirty="0" smtClean="0"/>
              <a:t>	</a:t>
            </a:r>
          </a:p>
          <a:p>
            <a:r>
              <a:rPr lang="es-ES" sz="1800" dirty="0" smtClean="0"/>
              <a:t>Hombres				:	  0 </a:t>
            </a:r>
          </a:p>
          <a:p>
            <a:r>
              <a:rPr lang="es-ES" sz="1800" dirty="0" smtClean="0"/>
              <a:t>Total					:	  </a:t>
            </a:r>
            <a:r>
              <a:rPr lang="es-ES" sz="1800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67" y="173622"/>
            <a:ext cx="1055802" cy="10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4544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Auditoria Interna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5444" y="1715625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PE" dirty="0"/>
              <a:t>Planificar y ejecutar auditorias financieras, administrativas, especiales y de gestión en las diferentes áreas de la institución de conformidad con el Plan Anual de Trabajo, y otras actividades específicas que requiera la Administración Superior, con el objetivo de minimizar los riesgos por incumplimientos de normativas internas, legales y emanadas de organismos de fiscalización</a:t>
            </a:r>
            <a:r>
              <a:rPr lang="es-PE" dirty="0" smtClean="0"/>
              <a:t>.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Mujeres				:	  </a:t>
            </a:r>
            <a:r>
              <a:rPr lang="es-ES" dirty="0" smtClean="0"/>
              <a:t>0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0 </a:t>
            </a:r>
          </a:p>
          <a:p>
            <a:r>
              <a:rPr lang="es-ES" dirty="0" smtClean="0"/>
              <a:t>Total					:	  </a:t>
            </a:r>
            <a:r>
              <a:rPr lang="es-ES" dirty="0" smtClean="0"/>
              <a:t>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67" y="173622"/>
            <a:ext cx="1055802" cy="10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Unidad de Supervisión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799" y="1450717"/>
            <a:ext cx="9700243" cy="464874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La unidad de Supervisión </a:t>
            </a:r>
            <a:r>
              <a:rPr lang="es-ES" dirty="0"/>
              <a:t>f</a:t>
            </a:r>
            <a:r>
              <a:rPr lang="es-ES" dirty="0" smtClean="0"/>
              <a:t>ortalece </a:t>
            </a:r>
            <a:r>
              <a:rPr lang="es-ES" dirty="0"/>
              <a:t>la actividad de la Institución mediante la supervisión de las actividades que realiza el personal de campo en las Asociaciones Cooperativas </a:t>
            </a:r>
            <a:r>
              <a:rPr lang="es-MX" dirty="0"/>
              <a:t>asegurando que dicho personal actúe técnicamente de acuerdo a los procedimientos establecidos en el Sistema de Gestión de Calidad.</a:t>
            </a:r>
            <a:endParaRPr lang="es-ES" dirty="0" smtClean="0"/>
          </a:p>
          <a:p>
            <a:r>
              <a:rPr lang="es-ES" dirty="0" smtClean="0"/>
              <a:t>Mujeres			:	  0	</a:t>
            </a:r>
          </a:p>
          <a:p>
            <a:r>
              <a:rPr lang="es-ES" dirty="0" smtClean="0"/>
              <a:t>Hombre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dirty="0" smtClean="0"/>
              <a:t>                   </a:t>
            </a:r>
            <a:r>
              <a:rPr lang="es-ES" dirty="0" smtClean="0">
                <a:solidFill>
                  <a:schemeClr val="bg1"/>
                </a:solidFill>
              </a:rPr>
              <a:t>Unidad de  Calidad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800" y="1880755"/>
            <a:ext cx="9347200" cy="411663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La Unidad de calidad, es la encargada de darle mantenimiento al </a:t>
            </a:r>
            <a:r>
              <a:rPr lang="es-ES" dirty="0"/>
              <a:t>Sistema de Gestión de </a:t>
            </a:r>
            <a:r>
              <a:rPr lang="es-ES" dirty="0" smtClean="0"/>
              <a:t>Calidad (el cual actualmente se encuentra homologado), procurando su mejora continua y desarrollo. 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	:	  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</a:t>
            </a:r>
            <a:r>
              <a:rPr lang="es-ES" dirty="0" smtClean="0">
                <a:solidFill>
                  <a:schemeClr val="bg1"/>
                </a:solidFill>
              </a:rPr>
              <a:t>Comunicaciones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6455" y="1797627"/>
            <a:ext cx="9409544" cy="381214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Planificar</a:t>
            </a:r>
            <a:r>
              <a:rPr lang="es-ES" dirty="0"/>
              <a:t>, coordinar y controlar la divulgación del quehacer Institucional en el proceso de Fomento y desarrollo del </a:t>
            </a:r>
            <a:r>
              <a:rPr lang="es-ES" dirty="0" smtClean="0"/>
              <a:t>Cooperativismo a nivel </a:t>
            </a:r>
            <a:r>
              <a:rPr lang="es-ES" dirty="0"/>
              <a:t>nacional.</a:t>
            </a:r>
          </a:p>
          <a:p>
            <a:endParaRPr lang="es-ES" dirty="0"/>
          </a:p>
          <a:p>
            <a:r>
              <a:rPr lang="es-ES" dirty="0" smtClean="0"/>
              <a:t>Mujeres	:	  0	</a:t>
            </a:r>
          </a:p>
          <a:p>
            <a:r>
              <a:rPr lang="es-ES" dirty="0" smtClean="0"/>
              <a:t>Hombres	:	  0 </a:t>
            </a:r>
          </a:p>
          <a:p>
            <a:r>
              <a:rPr lang="es-ES" dirty="0" smtClean="0"/>
              <a:t>Total		:	  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13" y="235747"/>
            <a:ext cx="1188916" cy="12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2734</TotalTime>
  <Words>771</Words>
  <Application>Microsoft Office PowerPoint</Application>
  <PresentationFormat>Panorámica</PresentationFormat>
  <Paragraphs>242</Paragraphs>
  <Slides>30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IrisUPC</vt:lpstr>
      <vt:lpstr>Wingdings</vt:lpstr>
      <vt:lpstr>Wingdings 3</vt:lpstr>
      <vt:lpstr>Espiral</vt:lpstr>
      <vt:lpstr>ESTRUCTURA ORGANIZATIVA</vt:lpstr>
      <vt:lpstr>ORGANIGRAMA INSAFOCOOP</vt:lpstr>
      <vt:lpstr>Consejo de Administración</vt:lpstr>
      <vt:lpstr>Presidencia y Vicepresidencia</vt:lpstr>
      <vt:lpstr>                  Oficialía de cumplimiento Institucional</vt:lpstr>
      <vt:lpstr>                  Auditoria Interna</vt:lpstr>
      <vt:lpstr>               Unidad de Supervisión </vt:lpstr>
      <vt:lpstr>                   Unidad de  Calidad</vt:lpstr>
      <vt:lpstr>                 Comunicaciones</vt:lpstr>
      <vt:lpstr>Unidad de  Medio Ambiente</vt:lpstr>
      <vt:lpstr>                          Unidad de Género  </vt:lpstr>
      <vt:lpstr>Unidad de Acceso a la información Pública</vt:lpstr>
      <vt:lpstr>    Unidad de Gestión Documental y Archivo</vt:lpstr>
      <vt:lpstr>                          Gestión al Desarrollo</vt:lpstr>
      <vt:lpstr>                              Administración</vt:lpstr>
      <vt:lpstr>                               Activo fijo</vt:lpstr>
      <vt:lpstr>             Servicios Generales</vt:lpstr>
      <vt:lpstr>                 Recursos Humanos</vt:lpstr>
      <vt:lpstr>Unidad de Compras Públicas</vt:lpstr>
      <vt:lpstr>          Planificación y proyectos</vt:lpstr>
      <vt:lpstr>                                      Informática</vt:lpstr>
      <vt:lpstr>          UNIDAD FINANCIERA INSTITUCIONAL</vt:lpstr>
      <vt:lpstr>           Departamento Jurídico</vt:lpstr>
      <vt:lpstr> Registro Nacional de  Asociaciones Cooperativas</vt:lpstr>
      <vt:lpstr>                   Vigilancia y Fiscalización</vt:lpstr>
      <vt:lpstr>                               Formación</vt:lpstr>
      <vt:lpstr>        Fomento y Asistencia Técnica</vt:lpstr>
      <vt:lpstr>OFICINA REGIONAL DE OCCIDENTE (Santa Ana)</vt:lpstr>
      <vt:lpstr>OFICINA REGIONAL DE ORIENTE (San Miguel)</vt:lpstr>
      <vt:lpstr>   OFICINA REGIONAL PARACENTRAL (San Vicente)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ORGANIZATIVA</dc:title>
  <dc:creator>Marisol Ramirez</dc:creator>
  <cp:lastModifiedBy>Guadalupe Roxana Alvarenga</cp:lastModifiedBy>
  <cp:revision>134</cp:revision>
  <dcterms:created xsi:type="dcterms:W3CDTF">2018-05-21T16:16:07Z</dcterms:created>
  <dcterms:modified xsi:type="dcterms:W3CDTF">2024-04-29T21:07:51Z</dcterms:modified>
</cp:coreProperties>
</file>