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68" r:id="rId2"/>
    <p:sldId id="344" r:id="rId3"/>
    <p:sldId id="346" r:id="rId4"/>
    <p:sldId id="283" r:id="rId5"/>
    <p:sldId id="285" r:id="rId6"/>
    <p:sldId id="353" r:id="rId7"/>
    <p:sldId id="364" r:id="rId8"/>
    <p:sldId id="363" r:id="rId9"/>
    <p:sldId id="345" r:id="rId10"/>
    <p:sldId id="286" r:id="rId11"/>
    <p:sldId id="357" r:id="rId12"/>
    <p:sldId id="290" r:id="rId13"/>
    <p:sldId id="358" r:id="rId14"/>
    <p:sldId id="359" r:id="rId15"/>
    <p:sldId id="382" r:id="rId16"/>
    <p:sldId id="383" r:id="rId17"/>
    <p:sldId id="289" r:id="rId18"/>
    <p:sldId id="361" r:id="rId19"/>
    <p:sldId id="291" r:id="rId20"/>
    <p:sldId id="362" r:id="rId21"/>
    <p:sldId id="384" r:id="rId22"/>
    <p:sldId id="340" r:id="rId23"/>
    <p:sldId id="338" r:id="rId24"/>
    <p:sldId id="334" r:id="rId25"/>
    <p:sldId id="377" r:id="rId26"/>
    <p:sldId id="257" r:id="rId27"/>
    <p:sldId id="356" r:id="rId28"/>
    <p:sldId id="325" r:id="rId29"/>
    <p:sldId id="387" r:id="rId30"/>
    <p:sldId id="388" r:id="rId31"/>
    <p:sldId id="385" r:id="rId32"/>
    <p:sldId id="378" r:id="rId33"/>
    <p:sldId id="379" r:id="rId34"/>
    <p:sldId id="380" r:id="rId35"/>
    <p:sldId id="341" r:id="rId36"/>
    <p:sldId id="292" r:id="rId37"/>
    <p:sldId id="390" r:id="rId38"/>
    <p:sldId id="295" r:id="rId39"/>
    <p:sldId id="294" r:id="rId40"/>
    <p:sldId id="296" r:id="rId41"/>
    <p:sldId id="373" r:id="rId42"/>
    <p:sldId id="389" r:id="rId43"/>
    <p:sldId id="297" r:id="rId44"/>
    <p:sldId id="298" r:id="rId45"/>
    <p:sldId id="374" r:id="rId46"/>
    <p:sldId id="375" r:id="rId47"/>
    <p:sldId id="299" r:id="rId48"/>
    <p:sldId id="365" r:id="rId49"/>
    <p:sldId id="381" r:id="rId50"/>
    <p:sldId id="266" r:id="rId5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E"/>
    <a:srgbClr val="E9361D"/>
    <a:srgbClr val="0D5CAB"/>
    <a:srgbClr val="174B84"/>
    <a:srgbClr val="113771"/>
    <a:srgbClr val="1B1C4C"/>
    <a:srgbClr val="FFFFFE"/>
    <a:srgbClr val="F2F1EF"/>
    <a:srgbClr val="EFEEEC"/>
    <a:srgbClr val="F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02" autoAdjust="0"/>
  </p:normalViewPr>
  <p:slideViewPr>
    <p:cSldViewPr snapToGrid="0" snapToObjects="1">
      <p:cViewPr varScale="1">
        <p:scale>
          <a:sx n="92" d="100"/>
          <a:sy n="92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7DF428-AC6D-4A51-AE61-834A731EC153}" type="datetimeFigureOut">
              <a:rPr lang="es-SV" smtClean="0"/>
              <a:t>21/09/2017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282D72-AD7F-49C0-BBD7-C2B795FE247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05747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65FDD7-0A4C-2F4D-A9BB-D20B0DFA69A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9C9390-19C1-3E44-99FC-B6A686103C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4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56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1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9390-19C1-3E44-99FC-B6A686103C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9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9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6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6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1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3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8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5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1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35C86-B43E-BF43-B507-DEB1B6594BF0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A3745-95B6-B646-A49B-007B1C7AD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3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9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-17.1- Portadas-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pic>
        <p:nvPicPr>
          <p:cNvPr id="9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1"/>
          <a:stretch/>
        </p:blipFill>
        <p:spPr bwMode="auto">
          <a:xfrm>
            <a:off x="0" y="1588"/>
            <a:ext cx="9144000" cy="491331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563897" y="5477610"/>
            <a:ext cx="80162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5000" b="1" dirty="0" smtClean="0">
                <a:solidFill>
                  <a:schemeClr val="bg1"/>
                </a:solidFill>
                <a:latin typeface="Open Sans"/>
                <a:cs typeface="Open Sans"/>
              </a:rPr>
              <a:t>JUVENTUDES</a:t>
            </a:r>
            <a:endParaRPr lang="es-SV" sz="50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602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- 17.1- Infografías-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bajadores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2"/>
          <a:stretch/>
        </p:blipFill>
        <p:spPr>
          <a:xfrm>
            <a:off x="-1600" y="0"/>
            <a:ext cx="9144000" cy="5271348"/>
          </a:xfrm>
          <a:prstGeom prst="rect">
            <a:avLst/>
          </a:prstGeom>
        </p:spPr>
      </p:pic>
      <p:pic>
        <p:nvPicPr>
          <p:cNvPr id="9" name="Picture 8" descr="IN-17.1- Portadas-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97" y="5279670"/>
            <a:ext cx="8016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PERSONAL DE EMPRESAS COTIZANTES</a:t>
            </a:r>
            <a:endParaRPr lang="es-SV" sz="40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5332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- TRABAJADORES EMPRESAS-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- TRABAJADORES EMPRESAS-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9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7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- TRABAJADORES EMPRESAS-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9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- TRABAJADORES EMPRESAS-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9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9" name="Picture 8" descr="IN-17.1- Portadas-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97" y="5279670"/>
            <a:ext cx="8016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POBLACIÓN EN CONDICIONES DE VULNERABILIDAD</a:t>
            </a:r>
            <a:endParaRPr lang="es-SV" sz="40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479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- 17.1- Infografías-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-1"/>
            <a:ext cx="9169400" cy="6112933"/>
          </a:xfrm>
          <a:prstGeom prst="rect">
            <a:avLst/>
          </a:prstGeom>
          <a:noFill/>
          <a:ln w="38100" cmpd="sng">
            <a:noFill/>
          </a:ln>
        </p:spPr>
      </p:pic>
      <p:pic>
        <p:nvPicPr>
          <p:cNvPr id="8" name="Picture 7" descr="IN-17.1- Portadas-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97" y="5279670"/>
            <a:ext cx="8016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4200" b="1" dirty="0" smtClean="0">
                <a:solidFill>
                  <a:schemeClr val="bg1"/>
                </a:solidFill>
                <a:latin typeface="Open Sans"/>
                <a:cs typeface="Open Sans"/>
              </a:rPr>
              <a:t>CENTRO DE FORMACIÓN INSAFORP, SAN BARTOLO</a:t>
            </a:r>
          </a:p>
        </p:txBody>
      </p:sp>
    </p:spTree>
    <p:extLst>
      <p:ext uri="{BB962C8B-B14F-4D97-AF65-F5344CB8AC3E}">
        <p14:creationId xmlns:p14="http://schemas.microsoft.com/office/powerpoint/2010/main" val="25148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 17.1- Infografías-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" y="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- 17.1- INFOGRAFÍA-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1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7" name="Picture 6" descr="IN-17.1- Portadas-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97" y="5279670"/>
            <a:ext cx="8016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4200" b="1" dirty="0" smtClean="0">
                <a:solidFill>
                  <a:schemeClr val="bg1"/>
                </a:solidFill>
                <a:latin typeface="Open Sans"/>
                <a:cs typeface="Open Sans"/>
              </a:rPr>
              <a:t>¿CÓMO SE FINANCIA INSAFORP?</a:t>
            </a:r>
          </a:p>
        </p:txBody>
      </p:sp>
    </p:spTree>
    <p:extLst>
      <p:ext uri="{BB962C8B-B14F-4D97-AF65-F5344CB8AC3E}">
        <p14:creationId xmlns:p14="http://schemas.microsoft.com/office/powerpoint/2010/main" val="24583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X9A05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4313" b="3922"/>
          <a:stretch/>
        </p:blipFill>
        <p:spPr>
          <a:xfrm>
            <a:off x="12878" y="17585"/>
            <a:ext cx="9131122" cy="6319560"/>
          </a:xfrm>
          <a:prstGeom prst="rect">
            <a:avLst/>
          </a:prstGeom>
          <a:ln w="38100" cmpd="sng"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2878" y="-10979"/>
            <a:ext cx="9213155" cy="106572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57199" y="-109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800" b="1" dirty="0" smtClean="0">
                <a:solidFill>
                  <a:schemeClr val="bg1"/>
                </a:solidFill>
                <a:latin typeface="Open Sans"/>
                <a:cs typeface="Open Sans"/>
              </a:rPr>
              <a:t>¿Cómo se financia INSAFORP?</a:t>
            </a:r>
            <a:endParaRPr lang="es-SV" sz="2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877" y="4674969"/>
            <a:ext cx="9118242" cy="166691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93184" y="4842386"/>
            <a:ext cx="8757634" cy="1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altLang="es-SV" sz="1500" b="1" dirty="0">
                <a:solidFill>
                  <a:schemeClr val="bg1"/>
                </a:solidFill>
                <a:latin typeface="Open Sans"/>
                <a:cs typeface="Open Sans"/>
              </a:rPr>
              <a:t>Los  fondos de INSAFORP provienen de las cotizaciones </a:t>
            </a:r>
            <a:r>
              <a:rPr lang="es-ES_tradnl" altLang="es-SV" sz="1500" b="1" dirty="0" smtClean="0">
                <a:solidFill>
                  <a:schemeClr val="bg1"/>
                </a:solidFill>
                <a:latin typeface="Open Sans"/>
                <a:cs typeface="Open Sans"/>
              </a:rPr>
              <a:t>obligatorias hasta del 1%, pagadas por </a:t>
            </a:r>
            <a:r>
              <a:rPr lang="es-ES_tradnl" altLang="es-SV" sz="1500" b="1" dirty="0">
                <a:solidFill>
                  <a:schemeClr val="bg1"/>
                </a:solidFill>
                <a:latin typeface="Open Sans"/>
                <a:cs typeface="Open Sans"/>
              </a:rPr>
              <a:t>los </a:t>
            </a:r>
            <a:r>
              <a:rPr lang="es-ES_tradnl" altLang="es-SV" sz="1500" b="1" dirty="0" smtClean="0">
                <a:solidFill>
                  <a:schemeClr val="bg1"/>
                </a:solidFill>
                <a:latin typeface="Open Sans"/>
                <a:cs typeface="Open Sans"/>
              </a:rPr>
              <a:t>patronos del sector privado y por las instituciones Oficiales Autónomas, que empleen diez </a:t>
            </a:r>
            <a:r>
              <a:rPr lang="es-ES_tradnl" altLang="es-SV" sz="1500" b="1" dirty="0">
                <a:solidFill>
                  <a:schemeClr val="bg1"/>
                </a:solidFill>
                <a:latin typeface="Open Sans"/>
                <a:cs typeface="Open Sans"/>
              </a:rPr>
              <a:t>o más </a:t>
            </a:r>
            <a:r>
              <a:rPr lang="es-ES_tradnl" altLang="es-SV" sz="1500" b="1" dirty="0" smtClean="0">
                <a:solidFill>
                  <a:schemeClr val="bg1"/>
                </a:solidFill>
                <a:latin typeface="Open Sans"/>
                <a:cs typeface="Open Sans"/>
              </a:rPr>
              <a:t>trabajadores calculadas sobre el monto total de</a:t>
            </a:r>
          </a:p>
          <a:p>
            <a:pPr>
              <a:lnSpc>
                <a:spcPct val="120000"/>
              </a:lnSpc>
            </a:pPr>
            <a:r>
              <a:rPr lang="es-ES_tradnl" altLang="es-SV" sz="1500" b="1" dirty="0" smtClean="0">
                <a:solidFill>
                  <a:schemeClr val="bg1"/>
                </a:solidFill>
                <a:latin typeface="Open Sans"/>
                <a:cs typeface="Open Sans"/>
              </a:rPr>
              <a:t>las planillas mensuales de sueldos y salarios. </a:t>
            </a:r>
            <a:r>
              <a:rPr lang="es-ES_tradnl" altLang="es-SV" sz="1500" b="1" dirty="0" smtClean="0">
                <a:solidFill>
                  <a:srgbClr val="FFFF00"/>
                </a:solidFill>
                <a:latin typeface="Open Sans"/>
                <a:cs typeface="Open Sans"/>
              </a:rPr>
              <a:t> </a:t>
            </a:r>
            <a:r>
              <a:rPr lang="es-ES_tradnl" altLang="es-SV" sz="1500" b="1" dirty="0">
                <a:solidFill>
                  <a:srgbClr val="FFFF00"/>
                </a:solidFill>
                <a:latin typeface="Open Sans"/>
                <a:cs typeface="Open Sans"/>
              </a:rPr>
              <a:t> </a:t>
            </a:r>
            <a:r>
              <a:rPr lang="es-ES_tradnl" altLang="es-SV" sz="2200" dirty="0" smtClean="0">
                <a:solidFill>
                  <a:srgbClr val="FFFF00"/>
                </a:solidFill>
                <a:latin typeface="Open Sans"/>
                <a:cs typeface="Open Sans"/>
              </a:rPr>
              <a:t> </a:t>
            </a:r>
            <a:endParaRPr lang="es-ES_tradnl" altLang="es-SV" sz="2200" dirty="0">
              <a:solidFill>
                <a:srgbClr val="FFFF00"/>
              </a:solidFill>
              <a:latin typeface="Open Sans"/>
              <a:cs typeface="Open San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752304" y="5764261"/>
            <a:ext cx="25170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altLang="es-SV" sz="2500" b="1" dirty="0">
                <a:solidFill>
                  <a:srgbClr val="FFFF00"/>
                </a:solidFill>
                <a:latin typeface="Open Sans"/>
                <a:cs typeface="Open Sans"/>
              </a:rPr>
              <a:t>US $33,231,795</a:t>
            </a:r>
            <a:endParaRPr lang="es-SV" sz="2500" dirty="0"/>
          </a:p>
        </p:txBody>
      </p:sp>
    </p:spTree>
    <p:extLst>
      <p:ext uri="{BB962C8B-B14F-4D97-AF65-F5344CB8AC3E}">
        <p14:creationId xmlns:p14="http://schemas.microsoft.com/office/powerpoint/2010/main" val="23494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995777"/>
              </p:ext>
            </p:extLst>
          </p:nvPr>
        </p:nvGraphicFramePr>
        <p:xfrm>
          <a:off x="609600" y="1309765"/>
          <a:ext cx="7924801" cy="486126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00765"/>
                <a:gridCol w="1661384"/>
                <a:gridCol w="1262652"/>
              </a:tblGrid>
              <a:tr h="3115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Conceptos</a:t>
                      </a:r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Período</a:t>
                      </a:r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r>
                        <a:rPr lang="es-SV" sz="1600" b="1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%</a:t>
                      </a:r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</a:tr>
              <a:tr h="311509">
                <a:tc vMerge="1">
                  <a:txBody>
                    <a:bodyPr/>
                    <a:lstStyle/>
                    <a:p>
                      <a:pPr algn="ctr" fontAlgn="ctr"/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Enero-dic-2016</a:t>
                      </a:r>
                    </a:p>
                    <a:p>
                      <a:pPr algn="ctr" fontAlgn="ctr"/>
                      <a:r>
                        <a:rPr lang="es-SV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"/>
                          <a:ea typeface="Open Sans" panose="020B0606030504020204" pitchFamily="34" charset="0"/>
                          <a:cs typeface="Open Sans"/>
                        </a:rPr>
                        <a:t>Miles US$</a:t>
                      </a:r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s-SV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  <a:cs typeface="Open Sans"/>
                        </a:rPr>
                        <a:t>INGRESOS CORRIENTES</a:t>
                      </a:r>
                      <a:endParaRPr lang="es-SV" sz="13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    Cotizaciones Empresas Privada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28,891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effectLst/>
                          <a:latin typeface="Open Sans"/>
                          <a:cs typeface="Open Sans"/>
                        </a:rPr>
                        <a:t>59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    Cotizaciones Inst. Autónomas y Municipales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2,609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effectLst/>
                          <a:latin typeface="Open Sans"/>
                          <a:cs typeface="Open Sans"/>
                        </a:rPr>
                        <a:t>5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    Ingresos Financieros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1,483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effectLst/>
                          <a:latin typeface="Open Sans"/>
                          <a:cs typeface="Open Sans"/>
                        </a:rPr>
                        <a:t>4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effectLst/>
                          <a:latin typeface="Open Sans"/>
                          <a:cs typeface="Open Sans"/>
                        </a:rPr>
                        <a:t>                                   Total Ingresos Corrientes…….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>
                          <a:effectLst/>
                          <a:latin typeface="Open Sans"/>
                          <a:cs typeface="Open Sans"/>
                        </a:rPr>
                        <a:t>32,983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 smtClean="0">
                          <a:effectLst/>
                          <a:latin typeface="Open Sans"/>
                          <a:cs typeface="Open Sans"/>
                        </a:rPr>
                        <a:t>68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effectLst/>
                          <a:latin typeface="Open Sans"/>
                          <a:cs typeface="Open Sans"/>
                        </a:rPr>
                        <a:t>FINANCIAMIENTO RESERVA INSAFORP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15,771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effectLst/>
                          <a:latin typeface="Open Sans"/>
                          <a:cs typeface="Open Sans"/>
                        </a:rPr>
                        <a:t>32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effectLst/>
                          <a:latin typeface="Open Sans"/>
                          <a:cs typeface="Open Sans"/>
                        </a:rPr>
                        <a:t>                                    Ingresos Totales…………………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>
                          <a:effectLst/>
                          <a:latin typeface="Open Sans"/>
                          <a:cs typeface="Open Sans"/>
                        </a:rPr>
                        <a:t>48,754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 smtClean="0">
                          <a:effectLst/>
                          <a:latin typeface="Open Sans"/>
                          <a:cs typeface="Open Sans"/>
                        </a:rPr>
                        <a:t>100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EGRESOS</a:t>
                      </a:r>
                      <a:endParaRPr lang="es-SV" sz="13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   Formación Profesional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34,488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effectLst/>
                          <a:latin typeface="Open Sans"/>
                          <a:cs typeface="Open Sans"/>
                        </a:rPr>
                        <a:t>71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   Estudios y Normativas Técnicas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3,617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Open Sans"/>
                          <a:ea typeface="+mn-ea"/>
                          <a:cs typeface="Open Sans"/>
                        </a:rPr>
                        <a:t>7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   Proyectos Fortalecimiento Formación Profesional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4,398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r>
                        <a:rPr lang="es-SV" sz="1300" u="none" strike="noStrike" dirty="0" smtClean="0">
                          <a:effectLst/>
                          <a:latin typeface="Open Sans"/>
                          <a:cs typeface="Open Sans"/>
                        </a:rPr>
                        <a:t>9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effectLst/>
                          <a:latin typeface="Open Sans"/>
                          <a:cs typeface="Open Sans"/>
                        </a:rPr>
                        <a:t>   Operación/Funcionamiento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effectLst/>
                          <a:latin typeface="Open Sans"/>
                          <a:cs typeface="Open Sans"/>
                        </a:rPr>
                        <a:t>6,251</a:t>
                      </a:r>
                      <a:endParaRPr lang="es-SV" sz="1300" b="0" i="0" u="none" strike="noStrike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Open Sans"/>
                          <a:ea typeface="+mn-ea"/>
                          <a:cs typeface="Open Sans"/>
                        </a:rPr>
                        <a:t>13</a:t>
                      </a:r>
                      <a:endParaRPr lang="es-SV" sz="1300" b="0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509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effectLst/>
                          <a:latin typeface="Open Sans"/>
                          <a:cs typeface="Open Sans"/>
                        </a:rPr>
                        <a:t>                                    Total Egresos……………………..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>
                          <a:effectLst/>
                          <a:latin typeface="Open Sans"/>
                          <a:cs typeface="Open Sans"/>
                        </a:rPr>
                        <a:t>48,754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 smtClean="0">
                          <a:effectLst/>
                          <a:latin typeface="Open Sans"/>
                          <a:cs typeface="Open Sans"/>
                        </a:rPr>
                        <a:t>100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460" marR="12460" marT="12460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Title 4"/>
          <p:cNvSpPr txBox="1">
            <a:spLocks/>
          </p:cNvSpPr>
          <p:nvPr/>
        </p:nvSpPr>
        <p:spPr>
          <a:xfrm>
            <a:off x="457200" y="-882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800" b="1" dirty="0" smtClean="0">
                <a:solidFill>
                  <a:srgbClr val="004A84"/>
                </a:solidFill>
                <a:latin typeface="Open Sans"/>
                <a:cs typeface="Open Sans"/>
              </a:rPr>
              <a:t>Presupuesto 2016</a:t>
            </a:r>
            <a:endParaRPr lang="es-SV" sz="28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3101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656728"/>
              </p:ext>
            </p:extLst>
          </p:nvPr>
        </p:nvGraphicFramePr>
        <p:xfrm>
          <a:off x="423450" y="1488406"/>
          <a:ext cx="8297101" cy="443826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394400"/>
                <a:gridCol w="1631164"/>
                <a:gridCol w="1271537"/>
              </a:tblGrid>
              <a:tr h="259713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Open Sans"/>
                          <a:cs typeface="Open Sans"/>
                        </a:rPr>
                        <a:t>Concepto</a:t>
                      </a:r>
                      <a:r>
                        <a:rPr lang="es-SV" sz="160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ctr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  <a:cs typeface="Open Sans"/>
                        </a:rPr>
                        <a:t>Enero-dic-2016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ctr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  <a:cs typeface="Open Sans"/>
                        </a:rPr>
                        <a:t>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ctr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61D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INGRESOS CORRIENTES</a:t>
                      </a:r>
                      <a:endParaRPr lang="es-SV" sz="13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 Cotizaciones Empresas Privada</a:t>
                      </a:r>
                      <a:endParaRPr lang="es-SV" sz="13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30,345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71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 Cotizaciones Inst. Autónomas y Municipales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2,887</a:t>
                      </a:r>
                      <a:endParaRPr lang="es-SV" sz="13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7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 Ingresos Financieros y Otros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1,895 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5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FINANCIAMIENTO RESERVA INSAFORP</a:t>
                      </a:r>
                      <a:endParaRPr lang="es-SV" sz="13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7,387 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17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     Total Ingresos…………………………………………</a:t>
                      </a:r>
                      <a:endParaRPr lang="es-SV" sz="13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42,514</a:t>
                      </a:r>
                      <a:endParaRPr lang="es-SV" sz="13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100</a:t>
                      </a:r>
                      <a:endParaRPr lang="es-SV" sz="13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b="1" u="none" strike="noStrike" dirty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EGRESOS</a:t>
                      </a:r>
                      <a:endParaRPr lang="es-SV" sz="1300" b="1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>
                          <a:solidFill>
                            <a:srgbClr val="FFFFFF"/>
                          </a:solidFill>
                          <a:effectLst/>
                          <a:latin typeface="Open Sans"/>
                          <a:cs typeface="Open Sans"/>
                        </a:rPr>
                        <a:t> </a:t>
                      </a:r>
                      <a:endParaRPr lang="es-SV" sz="1300" b="0" i="0" u="none" strike="noStrike" dirty="0">
                        <a:solidFill>
                          <a:srgbClr val="FFFFFF"/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Formación Profesional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34,949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79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Estudios y Normativas Técnicas</a:t>
                      </a:r>
                      <a:endParaRPr lang="es-SV" sz="13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ea typeface="Open Sans" panose="020B0606030504020204" pitchFamily="34" charset="0"/>
                          <a:cs typeface="Open Sans"/>
                        </a:rPr>
                        <a:t>1,183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6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Proyectos Fortalecimiento Formación Profesional</a:t>
                      </a:r>
                      <a:endParaRPr lang="es-SV" sz="13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2,794</a:t>
                      </a:r>
                      <a:endParaRPr lang="es-SV" sz="13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8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Operación/Funcionamiento</a:t>
                      </a:r>
                      <a:endParaRPr lang="es-SV" sz="13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3,588</a:t>
                      </a:r>
                      <a:endParaRPr lang="es-SV" sz="13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7</a:t>
                      </a:r>
                      <a:endParaRPr lang="es-SV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427">
                <a:tc>
                  <a:txBody>
                    <a:bodyPr/>
                    <a:lstStyle/>
                    <a:p>
                      <a:pPr algn="l" fontAlgn="b"/>
                      <a:r>
                        <a:rPr lang="es-SV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  </a:t>
                      </a:r>
                      <a:r>
                        <a:rPr lang="es-SV" sz="13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 </a:t>
                      </a:r>
                      <a:r>
                        <a:rPr lang="es-SV" sz="13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 </a:t>
                      </a:r>
                      <a:r>
                        <a:rPr lang="es-SV" sz="13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Total </a:t>
                      </a:r>
                      <a:r>
                        <a:rPr lang="es-SV" sz="13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Egresos………………………………………………</a:t>
                      </a:r>
                      <a:endParaRPr lang="es-SV" sz="13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42,514</a:t>
                      </a:r>
                      <a:endParaRPr lang="es-SV" sz="13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3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Open Sans"/>
                          <a:cs typeface="Open Sans"/>
                        </a:rPr>
                        <a:t>100</a:t>
                      </a:r>
                      <a:endParaRPr lang="es-SV" sz="13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Open Sans"/>
                        <a:ea typeface="Open Sans" panose="020B0606030504020204" pitchFamily="34" charset="0"/>
                        <a:cs typeface="Open Sans"/>
                      </a:endParaRPr>
                    </a:p>
                  </a:txBody>
                  <a:tcPr marL="12857" marR="12857" marT="12857" marB="0" anchor="b">
                    <a:lnL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Title 4"/>
          <p:cNvSpPr txBox="1">
            <a:spLocks/>
          </p:cNvSpPr>
          <p:nvPr/>
        </p:nvSpPr>
        <p:spPr>
          <a:xfrm>
            <a:off x="457200" y="-882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800" b="1" dirty="0" smtClean="0">
                <a:solidFill>
                  <a:srgbClr val="004A84"/>
                </a:solidFill>
                <a:latin typeface="Open Sans"/>
                <a:cs typeface="Open Sans"/>
              </a:rPr>
              <a:t>Ejecución Presupuestaria</a:t>
            </a:r>
            <a:endParaRPr lang="es-SV" sz="28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034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71018"/>
              </p:ext>
            </p:extLst>
          </p:nvPr>
        </p:nvGraphicFramePr>
        <p:xfrm>
          <a:off x="957179" y="1607742"/>
          <a:ext cx="7451882" cy="291414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451882"/>
              </a:tblGrid>
              <a:tr h="549304">
                <a:tc>
                  <a:txBody>
                    <a:bodyPr/>
                    <a:lstStyle/>
                    <a:p>
                      <a:pPr algn="l"/>
                      <a:r>
                        <a:rPr lang="es-SV" sz="1900" dirty="0" smtClean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Micro, pequeña y mediana empresa</a:t>
                      </a:r>
                    </a:p>
                  </a:txBody>
                  <a:tcPr marL="91436" marR="91436" marT="45714" marB="45714" anchor="ctr">
                    <a:lnL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19E"/>
                    </a:solidFill>
                  </a:tcPr>
                </a:tc>
              </a:tr>
              <a:tr h="76793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30000"/>
                        </a:lnSpc>
                        <a:buFont typeface="+mj-lt"/>
                        <a:buNone/>
                      </a:pPr>
                      <a:r>
                        <a:rPr lang="pt-BR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$26,448,441.28 (74%)</a:t>
                      </a:r>
                    </a:p>
                    <a:p>
                      <a:pPr marL="0" indent="0" algn="ctr">
                        <a:lnSpc>
                          <a:spcPct val="130000"/>
                        </a:lnSpc>
                        <a:buFont typeface="+mj-lt"/>
                        <a:buNone/>
                      </a:pPr>
                      <a:r>
                        <a:rPr lang="pt-BR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467 </a:t>
                      </a:r>
                      <a:r>
                        <a:rPr lang="pt-BR" sz="2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Proveedores</a:t>
                      </a:r>
                      <a:r>
                        <a:rPr lang="pt-BR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 (90%)</a:t>
                      </a:r>
                      <a:endParaRPr lang="en-US" sz="19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36" marR="91436" marT="45714" marB="45714">
                    <a:lnL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3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MX" sz="1900" b="1" dirty="0" smtClean="0">
                          <a:solidFill>
                            <a:schemeClr val="bg1"/>
                          </a:solidFill>
                          <a:latin typeface="Open Sans"/>
                          <a:cs typeface="Open Sans"/>
                        </a:rPr>
                        <a:t>Empresas grandes</a:t>
                      </a:r>
                      <a:endParaRPr lang="en-US" sz="1900" b="1" dirty="0" smtClean="0">
                        <a:solidFill>
                          <a:schemeClr val="bg1"/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36" marR="91436" marT="45714" marB="45714">
                    <a:lnL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E"/>
                    </a:solidFill>
                  </a:tcPr>
                </a:tc>
              </a:tr>
              <a:tr h="101307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30000"/>
                        </a:lnSpc>
                        <a:buFont typeface="+mj-lt"/>
                        <a:buNone/>
                      </a:pPr>
                      <a:r>
                        <a:rPr lang="pt-BR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$9,255,705.22 (26%)</a:t>
                      </a:r>
                    </a:p>
                    <a:p>
                      <a:pPr marL="0" indent="0" algn="ctr">
                        <a:lnSpc>
                          <a:spcPct val="130000"/>
                        </a:lnSpc>
                        <a:buFont typeface="+mj-lt"/>
                        <a:buNone/>
                      </a:pPr>
                      <a:r>
                        <a:rPr lang="pt-BR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50 </a:t>
                      </a:r>
                      <a:r>
                        <a:rPr lang="pt-BR" sz="20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Proveedores</a:t>
                      </a:r>
                      <a:r>
                        <a:rPr lang="pt-BR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 (10%)</a:t>
                      </a:r>
                      <a:endParaRPr lang="en-US" sz="19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36" marR="91436" marT="45714" marB="45714">
                    <a:lnL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itle 4"/>
          <p:cNvSpPr txBox="1">
            <a:spLocks/>
          </p:cNvSpPr>
          <p:nvPr/>
        </p:nvSpPr>
        <p:spPr>
          <a:xfrm>
            <a:off x="830431" y="-112041"/>
            <a:ext cx="5535200" cy="176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Contrataciones Institucionales</a:t>
            </a:r>
            <a:endParaRPr lang="es-SV" sz="26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613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6"/>
          <p:cNvPicPr>
            <a:picLocks noChangeAspect="1"/>
          </p:cNvPicPr>
          <p:nvPr/>
        </p:nvPicPr>
        <p:blipFill rotWithShape="1">
          <a:blip r:embed="rId3"/>
          <a:srcRect l="7898" t="2034" r="2675" b="2477"/>
          <a:stretch/>
        </p:blipFill>
        <p:spPr>
          <a:xfrm rot="16200000">
            <a:off x="219436" y="2024543"/>
            <a:ext cx="4392488" cy="36248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CuadroTexto 1"/>
          <p:cNvSpPr txBox="1"/>
          <p:nvPr/>
        </p:nvSpPr>
        <p:spPr>
          <a:xfrm>
            <a:off x="4641517" y="2253496"/>
            <a:ext cx="3892882" cy="310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20000"/>
              </a:lnSpc>
            </a:pPr>
            <a:r>
              <a:rPr lang="es-MX" b="1" dirty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Resultado </a:t>
            </a:r>
            <a:r>
              <a:rPr lang="es-MX" b="1" dirty="0" smtClean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Auditorías</a:t>
            </a:r>
          </a:p>
          <a:p>
            <a:pPr marL="0" lvl="1" algn="just">
              <a:lnSpc>
                <a:spcPct val="120000"/>
              </a:lnSpc>
            </a:pPr>
            <a:endParaRPr lang="es-MX" b="1" dirty="0" smtClean="0">
              <a:solidFill>
                <a:srgbClr val="00919E"/>
              </a:solidFill>
              <a:latin typeface="Open Sans"/>
              <a:ea typeface="Open Sans" panose="020B0606030504020204" pitchFamily="34" charset="0"/>
              <a:cs typeface="Open Sans"/>
            </a:endParaRPr>
          </a:p>
          <a:p>
            <a:pPr marL="0" lvl="1" algn="just">
              <a:lnSpc>
                <a:spcPct val="120000"/>
              </a:lnSpc>
            </a:pPr>
            <a:r>
              <a:rPr lang="es-MX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Informe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de Auditoría Financiera del Ejercicio </a:t>
            </a:r>
            <a:r>
              <a:rPr lang="es-MX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2016, con</a:t>
            </a:r>
            <a:r>
              <a:rPr lang="es-MX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 </a:t>
            </a:r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opinión limpia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a los Estados Financieros y </a:t>
            </a:r>
            <a:r>
              <a:rPr lang="es-MX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ninguna </a:t>
            </a:r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observación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 </a:t>
            </a:r>
            <a:r>
              <a:rPr lang="es-MX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al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control interno y al </a:t>
            </a:r>
            <a:r>
              <a:rPr lang="es-MX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cumplimiento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de requisitos legales, por tanto dicho </a:t>
            </a:r>
            <a:r>
              <a:rPr lang="es-MX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ejercicio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rPr>
              <a:t>se encuentra solvente para el INSAFORP.</a:t>
            </a:r>
          </a:p>
          <a:p>
            <a:endParaRPr lang="es-SV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57200" y="2581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800" b="1" dirty="0" smtClean="0">
                <a:solidFill>
                  <a:srgbClr val="004A84"/>
                </a:solidFill>
                <a:latin typeface="Open Sans"/>
                <a:cs typeface="Open Sans"/>
              </a:rPr>
              <a:t>Dictamen de las auditorías independientes ejercicio 2016</a:t>
            </a:r>
            <a:endParaRPr lang="es-SV" sz="28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995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9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13" name="Picture 12" descr="IN-17.1- Portadas-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897" y="5411630"/>
            <a:ext cx="8016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3300" b="1" dirty="0" smtClean="0">
                <a:solidFill>
                  <a:schemeClr val="bg1"/>
                </a:solidFill>
                <a:latin typeface="Open Sans"/>
                <a:cs typeface="Open Sans"/>
              </a:rPr>
              <a:t>FORTALECIMIENTO AL SISTEMA DE FORMACIÓN PROFESIONAL / LOGROS</a:t>
            </a:r>
            <a:endParaRPr lang="es-SV" sz="33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844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- Infografía PEI-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76" y="808279"/>
            <a:ext cx="10292352" cy="5490713"/>
          </a:xfrm>
          <a:prstGeom prst="rect">
            <a:avLst/>
          </a:prstGeom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461154" y="1136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800" b="1" dirty="0">
                <a:solidFill>
                  <a:srgbClr val="004A84"/>
                </a:solidFill>
                <a:latin typeface="Open Sans"/>
                <a:cs typeface="Open Sans"/>
              </a:rPr>
              <a:t>Planeación Estratégica Institucional 2015-2019</a:t>
            </a:r>
          </a:p>
        </p:txBody>
      </p:sp>
    </p:spTree>
    <p:extLst>
      <p:ext uri="{BB962C8B-B14F-4D97-AF65-F5344CB8AC3E}">
        <p14:creationId xmlns:p14="http://schemas.microsoft.com/office/powerpoint/2010/main" val="4873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383132"/>
              </p:ext>
            </p:extLst>
          </p:nvPr>
        </p:nvGraphicFramePr>
        <p:xfrm>
          <a:off x="543216" y="1445563"/>
          <a:ext cx="8229600" cy="4041716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8229600"/>
              </a:tblGrid>
              <a:tr h="386695"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 smtClean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AREA ECONÓMICA</a:t>
                      </a:r>
                      <a:endParaRPr lang="es-ES_tradnl" sz="2800" dirty="0">
                        <a:solidFill>
                          <a:srgbClr val="FFFFFF"/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36" marR="91436" marT="45714" marB="45714">
                    <a:lnL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19E"/>
                    </a:solidFill>
                  </a:tcPr>
                </a:tc>
              </a:tr>
              <a:tr h="3523568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Plan Quinquenal de Desarrollo 2014 – 2019: El Salvador productivo, educado y seguro.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Política nacional de fomento, diversificación y transformación productiva de El Salvador.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Política Industrial 2011 - 2024.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Estrategia de fomento de la producción. </a:t>
                      </a:r>
                      <a:r>
                        <a:rPr lang="es-SV" sz="16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ESProductivo</a:t>
                      </a: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Política nacional de Innovación, Ciencia y Tecnología.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Estrategia de acompañamiento a la micro y pequeña empresa 2015 – 2019.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Política Energética Nacional de El Salvador 2010 - 2024.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cs typeface="Open Sans"/>
                        </a:rPr>
                        <a:t>FOMILENIO II.</a:t>
                      </a:r>
                    </a:p>
                  </a:txBody>
                  <a:tcPr marL="91436" marR="91436" marT="45714" marB="45714">
                    <a:lnL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543216" y="0"/>
            <a:ext cx="8229600" cy="176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Articulación con Programas de Gobierno</a:t>
            </a:r>
            <a:endParaRPr lang="es-SV" sz="26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231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0"/>
          <p:cNvSpPr/>
          <p:nvPr/>
        </p:nvSpPr>
        <p:spPr>
          <a:xfrm>
            <a:off x="323528" y="5387498"/>
            <a:ext cx="8352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4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de las características que distinguen a INSAFORP y lo hacen exitoso es el </a:t>
            </a:r>
            <a:r>
              <a:rPr lang="es-ES_tradnl" sz="1400" b="1" dirty="0">
                <a:solidFill>
                  <a:srgbClr val="0091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modelo </a:t>
            </a:r>
            <a:r>
              <a:rPr lang="es-ES_tradnl" sz="1400" b="1" dirty="0" smtClean="0">
                <a:solidFill>
                  <a:srgbClr val="0091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diálogo social </a:t>
            </a:r>
            <a:r>
              <a:rPr lang="es-ES_tradnl" sz="1400" b="1" dirty="0">
                <a:solidFill>
                  <a:srgbClr val="0091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tripartito.</a:t>
            </a:r>
            <a:r>
              <a:rPr lang="es-ES_tradnl" sz="14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él interactúan tres distintos actores: </a:t>
            </a:r>
            <a:r>
              <a:rPr lang="es-ES_tradnl" sz="140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representantes del Gobierno</a:t>
            </a:r>
            <a:r>
              <a:rPr lang="es-ES_tradnl" sz="14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representantes del sector empleador y  representantes del </a:t>
            </a:r>
            <a:r>
              <a:rPr lang="es-ES_tradnl" sz="140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sector </a:t>
            </a:r>
            <a:r>
              <a:rPr lang="es-ES_tradnl" sz="14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laboral organizado.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9" y="218941"/>
            <a:ext cx="9170125" cy="5020102"/>
          </a:xfrm>
          <a:prstGeom prst="rect">
            <a:avLst/>
          </a:prstGeom>
          <a:ln w="38100" cmpd="sng">
            <a:solidFill>
              <a:srgbClr val="D9D9D9"/>
            </a:solidFill>
          </a:ln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1828799" y="1403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800" b="1" dirty="0" smtClean="0">
                <a:solidFill>
                  <a:schemeClr val="bg1"/>
                </a:solidFill>
                <a:latin typeface="Open Sans"/>
                <a:cs typeface="Open Sans"/>
              </a:rPr>
              <a:t>Consejo Directivo Tripartito</a:t>
            </a:r>
            <a:endParaRPr lang="es-SV" sz="28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078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48623"/>
              </p:ext>
            </p:extLst>
          </p:nvPr>
        </p:nvGraphicFramePr>
        <p:xfrm>
          <a:off x="463029" y="1616245"/>
          <a:ext cx="7843234" cy="386585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843234"/>
              </a:tblGrid>
              <a:tr h="479442"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 smtClean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AREA SOCIAL</a:t>
                      </a:r>
                      <a:endParaRPr lang="es-ES_tradnl" sz="2800" dirty="0">
                        <a:solidFill>
                          <a:srgbClr val="FFFFFF"/>
                        </a:solidFill>
                        <a:latin typeface="Open Sans"/>
                        <a:cs typeface="Open Sans"/>
                      </a:endParaRPr>
                    </a:p>
                  </a:txBody>
                  <a:tcPr marL="91436" marR="91436" marT="45714" marB="45714">
                    <a:lnL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19E"/>
                    </a:solidFill>
                  </a:tcPr>
                </a:tc>
              </a:tr>
              <a:tr h="3347703">
                <a:tc>
                  <a:txBody>
                    <a:bodyPr/>
                    <a:lstStyle/>
                    <a:p>
                      <a:pPr marL="342900" lvl="0" indent="-342900" algn="just" defTabSz="457200" rtl="0" eaLnBrk="1" latinLnBrk="0" hangingPunct="1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MX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Plan Quinquenal de Desarrollo 2014 – 2019: El Salvador productivo, educado y seguro.</a:t>
                      </a:r>
                      <a:endParaRPr lang="es-SV" sz="16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/>
                        <a:ea typeface="+mn-ea"/>
                        <a:cs typeface="Open Sans"/>
                      </a:endParaRPr>
                    </a:p>
                    <a:p>
                      <a:pPr marL="342900" lvl="0" indent="-342900" algn="just" defTabSz="457200" rtl="0" eaLnBrk="1" latinLnBrk="0" hangingPunct="1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MX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Programa Ciudad Mujer.</a:t>
                      </a:r>
                      <a:endParaRPr lang="es-SV" sz="16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/>
                        <a:ea typeface="+mn-ea"/>
                        <a:cs typeface="Open Sans"/>
                      </a:endParaRPr>
                    </a:p>
                    <a:p>
                      <a:pPr marL="342900" lvl="0" indent="-342900" algn="just" defTabSz="457200" rtl="0" eaLnBrk="1" latinLnBrk="0" hangingPunct="1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MX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Ley de Igualdad, Equidad y Erradicación de la Discriminación contra las Mujeres.</a:t>
                      </a:r>
                      <a:endParaRPr lang="es-SV" sz="16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/>
                        <a:ea typeface="+mn-ea"/>
                        <a:cs typeface="Open Sans"/>
                      </a:endParaRPr>
                    </a:p>
                    <a:p>
                      <a:pPr marL="342900" lvl="0" indent="-342900" algn="just" defTabSz="457200" rtl="0" eaLnBrk="1" latinLnBrk="0" hangingPunct="1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MX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Política Nacional de las Mujeres.</a:t>
                      </a:r>
                      <a:endParaRPr lang="es-SV" sz="16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/>
                        <a:ea typeface="+mn-ea"/>
                        <a:cs typeface="Open Sans"/>
                      </a:endParaRPr>
                    </a:p>
                    <a:p>
                      <a:pPr marL="342900" lvl="0" indent="-342900" algn="just" defTabSz="457200" rtl="0" eaLnBrk="1" latinLnBrk="0" hangingPunct="1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MX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Ley de Protección Integral de la Niñez - LEPINA.</a:t>
                      </a:r>
                      <a:endParaRPr lang="es-SV" sz="16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/>
                        <a:ea typeface="+mn-ea"/>
                        <a:cs typeface="Open Sans"/>
                      </a:endParaRPr>
                    </a:p>
                    <a:p>
                      <a:pPr marL="342900" lvl="0" indent="-342900" algn="just" defTabSz="457200" rtl="0" eaLnBrk="1" latinLnBrk="0" hangingPunct="1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MX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Plan de Acción Nacional de Empleo Juvenil 2012 – </a:t>
                      </a:r>
                      <a:r>
                        <a:rPr lang="es-MX" sz="1600" kern="1200" baseline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2024.</a:t>
                      </a:r>
                      <a:endParaRPr lang="es-MX" sz="1600" kern="12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/>
                        <a:ea typeface="+mn-ea"/>
                        <a:cs typeface="Open Sans"/>
                      </a:endParaRPr>
                    </a:p>
                    <a:p>
                      <a:pPr marL="342900" lvl="0" indent="-342900" algn="just" defTabSz="457200" rtl="0" eaLnBrk="1" latinLnBrk="0" hangingPunct="1">
                        <a:lnSpc>
                          <a:spcPct val="130000"/>
                        </a:lnSpc>
                        <a:buFont typeface="+mj-lt"/>
                        <a:buAutoNum type="arabicPeriod"/>
                      </a:pPr>
                      <a:r>
                        <a:rPr lang="es-SV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Sistema Nacional de Empleo (</a:t>
                      </a:r>
                      <a:r>
                        <a:rPr lang="es-SV" sz="1600" kern="12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SisNE</a:t>
                      </a:r>
                      <a:r>
                        <a:rPr lang="es-SV" sz="16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/>
                          <a:ea typeface="+mn-ea"/>
                          <a:cs typeface="Open Sans"/>
                        </a:rPr>
                        <a:t>)</a:t>
                      </a:r>
                    </a:p>
                  </a:txBody>
                  <a:tcPr marL="91436" marR="91436" marT="45714" marB="45714">
                    <a:lnL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9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334851" y="0"/>
            <a:ext cx="8229600" cy="176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600" b="1" dirty="0">
                <a:solidFill>
                  <a:srgbClr val="004A84"/>
                </a:solidFill>
                <a:latin typeface="Open Sans"/>
                <a:cs typeface="Open Sans"/>
              </a:rPr>
              <a:t>Articulación con Programas de Gobierno</a:t>
            </a:r>
          </a:p>
        </p:txBody>
      </p:sp>
    </p:spTree>
    <p:extLst>
      <p:ext uri="{BB962C8B-B14F-4D97-AF65-F5344CB8AC3E}">
        <p14:creationId xmlns:p14="http://schemas.microsoft.com/office/powerpoint/2010/main" val="26226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to para nueva lamina de logro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8" r="19168" b="6455"/>
          <a:stretch/>
        </p:blipFill>
        <p:spPr>
          <a:xfrm>
            <a:off x="5220001" y="0"/>
            <a:ext cx="3923999" cy="6251791"/>
          </a:xfrm>
          <a:prstGeom prst="rect">
            <a:avLst/>
          </a:prstGeom>
          <a:ln w="38100" cmpd="sng">
            <a:noFill/>
          </a:ln>
        </p:spPr>
      </p:pic>
      <p:sp>
        <p:nvSpPr>
          <p:cNvPr id="12" name="Content Placeholder 13"/>
          <p:cNvSpPr>
            <a:spLocks noGrp="1"/>
          </p:cNvSpPr>
          <p:nvPr>
            <p:ph sz="half" idx="2"/>
          </p:nvPr>
        </p:nvSpPr>
        <p:spPr>
          <a:xfrm>
            <a:off x="457200" y="1337933"/>
            <a:ext cx="4040188" cy="4708525"/>
          </a:xfrm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  <a:buClr>
                <a:srgbClr val="00919E"/>
              </a:buClr>
              <a:buFont typeface="+mj-lt"/>
              <a:buAutoNum type="arabicPeriod"/>
            </a:pP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Inicio </a:t>
            </a:r>
            <a:r>
              <a:rPr lang="es-SV" sz="18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Formación Profesional </a:t>
            </a: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</a:t>
            </a:r>
            <a:r>
              <a:rPr lang="es-SV" sz="18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learning con plataforma del INSAFORP. </a:t>
            </a:r>
          </a:p>
          <a:p>
            <a:pPr lvl="0" algn="just">
              <a:lnSpc>
                <a:spcPct val="120000"/>
              </a:lnSpc>
              <a:buClr>
                <a:srgbClr val="00919E"/>
              </a:buClr>
              <a:buFont typeface="+mj-lt"/>
              <a:buAutoNum type="arabicPeriod"/>
            </a:pPr>
            <a:endParaRPr lang="es-SV" sz="180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/>
            </a:pP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</a:t>
            </a: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profesionales </a:t>
            </a: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acreditados en competencias </a:t>
            </a: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tutoría y virtualización de </a:t>
            </a: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contenidos.</a:t>
            </a: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/>
            </a:pPr>
            <a:endParaRPr lang="es-SV" sz="1800" spc="-90" dirty="0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/>
            </a:pP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Primera </a:t>
            </a:r>
            <a:r>
              <a:rPr lang="es-SV" sz="18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Reunión Técnica de Formación Dual de los Institutos de Formación Profesional </a:t>
            </a: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SV" sz="18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Centroamérica y República Dominicana</a:t>
            </a: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s-SV" sz="180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61154" y="-199773"/>
            <a:ext cx="8229600" cy="176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Resultados 2016 en el </a:t>
            </a:r>
          </a:p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marco del PEI 2015-2019</a:t>
            </a:r>
            <a:endParaRPr lang="es-SV" sz="26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554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57200" y="1245040"/>
            <a:ext cx="4040188" cy="4818063"/>
          </a:xfrm>
        </p:spPr>
        <p:txBody>
          <a:bodyPr>
            <a:noAutofit/>
          </a:bodyPr>
          <a:lstStyle/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4"/>
            </a:pPr>
            <a:r>
              <a:rPr lang="es-SV" sz="155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Campaña </a:t>
            </a:r>
            <a:r>
              <a:rPr lang="es-SV" sz="155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“Decídete a Crecer – Combatiendo los estereotipos de Género en la Formación Profesional y el Empleo</a:t>
            </a:r>
            <a:r>
              <a:rPr lang="es-SV" sz="155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4"/>
            </a:pPr>
            <a:endParaRPr lang="es-SV" sz="1550" spc="-9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4"/>
            </a:pPr>
            <a:r>
              <a:rPr lang="es-SV" sz="155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Estudio </a:t>
            </a:r>
            <a:r>
              <a:rPr lang="es-SV" sz="155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“Medidas de política de Formación Profesional, desde la perspectiva de género para promover la participación de las mujeres en carreras no tradicionales del Programa Empresa-Centro del INSAFORP</a:t>
            </a:r>
            <a:r>
              <a:rPr lang="es-SV" sz="155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4"/>
            </a:pPr>
            <a:endParaRPr lang="es-SV" sz="155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4"/>
            </a:pPr>
            <a:r>
              <a:rPr lang="es-SV" sz="155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Primer </a:t>
            </a:r>
            <a:r>
              <a:rPr lang="es-SV" sz="155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encuentro de ex-becarios de Empresa Centro, con la participación de 180 jóvenes</a:t>
            </a:r>
            <a:r>
              <a:rPr lang="es-SV" sz="155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  <a:buClr>
                <a:srgbClr val="00919E"/>
              </a:buClr>
              <a:buFont typeface="+mj-lt"/>
              <a:buAutoNum type="arabicPeriod" startAt="4"/>
            </a:pPr>
            <a:endParaRPr lang="es-SV" sz="155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20000"/>
              </a:lnSpc>
              <a:buClr>
                <a:srgbClr val="00919E"/>
              </a:buClr>
              <a:buFont typeface="+mj-lt"/>
              <a:buAutoNum type="arabicPeriod" startAt="4"/>
            </a:pPr>
            <a:r>
              <a:rPr lang="es-SV" sz="155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 </a:t>
            </a:r>
            <a:r>
              <a:rPr lang="es-SV" sz="155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Congreso de la Formación Profesional 2016, “20 años de Empresa Centro para la Empleabilidad Juvenil”.</a:t>
            </a:r>
          </a:p>
          <a:p>
            <a:pPr lvl="0" algn="just">
              <a:lnSpc>
                <a:spcPct val="120000"/>
              </a:lnSpc>
              <a:buClr>
                <a:srgbClr val="00919E"/>
              </a:buClr>
              <a:buFont typeface="+mj-lt"/>
              <a:buAutoNum type="arabicPeriod" startAt="4"/>
            </a:pPr>
            <a:endParaRPr lang="es-SV" sz="1500" spc="-9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61154" y="-199773"/>
            <a:ext cx="8229600" cy="176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Resultados 2016 en el </a:t>
            </a:r>
          </a:p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marco del PEI 2015-2019</a:t>
            </a:r>
            <a:endParaRPr lang="es-SV" sz="26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r="36240"/>
          <a:stretch/>
        </p:blipFill>
        <p:spPr bwMode="auto">
          <a:xfrm>
            <a:off x="5220001" y="0"/>
            <a:ext cx="3923999" cy="624066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2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57200" y="1222478"/>
            <a:ext cx="4040188" cy="4437597"/>
          </a:xfrm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  <a:buClr>
                <a:srgbClr val="00919E"/>
              </a:buClr>
              <a:buFont typeface="+mj-lt"/>
              <a:buAutoNum type="arabicPeriod" startAt="8"/>
            </a:pP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Programas </a:t>
            </a:r>
            <a:r>
              <a:rPr lang="es-SV" sz="18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integrales </a:t>
            </a: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juventudes en </a:t>
            </a:r>
            <a:r>
              <a:rPr lang="es-SV" sz="18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coordinación con </a:t>
            </a: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organismos internacionales y el Gobierno:</a:t>
            </a:r>
          </a:p>
          <a:p>
            <a:pPr marL="571500" lvl="1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Puentes para el empleo / USAID </a:t>
            </a:r>
            <a:r>
              <a:rPr lang="mr-IN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SV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SV" sz="13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DAI.</a:t>
            </a:r>
          </a:p>
          <a:p>
            <a:pPr marL="571500" lvl="1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13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Prevención </a:t>
            </a:r>
            <a:r>
              <a:rPr lang="es-SV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crimen y la violencia / USAID </a:t>
            </a:r>
            <a:r>
              <a:rPr lang="mr-IN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SV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Creative.</a:t>
            </a:r>
          </a:p>
          <a:p>
            <a:pPr marL="571500" lvl="1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Caminos de la Juventud / CRS </a:t>
            </a:r>
            <a:r>
              <a:rPr lang="mr-IN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SV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BID -  FOMIN.</a:t>
            </a:r>
          </a:p>
          <a:p>
            <a:pPr marL="571500" lvl="1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JóvenES / CESAL.</a:t>
            </a:r>
          </a:p>
          <a:p>
            <a:pPr marL="571500" lvl="1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SV" sz="13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INJUVE</a:t>
            </a:r>
            <a:r>
              <a:rPr lang="es-SV" sz="13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571500" lvl="1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SV" sz="1550" spc="-9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20000"/>
              </a:lnSpc>
              <a:buClr>
                <a:srgbClr val="00919E"/>
              </a:buClr>
              <a:buFont typeface="+mj-lt"/>
              <a:buAutoNum type="arabicPeriod" startAt="8"/>
            </a:pP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Cursos técnicos especializados a los sectores: Textil, Plástico, Farmacéutico, Construcción, Aeronáutico, Eléctrico, Alimentos y Bebidas, Municipal, Bursátil, Servicios Educativos, Financieros.</a:t>
            </a:r>
          </a:p>
          <a:p>
            <a:pPr marL="571500" lvl="1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SV" sz="180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lvl="1" indent="-1714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SV" sz="1800" spc="-9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8"/>
            </a:pPr>
            <a:endParaRPr lang="es-SV" sz="1800" spc="-90" dirty="0" smtClean="0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8"/>
            </a:pPr>
            <a:endParaRPr lang="es-SV" sz="1350" spc="-90" dirty="0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8"/>
            </a:pPr>
            <a:endParaRPr lang="es-SV" sz="1350" spc="-90" dirty="0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8"/>
            </a:pPr>
            <a:endParaRPr lang="es-SV" sz="1350" spc="-90" dirty="0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1154" y="-199773"/>
            <a:ext cx="8229600" cy="176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Resultados 2016 en el </a:t>
            </a:r>
          </a:p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marco del PEI 2015-2019</a:t>
            </a:r>
            <a:endParaRPr lang="es-SV" sz="26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r="36240"/>
          <a:stretch/>
        </p:blipFill>
        <p:spPr bwMode="auto">
          <a:xfrm>
            <a:off x="5220001" y="0"/>
            <a:ext cx="3923999" cy="624066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11388" r="56203"/>
          <a:stretch/>
        </p:blipFill>
        <p:spPr bwMode="auto">
          <a:xfrm>
            <a:off x="5220001" y="0"/>
            <a:ext cx="3923999" cy="624066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7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461154" y="-199773"/>
            <a:ext cx="8229600" cy="1768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Resultados 2016 en el </a:t>
            </a:r>
          </a:p>
          <a:p>
            <a:pPr algn="l"/>
            <a:r>
              <a:rPr lang="es-SV" sz="2600" b="1" dirty="0" smtClean="0">
                <a:solidFill>
                  <a:srgbClr val="004A84"/>
                </a:solidFill>
                <a:latin typeface="Open Sans"/>
                <a:cs typeface="Open Sans"/>
              </a:rPr>
              <a:t>marco del PEI 2015-2019</a:t>
            </a:r>
            <a:endParaRPr lang="es-SV" sz="2600" b="1" dirty="0">
              <a:solidFill>
                <a:srgbClr val="004A84"/>
              </a:solidFill>
              <a:latin typeface="Open Sans"/>
              <a:cs typeface="Open Sans"/>
            </a:endParaRP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11388" r="56203"/>
          <a:stretch/>
        </p:blipFill>
        <p:spPr bwMode="auto">
          <a:xfrm>
            <a:off x="5220001" y="0"/>
            <a:ext cx="3923999" cy="624066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G_945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44620"/>
          <a:stretch/>
        </p:blipFill>
        <p:spPr>
          <a:xfrm flipH="1">
            <a:off x="5220000" y="0"/>
            <a:ext cx="3923999" cy="6240660"/>
          </a:xfrm>
          <a:prstGeom prst="rect">
            <a:avLst/>
          </a:prstGeom>
          <a:ln w="38100" cmpd="sng">
            <a:noFill/>
          </a:ln>
        </p:spPr>
      </p:pic>
      <p:sp>
        <p:nvSpPr>
          <p:cNvPr id="12" name="Content Placeholder 13"/>
          <p:cNvSpPr>
            <a:spLocks noGrp="1"/>
          </p:cNvSpPr>
          <p:nvPr>
            <p:ph sz="half" idx="2"/>
          </p:nvPr>
        </p:nvSpPr>
        <p:spPr>
          <a:xfrm>
            <a:off x="457200" y="897833"/>
            <a:ext cx="4040188" cy="4437597"/>
          </a:xfrm>
        </p:spPr>
        <p:txBody>
          <a:bodyPr>
            <a:noAutofit/>
          </a:bodyPr>
          <a:lstStyle/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endParaRPr lang="es-SV" sz="180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Atención </a:t>
            </a:r>
            <a:r>
              <a:rPr lang="es-SV" sz="1800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la micro empresa: </a:t>
            </a:r>
            <a:r>
              <a:rPr lang="es-SV" sz="1800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7,797 (no cotizantes a INSAFORP).</a:t>
            </a: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endParaRPr lang="es-SV" sz="180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Convenio de </a:t>
            </a: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cooperación </a:t>
            </a: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el Comité </a:t>
            </a: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Refugiados </a:t>
            </a: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</a:t>
            </a: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Inmigrantes (USCRI) para </a:t>
            </a: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apoyo a los </a:t>
            </a: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retornados.</a:t>
            </a:r>
            <a:endParaRPr lang="es-SV" sz="1800" spc="-90" dirty="0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endParaRPr lang="es-SV" sz="1800" spc="-90" dirty="0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Primer “Diplomado </a:t>
            </a: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Evaluación de Impacto de Proyectos </a:t>
            </a:r>
            <a:r>
              <a:rPr lang="es-SV" sz="1800" spc="-90" dirty="0" smtClean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Sociales”, </a:t>
            </a:r>
            <a:r>
              <a:rPr lang="es-SV" sz="1800" spc="-9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alianza con la Universidad Centroamericana José Simeón Cañas.</a:t>
            </a: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endParaRPr lang="es-SV" sz="140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endParaRPr lang="es-SV" sz="140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lnSpc>
                <a:spcPct val="110000"/>
              </a:lnSpc>
              <a:buClr>
                <a:srgbClr val="00919E"/>
              </a:buClr>
              <a:buFont typeface="+mj-lt"/>
              <a:buAutoNum type="arabicPeriod" startAt="10"/>
            </a:pPr>
            <a:endParaRPr lang="es-SV" sz="1400" spc="-9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A (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8" name="Picture 7" descr="IN-17.1- Portadas-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97" y="5477610"/>
            <a:ext cx="80162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5000" b="1" dirty="0" smtClean="0">
                <a:solidFill>
                  <a:schemeClr val="bg1"/>
                </a:solidFill>
                <a:latin typeface="Open Sans"/>
                <a:cs typeface="Open Sans"/>
              </a:rPr>
              <a:t>LOGROS DESTACADOS</a:t>
            </a:r>
            <a:endParaRPr lang="es-SV" sz="50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335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285" y="-1"/>
            <a:ext cx="9170409" cy="611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8" name="Rectángulo 1"/>
          <p:cNvSpPr/>
          <p:nvPr/>
        </p:nvSpPr>
        <p:spPr>
          <a:xfrm>
            <a:off x="-36512" y="5105400"/>
            <a:ext cx="9217025" cy="990599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457201" y="5292689"/>
            <a:ext cx="8295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jueves 25 de febrero de 2016, INSAFORP inauguró su </a:t>
            </a:r>
            <a:endParaRPr lang="es-SV" sz="22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Archivo </a:t>
            </a:r>
            <a:r>
              <a:rPr lang="es-SV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e </a:t>
            </a:r>
            <a:r>
              <a:rPr 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Histórico.</a:t>
            </a:r>
            <a:endParaRPr lang="es-SV" sz="2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s-MX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189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285" y="4370"/>
            <a:ext cx="9170409" cy="594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8" name="Rectángulo 1"/>
          <p:cNvSpPr/>
          <p:nvPr/>
        </p:nvSpPr>
        <p:spPr>
          <a:xfrm>
            <a:off x="-36512" y="5105400"/>
            <a:ext cx="9217025" cy="990599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457201" y="5292689"/>
            <a:ext cx="8295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INSAFORP participó en la Reunión Tripartita OIT: “Hacia un Crecimiento Inclusivo con más y mejores Empleos”, la cual se realizó en San José, Costa Rica, el 20, 21 y 22 de abril de </a:t>
            </a:r>
            <a:r>
              <a:rPr 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285" y="-1"/>
            <a:ext cx="9170410" cy="611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241890"/>
            <a:ext cx="8789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INSAFORP </a:t>
            </a:r>
            <a:r>
              <a:rPr 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 parte de las instituciones que integran </a:t>
            </a:r>
          </a:p>
          <a:p>
            <a:pPr algn="r"/>
            <a:r>
              <a:rPr 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</a:t>
            </a:r>
            <a:r>
              <a:rPr lang="es-SV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 Nacional de Empleo (</a:t>
            </a:r>
            <a:r>
              <a:rPr lang="es-SV" sz="2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SisNE</a:t>
            </a:r>
            <a:r>
              <a:rPr 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algn="r"/>
            <a:r>
              <a:rPr 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 </a:t>
            </a:r>
            <a:r>
              <a:rPr lang="es-SV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abril</a:t>
            </a:r>
            <a:endParaRPr lang="es-MX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285" y="-1"/>
            <a:ext cx="9170410" cy="611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241890"/>
            <a:ext cx="87892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Consejo Directivo da por inaugurada la </a:t>
            </a:r>
            <a:r>
              <a:rPr lang="es-SV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construcción </a:t>
            </a:r>
            <a:r>
              <a:rPr 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</a:p>
          <a:p>
            <a:pPr algn="r"/>
            <a:r>
              <a:rPr 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edificio de estacionamientos </a:t>
            </a:r>
            <a:r>
              <a:rPr lang="es-SV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</a:t>
            </a:r>
            <a:r>
              <a:rPr 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oficinas </a:t>
            </a:r>
          </a:p>
          <a:p>
            <a:pPr algn="r"/>
            <a:r>
              <a:rPr 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</a:t>
            </a:r>
            <a:r>
              <a:rPr lang="es-SV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día 11 de mayo de </a:t>
            </a:r>
            <a:r>
              <a:rPr 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2016.</a:t>
            </a:r>
            <a:endParaRPr lang="es-SV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s-MX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944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4811" r="9000"/>
          <a:stretch/>
        </p:blipFill>
        <p:spPr bwMode="auto">
          <a:xfrm>
            <a:off x="-36512" y="0"/>
            <a:ext cx="9217024" cy="652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1"/>
          <p:cNvSpPr/>
          <p:nvPr/>
        </p:nvSpPr>
        <p:spPr>
          <a:xfrm>
            <a:off x="-36514" y="5436973"/>
            <a:ext cx="9217025" cy="1454365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9" name="TextBox 28"/>
          <p:cNvSpPr txBox="1"/>
          <p:nvPr/>
        </p:nvSpPr>
        <p:spPr>
          <a:xfrm>
            <a:off x="-36514" y="5622890"/>
            <a:ext cx="878929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altLang="es-SV" sz="4000" b="1" i="1" dirty="0" smtClean="0">
                <a:solidFill>
                  <a:schemeClr val="bg1"/>
                </a:solidFill>
                <a:latin typeface="Open Sans"/>
                <a:cs typeface="Open Sans"/>
              </a:rPr>
              <a:t>330,666</a:t>
            </a:r>
            <a:r>
              <a:rPr lang="es-ES_tradnl" altLang="es-SV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 personas beneficiadas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9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241890"/>
            <a:ext cx="8789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altLang="es-SV" sz="2200" b="1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INSAFORP On Line</a:t>
            </a:r>
            <a:r>
              <a:rPr lang="es-SV" altLang="es-SV" sz="2200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, la plataforma virtual de capacitación, </a:t>
            </a:r>
            <a:endParaRPr lang="es-SV" altLang="es-SV" sz="2200" dirty="0" smtClean="0">
              <a:solidFill>
                <a:schemeClr val="bg1"/>
              </a:solidFill>
              <a:latin typeface="Open Sans" pitchFamily="34" charset="0"/>
              <a:cs typeface="Open Sans" pitchFamily="34" charset="0"/>
            </a:endParaRPr>
          </a:p>
          <a:p>
            <a:pPr algn="r"/>
            <a:r>
              <a:rPr lang="es-SV" altLang="es-SV" sz="2200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fue </a:t>
            </a:r>
            <a:r>
              <a:rPr lang="es-SV" altLang="es-SV" sz="2200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lanzada el 12 de mayo de </a:t>
            </a:r>
            <a:r>
              <a:rPr lang="es-SV" altLang="es-SV" sz="2200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2016.</a:t>
            </a:r>
            <a:endParaRPr lang="es-ES_tradnl" altLang="es-SV" sz="2200" dirty="0">
              <a:solidFill>
                <a:schemeClr val="bg1"/>
              </a:solidFill>
              <a:latin typeface="Open Sans" pitchFamily="34" charset="0"/>
              <a:cs typeface="Open Sans" pitchFamily="34" charset="0"/>
            </a:endParaRPr>
          </a:p>
          <a:p>
            <a:pPr algn="r"/>
            <a:endParaRPr lang="es-MX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0922000" y="619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/>
        </p:blipFill>
        <p:spPr bwMode="auto">
          <a:xfrm>
            <a:off x="-13204" y="0"/>
            <a:ext cx="9170409" cy="5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1"/>
          <p:cNvSpPr/>
          <p:nvPr/>
        </p:nvSpPr>
        <p:spPr>
          <a:xfrm>
            <a:off x="-36514" y="5892799"/>
            <a:ext cx="9217025" cy="9985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8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295755"/>
            <a:ext cx="8789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INSAFORP, ISDEMU y el Ministerio de Trabajo y Previsión </a:t>
            </a:r>
            <a:endParaRPr lang="es-SV" sz="20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SV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</a:t>
            </a:r>
            <a:r>
              <a:rPr lang="es-SV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el apoyo de OIT lanzaron, el 28 de junio, la campaña </a:t>
            </a:r>
            <a:r>
              <a:rPr lang="es-SV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“Decídete </a:t>
            </a:r>
            <a:r>
              <a:rPr lang="es-SV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SV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Crecer, combatiendo los estereotipos de género </a:t>
            </a:r>
            <a:r>
              <a:rPr lang="es-SV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</a:p>
          <a:p>
            <a:pPr algn="r"/>
            <a:r>
              <a:rPr lang="es-SV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SV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formación profesional </a:t>
            </a:r>
            <a:r>
              <a:rPr lang="es-SV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</a:t>
            </a:r>
            <a:r>
              <a:rPr lang="es-SV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empleo”.</a:t>
            </a:r>
          </a:p>
          <a:p>
            <a:pPr algn="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604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4" y="469"/>
            <a:ext cx="9170409" cy="516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1"/>
          <p:cNvSpPr/>
          <p:nvPr/>
        </p:nvSpPr>
        <p:spPr>
          <a:xfrm>
            <a:off x="-36514" y="5892799"/>
            <a:ext cx="9217025" cy="9985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8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295755"/>
            <a:ext cx="8789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INSAFORP </a:t>
            </a:r>
            <a:r>
              <a:rPr lang="es-SV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participó en la Conferencia </a:t>
            </a:r>
            <a:r>
              <a:rPr lang="es-SV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Internacional </a:t>
            </a:r>
            <a:endParaRPr lang="es-SV" sz="20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SV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es-SV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Formación Profesional 2016 </a:t>
            </a:r>
            <a:r>
              <a:rPr lang="es-SV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Curitiba – Brasil</a:t>
            </a:r>
          </a:p>
          <a:p>
            <a:pPr algn="r"/>
            <a:r>
              <a:rPr lang="es-SV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 </a:t>
            </a:r>
            <a:r>
              <a:rPr lang="es-SV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12 de Agosto de </a:t>
            </a:r>
            <a:r>
              <a:rPr lang="es-SV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s-SV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4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11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241890"/>
            <a:ext cx="8789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altLang="es-SV" sz="2200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INSAFORP realizó el </a:t>
            </a:r>
            <a:r>
              <a:rPr lang="es-SV" altLang="es-SV" sz="2200" b="1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III Congreso de la </a:t>
            </a:r>
            <a:endParaRPr lang="es-SV" altLang="es-SV" sz="2200" b="1" dirty="0" smtClean="0">
              <a:solidFill>
                <a:schemeClr val="bg1"/>
              </a:solidFill>
              <a:latin typeface="Open Sans" pitchFamily="34" charset="0"/>
              <a:cs typeface="Open Sans" pitchFamily="34" charset="0"/>
            </a:endParaRPr>
          </a:p>
          <a:p>
            <a:pPr algn="r"/>
            <a:r>
              <a:rPr lang="es-SV" altLang="es-SV" sz="2200" b="1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Formación </a:t>
            </a:r>
            <a:r>
              <a:rPr lang="es-SV" altLang="es-SV" sz="2200" b="1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Profesional </a:t>
            </a:r>
            <a:r>
              <a:rPr lang="es-SV" altLang="es-SV" sz="2200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el </a:t>
            </a:r>
            <a:r>
              <a:rPr lang="es-SV" altLang="es-SV" sz="2200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28 de noviembre de </a:t>
            </a:r>
            <a:r>
              <a:rPr lang="es-SV" altLang="es-SV" sz="2200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2016.</a:t>
            </a:r>
            <a:endParaRPr lang="es-ES_tradnl" altLang="es-SV" sz="2200" dirty="0">
              <a:solidFill>
                <a:schemeClr val="bg1"/>
              </a:solidFill>
              <a:latin typeface="Open Sans" pitchFamily="34" charset="0"/>
              <a:cs typeface="Open Sans" pitchFamily="34" charset="0"/>
            </a:endParaRPr>
          </a:p>
          <a:p>
            <a:pPr algn="r"/>
            <a:endParaRPr lang="es-MX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1219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411220"/>
            <a:ext cx="8789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altLang="es-SV" sz="2200" b="1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Área de stand del III </a:t>
            </a:r>
            <a:r>
              <a:rPr lang="es-SV" altLang="es-SV" sz="2200" b="1" dirty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Congreso de la Formación </a:t>
            </a:r>
            <a:r>
              <a:rPr lang="es-SV" altLang="es-SV" sz="2200" b="1" dirty="0" smtClean="0">
                <a:solidFill>
                  <a:schemeClr val="bg1"/>
                </a:solidFill>
                <a:latin typeface="Open Sans" pitchFamily="34" charset="0"/>
                <a:cs typeface="Open Sans" pitchFamily="34" charset="0"/>
              </a:rPr>
              <a:t>Profesional</a:t>
            </a:r>
            <a:endParaRPr lang="es-ES_tradnl" altLang="es-SV" sz="2200" dirty="0">
              <a:solidFill>
                <a:schemeClr val="bg1"/>
              </a:solidFill>
              <a:latin typeface="Open Sans" pitchFamily="34" charset="0"/>
              <a:cs typeface="Open Sans" pitchFamily="34" charset="0"/>
            </a:endParaRPr>
          </a:p>
          <a:p>
            <a:pPr algn="r"/>
            <a:endParaRPr lang="es-MX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8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/>
        </p:blipFill>
        <p:spPr bwMode="auto">
          <a:xfrm>
            <a:off x="-13204" y="0"/>
            <a:ext cx="9170409" cy="5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1"/>
          <p:cNvSpPr/>
          <p:nvPr/>
        </p:nvSpPr>
        <p:spPr>
          <a:xfrm>
            <a:off x="-36514" y="5892799"/>
            <a:ext cx="9217025" cy="9985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8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411220"/>
            <a:ext cx="87892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100" spc="-9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INSAFORP fue el anfitrión de la </a:t>
            </a:r>
            <a:r>
              <a:rPr lang="es-SV" sz="2100" b="1" spc="-9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Primera Reunión Técnica </a:t>
            </a:r>
            <a:r>
              <a:rPr lang="es-SV" sz="2100" b="1" spc="-9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Formación </a:t>
            </a:r>
            <a:r>
              <a:rPr lang="es-SV" sz="2100" b="1" spc="-9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Dual de los Institutos de Formación Profesional de Centroamérica y República Dominicana </a:t>
            </a:r>
            <a:r>
              <a:rPr lang="es-SV" sz="2100" spc="-9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</a:t>
            </a:r>
            <a:r>
              <a:rPr lang="es-SV" sz="2100" spc="-9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realizó el 29 de noviembre de </a:t>
            </a:r>
            <a:r>
              <a:rPr lang="es-SV" sz="2100" spc="-9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2016.</a:t>
            </a:r>
            <a:endParaRPr lang="es-SV" sz="2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630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03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6" name="Rectángulo 1"/>
          <p:cNvSpPr/>
          <p:nvPr/>
        </p:nvSpPr>
        <p:spPr>
          <a:xfrm>
            <a:off x="-36512" y="5105400"/>
            <a:ext cx="9217025" cy="1785938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9" name="TextBox 8"/>
          <p:cNvSpPr txBox="1"/>
          <p:nvPr/>
        </p:nvSpPr>
        <p:spPr>
          <a:xfrm>
            <a:off x="-36513" y="5315000"/>
            <a:ext cx="878929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Instituto de Acceso a la Información Pública reconoció, el 2 de diciembre de 2016, </a:t>
            </a:r>
            <a:r>
              <a:rPr lang="es-SV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trabajo que realiza el INSAFORP en transparencia </a:t>
            </a:r>
            <a:r>
              <a:rPr 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institucional.</a:t>
            </a:r>
            <a:endParaRPr lang="es-SV" sz="2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s-MX" sz="2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6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ificio-sustituir-lamina do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11953" r="685"/>
          <a:stretch/>
        </p:blipFill>
        <p:spPr>
          <a:xfrm>
            <a:off x="-36512" y="0"/>
            <a:ext cx="9180512" cy="5441886"/>
          </a:xfrm>
          <a:prstGeom prst="rect">
            <a:avLst/>
          </a:prstGeom>
        </p:spPr>
      </p:pic>
      <p:sp>
        <p:nvSpPr>
          <p:cNvPr id="28" name="Rectángulo 1"/>
          <p:cNvSpPr/>
          <p:nvPr/>
        </p:nvSpPr>
        <p:spPr>
          <a:xfrm>
            <a:off x="-36512" y="4222845"/>
            <a:ext cx="9217025" cy="2635155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13" name="Rectángulo 1"/>
          <p:cNvSpPr/>
          <p:nvPr/>
        </p:nvSpPr>
        <p:spPr>
          <a:xfrm>
            <a:off x="-36514" y="5520267"/>
            <a:ext cx="9217025" cy="13710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51" y="4280349"/>
            <a:ext cx="88379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alt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finales de </a:t>
            </a:r>
            <a:r>
              <a:rPr lang="es-SV" altLang="es-SV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2016, </a:t>
            </a:r>
            <a:r>
              <a:rPr lang="es-SV" alt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concluyó la construcción del </a:t>
            </a:r>
            <a:r>
              <a:rPr lang="es-SV" alt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Edificio </a:t>
            </a:r>
            <a:r>
              <a:rPr lang="es-SV" altLang="es-SV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Estacionamiento y Oficinas </a:t>
            </a:r>
            <a:r>
              <a:rPr lang="es-SV" altLang="es-SV" sz="2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Administrativas </a:t>
            </a:r>
            <a:r>
              <a:rPr lang="es-SV" altLang="es-SV" sz="2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brindar una mejor atención a nuestros visitantes y empleados.</a:t>
            </a:r>
          </a:p>
          <a:p>
            <a:pPr algn="r"/>
            <a:endParaRPr lang="es-SV" altLang="es-SV" sz="2200" dirty="0" smtClean="0">
              <a:solidFill>
                <a:schemeClr val="bg1"/>
              </a:solidFill>
              <a:latin typeface="Futura Condensed"/>
              <a:ea typeface="Open Sans" panose="020B0606030504020204" pitchFamily="34" charset="0"/>
              <a:cs typeface="Futura Condensed"/>
            </a:endParaRPr>
          </a:p>
          <a:p>
            <a:pPr algn="r">
              <a:lnSpc>
                <a:spcPct val="120000"/>
              </a:lnSpc>
            </a:pPr>
            <a:r>
              <a:rPr lang="es-SV" altLang="es-SV" sz="1900" dirty="0" smtClean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Capacidad </a:t>
            </a:r>
            <a:r>
              <a:rPr lang="es-SV" altLang="es-SV" sz="1900" dirty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total de </a:t>
            </a:r>
            <a:r>
              <a:rPr lang="es-SV" altLang="es-SV" sz="1900" b="1" u="sng" dirty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138 </a:t>
            </a:r>
            <a:r>
              <a:rPr lang="es-SV" altLang="es-SV" sz="1900" b="1" u="sng" dirty="0" smtClean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parqueos</a:t>
            </a:r>
          </a:p>
          <a:p>
            <a:pPr algn="r">
              <a:lnSpc>
                <a:spcPct val="120000"/>
              </a:lnSpc>
            </a:pPr>
            <a:r>
              <a:rPr lang="es-SV" altLang="es-SV" sz="1900" dirty="0" smtClean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Área de oficinas de </a:t>
            </a:r>
            <a:r>
              <a:rPr lang="es-SV" altLang="es-SV" sz="1900" b="1" u="sng" dirty="0" smtClean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622 metros cuadrados</a:t>
            </a:r>
          </a:p>
          <a:p>
            <a:pPr algn="r">
              <a:lnSpc>
                <a:spcPct val="120000"/>
              </a:lnSpc>
            </a:pPr>
            <a:r>
              <a:rPr lang="es-SV" altLang="es-SV" sz="1900" dirty="0" smtClean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 Inversión </a:t>
            </a:r>
            <a:r>
              <a:rPr lang="es-SV" altLang="es-SV" sz="1900" b="1" u="sng" dirty="0" smtClean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2.9 </a:t>
            </a:r>
            <a:r>
              <a:rPr lang="es-SV" altLang="es-SV" sz="1900" b="1" u="sng" dirty="0">
                <a:solidFill>
                  <a:srgbClr val="00919E"/>
                </a:solidFill>
                <a:latin typeface="Open Sans"/>
                <a:ea typeface="Open Sans" panose="020B0606030504020204" pitchFamily="34" charset="0"/>
                <a:cs typeface="Open Sans"/>
              </a:rPr>
              <a:t>millones de dólares</a:t>
            </a:r>
            <a:endParaRPr lang="es-ES_tradnl" altLang="es-SV" sz="1900" b="1" u="sng" dirty="0">
              <a:solidFill>
                <a:srgbClr val="00919E"/>
              </a:solidFill>
              <a:latin typeface="Open Sans"/>
              <a:ea typeface="Open Sans" panose="020B0606030504020204" pitchFamily="34" charset="0"/>
              <a:cs typeface="Open Sans"/>
            </a:endParaRPr>
          </a:p>
          <a:p>
            <a:pPr algn="r"/>
            <a:endParaRPr lang="en-US" sz="1900" u="sng" dirty="0">
              <a:solidFill>
                <a:srgbClr val="0091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2"/>
          <a:stretch/>
        </p:blipFill>
        <p:spPr>
          <a:xfrm>
            <a:off x="0" y="0"/>
            <a:ext cx="9144000" cy="5298934"/>
          </a:xfrm>
          <a:prstGeom prst="rect">
            <a:avLst/>
          </a:prstGeom>
        </p:spPr>
      </p:pic>
      <p:sp>
        <p:nvSpPr>
          <p:cNvPr id="28" name="Rectángulo 1"/>
          <p:cNvSpPr/>
          <p:nvPr/>
        </p:nvSpPr>
        <p:spPr>
          <a:xfrm>
            <a:off x="-36512" y="4487334"/>
            <a:ext cx="9217025" cy="2370666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13" name="Rectángulo 1"/>
          <p:cNvSpPr/>
          <p:nvPr/>
        </p:nvSpPr>
        <p:spPr>
          <a:xfrm>
            <a:off x="-36514" y="5520267"/>
            <a:ext cx="9217025" cy="13710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054" y="4614089"/>
            <a:ext cx="747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4000" b="1" i="1" dirty="0" smtClean="0">
                <a:solidFill>
                  <a:schemeClr val="bg1"/>
                </a:solidFill>
                <a:latin typeface="Open Sans"/>
                <a:cs typeface="Open Sans"/>
              </a:rPr>
              <a:t>130</a:t>
            </a:r>
            <a:r>
              <a:rPr lang="es-ES_tradnl" altLang="es-SV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 empleados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836054" y="5895729"/>
            <a:ext cx="74718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3400" b="1" i="1" dirty="0" smtClean="0">
                <a:solidFill>
                  <a:srgbClr val="00919E"/>
                </a:solidFill>
                <a:latin typeface="Open Sans"/>
                <a:cs typeface="Open Sans"/>
              </a:rPr>
              <a:t>59</a:t>
            </a:r>
            <a:r>
              <a:rPr lang="es-ES_tradnl" altLang="es-SV" sz="3400" b="1" dirty="0" smtClean="0">
                <a:solidFill>
                  <a:srgbClr val="00919E"/>
                </a:solidFill>
                <a:latin typeface="Open Sans"/>
                <a:cs typeface="Open Sans"/>
              </a:rPr>
              <a:t> Mujeres | </a:t>
            </a:r>
            <a:r>
              <a:rPr lang="es-ES_tradnl" altLang="es-SV" sz="3400" b="1" i="1" dirty="0" smtClean="0">
                <a:solidFill>
                  <a:srgbClr val="00919E"/>
                </a:solidFill>
                <a:latin typeface="Open Sans"/>
                <a:cs typeface="Open Sans"/>
              </a:rPr>
              <a:t>71</a:t>
            </a:r>
            <a:r>
              <a:rPr lang="es-ES_tradnl" altLang="es-SV" sz="3400" b="1" dirty="0" smtClean="0">
                <a:solidFill>
                  <a:srgbClr val="00919E"/>
                </a:solidFill>
                <a:latin typeface="Open Sans"/>
                <a:cs typeface="Open Sans"/>
              </a:rPr>
              <a:t> Hombres</a:t>
            </a:r>
            <a:endParaRPr lang="en-US" sz="3400" b="1" dirty="0">
              <a:solidFill>
                <a:srgbClr val="0091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N-17.1- Portadas-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5"/>
          <a:stretch/>
        </p:blipFill>
        <p:spPr bwMode="auto">
          <a:xfrm>
            <a:off x="-3188" y="0"/>
            <a:ext cx="9145588" cy="490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97" y="5477610"/>
            <a:ext cx="80162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SV" sz="5000" b="1" dirty="0" smtClean="0">
                <a:solidFill>
                  <a:schemeClr val="bg1"/>
                </a:solidFill>
                <a:latin typeface="Open Sans"/>
                <a:cs typeface="Open Sans"/>
              </a:rPr>
              <a:t>MUCHAS GRACIAS</a:t>
            </a:r>
            <a:endParaRPr lang="es-SV" sz="5000" b="1" dirty="0">
              <a:latin typeface="Open Sans"/>
              <a:cs typeface="Open Sans"/>
            </a:endParaRPr>
          </a:p>
        </p:txBody>
      </p:sp>
      <p:sp>
        <p:nvSpPr>
          <p:cNvPr id="11" name="Rectángulo 1"/>
          <p:cNvSpPr/>
          <p:nvPr/>
        </p:nvSpPr>
        <p:spPr>
          <a:xfrm>
            <a:off x="-36512" y="4189853"/>
            <a:ext cx="9217025" cy="756947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12" name="TextBox 11"/>
          <p:cNvSpPr txBox="1"/>
          <p:nvPr/>
        </p:nvSpPr>
        <p:spPr>
          <a:xfrm>
            <a:off x="-36513" y="4376146"/>
            <a:ext cx="9217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200" dirty="0" smtClean="0">
                <a:solidFill>
                  <a:srgbClr val="FFFFFF"/>
                </a:solidFill>
                <a:latin typeface="Open Sans"/>
                <a:cs typeface="Open Sans"/>
              </a:rPr>
              <a:t>Día </a:t>
            </a:r>
            <a:r>
              <a:rPr lang="es-SV" sz="2200" dirty="0">
                <a:solidFill>
                  <a:srgbClr val="FFFFFF"/>
                </a:solidFill>
                <a:latin typeface="Open Sans"/>
                <a:cs typeface="Open Sans"/>
              </a:rPr>
              <a:t>de la Mujer INSAFORP - 20 de mayo de 2016</a:t>
            </a:r>
          </a:p>
          <a:p>
            <a:pPr algn="r"/>
            <a:endParaRPr lang="es-MX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1233"/>
          <a:stretch/>
        </p:blipFill>
        <p:spPr bwMode="auto">
          <a:xfrm>
            <a:off x="0" y="0"/>
            <a:ext cx="9144000" cy="62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1"/>
          <p:cNvSpPr/>
          <p:nvPr/>
        </p:nvSpPr>
        <p:spPr>
          <a:xfrm>
            <a:off x="-36514" y="5436973"/>
            <a:ext cx="9217025" cy="1454365"/>
          </a:xfrm>
          <a:prstGeom prst="rect">
            <a:avLst/>
          </a:prstGeom>
          <a:solidFill>
            <a:srgbClr val="0D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9" name="TextBox 28"/>
          <p:cNvSpPr txBox="1"/>
          <p:nvPr/>
        </p:nvSpPr>
        <p:spPr>
          <a:xfrm>
            <a:off x="148448" y="5591065"/>
            <a:ext cx="86043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altLang="es-SV" sz="4000" b="1" i="1" dirty="0" smtClean="0">
                <a:solidFill>
                  <a:schemeClr val="bg1"/>
                </a:solidFill>
                <a:latin typeface="Open Sans"/>
                <a:cs typeface="Open Sans"/>
              </a:rPr>
              <a:t>159,115</a:t>
            </a:r>
            <a:r>
              <a:rPr lang="es-ES_tradnl" altLang="es-SV" sz="4000" b="1" dirty="0" smtClean="0">
                <a:solidFill>
                  <a:schemeClr val="bg1"/>
                </a:solidFill>
                <a:latin typeface="Open Sans"/>
                <a:cs typeface="Open Sans"/>
              </a:rPr>
              <a:t> mujeres beneficiadas</a:t>
            </a:r>
            <a:endParaRPr lang="es-ES_tradnl" altLang="es-SV" sz="40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60774"/>
            <a:ext cx="9144000" cy="229722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528" y="5225109"/>
            <a:ext cx="5092945" cy="911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792" y="975053"/>
            <a:ext cx="3184416" cy="81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- 17.1- Infografías-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- 17.1- Infografías-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- 17.1- Infografías-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3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- 17.1- Infografías-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7826</TotalTime>
  <Words>1175</Words>
  <Application>Microsoft Office PowerPoint</Application>
  <PresentationFormat>Presentación en pantalla (4:3)</PresentationFormat>
  <Paragraphs>225</Paragraphs>
  <Slides>50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6" baseType="lpstr">
      <vt:lpstr>MS PGothic</vt:lpstr>
      <vt:lpstr>Arial</vt:lpstr>
      <vt:lpstr>Calibri</vt:lpstr>
      <vt:lpstr>Futura Condensed</vt:lpstr>
      <vt:lpstr>Open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Paola Aguirreurreta</dc:creator>
  <cp:lastModifiedBy>gl_morena</cp:lastModifiedBy>
  <cp:revision>206</cp:revision>
  <cp:lastPrinted>2017-09-18T19:39:59Z</cp:lastPrinted>
  <dcterms:created xsi:type="dcterms:W3CDTF">2014-11-26T12:07:29Z</dcterms:created>
  <dcterms:modified xsi:type="dcterms:W3CDTF">2017-09-22T20:10:57Z</dcterms:modified>
</cp:coreProperties>
</file>