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103"/>
  </p:notesMasterIdLst>
  <p:handoutMasterIdLst>
    <p:handoutMasterId r:id="rId104"/>
  </p:handoutMasterIdLst>
  <p:sldIdLst>
    <p:sldId id="543" r:id="rId5"/>
    <p:sldId id="819" r:id="rId6"/>
    <p:sldId id="1063" r:id="rId7"/>
    <p:sldId id="1024" r:id="rId8"/>
    <p:sldId id="1023" r:id="rId9"/>
    <p:sldId id="1025" r:id="rId10"/>
    <p:sldId id="633" r:id="rId11"/>
    <p:sldId id="463" r:id="rId12"/>
    <p:sldId id="376" r:id="rId13"/>
    <p:sldId id="1066" r:id="rId14"/>
    <p:sldId id="536" r:id="rId15"/>
    <p:sldId id="331" r:id="rId16"/>
    <p:sldId id="377" r:id="rId17"/>
    <p:sldId id="1081" r:id="rId18"/>
    <p:sldId id="537" r:id="rId19"/>
    <p:sldId id="314" r:id="rId20"/>
    <p:sldId id="437" r:id="rId21"/>
    <p:sldId id="561" r:id="rId22"/>
    <p:sldId id="492" r:id="rId23"/>
    <p:sldId id="435" r:id="rId24"/>
    <p:sldId id="1075" r:id="rId25"/>
    <p:sldId id="1064" r:id="rId26"/>
    <p:sldId id="375" r:id="rId27"/>
    <p:sldId id="1068" r:id="rId28"/>
    <p:sldId id="731" r:id="rId29"/>
    <p:sldId id="374" r:id="rId30"/>
    <p:sldId id="1069" r:id="rId31"/>
    <p:sldId id="1088" r:id="rId32"/>
    <p:sldId id="660" r:id="rId33"/>
    <p:sldId id="568" r:id="rId34"/>
    <p:sldId id="1087" r:id="rId35"/>
    <p:sldId id="1077" r:id="rId36"/>
    <p:sldId id="1078" r:id="rId37"/>
    <p:sldId id="1027" r:id="rId38"/>
    <p:sldId id="1053" r:id="rId39"/>
    <p:sldId id="1082" r:id="rId40"/>
    <p:sldId id="1083" r:id="rId41"/>
    <p:sldId id="1054" r:id="rId42"/>
    <p:sldId id="1070" r:id="rId43"/>
    <p:sldId id="1030" r:id="rId44"/>
    <p:sldId id="1055" r:id="rId45"/>
    <p:sldId id="1031" r:id="rId46"/>
    <p:sldId id="1032" r:id="rId47"/>
    <p:sldId id="1056" r:id="rId48"/>
    <p:sldId id="1073" r:id="rId49"/>
    <p:sldId id="1074" r:id="rId50"/>
    <p:sldId id="1033" r:id="rId51"/>
    <p:sldId id="1034" r:id="rId52"/>
    <p:sldId id="1057" r:id="rId53"/>
    <p:sldId id="1035" r:id="rId54"/>
    <p:sldId id="1052" r:id="rId55"/>
    <p:sldId id="1067" r:id="rId56"/>
    <p:sldId id="1028" r:id="rId57"/>
    <p:sldId id="1058" r:id="rId58"/>
    <p:sldId id="1072" r:id="rId59"/>
    <p:sldId id="1036" r:id="rId60"/>
    <p:sldId id="1059" r:id="rId61"/>
    <p:sldId id="1037" r:id="rId62"/>
    <p:sldId id="1061" r:id="rId63"/>
    <p:sldId id="1076" r:id="rId64"/>
    <p:sldId id="1039" r:id="rId65"/>
    <p:sldId id="1062" r:id="rId66"/>
    <p:sldId id="1071" r:id="rId67"/>
    <p:sldId id="1040" r:id="rId68"/>
    <p:sldId id="1041" r:id="rId69"/>
    <p:sldId id="1043" r:id="rId70"/>
    <p:sldId id="1042" r:id="rId71"/>
    <p:sldId id="461" r:id="rId72"/>
    <p:sldId id="308" r:id="rId73"/>
    <p:sldId id="545" r:id="rId74"/>
    <p:sldId id="886" r:id="rId75"/>
    <p:sldId id="1049" r:id="rId76"/>
    <p:sldId id="1020" r:id="rId77"/>
    <p:sldId id="1050" r:id="rId78"/>
    <p:sldId id="1051" r:id="rId79"/>
    <p:sldId id="499" r:id="rId80"/>
    <p:sldId id="451" r:id="rId81"/>
    <p:sldId id="880" r:id="rId82"/>
    <p:sldId id="1045" r:id="rId83"/>
    <p:sldId id="1046" r:id="rId84"/>
    <p:sldId id="1047" r:id="rId85"/>
    <p:sldId id="1048" r:id="rId86"/>
    <p:sldId id="501" r:id="rId87"/>
    <p:sldId id="503" r:id="rId88"/>
    <p:sldId id="879" r:id="rId89"/>
    <p:sldId id="590" r:id="rId90"/>
    <p:sldId id="774" r:id="rId91"/>
    <p:sldId id="881" r:id="rId92"/>
    <p:sldId id="591" r:id="rId93"/>
    <p:sldId id="606" r:id="rId94"/>
    <p:sldId id="968" r:id="rId95"/>
    <p:sldId id="502" r:id="rId96"/>
    <p:sldId id="890" r:id="rId97"/>
    <p:sldId id="343" r:id="rId98"/>
    <p:sldId id="871" r:id="rId99"/>
    <p:sldId id="1084" r:id="rId100"/>
    <p:sldId id="1085" r:id="rId101"/>
    <p:sldId id="1086" r:id="rId102"/>
  </p:sldIdLst>
  <p:sldSz cx="12192000" cy="6858000"/>
  <p:notesSz cx="6662738" cy="9926638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e_manuel" initials="u" lastIdx="13" clrIdx="0">
    <p:extLst>
      <p:ext uri="{19B8F6BF-5375-455C-9EA6-DF929625EA0E}">
        <p15:presenceInfo xmlns:p15="http://schemas.microsoft.com/office/powerpoint/2012/main" userId="S-1-5-21-1210939702-1155348632-1613974462-1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993300"/>
    <a:srgbClr val="669900"/>
    <a:srgbClr val="CC6600"/>
    <a:srgbClr val="CC0099"/>
    <a:srgbClr val="FF33CC"/>
    <a:srgbClr val="A0BF61"/>
    <a:srgbClr val="FFFFFF"/>
    <a:srgbClr val="2B7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94255" autoAdjust="0"/>
  </p:normalViewPr>
  <p:slideViewPr>
    <p:cSldViewPr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676"/>
    </p:cViewPr>
  </p:sorterViewPr>
  <p:notesViewPr>
    <p:cSldViewPr>
      <p:cViewPr varScale="1">
        <p:scale>
          <a:sx n="68" d="100"/>
          <a:sy n="68" d="100"/>
        </p:scale>
        <p:origin x="214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59\upe\POA%20INSAFORP\POA%202017\3T\Presentaci&#243;n%203T%202017\Gr&#225;ficos%203T%20-%20201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59\upe\POA%20INSAFORP\POA%202017\3T\Presentaci&#243;n%203T%202017\Gr&#225;ficos%203T%20-%202017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59\upe\POA%20INSAFORP\POA%202017\3T\Presentaci&#243;n%203T%202017\Gr&#225;ficos%203T%20-%202017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59\upe\POA%20INSAFORP\POA%202017\3T\Presentaci&#243;n%203T%202017\Gr&#225;ficos%203T%20-%202017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Z:\POA%20INSAFORP\POA%202017\3T\Presentaci&#243;n%203T%202017\Gr&#225;ficos%203T%20-%2020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Adjudicado y Pagado Formación Continua años 2015-2017 </a:t>
            </a:r>
          </a:p>
        </c:rich>
      </c:tx>
      <c:layout>
        <c:manualLayout>
          <c:xMode val="edge"/>
          <c:yMode val="edge"/>
          <c:x val="0.16536401396427389"/>
          <c:y val="1.91938579654510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04357655685397"/>
          <c:y val="0.10739352215969876"/>
          <c:w val="0.853954845450144"/>
          <c:h val="0.64820177228326303"/>
        </c:manualLayout>
      </c:layout>
      <c:scatterChart>
        <c:scatterStyle val="smoothMarker"/>
        <c:varyColors val="0"/>
        <c:ser>
          <c:idx val="7"/>
          <c:order val="0"/>
          <c:tx>
            <c:strRef>
              <c:f>'Datos Compromiso'!$B$7</c:f>
              <c:strCache>
                <c:ptCount val="1"/>
                <c:pt idx="0">
                  <c:v>Adjudicado 2015</c:v>
                </c:pt>
              </c:strCache>
            </c:strRef>
          </c:tx>
          <c:spPr>
            <a:ln w="4445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8"/>
              <c:layout>
                <c:manualLayout>
                  <c:x val="-2.0613352745593085E-2"/>
                  <c:y val="3.7019069609592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Compromiso'!$C$15:$N$15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Compromiso'!$C$7:$N$7</c:f>
              <c:numCache>
                <c:formatCode>_("$"* #,##0_);_("$"* \(#,##0\);_("$"* "-"??_);_(@_)</c:formatCode>
                <c:ptCount val="12"/>
                <c:pt idx="0">
                  <c:v>7256</c:v>
                </c:pt>
                <c:pt idx="1">
                  <c:v>10334</c:v>
                </c:pt>
                <c:pt idx="2">
                  <c:v>11426</c:v>
                </c:pt>
                <c:pt idx="3">
                  <c:v>11968</c:v>
                </c:pt>
                <c:pt idx="4">
                  <c:v>12468</c:v>
                </c:pt>
                <c:pt idx="5">
                  <c:v>14823</c:v>
                </c:pt>
                <c:pt idx="6">
                  <c:v>15785</c:v>
                </c:pt>
                <c:pt idx="7">
                  <c:v>16403</c:v>
                </c:pt>
                <c:pt idx="8">
                  <c:v>16817</c:v>
                </c:pt>
                <c:pt idx="9">
                  <c:v>16862</c:v>
                </c:pt>
                <c:pt idx="10">
                  <c:v>16970</c:v>
                </c:pt>
                <c:pt idx="11">
                  <c:v>14624</c:v>
                </c:pt>
              </c:numCache>
            </c:numRef>
          </c:yVal>
          <c:smooth val="1"/>
        </c:ser>
        <c:ser>
          <c:idx val="8"/>
          <c:order val="1"/>
          <c:tx>
            <c:strRef>
              <c:f>'Datos Pagos'!$C$8</c:f>
              <c:strCache>
                <c:ptCount val="1"/>
                <c:pt idx="0">
                  <c:v>Pagado 2015</c:v>
                </c:pt>
              </c:strCache>
            </c:strRef>
          </c:tx>
          <c:spPr>
            <a:ln w="44450">
              <a:solidFill>
                <a:schemeClr val="accent6">
                  <a:lumMod val="50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8"/>
              <c:layout>
                <c:manualLayout>
                  <c:x val="-1.9140970406622257E-2"/>
                  <c:y val="1.8509534804796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Pagos'!$D$8:$O$8</c:f>
              <c:numCache>
                <c:formatCode>"$"#,##0_);[Red]\("$"#,##0\)</c:formatCode>
                <c:ptCount val="12"/>
                <c:pt idx="0">
                  <c:v>100</c:v>
                </c:pt>
                <c:pt idx="1">
                  <c:v>566</c:v>
                </c:pt>
                <c:pt idx="2">
                  <c:v>1725</c:v>
                </c:pt>
                <c:pt idx="3">
                  <c:v>2586</c:v>
                </c:pt>
                <c:pt idx="4">
                  <c:v>3178</c:v>
                </c:pt>
                <c:pt idx="5">
                  <c:v>5059</c:v>
                </c:pt>
                <c:pt idx="6">
                  <c:v>6662</c:v>
                </c:pt>
                <c:pt idx="7">
                  <c:v>7831</c:v>
                </c:pt>
                <c:pt idx="8">
                  <c:v>8848</c:v>
                </c:pt>
                <c:pt idx="9">
                  <c:v>11204</c:v>
                </c:pt>
                <c:pt idx="10">
                  <c:v>12766</c:v>
                </c:pt>
                <c:pt idx="11">
                  <c:v>14624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'Datos Compromiso'!$B$8</c:f>
              <c:strCache>
                <c:ptCount val="1"/>
                <c:pt idx="0">
                  <c:v>Adjudicado 2016</c:v>
                </c:pt>
              </c:strCache>
            </c:strRef>
          </c:tx>
          <c:spPr>
            <a:ln w="41275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8"/>
              <c:layout>
                <c:manualLayout>
                  <c:x val="-1.9140970406622257E-2"/>
                  <c:y val="-3.1730631093936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Compromiso'!$C$8:$N$8</c:f>
              <c:numCache>
                <c:formatCode>_("$"* #,##0_);_("$"* \(#,##0\);_("$"* "-"??_);_(@_)</c:formatCode>
                <c:ptCount val="12"/>
                <c:pt idx="0">
                  <c:v>6632</c:v>
                </c:pt>
                <c:pt idx="1">
                  <c:v>7722</c:v>
                </c:pt>
                <c:pt idx="2">
                  <c:v>12868</c:v>
                </c:pt>
                <c:pt idx="3">
                  <c:v>15281</c:v>
                </c:pt>
                <c:pt idx="4">
                  <c:v>16616</c:v>
                </c:pt>
                <c:pt idx="5">
                  <c:v>16234</c:v>
                </c:pt>
                <c:pt idx="6">
                  <c:v>16334</c:v>
                </c:pt>
                <c:pt idx="7">
                  <c:v>16700</c:v>
                </c:pt>
                <c:pt idx="8">
                  <c:v>17263</c:v>
                </c:pt>
                <c:pt idx="9">
                  <c:v>18038</c:v>
                </c:pt>
                <c:pt idx="10">
                  <c:v>16915</c:v>
                </c:pt>
                <c:pt idx="11">
                  <c:v>15910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'Datos Pagos'!$C$9</c:f>
              <c:strCache>
                <c:ptCount val="1"/>
                <c:pt idx="0">
                  <c:v>Pagado 2016</c:v>
                </c:pt>
              </c:strCache>
            </c:strRef>
          </c:tx>
          <c:spPr>
            <a:ln w="41275"/>
          </c:spPr>
          <c:marker>
            <c:symbol val="none"/>
          </c:marker>
          <c:dLbls>
            <c:dLbl>
              <c:idx val="8"/>
              <c:layout>
                <c:manualLayout>
                  <c:x val="-3.6809558474273363E-2"/>
                  <c:y val="-2.9086411836108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Pagos'!$D$9:$O$9</c:f>
              <c:numCache>
                <c:formatCode>"$"#,##0_);[Red]\("$"#,##0\)</c:formatCode>
                <c:ptCount val="12"/>
                <c:pt idx="0">
                  <c:v>114</c:v>
                </c:pt>
                <c:pt idx="1">
                  <c:v>761</c:v>
                </c:pt>
                <c:pt idx="2">
                  <c:v>1681</c:v>
                </c:pt>
                <c:pt idx="3">
                  <c:v>2541</c:v>
                </c:pt>
                <c:pt idx="4">
                  <c:v>3751</c:v>
                </c:pt>
                <c:pt idx="5">
                  <c:v>5193</c:v>
                </c:pt>
                <c:pt idx="6">
                  <c:v>6696</c:v>
                </c:pt>
                <c:pt idx="7">
                  <c:v>8199</c:v>
                </c:pt>
                <c:pt idx="8">
                  <c:v>9613</c:v>
                </c:pt>
                <c:pt idx="9">
                  <c:v>11866</c:v>
                </c:pt>
                <c:pt idx="10">
                  <c:v>13543</c:v>
                </c:pt>
                <c:pt idx="11">
                  <c:v>15910</c:v>
                </c:pt>
              </c:numCache>
            </c:numRef>
          </c:yVal>
          <c:smooth val="1"/>
        </c:ser>
        <c:ser>
          <c:idx val="0"/>
          <c:order val="4"/>
          <c:tx>
            <c:strRef>
              <c:f>'Datos Pagos'!$C$10</c:f>
              <c:strCache>
                <c:ptCount val="1"/>
                <c:pt idx="0">
                  <c:v>Pagado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>
                <c:manualLayout>
                  <c:x val="-7.6228643675147374E-3"/>
                  <c:y val="-6.2864067097244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Pagos'!$D$10:$L$10</c:f>
              <c:numCache>
                <c:formatCode>"$"#,##0_);[Red]\("$"#,##0\)</c:formatCode>
                <c:ptCount val="9"/>
                <c:pt idx="0">
                  <c:v>51</c:v>
                </c:pt>
                <c:pt idx="1">
                  <c:v>433</c:v>
                </c:pt>
                <c:pt idx="2">
                  <c:v>1512</c:v>
                </c:pt>
                <c:pt idx="3">
                  <c:v>2504</c:v>
                </c:pt>
                <c:pt idx="4">
                  <c:v>3823</c:v>
                </c:pt>
                <c:pt idx="5">
                  <c:v>5307</c:v>
                </c:pt>
                <c:pt idx="6">
                  <c:v>7089</c:v>
                </c:pt>
                <c:pt idx="7">
                  <c:v>8554</c:v>
                </c:pt>
                <c:pt idx="8">
                  <c:v>9710</c:v>
                </c:pt>
              </c:numCache>
            </c:numRef>
          </c:yVal>
          <c:smooth val="1"/>
        </c:ser>
        <c:ser>
          <c:idx val="3"/>
          <c:order val="5"/>
          <c:tx>
            <c:strRef>
              <c:f>'Datos Compromiso'!$B$9</c:f>
              <c:strCache>
                <c:ptCount val="1"/>
                <c:pt idx="0">
                  <c:v>Adjudicado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>
                <c:manualLayout>
                  <c:x val="-3.0491457470060066E-3"/>
                  <c:y val="-1.2572813419448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Compromiso'!$C$9:$K$9</c:f>
              <c:numCache>
                <c:formatCode>_("$"* #,##0_);_("$"* \(#,##0\);_("$"* "-"??_);_(@_)</c:formatCode>
                <c:ptCount val="9"/>
                <c:pt idx="0">
                  <c:v>4476</c:v>
                </c:pt>
                <c:pt idx="1">
                  <c:v>9298</c:v>
                </c:pt>
                <c:pt idx="2">
                  <c:v>13006</c:v>
                </c:pt>
                <c:pt idx="3">
                  <c:v>13846</c:v>
                </c:pt>
                <c:pt idx="4">
                  <c:v>14349</c:v>
                </c:pt>
                <c:pt idx="5">
                  <c:v>17830</c:v>
                </c:pt>
                <c:pt idx="6">
                  <c:v>18100</c:v>
                </c:pt>
                <c:pt idx="7">
                  <c:v>18498</c:v>
                </c:pt>
                <c:pt idx="8">
                  <c:v>18949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475376"/>
        <c:axId val="155329680"/>
      </c:scatterChart>
      <c:valAx>
        <c:axId val="1544753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Meses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155329680"/>
        <c:crosses val="autoZero"/>
        <c:crossBetween val="midCat"/>
      </c:valAx>
      <c:valAx>
        <c:axId val="155329680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US$ Miles</a:t>
                </a:r>
              </a:p>
            </c:rich>
          </c:tx>
          <c:layout/>
          <c:overlay val="0"/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54475376"/>
        <c:crosses val="autoZero"/>
        <c:crossBetween val="midCat"/>
        <c:majorUnit val="2000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/>
      </a:pPr>
      <a:endParaRPr lang="es-SV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'Ejec y Compro CFP Bartolo'!$F$4</c:f>
              <c:strCache>
                <c:ptCount val="1"/>
                <c:pt idx="0">
                  <c:v>Ejecutado 3T 2016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 y Compro CFP Bartolo'!$C$5:$C$6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 y Compro CFP Bartolo'!$F$5:$F$6</c:f>
              <c:numCache>
                <c:formatCode>#,##0.0</c:formatCode>
                <c:ptCount val="2"/>
                <c:pt idx="0" formatCode="#,##0">
                  <c:v>6299</c:v>
                </c:pt>
                <c:pt idx="1">
                  <c:v>940.8</c:v>
                </c:pt>
              </c:numCache>
            </c:numRef>
          </c:val>
        </c:ser>
        <c:ser>
          <c:idx val="1"/>
          <c:order val="1"/>
          <c:tx>
            <c:strRef>
              <c:f>'Ejec y Compro CFP Bartolo'!$E$4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 y Compro CFP Bartolo'!$C$5:$C$6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 y Compro CFP Bartolo'!$E$5:$E$6</c:f>
              <c:numCache>
                <c:formatCode>#,##0.0</c:formatCode>
                <c:ptCount val="2"/>
                <c:pt idx="0" formatCode="#,##0">
                  <c:v>7309</c:v>
                </c:pt>
                <c:pt idx="1">
                  <c:v>1257.7873999999999</c:v>
                </c:pt>
              </c:numCache>
            </c:numRef>
          </c:val>
        </c:ser>
        <c:ser>
          <c:idx val="0"/>
          <c:order val="2"/>
          <c:tx>
            <c:strRef>
              <c:f>'Ejec y Compro CFP Bartolo'!$D$4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 y Compro CFP Bartolo'!$C$5:$C$6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 y Compro CFP Bartolo'!$D$5:$D$6</c:f>
              <c:numCache>
                <c:formatCode>#,##0</c:formatCode>
                <c:ptCount val="2"/>
                <c:pt idx="0">
                  <c:v>8630</c:v>
                </c:pt>
                <c:pt idx="1">
                  <c:v>1706.952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9295328"/>
        <c:axId val="189295888"/>
      </c:barChart>
      <c:catAx>
        <c:axId val="18929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295888"/>
        <c:crosses val="autoZero"/>
        <c:auto val="1"/>
        <c:lblAlgn val="ctr"/>
        <c:lblOffset val="100"/>
        <c:noMultiLvlLbl val="0"/>
      </c:catAx>
      <c:valAx>
        <c:axId val="1892958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929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96003358461089E-2"/>
          <c:y val="6.8160995810206779E-2"/>
          <c:w val="0.87201934894732291"/>
          <c:h val="0.6933228880200524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'UMFP II'!$E$5</c:f>
              <c:strCache>
                <c:ptCount val="1"/>
                <c:pt idx="0">
                  <c:v>Meta - Productos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0"/>
              <c:layout>
                <c:manualLayout>
                  <c:x val="-1.9436348941539183E-3"/>
                  <c:y val="-1.6625103906899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'UMFP II'!$B$6:$B$18</c:f>
              <c:strCache>
                <c:ptCount val="13"/>
                <c:pt idx="0">
                  <c:v>I</c:v>
                </c:pt>
                <c:pt idx="3">
                  <c:v>II</c:v>
                </c:pt>
                <c:pt idx="6">
                  <c:v>III</c:v>
                </c:pt>
                <c:pt idx="9">
                  <c:v>IV</c:v>
                </c:pt>
                <c:pt idx="12">
                  <c:v>ANUAL</c:v>
                </c:pt>
              </c:strCache>
            </c:strRef>
          </c:cat>
          <c:val>
            <c:numRef>
              <c:f>'UMFP II'!$E$6:$E$19</c:f>
              <c:numCache>
                <c:formatCode>#,##0</c:formatCode>
                <c:ptCount val="14"/>
                <c:pt idx="1">
                  <c:v>320</c:v>
                </c:pt>
                <c:pt idx="4">
                  <c:v>2000</c:v>
                </c:pt>
                <c:pt idx="7">
                  <c:v>2150</c:v>
                </c:pt>
                <c:pt idx="10" formatCode="General">
                  <c:v>730</c:v>
                </c:pt>
                <c:pt idx="13" formatCode="General">
                  <c:v>5200</c:v>
                </c:pt>
              </c:numCache>
            </c:numRef>
          </c:val>
        </c:ser>
        <c:ser>
          <c:idx val="0"/>
          <c:order val="1"/>
          <c:tx>
            <c:strRef>
              <c:f>'UMFP II'!$C$5</c:f>
              <c:strCache>
                <c:ptCount val="1"/>
                <c:pt idx="0">
                  <c:v>Monitoreos UMEFP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8.9082236896445746E-18"/>
                  <c:y val="9.9750623441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9.9750623441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1.330008312551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"/>
                  <c:y val="1.995012468827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'UMFP II'!$B$6:$B$18</c:f>
              <c:strCache>
                <c:ptCount val="13"/>
                <c:pt idx="0">
                  <c:v>I</c:v>
                </c:pt>
                <c:pt idx="3">
                  <c:v>II</c:v>
                </c:pt>
                <c:pt idx="6">
                  <c:v>III</c:v>
                </c:pt>
                <c:pt idx="9">
                  <c:v>IV</c:v>
                </c:pt>
                <c:pt idx="12">
                  <c:v>ANUAL</c:v>
                </c:pt>
              </c:strCache>
            </c:strRef>
          </c:cat>
          <c:val>
            <c:numRef>
              <c:f>'UMFP II'!$C$6:$C$19</c:f>
              <c:numCache>
                <c:formatCode>#,##0</c:formatCode>
                <c:ptCount val="14"/>
                <c:pt idx="0">
                  <c:v>250</c:v>
                </c:pt>
                <c:pt idx="3">
                  <c:v>238</c:v>
                </c:pt>
                <c:pt idx="6">
                  <c:v>203</c:v>
                </c:pt>
                <c:pt idx="12">
                  <c:v>691</c:v>
                </c:pt>
              </c:numCache>
            </c:numRef>
          </c:val>
        </c:ser>
        <c:ser>
          <c:idx val="1"/>
          <c:order val="2"/>
          <c:tx>
            <c:strRef>
              <c:f>'UMFP II'!$D$5</c:f>
              <c:strCache>
                <c:ptCount val="1"/>
                <c:pt idx="0">
                  <c:v>Monitoreo Gerencias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'UMFP II'!$B$6:$B$18</c:f>
              <c:strCache>
                <c:ptCount val="13"/>
                <c:pt idx="0">
                  <c:v>I</c:v>
                </c:pt>
                <c:pt idx="3">
                  <c:v>II</c:v>
                </c:pt>
                <c:pt idx="6">
                  <c:v>III</c:v>
                </c:pt>
                <c:pt idx="9">
                  <c:v>IV</c:v>
                </c:pt>
                <c:pt idx="12">
                  <c:v>ANUAL</c:v>
                </c:pt>
              </c:strCache>
            </c:strRef>
          </c:cat>
          <c:val>
            <c:numRef>
              <c:f>'UMFP II'!$D$6:$D$19</c:f>
              <c:numCache>
                <c:formatCode>#,##0</c:formatCode>
                <c:ptCount val="14"/>
                <c:pt idx="0">
                  <c:v>291</c:v>
                </c:pt>
                <c:pt idx="3">
                  <c:v>589.20000000000005</c:v>
                </c:pt>
                <c:pt idx="6">
                  <c:v>685</c:v>
                </c:pt>
                <c:pt idx="12">
                  <c:v>1565.2</c:v>
                </c:pt>
              </c:numCache>
            </c:numRef>
          </c:val>
        </c:ser>
        <c:ser>
          <c:idx val="5"/>
          <c:order val="5"/>
          <c:tx>
            <c:strRef>
              <c:f>'UMFP II'!$B$18</c:f>
              <c:strCache>
                <c:ptCount val="1"/>
                <c:pt idx="0">
                  <c:v>ANUAL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9300368"/>
        <c:axId val="189300928"/>
      </c:barChart>
      <c:lineChart>
        <c:grouping val="standard"/>
        <c:varyColors val="0"/>
        <c:ser>
          <c:idx val="3"/>
          <c:order val="3"/>
          <c:tx>
            <c:strRef>
              <c:f>'UMFP II'!$F$5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'UMFP II'!$B$6:$B$18</c:f>
              <c:strCache>
                <c:ptCount val="13"/>
                <c:pt idx="0">
                  <c:v>I</c:v>
                </c:pt>
                <c:pt idx="3">
                  <c:v>II</c:v>
                </c:pt>
                <c:pt idx="6">
                  <c:v>III</c:v>
                </c:pt>
                <c:pt idx="9">
                  <c:v>IV</c:v>
                </c:pt>
                <c:pt idx="12">
                  <c:v>ANUAL</c:v>
                </c:pt>
              </c:strCache>
            </c:strRef>
          </c:cat>
          <c:val>
            <c:numRef>
              <c:f>'UMFP II'!$F$6:$F$18</c:f>
              <c:numCache>
                <c:formatCode>_("$"* #,##0.00_);_("$"* \(#,##0.00\);_("$"* "-"??_);_(@_)</c:formatCode>
                <c:ptCount val="13"/>
                <c:pt idx="0">
                  <c:v>30.24179473684211</c:v>
                </c:pt>
                <c:pt idx="3">
                  <c:v>195.39697368421054</c:v>
                </c:pt>
                <c:pt idx="6">
                  <c:v>210.2646052631579</c:v>
                </c:pt>
                <c:pt idx="9">
                  <c:v>73.831626315789478</c:v>
                </c:pt>
                <c:pt idx="12">
                  <c:v>509.73500000000007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'UMFP II'!$G$5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'UMFP II'!$B$6:$B$18</c:f>
              <c:strCache>
                <c:ptCount val="13"/>
                <c:pt idx="0">
                  <c:v>I</c:v>
                </c:pt>
                <c:pt idx="3">
                  <c:v>II</c:v>
                </c:pt>
                <c:pt idx="6">
                  <c:v>III</c:v>
                </c:pt>
                <c:pt idx="9">
                  <c:v>IV</c:v>
                </c:pt>
                <c:pt idx="12">
                  <c:v>ANUAL</c:v>
                </c:pt>
              </c:strCache>
            </c:strRef>
          </c:cat>
          <c:val>
            <c:numRef>
              <c:f>'UMFP II'!$G$6:$G$18</c:f>
              <c:numCache>
                <c:formatCode>_("$"* #,##0.00_);_("$"* \(#,##0.00\);_("$"* "-"??_);_(@_)</c:formatCode>
                <c:ptCount val="13"/>
                <c:pt idx="0">
                  <c:v>16.631439999999998</c:v>
                </c:pt>
                <c:pt idx="3">
                  <c:v>15.909000000000001</c:v>
                </c:pt>
                <c:pt idx="6">
                  <c:v>14.259510000000001</c:v>
                </c:pt>
                <c:pt idx="12">
                  <c:v>46.799949999999995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302048"/>
        <c:axId val="189301488"/>
      </c:lineChart>
      <c:catAx>
        <c:axId val="18930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300928"/>
        <c:crosses val="autoZero"/>
        <c:auto val="1"/>
        <c:lblAlgn val="ctr"/>
        <c:lblOffset val="100"/>
        <c:noMultiLvlLbl val="0"/>
      </c:catAx>
      <c:valAx>
        <c:axId val="18930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300368"/>
        <c:crosses val="autoZero"/>
        <c:crossBetween val="between"/>
      </c:valAx>
      <c:valAx>
        <c:axId val="189301488"/>
        <c:scaling>
          <c:orientation val="minMax"/>
        </c:scaling>
        <c:delete val="0"/>
        <c:axPos val="r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302048"/>
        <c:crosses val="max"/>
        <c:crossBetween val="between"/>
      </c:valAx>
      <c:catAx>
        <c:axId val="189302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301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egendEntry>
        <c:idx val="3"/>
        <c:delete val="1"/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ayout>
        <c:manualLayout>
          <c:xMode val="edge"/>
          <c:yMode val="edge"/>
          <c:x val="7.2747039946381181E-2"/>
          <c:y val="0.85150204010817676"/>
          <c:w val="0.86028840602410306"/>
          <c:h val="4.9441234079014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'Gerencia Técnica'!$B$53</c:f>
              <c:strCache>
                <c:ptCount val="1"/>
                <c:pt idx="0">
                  <c:v>Meta - Productos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'Gerencia Técnica'!$C$52:$G$52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'Gerencia Técnica'!$C$53:$G$53</c:f>
              <c:numCache>
                <c:formatCode>#,##0</c:formatCode>
                <c:ptCount val="5"/>
                <c:pt idx="0">
                  <c:v>577</c:v>
                </c:pt>
                <c:pt idx="1">
                  <c:v>1371</c:v>
                </c:pt>
                <c:pt idx="2">
                  <c:v>4365</c:v>
                </c:pt>
                <c:pt idx="3">
                  <c:v>5363</c:v>
                </c:pt>
                <c:pt idx="4">
                  <c:v>11676</c:v>
                </c:pt>
              </c:numCache>
            </c:numRef>
          </c:val>
        </c:ser>
        <c:ser>
          <c:idx val="1"/>
          <c:order val="1"/>
          <c:tx>
            <c:strRef>
              <c:f>'Gerencia Técnica'!$B$54</c:f>
              <c:strCache>
                <c:ptCount val="1"/>
                <c:pt idx="0">
                  <c:v>Productos obtenidos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'Gerencia Técnica'!$C$52:$G$52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'Gerencia Técnica'!$C$54:$G$54</c:f>
              <c:numCache>
                <c:formatCode>#,##0</c:formatCode>
                <c:ptCount val="5"/>
                <c:pt idx="0">
                  <c:v>499</c:v>
                </c:pt>
                <c:pt idx="1">
                  <c:v>641</c:v>
                </c:pt>
                <c:pt idx="2">
                  <c:v>2688</c:v>
                </c:pt>
                <c:pt idx="4">
                  <c:v>3828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622624"/>
        <c:axId val="189623184"/>
      </c:barChart>
      <c:lineChart>
        <c:grouping val="standard"/>
        <c:varyColors val="0"/>
        <c:ser>
          <c:idx val="2"/>
          <c:order val="2"/>
          <c:tx>
            <c:strRef>
              <c:f>'Gerencia Técnica'!$B$55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'Gerencia Técnica'!$C$52:$G$52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'Gerencia Técnica'!$C$55:$G$55</c:f>
              <c:numCache>
                <c:formatCode>#,##0.0</c:formatCode>
                <c:ptCount val="5"/>
                <c:pt idx="0">
                  <c:v>103.37711538461539</c:v>
                </c:pt>
                <c:pt idx="1">
                  <c:v>494.21060897435899</c:v>
                </c:pt>
                <c:pt idx="2" formatCode="#,##0">
                  <c:v>1246.6008653846154</c:v>
                </c:pt>
                <c:pt idx="3">
                  <c:v>1085.6964102564102</c:v>
                </c:pt>
                <c:pt idx="4">
                  <c:v>2929.8850000000002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'Gerencia Técnica'!$B$56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'Gerencia Técnica'!$C$52:$G$52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'Gerencia Técnica'!$C$56:$G$56</c:f>
              <c:numCache>
                <c:formatCode>#,##0.0</c:formatCode>
                <c:ptCount val="5"/>
                <c:pt idx="0">
                  <c:v>92.579199999999986</c:v>
                </c:pt>
                <c:pt idx="1">
                  <c:v>145.31310999999994</c:v>
                </c:pt>
                <c:pt idx="2">
                  <c:v>581.13639666666666</c:v>
                </c:pt>
                <c:pt idx="4">
                  <c:v>819.02870666666661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624304"/>
        <c:axId val="189623744"/>
      </c:lineChart>
      <c:catAx>
        <c:axId val="18962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23184"/>
        <c:crosses val="autoZero"/>
        <c:auto val="1"/>
        <c:lblAlgn val="ctr"/>
        <c:lblOffset val="100"/>
        <c:noMultiLvlLbl val="0"/>
      </c:catAx>
      <c:valAx>
        <c:axId val="18962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>
                    <a:solidFill>
                      <a:schemeClr val="tx1"/>
                    </a:solidFill>
                  </a:rPr>
                  <a:t>Productos</a:t>
                </a:r>
              </a:p>
            </c:rich>
          </c:tx>
          <c:layout>
            <c:manualLayout>
              <c:xMode val="edge"/>
              <c:yMode val="edge"/>
              <c:x val="9.6858545771781282E-2"/>
              <c:y val="0.298860963805273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22624"/>
        <c:crosses val="autoZero"/>
        <c:crossBetween val="between"/>
      </c:valAx>
      <c:valAx>
        <c:axId val="189623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>
                    <a:solidFill>
                      <a:schemeClr val="tx1"/>
                    </a:solidFill>
                  </a:rPr>
                  <a:t>Inversión (Miles US$)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24304"/>
        <c:crosses val="max"/>
        <c:crossBetween val="between"/>
      </c:valAx>
      <c:catAx>
        <c:axId val="189624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62374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'Prog x Tri GIEFP'!$F$4</c:f>
              <c:strCache>
                <c:ptCount val="1"/>
                <c:pt idx="0">
                  <c:v>Meta - Documentos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 x Tri GIEFP'!$G$3:$K$3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GIEFP'!$G$4:$K$4</c:f>
              <c:numCache>
                <c:formatCode>#,##0.0</c:formatCode>
                <c:ptCount val="5"/>
                <c:pt idx="0">
                  <c:v>12.45</c:v>
                </c:pt>
                <c:pt idx="1">
                  <c:v>17.8</c:v>
                </c:pt>
                <c:pt idx="2">
                  <c:v>26.5</c:v>
                </c:pt>
                <c:pt idx="3">
                  <c:v>28.25</c:v>
                </c:pt>
                <c:pt idx="4" formatCode="#,##0">
                  <c:v>85</c:v>
                </c:pt>
              </c:numCache>
            </c:numRef>
          </c:val>
        </c:ser>
        <c:ser>
          <c:idx val="1"/>
          <c:order val="1"/>
          <c:tx>
            <c:strRef>
              <c:f>'Prog x Tri GIEFP'!$F$5</c:f>
              <c:strCache>
                <c:ptCount val="1"/>
                <c:pt idx="0">
                  <c:v>Documento realizado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 x Tri GIEFP'!$G$3:$K$3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GIEFP'!$G$5:$K$5</c:f>
              <c:numCache>
                <c:formatCode>General</c:formatCode>
                <c:ptCount val="5"/>
                <c:pt idx="0" formatCode="#,##0.00">
                  <c:v>14.5</c:v>
                </c:pt>
                <c:pt idx="1">
                  <c:v>5.75</c:v>
                </c:pt>
                <c:pt idx="2">
                  <c:v>10.65</c:v>
                </c:pt>
                <c:pt idx="4" formatCode="0.0">
                  <c:v>30.9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628784"/>
        <c:axId val="189629344"/>
      </c:barChart>
      <c:lineChart>
        <c:grouping val="standard"/>
        <c:varyColors val="0"/>
        <c:ser>
          <c:idx val="2"/>
          <c:order val="2"/>
          <c:tx>
            <c:strRef>
              <c:f>'Prog x Tri GIEFP'!$F$6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 x Tri GIEFP'!$G$3:$K$3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GIEFP'!$G$6:$K$6</c:f>
              <c:numCache>
                <c:formatCode>0.0</c:formatCode>
                <c:ptCount val="5"/>
                <c:pt idx="0" formatCode="#,##0">
                  <c:v>66.316874999999996</c:v>
                </c:pt>
                <c:pt idx="1">
                  <c:v>150.71687499999999</c:v>
                </c:pt>
                <c:pt idx="2">
                  <c:v>195.06562500000001</c:v>
                </c:pt>
                <c:pt idx="3">
                  <c:v>207.90062499999999</c:v>
                </c:pt>
                <c:pt idx="4">
                  <c:v>620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'Prog x Tri GIEFP'!$F$7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 x Tri GIEFP'!$G$3:$K$3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GIEFP'!$G$7:$K$7</c:f>
              <c:numCache>
                <c:formatCode>0.0</c:formatCode>
                <c:ptCount val="5"/>
                <c:pt idx="0">
                  <c:v>57.279489999999996</c:v>
                </c:pt>
                <c:pt idx="1">
                  <c:v>66.052390000000003</c:v>
                </c:pt>
                <c:pt idx="2">
                  <c:v>96.842100000000002</c:v>
                </c:pt>
                <c:pt idx="4">
                  <c:v>220.17398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630464"/>
        <c:axId val="189629904"/>
      </c:lineChart>
      <c:catAx>
        <c:axId val="18962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29344"/>
        <c:crosses val="autoZero"/>
        <c:auto val="1"/>
        <c:lblAlgn val="ctr"/>
        <c:lblOffset val="100"/>
        <c:noMultiLvlLbl val="0"/>
      </c:catAx>
      <c:valAx>
        <c:axId val="1896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Documentos</a:t>
                </a:r>
              </a:p>
            </c:rich>
          </c:tx>
          <c:layout>
            <c:manualLayout>
              <c:xMode val="edge"/>
              <c:yMode val="edge"/>
              <c:x val="0.14720908787866252"/>
              <c:y val="0.287995047333921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28784"/>
        <c:crosses val="autoZero"/>
        <c:crossBetween val="between"/>
      </c:valAx>
      <c:valAx>
        <c:axId val="1896299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 smtClean="0"/>
                  <a:t>Inversión</a:t>
                </a:r>
                <a:r>
                  <a:rPr lang="es-SV" sz="1400" b="1" baseline="0" dirty="0" smtClean="0"/>
                  <a:t> (Miles US$)</a:t>
                </a:r>
                <a:endParaRPr lang="es-SV" sz="14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30464"/>
        <c:crosses val="max"/>
        <c:crossBetween val="between"/>
      </c:valAx>
      <c:catAx>
        <c:axId val="189630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62990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GIEFP!$F$21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GIEFP!$C$22:$C$23</c:f>
              <c:strCache>
                <c:ptCount val="2"/>
                <c:pt idx="0">
                  <c:v>Documentos</c:v>
                </c:pt>
                <c:pt idx="1">
                  <c:v>Inversión Miles (US$)</c:v>
                </c:pt>
              </c:strCache>
            </c:strRef>
          </c:cat>
          <c:val>
            <c:numRef>
              <c:f>GIEFP!$F$22:$F$23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GIEFP!$E$21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GIEFP!$C$22:$C$23</c:f>
              <c:strCache>
                <c:ptCount val="2"/>
                <c:pt idx="0">
                  <c:v>Documentos</c:v>
                </c:pt>
                <c:pt idx="1">
                  <c:v>Inversión Miles (US$)</c:v>
                </c:pt>
              </c:strCache>
            </c:strRef>
          </c:cat>
          <c:val>
            <c:numRef>
              <c:f>GIEFP!$E$22:$E$23</c:f>
              <c:numCache>
                <c:formatCode>0.0</c:formatCode>
                <c:ptCount val="2"/>
                <c:pt idx="0" formatCode="General">
                  <c:v>30.9</c:v>
                </c:pt>
                <c:pt idx="1">
                  <c:v>220.17398</c:v>
                </c:pt>
              </c:numCache>
            </c:numRef>
          </c:val>
        </c:ser>
        <c:ser>
          <c:idx val="0"/>
          <c:order val="2"/>
          <c:tx>
            <c:strRef>
              <c:f>GIEFP!$D$21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GIEFP!$C$22:$C$23</c:f>
              <c:strCache>
                <c:ptCount val="2"/>
                <c:pt idx="0">
                  <c:v>Documentos</c:v>
                </c:pt>
                <c:pt idx="1">
                  <c:v>Inversión Miles (US$)</c:v>
                </c:pt>
              </c:strCache>
            </c:strRef>
          </c:cat>
          <c:val>
            <c:numRef>
              <c:f>GIEFP!$D$22:$D$23</c:f>
              <c:numCache>
                <c:formatCode>0.0</c:formatCode>
                <c:ptCount val="2"/>
                <c:pt idx="0" formatCode="General">
                  <c:v>56.75</c:v>
                </c:pt>
                <c:pt idx="1">
                  <c:v>412.09937500000001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9634944"/>
        <c:axId val="189635504"/>
      </c:barChart>
      <c:catAx>
        <c:axId val="18963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635504"/>
        <c:crosses val="autoZero"/>
        <c:auto val="1"/>
        <c:lblAlgn val="ctr"/>
        <c:lblOffset val="100"/>
        <c:noMultiLvlLbl val="0"/>
      </c:catAx>
      <c:valAx>
        <c:axId val="189635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963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legendEntry>
      <c:layout>
        <c:manualLayout>
          <c:xMode val="edge"/>
          <c:yMode val="edge"/>
          <c:x val="9.7982940167141916E-2"/>
          <c:y val="8.8184646150427735E-3"/>
          <c:w val="0.75844067737329601"/>
          <c:h val="7.44708921230974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'Gerencia Técnica'!$R$40</c:f>
              <c:strCache>
                <c:ptCount val="1"/>
                <c:pt idx="0">
                  <c:v>Meta 3T 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'Gerencia Técnica'!$Q$41:$Q$42</c:f>
              <c:strCache>
                <c:ptCount val="2"/>
                <c:pt idx="0">
                  <c:v>Personas</c:v>
                </c:pt>
                <c:pt idx="1">
                  <c:v>Documentos</c:v>
                </c:pt>
              </c:strCache>
            </c:strRef>
          </c:cat>
          <c:val>
            <c:numRef>
              <c:f>'Gerencia Técnica'!$R$41:$R$42</c:f>
              <c:numCache>
                <c:formatCode>0.0</c:formatCode>
                <c:ptCount val="2"/>
                <c:pt idx="0">
                  <c:v>1223.75</c:v>
                </c:pt>
                <c:pt idx="1">
                  <c:v>620.43858974358977</c:v>
                </c:pt>
              </c:numCache>
            </c:numRef>
          </c:val>
        </c:ser>
        <c:ser>
          <c:idx val="1"/>
          <c:order val="1"/>
          <c:tx>
            <c:strRef>
              <c:f>'Gerencia Técnica'!$S$40</c:f>
              <c:strCache>
                <c:ptCount val="1"/>
                <c:pt idx="0">
                  <c:v>Ejecutado 3T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'Gerencia Técnica'!$Q$41:$Q$42</c:f>
              <c:strCache>
                <c:ptCount val="2"/>
                <c:pt idx="0">
                  <c:v>Personas</c:v>
                </c:pt>
                <c:pt idx="1">
                  <c:v>Documentos</c:v>
                </c:pt>
              </c:strCache>
            </c:strRef>
          </c:cat>
          <c:val>
            <c:numRef>
              <c:f>'Gerencia Técnica'!$S$41:$S$42</c:f>
              <c:numCache>
                <c:formatCode>0.0</c:formatCode>
                <c:ptCount val="2"/>
                <c:pt idx="0">
                  <c:v>700.16682000000003</c:v>
                </c:pt>
                <c:pt idx="1">
                  <c:v>118.86188666666658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244256"/>
        <c:axId val="203244816"/>
      </c:barChart>
      <c:catAx>
        <c:axId val="20324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44816"/>
        <c:crosses val="autoZero"/>
        <c:auto val="1"/>
        <c:lblAlgn val="ctr"/>
        <c:lblOffset val="100"/>
        <c:noMultiLvlLbl val="0"/>
      </c:catAx>
      <c:valAx>
        <c:axId val="20324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200" b="1" dirty="0" smtClean="0"/>
                  <a:t>INVERSIÓN</a:t>
                </a:r>
                <a:r>
                  <a:rPr lang="es-SV" sz="1200" b="1" baseline="0" dirty="0" smtClean="0"/>
                  <a:t> (Miles US$)</a:t>
                </a:r>
                <a:endParaRPr lang="es-SV" sz="12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4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'Gerencia Técnica'!$R$18</c:f>
              <c:strCache>
                <c:ptCount val="1"/>
                <c:pt idx="0">
                  <c:v>Meta 3T 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'Gerencia Técnica'!$Q$19:$Q$20</c:f>
              <c:strCache>
                <c:ptCount val="2"/>
                <c:pt idx="0">
                  <c:v>Personas</c:v>
                </c:pt>
                <c:pt idx="1">
                  <c:v>Documentos</c:v>
                </c:pt>
              </c:strCache>
            </c:strRef>
          </c:cat>
          <c:val>
            <c:numRef>
              <c:f>'Gerencia Técnica'!$R$19:$R$20</c:f>
              <c:numCache>
                <c:formatCode>#,##0</c:formatCode>
                <c:ptCount val="2"/>
                <c:pt idx="0">
                  <c:v>4245</c:v>
                </c:pt>
                <c:pt idx="1">
                  <c:v>2068</c:v>
                </c:pt>
              </c:numCache>
            </c:numRef>
          </c:val>
        </c:ser>
        <c:ser>
          <c:idx val="1"/>
          <c:order val="1"/>
          <c:tx>
            <c:strRef>
              <c:f>'Gerencia Técnica'!$S$18</c:f>
              <c:strCache>
                <c:ptCount val="1"/>
                <c:pt idx="0">
                  <c:v>Ejecutado 3T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'Gerencia Técnica'!$Q$19:$Q$20</c:f>
              <c:strCache>
                <c:ptCount val="2"/>
                <c:pt idx="0">
                  <c:v>Personas</c:v>
                </c:pt>
                <c:pt idx="1">
                  <c:v>Documentos</c:v>
                </c:pt>
              </c:strCache>
            </c:strRef>
          </c:cat>
          <c:val>
            <c:numRef>
              <c:f>'Gerencia Técnica'!$S$19:$S$20</c:f>
              <c:numCache>
                <c:formatCode>#,##0</c:formatCode>
                <c:ptCount val="2"/>
                <c:pt idx="0">
                  <c:v>2879</c:v>
                </c:pt>
                <c:pt idx="1">
                  <c:v>949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247616"/>
        <c:axId val="203248176"/>
      </c:barChart>
      <c:catAx>
        <c:axId val="20324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48176"/>
        <c:crosses val="autoZero"/>
        <c:auto val="1"/>
        <c:lblAlgn val="ctr"/>
        <c:lblOffset val="100"/>
        <c:noMultiLvlLbl val="0"/>
      </c:catAx>
      <c:valAx>
        <c:axId val="20324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4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UMEFP!$B$53</c:f>
              <c:strCache>
                <c:ptCount val="1"/>
                <c:pt idx="0">
                  <c:v>Meta - Productos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UMEFP!$C$52:$G$52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UMEFP!$C$53:$G$53</c:f>
              <c:numCache>
                <c:formatCode>#,##0</c:formatCode>
                <c:ptCount val="5"/>
                <c:pt idx="0">
                  <c:v>320</c:v>
                </c:pt>
                <c:pt idx="1">
                  <c:v>2000</c:v>
                </c:pt>
                <c:pt idx="2">
                  <c:v>2150</c:v>
                </c:pt>
                <c:pt idx="3" formatCode="General">
                  <c:v>730</c:v>
                </c:pt>
                <c:pt idx="4">
                  <c:v>5200</c:v>
                </c:pt>
              </c:numCache>
            </c:numRef>
          </c:val>
        </c:ser>
        <c:ser>
          <c:idx val="1"/>
          <c:order val="1"/>
          <c:tx>
            <c:strRef>
              <c:f>UMEFP!$B$54</c:f>
              <c:strCache>
                <c:ptCount val="1"/>
                <c:pt idx="0">
                  <c:v>Productos obtenidos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UMEFP!$C$52:$G$52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UMEFP!$C$54:$G$54</c:f>
              <c:numCache>
                <c:formatCode>#,##0</c:formatCode>
                <c:ptCount val="5"/>
                <c:pt idx="0">
                  <c:v>266</c:v>
                </c:pt>
                <c:pt idx="1">
                  <c:v>253</c:v>
                </c:pt>
                <c:pt idx="2">
                  <c:v>261</c:v>
                </c:pt>
                <c:pt idx="4">
                  <c:v>780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252096"/>
        <c:axId val="203252656"/>
      </c:barChart>
      <c:lineChart>
        <c:grouping val="standard"/>
        <c:varyColors val="0"/>
        <c:ser>
          <c:idx val="2"/>
          <c:order val="2"/>
          <c:tx>
            <c:strRef>
              <c:f>UMEFP!$B$55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UMEFP!$C$52:$G$52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UMEFP!$C$55:$G$55</c:f>
              <c:numCache>
                <c:formatCode>0.0</c:formatCode>
                <c:ptCount val="5"/>
                <c:pt idx="0">
                  <c:v>30.24179473684211</c:v>
                </c:pt>
                <c:pt idx="1">
                  <c:v>195.39697368421054</c:v>
                </c:pt>
                <c:pt idx="2">
                  <c:v>210.2646052631579</c:v>
                </c:pt>
                <c:pt idx="3">
                  <c:v>73.831626315789478</c:v>
                </c:pt>
                <c:pt idx="4" formatCode="#,##0.0">
                  <c:v>509.73500000000007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UMEFP!$B$56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UMEFP!$C$52:$G$52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UMEFP!$C$56:$G$56</c:f>
              <c:numCache>
                <c:formatCode>0.0</c:formatCode>
                <c:ptCount val="5"/>
                <c:pt idx="0">
                  <c:v>16.631439999999998</c:v>
                </c:pt>
                <c:pt idx="1">
                  <c:v>15.909000000000001</c:v>
                </c:pt>
                <c:pt idx="2">
                  <c:v>14.259510000000001</c:v>
                </c:pt>
                <c:pt idx="4" formatCode="#,##0.0">
                  <c:v>46.799949999999995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253776"/>
        <c:axId val="203253216"/>
      </c:lineChart>
      <c:catAx>
        <c:axId val="20325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52656"/>
        <c:crosses val="autoZero"/>
        <c:auto val="1"/>
        <c:lblAlgn val="ctr"/>
        <c:lblOffset val="100"/>
        <c:noMultiLvlLbl val="0"/>
      </c:catAx>
      <c:valAx>
        <c:axId val="20325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>
                    <a:solidFill>
                      <a:schemeClr val="tx1"/>
                    </a:solidFill>
                  </a:rPr>
                  <a:t>Productos</a:t>
                </a:r>
              </a:p>
            </c:rich>
          </c:tx>
          <c:layout>
            <c:manualLayout>
              <c:xMode val="edge"/>
              <c:yMode val="edge"/>
              <c:x val="9.3286237250039247E-2"/>
              <c:y val="0.29102061288814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52096"/>
        <c:crosses val="autoZero"/>
        <c:crossBetween val="between"/>
      </c:valAx>
      <c:valAx>
        <c:axId val="203253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>
                    <a:solidFill>
                      <a:schemeClr val="tx1"/>
                    </a:solidFill>
                  </a:rPr>
                  <a:t>Inversión (Miles US$)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53776"/>
        <c:crosses val="max"/>
        <c:crossBetween val="between"/>
      </c:valAx>
      <c:catAx>
        <c:axId val="203253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25321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354828921903167E-2"/>
          <c:y val="0.10711288489313152"/>
          <c:w val="0.87822781688371931"/>
          <c:h val="0.8072598771076717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UMEFP!$D$20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UMEFP!$B$21:$B$23</c15:sqref>
                  </c15:fullRef>
                </c:ext>
              </c:extLst>
              <c:f>UMEFP!$B$21:$B$22</c:f>
              <c:strCache>
                <c:ptCount val="2"/>
                <c:pt idx="0">
                  <c:v>Cursos Monitoreados</c:v>
                </c:pt>
                <c:pt idx="1">
                  <c:v>Evaluaciones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UMEFP!$D$21:$D$23</c15:sqref>
                  </c15:fullRef>
                </c:ext>
              </c:extLst>
              <c:f>UMEFP!$D$21:$D$22</c:f>
              <c:numCache>
                <c:formatCode>#,##0</c:formatCode>
                <c:ptCount val="2"/>
                <c:pt idx="0">
                  <c:v>691</c:v>
                </c:pt>
                <c:pt idx="1">
                  <c:v>89</c:v>
                </c:pt>
              </c:numCache>
            </c:numRef>
          </c:val>
        </c:ser>
        <c:ser>
          <c:idx val="0"/>
          <c:order val="1"/>
          <c:tx>
            <c:strRef>
              <c:f>UMEFP!$C$20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UMEFP!$B$21:$B$23</c15:sqref>
                  </c15:fullRef>
                </c:ext>
              </c:extLst>
              <c:f>UMEFP!$B$21:$B$22</c:f>
              <c:strCache>
                <c:ptCount val="2"/>
                <c:pt idx="0">
                  <c:v>Cursos Monitoreados</c:v>
                </c:pt>
                <c:pt idx="1">
                  <c:v>Evaluaciones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UMEFP!$C$21:$C$23</c15:sqref>
                  </c15:fullRef>
                </c:ext>
              </c:extLst>
              <c:f>UMEFP!$C$21:$C$22</c:f>
              <c:numCache>
                <c:formatCode>#,##0</c:formatCode>
                <c:ptCount val="2"/>
                <c:pt idx="0">
                  <c:v>3400</c:v>
                </c:pt>
                <c:pt idx="1">
                  <c:v>1070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3257136"/>
        <c:axId val="203257696"/>
        <c:extLst/>
      </c:barChart>
      <c:catAx>
        <c:axId val="20325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3257696"/>
        <c:crosses val="autoZero"/>
        <c:auto val="1"/>
        <c:lblAlgn val="ctr"/>
        <c:lblOffset val="100"/>
        <c:noMultiLvlLbl val="0"/>
      </c:catAx>
      <c:valAx>
        <c:axId val="2032576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325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90064315916346"/>
          <c:y val="1.6499876082144718E-2"/>
          <c:w val="0.73062843624284513"/>
          <c:h val="5.5526309042585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6204723430322E-2"/>
          <c:y val="0.12055325164673542"/>
          <c:w val="0.93603921684542701"/>
          <c:h val="0.7993271969904345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UMEFP!$D$33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3.460986973669087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542007055281319E-3"/>
                  <c:y val="2.1305964584786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UMEFP!$B$34:$B$36</c15:sqref>
                  </c15:fullRef>
                </c:ext>
              </c:extLst>
              <c:f>UMEFP!$B$34:$B$35</c:f>
              <c:strCache>
                <c:ptCount val="2"/>
                <c:pt idx="0">
                  <c:v>Cursos Monitoreados</c:v>
                </c:pt>
                <c:pt idx="1">
                  <c:v>Evaluaciones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UMEFP!$D$34:$D$36</c15:sqref>
                  </c15:fullRef>
                </c:ext>
              </c:extLst>
              <c:f>UMEFP!$D$34:$D$35</c:f>
              <c:numCache>
                <c:formatCode>#,##0.0</c:formatCode>
                <c:ptCount val="2"/>
                <c:pt idx="0">
                  <c:v>42.119816000000007</c:v>
                </c:pt>
                <c:pt idx="1">
                  <c:v>4.6801339999999998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UMEFP!$D$36</c15:sqref>
                  <c15:dLbl>
                    <c:idx val="1"/>
                    <c:layout>
                      <c:manualLayout>
                        <c:x val="-1.6180669018428294E-3"/>
                        <c:y val="6.5959857721740872E-3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15:dLbl>
                </c15:categoryFilterException>
              </c15:categoryFilterExceptions>
            </c:ext>
          </c:extLst>
        </c:ser>
        <c:ser>
          <c:idx val="0"/>
          <c:order val="1"/>
          <c:tx>
            <c:strRef>
              <c:f>UMEFP!$C$33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6180669018426514E-3"/>
                  <c:y val="-5.28196519831134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722676073708423E-3"/>
                  <c:y val="-8.17107156078811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UMEFP!$B$34:$B$36</c15:sqref>
                  </c15:fullRef>
                </c:ext>
              </c:extLst>
              <c:f>UMEFP!$B$34:$B$35</c:f>
              <c:strCache>
                <c:ptCount val="2"/>
                <c:pt idx="0">
                  <c:v>Cursos Monitoreados</c:v>
                </c:pt>
                <c:pt idx="1">
                  <c:v>Evaluaciones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UMEFP!$C$34:$C$36</c15:sqref>
                  </c15:fullRef>
                </c:ext>
              </c:extLst>
              <c:f>UMEFP!$C$34:$C$35</c:f>
              <c:numCache>
                <c:formatCode>#,##0.0</c:formatCode>
                <c:ptCount val="2"/>
                <c:pt idx="0">
                  <c:v>317.70047368421058</c:v>
                </c:pt>
                <c:pt idx="1">
                  <c:v>118.2029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UMEFP!$C$36</c15:sqref>
                  <c15:dLbl>
                    <c:idx val="1"/>
                    <c:layout>
                      <c:manualLayout>
                        <c:x val="-4.8542007055282508E-3"/>
                        <c:y val="5.472302648001374E-3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15:dLbl>
                </c15:categoryFilterException>
              </c15:categoryFilterExceptions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1025632"/>
        <c:axId val="201026192"/>
      </c:barChart>
      <c:catAx>
        <c:axId val="20102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01026192"/>
        <c:crosses val="autoZero"/>
        <c:auto val="1"/>
        <c:lblAlgn val="ctr"/>
        <c:lblOffset val="100"/>
        <c:noMultiLvlLbl val="0"/>
      </c:catAx>
      <c:valAx>
        <c:axId val="2010261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102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039699972174342E-2"/>
          <c:y val="2.0185698132607875E-2"/>
          <c:w val="0.82241333531748273"/>
          <c:h val="6.3159431938117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Adjudicado y Pagado  Formación Inicial años 2015-2017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182723145813338"/>
          <c:y val="0.11599496384679968"/>
          <c:w val="0.86466511829558157"/>
          <c:h val="0.7155907289675995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'Datos Compromiso'!$B$11</c:f>
              <c:strCache>
                <c:ptCount val="1"/>
                <c:pt idx="0">
                  <c:v>Adjudicado 2015</c:v>
                </c:pt>
              </c:strCache>
            </c:strRef>
          </c:tx>
          <c:spPr>
            <a:ln w="41275"/>
          </c:spPr>
          <c:marker>
            <c:symbol val="none"/>
          </c:marker>
          <c:dLbls>
            <c:dLbl>
              <c:idx val="8"/>
              <c:layout>
                <c:manualLayout>
                  <c:x val="-1.2135607933438685E-2"/>
                  <c:y val="-5.0083475745893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Compromiso'!$C$11:$N$11</c:f>
              <c:numCache>
                <c:formatCode>_("$"* #,##0_);_("$"* \(#,##0\);_("$"* "-"??_);_(@_)</c:formatCode>
                <c:ptCount val="12"/>
                <c:pt idx="0">
                  <c:v>2797</c:v>
                </c:pt>
                <c:pt idx="1">
                  <c:v>9858</c:v>
                </c:pt>
                <c:pt idx="2">
                  <c:v>11066</c:v>
                </c:pt>
                <c:pt idx="3">
                  <c:v>12300</c:v>
                </c:pt>
                <c:pt idx="4">
                  <c:v>12880</c:v>
                </c:pt>
                <c:pt idx="5">
                  <c:v>13583</c:v>
                </c:pt>
                <c:pt idx="6">
                  <c:v>14138</c:v>
                </c:pt>
                <c:pt idx="7">
                  <c:v>14650</c:v>
                </c:pt>
                <c:pt idx="8">
                  <c:v>14969</c:v>
                </c:pt>
                <c:pt idx="9">
                  <c:v>15315</c:v>
                </c:pt>
                <c:pt idx="10">
                  <c:v>15898</c:v>
                </c:pt>
                <c:pt idx="11">
                  <c:v>14890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'Datos Pagos'!$C$4</c:f>
              <c:strCache>
                <c:ptCount val="1"/>
                <c:pt idx="0">
                  <c:v>Pagado 2015</c:v>
                </c:pt>
              </c:strCache>
            </c:strRef>
          </c:tx>
          <c:spPr>
            <a:ln w="41275"/>
          </c:spPr>
          <c:marker>
            <c:symbol val="none"/>
          </c:marker>
          <c:dLbls>
            <c:dLbl>
              <c:idx val="8"/>
              <c:layout>
                <c:manualLayout>
                  <c:x val="-2.5619616748370558E-2"/>
                  <c:y val="-4.0066780596715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Pagos'!$D$4:$O$4</c:f>
              <c:numCache>
                <c:formatCode>_("$"* #,##0_);_("$"* \(#,##0\);_("$"* "-"??_);_(@_)</c:formatCode>
                <c:ptCount val="12"/>
                <c:pt idx="0">
                  <c:v>25</c:v>
                </c:pt>
                <c:pt idx="1">
                  <c:v>283</c:v>
                </c:pt>
                <c:pt idx="2">
                  <c:v>943</c:v>
                </c:pt>
                <c:pt idx="3" formatCode="&quot;$&quot;#,##0_);[Red]\(&quot;$&quot;#,##0\)">
                  <c:v>1403</c:v>
                </c:pt>
                <c:pt idx="4">
                  <c:v>1670</c:v>
                </c:pt>
                <c:pt idx="5">
                  <c:v>2589</c:v>
                </c:pt>
                <c:pt idx="6">
                  <c:v>4104</c:v>
                </c:pt>
                <c:pt idx="7">
                  <c:v>5117</c:v>
                </c:pt>
                <c:pt idx="8">
                  <c:v>6564</c:v>
                </c:pt>
                <c:pt idx="9">
                  <c:v>7946</c:v>
                </c:pt>
                <c:pt idx="10">
                  <c:v>9175</c:v>
                </c:pt>
                <c:pt idx="11">
                  <c:v>14890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'Datos Compromiso'!$B$12</c:f>
              <c:strCache>
                <c:ptCount val="1"/>
                <c:pt idx="0">
                  <c:v>Adjudicado 2016</c:v>
                </c:pt>
              </c:strCache>
            </c:strRef>
          </c:tx>
          <c:spPr>
            <a:ln w="41275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8"/>
              <c:layout>
                <c:manualLayout>
                  <c:x val="-2.8037378019468316E-3"/>
                  <c:y val="-2.4336541796573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Compromiso'!$C$12:$N$12</c:f>
              <c:numCache>
                <c:formatCode>_("$"* #,##0_);_("$"* \(#,##0\);_("$"* "-"??_);_(@_)</c:formatCode>
                <c:ptCount val="12"/>
                <c:pt idx="0">
                  <c:v>13323</c:v>
                </c:pt>
                <c:pt idx="1">
                  <c:v>14695</c:v>
                </c:pt>
                <c:pt idx="2">
                  <c:v>15471</c:v>
                </c:pt>
                <c:pt idx="3">
                  <c:v>17631</c:v>
                </c:pt>
                <c:pt idx="4">
                  <c:v>17758</c:v>
                </c:pt>
                <c:pt idx="5">
                  <c:v>17801</c:v>
                </c:pt>
                <c:pt idx="6">
                  <c:v>17833</c:v>
                </c:pt>
                <c:pt idx="7">
                  <c:v>17726</c:v>
                </c:pt>
                <c:pt idx="8">
                  <c:v>18067</c:v>
                </c:pt>
                <c:pt idx="9">
                  <c:v>17923</c:v>
                </c:pt>
                <c:pt idx="10">
                  <c:v>17728</c:v>
                </c:pt>
                <c:pt idx="11">
                  <c:v>17654</c:v>
                </c:pt>
              </c:numCache>
            </c:numRef>
          </c:yVal>
          <c:smooth val="1"/>
        </c:ser>
        <c:ser>
          <c:idx val="5"/>
          <c:order val="3"/>
          <c:tx>
            <c:strRef>
              <c:f>'Datos Pagos'!$C$5</c:f>
              <c:strCache>
                <c:ptCount val="1"/>
                <c:pt idx="0">
                  <c:v>Pagado 2016</c:v>
                </c:pt>
              </c:strCache>
            </c:strRef>
          </c:tx>
          <c:spPr>
            <a:ln w="41275"/>
          </c:spPr>
          <c:marker>
            <c:symbol val="none"/>
          </c:marker>
          <c:dLbls>
            <c:dLbl>
              <c:idx val="8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Pagos'!$D$5:$O$5</c:f>
              <c:numCache>
                <c:formatCode>_("$"* #,##0_);_("$"* \(#,##0\);_("$"* "-"??_);_(@_)</c:formatCode>
                <c:ptCount val="12"/>
                <c:pt idx="0">
                  <c:v>5</c:v>
                </c:pt>
                <c:pt idx="1">
                  <c:v>25</c:v>
                </c:pt>
                <c:pt idx="2">
                  <c:v>517</c:v>
                </c:pt>
                <c:pt idx="3" formatCode="&quot;$&quot;#,##0_);[Red]\(&quot;$&quot;#,##0\)">
                  <c:v>1835</c:v>
                </c:pt>
                <c:pt idx="4">
                  <c:v>3331</c:v>
                </c:pt>
                <c:pt idx="5">
                  <c:v>4887</c:v>
                </c:pt>
                <c:pt idx="6">
                  <c:v>6392</c:v>
                </c:pt>
                <c:pt idx="7">
                  <c:v>8050</c:v>
                </c:pt>
                <c:pt idx="8">
                  <c:v>9348</c:v>
                </c:pt>
                <c:pt idx="9">
                  <c:v>10487</c:v>
                </c:pt>
                <c:pt idx="10">
                  <c:v>11905</c:v>
                </c:pt>
                <c:pt idx="11">
                  <c:v>17654</c:v>
                </c:pt>
              </c:numCache>
            </c:numRef>
          </c:yVal>
          <c:smooth val="1"/>
        </c:ser>
        <c:ser>
          <c:idx val="0"/>
          <c:order val="4"/>
          <c:tx>
            <c:strRef>
              <c:f>'Datos Pagos'!$C$6</c:f>
              <c:strCache>
                <c:ptCount val="1"/>
                <c:pt idx="0">
                  <c:v>Pagado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Pagos'!$D$3:$O$3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Pagos'!$D$6:$L$6</c:f>
              <c:numCache>
                <c:formatCode>_("$"* #,##0_);_("$"* \(#,##0\);_("$"* "-"??_);_(@_)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215</c:v>
                </c:pt>
                <c:pt idx="3" formatCode="&quot;$&quot;#,##0_);[Red]\(&quot;$&quot;#,##0\)">
                  <c:v>809</c:v>
                </c:pt>
                <c:pt idx="4">
                  <c:v>1778</c:v>
                </c:pt>
                <c:pt idx="5">
                  <c:v>2999</c:v>
                </c:pt>
                <c:pt idx="6">
                  <c:v>3991</c:v>
                </c:pt>
                <c:pt idx="7">
                  <c:v>4793</c:v>
                </c:pt>
                <c:pt idx="8">
                  <c:v>6608</c:v>
                </c:pt>
              </c:numCache>
            </c:numRef>
          </c:yVal>
          <c:smooth val="1"/>
        </c:ser>
        <c:ser>
          <c:idx val="1"/>
          <c:order val="5"/>
          <c:tx>
            <c:strRef>
              <c:f>'Datos Compromiso'!$B$13</c:f>
              <c:strCache>
                <c:ptCount val="1"/>
                <c:pt idx="0">
                  <c:v>Adjudicado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>
                <c:manualLayout>
                  <c:x val="-1.5420557910707573E-2"/>
                  <c:y val="3.650481269485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Compromiso'!$C$13:$K$13</c:f>
              <c:numCache>
                <c:formatCode>_("$"* #,##0_);_("$"* \(#,##0\);_("$"* "-"??_);_(@_)</c:formatCode>
                <c:ptCount val="9"/>
                <c:pt idx="0">
                  <c:v>4014</c:v>
                </c:pt>
                <c:pt idx="1">
                  <c:v>9316</c:v>
                </c:pt>
                <c:pt idx="2">
                  <c:v>9570</c:v>
                </c:pt>
                <c:pt idx="3">
                  <c:v>10470</c:v>
                </c:pt>
                <c:pt idx="4">
                  <c:v>10916</c:v>
                </c:pt>
                <c:pt idx="5">
                  <c:v>12645</c:v>
                </c:pt>
                <c:pt idx="6">
                  <c:v>13071</c:v>
                </c:pt>
                <c:pt idx="7">
                  <c:v>14548</c:v>
                </c:pt>
                <c:pt idx="8">
                  <c:v>14609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585312"/>
        <c:axId val="186585872"/>
      </c:scatterChart>
      <c:valAx>
        <c:axId val="1865853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Meses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6585872"/>
        <c:crosses val="autoZero"/>
        <c:crossBetween val="midCat"/>
      </c:valAx>
      <c:valAx>
        <c:axId val="186585872"/>
        <c:scaling>
          <c:orientation val="minMax"/>
          <c:min val="-500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US$ Miles</a:t>
                </a:r>
              </a:p>
            </c:rich>
          </c:tx>
          <c:layout/>
          <c:overlay val="0"/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86585312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spPr>
    <a:ln w="12700">
      <a:prstDash val="dash"/>
    </a:ln>
  </c:spPr>
  <c:txPr>
    <a:bodyPr/>
    <a:lstStyle/>
    <a:p>
      <a:pPr>
        <a:defRPr sz="1200"/>
      </a:pPr>
      <a:endParaRPr lang="es-SV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Adjudicado y Pagado Fomación Profesional años 2015-2017 </a:t>
            </a:r>
          </a:p>
        </c:rich>
      </c:tx>
      <c:layout>
        <c:manualLayout>
          <c:xMode val="edge"/>
          <c:yMode val="edge"/>
          <c:x val="0.23304689236069662"/>
          <c:y val="2.95363742774926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028050296301958"/>
          <c:y val="0.13959241244428933"/>
          <c:w val="0.83807695458950304"/>
          <c:h val="0.6069732237417691"/>
        </c:manualLayout>
      </c:layout>
      <c:scatterChart>
        <c:scatterStyle val="smoothMarker"/>
        <c:varyColors val="0"/>
        <c:ser>
          <c:idx val="7"/>
          <c:order val="0"/>
          <c:tx>
            <c:strRef>
              <c:f>'Datos Compromiso'!$B$16</c:f>
              <c:strCache>
                <c:ptCount val="1"/>
                <c:pt idx="0">
                  <c:v>Adjudicado 2015</c:v>
                </c:pt>
              </c:strCache>
            </c:strRef>
          </c:tx>
          <c:spPr>
            <a:ln w="4445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8"/>
              <c:layout>
                <c:manualLayout>
                  <c:x val="-2.6817333626423562E-3"/>
                  <c:y val="2.2288918349066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Compromiso'!$C$15:$N$15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Compromiso'!$C$16:$N$16</c:f>
              <c:numCache>
                <c:formatCode>_([$$-440A]* #,##0_);_([$$-440A]* \(#,##0\);_([$$-440A]* "-"??_);_(@_)</c:formatCode>
                <c:ptCount val="12"/>
                <c:pt idx="0">
                  <c:v>10053</c:v>
                </c:pt>
                <c:pt idx="1">
                  <c:v>20192</c:v>
                </c:pt>
                <c:pt idx="2">
                  <c:v>22492</c:v>
                </c:pt>
                <c:pt idx="3">
                  <c:v>24268</c:v>
                </c:pt>
                <c:pt idx="4">
                  <c:v>25348</c:v>
                </c:pt>
                <c:pt idx="5">
                  <c:v>28406</c:v>
                </c:pt>
                <c:pt idx="6">
                  <c:v>29923</c:v>
                </c:pt>
                <c:pt idx="7">
                  <c:v>31053</c:v>
                </c:pt>
                <c:pt idx="8">
                  <c:v>31786</c:v>
                </c:pt>
                <c:pt idx="9">
                  <c:v>32177</c:v>
                </c:pt>
                <c:pt idx="10">
                  <c:v>32868</c:v>
                </c:pt>
                <c:pt idx="11">
                  <c:v>29514</c:v>
                </c:pt>
              </c:numCache>
            </c:numRef>
          </c:yVal>
          <c:smooth val="1"/>
        </c:ser>
        <c:ser>
          <c:idx val="8"/>
          <c:order val="1"/>
          <c:tx>
            <c:strRef>
              <c:f>'Datos Pagos'!$C$13</c:f>
              <c:strCache>
                <c:ptCount val="1"/>
                <c:pt idx="0">
                  <c:v>Pagado 2015</c:v>
                </c:pt>
              </c:strCache>
            </c:strRef>
          </c:tx>
          <c:spPr>
            <a:ln w="44450">
              <a:solidFill>
                <a:schemeClr val="accent6">
                  <a:lumMod val="50000"/>
                </a:schemeClr>
              </a:solidFill>
              <a:prstDash val="solid"/>
            </a:ln>
          </c:spPr>
          <c:marker>
            <c:symbol val="none"/>
          </c:marker>
          <c:dPt>
            <c:idx val="4"/>
            <c:bubble3D val="0"/>
          </c:dPt>
          <c:dLbls>
            <c:dLbl>
              <c:idx val="8"/>
              <c:layout>
                <c:manualLayout>
                  <c:x val="1.3408666813211781E-3"/>
                  <c:y val="-8.3583443809001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Pagos'!$C$12:$O$12</c:f>
              <c:strCache>
                <c:ptCount val="13"/>
                <c:pt idx="1">
                  <c:v>Enero</c:v>
                </c:pt>
                <c:pt idx="2">
                  <c:v>Febrero</c:v>
                </c:pt>
                <c:pt idx="3">
                  <c:v>Marzo</c:v>
                </c:pt>
                <c:pt idx="4">
                  <c:v>Abril</c:v>
                </c:pt>
                <c:pt idx="5">
                  <c:v>Mayo</c:v>
                </c:pt>
                <c:pt idx="6">
                  <c:v>Junio</c:v>
                </c:pt>
                <c:pt idx="7">
                  <c:v>Julio</c:v>
                </c:pt>
                <c:pt idx="8">
                  <c:v>Agosto</c:v>
                </c:pt>
                <c:pt idx="9">
                  <c:v>Septiembre</c:v>
                </c:pt>
                <c:pt idx="10">
                  <c:v>Octubre</c:v>
                </c:pt>
                <c:pt idx="11">
                  <c:v>Noviembre</c:v>
                </c:pt>
                <c:pt idx="12">
                  <c:v>Diciembre</c:v>
                </c:pt>
              </c:strCache>
            </c:strRef>
          </c:xVal>
          <c:yVal>
            <c:numRef>
              <c:f>'Datos Pagos'!#REF!</c:f>
              <c:numCache>
                <c:formatCode>_("$"* #,##0_);_("$"* \(#,##0\);_("$"* "-"??_);_(@_)</c:formatCode>
                <c:ptCount val="12"/>
                <c:pt idx="0">
                  <c:v>125</c:v>
                </c:pt>
                <c:pt idx="1">
                  <c:v>849</c:v>
                </c:pt>
                <c:pt idx="2">
                  <c:v>2668</c:v>
                </c:pt>
                <c:pt idx="3">
                  <c:v>3989</c:v>
                </c:pt>
                <c:pt idx="4">
                  <c:v>4848</c:v>
                </c:pt>
                <c:pt idx="5">
                  <c:v>7648</c:v>
                </c:pt>
                <c:pt idx="6">
                  <c:v>10766</c:v>
                </c:pt>
                <c:pt idx="7">
                  <c:v>12948</c:v>
                </c:pt>
                <c:pt idx="8">
                  <c:v>15412</c:v>
                </c:pt>
                <c:pt idx="9">
                  <c:v>19150</c:v>
                </c:pt>
                <c:pt idx="10">
                  <c:v>21941</c:v>
                </c:pt>
                <c:pt idx="11">
                  <c:v>29514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'Datos Compromiso'!$B$17</c:f>
              <c:strCache>
                <c:ptCount val="1"/>
                <c:pt idx="0">
                  <c:v>Adjudicado 2016</c:v>
                </c:pt>
              </c:strCache>
            </c:strRef>
          </c:tx>
          <c:spPr>
            <a:ln w="41275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8"/>
              <c:layout>
                <c:manualLayout>
                  <c:x val="-5.5533473347649598E-3"/>
                  <c:y val="-4.501251343703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Compromiso'!$C$17:$N$17</c:f>
              <c:numCache>
                <c:formatCode>_("$"* #,##0_);_("$"* \(#,##0\);_("$"* "-"??_);_(@_)</c:formatCode>
                <c:ptCount val="12"/>
                <c:pt idx="0">
                  <c:v>19955</c:v>
                </c:pt>
                <c:pt idx="1">
                  <c:v>22417</c:v>
                </c:pt>
                <c:pt idx="2">
                  <c:v>28339</c:v>
                </c:pt>
                <c:pt idx="3">
                  <c:v>32912</c:v>
                </c:pt>
                <c:pt idx="4">
                  <c:v>34374</c:v>
                </c:pt>
                <c:pt idx="5">
                  <c:v>34035</c:v>
                </c:pt>
                <c:pt idx="6">
                  <c:v>34167</c:v>
                </c:pt>
                <c:pt idx="7">
                  <c:v>34426</c:v>
                </c:pt>
                <c:pt idx="8">
                  <c:v>35330</c:v>
                </c:pt>
                <c:pt idx="9">
                  <c:v>35961</c:v>
                </c:pt>
                <c:pt idx="10">
                  <c:v>34643</c:v>
                </c:pt>
                <c:pt idx="11">
                  <c:v>33564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'Datos Pagos'!$C$14</c:f>
              <c:strCache>
                <c:ptCount val="1"/>
                <c:pt idx="0">
                  <c:v>Pagado 2016</c:v>
                </c:pt>
              </c:strCache>
            </c:strRef>
          </c:tx>
          <c:spPr>
            <a:ln w="412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8"/>
              <c:layout>
                <c:manualLayout>
                  <c:x val="-6.7886063678091357E-2"/>
                  <c:y val="-5.935814115623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Pagos'!$D$12:$O$12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Pagos'!$D$14:$O$14</c:f>
              <c:numCache>
                <c:formatCode>_("$"* #,##0_);_("$"* \(#,##0\);_("$"* "-"??_);_(@_)</c:formatCode>
                <c:ptCount val="12"/>
                <c:pt idx="0">
                  <c:v>119</c:v>
                </c:pt>
                <c:pt idx="1">
                  <c:v>786</c:v>
                </c:pt>
                <c:pt idx="2">
                  <c:v>2198</c:v>
                </c:pt>
                <c:pt idx="3">
                  <c:v>4376</c:v>
                </c:pt>
                <c:pt idx="4">
                  <c:v>7082</c:v>
                </c:pt>
                <c:pt idx="5">
                  <c:v>10080</c:v>
                </c:pt>
                <c:pt idx="6">
                  <c:v>13088</c:v>
                </c:pt>
                <c:pt idx="7">
                  <c:v>16249</c:v>
                </c:pt>
                <c:pt idx="8">
                  <c:v>18961</c:v>
                </c:pt>
                <c:pt idx="9">
                  <c:v>22353</c:v>
                </c:pt>
                <c:pt idx="10">
                  <c:v>25448</c:v>
                </c:pt>
                <c:pt idx="11">
                  <c:v>33564</c:v>
                </c:pt>
              </c:numCache>
            </c:numRef>
          </c:yVal>
          <c:smooth val="1"/>
        </c:ser>
        <c:ser>
          <c:idx val="0"/>
          <c:order val="4"/>
          <c:tx>
            <c:strRef>
              <c:f>'Datos Pagos'!$C$15</c:f>
              <c:strCache>
                <c:ptCount val="1"/>
                <c:pt idx="0">
                  <c:v>Pagado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>
                <c:manualLayout>
                  <c:x val="-8.1911873187783257E-2"/>
                  <c:y val="-5.2955898161221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Pagos'!$D$12:$O$12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Pagos'!$D$15:$L$15</c:f>
              <c:numCache>
                <c:formatCode>"$"#,##0_);[Red]\("$"#,##0\)</c:formatCode>
                <c:ptCount val="9"/>
                <c:pt idx="0">
                  <c:v>53</c:v>
                </c:pt>
                <c:pt idx="1">
                  <c:v>435</c:v>
                </c:pt>
                <c:pt idx="2">
                  <c:v>1727</c:v>
                </c:pt>
                <c:pt idx="3">
                  <c:v>3313</c:v>
                </c:pt>
                <c:pt idx="4">
                  <c:v>5601</c:v>
                </c:pt>
                <c:pt idx="5">
                  <c:v>8306</c:v>
                </c:pt>
                <c:pt idx="6">
                  <c:v>11080</c:v>
                </c:pt>
                <c:pt idx="7">
                  <c:v>13347</c:v>
                </c:pt>
                <c:pt idx="8">
                  <c:v>16318</c:v>
                </c:pt>
              </c:numCache>
            </c:numRef>
          </c:yVal>
          <c:smooth val="1"/>
        </c:ser>
        <c:ser>
          <c:idx val="2"/>
          <c:order val="5"/>
          <c:tx>
            <c:strRef>
              <c:f>'Datos Compromiso'!$B$18</c:f>
              <c:strCache>
                <c:ptCount val="1"/>
                <c:pt idx="0">
                  <c:v>Adjudicado 2017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'Datos Compromiso'!$C$15:$N$15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'Datos Compromiso'!$C$18:$K$18</c:f>
              <c:numCache>
                <c:formatCode>_("$"* #,##0_);_("$"* \(#,##0\);_("$"* "-"??_);_(@_)</c:formatCode>
                <c:ptCount val="9"/>
                <c:pt idx="0">
                  <c:v>8490</c:v>
                </c:pt>
                <c:pt idx="1">
                  <c:v>18614</c:v>
                </c:pt>
                <c:pt idx="2">
                  <c:v>22576</c:v>
                </c:pt>
                <c:pt idx="3">
                  <c:v>24316</c:v>
                </c:pt>
                <c:pt idx="4">
                  <c:v>25265</c:v>
                </c:pt>
                <c:pt idx="5">
                  <c:v>30475</c:v>
                </c:pt>
                <c:pt idx="6">
                  <c:v>31171</c:v>
                </c:pt>
                <c:pt idx="7">
                  <c:v>33046</c:v>
                </c:pt>
                <c:pt idx="8">
                  <c:v>33558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123792"/>
        <c:axId val="187124352"/>
      </c:scatterChart>
      <c:valAx>
        <c:axId val="1871237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Meses</a:t>
                </a:r>
              </a:p>
            </c:rich>
          </c:tx>
          <c:layout>
            <c:manualLayout>
              <c:xMode val="edge"/>
              <c:yMode val="edge"/>
              <c:x val="0.53173925186976145"/>
              <c:y val="0.76490189633736794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crossAx val="187124352"/>
        <c:crosses val="autoZero"/>
        <c:crossBetween val="midCat"/>
      </c:valAx>
      <c:valAx>
        <c:axId val="187124352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US$ Miles</a:t>
                </a:r>
              </a:p>
            </c:rich>
          </c:tx>
          <c:layout/>
          <c:overlay val="0"/>
        </c:title>
        <c:numFmt formatCode="_([$$-440A]* #,##0_);_([$$-440A]* \(#,##0\);_([$$-440A]* &quot;-&quot;??_);_(@_)" sourceLinked="1"/>
        <c:majorTickMark val="none"/>
        <c:minorTickMark val="none"/>
        <c:tickLblPos val="nextTo"/>
        <c:crossAx val="18712379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4869222500895737"/>
          <c:y val="0.83031310287665949"/>
          <c:w val="0.85130781329733718"/>
          <c:h val="5.428917756571326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SV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82054908288877"/>
          <c:y val="1.6646836187803816E-2"/>
          <c:w val="0.75140068680893368"/>
          <c:h val="0.74355221477436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'Programación Anual INSAFORP'!$K$49</c:f>
              <c:strCache>
                <c:ptCount val="1"/>
                <c:pt idx="0">
                  <c:v>Meta - Personas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'Programación Anual INSAFORP'!$L$48:$P$48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Anual INSAFORP'!$L$49:$P$49</c:f>
              <c:numCache>
                <c:formatCode>#,##0</c:formatCode>
                <c:ptCount val="5"/>
                <c:pt idx="0">
                  <c:v>55241</c:v>
                </c:pt>
                <c:pt idx="1">
                  <c:v>102344</c:v>
                </c:pt>
                <c:pt idx="2">
                  <c:v>111815</c:v>
                </c:pt>
                <c:pt idx="3">
                  <c:v>71951</c:v>
                </c:pt>
                <c:pt idx="4">
                  <c:v>341351</c:v>
                </c:pt>
              </c:numCache>
            </c:numRef>
          </c:val>
        </c:ser>
        <c:ser>
          <c:idx val="1"/>
          <c:order val="1"/>
          <c:tx>
            <c:strRef>
              <c:f>'Programación Anual INSAFORP'!$K$50</c:f>
              <c:strCache>
                <c:ptCount val="1"/>
                <c:pt idx="0">
                  <c:v>Personas capacitadas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'Programación Anual INSAFORP'!$L$48:$P$48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Anual INSAFORP'!$L$50:$P$50</c:f>
              <c:numCache>
                <c:formatCode>#,##0</c:formatCode>
                <c:ptCount val="5"/>
                <c:pt idx="0">
                  <c:v>56675</c:v>
                </c:pt>
                <c:pt idx="1">
                  <c:v>90467</c:v>
                </c:pt>
                <c:pt idx="2">
                  <c:v>96801</c:v>
                </c:pt>
                <c:pt idx="4">
                  <c:v>243943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128272"/>
        <c:axId val="187128832"/>
      </c:barChart>
      <c:lineChart>
        <c:grouping val="standard"/>
        <c:varyColors val="0"/>
        <c:ser>
          <c:idx val="2"/>
          <c:order val="2"/>
          <c:tx>
            <c:strRef>
              <c:f>'Programación Anual INSAFORP'!$K$51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Anual INSAFORP'!$L$48:$P$48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Anual INSAFORP'!$L$51:$P$51</c:f>
              <c:numCache>
                <c:formatCode>0.0</c:formatCode>
                <c:ptCount val="5"/>
                <c:pt idx="0">
                  <c:v>5.2500266399999997</c:v>
                </c:pt>
                <c:pt idx="1">
                  <c:v>9.3691763100000003</c:v>
                </c:pt>
                <c:pt idx="2">
                  <c:v>10.88390794</c:v>
                </c:pt>
                <c:pt idx="3">
                  <c:v>9.2058891099999993</c:v>
                </c:pt>
                <c:pt idx="4">
                  <c:v>34.709000000000003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'Programación Anual INSAFORP'!$K$52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Anual INSAFORP'!$L$48:$P$48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Anual INSAFORP'!$L$52:$P$52</c:f>
              <c:numCache>
                <c:formatCode>0.0</c:formatCode>
                <c:ptCount val="5"/>
                <c:pt idx="0">
                  <c:v>5.8877913950000007</c:v>
                </c:pt>
                <c:pt idx="1">
                  <c:v>8.3664573243571532</c:v>
                </c:pt>
                <c:pt idx="2">
                  <c:v>7.4820106944000004</c:v>
                </c:pt>
                <c:pt idx="4">
                  <c:v>21.736259413757153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703360"/>
        <c:axId val="187702800"/>
      </c:lineChart>
      <c:catAx>
        <c:axId val="1871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128832"/>
        <c:crosses val="autoZero"/>
        <c:auto val="1"/>
        <c:lblAlgn val="ctr"/>
        <c:lblOffset val="100"/>
        <c:noMultiLvlLbl val="0"/>
      </c:catAx>
      <c:valAx>
        <c:axId val="18712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200" b="1" dirty="0" smtClean="0"/>
                  <a:t>PERSONAS</a:t>
                </a:r>
                <a:endParaRPr lang="es-SV" sz="1200" b="1" dirty="0"/>
              </a:p>
            </c:rich>
          </c:tx>
          <c:layout>
            <c:manualLayout>
              <c:xMode val="edge"/>
              <c:yMode val="edge"/>
              <c:x val="7.1208770778652675E-2"/>
              <c:y val="0.327647796078213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128272"/>
        <c:crosses val="autoZero"/>
        <c:crossBetween val="between"/>
      </c:valAx>
      <c:valAx>
        <c:axId val="1877028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dirty="0" smtClean="0"/>
                  <a:t>INVERSIÓN</a:t>
                </a:r>
                <a:r>
                  <a:rPr lang="es-SV" baseline="0" dirty="0" smtClean="0"/>
                  <a:t> (Millones US$)</a:t>
                </a:r>
                <a:endParaRPr lang="es-SV" dirty="0"/>
              </a:p>
            </c:rich>
          </c:tx>
          <c:layout>
            <c:manualLayout>
              <c:xMode val="edge"/>
              <c:yMode val="edge"/>
              <c:x val="0.95141170562105137"/>
              <c:y val="0.237124312173718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703360"/>
        <c:crosses val="max"/>
        <c:crossBetween val="between"/>
      </c:valAx>
      <c:catAx>
        <c:axId val="187703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70280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'Programación x Trimestre FC'!$N$4</c:f>
              <c:strCache>
                <c:ptCount val="1"/>
                <c:pt idx="0">
                  <c:v>Meta - Personas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'Programación x Trimestre FC'!$O$3:$S$3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FC'!$O$4:$S$4</c:f>
              <c:numCache>
                <c:formatCode>#,##0.0</c:formatCode>
                <c:ptCount val="5"/>
                <c:pt idx="0">
                  <c:v>29</c:v>
                </c:pt>
                <c:pt idx="1">
                  <c:v>58.1</c:v>
                </c:pt>
                <c:pt idx="2">
                  <c:v>68.099999999999994</c:v>
                </c:pt>
                <c:pt idx="3">
                  <c:v>51.8</c:v>
                </c:pt>
                <c:pt idx="4">
                  <c:v>207</c:v>
                </c:pt>
              </c:numCache>
            </c:numRef>
          </c:val>
        </c:ser>
        <c:ser>
          <c:idx val="1"/>
          <c:order val="1"/>
          <c:tx>
            <c:strRef>
              <c:f>'Programación x Trimestre FC'!$N$5</c:f>
              <c:strCache>
                <c:ptCount val="1"/>
                <c:pt idx="0">
                  <c:v>Personas capacitadas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'Programación x Trimestre FC'!$O$3:$S$3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FC'!$O$5:$S$5</c:f>
              <c:numCache>
                <c:formatCode>0.0</c:formatCode>
                <c:ptCount val="5"/>
                <c:pt idx="0" formatCode="#,##0.0">
                  <c:v>29.74</c:v>
                </c:pt>
                <c:pt idx="1">
                  <c:v>53.584000000000003</c:v>
                </c:pt>
                <c:pt idx="2">
                  <c:v>57.273000000000003</c:v>
                </c:pt>
                <c:pt idx="4">
                  <c:v>140.59700000000001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708400"/>
        <c:axId val="187708960"/>
      </c:barChart>
      <c:lineChart>
        <c:grouping val="standard"/>
        <c:varyColors val="0"/>
        <c:ser>
          <c:idx val="2"/>
          <c:order val="2"/>
          <c:tx>
            <c:strRef>
              <c:f>'Programación x Trimestre FC'!$N$6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>
                    <a:lumMod val="5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x Trimestre FC'!$O$3:$S$3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FC'!$O$6:$S$6</c:f>
              <c:numCache>
                <c:formatCode>0.0</c:formatCode>
                <c:ptCount val="5"/>
                <c:pt idx="0" formatCode="#,##0.0">
                  <c:v>2.3923000000000001</c:v>
                </c:pt>
                <c:pt idx="1">
                  <c:v>4.8737000000000004</c:v>
                </c:pt>
                <c:pt idx="2">
                  <c:v>5.5736999999999997</c:v>
                </c:pt>
                <c:pt idx="3">
                  <c:v>3.9863</c:v>
                </c:pt>
                <c:pt idx="4">
                  <c:v>16.826000000000001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'Programación x Trimestre FC'!$N$7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x Trimestre FC'!$O$3:$S$3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FC'!$O$7:$S$7</c:f>
              <c:numCache>
                <c:formatCode>0.0</c:formatCode>
                <c:ptCount val="5"/>
                <c:pt idx="0" formatCode="#,##0.0">
                  <c:v>3.1488998100000005</c:v>
                </c:pt>
                <c:pt idx="1">
                  <c:v>4.8585979999999998</c:v>
                </c:pt>
                <c:pt idx="2">
                  <c:v>3.9246300000000001</c:v>
                </c:pt>
                <c:pt idx="4">
                  <c:v>11.932127810000001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710080"/>
        <c:axId val="187709520"/>
      </c:lineChart>
      <c:catAx>
        <c:axId val="18770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708960"/>
        <c:crosses val="autoZero"/>
        <c:auto val="1"/>
        <c:lblAlgn val="ctr"/>
        <c:lblOffset val="100"/>
        <c:noMultiLvlLbl val="0"/>
      </c:catAx>
      <c:valAx>
        <c:axId val="18770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Personas (Miles)</a:t>
                </a:r>
              </a:p>
            </c:rich>
          </c:tx>
          <c:layout>
            <c:manualLayout>
              <c:xMode val="edge"/>
              <c:yMode val="edge"/>
              <c:x val="6.623370516185477E-2"/>
              <c:y val="0.267688401098521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708400"/>
        <c:crosses val="autoZero"/>
        <c:crossBetween val="between"/>
      </c:valAx>
      <c:valAx>
        <c:axId val="1877095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Inversión (</a:t>
                </a:r>
                <a:r>
                  <a:rPr lang="es-SV" sz="1400" b="1" dirty="0" smtClean="0"/>
                  <a:t>Millones </a:t>
                </a:r>
                <a:r>
                  <a:rPr lang="es-SV" sz="1400" b="1" dirty="0"/>
                  <a:t>US$)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7710080"/>
        <c:crosses val="max"/>
        <c:crossBetween val="between"/>
      </c:valAx>
      <c:catAx>
        <c:axId val="187710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7095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66334977455334E-2"/>
          <c:y val="0.11567127921486303"/>
          <c:w val="0.96339505254133184"/>
          <c:h val="0.7899735523291556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'Ejecutado y Comprometido FC'!$D$4</c:f>
              <c:strCache>
                <c:ptCount val="1"/>
                <c:pt idx="0">
                  <c:v>Ejecutado 3T 2016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FC'!$C$5:$C$6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FC'!$D$5:$D$6</c:f>
              <c:numCache>
                <c:formatCode>#,##0.0</c:formatCode>
                <c:ptCount val="2"/>
                <c:pt idx="0" formatCode="#,##0">
                  <c:v>152911</c:v>
                </c:pt>
                <c:pt idx="1">
                  <c:v>12381</c:v>
                </c:pt>
              </c:numCache>
            </c:numRef>
          </c:val>
        </c:ser>
        <c:ser>
          <c:idx val="1"/>
          <c:order val="1"/>
          <c:tx>
            <c:strRef>
              <c:f>'Ejecutado y Comprometido FC'!$F$4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FC'!$C$5:$C$6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FC'!$F$5:$F$6</c:f>
              <c:numCache>
                <c:formatCode>#,##0.0</c:formatCode>
                <c:ptCount val="2"/>
                <c:pt idx="0" formatCode="#,##0">
                  <c:v>140597</c:v>
                </c:pt>
                <c:pt idx="1">
                  <c:v>11932.12781</c:v>
                </c:pt>
              </c:numCache>
            </c:numRef>
          </c:val>
        </c:ser>
        <c:ser>
          <c:idx val="0"/>
          <c:order val="2"/>
          <c:tx>
            <c:strRef>
              <c:f>'Ejecutado y Comprometido FC'!$E$4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FC'!$C$5:$C$6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FC'!$E$5:$E$6</c:f>
              <c:numCache>
                <c:formatCode>#,##0.0</c:formatCode>
                <c:ptCount val="2"/>
                <c:pt idx="0" formatCode="#,##0">
                  <c:v>155200</c:v>
                </c:pt>
                <c:pt idx="1">
                  <c:v>12839.7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8344608"/>
        <c:axId val="188345168"/>
      </c:barChart>
      <c:catAx>
        <c:axId val="18834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8345168"/>
        <c:crosses val="autoZero"/>
        <c:auto val="1"/>
        <c:lblAlgn val="ctr"/>
        <c:lblOffset val="100"/>
        <c:noMultiLvlLbl val="0"/>
      </c:catAx>
      <c:valAx>
        <c:axId val="1883451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834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001555382735252"/>
          <c:y val="1.466215000610923E-2"/>
          <c:w val="0.77996876133259829"/>
          <c:h val="4.724791251968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'Programación x Trimestre FI'!$N$4</c:f>
              <c:strCache>
                <c:ptCount val="1"/>
                <c:pt idx="0">
                  <c:v>Meta - Personas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'Programación x Trimestre FI'!$O$3:$S$3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FI'!$O$4:$S$4</c:f>
              <c:numCache>
                <c:formatCode>#,##0.0</c:formatCode>
                <c:ptCount val="5"/>
                <c:pt idx="0">
                  <c:v>24.690999999999999</c:v>
                </c:pt>
                <c:pt idx="1">
                  <c:v>40.994</c:v>
                </c:pt>
                <c:pt idx="2">
                  <c:v>39.884999999999998</c:v>
                </c:pt>
                <c:pt idx="3">
                  <c:v>17.071000000000002</c:v>
                </c:pt>
                <c:pt idx="4">
                  <c:v>122.64099999999999</c:v>
                </c:pt>
              </c:numCache>
            </c:numRef>
          </c:val>
        </c:ser>
        <c:ser>
          <c:idx val="1"/>
          <c:order val="1"/>
          <c:tx>
            <c:strRef>
              <c:f>'Programación x Trimestre FI'!$N$5</c:f>
              <c:strCache>
                <c:ptCount val="1"/>
                <c:pt idx="0">
                  <c:v>Personas capacitadas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'Programación x Trimestre FI'!$O$3:$S$3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FI'!$O$5:$S$5</c:f>
              <c:numCache>
                <c:formatCode>0.0</c:formatCode>
                <c:ptCount val="5"/>
                <c:pt idx="0" formatCode="#,##0.0">
                  <c:v>25.824000000000002</c:v>
                </c:pt>
                <c:pt idx="1">
                  <c:v>34.021000000000001</c:v>
                </c:pt>
                <c:pt idx="2">
                  <c:v>36.192</c:v>
                </c:pt>
                <c:pt idx="4">
                  <c:v>96.037000000000006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349648"/>
        <c:axId val="188350208"/>
      </c:barChart>
      <c:lineChart>
        <c:grouping val="standard"/>
        <c:varyColors val="0"/>
        <c:ser>
          <c:idx val="2"/>
          <c:order val="2"/>
          <c:tx>
            <c:strRef>
              <c:f>'Programación x Trimestre FI'!$N$6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x Trimestre FI'!$O$3:$S$3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FI'!$O$6:$S$6</c:f>
              <c:numCache>
                <c:formatCode>0.0</c:formatCode>
                <c:ptCount val="5"/>
                <c:pt idx="0" formatCode="#,##0.0">
                  <c:v>2.4874106399999998</c:v>
                </c:pt>
                <c:pt idx="1">
                  <c:v>3.8756723100000001</c:v>
                </c:pt>
                <c:pt idx="2">
                  <c:v>4.5933759399999996</c:v>
                </c:pt>
                <c:pt idx="3">
                  <c:v>4.7095411099999991</c:v>
                </c:pt>
                <c:pt idx="4">
                  <c:v>15.666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'Programación x Trimestre FI'!$N$7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'Programación x Trimestre FI'!$O$3:$S$3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'Programación x Trimestre FI'!$O$7:$S$7</c:f>
              <c:numCache>
                <c:formatCode>0.0</c:formatCode>
                <c:ptCount val="5"/>
                <c:pt idx="0" formatCode="#,##0.0">
                  <c:v>2.4288305949999995</c:v>
                </c:pt>
                <c:pt idx="1">
                  <c:v>3.0257514043571536</c:v>
                </c:pt>
                <c:pt idx="2">
                  <c:v>3.0917622044000006</c:v>
                </c:pt>
                <c:pt idx="4" formatCode="#,##0.0">
                  <c:v>8.5463442037571529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351328"/>
        <c:axId val="188350768"/>
      </c:lineChart>
      <c:catAx>
        <c:axId val="18834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8350208"/>
        <c:crosses val="autoZero"/>
        <c:auto val="1"/>
        <c:lblAlgn val="ctr"/>
        <c:lblOffset val="100"/>
        <c:noMultiLvlLbl val="0"/>
      </c:catAx>
      <c:valAx>
        <c:axId val="18835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Personas (Miles)</a:t>
                </a:r>
              </a:p>
            </c:rich>
          </c:tx>
          <c:layout>
            <c:manualLayout>
              <c:xMode val="edge"/>
              <c:yMode val="edge"/>
              <c:x val="6.0741776663487686E-2"/>
              <c:y val="0.285242849729025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8349648"/>
        <c:crosses val="autoZero"/>
        <c:crossBetween val="between"/>
      </c:valAx>
      <c:valAx>
        <c:axId val="1883507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Inversión (Millones US$)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8351328"/>
        <c:crosses val="max"/>
        <c:crossBetween val="between"/>
      </c:valAx>
      <c:catAx>
        <c:axId val="188351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35076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38612481212778E-2"/>
          <c:y val="0.11078389587949329"/>
          <c:w val="0.96339505254133184"/>
          <c:h val="0.7899735523291556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'Ejecutado y Comprometido FI'!$G$4</c:f>
              <c:strCache>
                <c:ptCount val="1"/>
                <c:pt idx="0">
                  <c:v>Ejecutado 3T 2016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FI'!$D$5:$D$6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FI'!$G$5:$G$6</c:f>
              <c:numCache>
                <c:formatCode>#,##0.0</c:formatCode>
                <c:ptCount val="2"/>
                <c:pt idx="0" formatCode="#,##0">
                  <c:v>97041</c:v>
                </c:pt>
                <c:pt idx="1">
                  <c:v>12616.6</c:v>
                </c:pt>
              </c:numCache>
            </c:numRef>
          </c:val>
        </c:ser>
        <c:ser>
          <c:idx val="1"/>
          <c:order val="1"/>
          <c:tx>
            <c:strRef>
              <c:f>'Ejecutado y Comprometido FI'!$F$4</c:f>
              <c:strCache>
                <c:ptCount val="1"/>
                <c:pt idx="0">
                  <c:v>Ejecutado 3T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FI'!$D$5:$D$6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FI'!$F$5:$F$6</c:f>
              <c:numCache>
                <c:formatCode>#,##0.0</c:formatCode>
                <c:ptCount val="2"/>
                <c:pt idx="0" formatCode="#,##0">
                  <c:v>96037</c:v>
                </c:pt>
                <c:pt idx="1">
                  <c:v>8546.3442037571531</c:v>
                </c:pt>
              </c:numCache>
            </c:numRef>
          </c:val>
        </c:ser>
        <c:ser>
          <c:idx val="0"/>
          <c:order val="2"/>
          <c:tx>
            <c:strRef>
              <c:f>'Ejecutado y Comprometido FI'!$E$4</c:f>
              <c:strCache>
                <c:ptCount val="1"/>
                <c:pt idx="0">
                  <c:v>Meta 3T 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'Ejecutado y Comprometido FI'!$D$5:$D$6</c:f>
              <c:strCache>
                <c:ptCount val="2"/>
                <c:pt idx="0">
                  <c:v>Personas capacitadas</c:v>
                </c:pt>
                <c:pt idx="1">
                  <c:v>Inversión US$ (Miles)</c:v>
                </c:pt>
              </c:strCache>
            </c:strRef>
          </c:cat>
          <c:val>
            <c:numRef>
              <c:f>'Ejecutado y Comprometido FI'!$E$5:$E$6</c:f>
              <c:numCache>
                <c:formatCode>#,##0.0</c:formatCode>
                <c:ptCount val="2"/>
                <c:pt idx="0" formatCode="#,##0">
                  <c:v>105570</c:v>
                </c:pt>
                <c:pt idx="1">
                  <c:v>10956.458889999998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8355248"/>
        <c:axId val="188355808"/>
      </c:barChart>
      <c:catAx>
        <c:axId val="1883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8355808"/>
        <c:crosses val="autoZero"/>
        <c:auto val="1"/>
        <c:lblAlgn val="ctr"/>
        <c:lblOffset val="100"/>
        <c:noMultiLvlLbl val="0"/>
      </c:catAx>
      <c:valAx>
        <c:axId val="1883558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835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001555382735252"/>
          <c:y val="1.466215000610923E-2"/>
          <c:w val="0.77996876133259829"/>
          <c:h val="4.724791251968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'Prog x Tri CFP San Bartolo'!$N$4</c:f>
              <c:strCache>
                <c:ptCount val="1"/>
                <c:pt idx="0">
                  <c:v>Meta - Personas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 x Tri CFP San Bartolo'!$O$3:$S$3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CFP San Bartolo'!$O$4:$S$4</c:f>
              <c:numCache>
                <c:formatCode>#,##0</c:formatCode>
                <c:ptCount val="5"/>
                <c:pt idx="0">
                  <c:v>1550</c:v>
                </c:pt>
                <c:pt idx="1">
                  <c:v>3250</c:v>
                </c:pt>
                <c:pt idx="2">
                  <c:v>3830</c:v>
                </c:pt>
                <c:pt idx="3">
                  <c:v>3080</c:v>
                </c:pt>
                <c:pt idx="4">
                  <c:v>11710</c:v>
                </c:pt>
              </c:numCache>
            </c:numRef>
          </c:val>
        </c:ser>
        <c:ser>
          <c:idx val="1"/>
          <c:order val="1"/>
          <c:tx>
            <c:strRef>
              <c:f>'Prog x Tri CFP San Bartolo'!$N$5</c:f>
              <c:strCache>
                <c:ptCount val="1"/>
                <c:pt idx="0">
                  <c:v>Personas capacitadas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'Prog x Tri CFP San Bartolo'!$O$3:$S$3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CFP San Bartolo'!$O$5:$S$5</c:f>
              <c:numCache>
                <c:formatCode>#,##0</c:formatCode>
                <c:ptCount val="5"/>
                <c:pt idx="0">
                  <c:v>1111</c:v>
                </c:pt>
                <c:pt idx="1">
                  <c:v>2862</c:v>
                </c:pt>
                <c:pt idx="2">
                  <c:v>3336</c:v>
                </c:pt>
                <c:pt idx="4">
                  <c:v>7309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289728"/>
        <c:axId val="189290288"/>
      </c:barChart>
      <c:lineChart>
        <c:grouping val="standard"/>
        <c:varyColors val="0"/>
        <c:ser>
          <c:idx val="2"/>
          <c:order val="2"/>
          <c:tx>
            <c:strRef>
              <c:f>'Prog x Tri CFP San Bartolo'!$N$6</c:f>
              <c:strCache>
                <c:ptCount val="1"/>
                <c:pt idx="0">
                  <c:v>Inversión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 x Tri CFP San Bartolo'!$O$3:$S$3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CFP San Bartolo'!$O$6:$S$6</c:f>
              <c:numCache>
                <c:formatCode>0.0</c:formatCode>
                <c:ptCount val="5"/>
                <c:pt idx="0" formatCode="#,##0.0">
                  <c:v>370.31599999999997</c:v>
                </c:pt>
                <c:pt idx="1">
                  <c:v>619.80399999999997</c:v>
                </c:pt>
                <c:pt idx="2">
                  <c:v>716.83199999999999</c:v>
                </c:pt>
                <c:pt idx="3">
                  <c:v>510.048</c:v>
                </c:pt>
                <c:pt idx="4" formatCode="#,##0.0">
                  <c:v>2217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'Prog x Tri CFP San Bartolo'!$N$7</c:f>
              <c:strCache>
                <c:ptCount val="1"/>
                <c:pt idx="0">
                  <c:v>Ejecutado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7"/>
            <c:spPr>
              <a:solidFill>
                <a:schemeClr val="bg1">
                  <a:alpha val="9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'Prog x Tri CFP San Bartolo'!$O$3:$S$3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ANUAL</c:v>
                </c:pt>
              </c:strCache>
            </c:strRef>
          </c:cat>
          <c:val>
            <c:numRef>
              <c:f>'Prog x Tri CFP San Bartolo'!$O$7:$S$7</c:f>
              <c:numCache>
                <c:formatCode>0.0</c:formatCode>
                <c:ptCount val="5"/>
                <c:pt idx="0" formatCode="#,##0">
                  <c:v>310.06099</c:v>
                </c:pt>
                <c:pt idx="1">
                  <c:v>482.10791999999998</c:v>
                </c:pt>
                <c:pt idx="2">
                  <c:v>465.61849000000001</c:v>
                </c:pt>
                <c:pt idx="4" formatCode="#,##0.0">
                  <c:v>1257.7873999999999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291408"/>
        <c:axId val="189290848"/>
      </c:lineChart>
      <c:catAx>
        <c:axId val="18928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290288"/>
        <c:crosses val="autoZero"/>
        <c:auto val="1"/>
        <c:lblAlgn val="ctr"/>
        <c:lblOffset val="100"/>
        <c:noMultiLvlLbl val="0"/>
      </c:catAx>
      <c:valAx>
        <c:axId val="18929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Personas</a:t>
                </a:r>
              </a:p>
            </c:rich>
          </c:tx>
          <c:layout>
            <c:manualLayout>
              <c:xMode val="edge"/>
              <c:yMode val="edge"/>
              <c:x val="0.10890201224846895"/>
              <c:y val="0.32855667898664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289728"/>
        <c:crosses val="autoZero"/>
        <c:crossBetween val="between"/>
      </c:valAx>
      <c:valAx>
        <c:axId val="1892908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1400" b="1" dirty="0"/>
                  <a:t>Inversión (Miles US$)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9291408"/>
        <c:crosses val="max"/>
        <c:crossBetween val="between"/>
      </c:valAx>
      <c:catAx>
        <c:axId val="189291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29084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1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0.67849</cdr:x>
      <cdr:y>0.10709</cdr:y>
    </cdr:from>
    <cdr:to>
      <cdr:x>0.6788</cdr:x>
      <cdr:y>0.75607</cdr:y>
    </cdr:to>
    <cdr:cxnSp macro="">
      <cdr:nvCxnSpPr>
        <cdr:cNvPr id="3" name="Conector recto 2"/>
        <cdr:cNvCxnSpPr/>
      </cdr:nvCxnSpPr>
      <cdr:spPr>
        <a:xfrm xmlns:a="http://schemas.openxmlformats.org/drawingml/2006/main" flipH="1">
          <a:off x="5651959" y="540858"/>
          <a:ext cx="2557" cy="327773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0.66531</cdr:x>
      <cdr:y>0.11801</cdr:y>
    </cdr:from>
    <cdr:to>
      <cdr:x>0.66574</cdr:x>
      <cdr:y>0.83112</cdr:y>
    </cdr:to>
    <cdr:cxnSp macro="">
      <cdr:nvCxnSpPr>
        <cdr:cNvPr id="3" name="Conector recto 2"/>
        <cdr:cNvCxnSpPr/>
      </cdr:nvCxnSpPr>
      <cdr:spPr>
        <a:xfrm xmlns:a="http://schemas.openxmlformats.org/drawingml/2006/main" flipH="1">
          <a:off x="6027307" y="615834"/>
          <a:ext cx="3855" cy="372135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0.68221</cdr:x>
      <cdr:y>0.14118</cdr:y>
    </cdr:from>
    <cdr:to>
      <cdr:x>0.68221</cdr:x>
      <cdr:y>0.75134</cdr:y>
    </cdr:to>
    <cdr:cxnSp macro="">
      <cdr:nvCxnSpPr>
        <cdr:cNvPr id="3" name="Conector recto 2"/>
        <cdr:cNvCxnSpPr/>
      </cdr:nvCxnSpPr>
      <cdr:spPr>
        <a:xfrm xmlns:a="http://schemas.openxmlformats.org/drawingml/2006/main">
          <a:off x="6461586" y="643545"/>
          <a:ext cx="0" cy="27813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9" y="20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3459" y="20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2B9F6-882C-4177-80B8-3B8B89F0562C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9" y="9427763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3459" y="9427763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34F51-978E-4647-A6E5-2F5F7C78532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74551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9" y="20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3459" y="20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0F1EE-7115-42DF-A42F-7972925E496E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225" y="744538"/>
            <a:ext cx="6618288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877" y="4715600"/>
            <a:ext cx="5328984" cy="446613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9" y="9427763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3459" y="9427763"/>
            <a:ext cx="2887790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A2B4E-3FFF-480F-8310-E39DC56246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916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xfrm>
            <a:off x="22225" y="744538"/>
            <a:ext cx="6618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327" indent="-2855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039" indent="-22840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856" indent="-22840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671" indent="-22840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2487" indent="-228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9301" indent="-228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6120" indent="-228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2936" indent="-228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9B74D5-2603-40B9-B7BF-D4639C92604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42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Este módulo es parte del curso "Estrategias de atención a las personas con discapacidad" que se dirigirá a instructores/as con el objetivo de que cuenten con las competencias básicas para facilitar el aprendizaje  de personas con discapacidad.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A2B4E-3FFF-480F-8310-E39DC5624608}" type="slidenum">
              <a:rPr lang="es-SV" smtClean="0"/>
              <a:t>24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419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42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6DDA9-9B69-4E95-A495-A08BC95E48B2}" type="slidenum">
              <a:rPr lang="es-SV" smtClean="0"/>
              <a:t>31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575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42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Revisar lo que se</a:t>
            </a:r>
            <a:r>
              <a:rPr lang="es-SV" baseline="0" dirty="0" smtClean="0"/>
              <a:t> relaciona con lo del Informe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A2B4E-3FFF-480F-8310-E39DC5624608}" type="slidenum">
              <a:rPr lang="es-SV" smtClean="0">
                <a:solidFill>
                  <a:prstClr val="black"/>
                </a:solidFill>
              </a:rPr>
              <a:pPr/>
              <a:t>50</a:t>
            </a:fld>
            <a:endParaRPr lang="es-SV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2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42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A2B4E-3FFF-480F-8310-E39DC5624608}" type="slidenum">
              <a:rPr lang="es-SV" smtClean="0">
                <a:solidFill>
                  <a:prstClr val="black"/>
                </a:solidFill>
              </a:rPr>
              <a:pPr/>
              <a:t>53</a:t>
            </a:fld>
            <a:endParaRPr lang="es-SV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2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528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6370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4444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8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6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42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9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03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7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04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4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17071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4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05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8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04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93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31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64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72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00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1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9515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67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27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0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65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15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03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07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8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34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49466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2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6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2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30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E95-1396-45B3-8726-502157DB717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18/10/2017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66B1-330E-4A5E-B555-6B201922F8C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5681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2794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7387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490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307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1663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5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5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18D1D-FB3C-4DE0-8A0C-EC3A5BF13977}" type="datetimeFigureOut">
              <a:rPr lang="es-SV" smtClean="0"/>
              <a:t>18/10/2017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EE2F-117B-4FF3-B7EF-759C239B84F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4641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9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Hoja_de_c_lculo_de_Microsoft_Excel4.xls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emf"/><Relationship Id="rId4" Type="http://schemas.openxmlformats.org/officeDocument/2006/relationships/image" Target="../media/image7.png"/><Relationship Id="rId9" Type="http://schemas.openxmlformats.org/officeDocument/2006/relationships/package" Target="../embeddings/Hoja_de_c_lculo_de_Microsoft_Excel5.xlsx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84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8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15814"/>
            <a:ext cx="12192000" cy="23421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65" y="2728306"/>
            <a:ext cx="4995873" cy="1278014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524000" y="479715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INFORME DE EJECUCIÓN</a:t>
            </a:r>
          </a:p>
          <a:p>
            <a: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Segundo y </a:t>
            </a:r>
            <a:r>
              <a:rPr lang="en-US" sz="28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Tercer</a:t>
            </a:r>
            <a: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Trimestre</a:t>
            </a:r>
            <a: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Futura Condensed"/>
              </a:rPr>
              <a:t> 2017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43872" y="622081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ea typeface="+mj-ea"/>
                <a:cs typeface="Futura Condensed"/>
              </a:rPr>
              <a:t>Octubre 2017</a:t>
            </a:r>
          </a:p>
        </p:txBody>
      </p:sp>
    </p:spTree>
    <p:extLst>
      <p:ext uri="{BB962C8B-B14F-4D97-AF65-F5344CB8AC3E}">
        <p14:creationId xmlns:p14="http://schemas.microsoft.com/office/powerpoint/2010/main" val="17133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524001" y="404664"/>
            <a:ext cx="8918687" cy="8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MX" sz="2800" b="1" spc="-11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CONTINUA</a:t>
            </a:r>
          </a:p>
          <a:p>
            <a:pPr algn="ctr">
              <a:lnSpc>
                <a:spcPct val="80000"/>
              </a:lnSpc>
            </a:pP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3er. Trimestre 2017</a:t>
            </a: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0614"/>
            <a:ext cx="9144000" cy="5373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32893" y="1412777"/>
            <a:ext cx="8100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800" dirty="0"/>
              <a:t>Diseño del plan de capacitación de las MYPES.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800" dirty="0"/>
              <a:t>Coordinación con la gremial  ASDER en la realización de eventos abiertos especializados para Radio, Televisión.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800" dirty="0"/>
              <a:t>Coordinación con la gremial  INQUIFAR en la realización de eventos abiertos especializados para la rama de Química y Farmacia.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800" dirty="0"/>
              <a:t>Apoyo a eventos abiertos especializados para diferentes ramas productivas : textil y confección, plásticos y turismo. </a:t>
            </a:r>
            <a:endParaRPr lang="es-SV" sz="2800" dirty="0">
              <a:solidFill>
                <a:prstClr val="black"/>
              </a:solidFill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3"/>
          <a:stretch/>
        </p:blipFill>
        <p:spPr>
          <a:xfrm>
            <a:off x="1524000" y="6597352"/>
            <a:ext cx="9144000" cy="277809"/>
          </a:xfrm>
          <a:prstGeom prst="rect">
            <a:avLst/>
          </a:prstGeom>
        </p:spPr>
      </p:pic>
      <p:sp>
        <p:nvSpPr>
          <p:cNvPr id="9" name="3 Título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FORMACIÓN CONTINUA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2017 / Personas - Inversión</a:t>
            </a:r>
            <a:endParaRPr lang="es-SV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7942"/>
              </p:ext>
            </p:extLst>
          </p:nvPr>
        </p:nvGraphicFramePr>
        <p:xfrm>
          <a:off x="1524000" y="1115616"/>
          <a:ext cx="9144000" cy="533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5"/>
            <a:ext cx="12192000" cy="4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Flecha derecha">
            <a:hlinkClick r:id="rId2" action="ppaction://hlinksldjump"/>
          </p:cNvPr>
          <p:cNvSpPr/>
          <p:nvPr/>
        </p:nvSpPr>
        <p:spPr>
          <a:xfrm>
            <a:off x="10272464" y="5949281"/>
            <a:ext cx="288032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1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90" y="6320614"/>
            <a:ext cx="9144000" cy="537386"/>
          </a:xfrm>
          <a:prstGeom prst="rect">
            <a:avLst/>
          </a:prstGeom>
        </p:spPr>
      </p:pic>
      <p:sp>
        <p:nvSpPr>
          <p:cNvPr id="15" name="3 CuadroTexto"/>
          <p:cNvSpPr txBox="1"/>
          <p:nvPr/>
        </p:nvSpPr>
        <p:spPr>
          <a:xfrm>
            <a:off x="2892632" y="133418"/>
            <a:ext cx="644471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SV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CONTINUA</a:t>
            </a:r>
          </a:p>
          <a:p>
            <a:pPr algn="ctr">
              <a:lnSpc>
                <a:spcPct val="80000"/>
              </a:lnSpc>
            </a:pP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</a:t>
            </a:r>
            <a: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 </a:t>
            </a:r>
            <a:endParaRPr lang="es-SV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22896" y="1518267"/>
            <a:ext cx="108012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Rectángulo 16"/>
          <p:cNvSpPr/>
          <p:nvPr/>
        </p:nvSpPr>
        <p:spPr>
          <a:xfrm>
            <a:off x="6442389" y="1921199"/>
            <a:ext cx="1080120" cy="1318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750972"/>
              </p:ext>
            </p:extLst>
          </p:nvPr>
        </p:nvGraphicFramePr>
        <p:xfrm>
          <a:off x="2279576" y="951995"/>
          <a:ext cx="7632848" cy="519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1 Elipse"/>
          <p:cNvSpPr/>
          <p:nvPr/>
        </p:nvSpPr>
        <p:spPr>
          <a:xfrm>
            <a:off x="3755730" y="1354416"/>
            <a:ext cx="972119" cy="396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-8.1%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6" name="1 Elipse"/>
          <p:cNvSpPr/>
          <p:nvPr/>
        </p:nvSpPr>
        <p:spPr>
          <a:xfrm>
            <a:off x="7436857" y="4363444"/>
            <a:ext cx="972119" cy="396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-3.6%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7" name="1 Elipse"/>
          <p:cNvSpPr/>
          <p:nvPr/>
        </p:nvSpPr>
        <p:spPr>
          <a:xfrm>
            <a:off x="7436856" y="4370114"/>
            <a:ext cx="972119" cy="39605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-7.1%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711624" y="1908933"/>
            <a:ext cx="1080120" cy="3726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1 Elipse"/>
          <p:cNvSpPr/>
          <p:nvPr/>
        </p:nvSpPr>
        <p:spPr>
          <a:xfrm>
            <a:off x="3755729" y="1354416"/>
            <a:ext cx="972119" cy="39605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-9.4%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384032" y="4949289"/>
            <a:ext cx="1080120" cy="68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8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animBg="1"/>
      <p:bldP spid="28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3792" y="2564904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Gerencia de </a:t>
            </a:r>
          </a:p>
          <a:p>
            <a:pPr algn="r"/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Formación Inicial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524001" y="404664"/>
            <a:ext cx="8918687" cy="8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MX" sz="2800" b="1" spc="-11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INICIAL</a:t>
            </a:r>
          </a:p>
          <a:p>
            <a:pPr algn="ctr">
              <a:lnSpc>
                <a:spcPct val="80000"/>
              </a:lnSpc>
            </a:pP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3er. Trimestre 2017</a:t>
            </a: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0614"/>
            <a:ext cx="9144000" cy="5373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03513" y="1412777"/>
            <a:ext cx="8739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800" dirty="0"/>
              <a:t>Implementación del Programa Caminos de la Juventud, 242 jóvenes graduados y 800 jóvenes en capacitación, cobertura en 5 departamentos.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MX" sz="2800" dirty="0"/>
              <a:t>Implementación de la nueva carrera de empresa centro “</a:t>
            </a:r>
            <a:r>
              <a:rPr lang="es-SV" sz="2800" dirty="0"/>
              <a:t>Técnico en Eficiencia Energética y Energías Renovables“</a:t>
            </a:r>
            <a:r>
              <a:rPr lang="es-MX" sz="2800" dirty="0"/>
              <a:t> - 50 jóvenes.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MX" sz="2800" dirty="0"/>
              <a:t>Se inició la formación e-Learning para jóvenes y población vulnerable.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MX" sz="2800" dirty="0"/>
              <a:t>Se ha ampliado la cobertura con 4 Centros de formación más en Cabañas, La Paz, San Salvador y La Unión. </a:t>
            </a: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FORMACIÓN INICIAL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2017 / Personas - Inversión</a:t>
            </a:r>
            <a:endParaRPr lang="es-SV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332437"/>
              </p:ext>
            </p:extLst>
          </p:nvPr>
        </p:nvGraphicFramePr>
        <p:xfrm>
          <a:off x="1524000" y="980728"/>
          <a:ext cx="91440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3"/>
            <a:ext cx="12192000" cy="3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858873"/>
              </p:ext>
            </p:extLst>
          </p:nvPr>
        </p:nvGraphicFramePr>
        <p:xfrm>
          <a:off x="2279576" y="1014761"/>
          <a:ext cx="7632848" cy="519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Flecha derecha">
            <a:hlinkClick r:id="rId3" action="ppaction://hlinksldjump"/>
          </p:cNvPr>
          <p:cNvSpPr/>
          <p:nvPr/>
        </p:nvSpPr>
        <p:spPr>
          <a:xfrm>
            <a:off x="10056440" y="5877273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3 CuadroTexto"/>
          <p:cNvSpPr txBox="1"/>
          <p:nvPr/>
        </p:nvSpPr>
        <p:spPr>
          <a:xfrm>
            <a:off x="2675620" y="116632"/>
            <a:ext cx="684076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SV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INICIAL</a:t>
            </a:r>
          </a:p>
          <a:p>
            <a:pPr algn="ctr">
              <a:lnSpc>
                <a:spcPct val="80000"/>
              </a:lnSpc>
            </a:pP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</a:t>
            </a:r>
          </a:p>
        </p:txBody>
      </p:sp>
      <p:pic>
        <p:nvPicPr>
          <p:cNvPr id="9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21" name="1 Elipse"/>
          <p:cNvSpPr/>
          <p:nvPr/>
        </p:nvSpPr>
        <p:spPr>
          <a:xfrm>
            <a:off x="3763637" y="1508313"/>
            <a:ext cx="972119" cy="3901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-1%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2" name="1 Elipse"/>
          <p:cNvSpPr/>
          <p:nvPr/>
        </p:nvSpPr>
        <p:spPr>
          <a:xfrm>
            <a:off x="3763636" y="1504483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-9%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3" name="1 Elipse"/>
          <p:cNvSpPr/>
          <p:nvPr/>
        </p:nvSpPr>
        <p:spPr>
          <a:xfrm>
            <a:off x="7464153" y="4392400"/>
            <a:ext cx="972119" cy="396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-32.3%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2" name="1 Elipse"/>
          <p:cNvSpPr/>
          <p:nvPr/>
        </p:nvSpPr>
        <p:spPr>
          <a:xfrm>
            <a:off x="7464152" y="4390600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-22%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22200" y="1700392"/>
            <a:ext cx="1080120" cy="398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4" name="Rectángulo 23"/>
          <p:cNvSpPr/>
          <p:nvPr/>
        </p:nvSpPr>
        <p:spPr>
          <a:xfrm>
            <a:off x="6325672" y="4363700"/>
            <a:ext cx="1080120" cy="1318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3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23" grpId="0" animBg="1"/>
      <p:bldP spid="22" grpId="0" animBg="1"/>
      <p:bldP spid="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45334" y="2558514"/>
            <a:ext cx="7411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Centro de Formación Profesional del INSAFORP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3"/>
          <a:stretch/>
        </p:blipFill>
        <p:spPr>
          <a:xfrm>
            <a:off x="1524000" y="6597352"/>
            <a:ext cx="9144000" cy="277809"/>
          </a:xfrm>
          <a:prstGeom prst="rect">
            <a:avLst/>
          </a:prstGeom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1524000" y="-162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CENTRO DE FORMACIÓN PROFESIONAL DEL INSAFORP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2017 / Personas - Inversión</a:t>
            </a:r>
            <a:endParaRPr lang="es-SV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827080"/>
              </p:ext>
            </p:extLst>
          </p:nvPr>
        </p:nvGraphicFramePr>
        <p:xfrm>
          <a:off x="1524000" y="980728"/>
          <a:ext cx="9144000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7351"/>
            <a:ext cx="12192000" cy="2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606975"/>
              </p:ext>
            </p:extLst>
          </p:nvPr>
        </p:nvGraphicFramePr>
        <p:xfrm>
          <a:off x="2063552" y="1052736"/>
          <a:ext cx="80648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1 Elipse"/>
          <p:cNvSpPr/>
          <p:nvPr/>
        </p:nvSpPr>
        <p:spPr>
          <a:xfrm>
            <a:off x="7577105" y="4185074"/>
            <a:ext cx="972119" cy="396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33.7%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2" name="1 Elipse"/>
          <p:cNvSpPr/>
          <p:nvPr/>
        </p:nvSpPr>
        <p:spPr>
          <a:xfrm>
            <a:off x="3647729" y="1556792"/>
            <a:ext cx="972119" cy="396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16%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9" name="8 Flecha derecha">
            <a:hlinkClick r:id="rId3" action="ppaction://hlinksldjump"/>
          </p:cNvPr>
          <p:cNvSpPr/>
          <p:nvPr/>
        </p:nvSpPr>
        <p:spPr>
          <a:xfrm>
            <a:off x="10128448" y="5949281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0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15" name="3 CuadroTexto"/>
          <p:cNvSpPr txBox="1"/>
          <p:nvPr/>
        </p:nvSpPr>
        <p:spPr>
          <a:xfrm>
            <a:off x="1524000" y="225456"/>
            <a:ext cx="91440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CENTRO DE FORMACIÓN PROFESIONAL DEL INSAFORP</a:t>
            </a:r>
          </a:p>
          <a:p>
            <a:pPr algn="ctr">
              <a:lnSpc>
                <a:spcPct val="80000"/>
              </a:lnSpc>
            </a:pPr>
            <a: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</a:t>
            </a:r>
          </a:p>
        </p:txBody>
      </p:sp>
      <p:sp>
        <p:nvSpPr>
          <p:cNvPr id="6" name="1 Elipse"/>
          <p:cNvSpPr/>
          <p:nvPr/>
        </p:nvSpPr>
        <p:spPr>
          <a:xfrm>
            <a:off x="3647729" y="1556792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-15.3%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7" name="1 Elipse"/>
          <p:cNvSpPr/>
          <p:nvPr/>
        </p:nvSpPr>
        <p:spPr>
          <a:xfrm>
            <a:off x="7577104" y="4176795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-26.3%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95600" y="1557234"/>
            <a:ext cx="108012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Rectángulo 10"/>
          <p:cNvSpPr/>
          <p:nvPr/>
        </p:nvSpPr>
        <p:spPr>
          <a:xfrm>
            <a:off x="6613704" y="4200083"/>
            <a:ext cx="908808" cy="1318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4" name="Picture 3" descr="IN-MM Papelería Tuti-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/>
          </p:nvPr>
        </p:nvSpPr>
        <p:spPr>
          <a:xfrm>
            <a:off x="1524000" y="-240640"/>
            <a:ext cx="9144000" cy="10345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MX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Ejecución al 3er. Trimestre 2017</a:t>
            </a:r>
            <a:endParaRPr lang="es-SV" sz="3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11624" y="635914"/>
            <a:ext cx="7056784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/>
              <a:t>Logros Tercer Trimestre 2017.</a:t>
            </a:r>
          </a:p>
          <a:p>
            <a:pPr marL="285750" indent="-285750">
              <a:buFont typeface="+mj-lt"/>
              <a:buAutoNum type="arabicPeriod"/>
            </a:pPr>
            <a:endParaRPr lang="es-MX" sz="1200" dirty="0"/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Pagos y Adjudicaciones en Formación Profesional al 3er Trimestre.</a:t>
            </a:r>
          </a:p>
          <a:p>
            <a:pPr marL="285750" indent="-285750">
              <a:buFont typeface="+mj-lt"/>
              <a:buAutoNum type="arabicPeriod"/>
            </a:pPr>
            <a:endParaRPr lang="es-MX" sz="1200" dirty="0"/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Programación Anual por Trimestre INSAFORP 2017.</a:t>
            </a:r>
          </a:p>
          <a:p>
            <a:pPr marL="285750" indent="-285750">
              <a:buFont typeface="+mj-lt"/>
              <a:buAutoNum type="arabicPeriod"/>
            </a:pPr>
            <a:endParaRPr lang="es-MX" sz="1200" dirty="0"/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Ejecución Formación Profesional 3er. Trimestre - 2017: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Gerencia Formación Continua.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Gerencia Formación Inicial.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Centro de Formación Profesional en San Bartolo.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Unidad de Monitoreo y Evaluación de la FP.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Gerencia Técnica.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1200" i="1" dirty="0"/>
              <a:t>Gerencia de Investigación y Estudios de la FP.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Unidad de Formación a Distancia.</a:t>
            </a:r>
            <a:endParaRPr lang="es-MX" sz="1200" i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MX" sz="1050" i="1" dirty="0"/>
          </a:p>
          <a:p>
            <a:pPr marL="342900" lvl="1" indent="-342900">
              <a:buFont typeface="+mj-lt"/>
              <a:buAutoNum type="arabicPeriod" startAt="5"/>
            </a:pPr>
            <a:r>
              <a:rPr lang="es-MX" sz="1600" dirty="0"/>
              <a:t>Gestión Gerencias Administrativas / Apoyo 3er. Trimestre - 2017: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Financiera.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Legal.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de Adquisiciones y Contrataciones Institucional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de Recursos Humanos.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de Comunicaciones Institucional.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Gerencia de Tecnologías de la Información.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Auditoría Interna.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Unidad de Servicios Generales.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Unidad Centro de Atención y Acceso a la Información.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SV" sz="1200" i="1" dirty="0"/>
              <a:t>Unidad de Planificación Estratégica.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MX" sz="1200" i="1" dirty="0"/>
          </a:p>
          <a:p>
            <a:pPr marL="342900" lvl="1" indent="-342900">
              <a:buFont typeface="+mj-lt"/>
              <a:buAutoNum type="arabicPeriod" startAt="6"/>
            </a:pPr>
            <a:r>
              <a:rPr lang="es-MX" sz="1600" dirty="0"/>
              <a:t>Plan Institucional de Igualdad y Equidad de Género – PIIEG.</a:t>
            </a:r>
          </a:p>
          <a:p>
            <a:pPr marL="685800" lvl="1" indent="-228600">
              <a:buFont typeface="+mj-lt"/>
              <a:buAutoNum type="arabicPeriod" startAt="6"/>
            </a:pPr>
            <a:endParaRPr lang="es-MX" sz="1050" i="1" dirty="0"/>
          </a:p>
          <a:p>
            <a:pPr marL="342900" indent="-342900">
              <a:buFont typeface="+mj-lt"/>
              <a:buAutoNum type="arabicPeriod" startAt="7"/>
            </a:pPr>
            <a:r>
              <a:rPr lang="es-MX" sz="1600" dirty="0"/>
              <a:t>Indicadores Institucionales.</a:t>
            </a: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359"/>
            <a:ext cx="12192000" cy="2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57302" y="2385462"/>
            <a:ext cx="7627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Unidad de </a:t>
            </a:r>
          </a:p>
          <a:p>
            <a:pPr algn="r"/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Monitoreo y Evaluación de la Formación Profesional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919288" y="404466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1524000" y="6453336"/>
            <a:ext cx="9144000" cy="42182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03512" y="692596"/>
            <a:ext cx="8784976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 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8738" y="1556793"/>
            <a:ext cx="8229600" cy="1759051"/>
          </a:xfrm>
        </p:spPr>
        <p:txBody>
          <a:bodyPr>
            <a:noAutofit/>
          </a:bodyPr>
          <a:lstStyle/>
          <a:p>
            <a:pPr marL="914400" lvl="3" indent="0" algn="just">
              <a:spcBef>
                <a:spcPts val="1000"/>
              </a:spcBef>
              <a:buNone/>
            </a:pPr>
            <a:endParaRPr lang="es-MX" sz="2400" dirty="0"/>
          </a:p>
          <a:p>
            <a:pPr marL="457200" lvl="1" indent="0" algn="just">
              <a:buNone/>
            </a:pPr>
            <a:endParaRPr lang="es-MX" sz="2000" dirty="0"/>
          </a:p>
          <a:p>
            <a:pPr algn="just"/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289672" y="1556792"/>
            <a:ext cx="7488832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s-SV" sz="2000" dirty="0"/>
              <a:t>Coordinación con las Gerencias  Ejecutoras para atender el monitoreo de las acciones formativas.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SV" sz="2000" dirty="0"/>
              <a:t>Reducción del tiempo de informes de retroalimentación a Gerencias ejecutoras para la toma de decisiones, a través de medios virtuales.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SV" sz="2000" dirty="0"/>
              <a:t>Implementación de estrategias de monitoreo y evaluación con un rol activo de la coordinación de los centros de formación (Fe y Alegría, CAPUCOM, Soluciones </a:t>
            </a:r>
            <a:r>
              <a:rPr lang="es-SV" sz="2000" dirty="0" err="1"/>
              <a:t>Consulting</a:t>
            </a:r>
            <a:r>
              <a:rPr lang="es-SV" sz="2000" dirty="0"/>
              <a:t>, AGAPE, FEPADE).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SV" sz="2000" dirty="0"/>
              <a:t>Ser referente para la inducción metodológica de nuevos programas y especialidades ( SWISSCONTACT- Apicultura, Empresarios Juveniles).</a:t>
            </a:r>
            <a:endParaRPr lang="es-MX" sz="2000" dirty="0"/>
          </a:p>
        </p:txBody>
      </p:sp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524000" y="120622"/>
            <a:ext cx="9144000" cy="500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y Ejecutado 2017</a:t>
            </a:r>
            <a:b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Productos - Inversión</a:t>
            </a:r>
            <a:endParaRPr lang="en-US" sz="1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529581"/>
              </p:ext>
            </p:extLst>
          </p:nvPr>
        </p:nvGraphicFramePr>
        <p:xfrm>
          <a:off x="1703512" y="980728"/>
          <a:ext cx="87849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69470" y="2780929"/>
            <a:ext cx="6258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Gerencia Técnica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636657" y="90296"/>
            <a:ext cx="8918687" cy="8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MX" sz="2800" b="1" spc="-11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TÉCNICA </a:t>
            </a:r>
          </a:p>
          <a:p>
            <a:pPr algn="ctr">
              <a:lnSpc>
                <a:spcPct val="80000"/>
              </a:lnSpc>
            </a:pPr>
            <a:r>
              <a:rPr lang="es-MX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al 3er. Trimestre 2017</a:t>
            </a: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7"/>
          <a:stretch/>
        </p:blipFill>
        <p:spPr>
          <a:xfrm>
            <a:off x="1524000" y="6525344"/>
            <a:ext cx="9144000" cy="33265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11524" y="1014924"/>
            <a:ext cx="8568952" cy="543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SV" sz="2400" dirty="0">
                <a:solidFill>
                  <a:prstClr val="black"/>
                </a:solidFill>
              </a:rPr>
              <a:t>Fortalecimiento del trabajo colaborativo entre las Gerencias ejecutoras (GFC, GFI, CFPSB) y la Gerencia Técnica para la formulación y ejecución de proyectos institucionales.</a:t>
            </a:r>
          </a:p>
          <a:p>
            <a:pPr algn="just">
              <a:lnSpc>
                <a:spcPct val="90000"/>
              </a:lnSpc>
            </a:pPr>
            <a:endParaRPr lang="es-SV" sz="1600" dirty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SV" sz="2400" dirty="0">
                <a:solidFill>
                  <a:prstClr val="black"/>
                </a:solidFill>
              </a:rPr>
              <a:t>En cooperación con SWISSCONTACT se finalizaron tres módulos del curso de Apicultura:</a:t>
            </a:r>
          </a:p>
          <a:p>
            <a:pPr marL="1371600" lvl="2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prstClr val="black"/>
                </a:solidFill>
              </a:rPr>
              <a:t>Introducción a la apicultura.</a:t>
            </a:r>
          </a:p>
          <a:p>
            <a:pPr marL="1371600" lvl="2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prstClr val="black"/>
                </a:solidFill>
              </a:rPr>
              <a:t>Manejo de </a:t>
            </a:r>
            <a:r>
              <a:rPr lang="es-SV" sz="2400" dirty="0" err="1">
                <a:solidFill>
                  <a:prstClr val="black"/>
                </a:solidFill>
              </a:rPr>
              <a:t>apiarios</a:t>
            </a:r>
            <a:r>
              <a:rPr lang="es-SV" sz="2400" dirty="0">
                <a:solidFill>
                  <a:prstClr val="black"/>
                </a:solidFill>
              </a:rPr>
              <a:t>.</a:t>
            </a:r>
          </a:p>
          <a:p>
            <a:pPr marL="1371600" lvl="2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prstClr val="black"/>
                </a:solidFill>
              </a:rPr>
              <a:t>Genética apícola.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SV" sz="1600" dirty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SV" sz="2400" dirty="0">
                <a:solidFill>
                  <a:prstClr val="black"/>
                </a:solidFill>
              </a:rPr>
              <a:t>En cooperación con Gerencia Legal se finalizó el módulo: </a:t>
            </a:r>
          </a:p>
          <a:p>
            <a:pPr marL="1371600" lvl="2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prstClr val="black"/>
                </a:solidFill>
              </a:rPr>
              <a:t>Discapacidad: conceptualizaciones y paradigmas.</a:t>
            </a:r>
          </a:p>
          <a:p>
            <a:pPr marL="1371600" lvl="2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SV" sz="2400" dirty="0">
              <a:solidFill>
                <a:prstClr val="black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s-SV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Gerencia Técnica se encuentra en un proceso de replanteamiento de los principales productos y servicios que ejecutan para el Sistema de Formación Profesional.</a:t>
            </a:r>
          </a:p>
          <a:p>
            <a:pPr marL="457200" indent="-457200" algn="just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s-SV" dirty="0">
              <a:solidFill>
                <a:prstClr val="black"/>
              </a:solidFill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364160"/>
              </p:ext>
            </p:extLst>
          </p:nvPr>
        </p:nvGraphicFramePr>
        <p:xfrm>
          <a:off x="1524000" y="1124744"/>
          <a:ext cx="9144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524000" y="48614"/>
            <a:ext cx="9144000" cy="9321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TÉCNICA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y Ejecutado 2017</a:t>
            </a:r>
            <a:b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Productos - Inversión</a:t>
            </a:r>
            <a:endParaRPr lang="en-US" sz="1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15480" y="2420888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</a:t>
            </a:r>
          </a:p>
          <a:p>
            <a:r>
              <a:rPr lang="es-MX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Investigaciones y Estudios</a:t>
            </a:r>
          </a:p>
          <a:p>
            <a:r>
              <a:rPr lang="es-MX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 de la Formación Profesional</a:t>
            </a:r>
            <a:endParaRPr lang="es-SV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919288" y="404466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1524000" y="6453336"/>
            <a:ext cx="9144000" cy="42182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03512" y="692596"/>
            <a:ext cx="8784976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INVESTIGACIÓN Y </a:t>
            </a:r>
            <a:br>
              <a:rPr lang="es-MX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ESTUDIOS DE LA FORMACIÓN PROFESIONAL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8738" y="1556793"/>
            <a:ext cx="8229600" cy="1759051"/>
          </a:xfrm>
        </p:spPr>
        <p:txBody>
          <a:bodyPr>
            <a:noAutofit/>
          </a:bodyPr>
          <a:lstStyle/>
          <a:p>
            <a:pPr marL="914400" lvl="3" indent="0" algn="just">
              <a:spcBef>
                <a:spcPts val="1000"/>
              </a:spcBef>
              <a:buNone/>
            </a:pPr>
            <a:endParaRPr lang="es-MX" sz="2400" dirty="0"/>
          </a:p>
          <a:p>
            <a:pPr marL="457200" lvl="1" indent="0" algn="just">
              <a:buNone/>
            </a:pPr>
            <a:endParaRPr lang="es-MX" sz="2000" dirty="0"/>
          </a:p>
          <a:p>
            <a:pPr algn="just"/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914751" y="1584849"/>
            <a:ext cx="8229600" cy="479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“PROYECTO DE CAPACITACIÓN INTEGRAL PARA EL DESARROLLO DE COMPETENCIAS EMPRESARIALES DE LAS MICRO Y PEQUEÑAS EMPRESAS, MYPES. FASES I Y II: CONVOCATORIA Y DIAGNÓSTICOS” (Participantes: 119 microempresas y 50 pequeñas empresas del Área Metropolitana de San Salvador). Abril-Agosto 2017.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endParaRPr lang="es-SV" sz="2000" dirty="0"/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Estudio: “FORMACION EN NUEVAS COMPETENCIAS LABORALES: Nuevos Procesos de Producción a Desarrollar por la Empresas y Demanda de Personal Capacitado para los Próximos Años”. Agosto 2017.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endParaRPr lang="es-SV" sz="2000" dirty="0"/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Inicio de “SEGUNDO DIPLOMADO EN EVALUACIÓN DE IMPACTO DE PROYECTOS SOCIALES” en alianza con la Universidad Centroamericana José Simeón Cañas. Septiembre 2017</a:t>
            </a:r>
            <a:r>
              <a:rPr lang="es-SV" sz="2400" dirty="0"/>
              <a:t>.</a:t>
            </a:r>
          </a:p>
          <a:p>
            <a:pPr marL="457200" lvl="1" indent="0" algn="just">
              <a:buNone/>
            </a:pPr>
            <a:endParaRPr lang="es-MX" sz="1800" dirty="0"/>
          </a:p>
          <a:p>
            <a:pPr algn="just"/>
            <a:endParaRPr lang="es-MX" sz="2000" dirty="0"/>
          </a:p>
          <a:p>
            <a:endParaRPr lang="es-MX" sz="2000" dirty="0"/>
          </a:p>
          <a:p>
            <a:endParaRPr lang="es-MX" sz="2000" dirty="0"/>
          </a:p>
        </p:txBody>
      </p:sp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5567" y="1"/>
            <a:ext cx="661595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SV" sz="2800" b="1" dirty="0"/>
              <a:t>PROYECTO DESARROLLO DE COMPETENCIAS</a:t>
            </a:r>
            <a:br>
              <a:rPr lang="es-SV" sz="2800" b="1" dirty="0"/>
            </a:br>
            <a:r>
              <a:rPr lang="es-SV" sz="2800" b="1" dirty="0"/>
              <a:t> EMPRESARIALES DE LAS MYPES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87" y="1121854"/>
            <a:ext cx="8895912" cy="5315400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7"/>
          <a:stretch/>
        </p:blipFill>
        <p:spPr>
          <a:xfrm>
            <a:off x="1524000" y="6555346"/>
            <a:ext cx="9144000" cy="319815"/>
          </a:xfrm>
          <a:prstGeom prst="rect">
            <a:avLst/>
          </a:prstGeom>
        </p:spPr>
      </p:pic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345"/>
            <a:ext cx="12192000" cy="3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79526"/>
              </p:ext>
            </p:extLst>
          </p:nvPr>
        </p:nvGraphicFramePr>
        <p:xfrm>
          <a:off x="1524000" y="980728"/>
          <a:ext cx="913762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3 Título"/>
          <p:cNvSpPr txBox="1">
            <a:spLocks/>
          </p:cNvSpPr>
          <p:nvPr/>
        </p:nvSpPr>
        <p:spPr>
          <a:xfrm>
            <a:off x="1524000" y="-162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INVESTIGACIÓN Y ESTUDIOS DE LA F.P.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2017 / Documentos - Inversión</a:t>
            </a:r>
            <a:endParaRPr lang="es-SV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8"/>
          <a:stretch/>
        </p:blipFill>
        <p:spPr>
          <a:xfrm>
            <a:off x="1517622" y="6453336"/>
            <a:ext cx="9144000" cy="404664"/>
          </a:xfrm>
          <a:prstGeom prst="rect">
            <a:avLst/>
          </a:prstGeom>
        </p:spPr>
      </p:pic>
      <p:sp>
        <p:nvSpPr>
          <p:cNvPr id="5" name="Flecha derecha 4">
            <a:hlinkClick r:id="rId4" action="ppaction://hlinksldjump"/>
          </p:cNvPr>
          <p:cNvSpPr/>
          <p:nvPr/>
        </p:nvSpPr>
        <p:spPr>
          <a:xfrm>
            <a:off x="10056440" y="6570056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5"/>
            <a:ext cx="12192000" cy="4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1981200" y="-36496"/>
            <a:ext cx="8229600" cy="94462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INSAFORP</a:t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LOGROS al 3</a:t>
            </a:r>
            <a:r>
              <a:rPr lang="es-MX" sz="32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TRIMESTRE 2017</a:t>
            </a:r>
            <a:endParaRPr lang="es-SV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981200" y="1052736"/>
            <a:ext cx="8507288" cy="4752528"/>
          </a:xfrm>
        </p:spPr>
        <p:txBody>
          <a:bodyPr>
            <a:noAutofit/>
          </a:bodyPr>
          <a:lstStyle/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Implementación del Programa Caminos de la Juventud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Implementación de la nueva carrera de empresa centro “</a:t>
            </a:r>
            <a:r>
              <a:rPr lang="es-SV" sz="1600" dirty="0">
                <a:solidFill>
                  <a:srgbClr val="222222"/>
                </a:solidFill>
                <a:latin typeface="arial" panose="020B0604020202020204" pitchFamily="34" charset="0"/>
              </a:rPr>
              <a:t>Técnico en Eficiencia Energética y Energías Renovables“</a:t>
            </a: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IV Congreso de la Formación Profesional “</a:t>
            </a:r>
            <a:r>
              <a:rPr lang="es-SV" sz="1600" dirty="0">
                <a:solidFill>
                  <a:srgbClr val="222222"/>
                </a:solidFill>
                <a:latin typeface="arial" panose="020B0604020202020204" pitchFamily="34" charset="0"/>
              </a:rPr>
              <a:t>El Salvador y la Industria 4.0: Desafíos y oportunidades para la formación profesional”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SV" sz="1600" dirty="0">
                <a:solidFill>
                  <a:srgbClr val="222222"/>
                </a:solidFill>
                <a:latin typeface="arial" panose="020B0604020202020204" pitchFamily="34" charset="0"/>
              </a:rPr>
              <a:t>Consulta sectorial  para la identificación de nuevas competencias laborales 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Coordinación de la Red de Institutos de Formación Profesional - REDIF</a:t>
            </a:r>
            <a:endParaRPr lang="es-SV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Plan de capacitación a MYPES.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SV" sz="1600" dirty="0">
                <a:solidFill>
                  <a:srgbClr val="222222"/>
                </a:solidFill>
                <a:latin typeface="arial" panose="020B0604020202020204" pitchFamily="34" charset="0"/>
              </a:rPr>
              <a:t>Guía para la Prevención y Erradicación de la Discriminación contra las Mujeres en los Centros de Formación del INSAFORP.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Donación de herramientas y equipos al INTI e Instituto Nacional de Santa Lucia.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Auditoría de gestión ejercicio 2015 de la Corte de Cuentas con resultado “limpio”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solidFill>
                  <a:srgbClr val="222222"/>
                </a:solidFill>
                <a:latin typeface="arial" panose="020B0604020202020204" pitchFamily="34" charset="0"/>
              </a:rPr>
              <a:t> Informe de Rendición de Cuentas del año 2016</a:t>
            </a:r>
            <a:endParaRPr lang="es-SV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0" y="6525344"/>
            <a:ext cx="12192000" cy="349817"/>
          </a:xfrm>
          <a:prstGeom prst="rect">
            <a:avLst/>
          </a:prstGeom>
        </p:spPr>
      </p:pic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617205"/>
              </p:ext>
            </p:extLst>
          </p:nvPr>
        </p:nvGraphicFramePr>
        <p:xfrm>
          <a:off x="2234864" y="1273333"/>
          <a:ext cx="777686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22" y="6320614"/>
            <a:ext cx="9144000" cy="537386"/>
          </a:xfrm>
          <a:prstGeom prst="rect">
            <a:avLst/>
          </a:prstGeom>
        </p:spPr>
      </p:pic>
      <p:sp>
        <p:nvSpPr>
          <p:cNvPr id="11" name="Flecha derecha 10">
            <a:hlinkClick r:id="rId4" action="ppaction://hlinksldjump"/>
          </p:cNvPr>
          <p:cNvSpPr/>
          <p:nvPr/>
        </p:nvSpPr>
        <p:spPr>
          <a:xfrm>
            <a:off x="10128448" y="5921984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532200" y="404664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INVESTIGACIÓN Y ESTUDIOS DE LA F.P.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</a:t>
            </a: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Documentos / Inversión (Miles US$) </a:t>
            </a:r>
            <a:endParaRPr lang="en-US" sz="1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sp>
        <p:nvSpPr>
          <p:cNvPr id="7" name="1 Elipse"/>
          <p:cNvSpPr/>
          <p:nvPr/>
        </p:nvSpPr>
        <p:spPr>
          <a:xfrm>
            <a:off x="3791745" y="3320978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-45.6%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8" name="1 Elipse"/>
          <p:cNvSpPr/>
          <p:nvPr/>
        </p:nvSpPr>
        <p:spPr>
          <a:xfrm>
            <a:off x="7536161" y="2492896"/>
            <a:ext cx="883481" cy="3780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chemeClr val="tx1"/>
                </a:solidFill>
              </a:rPr>
              <a:t>-46.6%</a:t>
            </a:r>
            <a:endParaRPr lang="es-SV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31704" y="1268761"/>
            <a:ext cx="648072" cy="364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9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524000" y="152782"/>
            <a:ext cx="925252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Investigación y Estudios</a:t>
            </a:r>
            <a:endParaRPr lang="es-SV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440480" y="724620"/>
            <a:ext cx="398514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SV" b="1" dirty="0"/>
              <a:t>PLAN DE ACCIÓN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SV" b="1" dirty="0"/>
              <a:t>Análisis de la ejecución a sep. 2017.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SV" b="1" dirty="0"/>
              <a:t>Definición de criterios para priorizar: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es-SV" b="1" dirty="0"/>
              <a:t>Importancia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es-SV" b="1" dirty="0"/>
              <a:t>Impacto en las metas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es-SV" b="1" dirty="0"/>
              <a:t>Factibilidad de ejecución</a:t>
            </a:r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/>
          </p:nvPr>
        </p:nvGraphicFramePr>
        <p:xfrm>
          <a:off x="2746805" y="2651774"/>
          <a:ext cx="69151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Hoja de cálculo" r:id="rId6" imgW="6915268" imgH="3886280" progId="Excel.Sheet.12">
                  <p:embed/>
                </p:oleObj>
              </mc:Choice>
              <mc:Fallback>
                <p:oleObj name="Hoja de cálculo" r:id="rId6" imgW="6915268" imgH="3886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6805" y="2651774"/>
                        <a:ext cx="6915150" cy="38862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/>
          </p:nvPr>
        </p:nvGraphicFramePr>
        <p:xfrm>
          <a:off x="1720124" y="1299937"/>
          <a:ext cx="45434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Hoja de cálculo" r:id="rId9" imgW="4543376" imgH="847802" progId="Excel.Sheet.12">
                  <p:embed/>
                </p:oleObj>
              </mc:Choice>
              <mc:Fallback>
                <p:oleObj name="Hoja de cálculo" r:id="rId9" imgW="4543376" imgH="8478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20124" y="1299937"/>
                        <a:ext cx="4543425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720123" y="992160"/>
            <a:ext cx="230647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SV" sz="1400" dirty="0"/>
              <a:t>SITUACIÓN ACTUAL:</a:t>
            </a:r>
          </a:p>
        </p:txBody>
      </p:sp>
    </p:spTree>
    <p:extLst>
      <p:ext uri="{BB962C8B-B14F-4D97-AF65-F5344CB8AC3E}">
        <p14:creationId xmlns:p14="http://schemas.microsoft.com/office/powerpoint/2010/main" val="21541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4000" y="2492896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a Distancia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/>
          </p:nvPr>
        </p:nvGraphicFramePr>
        <p:xfrm>
          <a:off x="1703512" y="2001949"/>
          <a:ext cx="8784976" cy="2377231"/>
        </p:xfrm>
        <a:graphic>
          <a:graphicData uri="http://schemas.openxmlformats.org/drawingml/2006/table">
            <a:tbl>
              <a:tblPr/>
              <a:tblGrid>
                <a:gridCol w="4125202"/>
                <a:gridCol w="1131382"/>
                <a:gridCol w="1400803"/>
                <a:gridCol w="829994"/>
                <a:gridCol w="1297595"/>
              </a:tblGrid>
              <a:tr h="67395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META al 3T</a:t>
                      </a:r>
                      <a:endParaRPr kumimoji="0" lang="es-SV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EJECUCION al 3T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49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Virtualización de cursos en la plataforma del INSAFORP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es-SV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Cursos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49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Disponer de nuevos proveedores de cursos para atender la demanda identificada de GFI y GFC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Proveedores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49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 de nuevas plataformas y establecimiento de alianzas con</a:t>
                      </a:r>
                      <a:r>
                        <a:rPr lang="es-SV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IFP.</a:t>
                      </a:r>
                      <a:endParaRPr lang="es-SV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Plataformas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49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Administración</a:t>
                      </a:r>
                      <a:r>
                        <a:rPr lang="es-SV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gestión de los cursos virtualizados.</a:t>
                      </a:r>
                      <a:endParaRPr lang="es-SV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Curso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3"/>
          <a:stretch/>
        </p:blipFill>
        <p:spPr>
          <a:xfrm>
            <a:off x="1524000" y="6597352"/>
            <a:ext cx="9144000" cy="277809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1703512" y="4725144"/>
          <a:ext cx="8784976" cy="385346"/>
        </p:xfrm>
        <a:graphic>
          <a:graphicData uri="http://schemas.openxmlformats.org/drawingml/2006/table">
            <a:tbl>
              <a:tblPr/>
              <a:tblGrid>
                <a:gridCol w="1986913"/>
                <a:gridCol w="1266092"/>
                <a:gridCol w="1067475"/>
                <a:gridCol w="817596"/>
                <a:gridCol w="118508"/>
                <a:gridCol w="1780630"/>
                <a:gridCol w="1747762"/>
              </a:tblGrid>
              <a:tr h="385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Presupuesto 2017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US$ 72,585</a:t>
                      </a:r>
                      <a:endParaRPr kumimoji="0" lang="es-SV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al 3T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US$ 7,234.27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10 %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2152650" y="404664"/>
            <a:ext cx="78867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FORMACIÓN A DISTANCIA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31504" y="618439"/>
            <a:ext cx="856841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Gestión Gerencias / Unidades Administrativas y de Apoyo</a:t>
            </a:r>
          </a:p>
          <a:p>
            <a:endParaRPr lang="es-MX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Financiera.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Legal.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Adquisiciones y Contrataciones Institucional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Recursos Humanos.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Comunicaciones Institucional.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Tecnologías de la Información.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Auditoría Interna.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Servicios Generales.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Centro de Atención y Acceso a la Información.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Planificación Estratégica.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SV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67508" y="2492897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sz="4800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Financiera 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524001" y="404664"/>
            <a:ext cx="8918687" cy="8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MX" sz="2800" b="1" spc="-11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FINANCIERA</a:t>
            </a:r>
          </a:p>
          <a:p>
            <a:pPr algn="ctr">
              <a:lnSpc>
                <a:spcPct val="80000"/>
              </a:lnSpc>
            </a:pP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3er. Trimestre 2017</a:t>
            </a: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0614"/>
            <a:ext cx="9144000" cy="5373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32893" y="1412777"/>
            <a:ext cx="8100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400" dirty="0"/>
              <a:t>Se realizó taller de divulgación y preparación para la formulación de Presupuesto por Programas con enfoque de Resultados.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400" dirty="0"/>
              <a:t>Se realizaron las gestiones para la autorización de la Unidad de Ejecución de Programa en el marco del Presupuesto por Programas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400" dirty="0"/>
              <a:t>Se realizaron las gestiones con el Ministerio de Hacienda para la formulación e incorporación de proyectos de inversión para el presente año y para para el año 2018.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SV" sz="2400" dirty="0"/>
              <a:t>Se realizó el revalúo de los bienes inmuebles de INSAFORP y se incorporaron los nuevos valores al cierre de septiembre.</a:t>
            </a:r>
          </a:p>
          <a:p>
            <a:pPr algn="just"/>
            <a:r>
              <a:rPr lang="es-SV" sz="2400" dirty="0"/>
              <a:t> </a:t>
            </a:r>
            <a:endParaRPr lang="es-SV" sz="2400" dirty="0">
              <a:solidFill>
                <a:prstClr val="black"/>
              </a:solidFill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0" y="6453336"/>
            <a:ext cx="12192000" cy="42182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207568" y="260648"/>
            <a:ext cx="78867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FINANCIERA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193482"/>
              </p:ext>
            </p:extLst>
          </p:nvPr>
        </p:nvGraphicFramePr>
        <p:xfrm>
          <a:off x="1677193" y="5301208"/>
          <a:ext cx="883761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800200"/>
                <a:gridCol w="1872208"/>
                <a:gridCol w="1800200"/>
                <a:gridCol w="120476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US$ 911,380*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3T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</a:rPr>
                        <a:t>US$631,058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69%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51059"/>
              </p:ext>
            </p:extLst>
          </p:nvPr>
        </p:nvGraphicFramePr>
        <p:xfrm>
          <a:off x="1684021" y="1412776"/>
          <a:ext cx="8823960" cy="3667602"/>
        </p:xfrm>
        <a:graphic>
          <a:graphicData uri="http://schemas.openxmlformats.org/drawingml/2006/table">
            <a:tbl>
              <a:tblPr/>
              <a:tblGrid>
                <a:gridCol w="3083831"/>
                <a:gridCol w="936104"/>
                <a:gridCol w="1440160"/>
                <a:gridCol w="864096"/>
                <a:gridCol w="2499769"/>
              </a:tblGrid>
              <a:tr h="49155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3T</a:t>
                      </a: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57057"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Financieros</a:t>
                      </a:r>
                      <a:endParaRPr lang="es-SV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446243"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Administración de Inversiones e Información sobre el seguimiento de la ejecución presupuestaria. </a:t>
                      </a: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</a:t>
                      </a: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Liquidación del presupuesto </a:t>
                      </a: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</a:t>
                      </a: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Elaboración de </a:t>
                      </a: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Estados Financieros  2016-2017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Estados </a:t>
                      </a: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Financieros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Coordinación</a:t>
                      </a:r>
                      <a:r>
                        <a:rPr lang="es-SV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elaboración Presupuesto 2018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19"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Auditorias Financieras</a:t>
                      </a:r>
                      <a:endParaRPr kumimoji="0" lang="es-SV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27667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Auditoria </a:t>
                      </a: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Externa</a:t>
                      </a: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Auditorias Atendidas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67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Corte de Cuentas</a:t>
                      </a:r>
                      <a:endParaRPr lang="es-SV" sz="1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99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s-SV" sz="1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Auditoria Interna</a:t>
                      </a: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8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SV" sz="18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4" marR="4144" marT="414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856058" y="6536378"/>
            <a:ext cx="4239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i="1" dirty="0">
                <a:solidFill>
                  <a:prstClr val="white"/>
                </a:solidFill>
              </a:rPr>
              <a:t>*</a:t>
            </a:r>
            <a:r>
              <a:rPr lang="es-SV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US$665,330, corresponden a la Comisión por recaudación ISSS</a:t>
            </a:r>
          </a:p>
        </p:txBody>
      </p:sp>
    </p:spTree>
    <p:extLst>
      <p:ext uri="{BB962C8B-B14F-4D97-AF65-F5344CB8AC3E}">
        <p14:creationId xmlns:p14="http://schemas.microsoft.com/office/powerpoint/2010/main" val="414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4000" y="292494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Legal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919288" y="404466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1524000" y="6453336"/>
            <a:ext cx="9144000" cy="42182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LEGAL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97718" y="1495326"/>
            <a:ext cx="8479771" cy="4525963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es-MX" sz="2000" dirty="0"/>
              <a:t>Con la Unidad de Auditoría Interna y la UPE se está trabajando en Plan Antifraude y mejoras al proceso de contratación de programas de formación profesional para el año 2018.</a:t>
            </a:r>
            <a:endParaRPr lang="es-SV" sz="2000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MX" sz="2000" dirty="0"/>
              <a:t>En conjunto con la Dirección Ejecutiva y Gerencias Operativas y administrativas se preparó y presentó la documentación al Equipo de la Corte de Cuentas que realizó la Auditoría de Gestión del Ejercicio 2015, con resultado de informe limpio.</a:t>
            </a:r>
            <a:endParaRPr lang="es-SV" sz="2000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MX" sz="2000" dirty="0"/>
              <a:t>Capacitación concluida sobre Certificación Internacional de Funcionalidad (NORMA CIF-IA), que permite contar con criterios de medición y atención de las personas con discapacidad.</a:t>
            </a:r>
            <a:endParaRPr lang="es-SV" sz="2000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MX" sz="2000" dirty="0"/>
              <a:t>Capacitación del personal de la Gerencia Legal en Proceso Administrativo Sancionatorio.</a:t>
            </a:r>
            <a:endParaRPr lang="es-SV" sz="2000" dirty="0"/>
          </a:p>
          <a:p>
            <a:endParaRPr lang="es-MX" sz="2400" dirty="0"/>
          </a:p>
          <a:p>
            <a:endParaRPr lang="es-MX" sz="2400" dirty="0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/>
          <p:cNvSpPr>
            <a:spLocks noGrp="1"/>
          </p:cNvSpPr>
          <p:nvPr>
            <p:ph type="title"/>
          </p:nvPr>
        </p:nvSpPr>
        <p:spPr>
          <a:xfrm>
            <a:off x="1524000" y="18866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PAGOS Y ADJUDICACIONES EN FORMACIÓN PROFESIONAL</a:t>
            </a:r>
            <a: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s-SV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/>
          </p:nvPr>
        </p:nvGraphicFramePr>
        <p:xfrm>
          <a:off x="1930899" y="903710"/>
          <a:ext cx="8330202" cy="505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0" y="6525344"/>
            <a:ext cx="12192000" cy="349817"/>
          </a:xfrm>
          <a:prstGeom prst="rect">
            <a:avLst/>
          </a:prstGeom>
        </p:spPr>
      </p:pic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10479"/>
            <a:ext cx="9144000" cy="53738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152650" y="225872"/>
            <a:ext cx="7886700" cy="75485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LEGAL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graphicFrame>
        <p:nvGraphicFramePr>
          <p:cNvPr id="5" name="3 Tabla"/>
          <p:cNvGraphicFramePr>
            <a:graphicFrameLocks noGrp="1"/>
          </p:cNvGraphicFramePr>
          <p:nvPr>
            <p:extLst/>
          </p:nvPr>
        </p:nvGraphicFramePr>
        <p:xfrm>
          <a:off x="1775520" y="1119182"/>
          <a:ext cx="8712968" cy="4210146"/>
        </p:xfrm>
        <a:graphic>
          <a:graphicData uri="http://schemas.openxmlformats.org/drawingml/2006/table">
            <a:tbl>
              <a:tblPr/>
              <a:tblGrid>
                <a:gridCol w="1253642"/>
                <a:gridCol w="3498886"/>
                <a:gridCol w="1008112"/>
                <a:gridCol w="1080120"/>
                <a:gridCol w="648072"/>
                <a:gridCol w="1224136"/>
              </a:tblGrid>
              <a:tr h="53981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851915">
                <a:tc rowSpan="2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effectLst/>
                        </a:rPr>
                        <a:t>Cumplimiento a Normativas aplicables al INSAFORP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Elaboración de contratos y resoluciones, derivados de libre gestión, licitaciones, concursos y contratación directa, evaluación de ofertas y Convenios-.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 dirty="0" smtClean="0">
                          <a:effectLst/>
                          <a:latin typeface="+mn-lt"/>
                        </a:rPr>
                        <a:t>Documento</a:t>
                      </a:r>
                      <a:endParaRPr lang="es-SV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38936">
                <a:tc vMerge="1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endParaRPr lang="es-MX" sz="1400" dirty="0" smtClean="0">
                        <a:effectLst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Conformación y asistencia a reuniones de Comisiones de Ética, Género, Comité Empleado-Empleador.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 dirty="0" smtClean="0">
                          <a:effectLst/>
                          <a:latin typeface="+mn-lt"/>
                        </a:rPr>
                        <a:t>Reunión</a:t>
                      </a:r>
                      <a:endParaRPr lang="es-SV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38936">
                <a:tc rowSpan="2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effectLst/>
                        </a:rPr>
                        <a:t>Asesoría y representación Judicial y Extrajudicial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effectLst/>
                        </a:rPr>
                        <a:t>Asesoría Administración Superior, unidades organizativas internas y entidades externas, certificaciones, capacitaciones.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</a:t>
                      </a:r>
                      <a:endParaRPr lang="es-SV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27243">
                <a:tc vMerge="1"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endParaRPr lang="es-SV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Representación judicial y extrajudicial.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Expediente</a:t>
                      </a:r>
                      <a:endParaRPr lang="es-SV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5958">
                <a:tc gridSpan="2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Atender requerimientos de las diferentes auditorias (corte de cuentas, interna y externa)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endParaRPr lang="es-MX" sz="1400" dirty="0" smtClean="0">
                        <a:effectLst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Auditoria</a:t>
                      </a:r>
                      <a:endParaRPr lang="es-SV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5958">
                <a:tc gridSpan="2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effectLst/>
                        </a:rPr>
                        <a:t>Actualizar documentos de control interno (plan de gestión de riesgos)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Documento</a:t>
                      </a:r>
                      <a:endParaRPr lang="es-SV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27243">
                <a:tc gridSpan="6"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effectLst/>
                        </a:rPr>
                        <a:t>Proyecto de mejora</a:t>
                      </a:r>
                      <a:r>
                        <a:rPr lang="es-SV" sz="1400" baseline="0" dirty="0" smtClean="0">
                          <a:effectLst/>
                        </a:rPr>
                        <a:t> al proceso de Licitación y Plan antifraude</a:t>
                      </a:r>
                      <a:endParaRPr lang="es-SV" sz="1400" dirty="0" smtClean="0">
                        <a:effectLst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1758104" y="5496760"/>
          <a:ext cx="8746124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198"/>
                <a:gridCol w="1869744"/>
                <a:gridCol w="1978925"/>
                <a:gridCol w="1624084"/>
                <a:gridCol w="1078173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US$ 113,350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US$ 91,666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81 %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11016" y="2564904"/>
            <a:ext cx="8856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Adquisiciones y Contrataciones Institucionales 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2" b="1"/>
          <a:stretch/>
        </p:blipFill>
        <p:spPr>
          <a:xfrm>
            <a:off x="1524000" y="6597352"/>
            <a:ext cx="9144000" cy="27780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24000" y="153864"/>
            <a:ext cx="91440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ADQUISICIONES Y CONTRATACIONES INSTITUCIONAL</a:t>
            </a: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graphicFrame>
        <p:nvGraphicFramePr>
          <p:cNvPr id="9" name="3 Tabla"/>
          <p:cNvGraphicFramePr>
            <a:graphicFrameLocks noGrp="1"/>
          </p:cNvGraphicFramePr>
          <p:nvPr>
            <p:extLst/>
          </p:nvPr>
        </p:nvGraphicFramePr>
        <p:xfrm>
          <a:off x="1703512" y="947357"/>
          <a:ext cx="8784978" cy="4747004"/>
        </p:xfrm>
        <a:graphic>
          <a:graphicData uri="http://schemas.openxmlformats.org/drawingml/2006/table">
            <a:tbl>
              <a:tblPr/>
              <a:tblGrid>
                <a:gridCol w="4289457"/>
                <a:gridCol w="1056068"/>
                <a:gridCol w="1480881"/>
                <a:gridCol w="658906"/>
                <a:gridCol w="1299666"/>
              </a:tblGrid>
              <a:tr h="455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ACTIVIDADES</a:t>
                      </a:r>
                    </a:p>
                  </a:txBody>
                  <a:tcPr marL="40271" marR="40271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74100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 de Compras 2017.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24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Modificaciones al plan de Compras.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Documento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06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procesos de adquisición por Libre Gestión (a demanda de diferentes gerencias o unidades).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06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procesos de adquisición  por Licitaciones y Concursos (a demanda de las diferentes gerencias o unidades).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06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procesos de adquisición por Contratación Directa (a demanda de las diferentes gerencias o unidades).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es-SV" sz="1600" b="0" i="0" u="none" strike="noStrike" dirty="0" smtClean="0">
                          <a:effectLst/>
                          <a:latin typeface="+mn-lt"/>
                        </a:rPr>
                        <a:t>Proceso</a:t>
                      </a:r>
                      <a:endParaRPr lang="es-SV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4316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procesos de adquisición por medio de Mercado Bursátil (a demanda de las diferentes gerencias o unidades)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7488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Informar sobre las adjudicaciones institucionales bajo las diferentes modalidades a la administración superior y a la UNAC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7488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requerimientos de información de las diferentes auditorias (corte de cuentas, interna y externa)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Requerimiento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1695822" y="5895534"/>
          <a:ext cx="8782142" cy="447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434"/>
                <a:gridCol w="1764406"/>
                <a:gridCol w="2264646"/>
                <a:gridCol w="1584176"/>
                <a:gridCol w="1241480"/>
              </a:tblGrid>
              <a:tr h="4473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</a:t>
                      </a:r>
                      <a:r>
                        <a:rPr lang="es-MX" sz="16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164,176.18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US$99,588.41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61%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5"/>
            <a:ext cx="12192000" cy="4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847386" y="1340768"/>
          <a:ext cx="8597590" cy="4586632"/>
        </p:xfrm>
        <a:graphic>
          <a:graphicData uri="http://schemas.openxmlformats.org/drawingml/2006/table">
            <a:tbl>
              <a:tblPr/>
              <a:tblGrid>
                <a:gridCol w="2007219"/>
                <a:gridCol w="1108531"/>
                <a:gridCol w="730572"/>
                <a:gridCol w="1004053"/>
                <a:gridCol w="625577"/>
                <a:gridCol w="925856"/>
                <a:gridCol w="666241"/>
                <a:gridCol w="938369"/>
                <a:gridCol w="591172"/>
              </a:tblGrid>
              <a:tr h="2386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PERIODO: ENERO A </a:t>
                      </a:r>
                      <a:r>
                        <a:rPr lang="es-SV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SEPTIEMBRE 2017</a:t>
                      </a:r>
                      <a:endParaRPr lang="es-SV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591"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084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MODALIDAD DE CONTRACION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Formación continua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Formación Inicial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Bienes  y Servicios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US$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US$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US$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US$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1 Consejo Directivo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LICITACION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 dirty="0">
                          <a:effectLst/>
                          <a:latin typeface="Arial" panose="020B0604020202020204" pitchFamily="34" charset="0"/>
                        </a:rPr>
                        <a:t>19,566,136.93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56.79%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10,255,161.40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58.06%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8,181,509.58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55.27%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1,129,465.95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56.76%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CONTRATACION DIRECTA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2,116,338.08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1,360,338.08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7.70%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756,000.00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5.11%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MERCADO BURSÁTIL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6,772,622.44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19.66%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1,265,460.00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7.16%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5,451,196.27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36.82%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55,966.17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2.81%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LIBRE GESTION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458,455.35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1.33%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321,542.75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1.82%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136,912.60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6.88%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SUBTOTAL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28,913,552.80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83.92%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13,202,502.23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74.75%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14,388,705.85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97.20%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1,322,344.72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66.45%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2 Dirección Ejecutiva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6371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LIBRE GESTION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5,541,744.32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16.08%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4,459,602.77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25.25%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414,470.27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2.80%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667,671.28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33.55%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49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SUBTOTAL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1" i="0" u="none" strike="noStrike">
                          <a:effectLst/>
                          <a:latin typeface="Arial" panose="020B0604020202020204" pitchFamily="34" charset="0"/>
                        </a:rPr>
                        <a:t>5,541,744.32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16.08%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4,459,602.77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25.25%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414,470.27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2.80%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667,671.28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effectLst/>
                          <a:latin typeface="Arial" panose="020B0604020202020204" pitchFamily="34" charset="0"/>
                        </a:rPr>
                        <a:t>33.55%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32649">
                <a:tc>
                  <a:txBody>
                    <a:bodyPr/>
                    <a:lstStyle/>
                    <a:p>
                      <a:pPr algn="r" fontAlgn="ctr"/>
                      <a:r>
                        <a:rPr lang="es-SV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TOTAL GENERAL…………..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34,455,297.12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17,662,105.00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14,803,176.12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1,990,016.00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2152650" y="225872"/>
            <a:ext cx="78867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ADQUISICIONES </a:t>
            </a:r>
          </a:p>
          <a:p>
            <a:pPr>
              <a:lnSpc>
                <a:spcPct val="80000"/>
              </a:lnSpc>
            </a:pPr>
            <a:r>
              <a:rPr lang="es-MX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Y CONTRATACIONES INSTITUCIONAL - GACI</a:t>
            </a: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3"/>
          <a:stretch/>
        </p:blipFill>
        <p:spPr>
          <a:xfrm>
            <a:off x="1524000" y="6597352"/>
            <a:ext cx="9144000" cy="27780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36235" y="6055112"/>
            <a:ext cx="3757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800" dirty="0"/>
              <a:t>Nota: Incluye un monto de $2,379,178.44 a ejecutarse en los años 2018 y 2019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0515" y="24208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Recursos Humanos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152650" y="116958"/>
            <a:ext cx="7886700" cy="7548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RECURSOS HUMANOS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919536" y="7218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prstClr val="black"/>
                </a:solidFill>
              </a:rPr>
              <a:t>1. Se desarrollaron dos “Viernes Saludables”</a:t>
            </a:r>
          </a:p>
          <a:p>
            <a:pPr algn="just"/>
            <a:endParaRPr lang="es-MX" sz="24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006" y="1032782"/>
            <a:ext cx="3251966" cy="25945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006" y="3666077"/>
            <a:ext cx="3251966" cy="28489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3769867"/>
            <a:ext cx="3589649" cy="25536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36" y="1066803"/>
            <a:ext cx="3589648" cy="2588999"/>
          </a:xfrm>
          <a:prstGeom prst="rect">
            <a:avLst/>
          </a:prstGeom>
        </p:spPr>
      </p:pic>
      <p:pic>
        <p:nvPicPr>
          <p:cNvPr id="9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853"/>
            <a:ext cx="12192000" cy="3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152650" y="116958"/>
            <a:ext cx="7886700" cy="7548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RECURSOS HUMANOS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09750" y="871815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prstClr val="black"/>
                </a:solidFill>
              </a:rPr>
              <a:t>2. Se desarrolló la 7°. Feria de la Salud</a:t>
            </a:r>
          </a:p>
          <a:p>
            <a:pPr algn="just"/>
            <a:endParaRPr lang="es-MX" sz="24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67" y="3742101"/>
            <a:ext cx="3619804" cy="27798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256535"/>
            <a:ext cx="3789220" cy="5073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567" y="969428"/>
            <a:ext cx="3484240" cy="2675058"/>
          </a:xfrm>
          <a:prstGeom prst="rect">
            <a:avLst/>
          </a:prstGeom>
        </p:spPr>
      </p:pic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1945"/>
            <a:ext cx="12192000" cy="3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12743"/>
              </p:ext>
            </p:extLst>
          </p:nvPr>
        </p:nvGraphicFramePr>
        <p:xfrm>
          <a:off x="1775521" y="1557916"/>
          <a:ext cx="8634903" cy="3128940"/>
        </p:xfrm>
        <a:graphic>
          <a:graphicData uri="http://schemas.openxmlformats.org/drawingml/2006/table">
            <a:tbl>
              <a:tblPr/>
              <a:tblGrid>
                <a:gridCol w="4458439"/>
                <a:gridCol w="864096"/>
                <a:gridCol w="1284327"/>
                <a:gridCol w="669192"/>
                <a:gridCol w="1358849"/>
              </a:tblGrid>
              <a:tr h="431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ACTIVIDADES</a:t>
                      </a:r>
                    </a:p>
                  </a:txBody>
                  <a:tcPr marL="40271" marR="40271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effectLst/>
                        </a:rPr>
                        <a:t>Eventos</a:t>
                      </a:r>
                      <a:r>
                        <a:rPr lang="es-SV" sz="1600" baseline="0" dirty="0" smtClean="0">
                          <a:effectLst/>
                        </a:rPr>
                        <a:t> de Integración de Empleados</a:t>
                      </a:r>
                      <a:endParaRPr lang="es-SV" sz="16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Evento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Campañas de salud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Campaña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Charlas</a:t>
                      </a:r>
                      <a:r>
                        <a:rPr lang="es-MX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sobre salud preventiva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Charla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s-MX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de capacitación (acciones formativas)</a:t>
                      </a:r>
                      <a:endParaRPr lang="es-SV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105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Acción Formativa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s-SV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Administración</a:t>
                      </a:r>
                      <a:r>
                        <a:rPr lang="es-SV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prestaciones y beneficios</a:t>
                      </a:r>
                      <a:endParaRPr lang="es-SV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Prestación otorgada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Actualizar documentos de control interno (plan de gestión de riesgos)</a:t>
                      </a:r>
                    </a:p>
                  </a:txBody>
                  <a:tcPr marL="7083" marR="7083" marT="7083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Documento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404179"/>
              </p:ext>
            </p:extLst>
          </p:nvPr>
        </p:nvGraphicFramePr>
        <p:xfrm>
          <a:off x="1775520" y="5445224"/>
          <a:ext cx="864096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26"/>
                <a:gridCol w="1770688"/>
                <a:gridCol w="1912344"/>
                <a:gridCol w="1558206"/>
                <a:gridCol w="1274896"/>
              </a:tblGrid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</a:t>
                      </a:r>
                      <a:r>
                        <a:rPr lang="es-MX" sz="16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757,680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 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</a:rPr>
                        <a:t>US$ 304,502</a:t>
                      </a:r>
                      <a:endParaRPr lang="es-MX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40%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152650" y="298442"/>
            <a:ext cx="7886700" cy="75485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RECURSOS HUMANOS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03512" y="4797153"/>
            <a:ext cx="871296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_tradnl" dirty="0"/>
              <a:t>* Seguimiento a la implementación de la Estrategia Institucional de Prevención de Riesgos Psicosociales</a:t>
            </a:r>
          </a:p>
        </p:txBody>
      </p:sp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20" y="418654"/>
            <a:ext cx="8568952" cy="634082"/>
          </a:xfrm>
        </p:spPr>
        <p:txBody>
          <a:bodyPr>
            <a:noAutofit/>
          </a:bodyPr>
          <a:lstStyle/>
          <a:p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PLAN DE CAPACITACION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EJECUCION ENERO - SEPTIEMBRE 2017</a:t>
            </a:r>
            <a:endParaRPr lang="es-SV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graphicFrame>
        <p:nvGraphicFramePr>
          <p:cNvPr id="8" name="3 Tabla"/>
          <p:cNvGraphicFramePr>
            <a:graphicFrameLocks noGrp="1"/>
          </p:cNvGraphicFramePr>
          <p:nvPr>
            <p:extLst/>
          </p:nvPr>
        </p:nvGraphicFramePr>
        <p:xfrm>
          <a:off x="2135560" y="1473353"/>
          <a:ext cx="7848872" cy="2138928"/>
        </p:xfrm>
        <a:graphic>
          <a:graphicData uri="http://schemas.openxmlformats.org/drawingml/2006/table">
            <a:tbl>
              <a:tblPr/>
              <a:tblGrid>
                <a:gridCol w="5184576"/>
                <a:gridCol w="2664296"/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EJECUCION DEL PLAN DE CAPACITACION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2017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</a:rPr>
                        <a:t>PARTICIPANTES (PERSONAS)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PARTICIPACIONES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HORA</a:t>
                      </a:r>
                      <a:r>
                        <a:rPr lang="es-MX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PROMEDIO POR PARTICIPANTE</a:t>
                      </a:r>
                      <a:endParaRPr lang="es-MX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MONTO TOTAL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INVERTIDO</a:t>
                      </a:r>
                      <a:endParaRPr lang="es-MX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$ 121,227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3 Tabla"/>
          <p:cNvGraphicFramePr>
            <a:graphicFrameLocks noGrp="1"/>
          </p:cNvGraphicFramePr>
          <p:nvPr>
            <p:extLst/>
          </p:nvPr>
        </p:nvGraphicFramePr>
        <p:xfrm>
          <a:off x="2135560" y="3884568"/>
          <a:ext cx="7848872" cy="1632664"/>
        </p:xfrm>
        <a:graphic>
          <a:graphicData uri="http://schemas.openxmlformats.org/drawingml/2006/table">
            <a:tbl>
              <a:tblPr/>
              <a:tblGrid>
                <a:gridCol w="5184576"/>
                <a:gridCol w="2664296"/>
              </a:tblGrid>
              <a:tr h="35250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AREAS DE CAPACITACION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ACCIONES EJECUTADAS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</a:rPr>
                        <a:t>FORMACION/CAPACITACION</a:t>
                      </a:r>
                      <a:r>
                        <a:rPr lang="es-MX" sz="1600" baseline="0" dirty="0" smtClean="0">
                          <a:effectLst/>
                        </a:rPr>
                        <a:t> TECNICA</a:t>
                      </a:r>
                      <a:endParaRPr lang="es-MX" sz="1600" dirty="0" smtClean="0">
                        <a:effectLst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CUMPLIMIENTO</a:t>
                      </a:r>
                      <a:r>
                        <a:rPr lang="es-MX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LEY</a:t>
                      </a:r>
                      <a:endParaRPr lang="es-SV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ACCIONES EJECUTADAS</a:t>
                      </a:r>
                      <a:endParaRPr lang="es-MX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15480" y="24208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Comunicación Institucional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1524000" y="18866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s-MX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PAGOS Y ADJUDICACIONES EN FORMACIÓN PROFESIONAL</a:t>
            </a: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s-SV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353174"/>
              </p:ext>
            </p:extLst>
          </p:nvPr>
        </p:nvGraphicFramePr>
        <p:xfrm>
          <a:off x="1566333" y="819755"/>
          <a:ext cx="9059335" cy="521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44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/>
          </p:nvPr>
        </p:nvGraphicFramePr>
        <p:xfrm>
          <a:off x="1703512" y="1412776"/>
          <a:ext cx="8784978" cy="3672408"/>
        </p:xfrm>
        <a:graphic>
          <a:graphicData uri="http://schemas.openxmlformats.org/drawingml/2006/table">
            <a:tbl>
              <a:tblPr/>
              <a:tblGrid>
                <a:gridCol w="3600918"/>
                <a:gridCol w="1473958"/>
                <a:gridCol w="1621868"/>
                <a:gridCol w="648072"/>
                <a:gridCol w="1440162"/>
              </a:tblGrid>
              <a:tr h="74104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 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1108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Eventos institucionales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Evento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Congreso de la Formación Profesional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Congreso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Coberturas institucionales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Cobertura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Entrevistas en medios de comunicación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Entrevista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Comunicados de Prensa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Comunicado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Publicity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123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Publicaciones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Producción de material audiovisual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Vídeos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Actualizaciones de página web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</a:t>
                      </a:r>
                      <a:endParaRPr lang="es-SV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Actualizaciones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2063552" y="372899"/>
            <a:ext cx="78867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COMUNICACIÓN INSTITUCIONAL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3er. Trimestre 2017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1703512" y="5353456"/>
          <a:ext cx="8784976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728192"/>
                <a:gridCol w="2160240"/>
                <a:gridCol w="1944216"/>
                <a:gridCol w="100811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US$ 405,530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 al 3T 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US$ 139,338.72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34 %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4000" y="2564904"/>
            <a:ext cx="8856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</a:t>
            </a:r>
          </a:p>
          <a:p>
            <a:r>
              <a:rPr lang="es-MX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Tecnologías de la Información</a:t>
            </a:r>
            <a:endParaRPr lang="es-SV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919288" y="404466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1524000" y="6453336"/>
            <a:ext cx="9144000" cy="42182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03512" y="692596"/>
            <a:ext cx="8784976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TECNOLOGÍAS DE LA INFORMACIÓN 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8738" y="1556793"/>
            <a:ext cx="8229600" cy="1759051"/>
          </a:xfrm>
        </p:spPr>
        <p:txBody>
          <a:bodyPr>
            <a:noAutofit/>
          </a:bodyPr>
          <a:lstStyle/>
          <a:p>
            <a:pPr marL="914400" lvl="3" indent="0" algn="just">
              <a:spcBef>
                <a:spcPts val="1000"/>
              </a:spcBef>
              <a:buNone/>
            </a:pPr>
            <a:endParaRPr lang="es-MX" sz="2400" dirty="0"/>
          </a:p>
          <a:p>
            <a:pPr marL="457200" lvl="1" indent="0" algn="just">
              <a:buNone/>
            </a:pPr>
            <a:endParaRPr lang="es-MX" sz="2000" dirty="0"/>
          </a:p>
          <a:p>
            <a:pPr algn="just"/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998835" y="1785758"/>
            <a:ext cx="8070506" cy="4359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Captura en línea de la información de los participantes de las solicitudes de capacitación de Formación Continua</a:t>
            </a:r>
            <a:r>
              <a:rPr lang="es-MX" sz="2000" dirty="0"/>
              <a:t>.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Importantes validaciones y controles en el SGAFP, en mejora del apoyo que brinda el sistema al control de la ejecución de las acciones de Formación Inicial.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Habilitación tecnológica del IV Congreso de la Formación Profesional: Portal web de divulgación, sistema de registro en línea, transmisión en vivo en redes sociales y automatización de preguntas y encuesta.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SV" sz="2000" dirty="0"/>
              <a:t>Nueva plataforma de servidores virtuales para aplicaciones web: mayor disponibilidad y confiabilidad. </a:t>
            </a:r>
            <a:endParaRPr lang="es-MX" sz="2000" dirty="0"/>
          </a:p>
          <a:p>
            <a:pPr marL="457200" lvl="1" indent="0" algn="just">
              <a:buNone/>
            </a:pPr>
            <a:endParaRPr lang="es-MX" sz="1800" dirty="0"/>
          </a:p>
          <a:p>
            <a:pPr algn="just"/>
            <a:endParaRPr lang="es-MX" sz="2000" dirty="0"/>
          </a:p>
          <a:p>
            <a:endParaRPr lang="es-MX" sz="2000" dirty="0"/>
          </a:p>
          <a:p>
            <a:endParaRPr lang="es-MX" sz="2000" dirty="0"/>
          </a:p>
        </p:txBody>
      </p:sp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/>
          </p:nvPr>
        </p:nvGraphicFramePr>
        <p:xfrm>
          <a:off x="1703512" y="1549854"/>
          <a:ext cx="8784978" cy="3504109"/>
        </p:xfrm>
        <a:graphic>
          <a:graphicData uri="http://schemas.openxmlformats.org/drawingml/2006/table">
            <a:tbl>
              <a:tblPr/>
              <a:tblGrid>
                <a:gridCol w="4176466"/>
                <a:gridCol w="1078909"/>
                <a:gridCol w="1441369"/>
                <a:gridCol w="648072"/>
                <a:gridCol w="1440162"/>
              </a:tblGrid>
              <a:tr h="52343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66676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Proyectos de sistematización de nuevas funciones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para procesos claves</a:t>
                      </a:r>
                      <a:r>
                        <a:rPr lang="es-SV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E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effectLst/>
                          <a:latin typeface="+mn-lt"/>
                        </a:rPr>
                        <a:t>Proyecto</a:t>
                      </a:r>
                      <a:endParaRPr lang="es-SV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738124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Mantenimiento de Sistemas, Administración Red y Soporte Técnico (atención a solicitudes de usuario).	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effectLst/>
                          <a:latin typeface="+mn-lt"/>
                        </a:rPr>
                        <a:t>Servicio</a:t>
                      </a:r>
                      <a:endParaRPr lang="es-SV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09256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Mantenimiento preventivo a equipo informático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s-SV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SV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09256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Fortalecimiento e Innovación de Infraestructura Tecnológica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s-SV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SV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Proyecto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09256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Atender requerimientos de las diferentes auditorias (corte de cuentas, interna y externa)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s-SV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SV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133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Requerimiento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2063552" y="372899"/>
            <a:ext cx="7886700" cy="75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TECNOLOGÍAS DE LA INFORMACIÓN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3er. Trimestre 2017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92843"/>
              </p:ext>
            </p:extLst>
          </p:nvPr>
        </p:nvGraphicFramePr>
        <p:xfrm>
          <a:off x="1703512" y="5254936"/>
          <a:ext cx="8784976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944216"/>
                <a:gridCol w="1800200"/>
                <a:gridCol w="1944216"/>
                <a:gridCol w="100811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US$ 529,670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 al 3T 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US$ 184,274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35%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9496" y="2598004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Auditoría Interna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52650" y="225872"/>
            <a:ext cx="7886700" cy="75485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AUDITORÍA INTERNA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16480" y="1402080"/>
            <a:ext cx="7945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Elaboración de Plan de Auditoría 2018.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Elaboración de modificación Plan de Auditoría 2017.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Preparación de Plan de Capacitación 2017.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Revisión del Estatuto de Auditoría Interna.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Elaboración del Manual de Auditoría Interna.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/>
              <a:t>Realización de 4 Consultorías (Ciudad Mujer, Empresa Centro, Cursos Abiertos y Competencias Metodológicas</a:t>
            </a:r>
            <a:r>
              <a:rPr lang="es-SV" sz="2400" dirty="0" smtClean="0"/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 smtClean="0"/>
              <a:t>Donación activo fijo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SV" sz="2400" dirty="0" smtClean="0"/>
              <a:t>Plan de medidas antifraude</a:t>
            </a:r>
            <a:endParaRPr lang="es-SV" sz="2400" dirty="0"/>
          </a:p>
        </p:txBody>
      </p:sp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06943"/>
              </p:ext>
            </p:extLst>
          </p:nvPr>
        </p:nvGraphicFramePr>
        <p:xfrm>
          <a:off x="1692625" y="2085608"/>
          <a:ext cx="8784978" cy="2837510"/>
        </p:xfrm>
        <a:graphic>
          <a:graphicData uri="http://schemas.openxmlformats.org/drawingml/2006/table">
            <a:tbl>
              <a:tblPr/>
              <a:tblGrid>
                <a:gridCol w="4244570"/>
                <a:gridCol w="1113835"/>
                <a:gridCol w="1468001"/>
                <a:gridCol w="658906"/>
                <a:gridCol w="1299666"/>
              </a:tblGrid>
              <a:tr h="70391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al 3T</a:t>
                      </a: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4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Auditoría a los procesos de adquisición, evaluación del sistema de control interno,  registros  financieros y la ejecución de las acciones formativas.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13*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effectLst/>
                          <a:latin typeface="+mn-lt"/>
                        </a:rPr>
                        <a:t>Informe</a:t>
                      </a:r>
                      <a:endParaRPr lang="es-SV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s-MX" sz="14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Auditoría a la adquisición, evaluación del sistema de control interno, y registros financieros  de los Activos, Pasivos, Ingresos y Gastos.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7*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</a:t>
                      </a:r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6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Consultorías Servicios de Capacitación.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6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</a:t>
                      </a:r>
                      <a:r>
                        <a:rPr lang="es-MX" sz="1400" b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Consultorias</a:t>
                      </a:r>
                      <a:r>
                        <a:rPr lang="es-MX" sz="14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Administrativas</a:t>
                      </a: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951" marR="259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268034"/>
              </p:ext>
            </p:extLst>
          </p:nvPr>
        </p:nvGraphicFramePr>
        <p:xfrm>
          <a:off x="1775520" y="5157192"/>
          <a:ext cx="8784976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872208"/>
                <a:gridCol w="1584176"/>
                <a:gridCol w="1728192"/>
                <a:gridCol w="1440160"/>
              </a:tblGrid>
              <a:tr h="300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US$ 256,910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US$ 159,547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62%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2141764" y="587542"/>
            <a:ext cx="7886700" cy="53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AUDITORÍA INTERNA</a:t>
            </a: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1384" y="5733256"/>
            <a:ext cx="655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*6 Auditorias terminadas la presentación se hará en el 4to trimestre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42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33738" y="24208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Servicios Generales 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138488" y="404665"/>
            <a:ext cx="5915025" cy="566143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SERVICIOS GENERALES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81342"/>
              </p:ext>
            </p:extLst>
          </p:nvPr>
        </p:nvGraphicFramePr>
        <p:xfrm>
          <a:off x="1855240" y="5314036"/>
          <a:ext cx="8349121" cy="434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037"/>
                <a:gridCol w="1847150"/>
                <a:gridCol w="1773265"/>
                <a:gridCol w="1522821"/>
                <a:gridCol w="1284848"/>
              </a:tblGrid>
              <a:tr h="4343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marL="68580" marR="68580" marT="34291" marB="3429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</a:t>
                      </a:r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738,010*</a:t>
                      </a:r>
                    </a:p>
                  </a:txBody>
                  <a:tcPr marL="68580" marR="68580" marT="34291" marB="3429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</a:t>
                      </a:r>
                      <a:r>
                        <a:rPr lang="es-MX" sz="16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3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1" marB="3429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</a:rPr>
                        <a:t>US$ 408,321.77</a:t>
                      </a:r>
                      <a:endParaRPr lang="es-SV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1" marB="3429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55.3%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1" marB="3429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1884608" y="1444750"/>
          <a:ext cx="8293996" cy="3575671"/>
        </p:xfrm>
        <a:graphic>
          <a:graphicData uri="http://schemas.openxmlformats.org/drawingml/2006/table">
            <a:tbl>
              <a:tblPr/>
              <a:tblGrid>
                <a:gridCol w="2936384"/>
                <a:gridCol w="1262129"/>
                <a:gridCol w="486443"/>
                <a:gridCol w="945858"/>
                <a:gridCol w="969504"/>
                <a:gridCol w="1693678"/>
              </a:tblGrid>
              <a:tr h="143397">
                <a:tc>
                  <a:txBody>
                    <a:bodyPr/>
                    <a:lstStyle/>
                    <a:p>
                      <a:pPr algn="l" fontAlgn="b"/>
                      <a:endParaRPr lang="es-SV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ACTIVIDADES</a:t>
                      </a:r>
                      <a:endParaRPr lang="es-SV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</a:t>
                      </a:r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 3T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EJECUCIÓN al </a:t>
                      </a: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 </a:t>
                      </a: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metros cúbicos de agua de oficinas actuales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3,225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2,957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8.3%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</a:t>
                      </a:r>
                      <a:endParaRPr lang="es-SV" sz="1400" b="0" i="0" u="none" strike="noStrike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metros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cúbicos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</a:t>
                      </a:r>
                      <a:r>
                        <a:rPr lang="es-SV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</a:t>
                      </a:r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-h energía eléctrica de edificio oficinas actuales.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251,250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273,032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 </a:t>
                      </a:r>
                      <a:r>
                        <a:rPr lang="es-SV" sz="14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</a:t>
                      </a:r>
                      <a:endParaRPr lang="es-SV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Kilowatt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hora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a los  vehículos Institucionales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3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de mantenimiento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galones de combustible </a:t>
                      </a:r>
                      <a:r>
                        <a:rPr lang="es-SV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diesel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4,875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3,823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</a:t>
                      </a:r>
                      <a:endParaRPr lang="es-SV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galones 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Transición de equipos de aire acondicionado a sistema INVERTER. Tecnología de ahorro.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0.7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avance del proyecto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0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 Transición de lámparas de mercurio a lámparas LED. Ahorro energético.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400" dirty="0" smtClean="0"/>
                        <a:t>0.75</a:t>
                      </a:r>
                      <a:endParaRPr lang="es-SV" sz="1400" dirty="0"/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del proyecto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524001" y="6334780"/>
            <a:ext cx="87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400" b="1" i="1" dirty="0">
                <a:solidFill>
                  <a:schemeClr val="bg1"/>
                </a:solidFill>
              </a:rPr>
              <a:t>NOTA: *En 2017 se incluye un monto $900,000 en concepto de mejoramiento de edificios de oficinas administrativas del INSAFORP. Presupuesto total 1.6 millones</a:t>
            </a:r>
          </a:p>
        </p:txBody>
      </p:sp>
    </p:spTree>
    <p:extLst>
      <p:ext uri="{BB962C8B-B14F-4D97-AF65-F5344CB8AC3E}">
        <p14:creationId xmlns:p14="http://schemas.microsoft.com/office/powerpoint/2010/main" val="11238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67508" y="198884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Centro de Atención y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Acceso a la Información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1524000" y="18866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s-MX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PAGOS Y ADJUDICACIONES EN FORMACIÓN PROFESIONAL</a:t>
            </a: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s-SV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/>
          </p:nvPr>
        </p:nvGraphicFramePr>
        <p:xfrm>
          <a:off x="1399519" y="1053081"/>
          <a:ext cx="9147636" cy="47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52650" y="225872"/>
            <a:ext cx="7886700" cy="75485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CENTRO DE ATENCIÓN 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Y ACCESO A LA INFORMACIÓN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52650" y="1412776"/>
            <a:ext cx="7945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/>
              <a:t>Centralización de atención al cliente en un espacio físico único, que permite atender al público sin que ingrese a las áreas operativas.</a:t>
            </a:r>
            <a:endParaRPr lang="es-SV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/>
              <a:t>Atención inmediata de consultas o aclaración sobre trámites de acciones formativas.</a:t>
            </a:r>
            <a:endParaRPr lang="es-SV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/>
              <a:t>Procesos de mejora para la coordinación con las unidades operativas para la gestión de la documentación que ingresa al INSAFORP.</a:t>
            </a:r>
            <a:endParaRPr lang="es-SV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/>
              <a:t>En colaboración con la UPE y GTI se está diseñando un proceso automatizado para reducción de tiempos de atención de usuarios y revisión de documentos para pago.</a:t>
            </a:r>
            <a:endParaRPr lang="es-SV" sz="2400" dirty="0"/>
          </a:p>
        </p:txBody>
      </p:sp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2" b="1"/>
          <a:stretch/>
        </p:blipFill>
        <p:spPr>
          <a:xfrm>
            <a:off x="1524000" y="6597352"/>
            <a:ext cx="9144000" cy="27780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24000" y="462708"/>
            <a:ext cx="9144000" cy="892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CENTRO DE ATENCION Y ACCESO A LA INFORMACIÓN </a:t>
            </a: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al 3er. Trimestre 2017</a:t>
            </a:r>
            <a:endParaRPr lang="es-MX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9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189746"/>
              </p:ext>
            </p:extLst>
          </p:nvPr>
        </p:nvGraphicFramePr>
        <p:xfrm>
          <a:off x="1790853" y="1880215"/>
          <a:ext cx="8626208" cy="2387379"/>
        </p:xfrm>
        <a:graphic>
          <a:graphicData uri="http://schemas.openxmlformats.org/drawingml/2006/table">
            <a:tbl>
              <a:tblPr/>
              <a:tblGrid>
                <a:gridCol w="3506861"/>
                <a:gridCol w="1233715"/>
                <a:gridCol w="1596571"/>
                <a:gridCol w="798286"/>
                <a:gridCol w="1490775"/>
              </a:tblGrid>
              <a:tr h="434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ACTIVIDADES</a:t>
                      </a:r>
                    </a:p>
                  </a:txBody>
                  <a:tcPr marL="40271" marR="40271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charset="0"/>
                        </a:rPr>
                        <a:t>META 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059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Atención a usuarios en recepción de documentación.</a:t>
                      </a:r>
                      <a:endParaRPr lang="es-SV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23,250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23,695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101.9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Usuario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979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Revisión de Informes y facturas para pago.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9,500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8,900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y facturas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667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Requerimientos de información en el marco de la LAIP.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</a:t>
                      </a:r>
                    </a:p>
                    <a:p>
                      <a:pPr algn="ctr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127.3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Requerimientos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717157"/>
              </p:ext>
            </p:extLst>
          </p:nvPr>
        </p:nvGraphicFramePr>
        <p:xfrm>
          <a:off x="1710336" y="4608898"/>
          <a:ext cx="8782142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292"/>
                <a:gridCol w="1872343"/>
                <a:gridCol w="1843314"/>
                <a:gridCol w="1848713"/>
                <a:gridCol w="1241480"/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 137,474</a:t>
                      </a:r>
                      <a:endParaRPr lang="es-MX" sz="1600" b="1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US$ 83,852.34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61%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15480" y="24208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 algn="r">
              <a:defRPr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MX" dirty="0"/>
              <a:t>             </a:t>
            </a:r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</a:t>
            </a:r>
          </a:p>
          <a:p>
            <a:r>
              <a:rPr lang="es-MX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Planificación Estratégica</a:t>
            </a:r>
            <a:endParaRPr lang="es-SV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919288" y="404466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/>
          <a:stretch/>
        </p:blipFill>
        <p:spPr>
          <a:xfrm>
            <a:off x="1524000" y="6453336"/>
            <a:ext cx="9144000" cy="42182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03512" y="706840"/>
            <a:ext cx="8784976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PLANIFICACIÓN ESTRATÉGICA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8738" y="1556793"/>
            <a:ext cx="8229600" cy="1759051"/>
          </a:xfrm>
        </p:spPr>
        <p:txBody>
          <a:bodyPr>
            <a:noAutofit/>
          </a:bodyPr>
          <a:lstStyle/>
          <a:p>
            <a:pPr marL="914400" lvl="3" indent="0" algn="just">
              <a:spcBef>
                <a:spcPts val="1000"/>
              </a:spcBef>
              <a:buNone/>
            </a:pPr>
            <a:endParaRPr lang="es-MX" sz="2400" dirty="0"/>
          </a:p>
          <a:p>
            <a:pPr marL="457200" lvl="1" indent="0" algn="just">
              <a:buNone/>
            </a:pPr>
            <a:endParaRPr lang="es-MX" sz="2000" dirty="0"/>
          </a:p>
          <a:p>
            <a:pPr algn="just"/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628699" y="1525588"/>
            <a:ext cx="8934602" cy="4359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endParaRPr lang="es-MX" sz="1800" dirty="0"/>
          </a:p>
          <a:p>
            <a:pPr algn="just"/>
            <a:endParaRPr lang="es-MX" sz="2000" dirty="0"/>
          </a:p>
          <a:p>
            <a:endParaRPr lang="es-MX" sz="2000" dirty="0"/>
          </a:p>
          <a:p>
            <a:endParaRPr lang="es-MX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919288" y="1628800"/>
            <a:ext cx="8229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SV" sz="2000" dirty="0"/>
              <a:t>Implementación piloto del nuevo proceso de planificación y </a:t>
            </a:r>
            <a:r>
              <a:rPr lang="es-SV" sz="2000" dirty="0" err="1"/>
              <a:t>presupuestación</a:t>
            </a:r>
            <a:r>
              <a:rPr lang="es-SV" sz="2000" dirty="0"/>
              <a:t> 2018 con enfoque de género en INSAFORP.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SV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SV" sz="2000" dirty="0"/>
              <a:t>Junto con la Secretaría de Integración Social Centroamericana – SISCA se desarrolló el taller denominado: “Formación profesional y reconocimiento de competencias laborales de personas migrantes”.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SV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SV" sz="2000" dirty="0"/>
              <a:t>INSAFORP y OIT desarrollar la Guía para prevenir la violencia contra las mujeres en los Centros de Formación Profesional.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SV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SV" sz="2000" dirty="0"/>
              <a:t>Apoyo a Recursos Humanos en la sistematización de la información como insumo para la elaboración de propuestas grupales, en el marco del plan de riesgos psicosociales.</a:t>
            </a:r>
          </a:p>
        </p:txBody>
      </p:sp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152650" y="26729"/>
            <a:ext cx="7886700" cy="7548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PLANIFICACIÓN ESTRATÉGICA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Resultados 3er. Trimestre 2017</a:t>
            </a:r>
            <a:endParaRPr lang="es-MX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06990"/>
              </p:ext>
            </p:extLst>
          </p:nvPr>
        </p:nvGraphicFramePr>
        <p:xfrm>
          <a:off x="1679575" y="745023"/>
          <a:ext cx="8784978" cy="5096490"/>
        </p:xfrm>
        <a:graphic>
          <a:graphicData uri="http://schemas.openxmlformats.org/drawingml/2006/table">
            <a:tbl>
              <a:tblPr/>
              <a:tblGrid>
                <a:gridCol w="4315217"/>
                <a:gridCol w="1094704"/>
                <a:gridCol w="1416485"/>
                <a:gridCol w="658906"/>
                <a:gridCol w="1299666"/>
              </a:tblGrid>
              <a:tr h="70391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al 3T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al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DE MEDIDA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67899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de Seguimiento al Avance del Plan Operativo Anual.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de seguimiento del Plan Operativo trianual de igualdad y equidad de género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proyecto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1070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 de Cooperación Internacional en cumplimiento al PEI 2015 - 2019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Herramienta informática para facilitar la continuación del Sistema de Monitoreo, Seguimiento y Evaluación del PEI 2015 – 2019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Herramienta informática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0497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 “Fortalecimiento de la UPE en Gestión de la Cooperación Internacional”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proyecto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0077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 “Implementación del sistema institucional de gestión de la Innovación”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proyecto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Diseño conceptual y proyecto de ampliación del sistema de seguimiento, monitoreo y evaluación de la formación profesional del INSAFORP”.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proyecto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 de mapeo de procesos y levantamiento de procedimientos institucionales para su </a:t>
                      </a: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mejora.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avance proyecto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82067"/>
              </p:ext>
            </p:extLst>
          </p:nvPr>
        </p:nvGraphicFramePr>
        <p:xfrm>
          <a:off x="1679575" y="5936201"/>
          <a:ext cx="8784976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153"/>
                <a:gridCol w="1800200"/>
                <a:gridCol w="2280319"/>
                <a:gridCol w="1512168"/>
                <a:gridCol w="1224136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PRESUPUESTO 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US$ 123,820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EJECUCIÓN al 3T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US$ 54,662.20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44.1 %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2" descr="Resultado de imagen para tareas pendientes"/>
          <p:cNvSpPr>
            <a:spLocks noChangeAspect="1" noChangeArrowheads="1"/>
          </p:cNvSpPr>
          <p:nvPr/>
        </p:nvSpPr>
        <p:spPr bwMode="auto">
          <a:xfrm>
            <a:off x="1679575" y="-1646238"/>
            <a:ext cx="6000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7" name="AutoShape 4" descr="Resultado de imagen para tareas pendientes"/>
          <p:cNvSpPr>
            <a:spLocks noChangeAspect="1" noChangeArrowheads="1"/>
          </p:cNvSpPr>
          <p:nvPr/>
        </p:nvSpPr>
        <p:spPr bwMode="auto">
          <a:xfrm>
            <a:off x="2833461" y="2454553"/>
            <a:ext cx="6000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9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343"/>
            <a:ext cx="12192000" cy="3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83632" y="1988840"/>
            <a:ext cx="7740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Plan Institucional de Igualdad y Equidad de Género – PIIEG 2014 - 2016</a:t>
            </a: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08184"/>
            <a:ext cx="9144000" cy="34981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15729" y="1156241"/>
            <a:ext cx="87605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prstClr val="black"/>
                </a:solidFill>
              </a:rPr>
              <a:t>Coordinación y apoyo técnico y financiero con OIT – Diseño y finalización de guía para la prevención, atención, y erradicación de la discriminación contra las mujeres en los CF.</a:t>
            </a:r>
          </a:p>
          <a:p>
            <a:pPr marL="160735" indent="-160735" algn="just">
              <a:buFont typeface="Arial" panose="020B0604020202020204" pitchFamily="34" charset="0"/>
              <a:buChar char="•"/>
            </a:pPr>
            <a:endParaRPr lang="es-SV" sz="2000" dirty="0">
              <a:solidFill>
                <a:prstClr val="black"/>
              </a:solidFill>
            </a:endParaRP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prstClr val="black"/>
                </a:solidFill>
              </a:rPr>
              <a:t>Inicio Investigación: “Factores que inciden en la participación de las mujeres en los Programas de Formación Continua del INSAFORP y propuestas de políticas de Formación Profesional para fomentar su participación”.</a:t>
            </a:r>
          </a:p>
          <a:p>
            <a:pPr algn="just"/>
            <a:endParaRPr lang="es-SV" sz="2000" dirty="0">
              <a:solidFill>
                <a:prstClr val="black"/>
              </a:solidFill>
            </a:endParaRP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prstClr val="black"/>
                </a:solidFill>
              </a:rPr>
              <a:t>Finalización de la “Guía para planificar, presupuestar, monitorear y evaluar con enfoque de género”,  y  capacitación del personal en su aplicación.</a:t>
            </a:r>
          </a:p>
          <a:p>
            <a:pPr algn="just"/>
            <a:endParaRPr lang="es-SV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Con el Programa de Género de la GT se han capacitado un total de 118 facilitadores/as de la formación profesional 81 mujeres y 37 hombres entre enero hasta la fecha del 2017.</a:t>
            </a:r>
            <a:endParaRPr lang="es-SV" sz="120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77005" y="352782"/>
            <a:ext cx="6237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LOGROS al 3er. Trimestre 2017</a:t>
            </a:r>
            <a:endParaRPr lang="es-SV" sz="3200" dirty="0"/>
          </a:p>
        </p:txBody>
      </p:sp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06"/>
          <a:stretch/>
        </p:blipFill>
        <p:spPr>
          <a:xfrm>
            <a:off x="1524000" y="6453337"/>
            <a:ext cx="9144000" cy="40466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72095" y="404665"/>
            <a:ext cx="8447810" cy="3395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MX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s-MX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 Institucional de Igualdad y Equidad de Género - PIIEG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Resultados</a:t>
            </a: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Tercer Trimestre 2017</a:t>
            </a:r>
            <a:br>
              <a:rPr lang="es-MX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s-MX" sz="32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23916"/>
              </p:ext>
            </p:extLst>
          </p:nvPr>
        </p:nvGraphicFramePr>
        <p:xfrm>
          <a:off x="1872096" y="1052736"/>
          <a:ext cx="8447811" cy="501819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47030"/>
                <a:gridCol w="1560989"/>
                <a:gridCol w="763913"/>
                <a:gridCol w="1155248"/>
                <a:gridCol w="1120631"/>
              </a:tblGrid>
              <a:tr h="41983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ACTIVIDADES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GERENCIA / UNIDAD </a:t>
                      </a:r>
                      <a:endParaRPr lang="es-SV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RESPONSABLE</a:t>
                      </a:r>
                      <a:endParaRPr lang="es-SV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META </a:t>
                      </a:r>
                      <a:r>
                        <a:rPr lang="es-SV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2017</a:t>
                      </a:r>
                      <a:endParaRPr lang="es-SV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% AVANCE</a:t>
                      </a:r>
                      <a:endParaRPr lang="es-SV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UNIDAD DE MEDIDA</a:t>
                      </a:r>
                      <a:endParaRPr lang="es-SV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689077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effectLst/>
                        </a:rPr>
                        <a:t>Consultoria</a:t>
                      </a:r>
                      <a:r>
                        <a:rPr lang="es-SV" sz="1400" kern="1200" baseline="0" dirty="0" smtClean="0">
                          <a:effectLst/>
                        </a:rPr>
                        <a:t> externa</a:t>
                      </a:r>
                      <a:r>
                        <a:rPr lang="es-SV" sz="1400" kern="1200" dirty="0" smtClean="0">
                          <a:effectLst/>
                        </a:rPr>
                        <a:t> </a:t>
                      </a:r>
                      <a:r>
                        <a:rPr lang="es-SV" sz="1400" kern="1200" dirty="0">
                          <a:effectLst/>
                        </a:rPr>
                        <a:t>de la Guía para la prevención, atención y erradicación de la discriminación contra las mujeres en los </a:t>
                      </a:r>
                      <a:r>
                        <a:rPr lang="es-SV" sz="1400" kern="1200" dirty="0" smtClean="0">
                          <a:effectLst/>
                        </a:rPr>
                        <a:t>CF</a:t>
                      </a:r>
                      <a:endParaRPr lang="es-SV" sz="14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 smtClean="0">
                          <a:effectLst/>
                        </a:rPr>
                        <a:t>Unidad de Planificación Estratégica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1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effectLst/>
                        </a:rPr>
                        <a:t>100%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Guía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70431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effectLst/>
                        </a:rPr>
                        <a:t>Consultoria</a:t>
                      </a:r>
                      <a:r>
                        <a:rPr lang="es-SV" sz="1400" kern="1200" baseline="0" dirty="0" smtClean="0">
                          <a:effectLst/>
                        </a:rPr>
                        <a:t> externa</a:t>
                      </a:r>
                      <a:r>
                        <a:rPr lang="es-SV" sz="1400" kern="1200" dirty="0" smtClean="0">
                          <a:effectLst/>
                        </a:rPr>
                        <a:t> </a:t>
                      </a:r>
                      <a:r>
                        <a:rPr lang="es-SV" sz="1400" kern="1200" dirty="0">
                          <a:effectLst/>
                        </a:rPr>
                        <a:t>de Guía para Planificar, Presupuestar, Monitorear y Evaluar con Enfoque de Género  y  Capacitación del personal en su aplicación</a:t>
                      </a:r>
                      <a:r>
                        <a:rPr lang="es-SV" sz="1400" kern="1200" dirty="0" smtClean="0">
                          <a:effectLst/>
                        </a:rPr>
                        <a:t>.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Unidad de Planificación Estratégica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1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effectLst/>
                        </a:rPr>
                        <a:t>100%</a:t>
                      </a:r>
                      <a:r>
                        <a:rPr lang="es-SV" sz="1600" kern="1200" dirty="0">
                          <a:effectLst/>
                        </a:rPr>
                        <a:t> 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 </a:t>
                      </a:r>
                      <a:r>
                        <a:rPr lang="es-SV" sz="1200" kern="1200" dirty="0" smtClean="0">
                          <a:effectLst/>
                        </a:rPr>
                        <a:t>Guía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983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Realización de 1 investigación </a:t>
                      </a:r>
                      <a:r>
                        <a:rPr lang="es-SV" sz="1400" kern="1200" dirty="0" smtClean="0">
                          <a:effectLst/>
                        </a:rPr>
                        <a:t>:</a:t>
                      </a:r>
                      <a:r>
                        <a:rPr lang="es-SV" sz="1400" kern="1200" baseline="0" dirty="0" smtClean="0">
                          <a:effectLst/>
                        </a:rPr>
                        <a:t> Factores que Inciden en la Participación de las Mujeres en los Programas de Formación Continua del INSAFORP y Propuestas de Políticas de Formación Profesional para Fomentar su participación”</a:t>
                      </a:r>
                      <a:endParaRPr lang="es-SV" sz="14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Gerencia de Investigación y Estudios FP 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 1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b="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Investigación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541958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 smtClean="0">
                          <a:effectLst/>
                        </a:rPr>
                        <a:t>Plan </a:t>
                      </a:r>
                      <a:r>
                        <a:rPr lang="es-SV" sz="1400" kern="1200" dirty="0">
                          <a:effectLst/>
                        </a:rPr>
                        <a:t>de educación sistemática sobre riesgos psicosociales  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Gerencia de Recursos Humanos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 1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effectLst/>
                        </a:rPr>
                        <a:t>75%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Plan de capacitación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5921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Emisión de las directrices para la institucionalización de la celebración de fechas </a:t>
                      </a:r>
                      <a:r>
                        <a:rPr lang="es-SV" sz="1400" kern="1200" dirty="0" smtClean="0">
                          <a:effectLst/>
                        </a:rPr>
                        <a:t>conmemorativas (</a:t>
                      </a:r>
                      <a:r>
                        <a:rPr lang="es-SV" sz="1400" kern="1200" baseline="0" dirty="0" smtClean="0">
                          <a:effectLst/>
                        </a:rPr>
                        <a:t>Día de la Mujer y Día Contra la No Violencia de la Mujer)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Dirección Ejecutiva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 </a:t>
                      </a:r>
                      <a:r>
                        <a:rPr lang="es-SV" sz="1400" kern="1200" dirty="0" smtClean="0">
                          <a:effectLst/>
                        </a:rPr>
                        <a:t>2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effectLst/>
                        </a:rPr>
                        <a:t>50%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Normativa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  <a:tr h="358489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</a:rPr>
                        <a:t>Plan de Acción – 2017  ISDEMU- MINED - INSAFORP 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UPE</a:t>
                      </a:r>
                      <a:endParaRPr lang="es-SV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40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effectLst/>
                        </a:rPr>
                        <a:t>50%</a:t>
                      </a:r>
                      <a:endParaRPr lang="es-SV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15" marR="27415" marT="507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</a:rPr>
                        <a:t>Plan de Acción definido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54" marR="36554" marT="5077" marB="0" anchor="ctr"/>
                </a:tc>
              </a:tr>
            </a:tbl>
          </a:graphicData>
        </a:graphic>
      </p:graphicFrame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88128" y="2492896"/>
            <a:ext cx="7415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Indicadores Institucionales</a:t>
            </a:r>
          </a:p>
          <a:p>
            <a:pPr algn="ctr"/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2017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602900"/>
              </p:ext>
            </p:extLst>
          </p:nvPr>
        </p:nvGraphicFramePr>
        <p:xfrm>
          <a:off x="1823778" y="1619956"/>
          <a:ext cx="8592702" cy="42573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209024"/>
                <a:gridCol w="199314"/>
                <a:gridCol w="1919511"/>
                <a:gridCol w="264853"/>
              </a:tblGrid>
              <a:tr h="420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cap="small" spc="2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</a:t>
                      </a:r>
                      <a:endParaRPr lang="es-SV" sz="1600" b="1" cap="small" spc="25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SV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cap="small" spc="2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 </a:t>
                      </a:r>
                      <a:endParaRPr lang="es-SV" sz="1600" b="1" cap="small" spc="25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s-SV" sz="1600" b="1" cap="small" spc="25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solidFill>
                      <a:schemeClr val="tx2"/>
                    </a:solidFill>
                  </a:tcPr>
                </a:tc>
              </a:tr>
              <a:tr h="57353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MX" sz="1600" kern="1200" cap="small" spc="25" dirty="0" smtClean="0">
                          <a:effectLst/>
                        </a:rPr>
                        <a:t>Indicador</a:t>
                      </a:r>
                      <a:r>
                        <a:rPr lang="es-MX" sz="1600" kern="1200" cap="small" spc="25" baseline="0" dirty="0" smtClean="0">
                          <a:effectLst/>
                        </a:rPr>
                        <a:t> 1. Proporción Ejecutada de Gastos Fijos, Gerenciales y Administrativos</a:t>
                      </a:r>
                      <a:endParaRPr lang="es-SV" sz="1600" kern="1200" cap="small" spc="25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 </a:t>
                      </a:r>
                      <a:endParaRPr lang="es-SV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s-SV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600" b="0" kern="1200" dirty="0">
                        <a:solidFill>
                          <a:srgbClr val="71717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" sz="1600" cap="small" spc="25" dirty="0" smtClean="0">
                          <a:effectLst/>
                        </a:rPr>
                        <a:t>Indicador 2. Ejecución Presupuestaria de Egresos</a:t>
                      </a:r>
                      <a:endParaRPr lang="es-SV" sz="1600" cap="small" spc="25" dirty="0">
                        <a:effectLst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 </a:t>
                      </a:r>
                      <a:endParaRPr lang="es-SV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s-SV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SV" sz="1600" b="0" baseline="0" dirty="0" smtClean="0">
                        <a:solidFill>
                          <a:srgbClr val="717171"/>
                        </a:solidFill>
                        <a:effectLst/>
                      </a:endParaRPr>
                    </a:p>
                  </a:txBody>
                  <a:tcPr marL="68584" marR="68584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7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" sz="1600" cap="small" spc="25" dirty="0" smtClean="0">
                          <a:effectLst/>
                        </a:rPr>
                        <a:t>Indicador 3. Cumplimiento del Plan de Trabajo del Período</a:t>
                      </a:r>
                    </a:p>
                    <a:p>
                      <a:pPr algn="just">
                        <a:lnSpc>
                          <a:spcPct val="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" sz="1600" cap="small" spc="25" dirty="0" smtClean="0">
                          <a:effectLst/>
                        </a:rPr>
                        <a:t>(Cumplimiento</a:t>
                      </a:r>
                      <a:r>
                        <a:rPr lang="es-ES" sz="1600" cap="small" spc="25" baseline="0" dirty="0" smtClean="0">
                          <a:effectLst/>
                        </a:rPr>
                        <a:t> de Metas en Personas Capacitadas)</a:t>
                      </a: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 </a:t>
                      </a:r>
                      <a:endParaRPr lang="es-SV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90.6%</a:t>
                      </a:r>
                      <a:endParaRPr lang="es-SV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s-SV" sz="1600" b="0" baseline="0" dirty="0" smtClean="0">
                        <a:solidFill>
                          <a:srgbClr val="717171"/>
                        </a:solidFill>
                        <a:effectLst/>
                        <a:latin typeface="+mn-lt"/>
                      </a:endParaRPr>
                    </a:p>
                  </a:txBody>
                  <a:tcPr marL="68584" marR="68584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cap="small" spc="25" dirty="0" smtClean="0">
                          <a:effectLst/>
                        </a:rPr>
                        <a:t>Indicador 4. Atención a Trabajadores de las Empresas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S" sz="1600" cap="small" spc="25" dirty="0" smtClean="0">
                          <a:effectLst/>
                        </a:rPr>
                        <a:t>Indicador 5. Atención a Población en Condiciones de Vulnerabilidad</a:t>
                      </a:r>
                      <a:endParaRPr lang="es-ES" sz="1600" cap="small" spc="25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 </a:t>
                      </a: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58.5%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41.5%</a:t>
                      </a: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600" b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MX" sz="1600" cap="small" spc="25" dirty="0" smtClean="0">
                          <a:effectLst/>
                        </a:rPr>
                        <a:t>Indicador 6.</a:t>
                      </a:r>
                      <a:r>
                        <a:rPr lang="es-MX" sz="1600" cap="small" spc="25" baseline="0" dirty="0" smtClean="0">
                          <a:effectLst/>
                        </a:rPr>
                        <a:t> Inversión en Trabajadores de las Empresas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cap="small" spc="25" baseline="0" dirty="0" smtClean="0">
                          <a:effectLst/>
                        </a:rPr>
                        <a:t>Indicador 7. Inversión en Población en Condiciones de Vulnerabilidad</a:t>
                      </a:r>
                      <a:endParaRPr lang="es-MX" sz="1600" cap="small" spc="25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55.2%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44.8%</a:t>
                      </a: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600" b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MX" sz="1600" cap="small" spc="25" dirty="0" smtClean="0">
                          <a:effectLst/>
                        </a:rPr>
                        <a:t>Indicador 8. Personas Capacitadas por Sexo</a:t>
                      </a:r>
                      <a:endParaRPr lang="es-SV" sz="1600" cap="small" spc="25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SV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177800" lvl="1" indent="-1778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46.1% mujeres</a:t>
                      </a:r>
                    </a:p>
                    <a:p>
                      <a:pPr marL="177800" lvl="1" indent="-1778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53.9% hombres</a:t>
                      </a:r>
                      <a:endParaRPr lang="es-SV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SV" sz="16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</a:tr>
            </a:tbl>
          </a:graphicData>
        </a:graphic>
      </p:graphicFrame>
      <p:sp>
        <p:nvSpPr>
          <p:cNvPr id="2" name="Cerrar llave 1"/>
          <p:cNvSpPr/>
          <p:nvPr/>
        </p:nvSpPr>
        <p:spPr>
          <a:xfrm>
            <a:off x="9408368" y="3826446"/>
            <a:ext cx="216024" cy="7458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Cerrar llave 5"/>
          <p:cNvSpPr/>
          <p:nvPr/>
        </p:nvSpPr>
        <p:spPr>
          <a:xfrm>
            <a:off x="9408368" y="4572284"/>
            <a:ext cx="216024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CuadroTexto 2"/>
          <p:cNvSpPr txBox="1"/>
          <p:nvPr/>
        </p:nvSpPr>
        <p:spPr>
          <a:xfrm>
            <a:off x="9597096" y="401740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/>
              <a:t>100%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614512" y="47473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/>
              <a:t>100%</a:t>
            </a:r>
          </a:p>
        </p:txBody>
      </p:sp>
      <p:pic>
        <p:nvPicPr>
          <p:cNvPr id="8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9" name="1 CuadroTexto"/>
          <p:cNvSpPr txBox="1"/>
          <p:nvPr/>
        </p:nvSpPr>
        <p:spPr>
          <a:xfrm>
            <a:off x="152400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Indicadores Institucionales </a:t>
            </a:r>
          </a:p>
          <a:p>
            <a:pPr algn="ctr"/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Resultados al 3er. Trimestre 2017</a:t>
            </a:r>
            <a:endParaRPr lang="es-SV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10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3"/>
          <a:stretch/>
        </p:blipFill>
        <p:spPr>
          <a:xfrm>
            <a:off x="1524000" y="6597352"/>
            <a:ext cx="9144000" cy="277809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895497"/>
              </p:ext>
            </p:extLst>
          </p:nvPr>
        </p:nvGraphicFramePr>
        <p:xfrm>
          <a:off x="1524000" y="837140"/>
          <a:ext cx="91440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3 Título"/>
          <p:cNvSpPr txBox="1">
            <a:spLocks/>
          </p:cNvSpPr>
          <p:nvPr/>
        </p:nvSpPr>
        <p:spPr>
          <a:xfrm>
            <a:off x="1524000" y="90874"/>
            <a:ext cx="9144000" cy="8898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ANUAL 2017 INSAFORP </a:t>
            </a:r>
            <a:b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 / EJECUCIÓN TRIMESTRAL</a:t>
            </a:r>
            <a:endParaRPr lang="es-SV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IN-MM Papelería Tuti-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7352"/>
            <a:ext cx="12192000" cy="2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4076776"/>
            <a:ext cx="9144000" cy="27812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29" y="5090402"/>
            <a:ext cx="5092945" cy="911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3149600"/>
            <a:ext cx="2184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1524000" y="6525344"/>
            <a:ext cx="9144000" cy="349817"/>
          </a:xfrm>
          <a:prstGeom prst="rect">
            <a:avLst/>
          </a:prstGeom>
        </p:spPr>
      </p:pic>
      <p:sp>
        <p:nvSpPr>
          <p:cNvPr id="5" name="3 Título"/>
          <p:cNvSpPr txBox="1">
            <a:spLocks/>
          </p:cNvSpPr>
          <p:nvPr/>
        </p:nvSpPr>
        <p:spPr>
          <a:xfrm>
            <a:off x="1524000" y="116632"/>
            <a:ext cx="9144000" cy="889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ANUAL 2017 </a:t>
            </a:r>
            <a:br>
              <a:rPr lang="es-MX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FORMACIÓN PROFESIONAL POR TRIMESTRE</a:t>
            </a:r>
            <a:endParaRPr lang="es-SV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55949"/>
              </p:ext>
            </p:extLst>
          </p:nvPr>
        </p:nvGraphicFramePr>
        <p:xfrm>
          <a:off x="1703513" y="1006486"/>
          <a:ext cx="8892481" cy="537269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5951"/>
                <a:gridCol w="1259768"/>
                <a:gridCol w="1185664"/>
                <a:gridCol w="1259768"/>
                <a:gridCol w="1039689"/>
                <a:gridCol w="1331641"/>
              </a:tblGrid>
              <a:tr h="54286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PERSONAS CAPACITADAS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I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II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III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IV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ANUAL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 smtClean="0">
                          <a:effectLst/>
                        </a:rPr>
                        <a:t>Gerencia Formación</a:t>
                      </a:r>
                      <a:r>
                        <a:rPr lang="es-SV" sz="1600" b="1" u="none" strike="noStrike" baseline="0" dirty="0" smtClean="0">
                          <a:effectLst/>
                        </a:rPr>
                        <a:t> Inicial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96,037</a:t>
                      </a:r>
                    </a:p>
                  </a:txBody>
                  <a:tcPr marL="0" marR="0" marT="0" marB="0" anchor="ctr"/>
                </a:tc>
              </a:tr>
              <a:tr h="490104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 smtClean="0">
                          <a:effectLst/>
                        </a:rPr>
                        <a:t>Gerencia Formación</a:t>
                      </a:r>
                      <a:r>
                        <a:rPr lang="es-SV" sz="1600" b="1" u="none" strike="noStrike" baseline="0" dirty="0" smtClean="0">
                          <a:effectLst/>
                        </a:rPr>
                        <a:t> Continua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29,740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140,833</a:t>
                      </a:r>
                    </a:p>
                  </a:txBody>
                  <a:tcPr marL="0" marR="0" marT="0" marB="0" anchor="ctr"/>
                </a:tc>
              </a:tr>
              <a:tr h="490104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CFP San Bartolo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7,309</a:t>
                      </a:r>
                    </a:p>
                  </a:txBody>
                  <a:tcPr marL="0" marR="0" marT="0" marB="0" anchor="ctr"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56,675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95,841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244,179</a:t>
                      </a:r>
                    </a:p>
                  </a:txBody>
                  <a:tcPr marL="0" marR="0" marT="0" marB="0" anchor="ctr"/>
                </a:tc>
              </a:tr>
              <a:tr h="54286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INVERSIÓN (Millones US$)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I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II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III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>
                          <a:effectLst/>
                        </a:rPr>
                        <a:t>IV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ANUAL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 smtClean="0">
                          <a:effectLst/>
                        </a:rPr>
                        <a:t>Gerencia Formación</a:t>
                      </a:r>
                      <a:r>
                        <a:rPr lang="es-SV" sz="1600" b="1" u="none" strike="noStrike" baseline="0" dirty="0" smtClean="0">
                          <a:effectLst/>
                        </a:rPr>
                        <a:t> Inicial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$2428,830.60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$3025,751.40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$3091,762.20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8,546,344.20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90104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 smtClean="0">
                          <a:effectLst/>
                        </a:rPr>
                        <a:t>Gerencia Formación</a:t>
                      </a:r>
                      <a:r>
                        <a:rPr lang="es-SV" sz="1600" b="1" u="none" strike="noStrike" baseline="0" dirty="0" smtClean="0">
                          <a:effectLst/>
                        </a:rPr>
                        <a:t> Continua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$3148,899.81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$4776,584.00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$3722,065.00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11,647,548.81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90104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CFP</a:t>
                      </a:r>
                      <a:r>
                        <a:rPr lang="es-SV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 Bartolo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$310,060.99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$482,107.92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$465,618.49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12,57,787.40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387759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$5887,791.40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$8284,443.32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$7279,445.69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21,451,680.41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9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INICIAL</a:t>
            </a:r>
            <a:endParaRPr lang="es-SV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24000" y="-27384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INICIAL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 PERSONAS DESEMPLEADAS CAPACITADAS POR DEPARTAMENTO</a:t>
            </a:r>
            <a:r>
              <a:rPr lang="es-SV" sz="2400" i="1" dirty="0">
                <a:solidFill>
                  <a:schemeClr val="tx2"/>
                </a:solidFill>
              </a:rPr>
              <a:t/>
            </a:r>
            <a:br>
              <a:rPr lang="es-SV" sz="2400" i="1" dirty="0">
                <a:solidFill>
                  <a:schemeClr val="tx2"/>
                </a:solidFill>
              </a:rPr>
            </a:br>
            <a: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- SEPTIEMBRE 2016</a:t>
            </a:r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graphicFrame>
        <p:nvGraphicFramePr>
          <p:cNvPr id="7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89721"/>
              </p:ext>
            </p:extLst>
          </p:nvPr>
        </p:nvGraphicFramePr>
        <p:xfrm>
          <a:off x="1607977" y="1064682"/>
          <a:ext cx="8964488" cy="5112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9397"/>
                <a:gridCol w="821630"/>
                <a:gridCol w="821630"/>
                <a:gridCol w="821630"/>
                <a:gridCol w="1126807"/>
                <a:gridCol w="774680"/>
                <a:gridCol w="1126807"/>
                <a:gridCol w="774680"/>
                <a:gridCol w="1197227"/>
              </a:tblGrid>
              <a:tr h="432054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DEPARTAM.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MX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PERSONAS</a:t>
                      </a:r>
                      <a:r>
                        <a:rPr lang="es-MX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 CAPACITADAS POR </a:t>
                      </a:r>
                      <a:r>
                        <a:rPr lang="es-MX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PROGRAMA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6" marR="8906" marT="8906" marB="0" anchor="b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PERSONAS CAPACITADAS</a:t>
                      </a:r>
                    </a:p>
                  </a:txBody>
                  <a:tcPr marL="8906" marR="8906" marT="8906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PERSONAS DESEMPLEADAS*</a:t>
                      </a:r>
                    </a:p>
                  </a:txBody>
                  <a:tcPr marL="8906" marR="8906" marT="8906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% </a:t>
                      </a: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PERS. DESEMPLEAD. CAPACIT.</a:t>
                      </a:r>
                      <a:endParaRPr lang="es-SV" sz="20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461183">
                <a:tc vMerge="1">
                  <a:txBody>
                    <a:bodyPr/>
                    <a:lstStyle/>
                    <a:p>
                      <a:pPr algn="l" fontAlgn="b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6" marR="8906" marT="8906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(b)</a:t>
                      </a:r>
                      <a:r>
                        <a:rPr lang="es-SV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HTP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(c)</a:t>
                      </a:r>
                      <a:r>
                        <a:rPr lang="es-SV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PATI</a:t>
                      </a:r>
                      <a:endParaRPr lang="es-SV" sz="1600" b="1" i="0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(c) </a:t>
                      </a:r>
                      <a:r>
                        <a:rPr lang="es-SV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C. MUJER</a:t>
                      </a:r>
                      <a:endParaRPr lang="es-SV" sz="1600" b="1" i="0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CANTIDAD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(e)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(f) CANTIDAD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(g)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% = (d/f)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SAN SALVADOR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13,729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52,563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21,070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SONSONATE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14,157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USULUTÁN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CABAÑAS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CUSCATLÁN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UNIÓN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MORAZÁN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6,756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17,769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AHUACHAPÁN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10,172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VICENTE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798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CHALATENANGO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69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es-SV" sz="1600" b="1" i="0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s-SV" sz="16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+mn-ea"/>
                          <a:cs typeface="+mn-cs"/>
                        </a:rPr>
                        <a:t>TOTALES</a:t>
                      </a:r>
                      <a:endParaRPr lang="es-SV" sz="16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906" marR="8906" marT="890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34,090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8,239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42,696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200,934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21.2%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8" name="1 Elipse"/>
          <p:cNvSpPr/>
          <p:nvPr/>
        </p:nvSpPr>
        <p:spPr>
          <a:xfrm>
            <a:off x="9630504" y="2175387"/>
            <a:ext cx="648072" cy="291032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9" name="1 Elipse"/>
          <p:cNvSpPr/>
          <p:nvPr/>
        </p:nvSpPr>
        <p:spPr>
          <a:xfrm>
            <a:off x="9636862" y="5486168"/>
            <a:ext cx="648072" cy="294630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0" name="1 Elipse"/>
          <p:cNvSpPr/>
          <p:nvPr/>
        </p:nvSpPr>
        <p:spPr>
          <a:xfrm>
            <a:off x="9630504" y="3181959"/>
            <a:ext cx="648072" cy="321905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524000" y="634485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Población desempleada por departamento. Fuente: Elaboración propia según Encuesta de Hogares y Propósitos Múltiples, 2014. DIGESTYC</a:t>
            </a:r>
          </a:p>
        </p:txBody>
      </p:sp>
      <p:pic>
        <p:nvPicPr>
          <p:cNvPr id="12" name="Picture 2" descr="Resultado de imagen para 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8343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1644384" y="1396366"/>
          <a:ext cx="8872061" cy="4552914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TRIMESTRE</a:t>
                      </a: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III 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Carreras ocupacionales y cursos de capacitación dirigidos a la juventud.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26,645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25,018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2,648.4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1,628.7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permanentes y proyectos especiales dirigidos a población en condiciones de vulnerabilidad.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7,240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8,205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1,174.2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1,114.3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de capacitación en el marco de programas presidenciales.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Programas y cursos de capacitación en el marco del proyecto gubernamental Asocio para el Crecimiento (APC).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39,885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36,192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90.7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4,593.4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3,091.8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67.3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8" name="7 Flecha derecha">
            <a:hlinkClick r:id="rId2" action="ppaction://hlinksldjump"/>
          </p:cNvPr>
          <p:cNvSpPr/>
          <p:nvPr/>
        </p:nvSpPr>
        <p:spPr>
          <a:xfrm flipH="1">
            <a:off x="10200456" y="620689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1703512" y="2937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TERCER TRIMESTRE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INICIAL </a:t>
            </a:r>
          </a:p>
        </p:txBody>
      </p:sp>
    </p:spTree>
    <p:extLst>
      <p:ext uri="{BB962C8B-B14F-4D97-AF65-F5344CB8AC3E}">
        <p14:creationId xmlns:p14="http://schemas.microsoft.com/office/powerpoint/2010/main" val="39246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1644384" y="1396366"/>
          <a:ext cx="8872061" cy="4552914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1T+2T+3T</a:t>
                      </a: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Carreras ocupacionales y cursos de capacitación dirigidos a la juventud.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67,210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65,075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5,505.1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4,344.3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permanentes y proyectos especiales dirigidos a población en condiciones de vulnerabilidad.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29,460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27,082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4,323.1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3,737.2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de capacitación en el marco de programas presidenciales.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3,776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1,047.2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Programas y cursos de capacitación en el marco del proyecto gubernamental Asocio para el Crecimiento (APC).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105,570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96,037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91.0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10,956.5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8,546.3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78.0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8" name="7 Flecha derecha">
            <a:hlinkClick r:id="rId2" action="ppaction://hlinksldjump"/>
          </p:cNvPr>
          <p:cNvSpPr/>
          <p:nvPr/>
        </p:nvSpPr>
        <p:spPr>
          <a:xfrm flipH="1">
            <a:off x="10200456" y="620689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1703512" y="2937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 - 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INICIAL </a:t>
            </a:r>
          </a:p>
        </p:txBody>
      </p:sp>
    </p:spTree>
    <p:extLst>
      <p:ext uri="{BB962C8B-B14F-4D97-AF65-F5344CB8AC3E}">
        <p14:creationId xmlns:p14="http://schemas.microsoft.com/office/powerpoint/2010/main" val="129409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CONTINUA</a:t>
            </a:r>
            <a:endParaRPr lang="es-SV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derecha">
            <a:hlinkClick r:id="rId2" action="ppaction://hlinksldjump"/>
          </p:cNvPr>
          <p:cNvSpPr/>
          <p:nvPr/>
        </p:nvSpPr>
        <p:spPr>
          <a:xfrm flipH="1">
            <a:off x="10056440" y="676147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1714686" y="14973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TERCER TRIMESTRE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CONTINUA</a:t>
            </a:r>
          </a:p>
        </p:txBody>
      </p:sp>
      <p:graphicFrame>
        <p:nvGraphicFramePr>
          <p:cNvPr id="8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09248"/>
              </p:ext>
            </p:extLst>
          </p:nvPr>
        </p:nvGraphicFramePr>
        <p:xfrm>
          <a:off x="1646165" y="1124744"/>
          <a:ext cx="8872061" cy="4834086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TRIMESTRE</a:t>
                      </a: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III 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para trabajadores de acuerdo a necesidades de las empresas (proyectos especiales, cursos cerrados).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26,853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1,390.9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5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para trabajadores técnicos y operativos.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de capacitación para trabajadores de la micro, pequeña y mediana empresa – MYPES.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14,351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61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“Inglés para el trabajo”.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de capacitación en modalidad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SV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line</a:t>
                      </a: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capacitación en temas gerenciales y habilidades directivas.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1,055.7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68,100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57,273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84.1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5,573.7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3,924.6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70.4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derecha">
            <a:hlinkClick r:id="rId2" action="ppaction://hlinksldjump"/>
          </p:cNvPr>
          <p:cNvSpPr/>
          <p:nvPr/>
        </p:nvSpPr>
        <p:spPr>
          <a:xfrm flipH="1">
            <a:off x="10056440" y="676147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1714686" y="14973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- 2017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FORMACIÓN CONTINUA</a:t>
            </a:r>
          </a:p>
        </p:txBody>
      </p:sp>
      <p:graphicFrame>
        <p:nvGraphicFramePr>
          <p:cNvPr id="8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54649"/>
              </p:ext>
            </p:extLst>
          </p:nvPr>
        </p:nvGraphicFramePr>
        <p:xfrm>
          <a:off x="1646165" y="1259210"/>
          <a:ext cx="8872061" cy="4834086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1T + 2T + 3T- 2017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para trabajadores de acuerdo a necesidades de las empresas (proyectos especiales, cursos cerrados).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76,749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6,130.9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6,218.0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5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para trabajadores técnicos y operativos.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1,435.0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de capacitación para trabajadores de la micro, pequeña y mediana empresa – MYPES.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23,209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1,715.0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61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“Inglés para el trabajo”.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1,118.7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 de capacitación en modalidad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SV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line</a:t>
                      </a: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389.4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 y cursos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capacitación en temas gerenciales y habilidades directivas.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11,253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2,610.5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155,200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140,597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90.6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12,839.7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11,932.1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92.9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7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1991544" y="188641"/>
            <a:ext cx="853244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CONTINUA</a:t>
            </a:r>
            <a:b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 PERSONAS EMPLEADAS CAPACITADAS POR DEPARTAMENTO</a:t>
            </a:r>
          </a:p>
          <a:p>
            <a:pPr>
              <a:lnSpc>
                <a:spcPct val="80000"/>
              </a:lnSpc>
              <a:defRPr/>
            </a:pPr>
            <a:r>
              <a:rPr lang="es-MX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– SEPTIEMBRE 2017</a:t>
            </a:r>
            <a:endParaRPr lang="es-SV" sz="2000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1703389" y="1173106"/>
          <a:ext cx="8856661" cy="4992199"/>
        </p:xfrm>
        <a:graphic>
          <a:graphicData uri="http://schemas.openxmlformats.org/drawingml/2006/table">
            <a:tbl>
              <a:tblPr firstRow="1" bandRow="1"/>
              <a:tblGrid>
                <a:gridCol w="1872141"/>
                <a:gridCol w="1396904"/>
                <a:gridCol w="1396904"/>
                <a:gridCol w="1396904"/>
                <a:gridCol w="1396904"/>
                <a:gridCol w="1396904"/>
              </a:tblGrid>
              <a:tr h="665316"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DEPARTAMENTO</a:t>
                      </a:r>
                    </a:p>
                  </a:txBody>
                  <a:tcPr marL="7112" marR="7112" marT="71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PERSONAS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EMPLEADAS CAPACITADAS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PERSONAS EMPLEADAS DE EMPRESAS COTIZANTES  AL INSAFORP*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% PERSONAS EMPLEADAS CAPACITADAS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52624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(a) 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CANTIDAD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(b) 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%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(c) 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CANTIDAD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(d)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%</a:t>
                      </a: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(a/c</a:t>
                      </a:r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)</a:t>
                      </a: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s-MX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112" marR="7112" marT="711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SALVADOR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321,880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127,922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SONSONATE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AHUACHAPAN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 UNION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CUSCATLAN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USULUTAN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CHALATENANGO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VICENTE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015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MORAZAN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CABAÑAS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303"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86,534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550,607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15.7%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00" y="6320614"/>
            <a:ext cx="9144000" cy="537386"/>
          </a:xfrm>
          <a:prstGeom prst="rect">
            <a:avLst/>
          </a:prstGeom>
        </p:spPr>
      </p:pic>
      <p:sp>
        <p:nvSpPr>
          <p:cNvPr id="9" name="1 Elipse"/>
          <p:cNvSpPr/>
          <p:nvPr/>
        </p:nvSpPr>
        <p:spPr>
          <a:xfrm>
            <a:off x="9507672" y="4125016"/>
            <a:ext cx="648072" cy="291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0" name="1 Elipse"/>
          <p:cNvSpPr/>
          <p:nvPr/>
        </p:nvSpPr>
        <p:spPr>
          <a:xfrm>
            <a:off x="9507672" y="4877858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3" name="1 Elipse"/>
          <p:cNvSpPr/>
          <p:nvPr/>
        </p:nvSpPr>
        <p:spPr>
          <a:xfrm>
            <a:off x="9507672" y="3878268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24000" y="6334780"/>
            <a:ext cx="91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*Trabajadores por departamento. Fuente: Elaboración propia según base de datos del ISSS reportada a INSAFORP, mes de Marzo 2015</a:t>
            </a:r>
            <a:r>
              <a:rPr lang="es-SV" sz="1400" dirty="0"/>
              <a:t>.</a:t>
            </a:r>
          </a:p>
        </p:txBody>
      </p:sp>
      <p:pic>
        <p:nvPicPr>
          <p:cNvPr id="11" name="Picture 2" descr="Resultado de imagen para 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88696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604577"/>
              </p:ext>
            </p:extLst>
          </p:nvPr>
        </p:nvGraphicFramePr>
        <p:xfrm>
          <a:off x="1558629" y="1584217"/>
          <a:ext cx="9073576" cy="3414543"/>
        </p:xfrm>
        <a:graphic>
          <a:graphicData uri="http://schemas.openxmlformats.org/drawingml/2006/table">
            <a:tbl>
              <a:tblPr/>
              <a:tblGrid>
                <a:gridCol w="3024336"/>
                <a:gridCol w="1080120"/>
                <a:gridCol w="1080120"/>
                <a:gridCol w="864096"/>
                <a:gridCol w="1080120"/>
                <a:gridCol w="1152128"/>
                <a:gridCol w="792656"/>
              </a:tblGrid>
              <a:tr h="55762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GRUPOS BENEFICIARIOS / PROGRAMAS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PERSONAS CAPACITADAS</a:t>
                      </a: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US$ (Millones)</a:t>
                      </a:r>
                      <a:endParaRPr kumimoji="0" lang="es-SV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61363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META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3T</a:t>
                      </a: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EJECUCIÓN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PRESUP.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INVERSIÓN 3T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% </a:t>
                      </a:r>
                      <a:endParaRPr kumimoji="0" lang="es-SV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773222">
                <a:tc>
                  <a:txBody>
                    <a:bodyPr/>
                    <a:lstStyle/>
                    <a:p>
                      <a:pPr marL="90488" marR="0" lvl="0" indent="0" algn="just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Trabajadores de las Empresas. </a:t>
                      </a:r>
                    </a:p>
                    <a:p>
                      <a:pPr marL="90488" marR="0" lvl="0" indent="0" algn="just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(Formación Continua)</a:t>
                      </a:r>
                      <a:endParaRPr kumimoji="0" lang="es-SV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157,830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142,744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07853">
                <a:tc>
                  <a:txBody>
                    <a:bodyPr/>
                    <a:lstStyle/>
                    <a:p>
                      <a:pPr marL="90488" marR="0" lvl="0" indent="0" algn="just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Jóvenes, mujeres, población en condiciones de vulnerabilidad.</a:t>
                      </a:r>
                    </a:p>
                    <a:p>
                      <a:pPr marL="90488" marR="0" lvl="0" indent="0" algn="just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(Formación Inicial)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111,570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62215">
                <a:tc>
                  <a:txBody>
                    <a:bodyPr/>
                    <a:lstStyle/>
                    <a:p>
                      <a:pPr marL="0" marR="0" lvl="0" indent="90488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TOTAL</a:t>
                      </a:r>
                    </a:p>
                  </a:txBody>
                  <a:tcPr marL="7788" marR="7788" marT="7788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269,400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243,943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25.5 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21.7 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85.2%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77787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- INSAFORP</a:t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acumulada al 3er. TRIMESTRE 2017</a:t>
            </a:r>
            <a:endParaRPr lang="es-SV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/>
          </p:nvPr>
        </p:nvGraphicFramePr>
        <p:xfrm>
          <a:off x="1584326" y="1455884"/>
          <a:ext cx="9036049" cy="4997452"/>
        </p:xfrm>
        <a:graphic>
          <a:graphicData uri="http://schemas.openxmlformats.org/drawingml/2006/table">
            <a:tbl>
              <a:tblPr/>
              <a:tblGrid>
                <a:gridCol w="1475582"/>
                <a:gridCol w="1379909"/>
                <a:gridCol w="780224"/>
                <a:gridCol w="1008062"/>
                <a:gridCol w="733194"/>
                <a:gridCol w="936379"/>
                <a:gridCol w="864348"/>
                <a:gridCol w="1121143"/>
                <a:gridCol w="737208"/>
              </a:tblGrid>
              <a:tr h="44064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DEPARTAM.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INVERSION (US$)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PERSONAS CAPACIT.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HOMBRES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MUJERES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CANT. EMPRESAS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1" i="0" u="none" strike="noStrike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SAN SALVADOR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$7530,911.01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49,397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37,067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1" i="0" u="none" strike="noStrike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$2903,022.46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23,698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16,508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6,662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1" i="0" u="none" strike="noStrike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$497,805.57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SONSONATE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$327,478.21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$380,642.84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4,998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$135,595.21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AHUACHAPAN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$156,388.91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UNION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$121,840.79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CUSCATLAN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$45,397.00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USULUTAN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$164,193.83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CHALATENANGO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$71,294.78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VICENTE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$48,800.20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MORAZAN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$57,114.61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l" rtl="0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CABAÑAS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$17,948.18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$12458,433.60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152,911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87,828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65,083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23,233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98108"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58.5%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41.5%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847528" y="135640"/>
            <a:ext cx="8567936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CONTINUA</a:t>
            </a:r>
            <a: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 PERSONAS EMPLEADAS CAPACITADAS, % DE </a:t>
            </a:r>
            <a:br>
              <a:rPr lang="es-MX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 Y % DE EMPRESAS BENEFICIADAS (POR DEPARTAMENTO)</a:t>
            </a:r>
            <a:r>
              <a:rPr lang="es-MX" sz="2800" dirty="0"/>
              <a:t/>
            </a:r>
            <a:br>
              <a:rPr lang="es-MX" sz="2800" dirty="0"/>
            </a:br>
            <a:endParaRPr lang="es-SV" sz="1600" i="1" dirty="0"/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7"/>
          <a:stretch/>
        </p:blipFill>
        <p:spPr>
          <a:xfrm>
            <a:off x="1515100" y="6597352"/>
            <a:ext cx="9144000" cy="26064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19372" y="991196"/>
            <a:ext cx="213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- JUNIO 2016</a:t>
            </a:r>
            <a:endParaRPr lang="es-SV" dirty="0"/>
          </a:p>
        </p:txBody>
      </p:sp>
      <p:sp>
        <p:nvSpPr>
          <p:cNvPr id="7" name="1 Elipse"/>
          <p:cNvSpPr/>
          <p:nvPr/>
        </p:nvSpPr>
        <p:spPr>
          <a:xfrm>
            <a:off x="6240016" y="1911404"/>
            <a:ext cx="648072" cy="291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8" name="1 Elipse"/>
          <p:cNvSpPr/>
          <p:nvPr/>
        </p:nvSpPr>
        <p:spPr>
          <a:xfrm>
            <a:off x="6240016" y="2442247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2" name="1 Elipse"/>
          <p:cNvSpPr/>
          <p:nvPr/>
        </p:nvSpPr>
        <p:spPr>
          <a:xfrm>
            <a:off x="6240016" y="2161869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3" name="1 Elipse"/>
          <p:cNvSpPr/>
          <p:nvPr/>
        </p:nvSpPr>
        <p:spPr>
          <a:xfrm>
            <a:off x="4439816" y="1911404"/>
            <a:ext cx="648072" cy="291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4" name="1 Elipse"/>
          <p:cNvSpPr/>
          <p:nvPr/>
        </p:nvSpPr>
        <p:spPr>
          <a:xfrm>
            <a:off x="4439816" y="2442247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sp>
        <p:nvSpPr>
          <p:cNvPr id="15" name="1 Elipse"/>
          <p:cNvSpPr/>
          <p:nvPr/>
        </p:nvSpPr>
        <p:spPr>
          <a:xfrm>
            <a:off x="4439816" y="2161869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prstClr val="black"/>
              </a:solidFill>
            </a:endParaRPr>
          </a:p>
        </p:txBody>
      </p:sp>
      <p:pic>
        <p:nvPicPr>
          <p:cNvPr id="17" name="Picture 2" descr="Resultado de imagen para 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88696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/>
          </p:nvPr>
        </p:nvGraphicFramePr>
        <p:xfrm>
          <a:off x="1631950" y="1484785"/>
          <a:ext cx="8928100" cy="4830603"/>
        </p:xfrm>
        <a:graphic>
          <a:graphicData uri="http://schemas.openxmlformats.org/drawingml/2006/table">
            <a:tbl>
              <a:tblPr/>
              <a:tblGrid>
                <a:gridCol w="416552"/>
                <a:gridCol w="2607338"/>
                <a:gridCol w="1440160"/>
                <a:gridCol w="680956"/>
                <a:gridCol w="1283781"/>
                <a:gridCol w="683427"/>
                <a:gridCol w="982781"/>
                <a:gridCol w="833105"/>
              </a:tblGrid>
              <a:tr h="54213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No.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ÁREA DE CAPACITACION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 CAPACITADAS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1" i="0" u="none" strike="noStrike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MERCADEO Y VENTAS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1,175,155.65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1" i="0" u="none" strike="noStrike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ADMINISTRACION DE OPERACIONES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1,237,813.42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1" i="0" u="none" strike="noStrike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DESARROLLO EMOCIONAL HUMANO APLICADO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2,066,807.46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56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$489,614.58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TECNOLOGIAS, TECNICAS Y SUS APLICACIONES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$370,070.10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IDIOMAS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$716,644.40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FINANZAS, CONTABILIDAD Y AUDITORIA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$549,312.18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 Y SALUD OCUPACIONAL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$724,360.35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EXPORTACIONES E IMPORTACIONES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$106,768.42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792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SV" sz="16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SV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7,436,546.56 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86,534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50,614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35,920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09792"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58.5%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41.5%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920552" y="85110"/>
            <a:ext cx="8279904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CONTINUA</a:t>
            </a:r>
            <a:b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 PERSONAS EMPLEADAS CAPACITADAS</a:t>
            </a:r>
            <a:br>
              <a:rPr lang="es-MX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% DE INVERSIÓN (POR ÁREA FORMATIVA)</a:t>
            </a:r>
            <a:endParaRPr lang="es-SV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7"/>
          <a:stretch/>
        </p:blipFill>
        <p:spPr>
          <a:xfrm>
            <a:off x="1515100" y="6525344"/>
            <a:ext cx="9144000" cy="3326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092396" y="1043444"/>
            <a:ext cx="213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- JUNIO 2016</a:t>
            </a:r>
            <a:endParaRPr lang="es-SV" dirty="0"/>
          </a:p>
        </p:txBody>
      </p:sp>
      <p:sp>
        <p:nvSpPr>
          <p:cNvPr id="7" name="1 Elipse"/>
          <p:cNvSpPr/>
          <p:nvPr/>
        </p:nvSpPr>
        <p:spPr>
          <a:xfrm>
            <a:off x="8084928" y="2047200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9" name="1 Elipse"/>
          <p:cNvSpPr/>
          <p:nvPr/>
        </p:nvSpPr>
        <p:spPr>
          <a:xfrm>
            <a:off x="8084928" y="2883166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0" name="1 Elipse"/>
          <p:cNvSpPr/>
          <p:nvPr/>
        </p:nvSpPr>
        <p:spPr>
          <a:xfrm>
            <a:off x="8069512" y="2462219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6" name="1 Elipse"/>
          <p:cNvSpPr/>
          <p:nvPr/>
        </p:nvSpPr>
        <p:spPr>
          <a:xfrm>
            <a:off x="6111416" y="2047200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7" name="1 Elipse"/>
          <p:cNvSpPr/>
          <p:nvPr/>
        </p:nvSpPr>
        <p:spPr>
          <a:xfrm>
            <a:off x="6111416" y="2883166"/>
            <a:ext cx="648072" cy="3219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8" name="1 Elipse"/>
          <p:cNvSpPr/>
          <p:nvPr/>
        </p:nvSpPr>
        <p:spPr>
          <a:xfrm>
            <a:off x="6096000" y="2462219"/>
            <a:ext cx="648072" cy="294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SV" sz="12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Resultado de imagen para 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88696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943600" y="1268760"/>
          <a:ext cx="8352928" cy="1854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60240"/>
                <a:gridCol w="1080120"/>
                <a:gridCol w="1008112"/>
                <a:gridCol w="950203"/>
                <a:gridCol w="1168241"/>
                <a:gridCol w="993006"/>
                <a:gridCol w="993006"/>
              </a:tblGrid>
              <a:tr h="370840">
                <a:tc rowSpan="2"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2014</a:t>
                      </a:r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SV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2015</a:t>
                      </a:r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SV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Hombres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Mujeres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Hombres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Mujeres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b="1" dirty="0" smtClean="0">
                          <a:effectLst/>
                        </a:rPr>
                        <a:t>Formación Inicial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44,418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70,113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114,531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48,713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67,754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116,467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SV" b="1" dirty="0" smtClean="0">
                          <a:effectLst/>
                        </a:rPr>
                        <a:t>Formación Continua</a:t>
                      </a:r>
                      <a:endParaRPr lang="es-SV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82,953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74,647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157,600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95,036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74,238</a:t>
                      </a:r>
                      <a:endParaRPr lang="es-SV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169,274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127,371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144,760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b="1" dirty="0" smtClean="0"/>
                        <a:t>272,131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143,749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141,992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b="1" dirty="0" smtClean="0"/>
                        <a:t>285,741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523999" y="3429000"/>
          <a:ext cx="9144003" cy="1854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45504"/>
                <a:gridCol w="689627"/>
                <a:gridCol w="766252"/>
                <a:gridCol w="766252"/>
                <a:gridCol w="636415"/>
                <a:gridCol w="819464"/>
                <a:gridCol w="622260"/>
                <a:gridCol w="674558"/>
                <a:gridCol w="620022"/>
                <a:gridCol w="648072"/>
                <a:gridCol w="755577"/>
              </a:tblGrid>
              <a:tr h="370840">
                <a:tc rowSpan="2"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2014</a:t>
                      </a:r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SV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2015</a:t>
                      </a:r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SV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Hombres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Mujeres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Hombres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Mujeres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b="1" dirty="0" smtClean="0">
                          <a:effectLst/>
                        </a:rPr>
                        <a:t>Formación Inicial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35%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39%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48%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61%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42%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34%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42%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48%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58%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41%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SV" b="1" dirty="0" smtClean="0">
                          <a:effectLst/>
                        </a:rPr>
                        <a:t>Formación Continua</a:t>
                      </a:r>
                      <a:endParaRPr lang="es-SV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65%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53%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52%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47%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58%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66%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56%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52%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44%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59%</a:t>
                      </a:r>
                      <a:endParaRPr lang="es-SV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SV" b="1" dirty="0" smtClean="0">
                          <a:effectLst/>
                        </a:rPr>
                        <a:t>Total</a:t>
                      </a:r>
                      <a:endParaRPr lang="es-SV" b="1" dirty="0">
                        <a:effectLst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47%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53%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/>
                        <a:t>100%</a:t>
                      </a:r>
                      <a:endParaRPr lang="es-SV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50.3%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rgbClr val="CC0099"/>
                          </a:solidFill>
                        </a:rPr>
                        <a:t>49.7%</a:t>
                      </a:r>
                      <a:endParaRPr lang="es-SV" dirty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 dirty="0" smtClean="0"/>
                        <a:t>100%</a:t>
                      </a:r>
                      <a:endParaRPr lang="es-SV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524000" y="188641"/>
            <a:ext cx="9130353" cy="56110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Personas capacitadas por sexo y </a:t>
            </a:r>
          </a:p>
          <a:p>
            <a:pPr>
              <a:lnSpc>
                <a:spcPct val="80000"/>
              </a:lnSpc>
            </a:pP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tipo de población atendida en 2014 y 2015</a:t>
            </a:r>
            <a:r>
              <a:rPr lang="es-MX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351584" y="5589240"/>
            <a:ext cx="288032" cy="2160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>
              <a:solidFill>
                <a:prstClr val="white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351584" y="5963507"/>
            <a:ext cx="288032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>
              <a:solidFill>
                <a:prstClr val="whit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646732" y="552507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i="1" dirty="0">
                <a:solidFill>
                  <a:prstClr val="black"/>
                </a:solidFill>
              </a:rPr>
              <a:t>Por sexo.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639616" y="589875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i="1" dirty="0">
                <a:solidFill>
                  <a:prstClr val="black"/>
                </a:solidFill>
              </a:rPr>
              <a:t>Por tipo de población atendida.</a:t>
            </a:r>
          </a:p>
        </p:txBody>
      </p:sp>
      <p:pic>
        <p:nvPicPr>
          <p:cNvPr id="12" name="Picture 2" descr="Resultado de imagen para 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88696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47528" y="2348881"/>
            <a:ext cx="8424936" cy="1470025"/>
          </a:xfrm>
        </p:spPr>
        <p:txBody>
          <a:bodyPr>
            <a:noAutofit/>
          </a:bodyPr>
          <a:lstStyle/>
          <a:p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CENTRO DE </a:t>
            </a:r>
            <a: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FORMACIÓN PROFESIONAL </a:t>
            </a:r>
            <a:b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DE 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SAN BARTOLO</a:t>
            </a:r>
            <a:endParaRPr lang="es-SV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derecha">
            <a:hlinkClick r:id="rId2" action="ppaction://hlinksldjump"/>
          </p:cNvPr>
          <p:cNvSpPr/>
          <p:nvPr/>
        </p:nvSpPr>
        <p:spPr>
          <a:xfrm flipH="1">
            <a:off x="10128448" y="144027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6" name="1 CuadroTexto"/>
          <p:cNvSpPr txBox="1"/>
          <p:nvPr/>
        </p:nvSpPr>
        <p:spPr>
          <a:xfrm>
            <a:off x="1703512" y="2937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TERCER TRIMESTRE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FORMACIÓN PROFESIONAL EN SAN BARTOLO</a:t>
            </a:r>
          </a:p>
        </p:txBody>
      </p:sp>
      <p:graphicFrame>
        <p:nvGraphicFramePr>
          <p:cNvPr id="7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263782"/>
              </p:ext>
            </p:extLst>
          </p:nvPr>
        </p:nvGraphicFramePr>
        <p:xfrm>
          <a:off x="1658801" y="1417856"/>
          <a:ext cx="8872061" cy="4603433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TRIMESTRE</a:t>
                      </a: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III 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 técnicos de habilitación por demanda (incluye módulo EMPRENDEDURISMO)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22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técnicos permanentes de habilitación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Complementación técnica a trabajadores de empresas y jóvenes del Programa Empresa - Centro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 técnicos de Ofimática y Software aplicado – CETI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Carreras de Empresa Centro para la industria del plástico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3,830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3,336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87.1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716.8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465.6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65.0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derecha">
            <a:hlinkClick r:id="rId2" action="ppaction://hlinksldjump"/>
          </p:cNvPr>
          <p:cNvSpPr/>
          <p:nvPr/>
        </p:nvSpPr>
        <p:spPr>
          <a:xfrm flipH="1">
            <a:off x="10128448" y="144027"/>
            <a:ext cx="432048" cy="20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5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6" name="1 CuadroTexto"/>
          <p:cNvSpPr txBox="1"/>
          <p:nvPr/>
        </p:nvSpPr>
        <p:spPr>
          <a:xfrm>
            <a:off x="1703512" y="2937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- 2017</a:t>
            </a:r>
          </a:p>
          <a:p>
            <a:pPr algn="ctr"/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FORMACIÓN PROFESIONAL EN SAN BARTOLO</a:t>
            </a:r>
          </a:p>
        </p:txBody>
      </p:sp>
      <p:graphicFrame>
        <p:nvGraphicFramePr>
          <p:cNvPr id="7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725457"/>
              </p:ext>
            </p:extLst>
          </p:nvPr>
        </p:nvGraphicFramePr>
        <p:xfrm>
          <a:off x="1658801" y="1417856"/>
          <a:ext cx="8872061" cy="4603433"/>
        </p:xfrm>
        <a:graphic>
          <a:graphicData uri="http://schemas.openxmlformats.org/drawingml/2006/table">
            <a:tbl>
              <a:tblPr/>
              <a:tblGrid>
                <a:gridCol w="3096344"/>
                <a:gridCol w="948105"/>
                <a:gridCol w="948106"/>
                <a:gridCol w="855170"/>
                <a:gridCol w="1152128"/>
                <a:gridCol w="1008112"/>
                <a:gridCol w="864096"/>
              </a:tblGrid>
              <a:tr h="364820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PROGRAMAS Y CURSOS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kern="1200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1T + 2T + 3T - 2017</a:t>
                      </a:r>
                      <a:endParaRPr lang="es-SV" sz="1800" b="1" i="0" u="none" strike="noStrike" kern="1200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820">
                <a:tc vMerge="1">
                  <a:txBody>
                    <a:bodyPr/>
                    <a:lstStyle/>
                    <a:p>
                      <a:pPr algn="ctr" rtl="0" fontAlgn="b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PERSONAS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INVERSIÓN US$ (Miles)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496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  <a:endParaRPr kumimoji="0" lang="es-SV" altLang="es-MX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s-MX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PRESUP.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EJEC.</a:t>
                      </a: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MX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864" marR="4864" marT="4864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 técnicos de habilitación por demanda (incluye módulo EMPRENDEDURISMO)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4,690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4,287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22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técnicos permanentes de habilitación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Complementación técnica a trabajadores de empresas y jóvenes del Programa Empresa - Centro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 técnicos de Ofimática y Software aplicado – CETI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19" marR="8919" marT="891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1,972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Carreras de Empresa Centro para la industria del plástico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547.1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1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8718" marR="8718" marT="871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8,630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7,309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84.7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1,707.0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1,257.8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73.7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3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991544" y="2463032"/>
            <a:ext cx="8352928" cy="1470025"/>
          </a:xfrm>
        </p:spPr>
        <p:txBody>
          <a:bodyPr>
            <a:noAutofit/>
          </a:bodyPr>
          <a:lstStyle/>
          <a:p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 </a:t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DE LA FORMACIÓN PROFESIONAL</a:t>
            </a:r>
            <a:endParaRPr lang="es-SV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03512" y="555938"/>
            <a:ext cx="8784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</a:t>
            </a:r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CIÓN TERCER TRIMESTRE 2017</a:t>
            </a:r>
          </a:p>
          <a:p>
            <a:pPr algn="ctr"/>
            <a:r>
              <a:rPr lang="es-SV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MONITOREO Y EVALUACIÓN DE LA FORMACIÓN PROFESIONAL</a:t>
            </a:r>
          </a:p>
        </p:txBody>
      </p:sp>
      <p:graphicFrame>
        <p:nvGraphicFramePr>
          <p:cNvPr id="5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28866"/>
              </p:ext>
            </p:extLst>
          </p:nvPr>
        </p:nvGraphicFramePr>
        <p:xfrm>
          <a:off x="1524001" y="2128128"/>
          <a:ext cx="9143999" cy="25684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75875"/>
                <a:gridCol w="810158"/>
                <a:gridCol w="916202"/>
                <a:gridCol w="801677"/>
                <a:gridCol w="880029"/>
                <a:gridCol w="880029"/>
                <a:gridCol w="880029"/>
              </a:tblGrid>
              <a:tr h="2680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18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LÍNEAS</a:t>
                      </a:r>
                      <a:r>
                        <a:rPr lang="es-SV" sz="1800" b="1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DE TRABAJO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TRIMESTRE</a:t>
                      </a:r>
                      <a:r>
                        <a:rPr lang="es-MX" sz="1800" b="1" i="0" u="none" strike="noStrike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III – 2017</a:t>
                      </a:r>
                      <a:endParaRPr lang="es-SV" sz="1800" b="1" i="0" u="none" strike="noStrike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403507">
                <a:tc vMerge="1">
                  <a:txBody>
                    <a:bodyPr/>
                    <a:lstStyle/>
                    <a:p>
                      <a:pPr algn="ctr" fontAlgn="ctr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PRODUCTOS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INVERSIÓN </a:t>
                      </a:r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(Miles </a:t>
                      </a:r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US$)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3927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67668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Aseguramiento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la calidad de los procesos metodológico – didácticos de las acciones formativas. </a:t>
                      </a:r>
                      <a:r>
                        <a:rPr lang="es-SV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(CURSOS MONITOREADOS)</a:t>
                      </a:r>
                      <a:endParaRPr lang="es-SV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76684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Sistema de calidad de la formación profesional para la evaluación metodológica de acciones formativas. </a:t>
                      </a:r>
                      <a:r>
                        <a:rPr lang="es-SV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(EVALUACIONES)</a:t>
                      </a:r>
                      <a:endParaRPr lang="es-SV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9276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2150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210.3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6" name="Flecha derecha 5">
            <a:hlinkClick r:id="" action="ppaction://noaction"/>
          </p:cNvPr>
          <p:cNvSpPr/>
          <p:nvPr/>
        </p:nvSpPr>
        <p:spPr>
          <a:xfrm rot="10800000">
            <a:off x="10056440" y="6525344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03512" y="555938"/>
            <a:ext cx="8784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- 2017</a:t>
            </a:r>
          </a:p>
          <a:p>
            <a:pPr algn="ctr"/>
            <a:r>
              <a:rPr lang="es-SV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MONITOREO Y EVALUACIÓN DE LA FORMACIÓN PROFESIONAL</a:t>
            </a:r>
          </a:p>
        </p:txBody>
      </p:sp>
      <p:graphicFrame>
        <p:nvGraphicFramePr>
          <p:cNvPr id="5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8148"/>
              </p:ext>
            </p:extLst>
          </p:nvPr>
        </p:nvGraphicFramePr>
        <p:xfrm>
          <a:off x="1524001" y="1916833"/>
          <a:ext cx="9143999" cy="25684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75875"/>
                <a:gridCol w="810158"/>
                <a:gridCol w="916202"/>
                <a:gridCol w="801677"/>
                <a:gridCol w="880029"/>
                <a:gridCol w="880029"/>
                <a:gridCol w="880029"/>
              </a:tblGrid>
              <a:tr h="2680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18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LÍNEAS</a:t>
                      </a:r>
                      <a:r>
                        <a:rPr lang="es-SV" sz="1800" b="1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DE TRABAJO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1T+2T+3T - 2017</a:t>
                      </a:r>
                      <a:endParaRPr lang="es-SV" sz="1800" b="1" i="0" u="none" strike="noStrike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403507">
                <a:tc vMerge="1">
                  <a:txBody>
                    <a:bodyPr/>
                    <a:lstStyle/>
                    <a:p>
                      <a:pPr algn="ctr" fontAlgn="ctr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PRODUCTOS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INVERSIÓN </a:t>
                      </a:r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(Miles </a:t>
                      </a:r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US$)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3927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67668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Aseguramiento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la calidad de los procesos metodológico – didácticos de las acciones formativas. </a:t>
                      </a:r>
                      <a:r>
                        <a:rPr lang="es-SV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(CURSOS MONITOREADOS)</a:t>
                      </a:r>
                      <a:endParaRPr lang="es-SV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76684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SV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Sistema de calidad de la formación profesional para la evaluación metodológica de acciones formativas. </a:t>
                      </a:r>
                      <a:r>
                        <a:rPr lang="es-SV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(EVALUACIONES)</a:t>
                      </a:r>
                      <a:endParaRPr lang="es-SV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9276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4470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17.4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435.9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46.8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6" name="Flecha derecha 5">
            <a:hlinkClick r:id="rId3" action="ppaction://hlinksldjump"/>
          </p:cNvPr>
          <p:cNvSpPr/>
          <p:nvPr/>
        </p:nvSpPr>
        <p:spPr>
          <a:xfrm rot="10800000">
            <a:off x="10056440" y="6525344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28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TÉCNICA</a:t>
            </a:r>
            <a:endParaRPr lang="es-SV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9496" y="2630522"/>
            <a:ext cx="8532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Gerencia de </a:t>
            </a:r>
          </a:p>
          <a:p>
            <a:pPr algn="r"/>
            <a:r>
              <a:rPr lang="es-MX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  <a:cs typeface="Arial" pitchFamily="34" charset="0"/>
              </a:rPr>
              <a:t>Formación Continua</a:t>
            </a:r>
            <a:endParaRPr lang="es-SV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  <a:cs typeface="Arial" pitchFamily="34" charset="0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775"/>
            <a:ext cx="12192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 b="1"/>
          <a:stretch/>
        </p:blipFill>
        <p:spPr>
          <a:xfrm>
            <a:off x="1524000" y="6525344"/>
            <a:ext cx="9144000" cy="349816"/>
          </a:xfrm>
          <a:prstGeom prst="rect">
            <a:avLst/>
          </a:prstGeom>
        </p:spPr>
      </p:pic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91758"/>
              </p:ext>
            </p:extLst>
          </p:nvPr>
        </p:nvGraphicFramePr>
        <p:xfrm>
          <a:off x="1542787" y="836712"/>
          <a:ext cx="9073004" cy="55754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3164"/>
                <a:gridCol w="553320"/>
                <a:gridCol w="553320"/>
                <a:gridCol w="553320"/>
                <a:gridCol w="553320"/>
                <a:gridCol w="553320"/>
                <a:gridCol w="553320"/>
                <a:gridCol w="672337"/>
                <a:gridCol w="576064"/>
                <a:gridCol w="411559"/>
                <a:gridCol w="553320"/>
                <a:gridCol w="553320"/>
                <a:gridCol w="553320"/>
              </a:tblGrid>
              <a:tr h="3095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PROGRAMAS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spc="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TRIMESTRE</a:t>
                      </a:r>
                      <a:r>
                        <a:rPr lang="es-MX" sz="1800" b="1" i="0" u="none" strike="noStrike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III - 2017</a:t>
                      </a:r>
                      <a:endParaRPr lang="es-SV" sz="1800" b="1" i="0" u="none" strike="noStrike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PRODUCTOS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INVERSIÓN </a:t>
                      </a:r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(Miles </a:t>
                      </a:r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US$)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9986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PERSONAS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DOCUMENTOS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PERSONAS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DOCUMENTOS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9986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596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Formación, evaluación y certificación de las competencias técnicas y metodológicas de Instructores, Facilitadores y Trabajadores.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(PERSONAS)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3590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2275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63.4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911.3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528.7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58.0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54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Diseño, elaboración y actualización de contenidos, cursos, programas de formación profesional, instrumentos de evaluación y estándares de competencias laborales.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(DOCUMENTOS)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11.1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294.6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8.0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072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Validación técnica, acreditación metodológica y certificación de competencias laborales emitido a Instructores, Facilitadores, Trabajadores e Instituciones de Formación Profesional.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(DOCUMENTOS)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377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83.8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40.7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28.9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71.1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911.3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528.7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6" name="Flecha derecha 5">
            <a:hlinkClick r:id="rId3" action="ppaction://hlinksldjump"/>
          </p:cNvPr>
          <p:cNvSpPr/>
          <p:nvPr/>
        </p:nvSpPr>
        <p:spPr>
          <a:xfrm rot="10800000">
            <a:off x="10117923" y="218393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1 CuadroTexto"/>
          <p:cNvSpPr txBox="1"/>
          <p:nvPr/>
        </p:nvSpPr>
        <p:spPr>
          <a:xfrm>
            <a:off x="1692987" y="0"/>
            <a:ext cx="8784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TERCER TRIMESTRE 2017</a:t>
            </a:r>
          </a:p>
          <a:p>
            <a:pPr algn="ctr"/>
            <a:r>
              <a:rPr lang="es-SV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TÉCNICA</a:t>
            </a:r>
          </a:p>
        </p:txBody>
      </p:sp>
    </p:spTree>
    <p:extLst>
      <p:ext uri="{BB962C8B-B14F-4D97-AF65-F5344CB8AC3E}">
        <p14:creationId xmlns:p14="http://schemas.microsoft.com/office/powerpoint/2010/main" val="17938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 b="1"/>
          <a:stretch/>
        </p:blipFill>
        <p:spPr>
          <a:xfrm>
            <a:off x="1524000" y="6525344"/>
            <a:ext cx="9144000" cy="349816"/>
          </a:xfrm>
          <a:prstGeom prst="rect">
            <a:avLst/>
          </a:prstGeom>
        </p:spPr>
      </p:pic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42793"/>
              </p:ext>
            </p:extLst>
          </p:nvPr>
        </p:nvGraphicFramePr>
        <p:xfrm>
          <a:off x="1547920" y="845971"/>
          <a:ext cx="9073004" cy="55754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3164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  <a:gridCol w="553320"/>
              </a:tblGrid>
              <a:tr h="3095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PROGRAMAS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i="0" u="none" strike="noStrike" spc="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1T + 2T + 3T - 2017</a:t>
                      </a:r>
                      <a:endParaRPr lang="es-SV" sz="1800" b="1" i="0" u="none" strike="noStrike" spc="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PRODUCTOS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INVERSIÓN </a:t>
                      </a:r>
                      <a:r>
                        <a:rPr lang="es-SV" sz="18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(Miles </a:t>
                      </a:r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US$) </a:t>
                      </a:r>
                      <a:endParaRPr lang="es-SV" sz="18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9986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PERSONAS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DOCUMENTOS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PERSONAS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DOCUMENTOS</a:t>
                      </a:r>
                      <a:endParaRPr lang="es-SV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9986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EJEC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596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Formación, evaluación y certificación de las competencias técnicas y metodológicas de Instructores, Facilitadores y Trabajadores.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(PERSONAS)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4245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2879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67.8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1223.8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700.2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57.2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541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Diseño, elaboración y actualización de contenidos, cursos, programas de formación profesional, instrumentos de evaluación y estándares de competencias laborales.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(DOCUMENTOS)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23.4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421.4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12.2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072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Validación técnica, acreditación metodológica y certificación de competencias laborales emitido a Instructores, Facilitadores, Trabajadores e Instituciones de Formación Profesional. </a:t>
                      </a:r>
                      <a:r>
                        <a:rPr lang="es-SV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(DOCUMENTOS)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863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50.8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199.0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67.6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34.0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2879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67.82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45.9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1223.8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700.2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57.2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620.4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118.9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6" name="Flecha derecha 5">
            <a:hlinkClick r:id="rId3" action="ppaction://hlinksldjump"/>
          </p:cNvPr>
          <p:cNvSpPr/>
          <p:nvPr/>
        </p:nvSpPr>
        <p:spPr>
          <a:xfrm rot="10800000">
            <a:off x="10117923" y="218393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1 CuadroTexto"/>
          <p:cNvSpPr txBox="1"/>
          <p:nvPr/>
        </p:nvSpPr>
        <p:spPr>
          <a:xfrm>
            <a:off x="1703512" y="42003"/>
            <a:ext cx="8784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- 2017</a:t>
            </a:r>
          </a:p>
          <a:p>
            <a:pPr algn="ctr"/>
            <a:r>
              <a:rPr lang="es-SV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TÉCNICA</a:t>
            </a:r>
          </a:p>
        </p:txBody>
      </p:sp>
    </p:spTree>
    <p:extLst>
      <p:ext uri="{BB962C8B-B14F-4D97-AF65-F5344CB8AC3E}">
        <p14:creationId xmlns:p14="http://schemas.microsoft.com/office/powerpoint/2010/main" val="5745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DE </a:t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INVESTIGACIÓN Y ESTUDIOS </a:t>
            </a:r>
            <a:b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MX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DE LA FORMACIÓN PROFESIONAL</a:t>
            </a:r>
            <a:endParaRPr lang="es-SV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84631"/>
              </p:ext>
            </p:extLst>
          </p:nvPr>
        </p:nvGraphicFramePr>
        <p:xfrm>
          <a:off x="1559496" y="880550"/>
          <a:ext cx="9085378" cy="5052447"/>
        </p:xfrm>
        <a:graphic>
          <a:graphicData uri="http://schemas.openxmlformats.org/drawingml/2006/table">
            <a:tbl>
              <a:tblPr/>
              <a:tblGrid>
                <a:gridCol w="3802776"/>
                <a:gridCol w="786915"/>
                <a:gridCol w="893908"/>
                <a:gridCol w="937612"/>
                <a:gridCol w="876351"/>
                <a:gridCol w="893908"/>
                <a:gridCol w="893908"/>
              </a:tblGrid>
              <a:tr h="120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LÍNEAS DE TRABAJO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PRODUCTOS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US$ (Miles)</a:t>
                      </a:r>
                      <a:endParaRPr kumimoji="0" lang="es-SV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0295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META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EJEC.</a:t>
                      </a:r>
                      <a:endParaRPr kumimoji="0" lang="es-SV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META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EJEC.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578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e investigaciones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Diagnósticos para identificación de necesidades de capacitación.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30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 e implementación de la clasificación de ocupaciones para  la formación profesional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92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Apoyo técnico a la gestión institucional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Investigación de causas de la limitada participación de la MYPE en la formación profesional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68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Apoyo a proyectos interinstitucionales relacionados con el empleo y la formación profesional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68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oferta de servicios de consultoría para evaluación de impacto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571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documentación e información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26.50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10.65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195.1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96.8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49.6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0" b="-1"/>
          <a:stretch/>
        </p:blipFill>
        <p:spPr>
          <a:xfrm>
            <a:off x="1519568" y="6525345"/>
            <a:ext cx="9144000" cy="339849"/>
          </a:xfrm>
          <a:prstGeom prst="rect">
            <a:avLst/>
          </a:prstGeom>
        </p:spPr>
      </p:pic>
      <p:sp>
        <p:nvSpPr>
          <p:cNvPr id="7" name="Flecha derecha 6">
            <a:hlinkClick r:id="rId3" action="ppaction://hlinksldjump"/>
          </p:cNvPr>
          <p:cNvSpPr/>
          <p:nvPr/>
        </p:nvSpPr>
        <p:spPr>
          <a:xfrm rot="10800000">
            <a:off x="10210988" y="6597351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1 CuadroTexto"/>
          <p:cNvSpPr txBox="1"/>
          <p:nvPr/>
        </p:nvSpPr>
        <p:spPr>
          <a:xfrm>
            <a:off x="1703512" y="70466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TERCER TRIMESTRE 2017</a:t>
            </a:r>
          </a:p>
          <a:p>
            <a:pPr algn="ctr"/>
            <a:r>
              <a:rPr lang="es-SV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INVESTIGACIÓN Y ESTUDIOS DE LA F.P.</a:t>
            </a:r>
          </a:p>
        </p:txBody>
      </p:sp>
    </p:spTree>
    <p:extLst>
      <p:ext uri="{BB962C8B-B14F-4D97-AF65-F5344CB8AC3E}">
        <p14:creationId xmlns:p14="http://schemas.microsoft.com/office/powerpoint/2010/main" val="37470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N-MM Papelería Tuti-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0" b="-1"/>
          <a:stretch/>
        </p:blipFill>
        <p:spPr>
          <a:xfrm>
            <a:off x="1519568" y="6525345"/>
            <a:ext cx="9144000" cy="339849"/>
          </a:xfrm>
          <a:prstGeom prst="rect">
            <a:avLst/>
          </a:prstGeom>
        </p:spPr>
      </p:pic>
      <p:sp>
        <p:nvSpPr>
          <p:cNvPr id="7" name="Flecha derecha 6">
            <a:hlinkClick r:id="rId3" action="ppaction://hlinksldjump"/>
          </p:cNvPr>
          <p:cNvSpPr/>
          <p:nvPr/>
        </p:nvSpPr>
        <p:spPr>
          <a:xfrm rot="10800000">
            <a:off x="10210988" y="6597351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1 CuadroTexto"/>
          <p:cNvSpPr txBox="1"/>
          <p:nvPr/>
        </p:nvSpPr>
        <p:spPr>
          <a:xfrm>
            <a:off x="1703512" y="27843"/>
            <a:ext cx="8784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1T + 2T + 3T - 2017</a:t>
            </a:r>
          </a:p>
          <a:p>
            <a:pPr algn="ctr"/>
            <a:r>
              <a:rPr lang="es-SV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INVESTIGACIÓN Y ESTUDIOS DE LA F.P.</a:t>
            </a:r>
          </a:p>
        </p:txBody>
      </p:sp>
      <p:graphicFrame>
        <p:nvGraphicFramePr>
          <p:cNvPr id="11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903072"/>
              </p:ext>
            </p:extLst>
          </p:nvPr>
        </p:nvGraphicFramePr>
        <p:xfrm>
          <a:off x="1559496" y="880550"/>
          <a:ext cx="9085378" cy="5052447"/>
        </p:xfrm>
        <a:graphic>
          <a:graphicData uri="http://schemas.openxmlformats.org/drawingml/2006/table">
            <a:tbl>
              <a:tblPr/>
              <a:tblGrid>
                <a:gridCol w="3802776"/>
                <a:gridCol w="786915"/>
                <a:gridCol w="893908"/>
                <a:gridCol w="937612"/>
                <a:gridCol w="876351"/>
                <a:gridCol w="893908"/>
                <a:gridCol w="893908"/>
              </a:tblGrid>
              <a:tr h="120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LÍNEAS DE TRABAJO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PRODUCTOS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US$ (Miles)</a:t>
                      </a:r>
                      <a:endParaRPr kumimoji="0" lang="es-SV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0295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META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EJEC.</a:t>
                      </a:r>
                      <a:endParaRPr kumimoji="0" lang="es-SV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s-SV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META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EJEC.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5784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e investigaciones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Diagnósticos para identificación de necesidades de capacitación.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305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 e implementación de la clasificación de ocupaciones para  la formación profesional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92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Apoyo técnico a la gestión institucional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Investigación de causas de la limitada participación de la MYPE en la formación profesional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68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Apoyo a proyectos interinstitucionales relacionados con el empleo y la formación profesional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68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oferta de servicios de consultoría para evaluación de impacto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571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documentación e información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56.75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30.90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54.4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412.1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220.2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53.4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2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81699"/>
              </p:ext>
            </p:extLst>
          </p:nvPr>
        </p:nvGraphicFramePr>
        <p:xfrm>
          <a:off x="6063346" y="2276872"/>
          <a:ext cx="43204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264777"/>
              </p:ext>
            </p:extLst>
          </p:nvPr>
        </p:nvGraphicFramePr>
        <p:xfrm>
          <a:off x="1811524" y="2276862"/>
          <a:ext cx="4248472" cy="374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90"/>
          <a:stretch/>
        </p:blipFill>
        <p:spPr>
          <a:xfrm>
            <a:off x="1524000" y="6309321"/>
            <a:ext cx="9144000" cy="583535"/>
          </a:xfrm>
          <a:prstGeom prst="rect">
            <a:avLst/>
          </a:prstGeom>
        </p:spPr>
      </p:pic>
      <p:sp>
        <p:nvSpPr>
          <p:cNvPr id="10" name="Flecha derecha 9">
            <a:hlinkClick r:id="rId5" action="ppaction://hlinksldjump"/>
          </p:cNvPr>
          <p:cNvSpPr/>
          <p:nvPr/>
        </p:nvSpPr>
        <p:spPr>
          <a:xfrm>
            <a:off x="10128448" y="6021288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1 Título"/>
          <p:cNvSpPr>
            <a:spLocks noGrp="1"/>
          </p:cNvSpPr>
          <p:nvPr>
            <p:ph type="ctrTitle"/>
          </p:nvPr>
        </p:nvSpPr>
        <p:spPr>
          <a:xfrm>
            <a:off x="1514784" y="260648"/>
            <a:ext cx="9144000" cy="9988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GERENCIA TÉCNICA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</a:t>
            </a:r>
            <a: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Productos / Inversión (Miles US$) </a:t>
            </a:r>
            <a:endParaRPr lang="en-US" sz="1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sp>
        <p:nvSpPr>
          <p:cNvPr id="19" name="1 Elipse"/>
          <p:cNvSpPr/>
          <p:nvPr/>
        </p:nvSpPr>
        <p:spPr>
          <a:xfrm>
            <a:off x="2599905" y="1869203"/>
            <a:ext cx="972119" cy="3960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-32.2%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0" name="1 Elipse"/>
          <p:cNvSpPr/>
          <p:nvPr/>
        </p:nvSpPr>
        <p:spPr>
          <a:xfrm>
            <a:off x="4583833" y="3056117"/>
            <a:ext cx="972119" cy="3960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-54.1%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2" name="1 Elipse"/>
          <p:cNvSpPr/>
          <p:nvPr/>
        </p:nvSpPr>
        <p:spPr>
          <a:xfrm>
            <a:off x="7338133" y="1844824"/>
            <a:ext cx="972119" cy="3960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-42.8%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3" name="1 Elipse"/>
          <p:cNvSpPr/>
          <p:nvPr/>
        </p:nvSpPr>
        <p:spPr>
          <a:xfrm>
            <a:off x="9066325" y="3131666"/>
            <a:ext cx="972119" cy="3960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-80.8%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67608" y="14034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/>
              <a:t>PERSONAS  -  DOCUMENTOS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824192" y="14034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/>
              <a:t>INVERSIÓN</a:t>
            </a:r>
          </a:p>
        </p:txBody>
      </p:sp>
    </p:spTree>
    <p:extLst>
      <p:ext uri="{BB962C8B-B14F-4D97-AF65-F5344CB8AC3E}">
        <p14:creationId xmlns:p14="http://schemas.microsoft.com/office/powerpoint/2010/main" val="28529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631504" y="1124744"/>
          <a:ext cx="89289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3" descr="IN-MM Papelería Tuti-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524000" y="120622"/>
            <a:ext cx="9144000" cy="500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</a:t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Programación Trimestral y Ejecutado 2017</a:t>
            </a:r>
            <a:b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Productos - Inversión</a:t>
            </a:r>
            <a:endParaRPr lang="en-US" sz="1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366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/>
          <p:cNvGraphicFramePr>
            <a:graphicFrameLocks/>
          </p:cNvGraphicFramePr>
          <p:nvPr>
            <p:extLst/>
          </p:nvPr>
        </p:nvGraphicFramePr>
        <p:xfrm>
          <a:off x="1775521" y="1196752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IN-MM Papelería Tuti-4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94"/>
          <a:stretch/>
        </p:blipFill>
        <p:spPr>
          <a:xfrm>
            <a:off x="1524000" y="6237313"/>
            <a:ext cx="9144000" cy="63784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1524000" y="116632"/>
            <a:ext cx="9144000" cy="50006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SV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</a:t>
            </a: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1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3er. Trimestre 2017 - Productos</a:t>
            </a:r>
            <a:endParaRPr lang="en-US" sz="21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sp>
        <p:nvSpPr>
          <p:cNvPr id="10" name="Flecha derecha 9">
            <a:hlinkClick r:id="rId4" action="ppaction://hlinksldjump"/>
          </p:cNvPr>
          <p:cNvSpPr/>
          <p:nvPr/>
        </p:nvSpPr>
        <p:spPr>
          <a:xfrm>
            <a:off x="10109684" y="6025087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1 Elipse"/>
          <p:cNvSpPr/>
          <p:nvPr/>
        </p:nvSpPr>
        <p:spPr>
          <a:xfrm>
            <a:off x="3287689" y="3953557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-79.7%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27" name="1 Elipse"/>
          <p:cNvSpPr/>
          <p:nvPr/>
        </p:nvSpPr>
        <p:spPr>
          <a:xfrm>
            <a:off x="6888089" y="4365104"/>
            <a:ext cx="972119" cy="396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-91.7%</a:t>
            </a:r>
            <a:endParaRPr lang="es-SV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MM Papelería Tuti-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7775"/>
            <a:ext cx="9144000" cy="537386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1847528" y="291456"/>
            <a:ext cx="9144000" cy="50006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SV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UNIDAD DE MONITOREO Y EVALUACIÓN</a:t>
            </a:r>
            <a: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/>
            </a:r>
            <a:br>
              <a:rPr lang="es-SV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</a:br>
            <a:r>
              <a:rPr lang="es-SV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Ejecución al </a:t>
            </a:r>
            <a:r>
              <a:rPr lang="es-SV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Condensed"/>
              </a:rPr>
              <a:t>3er. Trimestre 2017 - Inversión (Miles US$)</a:t>
            </a:r>
            <a:endParaRPr lang="en-US" sz="1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ondensed"/>
            </a:endParaRPr>
          </a:p>
        </p:txBody>
      </p:sp>
      <p:sp>
        <p:nvSpPr>
          <p:cNvPr id="10" name="Flecha derecha 9">
            <a:hlinkClick r:id="rId3" action="ppaction://hlinksldjump"/>
          </p:cNvPr>
          <p:cNvSpPr/>
          <p:nvPr/>
        </p:nvSpPr>
        <p:spPr>
          <a:xfrm>
            <a:off x="10128448" y="6028338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Rectángulo 10"/>
          <p:cNvSpPr/>
          <p:nvPr/>
        </p:nvSpPr>
        <p:spPr>
          <a:xfrm>
            <a:off x="4931139" y="4754784"/>
            <a:ext cx="720080" cy="74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aphicFrame>
        <p:nvGraphicFramePr>
          <p:cNvPr id="20" name="Gráfico 19"/>
          <p:cNvGraphicFramePr>
            <a:graphicFrameLocks/>
          </p:cNvGraphicFramePr>
          <p:nvPr>
            <p:extLst/>
          </p:nvPr>
        </p:nvGraphicFramePr>
        <p:xfrm>
          <a:off x="2171564" y="1268760"/>
          <a:ext cx="7848872" cy="497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1 Elipse"/>
          <p:cNvSpPr/>
          <p:nvPr/>
        </p:nvSpPr>
        <p:spPr>
          <a:xfrm>
            <a:off x="3154492" y="4510782"/>
            <a:ext cx="972119" cy="39605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-86.7%</a:t>
            </a:r>
            <a:endParaRPr lang="es-SV" sz="1200" b="1" dirty="0">
              <a:solidFill>
                <a:schemeClr val="tx1"/>
              </a:solidFill>
            </a:endParaRPr>
          </a:p>
        </p:txBody>
      </p:sp>
      <p:sp>
        <p:nvSpPr>
          <p:cNvPr id="17" name="1 Elipse"/>
          <p:cNvSpPr/>
          <p:nvPr/>
        </p:nvSpPr>
        <p:spPr>
          <a:xfrm>
            <a:off x="6816081" y="4906836"/>
            <a:ext cx="972119" cy="39605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chemeClr val="tx1"/>
                </a:solidFill>
              </a:rPr>
              <a:t>-96%</a:t>
            </a:r>
            <a:endParaRPr lang="es-SV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2060"/>
      </a:dk2>
      <a:lt2>
        <a:srgbClr val="FEFAC9"/>
      </a:lt2>
      <a:accent1>
        <a:srgbClr val="A5B592"/>
      </a:accent1>
      <a:accent2>
        <a:srgbClr val="FFCC00"/>
      </a:accent2>
      <a:accent3>
        <a:srgbClr val="D092A7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46961</TotalTime>
  <Words>6570</Words>
  <Application>Microsoft Office PowerPoint</Application>
  <PresentationFormat>Panorámica</PresentationFormat>
  <Paragraphs>2316</Paragraphs>
  <Slides>98</Slides>
  <Notes>5</Notes>
  <HiddenSlides>28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98</vt:i4>
      </vt:variant>
    </vt:vector>
  </HeadingPairs>
  <TitlesOfParts>
    <vt:vector size="111" baseType="lpstr">
      <vt:lpstr>arial</vt:lpstr>
      <vt:lpstr>arial</vt:lpstr>
      <vt:lpstr>Calibri</vt:lpstr>
      <vt:lpstr>Calibri Light</vt:lpstr>
      <vt:lpstr>Courier New</vt:lpstr>
      <vt:lpstr>Futura Condensed</vt:lpstr>
      <vt:lpstr>Times New Roman</vt:lpstr>
      <vt:lpstr>Wingdings</vt:lpstr>
      <vt:lpstr>Tema de Office</vt:lpstr>
      <vt:lpstr>Office Theme</vt:lpstr>
      <vt:lpstr>1_Office Theme</vt:lpstr>
      <vt:lpstr>2_Tema de Office</vt:lpstr>
      <vt:lpstr>Hoja de cálculo</vt:lpstr>
      <vt:lpstr>Presentación de PowerPoint</vt:lpstr>
      <vt:lpstr>Informe de Ejecución al 3er. Trimestre 2017</vt:lpstr>
      <vt:lpstr>INSAFORP PRINCIPALES LOGROS al 3er TRIMESTRE 2017</vt:lpstr>
      <vt:lpstr>PAGOS Y ADJUDICACIONES EN FORMACIÓN PROFESIONAL 2017</vt:lpstr>
      <vt:lpstr>PAGOS Y ADJUDICACIONES EN FORMACIÓN PROFESIONAL 2017</vt:lpstr>
      <vt:lpstr>PAGOS Y ADJUDICACIONES EN FORMACIÓN PROFESIONAL 2017</vt:lpstr>
      <vt:lpstr>Presentación de PowerPoint</vt:lpstr>
      <vt:lpstr>EJECUCIÓN - INSAFORP acumulada al 3er. TRIMESTRE 2017</vt:lpstr>
      <vt:lpstr>Presentación de PowerPoint</vt:lpstr>
      <vt:lpstr>Presentación de PowerPoint</vt:lpstr>
      <vt:lpstr>GERENCIA DE FORMACIÓN CONTINUA Programación Trimestral 2017 / Personas - Inversión</vt:lpstr>
      <vt:lpstr>Presentación de PowerPoint</vt:lpstr>
      <vt:lpstr>Presentación de PowerPoint</vt:lpstr>
      <vt:lpstr>Presentación de PowerPoint</vt:lpstr>
      <vt:lpstr>GERENCIA DE FORMACIÓN INICIAL Programación Trimestral 2017 / Personas - Inversión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DE MONITOREO Y EVALUACIÓN  LOGROS al 3er. Trimestre 2017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GERENCIA DE INVESTIGACIÓN Y  ESTUDIOS DE LA FORMACIÓN PROFESIONAL LOGROS al 3er. Trimestre 2017 </vt:lpstr>
      <vt:lpstr>PROYECTO DESARROLLO DE COMPETENCIAS  EMPRESARIALES DE LAS MYPES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GERENCIA LEGAL LOGROS al 3er. Trimestre 2017 </vt:lpstr>
      <vt:lpstr>GERENCIA LEGAL Resultados al 3er. Trimestre 2017</vt:lpstr>
      <vt:lpstr>Presentación de PowerPoint</vt:lpstr>
      <vt:lpstr>Presentación de PowerPoint</vt:lpstr>
      <vt:lpstr>Presentación de PowerPoint</vt:lpstr>
      <vt:lpstr>Presentación de PowerPoint</vt:lpstr>
      <vt:lpstr>GERENCIA DE RECURSOS HUMANOS Logros al 3er. Trimestre 2017</vt:lpstr>
      <vt:lpstr>GERENCIA DE RECURSOS HUMANOS Logros al 3er. Trimestre 2017</vt:lpstr>
      <vt:lpstr>GERENCIA DE RECURSOS HUMANOS Resultados al 3er. Trimestre 2017</vt:lpstr>
      <vt:lpstr>PLAN DE CAPACITACION EJECUCION ENERO - SEPTIEMBRE 2017</vt:lpstr>
      <vt:lpstr>Presentación de PowerPoint</vt:lpstr>
      <vt:lpstr>Presentación de PowerPoint</vt:lpstr>
      <vt:lpstr>Presentación de PowerPoint</vt:lpstr>
      <vt:lpstr>GERENCIA DE TECNOLOGÍAS DE LA INFORMACIÓN  LOGROS al 3er. Trimestre 2017 </vt:lpstr>
      <vt:lpstr>Presentación de PowerPoint</vt:lpstr>
      <vt:lpstr>Presentación de PowerPoint</vt:lpstr>
      <vt:lpstr>AUDITORÍA INTERNA Logros al 3er. Trimestre 2017</vt:lpstr>
      <vt:lpstr>Presentación de PowerPoint</vt:lpstr>
      <vt:lpstr>Presentación de PowerPoint</vt:lpstr>
      <vt:lpstr>Presentación de PowerPoint</vt:lpstr>
      <vt:lpstr>Presentación de PowerPoint</vt:lpstr>
      <vt:lpstr>UNIDAD CENTRO DE ATENCIÓN  Y ACCESO A LA INFORMACIÓN Logros al 3er. Trimestre 2017</vt:lpstr>
      <vt:lpstr>Presentación de PowerPoint</vt:lpstr>
      <vt:lpstr>Presentación de PowerPoint</vt:lpstr>
      <vt:lpstr>UNIDAD DE PLANIFICACIÓN ESTRATÉGICA LOGROS al 3er. Trimestre 2017 </vt:lpstr>
      <vt:lpstr>UNIDAD DE PLANIFICACIÓN ESTRATÉGICA Resultados 3er. Trimestre 2017</vt:lpstr>
      <vt:lpstr>Presentación de PowerPoint</vt:lpstr>
      <vt:lpstr>Presentación de PowerPoint</vt:lpstr>
      <vt:lpstr>  Plan Institucional de Igualdad y Equidad de Género - PIIEG Resultados al Tercer Trimestre 2017 </vt:lpstr>
      <vt:lpstr>Presentación de PowerPoint</vt:lpstr>
      <vt:lpstr>Presentación de PowerPoint</vt:lpstr>
      <vt:lpstr>Presentación de PowerPoint</vt:lpstr>
      <vt:lpstr>Presentación de PowerPoint</vt:lpstr>
      <vt:lpstr>FORMACIÓN INICIAL</vt:lpstr>
      <vt:lpstr>FORMACIÓN INICIAL % DE PERSONAS DESEMPLEADAS CAPACITADAS POR DEPARTAMENTO ENERO - SEPTIEMBRE 2016</vt:lpstr>
      <vt:lpstr>Presentación de PowerPoint</vt:lpstr>
      <vt:lpstr>Presentación de PowerPoint</vt:lpstr>
      <vt:lpstr>FORMACIÓN CONTINUA</vt:lpstr>
      <vt:lpstr>Presentación de PowerPoint</vt:lpstr>
      <vt:lpstr>Presentación de PowerPoint</vt:lpstr>
      <vt:lpstr>Presentación de PowerPoint</vt:lpstr>
      <vt:lpstr>FORMACIÓN CONTINUA % DE PERSONAS EMPLEADAS CAPACITADAS, % DE  INVERSIÓN Y % DE EMPRESAS BENEFICIADAS (POR DEPARTAMENTO) </vt:lpstr>
      <vt:lpstr>FORMACIÓN CONTINUA % DE PERSONAS EMPLEADAS CAPACITADAS  Y % DE INVERSIÓN (POR ÁREA FORMATIVA)</vt:lpstr>
      <vt:lpstr>Presentación de PowerPoint</vt:lpstr>
      <vt:lpstr>CENTRO DE  FORMACIÓN PROFESIONAL  DE SAN BARTOLO</vt:lpstr>
      <vt:lpstr>Presentación de PowerPoint</vt:lpstr>
      <vt:lpstr>Presentación de PowerPoint</vt:lpstr>
      <vt:lpstr>UNIDAD DE MONITOREO Y EVALUACIÓN  DE LA FORMACIÓN PROFESIONAL</vt:lpstr>
      <vt:lpstr>Presentación de PowerPoint</vt:lpstr>
      <vt:lpstr>Presentación de PowerPoint</vt:lpstr>
      <vt:lpstr>GERENCIA TÉCNICA</vt:lpstr>
      <vt:lpstr>Presentación de PowerPoint</vt:lpstr>
      <vt:lpstr>Presentación de PowerPoint</vt:lpstr>
      <vt:lpstr>GERENCIA DE  INVESTIGACIÓN Y ESTUDIOS  DE LA FORMACIÓN PROFESIONAL</vt:lpstr>
      <vt:lpstr>Presentación de PowerPoint</vt:lpstr>
      <vt:lpstr>Presentación de PowerPoint</vt:lpstr>
      <vt:lpstr>GERENCIA TÉCNICA Ejecución al 3er. Trimestre 2017 Productos / Inversión (Miles US$) </vt:lpstr>
      <vt:lpstr>Presentación de PowerPoint</vt:lpstr>
      <vt:lpstr>UNIDAD DE MONITOREO Y EVALUACIÓN Ejecución al 3er. Trimestre 2017 - Productos</vt:lpstr>
      <vt:lpstr>UNIDAD DE MONITOREO Y EVALUACIÓN Ejecución al 3er. Trimestre 2017 - Inversión (Miles US$)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Mario Martinez</dc:creator>
  <cp:lastModifiedBy>upe_jorge</cp:lastModifiedBy>
  <cp:revision>2822</cp:revision>
  <cp:lastPrinted>2016-11-08T17:28:54Z</cp:lastPrinted>
  <dcterms:created xsi:type="dcterms:W3CDTF">2014-05-07T17:24:38Z</dcterms:created>
  <dcterms:modified xsi:type="dcterms:W3CDTF">2017-10-18T20:01:56Z</dcterms:modified>
</cp:coreProperties>
</file>