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8" r:id="rId2"/>
    <p:sldId id="353" r:id="rId3"/>
    <p:sldId id="354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3" r:id="rId12"/>
    <p:sldId id="362" r:id="rId13"/>
    <p:sldId id="346" r:id="rId14"/>
    <p:sldId id="347" r:id="rId15"/>
    <p:sldId id="350" r:id="rId16"/>
    <p:sldId id="351" r:id="rId17"/>
    <p:sldId id="352" r:id="rId18"/>
    <p:sldId id="266" r:id="rId19"/>
  </p:sldIdLst>
  <p:sldSz cx="10287000" cy="6858000" type="35mm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291"/>
    <a:srgbClr val="D6DDEA"/>
    <a:srgbClr val="1C2269"/>
    <a:srgbClr val="E1E6EF"/>
    <a:srgbClr val="BFCADF"/>
    <a:srgbClr val="ABBAD5"/>
    <a:srgbClr val="8CA1C6"/>
    <a:srgbClr val="141313"/>
    <a:srgbClr val="505150"/>
    <a:srgbClr val="77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1123" y="3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fc_juancarlos\Desktop\PIB%20pl&#225;stico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fc_juancarlos\Desktop\PIB%20pl&#225;stico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42568082350215E-2"/>
          <c:y val="5.9693998444472277E-2"/>
          <c:w val="0.87673965066188253"/>
          <c:h val="0.79959184677858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'_IV.8_Producto_Interno_Bruto_(P'!$A$7</c:f>
              <c:strCache>
                <c:ptCount val="1"/>
                <c:pt idx="0">
                  <c:v>Productos de caucho y plástico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'_IV.8_Producto_Interno_Bruto_(P'!$H$6:$R$6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cat>
          <c:val>
            <c:numRef>
              <c:f>'_IV.8_Producto_Interno_Bruto_(P'!$H$7:$R$7</c:f>
              <c:numCache>
                <c:formatCode>General</c:formatCode>
                <c:ptCount val="11"/>
                <c:pt idx="0">
                  <c:v>49.32</c:v>
                </c:pt>
                <c:pt idx="1">
                  <c:v>52.13</c:v>
                </c:pt>
                <c:pt idx="2">
                  <c:v>52.66</c:v>
                </c:pt>
                <c:pt idx="3">
                  <c:v>50.44</c:v>
                </c:pt>
                <c:pt idx="4">
                  <c:v>52.54</c:v>
                </c:pt>
                <c:pt idx="5">
                  <c:v>55.39</c:v>
                </c:pt>
                <c:pt idx="6">
                  <c:v>57.04</c:v>
                </c:pt>
                <c:pt idx="7">
                  <c:v>59.25</c:v>
                </c:pt>
                <c:pt idx="8">
                  <c:v>62.13</c:v>
                </c:pt>
                <c:pt idx="9">
                  <c:v>62.7</c:v>
                </c:pt>
                <c:pt idx="10">
                  <c:v>64.63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61009584"/>
        <c:axId val="-1661010672"/>
      </c:barChart>
      <c:catAx>
        <c:axId val="-166100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61010672"/>
        <c:crosses val="autoZero"/>
        <c:auto val="1"/>
        <c:lblAlgn val="ctr"/>
        <c:lblOffset val="100"/>
        <c:noMultiLvlLbl val="0"/>
      </c:catAx>
      <c:valAx>
        <c:axId val="-166101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dirty="0"/>
                  <a:t>Millones </a:t>
                </a:r>
                <a:r>
                  <a:rPr lang="es-SV" dirty="0" smtClean="0"/>
                  <a:t>de US$</a:t>
                </a:r>
                <a:endParaRPr lang="es-SV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661009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'_IV.8_Producto_Interno_Bruto_(P'!$A$11</c:f>
              <c:strCache>
                <c:ptCount val="1"/>
                <c:pt idx="0">
                  <c:v>Exportaciones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'_IV.8_Producto_Interno_Bruto_(P'!$L$6:$S$6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'_IV.8_Producto_Interno_Bruto_(P'!$L$11:$S$11</c:f>
              <c:numCache>
                <c:formatCode>_("$"* #,##0.00_);_("$"* \(#,##0.00\);_("$"* "-"??_);_(@_)</c:formatCode>
                <c:ptCount val="8"/>
                <c:pt idx="0">
                  <c:v>263.10000000000002</c:v>
                </c:pt>
                <c:pt idx="1">
                  <c:v>299.8</c:v>
                </c:pt>
                <c:pt idx="2">
                  <c:v>329.7</c:v>
                </c:pt>
                <c:pt idx="3">
                  <c:v>344.8</c:v>
                </c:pt>
                <c:pt idx="4">
                  <c:v>361.8</c:v>
                </c:pt>
                <c:pt idx="5">
                  <c:v>370.6</c:v>
                </c:pt>
                <c:pt idx="6">
                  <c:v>358.1</c:v>
                </c:pt>
                <c:pt idx="7">
                  <c:v>392.9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540846288"/>
        <c:axId val="-1540846832"/>
      </c:barChart>
      <c:catAx>
        <c:axId val="-154084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-1540846832"/>
        <c:crosses val="autoZero"/>
        <c:auto val="1"/>
        <c:lblAlgn val="ctr"/>
        <c:lblOffset val="100"/>
        <c:noMultiLvlLbl val="0"/>
      </c:catAx>
      <c:valAx>
        <c:axId val="-154084683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SV" dirty="0" smtClean="0"/>
                  <a:t>Millones de US$</a:t>
                </a:r>
                <a:endParaRPr lang="es-SV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</c:title>
        <c:numFmt formatCode="_(&quot;$&quot;* #,##0.00_);_(&quot;$&quot;* \(#,##0.00\);_(&quot;$&quot;* &quot;-&quot;??_);_(@_)" sourceLinked="1"/>
        <c:majorTickMark val="out"/>
        <c:minorTickMark val="none"/>
        <c:tickLblPos val="nextTo"/>
        <c:crossAx val="-154084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20" b="1" i="0" u="none" strike="noStrike" kern="1200" cap="all" baseline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s-MX" sz="1800" b="1" i="0" cap="all" baseline="0" dirty="0" smtClean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Carreras del Plástico Graduados  </a:t>
            </a:r>
            <a:endParaRPr lang="es-MX" dirty="0" smtClean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920" b="1" i="0" u="none" strike="noStrike" kern="1200" cap="all" baseline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s-SV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79646">
                  <a:lumMod val="75000"/>
                </a:srgb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"/>
                  <c:y val="7.82908672162232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Hoja2!$C$29:$D$29</c:f>
              <c:strCache>
                <c:ptCount val="2"/>
                <c:pt idx="0">
                  <c:v>Mujeres </c:v>
                </c:pt>
                <c:pt idx="1">
                  <c:v>Hombres </c:v>
                </c:pt>
              </c:strCache>
            </c:strRef>
          </c:cat>
          <c:val>
            <c:numRef>
              <c:f>Hoja2!$C$30:$D$30</c:f>
              <c:numCache>
                <c:formatCode>General</c:formatCode>
                <c:ptCount val="2"/>
                <c:pt idx="0">
                  <c:v>76</c:v>
                </c:pt>
                <c:pt idx="1">
                  <c:v>145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77F05C-7D1C-4221-86F5-CAF356BAE4DE}" type="datetimeFigureOut">
              <a:rPr lang="es-SV"/>
              <a:pPr>
                <a:defRPr/>
              </a:pPr>
              <a:t>12/6/2019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9FD5E6-9DBE-4B2E-8CFF-016C6D4D858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971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553E5D-6638-434B-B9BC-D896C42F30D9}" type="datetimeFigureOut">
              <a:rPr lang="es-SV"/>
              <a:pPr>
                <a:defRPr/>
              </a:pPr>
              <a:t>12/6/2019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162050"/>
            <a:ext cx="470535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smtClean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SV" noProof="0" smtClean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145121C-77C8-4945-9A1A-23AA6045AA8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904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CF37D-1058-4DD0-92B0-6DCF332BE7F9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3900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5121C-77C8-4945-9A1A-23AA6045AA89}" type="slidenum">
              <a:rPr lang="es-SV" smtClean="0"/>
              <a:pPr>
                <a:defRPr/>
              </a:pPr>
              <a:t>17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9002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A516-2F0A-44D7-ACD3-DAA955CB2539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C1298-F54C-4112-8C50-786C2311DACE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93161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7D2A-A25B-4D12-99CC-F03DDC970F5A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4119D-F808-4FEC-8C2C-2434E1B2F9E7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52115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0F1E-1095-494B-A263-A0165440084E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0139F-A3E3-44E1-9936-F708F0428A67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14436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A5FD7-DA45-492D-8C0E-1B7CC89DCB72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54A0F-330F-4FB7-B64D-2445836214F3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2412780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40AD6-5B13-49AF-A300-C16E79AC2C1A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ECEB-5BE3-4468-B830-E40D210D3EFB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79444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C4D5-EB6F-44C5-A10C-5E8A8DEE8B78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9946-ADA7-4A37-8BF7-51E33D8449B4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77661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B421-0DF5-4D38-8403-6EC46AE35A70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C4AA-2D22-41D6-B9AD-D7436B105E1F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6405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E9F7-E323-4ABD-A61D-36C33B35E6CC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C90BE-943E-408A-BF32-A3DD59C1D0D6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4288680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C9BA-5EDD-41C0-BB8A-54524B734761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0D880-79E4-4641-946A-EDC0A71DE918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9461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6D3A-9630-4EAB-861B-53B38DF2E478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8D4B-181E-4719-83F7-F7391C0CE628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314562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A8E3-BEA2-4D4D-BD70-2D024EDB9D89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58B2-028E-4B3B-89D8-A4E6A936D1B4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  <p:extLst>
      <p:ext uri="{BB962C8B-B14F-4D97-AF65-F5344CB8AC3E}">
        <p14:creationId xmlns:p14="http://schemas.microsoft.com/office/powerpoint/2010/main" val="107971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Click to edit Master title style</a:t>
            </a:r>
            <a:endParaRPr lang="en-US" altLang="es-SV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1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SV" smtClean="0"/>
              <a:t>Click to edit Master text styles</a:t>
            </a:r>
          </a:p>
          <a:p>
            <a:pPr lvl="1"/>
            <a:r>
              <a:rPr lang="es-ES_tradnl" altLang="es-SV" smtClean="0"/>
              <a:t>Second level</a:t>
            </a:r>
          </a:p>
          <a:p>
            <a:pPr lvl="2"/>
            <a:r>
              <a:rPr lang="es-ES_tradnl" altLang="es-SV" smtClean="0"/>
              <a:t>Third level</a:t>
            </a:r>
          </a:p>
          <a:p>
            <a:pPr lvl="3"/>
            <a:r>
              <a:rPr lang="es-ES_tradnl" altLang="es-SV" smtClean="0"/>
              <a:t>Fourth level</a:t>
            </a:r>
          </a:p>
          <a:p>
            <a:pPr lvl="4"/>
            <a:r>
              <a:rPr lang="es-ES_tradnl" altLang="es-SV" smtClean="0"/>
              <a:t>Fifth level</a:t>
            </a:r>
            <a:endParaRPr lang="en-US" altLang="es-SV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E0ACDE-1C56-4A0E-99A6-F2916D759684}" type="datetimeFigureOut">
              <a:rPr lang="en-US" altLang="es-SV"/>
              <a:pPr>
                <a:defRPr/>
              </a:pPr>
              <a:t>6/12/2019</a:t>
            </a:fld>
            <a:endParaRPr lang="en-US" alt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E45C3F-ABD5-46E6-883E-B2B5F094A02E}" type="slidenum">
              <a:rPr lang="en-US" altLang="es-SV"/>
              <a:pPr>
                <a:defRPr/>
              </a:pPr>
              <a:t>‹Nº›</a:t>
            </a:fld>
            <a:endParaRPr lang="en-US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646428"/>
            <a:ext cx="10287000" cy="2211572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876550"/>
            <a:ext cx="499745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le 4"/>
          <p:cNvSpPr txBox="1">
            <a:spLocks/>
          </p:cNvSpPr>
          <p:nvPr/>
        </p:nvSpPr>
        <p:spPr bwMode="auto">
          <a:xfrm>
            <a:off x="0" y="4646428"/>
            <a:ext cx="10287000" cy="208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lvl="1" indent="0" algn="ctr">
              <a:buNone/>
            </a:pPr>
            <a:r>
              <a:rPr lang="es-ES" altLang="es-ES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Times New Roman" pitchFamily="18" charset="0"/>
              </a:rPr>
              <a:t>“</a:t>
            </a:r>
            <a:r>
              <a:rPr lang="es-ES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SERVICIOS DE FORMACIÓN PROFESIONAL PROGRAMA EMPRESA-CENTRO PARA LA EJECUCIÓN DE CARRERAS OCUPACIONALES EN LA INDUSTRIA DEL </a:t>
            </a:r>
            <a:r>
              <a:rPr lang="es-ES" sz="16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PLÁSTICO:</a:t>
            </a:r>
          </a:p>
          <a:p>
            <a:pPr lvl="0" algn="ctr"/>
            <a:r>
              <a:rPr lang="es-SV" sz="1600" b="1" dirty="0">
                <a:latin typeface="Century Gothic" panose="020B0502020202020204" pitchFamily="34" charset="0"/>
              </a:rPr>
              <a:t>OPERADOR TÉCNICO DE MÁQUINA DE IMPRESIÓN </a:t>
            </a:r>
            <a:r>
              <a:rPr lang="es-SV" sz="1600" b="1" dirty="0" smtClean="0">
                <a:latin typeface="Century Gothic" panose="020B0502020202020204" pitchFamily="34" charset="0"/>
              </a:rPr>
              <a:t>FLEXOGRÁFICA</a:t>
            </a:r>
            <a:endParaRPr lang="es-MX" sz="1600" dirty="0">
              <a:latin typeface="Century Gothic" panose="020B0502020202020204" pitchFamily="34" charset="0"/>
            </a:endParaRPr>
          </a:p>
          <a:p>
            <a:pPr lvl="0" algn="ctr"/>
            <a:r>
              <a:rPr lang="es-MX" sz="1600" b="1" dirty="0">
                <a:latin typeface="Century Gothic" panose="020B0502020202020204" pitchFamily="34" charset="0"/>
              </a:rPr>
              <a:t>OPERADOR TÉCNICO DE MAQUINAS DE MOLDEO POR INYECCIÓN Y </a:t>
            </a:r>
            <a:r>
              <a:rPr lang="es-MX" sz="1600" b="1" dirty="0" smtClean="0">
                <a:latin typeface="Century Gothic" panose="020B0502020202020204" pitchFamily="34" charset="0"/>
              </a:rPr>
              <a:t>POR </a:t>
            </a:r>
            <a:r>
              <a:rPr lang="es-MX" sz="1600" b="1" dirty="0">
                <a:latin typeface="Century Gothic" panose="020B0502020202020204" pitchFamily="34" charset="0"/>
              </a:rPr>
              <a:t>SOPLADO</a:t>
            </a:r>
            <a:endParaRPr lang="es-MX" sz="1600" dirty="0">
              <a:latin typeface="Century Gothic" panose="020B0502020202020204" pitchFamily="34" charset="0"/>
            </a:endParaRPr>
          </a:p>
          <a:p>
            <a:pPr lvl="0" algn="ctr"/>
            <a:r>
              <a:rPr lang="es-MX" sz="1600" b="1" dirty="0">
                <a:latin typeface="Century Gothic" panose="020B0502020202020204" pitchFamily="34" charset="0"/>
              </a:rPr>
              <a:t>OPERADOR TÉCNICO DE MAQUINAS DE EXTRUSIÓN DE </a:t>
            </a:r>
            <a:r>
              <a:rPr lang="es-MX" sz="1600" b="1" dirty="0" smtClean="0">
                <a:latin typeface="Century Gothic" panose="020B0502020202020204" pitchFamily="34" charset="0"/>
              </a:rPr>
              <a:t>PELÍCULA, </a:t>
            </a:r>
            <a:r>
              <a:rPr lang="es-MX" sz="1600" b="1" dirty="0">
                <a:latin typeface="Century Gothic" panose="020B0502020202020204" pitchFamily="34" charset="0"/>
              </a:rPr>
              <a:t>CORTE Y SELLO DE BOLSAS</a:t>
            </a:r>
            <a:r>
              <a:rPr lang="es-ES_tradnl" sz="1600" b="1" dirty="0" smtClean="0">
                <a:latin typeface="Century Gothic" panose="020B0502020202020204" pitchFamily="34" charset="0"/>
              </a:rPr>
              <a:t>”.</a:t>
            </a:r>
            <a:endParaRPr lang="es-MX" sz="16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3" y="1443038"/>
            <a:ext cx="8143875" cy="397192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70155" y="335786"/>
            <a:ext cx="753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Principales destinos de exportación del Sector Plástico, Año 2017</a:t>
            </a:r>
            <a:endParaRPr lang="es-SV" b="1" dirty="0"/>
          </a:p>
        </p:txBody>
      </p:sp>
      <p:sp>
        <p:nvSpPr>
          <p:cNvPr id="6" name="Rectángulo 5"/>
          <p:cNvSpPr/>
          <p:nvPr/>
        </p:nvSpPr>
        <p:spPr>
          <a:xfrm>
            <a:off x="1124582" y="5330497"/>
            <a:ext cx="7546063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Ranking de Exportadores Industriales, de la Asociación Salvadoreña de Industriales, ASI, 2018.</a:t>
            </a:r>
            <a:endParaRPr lang="es-SV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1762" t="40553" r="26544" b="21444"/>
          <a:stretch/>
        </p:blipFill>
        <p:spPr>
          <a:xfrm>
            <a:off x="7124004" y="2763400"/>
            <a:ext cx="1860853" cy="152840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467375" y="430313"/>
            <a:ext cx="753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 smtClean="0"/>
              <a:t>Número de Trabajadores y Salarios Promedio. Sector Plástico, Año 2017</a:t>
            </a:r>
            <a:endParaRPr lang="es-SV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245429" y="1711124"/>
            <a:ext cx="7979229" cy="8925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SV" sz="2000" b="1" dirty="0">
                <a:solidFill>
                  <a:schemeClr val="bg1"/>
                </a:solidFill>
              </a:rPr>
              <a:t>SECTOR PLÁSTICO</a:t>
            </a:r>
          </a:p>
          <a:p>
            <a:pPr algn="ctr"/>
            <a:r>
              <a:rPr lang="es-SV" sz="3200" b="1" dirty="0">
                <a:solidFill>
                  <a:schemeClr val="bg1"/>
                </a:solidFill>
              </a:rPr>
              <a:t>9,205 Trabajadores ( 5% de la industria)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4834" y="6396336"/>
            <a:ext cx="324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200" dirty="0"/>
              <a:t>Fuente: Elaboración propia con base a </a:t>
            </a:r>
          </a:p>
          <a:p>
            <a:r>
              <a:rPr lang="es-SV" sz="1200" dirty="0"/>
              <a:t>datos del ISSS Año 2017.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581000" y="4567431"/>
            <a:ext cx="31345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1400" b="1" u="sng" dirty="0"/>
              <a:t>Salario </a:t>
            </a:r>
          </a:p>
          <a:p>
            <a:pPr algn="ctr"/>
            <a:r>
              <a:rPr lang="es-SV" sz="1400" b="1" u="sng" dirty="0"/>
              <a:t>Promedio Año 2017</a:t>
            </a:r>
          </a:p>
          <a:p>
            <a:endParaRPr lang="es-SV" dirty="0"/>
          </a:p>
          <a:p>
            <a:pPr algn="ctr"/>
            <a:r>
              <a:rPr lang="es-SV" sz="2400" b="1" dirty="0">
                <a:solidFill>
                  <a:srgbClr val="0070C0"/>
                </a:solidFill>
              </a:rPr>
              <a:t>US$ 613 Sector Plástico</a:t>
            </a:r>
          </a:p>
          <a:p>
            <a:pPr algn="ctr"/>
            <a:endParaRPr lang="es-SV" sz="1400" b="1" dirty="0">
              <a:solidFill>
                <a:srgbClr val="0070C0"/>
              </a:solidFill>
            </a:endParaRPr>
          </a:p>
          <a:p>
            <a:pPr algn="ctr"/>
            <a:r>
              <a:rPr lang="es-SV" sz="2400" b="1" dirty="0">
                <a:solidFill>
                  <a:srgbClr val="0070C0"/>
                </a:solidFill>
              </a:rPr>
              <a:t>US$ 456 Industria</a:t>
            </a:r>
          </a:p>
          <a:p>
            <a:pPr algn="ctr"/>
            <a:endParaRPr lang="es-SV" sz="2400" b="1" dirty="0">
              <a:solidFill>
                <a:srgbClr val="0070C0"/>
              </a:solidFill>
            </a:endParaRPr>
          </a:p>
          <a:p>
            <a:pPr algn="ctr"/>
            <a:endParaRPr lang="es-SV" sz="2400" b="1" dirty="0">
              <a:solidFill>
                <a:srgbClr val="0070C0"/>
              </a:solidFill>
            </a:endParaRPr>
          </a:p>
          <a:p>
            <a:pPr algn="ctr"/>
            <a:endParaRPr lang="es-SV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/>
          </p:nvPr>
        </p:nvGraphicFramePr>
        <p:xfrm>
          <a:off x="830583" y="4327690"/>
          <a:ext cx="3503584" cy="1887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/>
                <a:gridCol w="1338943"/>
                <a:gridCol w="956327"/>
              </a:tblGrid>
              <a:tr h="396849">
                <a:tc>
                  <a:txBody>
                    <a:bodyPr/>
                    <a:lstStyle/>
                    <a:p>
                      <a:pPr algn="ctr"/>
                      <a:endParaRPr lang="es-SV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u="sng" dirty="0" smtClean="0">
                          <a:solidFill>
                            <a:schemeClr val="tx1"/>
                          </a:solidFill>
                        </a:rPr>
                        <a:t>Trabajadores 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401557"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00833">
                <a:tc>
                  <a:txBody>
                    <a:bodyPr/>
                    <a:lstStyle/>
                    <a:p>
                      <a:r>
                        <a:rPr lang="es-SV" sz="1100" dirty="0" smtClean="0"/>
                        <a:t>Ene-Dic</a:t>
                      </a:r>
                      <a:r>
                        <a:rPr lang="es-SV" sz="1100" baseline="0" dirty="0" smtClean="0"/>
                        <a:t> 2017</a:t>
                      </a:r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rgbClr val="0070C0"/>
                          </a:solidFill>
                        </a:rPr>
                        <a:t>9,205</a:t>
                      </a:r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532135">
                <a:tc>
                  <a:txBody>
                    <a:bodyPr/>
                    <a:lstStyle/>
                    <a:p>
                      <a:r>
                        <a:rPr lang="es-SV" sz="1100" dirty="0" smtClean="0"/>
                        <a:t>Ene-Mayo</a:t>
                      </a:r>
                      <a:r>
                        <a:rPr lang="es-SV" sz="1100" baseline="0" dirty="0" smtClean="0"/>
                        <a:t> 2018</a:t>
                      </a:r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dirty="0" smtClean="0">
                          <a:solidFill>
                            <a:srgbClr val="0070C0"/>
                          </a:solidFill>
                        </a:rPr>
                        <a:t>9,265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3424" t="40553" r="52441" b="21444"/>
          <a:stretch/>
        </p:blipFill>
        <p:spPr>
          <a:xfrm>
            <a:off x="1467375" y="2828250"/>
            <a:ext cx="1860853" cy="1373811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/>
          </p:nvPr>
        </p:nvGraphicFramePr>
        <p:xfrm>
          <a:off x="3803266" y="4473768"/>
          <a:ext cx="3503584" cy="216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314"/>
                <a:gridCol w="1338943"/>
                <a:gridCol w="956327"/>
              </a:tblGrid>
              <a:tr h="313604">
                <a:tc>
                  <a:txBody>
                    <a:bodyPr/>
                    <a:lstStyle/>
                    <a:p>
                      <a:pPr algn="ctr"/>
                      <a:endParaRPr lang="es-SV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400" u="sng" dirty="0" smtClean="0">
                          <a:solidFill>
                            <a:schemeClr val="tx1"/>
                          </a:solidFill>
                        </a:rPr>
                        <a:t>Empresas</a:t>
                      </a:r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1400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61295">
                <a:tc>
                  <a:txBody>
                    <a:bodyPr/>
                    <a:lstStyle/>
                    <a:p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95775">
                <a:tc>
                  <a:txBody>
                    <a:bodyPr/>
                    <a:lstStyle/>
                    <a:p>
                      <a:r>
                        <a:rPr lang="es-SV" sz="1100" dirty="0" smtClean="0"/>
                        <a:t>Cantidad</a:t>
                      </a:r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2400" b="1" dirty="0" smtClean="0">
                          <a:solidFill>
                            <a:srgbClr val="0070C0"/>
                          </a:solidFill>
                        </a:rPr>
                        <a:t>109</a:t>
                      </a:r>
                      <a:endParaRPr lang="es-SV" sz="2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939367">
                <a:tc>
                  <a:txBody>
                    <a:bodyPr/>
                    <a:lstStyle/>
                    <a:p>
                      <a:r>
                        <a:rPr lang="es-SV" sz="1100" baseline="0" dirty="0" smtClean="0"/>
                        <a:t>Agremiadas a ASIPLASTIC</a:t>
                      </a:r>
                    </a:p>
                    <a:p>
                      <a:endParaRPr lang="es-SV" sz="1100" baseline="0" dirty="0" smtClean="0"/>
                    </a:p>
                    <a:p>
                      <a:endParaRPr lang="es-SV" sz="1100" baseline="0" dirty="0" smtClean="0"/>
                    </a:p>
                    <a:p>
                      <a:r>
                        <a:rPr lang="es-SV" sz="1100" baseline="0" dirty="0" smtClean="0"/>
                        <a:t>No agremiadas</a:t>
                      </a:r>
                      <a:endParaRPr lang="es-SV" sz="11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dirty="0" smtClean="0">
                          <a:solidFill>
                            <a:srgbClr val="0070C0"/>
                          </a:solidFill>
                        </a:rPr>
                        <a:t>  85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2400" b="1" dirty="0" smtClean="0">
                          <a:solidFill>
                            <a:srgbClr val="0070C0"/>
                          </a:solidFill>
                        </a:rPr>
                        <a:t>  24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SV" sz="18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1866" y="2683775"/>
            <a:ext cx="2897574" cy="162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4386" y="2423976"/>
            <a:ext cx="8751626" cy="865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Resultados los jóvenes graduados de las carreras Empresa-Centro en el área del plástico 2015-2018 </a:t>
            </a:r>
            <a:endParaRPr lang="es-MX" sz="2400" b="1" dirty="0">
              <a:solidFill>
                <a:srgbClr val="2F529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Untitled-3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/>
          <a:stretch>
            <a:fillRect/>
          </a:stretch>
        </p:blipFill>
        <p:spPr bwMode="auto">
          <a:xfrm>
            <a:off x="0" y="6323014"/>
            <a:ext cx="10287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0125" y="513289"/>
            <a:ext cx="10017457" cy="865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Resultados por carreras Empresa-Centro en el área del plástico 2015-2018 </a:t>
            </a:r>
            <a:endParaRPr lang="es-MX" sz="2400" b="1" dirty="0">
              <a:solidFill>
                <a:srgbClr val="2F529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54235"/>
              </p:ext>
            </p:extLst>
          </p:nvPr>
        </p:nvGraphicFramePr>
        <p:xfrm>
          <a:off x="609601" y="1893509"/>
          <a:ext cx="9016999" cy="1925955"/>
        </p:xfrm>
        <a:graphic>
          <a:graphicData uri="http://schemas.openxmlformats.org/drawingml/2006/table">
            <a:tbl>
              <a:tblPr/>
              <a:tblGrid>
                <a:gridCol w="721681"/>
                <a:gridCol w="4137637"/>
                <a:gridCol w="833941"/>
                <a:gridCol w="853989"/>
                <a:gridCol w="817905"/>
                <a:gridCol w="833941"/>
                <a:gridCol w="817905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Cant</a:t>
                      </a:r>
                      <a:r>
                        <a:rPr lang="es-MX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. Cursos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Curso finalizados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Mujeres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Hombres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Mujeres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% hombre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Operador de Maquina de Moldeo por Inyección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Operador de Maquina de Extrusión de Película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Operarios de Maquina de Moldeo por  Soplado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34.78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Operarios de Maquina de Flexografía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Operador Técnico de Maquina de Moldeo por Inyección 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57.14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42.86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34.39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65.61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5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1193369" y="1489393"/>
          <a:ext cx="7625167" cy="4866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50125" y="434710"/>
            <a:ext cx="10017457" cy="865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Resultados carreras Empresa-Centro en el área del plástico </a:t>
            </a:r>
          </a:p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2015-2018 </a:t>
            </a:r>
            <a:endParaRPr lang="es-MX" sz="2400" b="1" dirty="0">
              <a:solidFill>
                <a:srgbClr val="2F529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7" descr="Untitled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/>
          <a:stretch>
            <a:fillRect/>
          </a:stretch>
        </p:blipFill>
        <p:spPr bwMode="auto">
          <a:xfrm>
            <a:off x="0" y="6323014"/>
            <a:ext cx="10287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125" y="364048"/>
            <a:ext cx="10017457" cy="865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Empresa Formadoras en el área del plástico 2015-2018 </a:t>
            </a:r>
            <a:endParaRPr lang="es-MX" sz="2400" b="1" dirty="0">
              <a:solidFill>
                <a:srgbClr val="2F529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32834"/>
              </p:ext>
            </p:extLst>
          </p:nvPr>
        </p:nvGraphicFramePr>
        <p:xfrm>
          <a:off x="236847" y="1081779"/>
          <a:ext cx="4785530" cy="4687982"/>
        </p:xfrm>
        <a:graphic>
          <a:graphicData uri="http://schemas.openxmlformats.org/drawingml/2006/table">
            <a:tbl>
              <a:tblPr/>
              <a:tblGrid>
                <a:gridCol w="282004"/>
                <a:gridCol w="2854227"/>
                <a:gridCol w="837468"/>
                <a:gridCol w="811831"/>
              </a:tblGrid>
              <a:tr h="31137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 Formadora MAQUINA DE EXTRUSION DE PELICULA 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 de Jovenes trabajando 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Rango de salario 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Carvajal empaques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2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a 480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COMBERPLAST, S.A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EMPLASA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FORTUNE INVESTMENTES,  S.A DE C.V. ( FISA)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GARBAL, S.A DE C.V. (LAVORO)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Grabados Mirandona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Iberplastic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INDUSTRIAS PLASTICAS S.A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IPSA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Kontein, una división de Sigma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Matricería Roxy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PLASAL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PLASTICOS INDUSTRIALES (PLASTINSA DE C.V.)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PRODUCTOS PLASTICOS DIVERSOS S.A DE C.V. 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PROMARMOL- PLASAL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PROPLADI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Robertoni S.A.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Soluciones de empaques s.a de c.v 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TALLERES MONDINI S.A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TAMO, S.A DE C.V.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TERMO ENCOGIBLES S.A DE C.V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316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TYP,SA DE CV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4995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158" marR="9158" marT="91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158" marR="9158" marT="91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98298"/>
              </p:ext>
            </p:extLst>
          </p:nvPr>
        </p:nvGraphicFramePr>
        <p:xfrm>
          <a:off x="5112510" y="1081779"/>
          <a:ext cx="5055072" cy="4882290"/>
        </p:xfrm>
        <a:graphic>
          <a:graphicData uri="http://schemas.openxmlformats.org/drawingml/2006/table">
            <a:tbl>
              <a:tblPr/>
              <a:tblGrid>
                <a:gridCol w="297889"/>
                <a:gridCol w="3014988"/>
                <a:gridCol w="884638"/>
                <a:gridCol w="857557"/>
              </a:tblGrid>
              <a:tr h="48339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 Formadora MAQUINA DE MOLDEO POR INYECCION 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 de Jovenes trabajando 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Rango de salario 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ARTE IMPRESIÓN SALVADOREÑO, S.A. DE C.V.                                              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3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a 480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CARVAJAL EMPAQUEZ,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Empaques </a:t>
                      </a:r>
                      <a:r>
                        <a:rPr lang="es-SV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Plasticos</a:t>
                      </a:r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FORTUNE INVESTMENTS,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IBERPLASTIC,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INDUMOL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INDUSTRIAS PLASTICAS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KAWAKI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KONTEIN, UNA DIVISIÓN DE SIGMA,S.A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POLIFLEX,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PROMARMOL- PLASAL,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ROBERTONI,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SALVAPLASTIC,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SASICASA S.A DE C. 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SOLPAQ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TACOPLAST,S.A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TALLERES MONDINI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TAMO,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TAMOSA S.A DE C.V.                                  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TERMOENCOGIBLES,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TUBOS Y PERFILES PLASTICOS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Tubos y Perfiles S.A.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826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 PLASTIC, S.A DE C.V.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8838">
                <a:tc>
                  <a:txBody>
                    <a:bodyPr/>
                    <a:lstStyle/>
                    <a:p>
                      <a:pPr algn="ctr" fontAlgn="ctr"/>
                      <a:endParaRPr lang="es-MX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802" marR="8802" marT="880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</a:t>
                      </a:r>
                    </a:p>
                  </a:txBody>
                  <a:tcPr marL="8802" marR="8802" marT="8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02" marR="8802" marT="88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3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50125" y="364048"/>
            <a:ext cx="10017457" cy="86541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400" b="1" dirty="0" smtClean="0">
                <a:solidFill>
                  <a:srgbClr val="2F5291"/>
                </a:solidFill>
                <a:latin typeface="Century Gothic" panose="020B0502020202020204" pitchFamily="34" charset="0"/>
              </a:rPr>
              <a:t>Empresa Formadoras en el área del plástico 2015-2018 </a:t>
            </a:r>
            <a:endParaRPr lang="es-MX" sz="2400" b="1" dirty="0">
              <a:solidFill>
                <a:srgbClr val="2F529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086546"/>
              </p:ext>
            </p:extLst>
          </p:nvPr>
        </p:nvGraphicFramePr>
        <p:xfrm>
          <a:off x="5345723" y="2132050"/>
          <a:ext cx="4821860" cy="2754630"/>
        </p:xfrm>
        <a:graphic>
          <a:graphicData uri="http://schemas.openxmlformats.org/drawingml/2006/table">
            <a:tbl>
              <a:tblPr/>
              <a:tblGrid>
                <a:gridCol w="284146"/>
                <a:gridCol w="2875894"/>
                <a:gridCol w="843826"/>
                <a:gridCol w="817994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 Formadora MAQUINA DE MOLDEO POR SOPLADO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 de Jovenes trabajando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Rango de salario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MANUPLAST S.A.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 a 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VIDA PLAST S.A.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POWER DRILL S.A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TACOPLAST S.A. de S.V.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SIGMA Q KONTEIN UNA DIVISIÓN DE SIGMA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PROVIPLASTIC S.A. de C.V.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Carvajal Empaques S.A.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Industrias Diversal Blanco S.A.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Acopi - Plast de R.L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Emplasa S.A.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ARTISA S.A. de C.V.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97073"/>
              </p:ext>
            </p:extLst>
          </p:nvPr>
        </p:nvGraphicFramePr>
        <p:xfrm>
          <a:off x="150125" y="2132050"/>
          <a:ext cx="5036025" cy="2564130"/>
        </p:xfrm>
        <a:graphic>
          <a:graphicData uri="http://schemas.openxmlformats.org/drawingml/2006/table">
            <a:tbl>
              <a:tblPr/>
              <a:tblGrid>
                <a:gridCol w="296766"/>
                <a:gridCol w="3003629"/>
                <a:gridCol w="881304"/>
                <a:gridCol w="854326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Empresa Formadora MAQUINA DE FLEXOGRAFIA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N° de Jovenes trabajando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Rango de salario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ALGIER´S IMPRESORES, S.A. DE C.V.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 a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EMPAQUES PLASTICOS, S.A. DE C.V.  (EMPLASA)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IMPRESOS MULTIPLES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INDUSTRIAS PLASTICAS S.A. DE C.V. (IPSA)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MULTIPACK, S.A. DE C.V.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POLIBAG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PROMARMOL- PLASAL, S.A. DE C.V.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ROTOFLEX DIVISION DE SIGMA S.A. DE C.V.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TALLERES MONDINI S.A. DE C.V. (TAMOSA)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TERMOENCOGIBLES, S.A. DE C.V.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2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"/>
          <a:stretch>
            <a:fillRect/>
          </a:stretch>
        </p:blipFill>
        <p:spPr bwMode="auto">
          <a:xfrm>
            <a:off x="0" y="6323022"/>
            <a:ext cx="10287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587946" y="2708763"/>
          <a:ext cx="9324539" cy="31791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58707"/>
                <a:gridCol w="1805900"/>
                <a:gridCol w="1254868"/>
                <a:gridCol w="1605064"/>
              </a:tblGrid>
              <a:tr h="766473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CARRERAS OCUPACIONALES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 smtClean="0">
                          <a:effectLst/>
                        </a:rPr>
                        <a:t>N°</a:t>
                      </a:r>
                      <a:r>
                        <a:rPr lang="es-SV" sz="1600" u="none" strike="noStrike" baseline="0" dirty="0" smtClean="0">
                          <a:effectLst/>
                        </a:rPr>
                        <a:t> de grupos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</a:t>
                      </a:r>
                      <a:r>
                        <a:rPr lang="es-SV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UNITARIO</a:t>
                      </a:r>
                      <a:endParaRPr lang="es-SV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u="none" strike="noStrike" dirty="0">
                          <a:effectLst/>
                        </a:rPr>
                        <a:t>PRECIO </a:t>
                      </a:r>
                      <a:r>
                        <a:rPr lang="es-SV" sz="1600" u="none" strike="noStrike" dirty="0" smtClean="0">
                          <a:effectLst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74914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OPERADOR TÉCNICO DE </a:t>
                      </a:r>
                      <a:r>
                        <a:rPr lang="es-SV" sz="1400" dirty="0">
                          <a:effectLst/>
                        </a:rPr>
                        <a:t>MÁQUINA DE </a:t>
                      </a:r>
                      <a:r>
                        <a:rPr lang="es-SV" sz="1400" dirty="0" smtClean="0">
                          <a:effectLst/>
                        </a:rPr>
                        <a:t>IMPRESIÓN FLEXOGRAFICA.</a:t>
                      </a:r>
                      <a:endParaRPr lang="es-SV" sz="1400" dirty="0">
                        <a:effectLst/>
                        <a:latin typeface="AvantGarde"/>
                        <a:ea typeface="Times New Roman" panose="02020603050405020304" pitchFamily="18" charset="0"/>
                        <a:cs typeface="AvantGarde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(90 jóvenes)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$ 208,352.00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$ 625,056.00</a:t>
                      </a:r>
                    </a:p>
                  </a:txBody>
                  <a:tcPr marL="0" marR="0" marT="0" marB="0" anchor="ctr"/>
                </a:tc>
              </a:tr>
              <a:tr h="594911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SV" sz="1400" dirty="0" smtClean="0">
                          <a:effectLst/>
                        </a:rPr>
                        <a:t>OPERADOR TÉCNICO </a:t>
                      </a:r>
                      <a:r>
                        <a:rPr lang="es-SV" sz="1400" dirty="0">
                          <a:effectLst/>
                        </a:rPr>
                        <a:t>DE </a:t>
                      </a:r>
                      <a:r>
                        <a:rPr lang="es-SV" sz="1400" dirty="0" smtClean="0">
                          <a:effectLst/>
                        </a:rPr>
                        <a:t>MÁQUINAS </a:t>
                      </a:r>
                      <a:r>
                        <a:rPr lang="es-SV" sz="1400" dirty="0">
                          <a:effectLst/>
                        </a:rPr>
                        <a:t>DE </a:t>
                      </a:r>
                      <a:r>
                        <a:rPr lang="es-SV" sz="1400" dirty="0" smtClean="0">
                          <a:effectLst/>
                        </a:rPr>
                        <a:t>MOLDEO POR INYECCIÓN</a:t>
                      </a:r>
                      <a:r>
                        <a:rPr lang="es-SV" sz="1400" baseline="0" dirty="0" smtClean="0">
                          <a:effectLst/>
                        </a:rPr>
                        <a:t> Y POR SOPLADO.</a:t>
                      </a:r>
                      <a:endParaRPr lang="es-SV" sz="1400" dirty="0">
                        <a:effectLst/>
                        <a:latin typeface="AvantGarde"/>
                        <a:ea typeface="Times New Roman" panose="02020603050405020304" pitchFamily="18" charset="0"/>
                        <a:cs typeface="AvantGarde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(90 jóvenes)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$ 157,935.20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$ 473,805.60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594911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SV" sz="1400" dirty="0" smtClean="0">
                          <a:effectLst/>
                        </a:rPr>
                        <a:t>OPERADOR TÉCNICO DE MÁQUINAS DE EXTRUSIÓN DE PELICULA, CORTE Y SELLO DE BOLSAS</a:t>
                      </a:r>
                      <a:r>
                        <a:rPr lang="es-SV" sz="1400" baseline="0" dirty="0" smtClean="0">
                          <a:effectLst/>
                        </a:rPr>
                        <a:t>.</a:t>
                      </a:r>
                      <a:endParaRPr lang="es-SV" sz="1400" dirty="0">
                        <a:effectLst/>
                        <a:latin typeface="AvantGarde"/>
                        <a:ea typeface="Times New Roman" panose="02020603050405020304" pitchFamily="18" charset="0"/>
                        <a:cs typeface="AvantGarde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 (150 jóvenes)</a:t>
                      </a:r>
                      <a:endParaRPr lang="es-SV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$ 130,971.60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$ 654,858.00</a:t>
                      </a:r>
                      <a:endParaRPr lang="es-SV" sz="18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372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TOTAL</a:t>
                      </a:r>
                      <a:endParaRPr lang="es-SV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8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11 (330 jóvenes)</a:t>
                      </a:r>
                      <a:endParaRPr lang="es-SV" sz="18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SV" sz="20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2000" b="1" i="0" u="none" strike="noStrike" dirty="0" smtClean="0">
                          <a:effectLst/>
                          <a:latin typeface="Calibri" panose="020F0502020204030204" pitchFamily="34" charset="0"/>
                        </a:rPr>
                        <a:t>$ 1,753,719.60</a:t>
                      </a:r>
                      <a:endParaRPr lang="es-SV" sz="20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14350" y="209322"/>
            <a:ext cx="9258300" cy="594910"/>
          </a:xfrm>
        </p:spPr>
        <p:txBody>
          <a:bodyPr/>
          <a:lstStyle/>
          <a:p>
            <a:r>
              <a:rPr lang="es-SV" sz="3600" b="1" dirty="0">
                <a:solidFill>
                  <a:schemeClr val="tx2"/>
                </a:solidFill>
              </a:rPr>
              <a:t>SOLICITUD AL CONSEJO DIRECTIVO</a:t>
            </a:r>
            <a:endParaRPr lang="es-SV" sz="3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66495" y="821007"/>
            <a:ext cx="9354009" cy="177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Century Gothic" panose="020B0502020202020204" pitchFamily="34" charset="0"/>
              </a:rPr>
              <a:t>Adjudicar las carreras:</a:t>
            </a: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SV" sz="1600" b="1" dirty="0">
                <a:latin typeface="Century Gothic" panose="020B0502020202020204" pitchFamily="34" charset="0"/>
              </a:rPr>
              <a:t>OPERADOR TÉCNICO DE MÁQUINA DE IMPRESIÓN FLEXOGRAFICA</a:t>
            </a:r>
            <a:endParaRPr lang="es-SV" sz="1600" dirty="0">
              <a:latin typeface="Century Gothic" panose="020B0502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600" b="1" dirty="0">
                <a:latin typeface="Century Gothic" panose="020B0502020202020204" pitchFamily="34" charset="0"/>
              </a:rPr>
              <a:t>OPERADOR TÉCNICO DE MAQUINAS DE MOLDEO POR INYECCIÓN Y POR SOPLADO</a:t>
            </a:r>
            <a:endParaRPr lang="es-SV" sz="1600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1600" b="1" dirty="0">
                <a:latin typeface="Century Gothic" panose="020B0502020202020204" pitchFamily="34" charset="0"/>
              </a:rPr>
              <a:t>OPERADOR TÉCNICO DE MAQUINAS DE EXTRUSIÓN DE PELÍCULA, CORTE Y SELLO DE BOLSAS</a:t>
            </a:r>
            <a:r>
              <a:rPr lang="es-ES_tradnl" b="1" dirty="0" smtClean="0">
                <a:latin typeface="Century Gothic" panose="020B0502020202020204" pitchFamily="34" charset="0"/>
              </a:rPr>
              <a:t>.</a:t>
            </a:r>
            <a:endParaRPr lang="es-SV" dirty="0" smtClean="0">
              <a:latin typeface="Century Gothic" panose="020B0502020202020204" pitchFamily="34" charset="0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s-ES" sz="1600" dirty="0" smtClean="0">
                <a:latin typeface="Century Gothic" panose="020B0502020202020204" pitchFamily="34" charset="0"/>
              </a:rPr>
              <a:t>A </a:t>
            </a:r>
            <a:r>
              <a:rPr lang="es-ES" sz="1600" b="1" dirty="0" smtClean="0">
                <a:latin typeface="Century Gothic" panose="020B0502020202020204" pitchFamily="34" charset="0"/>
              </a:rPr>
              <a:t>FUNDEPLAST</a:t>
            </a:r>
            <a:r>
              <a:rPr lang="es-ES" sz="1600" dirty="0" smtClean="0">
                <a:latin typeface="Century Gothic" panose="020B0502020202020204" pitchFamily="34" charset="0"/>
              </a:rPr>
              <a:t>, por un monto de hasta $ </a:t>
            </a:r>
            <a:r>
              <a:rPr lang="es-SV" sz="1600" b="1" dirty="0" smtClean="0">
                <a:latin typeface="Century Gothic" panose="020B0502020202020204" pitchFamily="34" charset="0"/>
              </a:rPr>
              <a:t>1,753,719.60</a:t>
            </a:r>
            <a:r>
              <a:rPr lang="es-ES" sz="1600" dirty="0" smtClean="0">
                <a:latin typeface="Century Gothic" panose="020B0502020202020204" pitchFamily="34" charset="0"/>
              </a:rPr>
              <a:t> distribuido de la siguiente forma:</a:t>
            </a:r>
          </a:p>
        </p:txBody>
      </p:sp>
    </p:spTree>
    <p:extLst>
      <p:ext uri="{BB962C8B-B14F-4D97-AF65-F5344CB8AC3E}">
        <p14:creationId xmlns:p14="http://schemas.microsoft.com/office/powerpoint/2010/main" val="82740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404513"/>
            <a:ext cx="10287000" cy="1453486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945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5691616"/>
            <a:ext cx="5092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3968466"/>
            <a:ext cx="2184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315202"/>
            <a:ext cx="4273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049589" y="1424206"/>
            <a:ext cx="2186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 smtClean="0">
                <a:solidFill>
                  <a:schemeClr val="bg1"/>
                </a:solidFill>
              </a:rPr>
              <a:t>Gracias </a:t>
            </a:r>
            <a:endParaRPr lang="es-MX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8482"/>
          <a:stretch/>
        </p:blipFill>
        <p:spPr>
          <a:xfrm>
            <a:off x="1062372" y="855663"/>
            <a:ext cx="7986182" cy="54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5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933" t="26775" r="43637" b="15838"/>
          <a:stretch/>
        </p:blipFill>
        <p:spPr>
          <a:xfrm>
            <a:off x="2422401" y="1767066"/>
            <a:ext cx="4880100" cy="411599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581782" y="422805"/>
            <a:ext cx="753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u="sng" dirty="0">
                <a:solidFill>
                  <a:schemeClr val="accent1">
                    <a:lumMod val="75000"/>
                  </a:schemeClr>
                </a:solidFill>
              </a:rPr>
              <a:t>Sectores incluidos en la Política Nacional de fomento, diversificación y transformación productiva.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46882" y="5977817"/>
            <a:ext cx="7695999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Política Nacional de fomento, diversificación y transformación productiva, Ministerio de Economía, 2014.</a:t>
            </a:r>
          </a:p>
        </p:txBody>
      </p:sp>
      <p:sp>
        <p:nvSpPr>
          <p:cNvPr id="2" name="Elipse 1"/>
          <p:cNvSpPr/>
          <p:nvPr/>
        </p:nvSpPr>
        <p:spPr>
          <a:xfrm>
            <a:off x="3492500" y="4292600"/>
            <a:ext cx="1587500" cy="3810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501" y="1825181"/>
            <a:ext cx="5870819" cy="2837673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La industria del Plástico es actualmente uno de los </a:t>
            </a:r>
            <a:r>
              <a:rPr lang="es-MX" sz="2000" b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sectores más dinámicos 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dentro de la Industria. </a:t>
            </a:r>
          </a:p>
          <a:p>
            <a:pPr algn="just" eaLnBrk="1" hangingPunct="1">
              <a:defRPr/>
            </a:pPr>
            <a:endParaRPr lang="es-MX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industria del Plástico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destacan la producción de: </a:t>
            </a:r>
            <a:r>
              <a:rPr lang="es-MX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envases para bebidas, empaques plásticos, bolsas plásticas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calzado y artículos para el hogar, de higiene y tocador. </a:t>
            </a:r>
          </a:p>
          <a:p>
            <a:pPr algn="just" eaLnBrk="1" hangingPunct="1">
              <a:defRPr/>
            </a:pPr>
            <a:endParaRPr lang="es-MX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just" eaLnBrk="1" hangingPunct="1">
              <a:defRPr/>
            </a:pP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Una parte importante de la producción de esta industria se incorpora en los procesos de producción de otras industrias como </a:t>
            </a:r>
            <a:r>
              <a:rPr lang="es-MX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el </a:t>
            </a:r>
            <a:r>
              <a:rPr lang="es-MX" sz="2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químico farmacéutico, textil y confección, alimentos y bebida</a:t>
            </a:r>
            <a:r>
              <a:rPr lang="es-MX" sz="2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s-MX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tanto a nivel nacional como regional. </a:t>
            </a:r>
          </a:p>
          <a:p>
            <a:pPr algn="just" eaLnBrk="1" hangingPunct="1">
              <a:defRPr/>
            </a:pPr>
            <a:endParaRPr lang="es-MX" sz="2000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813547" y="350279"/>
            <a:ext cx="8229600" cy="703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s-SV" sz="2800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Características de La industria del Plástico en El Salvador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276" y="2982834"/>
            <a:ext cx="2626024" cy="2022230"/>
          </a:xfrm>
          <a:prstGeom prst="rect">
            <a:avLst/>
          </a:prstGeom>
        </p:spPr>
      </p:pic>
      <p:pic>
        <p:nvPicPr>
          <p:cNvPr id="5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63377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-MM Papelería Tuti-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337775"/>
            <a:ext cx="9144000" cy="537386"/>
          </a:xfrm>
          <a:prstGeom prst="rect">
            <a:avLst/>
          </a:prstGeom>
        </p:spPr>
      </p:pic>
      <p:sp>
        <p:nvSpPr>
          <p:cNvPr id="5" name="Marcador de contenido 9"/>
          <p:cNvSpPr>
            <a:spLocks noGrp="1"/>
          </p:cNvSpPr>
          <p:nvPr>
            <p:ph sz="half" idx="2"/>
          </p:nvPr>
        </p:nvSpPr>
        <p:spPr>
          <a:xfrm>
            <a:off x="732631" y="219182"/>
            <a:ext cx="8821738" cy="5930399"/>
          </a:xfrm>
        </p:spPr>
        <p:txBody>
          <a:bodyPr>
            <a:normAutofit/>
          </a:bodyPr>
          <a:lstStyle/>
          <a:p>
            <a:pPr marL="914400" lvl="2" indent="-914400" algn="ctr">
              <a:buNone/>
            </a:pPr>
            <a:endParaRPr lang="es-ES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lvl="2" indent="-914400" algn="ctr">
              <a:buNone/>
            </a:pPr>
            <a:r>
              <a:rPr lang="es-E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Comportamiento del PIB de la industria del Plástico</a:t>
            </a:r>
            <a:endParaRPr lang="es-SV" sz="1400" b="1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3745-95B6-B646-A49B-007B1C7AD3D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874037" y="5696185"/>
            <a:ext cx="7546063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Elaboración propia con base a datos de BCR</a:t>
            </a:r>
            <a:endParaRPr lang="es-SV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841333" y="897282"/>
            <a:ext cx="6609030" cy="1012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Gráfico 1:</a:t>
            </a:r>
          </a:p>
          <a:p>
            <a:pPr algn="ctr"/>
            <a:r>
              <a:rPr lang="es-SV" sz="1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PIB Industria del Plástico, período 2006-2016. A precios constantes de 1990. </a:t>
            </a:r>
          </a:p>
          <a:p>
            <a:pPr algn="ctr"/>
            <a:r>
              <a:rPr lang="es-SV" sz="1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millones de dólares.</a:t>
            </a: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/>
          </p:nvPr>
        </p:nvGraphicFramePr>
        <p:xfrm>
          <a:off x="920105" y="2158776"/>
          <a:ext cx="8490857" cy="3537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/>
          <p:cNvSpPr/>
          <p:nvPr/>
        </p:nvSpPr>
        <p:spPr>
          <a:xfrm>
            <a:off x="1498150" y="3861517"/>
            <a:ext cx="2759629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SV" sz="1100" dirty="0">
                <a:solidFill>
                  <a:srgbClr val="FFC000">
                    <a:lumMod val="25000"/>
                  </a:srgbClr>
                </a:solidFill>
              </a:rPr>
              <a:t>Después de la crisis financiera de 2009, marca una tendencia positiva en las tasas de crecimiento</a:t>
            </a:r>
            <a:endParaRPr lang="es-MX" sz="1100" dirty="0">
              <a:solidFill>
                <a:srgbClr val="FFC000">
                  <a:lumMod val="25000"/>
                </a:srgb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389286" y="3590888"/>
            <a:ext cx="484093" cy="297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4.2%</a:t>
            </a:r>
            <a:endParaRPr lang="en-US" sz="1000" dirty="0"/>
          </a:p>
        </p:txBody>
      </p:sp>
      <p:sp>
        <p:nvSpPr>
          <p:cNvPr id="13" name="Rectángulo 12"/>
          <p:cNvSpPr/>
          <p:nvPr/>
        </p:nvSpPr>
        <p:spPr>
          <a:xfrm>
            <a:off x="5078714" y="3599986"/>
            <a:ext cx="484093" cy="297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5.5%</a:t>
            </a:r>
            <a:endParaRPr lang="en-US" sz="1000" dirty="0"/>
          </a:p>
        </p:txBody>
      </p:sp>
      <p:sp>
        <p:nvSpPr>
          <p:cNvPr id="14" name="Rectángulo 13"/>
          <p:cNvSpPr/>
          <p:nvPr/>
        </p:nvSpPr>
        <p:spPr>
          <a:xfrm>
            <a:off x="5712379" y="3599985"/>
            <a:ext cx="458426" cy="279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2.9%</a:t>
            </a:r>
            <a:endParaRPr lang="en-US" sz="1000" dirty="0"/>
          </a:p>
        </p:txBody>
      </p:sp>
      <p:sp>
        <p:nvSpPr>
          <p:cNvPr id="15" name="Rectángulo 14"/>
          <p:cNvSpPr/>
          <p:nvPr/>
        </p:nvSpPr>
        <p:spPr>
          <a:xfrm>
            <a:off x="6417363" y="3581791"/>
            <a:ext cx="484093" cy="297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4.0%</a:t>
            </a:r>
            <a:endParaRPr lang="en-US" sz="1000" dirty="0"/>
          </a:p>
        </p:txBody>
      </p:sp>
      <p:sp>
        <p:nvSpPr>
          <p:cNvPr id="16" name="Rectángulo 15"/>
          <p:cNvSpPr/>
          <p:nvPr/>
        </p:nvSpPr>
        <p:spPr>
          <a:xfrm>
            <a:off x="7025362" y="3599985"/>
            <a:ext cx="484093" cy="297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4.9%</a:t>
            </a:r>
            <a:endParaRPr lang="en-US" sz="1000" dirty="0"/>
          </a:p>
        </p:txBody>
      </p:sp>
      <p:sp>
        <p:nvSpPr>
          <p:cNvPr id="17" name="Rectángulo 16"/>
          <p:cNvSpPr/>
          <p:nvPr/>
        </p:nvSpPr>
        <p:spPr>
          <a:xfrm>
            <a:off x="7795100" y="3592472"/>
            <a:ext cx="465108" cy="260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0.9%</a:t>
            </a:r>
            <a:endParaRPr lang="en-US" sz="1000" dirty="0"/>
          </a:p>
        </p:txBody>
      </p:sp>
      <p:sp>
        <p:nvSpPr>
          <p:cNvPr id="18" name="Rectángulo 17"/>
          <p:cNvSpPr/>
          <p:nvPr/>
        </p:nvSpPr>
        <p:spPr>
          <a:xfrm>
            <a:off x="8427585" y="3599985"/>
            <a:ext cx="544425" cy="2978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000" dirty="0"/>
              <a:t>3.08%</a:t>
            </a:r>
            <a:endParaRPr lang="en-US" sz="1000" dirty="0"/>
          </a:p>
        </p:txBody>
      </p:sp>
      <p:sp>
        <p:nvSpPr>
          <p:cNvPr id="11" name="Flecha derecha 10"/>
          <p:cNvSpPr/>
          <p:nvPr/>
        </p:nvSpPr>
        <p:spPr>
          <a:xfrm>
            <a:off x="3637429" y="3599985"/>
            <a:ext cx="613366" cy="29785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035AF-984D-4C1E-98AC-8222CB84F821}" type="slidenum">
              <a:rPr lang="es-ES" smtClean="0">
                <a:solidFill>
                  <a:schemeClr val="accent4">
                    <a:lumMod val="10000"/>
                  </a:schemeClr>
                </a:solidFill>
              </a:rPr>
              <a:pPr>
                <a:defRPr/>
              </a:pPr>
              <a:t>6</a:t>
            </a:fld>
            <a:endParaRPr lang="es-ES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172" name="8 CuadroTexto"/>
          <p:cNvSpPr txBox="1">
            <a:spLocks noChangeArrowheads="1"/>
          </p:cNvSpPr>
          <p:nvPr/>
        </p:nvSpPr>
        <p:spPr bwMode="auto">
          <a:xfrm>
            <a:off x="2399478" y="663200"/>
            <a:ext cx="5867400" cy="5810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algn="ctr"/>
            <a:r>
              <a:rPr lang="es-SV" sz="1600" b="1">
                <a:solidFill>
                  <a:srgbClr val="0E0B0B"/>
                </a:solidFill>
                <a:latin typeface="Arial" charset="0"/>
              </a:rPr>
              <a:t>EL SALVADOR: PIB Industrial y de la Industria del Plástico</a:t>
            </a:r>
          </a:p>
          <a:p>
            <a:pPr algn="ctr"/>
            <a:r>
              <a:rPr lang="es-SV" sz="1600" b="1">
                <a:solidFill>
                  <a:srgbClr val="0E0B0B"/>
                </a:solidFill>
                <a:latin typeface="Arial" charset="0"/>
              </a:rPr>
              <a:t>A precios constantes de 1990, en Millones de Dólares.</a:t>
            </a:r>
          </a:p>
        </p:txBody>
      </p:sp>
      <p:sp>
        <p:nvSpPr>
          <p:cNvPr id="22531" name="9 CuadroTexto"/>
          <p:cNvSpPr txBox="1">
            <a:spLocks noChangeArrowheads="1"/>
          </p:cNvSpPr>
          <p:nvPr/>
        </p:nvSpPr>
        <p:spPr bwMode="auto">
          <a:xfrm>
            <a:off x="1687116" y="4815826"/>
            <a:ext cx="72921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SV" sz="1400" b="1" dirty="0">
                <a:solidFill>
                  <a:srgbClr val="0E0B0B"/>
                </a:solidFill>
                <a:latin typeface="Arial" charset="0"/>
              </a:rPr>
              <a:t>Fuente: Elaboración propia con datos del Banco Central de Reserva de El Salvador,</a:t>
            </a:r>
          </a:p>
          <a:p>
            <a:r>
              <a:rPr lang="es-SV" sz="1400" b="1" dirty="0">
                <a:solidFill>
                  <a:srgbClr val="0E0B0B"/>
                </a:solidFill>
                <a:latin typeface="Arial" charset="0"/>
              </a:rPr>
              <a:t>              Rev. Trimestral de Octubre- Diciembre 2017.</a:t>
            </a:r>
          </a:p>
        </p:txBody>
      </p:sp>
      <p:graphicFrame>
        <p:nvGraphicFramePr>
          <p:cNvPr id="22892" name="Group 364"/>
          <p:cNvGraphicFramePr>
            <a:graphicFrameLocks noGrp="1"/>
          </p:cNvGraphicFramePr>
          <p:nvPr>
            <p:extLst/>
          </p:nvPr>
        </p:nvGraphicFramePr>
        <p:xfrm>
          <a:off x="1869426" y="1372770"/>
          <a:ext cx="6939485" cy="3397418"/>
        </p:xfrm>
        <a:graphic>
          <a:graphicData uri="http://schemas.openxmlformats.org/drawingml/2006/table">
            <a:tbl>
              <a:tblPr/>
              <a:tblGrid>
                <a:gridCol w="1315748"/>
                <a:gridCol w="1373725"/>
                <a:gridCol w="887365"/>
                <a:gridCol w="1246498"/>
                <a:gridCol w="887366"/>
                <a:gridCol w="1228783"/>
              </a:tblGrid>
              <a:tr h="244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Año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PIB Industrial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PIB de la Industria del Plástico  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% PIB Plásticos/PIB Industrial</a:t>
                      </a:r>
                      <a:endParaRPr kumimoji="0" lang="es-E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940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US $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Var. 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US $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Var. 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2008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2,089.6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2.3%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52.7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1.01%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2.5%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2009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2,027.5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-3.0%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50.4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-4.4%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2.5%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2010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2,066.8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1.9%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52.5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4.2%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2.5%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2011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2,123.3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2.7%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55.4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5.5%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2.6%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2012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2,150.2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1.3%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57.0</a:t>
                      </a: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2.9%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2.7%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2013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2,194.9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2.1%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59.3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4.0%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2.7%</a:t>
                      </a:r>
                      <a:endParaRPr kumimoji="0" lang="es-E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96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2014(p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2,251.7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1.6%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62.1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4.9%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2.8%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2015(p)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2,336.5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3.8%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62.7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0.9%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35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2016(p)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2,382.4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1.96%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64.6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3.08%</a:t>
                      </a:r>
                      <a:endParaRPr kumimoji="0" lang="en-US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ea typeface="+mn-ea"/>
                        <a:cs typeface="Arial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+mn-ea"/>
                          <a:cs typeface="Arial" charset="0"/>
                        </a:rPr>
                        <a:t>2.7%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687117" y="5458839"/>
            <a:ext cx="7493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El aporte del sector plástico a la producción industrial ha tenido un </a:t>
            </a:r>
            <a:r>
              <a:rPr lang="es-MX" sz="1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</a:t>
            </a:r>
          </a:p>
          <a:p>
            <a:r>
              <a:rPr lang="es-MX" sz="1600" dirty="0"/>
              <a:t>leve pero sostenido entre 2.8 y 2.7%.</a:t>
            </a:r>
            <a:endParaRPr lang="en-US" sz="1600" dirty="0"/>
          </a:p>
        </p:txBody>
      </p:sp>
      <p:pic>
        <p:nvPicPr>
          <p:cNvPr id="9" name="Picture 3" descr="IN-MM Papelería Tuti-4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6286975"/>
            <a:ext cx="9144000" cy="5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458895" y="5468257"/>
          <a:ext cx="7353264" cy="70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158"/>
                <a:gridCol w="919158"/>
                <a:gridCol w="919158"/>
                <a:gridCol w="919158"/>
                <a:gridCol w="919158"/>
                <a:gridCol w="919158"/>
                <a:gridCol w="919158"/>
                <a:gridCol w="919158"/>
              </a:tblGrid>
              <a:tr h="250244"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2010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2011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2012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2013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2014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2015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2016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2017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431928"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23.8%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13.9%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10.0%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4.6%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4.9%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2.4%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-3.4%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SV" sz="1200" dirty="0" smtClean="0">
                          <a:latin typeface="+mn-lt"/>
                        </a:rPr>
                        <a:t>9.7%</a:t>
                      </a:r>
                      <a:endParaRPr lang="es-SV" sz="1200" dirty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/>
          </p:nvPr>
        </p:nvGraphicFramePr>
        <p:xfrm>
          <a:off x="1353182" y="1395931"/>
          <a:ext cx="7488331" cy="358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5"/>
          <p:cNvSpPr/>
          <p:nvPr/>
        </p:nvSpPr>
        <p:spPr>
          <a:xfrm>
            <a:off x="1821697" y="383631"/>
            <a:ext cx="6609030" cy="1012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Gráfico 3:</a:t>
            </a:r>
          </a:p>
          <a:p>
            <a:pPr algn="ctr"/>
            <a:r>
              <a:rPr lang="es-SV" sz="13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Exportaciones del sector plástico, periodo 2010-2017. En millones de dólares.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53182" y="6262244"/>
            <a:ext cx="7546063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Elaboración propia con base a datos de Ranking de Exportadores Industriales, de la Asociación Salvadoreña de Industriales, ASI, 2018.</a:t>
            </a:r>
            <a:endParaRPr lang="es-SV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607129" y="5075703"/>
            <a:ext cx="4855029" cy="28995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200" b="1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Tasa de crecimiento de las exportaciones, periodo 2010-2017.</a:t>
            </a:r>
            <a:endParaRPr lang="es-SV" sz="4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854354" y="1966234"/>
          <a:ext cx="6848775" cy="3422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416"/>
                <a:gridCol w="6213359"/>
              </a:tblGrid>
              <a:tr h="463631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N°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Nombre empresa exportadora</a:t>
                      </a:r>
                      <a:endParaRPr lang="es-SV" sz="1400" b="1" i="0" u="none" strike="noStrike" dirty="0"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Termoencogibles, S.A.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Carvajal Empaques,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Sigma Q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Ravicorp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Celpac, S.A.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6</a:t>
                      </a:r>
                      <a:endParaRPr lang="es-SV" sz="14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Tubos y Perfiles Plásticos,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7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Salvaplastic,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8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Plastiglas</a:t>
                      </a:r>
                      <a:r>
                        <a:rPr lang="es-SV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de El Salvador,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9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Polybag,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6DD"/>
                    </a:solidFill>
                  </a:tcPr>
                </a:tc>
              </a:tr>
              <a:tr h="295856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es-SV" sz="14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Iberplastic, S.A. de C.V.</a:t>
                      </a:r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2143348" y="664525"/>
            <a:ext cx="6609030" cy="101230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Ranking de exportadores de productos plásticos, El Salvador, año 2018.</a:t>
            </a:r>
          </a:p>
        </p:txBody>
      </p:sp>
      <p:sp>
        <p:nvSpPr>
          <p:cNvPr id="4" name="Rectángulo 3"/>
          <p:cNvSpPr/>
          <p:nvPr/>
        </p:nvSpPr>
        <p:spPr>
          <a:xfrm rot="10800000" flipV="1">
            <a:off x="1731092" y="5568731"/>
            <a:ext cx="7021286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Elaboración propia con base a datos de Ranking de Exportadores Industriales, de la Asociación Salvadoreña de Industriales, ASI, 2018.</a:t>
            </a:r>
            <a:endParaRPr lang="es-SV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53" y="1902240"/>
            <a:ext cx="8239125" cy="307657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395661" y="595764"/>
            <a:ext cx="7535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/>
              <a:t>Principales productos de exportación del Sector Plástico, Año 2017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11667" y="5145439"/>
            <a:ext cx="7546063" cy="2652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42925" indent="-542925" algn="just">
              <a:lnSpc>
                <a:spcPct val="107000"/>
              </a:lnSpc>
              <a:spcAft>
                <a:spcPts val="800"/>
              </a:spcAft>
            </a:pPr>
            <a:r>
              <a:rPr lang="es-SV" sz="105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Fuente</a:t>
            </a:r>
            <a:r>
              <a:rPr lang="es-SV" sz="1000" dirty="0">
                <a:solidFill>
                  <a:srgbClr val="000000"/>
                </a:solidFill>
                <a:latin typeface="Open Sans" panose="020B0606030504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: Ranking de Exportadores Industriales, de la Asociación Salvadoreña de Industriales, ASI, 2018.</a:t>
            </a:r>
            <a:endParaRPr lang="es-SV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6363</TotalTime>
  <Words>1649</Words>
  <Application>Microsoft Office PowerPoint</Application>
  <PresentationFormat>Diapositivas de 35 mm</PresentationFormat>
  <Paragraphs>478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8" baseType="lpstr">
      <vt:lpstr>Arial Unicode MS</vt:lpstr>
      <vt:lpstr>ＭＳ Ｐゴシック</vt:lpstr>
      <vt:lpstr>Arial</vt:lpstr>
      <vt:lpstr>Arial Black</vt:lpstr>
      <vt:lpstr>AvantGarde</vt:lpstr>
      <vt:lpstr>Calibri</vt:lpstr>
      <vt:lpstr>Century Gothic</vt:lpstr>
      <vt:lpstr>Open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SOLICITUD AL CONSEJO DIRECTIVO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Paola Aguirreurreta</dc:creator>
  <cp:lastModifiedBy>caai_rosy</cp:lastModifiedBy>
  <cp:revision>245</cp:revision>
  <cp:lastPrinted>2018-04-12T15:10:29Z</cp:lastPrinted>
  <dcterms:created xsi:type="dcterms:W3CDTF">2014-11-26T12:07:29Z</dcterms:created>
  <dcterms:modified xsi:type="dcterms:W3CDTF">2019-06-12T22:17:29Z</dcterms:modified>
</cp:coreProperties>
</file>