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9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0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1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4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25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31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32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notesSlides/notesSlide33.xml" ContentType="application/vnd.openxmlformats-officedocument.presentationml.notesSl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notesSlides/notesSlide34.xml" ContentType="application/vnd.openxmlformats-officedocument.presentationml.notesSlid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notesSlides/notesSlide35.xml" ContentType="application/vnd.openxmlformats-officedocument.presentationml.notesSlid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notesSlides/notesSlide36.xml" ContentType="application/vnd.openxmlformats-officedocument.presentationml.notesSlid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3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notesSlides/notesSlide37.xml" ContentType="application/vnd.openxmlformats-officedocument.presentationml.notesSlide+xml"/>
  <Override PartName="/ppt/charts/chart39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charts/chart40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charts/chart41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charts/chart42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notesSlides/notesSlide38.xml" ContentType="application/vnd.openxmlformats-officedocument.presentationml.notesSlide+xml"/>
  <Override PartName="/ppt/charts/chart43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notesSlides/notesSlide39.xml" ContentType="application/vnd.openxmlformats-officedocument.presentationml.notesSlide+xml"/>
  <Override PartName="/ppt/charts/chart44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charts/chart45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charts/chart46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charts/chart47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notesSlides/notesSlide40.xml" ContentType="application/vnd.openxmlformats-officedocument.presentationml.notesSlide+xml"/>
  <Override PartName="/ppt/charts/chart48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notesSlides/notesSlide41.xml" ContentType="application/vnd.openxmlformats-officedocument.presentationml.notesSlide+xml"/>
  <Override PartName="/ppt/charts/chart49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charts/chart50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charts/chart51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charts/chart52.xml" ContentType="application/vnd.openxmlformats-officedocument.drawingml.chart+xml"/>
  <Override PartName="/ppt/charts/style52.xml" ContentType="application/vnd.ms-office.chartstyle+xml"/>
  <Override PartName="/ppt/charts/colors52.xml" ContentType="application/vnd.ms-office.chartcolorstyle+xml"/>
  <Override PartName="/ppt/charts/chart53.xml" ContentType="application/vnd.openxmlformats-officedocument.drawingml.chart+xml"/>
  <Override PartName="/ppt/charts/style53.xml" ContentType="application/vnd.ms-office.chartstyle+xml"/>
  <Override PartName="/ppt/charts/colors53.xml" ContentType="application/vnd.ms-office.chartcolorstyle+xml"/>
  <Override PartName="/ppt/charts/chart54.xml" ContentType="application/vnd.openxmlformats-officedocument.drawingml.chart+xml"/>
  <Override PartName="/ppt/charts/style54.xml" ContentType="application/vnd.ms-office.chartstyle+xml"/>
  <Override PartName="/ppt/charts/colors54.xml" ContentType="application/vnd.ms-office.chartcolorstyle+xml"/>
  <Override PartName="/ppt/notesSlides/notesSlide42.xml" ContentType="application/vnd.openxmlformats-officedocument.presentationml.notesSlide+xml"/>
  <Override PartName="/ppt/charts/chart55.xml" ContentType="application/vnd.openxmlformats-officedocument.drawingml.chart+xml"/>
  <Override PartName="/ppt/charts/style55.xml" ContentType="application/vnd.ms-office.chartstyle+xml"/>
  <Override PartName="/ppt/charts/colors55.xml" ContentType="application/vnd.ms-office.chartcolorstyle+xml"/>
  <Override PartName="/ppt/notesSlides/notesSlide43.xml" ContentType="application/vnd.openxmlformats-officedocument.presentationml.notesSlide+xml"/>
  <Override PartName="/ppt/charts/chart56.xml" ContentType="application/vnd.openxmlformats-officedocument.drawingml.chart+xml"/>
  <Override PartName="/ppt/charts/style56.xml" ContentType="application/vnd.ms-office.chartstyle+xml"/>
  <Override PartName="/ppt/charts/colors56.xml" ContentType="application/vnd.ms-office.chartcolorstyle+xml"/>
  <Override PartName="/ppt/notesSlides/notesSlide44.xml" ContentType="application/vnd.openxmlformats-officedocument.presentationml.notesSlide+xml"/>
  <Override PartName="/ppt/charts/chart57.xml" ContentType="application/vnd.openxmlformats-officedocument.drawingml.chart+xml"/>
  <Override PartName="/ppt/charts/style57.xml" ContentType="application/vnd.ms-office.chartstyle+xml"/>
  <Override PartName="/ppt/charts/colors57.xml" ContentType="application/vnd.ms-office.chartcolorstyle+xml"/>
  <Override PartName="/ppt/charts/chart58.xml" ContentType="application/vnd.openxmlformats-officedocument.drawingml.chart+xml"/>
  <Override PartName="/ppt/charts/style58.xml" ContentType="application/vnd.ms-office.chartstyle+xml"/>
  <Override PartName="/ppt/charts/colors58.xml" ContentType="application/vnd.ms-office.chartcolorstyle+xml"/>
  <Override PartName="/ppt/charts/chart59.xml" ContentType="application/vnd.openxmlformats-officedocument.drawingml.chart+xml"/>
  <Override PartName="/ppt/charts/style59.xml" ContentType="application/vnd.ms-office.chartstyle+xml"/>
  <Override PartName="/ppt/charts/colors59.xml" ContentType="application/vnd.ms-office.chartcolorstyle+xml"/>
  <Override PartName="/ppt/charts/chart60.xml" ContentType="application/vnd.openxmlformats-officedocument.drawingml.chart+xml"/>
  <Override PartName="/ppt/charts/style60.xml" ContentType="application/vnd.ms-office.chartstyle+xml"/>
  <Override PartName="/ppt/charts/colors60.xml" ContentType="application/vnd.ms-office.chartcolorstyle+xml"/>
  <Override PartName="/ppt/notesSlides/notesSlide45.xml" ContentType="application/vnd.openxmlformats-officedocument.presentationml.notesSlide+xml"/>
  <Override PartName="/ppt/charts/chart61.xml" ContentType="application/vnd.openxmlformats-officedocument.drawingml.chart+xml"/>
  <Override PartName="/ppt/charts/style61.xml" ContentType="application/vnd.ms-office.chartstyle+xml"/>
  <Override PartName="/ppt/charts/colors61.xml" ContentType="application/vnd.ms-office.chartcolorstyle+xml"/>
  <Override PartName="/ppt/notesSlides/notesSlide46.xml" ContentType="application/vnd.openxmlformats-officedocument.presentationml.notesSlide+xml"/>
  <Override PartName="/ppt/charts/chart62.xml" ContentType="application/vnd.openxmlformats-officedocument.drawingml.chart+xml"/>
  <Override PartName="/ppt/charts/style62.xml" ContentType="application/vnd.ms-office.chartstyle+xml"/>
  <Override PartName="/ppt/charts/colors62.xml" ContentType="application/vnd.ms-office.chartcolorstyle+xml"/>
  <Override PartName="/ppt/charts/chart63.xml" ContentType="application/vnd.openxmlformats-officedocument.drawingml.chart+xml"/>
  <Override PartName="/ppt/charts/style63.xml" ContentType="application/vnd.ms-office.chartstyle+xml"/>
  <Override PartName="/ppt/charts/colors63.xml" ContentType="application/vnd.ms-office.chartcolorstyle+xml"/>
  <Override PartName="/ppt/charts/chart64.xml" ContentType="application/vnd.openxmlformats-officedocument.drawingml.chart+xml"/>
  <Override PartName="/ppt/charts/style64.xml" ContentType="application/vnd.ms-office.chartstyle+xml"/>
  <Override PartName="/ppt/charts/colors6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0" r:id="rId4"/>
    <p:sldMasterId id="2147483979" r:id="rId5"/>
    <p:sldMasterId id="2147483992" r:id="rId6"/>
    <p:sldMasterId id="2147484005" r:id="rId7"/>
    <p:sldMasterId id="2147484031" r:id="rId8"/>
    <p:sldMasterId id="2147484044" r:id="rId9"/>
    <p:sldMasterId id="2147484056" r:id="rId10"/>
    <p:sldMasterId id="2147484069" r:id="rId11"/>
    <p:sldMasterId id="2147484082" r:id="rId12"/>
    <p:sldMasterId id="2147484094" r:id="rId13"/>
    <p:sldMasterId id="2147484108" r:id="rId14"/>
    <p:sldMasterId id="2147484135" r:id="rId15"/>
    <p:sldMasterId id="2147484148" r:id="rId16"/>
  </p:sldMasterIdLst>
  <p:notesMasterIdLst>
    <p:notesMasterId r:id="rId96"/>
  </p:notesMasterIdLst>
  <p:sldIdLst>
    <p:sldId id="3325" r:id="rId17"/>
    <p:sldId id="3326" r:id="rId18"/>
    <p:sldId id="3327" r:id="rId19"/>
    <p:sldId id="3392" r:id="rId20"/>
    <p:sldId id="3393" r:id="rId21"/>
    <p:sldId id="3394" r:id="rId22"/>
    <p:sldId id="3395" r:id="rId23"/>
    <p:sldId id="3396" r:id="rId24"/>
    <p:sldId id="3397" r:id="rId25"/>
    <p:sldId id="3398" r:id="rId26"/>
    <p:sldId id="3400" r:id="rId27"/>
    <p:sldId id="3335" r:id="rId28"/>
    <p:sldId id="3336" r:id="rId29"/>
    <p:sldId id="3337" r:id="rId30"/>
    <p:sldId id="3338" r:id="rId31"/>
    <p:sldId id="3339" r:id="rId32"/>
    <p:sldId id="3340" r:id="rId33"/>
    <p:sldId id="3341" r:id="rId34"/>
    <p:sldId id="3342" r:id="rId35"/>
    <p:sldId id="3343" r:id="rId36"/>
    <p:sldId id="3344" r:id="rId37"/>
    <p:sldId id="3345" r:id="rId38"/>
    <p:sldId id="3346" r:id="rId39"/>
    <p:sldId id="3347" r:id="rId40"/>
    <p:sldId id="3348" r:id="rId41"/>
    <p:sldId id="3349" r:id="rId42"/>
    <p:sldId id="3350" r:id="rId43"/>
    <p:sldId id="3351" r:id="rId44"/>
    <p:sldId id="3352" r:id="rId45"/>
    <p:sldId id="3353" r:id="rId46"/>
    <p:sldId id="3354" r:id="rId47"/>
    <p:sldId id="3355" r:id="rId48"/>
    <p:sldId id="3356" r:id="rId49"/>
    <p:sldId id="3357" r:id="rId50"/>
    <p:sldId id="3358" r:id="rId51"/>
    <p:sldId id="3359" r:id="rId52"/>
    <p:sldId id="3360" r:id="rId53"/>
    <p:sldId id="3361" r:id="rId54"/>
    <p:sldId id="3362" r:id="rId55"/>
    <p:sldId id="3363" r:id="rId56"/>
    <p:sldId id="3364" r:id="rId57"/>
    <p:sldId id="3365" r:id="rId58"/>
    <p:sldId id="3366" r:id="rId59"/>
    <p:sldId id="3367" r:id="rId60"/>
    <p:sldId id="3368" r:id="rId61"/>
    <p:sldId id="3369" r:id="rId62"/>
    <p:sldId id="3370" r:id="rId63"/>
    <p:sldId id="3371" r:id="rId64"/>
    <p:sldId id="3372" r:id="rId65"/>
    <p:sldId id="3373" r:id="rId66"/>
    <p:sldId id="3374" r:id="rId67"/>
    <p:sldId id="3376" r:id="rId68"/>
    <p:sldId id="3308" r:id="rId69"/>
    <p:sldId id="3316" r:id="rId70"/>
    <p:sldId id="3386" r:id="rId71"/>
    <p:sldId id="3387" r:id="rId72"/>
    <p:sldId id="3310" r:id="rId73"/>
    <p:sldId id="3317" r:id="rId74"/>
    <p:sldId id="3311" r:id="rId75"/>
    <p:sldId id="3318" r:id="rId76"/>
    <p:sldId id="3319" r:id="rId77"/>
    <p:sldId id="3309" r:id="rId78"/>
    <p:sldId id="3320" r:id="rId79"/>
    <p:sldId id="3384" r:id="rId80"/>
    <p:sldId id="3388" r:id="rId81"/>
    <p:sldId id="3389" r:id="rId82"/>
    <p:sldId id="3312" r:id="rId83"/>
    <p:sldId id="3321" r:id="rId84"/>
    <p:sldId id="3322" r:id="rId85"/>
    <p:sldId id="3385" r:id="rId86"/>
    <p:sldId id="3390" r:id="rId87"/>
    <p:sldId id="3391" r:id="rId88"/>
    <p:sldId id="3381" r:id="rId89"/>
    <p:sldId id="3382" r:id="rId90"/>
    <p:sldId id="3314" r:id="rId91"/>
    <p:sldId id="3323" r:id="rId92"/>
    <p:sldId id="3324" r:id="rId93"/>
    <p:sldId id="3313" r:id="rId94"/>
    <p:sldId id="3383" r:id="rId95"/>
  </p:sldIdLst>
  <p:sldSz cx="24377650" cy="13716000"/>
  <p:notesSz cx="6858000" cy="9144000"/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52" pos="958" userDrawn="1">
          <p15:clr>
            <a:srgbClr val="A4A3A4"/>
          </p15:clr>
        </p15:guide>
        <p15:guide id="53" orient="horz" pos="480" userDrawn="1">
          <p15:clr>
            <a:srgbClr val="A4A3A4"/>
          </p15:clr>
        </p15:guide>
        <p15:guide id="54" orient="horz" pos="8160" userDrawn="1">
          <p15:clr>
            <a:srgbClr val="A4A3A4"/>
          </p15:clr>
        </p15:guide>
        <p15:guide id="55" pos="1439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C08A"/>
    <a:srgbClr val="229DCE"/>
    <a:srgbClr val="5178B3"/>
    <a:srgbClr val="CCF6FF"/>
    <a:srgbClr val="2CB3EB"/>
    <a:srgbClr val="FC0D1B"/>
    <a:srgbClr val="FA7B87"/>
    <a:srgbClr val="FB4756"/>
    <a:srgbClr val="CA252D"/>
    <a:srgbClr val="FA40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54" autoAdjust="0"/>
    <p:restoredTop sz="94434" autoAdjust="0"/>
  </p:normalViewPr>
  <p:slideViewPr>
    <p:cSldViewPr snapToGrid="0" snapToObjects="1">
      <p:cViewPr varScale="1">
        <p:scale>
          <a:sx n="26" d="100"/>
          <a:sy n="26" d="100"/>
        </p:scale>
        <p:origin x="461" y="48"/>
      </p:cViewPr>
      <p:guideLst>
        <p:guide pos="958"/>
        <p:guide orient="horz" pos="480"/>
        <p:guide orient="horz" pos="8160"/>
        <p:guide pos="14398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84" Type="http://schemas.openxmlformats.org/officeDocument/2006/relationships/slide" Target="slides/slide68.xml"/><Relationship Id="rId89" Type="http://schemas.openxmlformats.org/officeDocument/2006/relationships/slide" Target="slides/slide73.xml"/><Relationship Id="rId16" Type="http://schemas.openxmlformats.org/officeDocument/2006/relationships/slideMaster" Target="slideMasters/slideMaster13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74" Type="http://schemas.openxmlformats.org/officeDocument/2006/relationships/slide" Target="slides/slide58.xml"/><Relationship Id="rId79" Type="http://schemas.openxmlformats.org/officeDocument/2006/relationships/slide" Target="slides/slide63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74.xml"/><Relationship Id="rId95" Type="http://schemas.openxmlformats.org/officeDocument/2006/relationships/slide" Target="slides/slide79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80" Type="http://schemas.openxmlformats.org/officeDocument/2006/relationships/slide" Target="slides/slide64.xml"/><Relationship Id="rId85" Type="http://schemas.openxmlformats.org/officeDocument/2006/relationships/slide" Target="slides/slide69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83" Type="http://schemas.openxmlformats.org/officeDocument/2006/relationships/slide" Target="slides/slide67.xml"/><Relationship Id="rId88" Type="http://schemas.openxmlformats.org/officeDocument/2006/relationships/slide" Target="slides/slide72.xml"/><Relationship Id="rId91" Type="http://schemas.openxmlformats.org/officeDocument/2006/relationships/slide" Target="slides/slide75.xml"/><Relationship Id="rId96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slide" Target="slides/slide57.xml"/><Relationship Id="rId78" Type="http://schemas.openxmlformats.org/officeDocument/2006/relationships/slide" Target="slides/slide62.xml"/><Relationship Id="rId81" Type="http://schemas.openxmlformats.org/officeDocument/2006/relationships/slide" Target="slides/slide65.xml"/><Relationship Id="rId86" Type="http://schemas.openxmlformats.org/officeDocument/2006/relationships/slide" Target="slides/slide70.xml"/><Relationship Id="rId94" Type="http://schemas.openxmlformats.org/officeDocument/2006/relationships/slide" Target="slides/slide78.xml"/><Relationship Id="rId9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slide" Target="slides/slide60.xml"/><Relationship Id="rId97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5.xml"/><Relationship Id="rId92" Type="http://schemas.openxmlformats.org/officeDocument/2006/relationships/slide" Target="slides/slide76.xml"/><Relationship Id="rId2" Type="http://schemas.openxmlformats.org/officeDocument/2006/relationships/customXml" Target="../customXml/item2.xml"/><Relationship Id="rId29" Type="http://schemas.openxmlformats.org/officeDocument/2006/relationships/slide" Target="slides/slide13.xml"/><Relationship Id="rId24" Type="http://schemas.openxmlformats.org/officeDocument/2006/relationships/slide" Target="slides/slide8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66" Type="http://schemas.openxmlformats.org/officeDocument/2006/relationships/slide" Target="slides/slide50.xml"/><Relationship Id="rId87" Type="http://schemas.openxmlformats.org/officeDocument/2006/relationships/slide" Target="slides/slide71.xml"/><Relationship Id="rId61" Type="http://schemas.openxmlformats.org/officeDocument/2006/relationships/slide" Target="slides/slide45.xml"/><Relationship Id="rId82" Type="http://schemas.openxmlformats.org/officeDocument/2006/relationships/slide" Target="slides/slide66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56" Type="http://schemas.openxmlformats.org/officeDocument/2006/relationships/slide" Target="slides/slide40.xml"/><Relationship Id="rId77" Type="http://schemas.openxmlformats.org/officeDocument/2006/relationships/slide" Target="slides/slide61.xml"/><Relationship Id="rId100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93" Type="http://schemas.openxmlformats.org/officeDocument/2006/relationships/slide" Target="slides/slide77.xml"/><Relationship Id="rId98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1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3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4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5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6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7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8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9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0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1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2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3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4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5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6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7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8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9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0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1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2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3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4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5.xlsx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6.xlsx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7.xlsx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8.xlsx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9.xlsx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0.xlsx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1.xlsx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2.xlsx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3.xlsx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4.xlsx"/><Relationship Id="rId2" Type="http://schemas.microsoft.com/office/2011/relationships/chartColorStyle" Target="colors44.xml"/><Relationship Id="rId1" Type="http://schemas.microsoft.com/office/2011/relationships/chartStyle" Target="style44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5.xlsx"/><Relationship Id="rId2" Type="http://schemas.microsoft.com/office/2011/relationships/chartColorStyle" Target="colors45.xml"/><Relationship Id="rId1" Type="http://schemas.microsoft.com/office/2011/relationships/chartStyle" Target="style45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6.xlsx"/><Relationship Id="rId2" Type="http://schemas.microsoft.com/office/2011/relationships/chartColorStyle" Target="colors46.xml"/><Relationship Id="rId1" Type="http://schemas.microsoft.com/office/2011/relationships/chartStyle" Target="style46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7.xlsx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8.xlsx"/><Relationship Id="rId2" Type="http://schemas.microsoft.com/office/2011/relationships/chartColorStyle" Target="colors48.xml"/><Relationship Id="rId1" Type="http://schemas.microsoft.com/office/2011/relationships/chartStyle" Target="style48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9.xlsx"/><Relationship Id="rId2" Type="http://schemas.microsoft.com/office/2011/relationships/chartColorStyle" Target="colors49.xml"/><Relationship Id="rId1" Type="http://schemas.microsoft.com/office/2011/relationships/chartStyle" Target="style49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0.xlsx"/><Relationship Id="rId2" Type="http://schemas.microsoft.com/office/2011/relationships/chartColorStyle" Target="colors50.xml"/><Relationship Id="rId1" Type="http://schemas.microsoft.com/office/2011/relationships/chartStyle" Target="style50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1.xlsx"/><Relationship Id="rId2" Type="http://schemas.microsoft.com/office/2011/relationships/chartColorStyle" Target="colors51.xml"/><Relationship Id="rId1" Type="http://schemas.microsoft.com/office/2011/relationships/chartStyle" Target="style51.xml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2.xlsx"/><Relationship Id="rId2" Type="http://schemas.microsoft.com/office/2011/relationships/chartColorStyle" Target="colors52.xml"/><Relationship Id="rId1" Type="http://schemas.microsoft.com/office/2011/relationships/chartStyle" Target="style52.xml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3.xlsx"/><Relationship Id="rId2" Type="http://schemas.microsoft.com/office/2011/relationships/chartColorStyle" Target="colors53.xml"/><Relationship Id="rId1" Type="http://schemas.microsoft.com/office/2011/relationships/chartStyle" Target="style53.xml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4.xlsx"/><Relationship Id="rId2" Type="http://schemas.microsoft.com/office/2011/relationships/chartColorStyle" Target="colors54.xml"/><Relationship Id="rId1" Type="http://schemas.microsoft.com/office/2011/relationships/chartStyle" Target="style54.xml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5.xlsx"/><Relationship Id="rId2" Type="http://schemas.microsoft.com/office/2011/relationships/chartColorStyle" Target="colors55.xml"/><Relationship Id="rId1" Type="http://schemas.microsoft.com/office/2011/relationships/chartStyle" Target="style55.xml"/></Relationships>
</file>

<file path=ppt/charts/_rels/chart5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6.xlsx"/><Relationship Id="rId2" Type="http://schemas.microsoft.com/office/2011/relationships/chartColorStyle" Target="colors56.xml"/><Relationship Id="rId1" Type="http://schemas.microsoft.com/office/2011/relationships/chartStyle" Target="style56.xml"/></Relationships>
</file>

<file path=ppt/charts/_rels/chart5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7.xlsx"/><Relationship Id="rId2" Type="http://schemas.microsoft.com/office/2011/relationships/chartColorStyle" Target="colors57.xml"/><Relationship Id="rId1" Type="http://schemas.microsoft.com/office/2011/relationships/chartStyle" Target="style57.xml"/></Relationships>
</file>

<file path=ppt/charts/_rels/chart5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8.xlsx"/><Relationship Id="rId2" Type="http://schemas.microsoft.com/office/2011/relationships/chartColorStyle" Target="colors58.xml"/><Relationship Id="rId1" Type="http://schemas.microsoft.com/office/2011/relationships/chartStyle" Target="style58.xml"/></Relationships>
</file>

<file path=ppt/charts/_rels/chart5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9.xlsx"/><Relationship Id="rId2" Type="http://schemas.microsoft.com/office/2011/relationships/chartColorStyle" Target="colors59.xml"/><Relationship Id="rId1" Type="http://schemas.microsoft.com/office/2011/relationships/chartStyle" Target="style59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6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0.xlsx"/><Relationship Id="rId2" Type="http://schemas.microsoft.com/office/2011/relationships/chartColorStyle" Target="colors60.xml"/><Relationship Id="rId1" Type="http://schemas.microsoft.com/office/2011/relationships/chartStyle" Target="style60.xml"/></Relationships>
</file>

<file path=ppt/charts/_rels/chart6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1.xlsx"/><Relationship Id="rId2" Type="http://schemas.microsoft.com/office/2011/relationships/chartColorStyle" Target="colors61.xml"/><Relationship Id="rId1" Type="http://schemas.microsoft.com/office/2011/relationships/chartStyle" Target="style61.xml"/></Relationships>
</file>

<file path=ppt/charts/_rels/chart6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2.xlsx"/><Relationship Id="rId2" Type="http://schemas.microsoft.com/office/2011/relationships/chartColorStyle" Target="colors62.xml"/><Relationship Id="rId1" Type="http://schemas.microsoft.com/office/2011/relationships/chartStyle" Target="style62.xml"/></Relationships>
</file>

<file path=ppt/charts/_rels/chart6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3.xlsx"/><Relationship Id="rId2" Type="http://schemas.microsoft.com/office/2011/relationships/chartColorStyle" Target="colors63.xml"/><Relationship Id="rId1" Type="http://schemas.microsoft.com/office/2011/relationships/chartStyle" Target="style63.xml"/></Relationships>
</file>

<file path=ppt/charts/_rels/chart6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4.xlsx"/><Relationship Id="rId2" Type="http://schemas.microsoft.com/office/2011/relationships/chartColorStyle" Target="colors64.xml"/><Relationship Id="rId1" Type="http://schemas.microsoft.com/office/2011/relationships/chartStyle" Target="style6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00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817-5143-92F4-837FB64957D5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817-5143-92F4-837FB64957D5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817-5143-92F4-837FB64957D5}"/>
              </c:ext>
            </c:extLst>
          </c:dPt>
          <c:dPt>
            <c:idx val="3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817-5143-92F4-837FB64957D5}"/>
              </c:ext>
            </c:extLst>
          </c:dPt>
          <c:dPt>
            <c:idx val="4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817-5143-92F4-837FB64957D5}"/>
              </c:ext>
            </c:extLst>
          </c:dPt>
          <c:dPt>
            <c:idx val="5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4817-5143-92F4-837FB64957D5}"/>
              </c:ext>
            </c:extLst>
          </c:dPt>
          <c:dPt>
            <c:idx val="6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4817-5143-92F4-837FB64957D5}"/>
              </c:ext>
            </c:extLst>
          </c:dPt>
          <c:dPt>
            <c:idx val="7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4817-5143-92F4-837FB64957D5}"/>
              </c:ext>
            </c:extLst>
          </c:dPt>
          <c:cat>
            <c:numRef>
              <c:f>Sheet1!$A$2:$A$9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0</c:v>
                </c:pt>
                <c:pt idx="4">
                  <c:v>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4817-5143-92F4-837FB64957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 b="0" i="0">
          <a:solidFill>
            <a:schemeClr val="tx1"/>
          </a:solidFill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pPr>
      <a:endParaRPr lang="es-SV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00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817-5143-92F4-837FB64957D5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817-5143-92F4-837FB64957D5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817-5143-92F4-837FB64957D5}"/>
              </c:ext>
            </c:extLst>
          </c:dPt>
          <c:dPt>
            <c:idx val="3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817-5143-92F4-837FB64957D5}"/>
              </c:ext>
            </c:extLst>
          </c:dPt>
          <c:dPt>
            <c:idx val="4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817-5143-92F4-837FB64957D5}"/>
              </c:ext>
            </c:extLst>
          </c:dPt>
          <c:dPt>
            <c:idx val="5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4817-5143-92F4-837FB64957D5}"/>
              </c:ext>
            </c:extLst>
          </c:dPt>
          <c:dPt>
            <c:idx val="6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4817-5143-92F4-837FB64957D5}"/>
              </c:ext>
            </c:extLst>
          </c:dPt>
          <c:dPt>
            <c:idx val="7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4817-5143-92F4-837FB64957D5}"/>
              </c:ext>
            </c:extLst>
          </c:dPt>
          <c:cat>
            <c:numRef>
              <c:f>Sheet1!$A$2:$A$9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0</c:v>
                </c:pt>
                <c:pt idx="4">
                  <c:v>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4817-5143-92F4-837FB64957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 b="0" i="0">
          <a:solidFill>
            <a:schemeClr val="tx1"/>
          </a:solidFill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pPr>
      <a:endParaRPr lang="es-SV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00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817-5143-92F4-837FB64957D5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817-5143-92F4-837FB64957D5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817-5143-92F4-837FB64957D5}"/>
              </c:ext>
            </c:extLst>
          </c:dPt>
          <c:dPt>
            <c:idx val="3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817-5143-92F4-837FB64957D5}"/>
              </c:ext>
            </c:extLst>
          </c:dPt>
          <c:dPt>
            <c:idx val="4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817-5143-92F4-837FB64957D5}"/>
              </c:ext>
            </c:extLst>
          </c:dPt>
          <c:dPt>
            <c:idx val="5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4817-5143-92F4-837FB64957D5}"/>
              </c:ext>
            </c:extLst>
          </c:dPt>
          <c:dPt>
            <c:idx val="6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4817-5143-92F4-837FB64957D5}"/>
              </c:ext>
            </c:extLst>
          </c:dPt>
          <c:dPt>
            <c:idx val="7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4817-5143-92F4-837FB64957D5}"/>
              </c:ext>
            </c:extLst>
          </c:dPt>
          <c:cat>
            <c:numRef>
              <c:f>Sheet1!$A$2:$A$9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0</c:v>
                </c:pt>
                <c:pt idx="4">
                  <c:v>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4817-5143-92F4-837FB64957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 b="0" i="0">
          <a:solidFill>
            <a:schemeClr val="tx1"/>
          </a:solidFill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pPr>
      <a:endParaRPr lang="es-SV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760543247482183"/>
          <c:y val="0"/>
          <c:w val="0.71084477729501139"/>
          <c:h val="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Monto Invertido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178B3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1.2581090420987558E-3"/>
                  <c:y val="-2.9164418097686037E-2"/>
                </c:manualLayout>
              </c:layout>
              <c:tx>
                <c:rich>
                  <a:bodyPr/>
                  <a:lstStyle/>
                  <a:p>
                    <a:fld id="{C2680C06-14F0-4113-9478-879E99F3A892}" type="VALUE">
                      <a:rPr lang="en-US" smtClean="0"/>
                      <a:pPr/>
                      <a:t>[VALOR]</a:t>
                    </a:fld>
                    <a:endParaRPr lang="es-S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3.4432424019799155E-3"/>
                  <c:y val="-8.3326908850531733E-3"/>
                </c:manualLayout>
              </c:layout>
              <c:tx>
                <c:rich>
                  <a:bodyPr/>
                  <a:lstStyle/>
                  <a:p>
                    <a:fld id="{B56BA7DE-5A9E-473D-916B-47DD17528073}" type="VALUE">
                      <a:rPr lang="en-US" smtClean="0"/>
                      <a:pPr/>
                      <a:t>[VALOR]</a:t>
                    </a:fld>
                    <a:r>
                      <a:rPr lang="en-US" dirty="0" smtClean="0"/>
                      <a:t>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1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s-S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META</c:v>
                </c:pt>
                <c:pt idx="1">
                  <c:v>EJECUCION</c:v>
                </c:pt>
              </c:strCache>
            </c:strRef>
          </c:cat>
          <c:val>
            <c:numRef>
              <c:f>Sheet1!$B$2:$B$3</c:f>
              <c:numCache>
                <c:formatCode>0</c:formatCode>
                <c:ptCount val="2"/>
                <c:pt idx="0">
                  <c:v>400</c:v>
                </c:pt>
                <c:pt idx="1">
                  <c:v>336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1AC-AF4D-84C3-168F9FF0C6E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017680000"/>
        <c:axId val="1017687616"/>
      </c:barChart>
      <c:catAx>
        <c:axId val="10176800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endParaRPr lang="es-SV"/>
          </a:p>
        </c:txPr>
        <c:crossAx val="1017687616"/>
        <c:crosses val="autoZero"/>
        <c:auto val="1"/>
        <c:lblAlgn val="ctr"/>
        <c:lblOffset val="100"/>
        <c:noMultiLvlLbl val="0"/>
      </c:catAx>
      <c:valAx>
        <c:axId val="1017687616"/>
        <c:scaling>
          <c:orientation val="minMax"/>
        </c:scaling>
        <c:delete val="1"/>
        <c:axPos val="b"/>
        <c:numFmt formatCode="0" sourceLinked="1"/>
        <c:majorTickMark val="none"/>
        <c:minorTickMark val="none"/>
        <c:tickLblPos val="nextTo"/>
        <c:crossAx val="1017680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400" b="1" i="0">
          <a:solidFill>
            <a:schemeClr val="bg1"/>
          </a:solidFill>
          <a:latin typeface="Poppins" pitchFamily="2" charset="77"/>
          <a:cs typeface="Poppins" pitchFamily="2" charset="77"/>
        </a:defRPr>
      </a:pPr>
      <a:endParaRPr lang="es-SV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406423539162867"/>
          <c:y val="0.29489092460178201"/>
          <c:w val="0.44590661693604089"/>
          <c:h val="0.5454011529073001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C0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0D0-0A4A-8425-FB853039DF46}"/>
              </c:ext>
            </c:extLst>
          </c:dPt>
          <c:dPt>
            <c:idx val="1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545-9040-B009-DAF9E947AE1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10D0-0A4A-8425-FB853039DF4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0D0-0A4A-8425-FB853039DF46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8503562961145011E-2"/>
                  <c:y val="0.2225992927163051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10D0-0A4A-8425-FB853039DF46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8.8571723668177837E-2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0D0-0A4A-8425-FB853039DF4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2"/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defRPr>
                </a:pPr>
                <a:endParaRPr lang="es-SV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Formación-Capacitación Técnica</c:v>
                </c:pt>
                <c:pt idx="1">
                  <c:v>Género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98.6</c:v>
                </c:pt>
                <c:pt idx="1">
                  <c:v>1.4000000000000057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0D0-0A4A-8425-FB853039DF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01128576617192"/>
          <c:y val="0.14533084353267342"/>
          <c:w val="0.72478145194499188"/>
          <c:h val="0.672477126256820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Monto Invertido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178B3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6.914402951841734E-3"/>
                  <c:y val="-1.8482868749707414E-2"/>
                </c:manualLayout>
              </c:layout>
              <c:tx>
                <c:rich>
                  <a:bodyPr/>
                  <a:lstStyle/>
                  <a:p>
                    <a:fld id="{C2680C06-14F0-4113-9478-879E99F3A892}" type="VALUE">
                      <a:rPr lang="en-US" smtClean="0"/>
                      <a:pPr/>
                      <a:t>[VALOR]</a:t>
                    </a:fld>
                    <a:endParaRPr lang="es-S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362486642676491"/>
                      <c:h val="9.1746206781759265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1.3754355248102776E-3"/>
                  <c:y val="-2.3284924395711854E-2"/>
                </c:manualLayout>
              </c:layout>
              <c:tx>
                <c:rich>
                  <a:bodyPr/>
                  <a:lstStyle/>
                  <a:p>
                    <a:fld id="{B56BA7DE-5A9E-473D-916B-47DD17528073}" type="VALUE">
                      <a:rPr lang="en-US" smtClean="0"/>
                      <a:pPr/>
                      <a:t>[VALOR]</a:t>
                    </a:fld>
                    <a:endParaRPr lang="es-S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886678726289881"/>
                      <c:h val="0.12807891766492763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1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s-S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Meta Anual</c:v>
                </c:pt>
                <c:pt idx="1">
                  <c:v>Ejecutado 1T 2020</c:v>
                </c:pt>
              </c:strCache>
            </c:strRef>
          </c:cat>
          <c:val>
            <c:numRef>
              <c:f>Sheet1!$B$2:$B$3</c:f>
              <c:numCache>
                <c:formatCode>"$"#,##0.00_);[Red]\("$"#,##0.00\)</c:formatCode>
                <c:ptCount val="2"/>
                <c:pt idx="0" formatCode="&quot;$&quot;#,##0_);[Red]\(&quot;$&quot;#,##0\)">
                  <c:v>316170</c:v>
                </c:pt>
                <c:pt idx="1">
                  <c:v>31108.89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1AC-AF4D-84C3-168F9FF0C6E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017690880"/>
        <c:axId val="1017680544"/>
      </c:barChart>
      <c:catAx>
        <c:axId val="1017690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endParaRPr lang="es-SV"/>
          </a:p>
        </c:txPr>
        <c:crossAx val="1017680544"/>
        <c:crosses val="autoZero"/>
        <c:auto val="1"/>
        <c:lblAlgn val="ctr"/>
        <c:lblOffset val="100"/>
        <c:noMultiLvlLbl val="0"/>
      </c:catAx>
      <c:valAx>
        <c:axId val="1017680544"/>
        <c:scaling>
          <c:orientation val="minMax"/>
        </c:scaling>
        <c:delete val="1"/>
        <c:axPos val="l"/>
        <c:numFmt formatCode="&quot;$&quot;#,##0_);[Red]\(&quot;$&quot;#,##0\)" sourceLinked="1"/>
        <c:majorTickMark val="none"/>
        <c:minorTickMark val="none"/>
        <c:tickLblPos val="nextTo"/>
        <c:crossAx val="1017690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400" b="1" i="0">
          <a:solidFill>
            <a:schemeClr val="bg1"/>
          </a:solidFill>
          <a:latin typeface="Poppins" pitchFamily="2" charset="77"/>
          <a:cs typeface="Poppins" pitchFamily="2" charset="77"/>
        </a:defRPr>
      </a:pPr>
      <a:endParaRPr lang="es-SV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964867970106546E-2"/>
          <c:y val="2.509265832426703E-2"/>
          <c:w val="0.95103513202989343"/>
          <c:h val="0.949814683351465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00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817-5143-92F4-837FB64957D5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817-5143-92F4-837FB64957D5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817-5143-92F4-837FB64957D5}"/>
              </c:ext>
            </c:extLst>
          </c:dPt>
          <c:dPt>
            <c:idx val="3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817-5143-92F4-837FB64957D5}"/>
              </c:ext>
            </c:extLst>
          </c:dPt>
          <c:dPt>
            <c:idx val="4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817-5143-92F4-837FB64957D5}"/>
              </c:ext>
            </c:extLst>
          </c:dPt>
          <c:dPt>
            <c:idx val="5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4817-5143-92F4-837FB64957D5}"/>
              </c:ext>
            </c:extLst>
          </c:dPt>
          <c:dPt>
            <c:idx val="6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4817-5143-92F4-837FB64957D5}"/>
              </c:ext>
            </c:extLst>
          </c:dPt>
          <c:dPt>
            <c:idx val="7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4817-5143-92F4-837FB64957D5}"/>
              </c:ext>
            </c:extLst>
          </c:dPt>
          <c:cat>
            <c:numRef>
              <c:f>Sheet1!$A$2:$A$9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0</c:v>
                </c:pt>
                <c:pt idx="4">
                  <c:v>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4817-5143-92F4-837FB64957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 b="0" i="0">
          <a:solidFill>
            <a:schemeClr val="tx1"/>
          </a:solidFill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pPr>
      <a:endParaRPr lang="es-SV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964867970106546E-2"/>
          <c:y val="2.509265832426703E-2"/>
          <c:w val="0.95103513202989343"/>
          <c:h val="0.949814683351465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00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817-5143-92F4-837FB64957D5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817-5143-92F4-837FB64957D5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817-5143-92F4-837FB64957D5}"/>
              </c:ext>
            </c:extLst>
          </c:dPt>
          <c:dPt>
            <c:idx val="3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817-5143-92F4-837FB64957D5}"/>
              </c:ext>
            </c:extLst>
          </c:dPt>
          <c:dPt>
            <c:idx val="4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817-5143-92F4-837FB64957D5}"/>
              </c:ext>
            </c:extLst>
          </c:dPt>
          <c:dPt>
            <c:idx val="5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4817-5143-92F4-837FB64957D5}"/>
              </c:ext>
            </c:extLst>
          </c:dPt>
          <c:dPt>
            <c:idx val="6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4817-5143-92F4-837FB64957D5}"/>
              </c:ext>
            </c:extLst>
          </c:dPt>
          <c:dPt>
            <c:idx val="7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4817-5143-92F4-837FB64957D5}"/>
              </c:ext>
            </c:extLst>
          </c:dPt>
          <c:cat>
            <c:numRef>
              <c:f>Sheet1!$A$2:$A$9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0</c:v>
                </c:pt>
                <c:pt idx="4">
                  <c:v>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4817-5143-92F4-837FB64957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 b="0" i="0">
          <a:solidFill>
            <a:schemeClr val="tx1"/>
          </a:solidFill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pPr>
      <a:endParaRPr lang="es-SV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4.2856873172889179E-2"/>
          <c:w val="0.95853585110160888"/>
          <c:h val="0.93145570166449132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NET WORTH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7BC-B34E-BAD2-47293ADADC6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7BC-B34E-BAD2-47293ADADC6D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7BC-B34E-BAD2-47293ADADC6D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7BC-B34E-BAD2-47293ADADC6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Facebook</c:v>
                </c:pt>
                <c:pt idx="1">
                  <c:v>Instagram</c:v>
                </c:pt>
                <c:pt idx="2">
                  <c:v>Twitter</c:v>
                </c:pt>
                <c:pt idx="3">
                  <c:v>YouTube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7000</c:v>
                </c:pt>
                <c:pt idx="1">
                  <c:v>2500</c:v>
                </c:pt>
                <c:pt idx="2" formatCode="General">
                  <c:v>102</c:v>
                </c:pt>
                <c:pt idx="3" formatCode="General">
                  <c:v>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B5A-3D4D-9C04-E5B951FD805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0"/>
        <c:overlap val="28"/>
        <c:axId val="1017681632"/>
        <c:axId val="1017689792"/>
      </c:barChart>
      <c:catAx>
        <c:axId val="10176816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17689792"/>
        <c:crosses val="autoZero"/>
        <c:auto val="1"/>
        <c:lblAlgn val="ctr"/>
        <c:lblOffset val="100"/>
        <c:noMultiLvlLbl val="0"/>
      </c:catAx>
      <c:valAx>
        <c:axId val="1017689792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017681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63139403275390216"/>
          <c:y val="0.10917155694113333"/>
          <c:w val="0.12387391993254629"/>
          <c:h val="0.237653180656087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defRPr>
          </a:pPr>
          <a:endParaRPr lang="es-SV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CED-654A-A962-0C9F29B866BF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175-AB4A-904A-52ADF5E24983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smtClean="0"/>
                      <a:t>12%</a:t>
                    </a:r>
                    <a:endParaRPr lang="en-US" sz="180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SV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12</c:v>
                </c:pt>
                <c:pt idx="1">
                  <c:v>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175-AB4A-904A-52ADF5E249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DA1-574D-978A-B1D389BFD056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175-AB4A-904A-52ADF5E24983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smtClean="0"/>
                      <a:t>64%</a:t>
                    </a:r>
                    <a:endParaRPr lang="en-US" sz="20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SV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64</c:v>
                </c:pt>
                <c:pt idx="1">
                  <c:v>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175-AB4A-904A-52ADF5E249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00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817-5143-92F4-837FB64957D5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817-5143-92F4-837FB64957D5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817-5143-92F4-837FB64957D5}"/>
              </c:ext>
            </c:extLst>
          </c:dPt>
          <c:dPt>
            <c:idx val="3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817-5143-92F4-837FB64957D5}"/>
              </c:ext>
            </c:extLst>
          </c:dPt>
          <c:dPt>
            <c:idx val="4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817-5143-92F4-837FB64957D5}"/>
              </c:ext>
            </c:extLst>
          </c:dPt>
          <c:dPt>
            <c:idx val="5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4817-5143-92F4-837FB64957D5}"/>
              </c:ext>
            </c:extLst>
          </c:dPt>
          <c:dPt>
            <c:idx val="6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4817-5143-92F4-837FB64957D5}"/>
              </c:ext>
            </c:extLst>
          </c:dPt>
          <c:dPt>
            <c:idx val="7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4817-5143-92F4-837FB64957D5}"/>
              </c:ext>
            </c:extLst>
          </c:dPt>
          <c:cat>
            <c:numRef>
              <c:f>Sheet1!$A$2:$A$9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0</c:v>
                </c:pt>
                <c:pt idx="4">
                  <c:v>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4817-5143-92F4-837FB64957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 b="0" i="0">
          <a:solidFill>
            <a:schemeClr val="tx1"/>
          </a:solidFill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pPr>
      <a:endParaRPr lang="es-SV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DA1-574D-978A-B1D389BFD056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175-AB4A-904A-52ADF5E24983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smtClean="0"/>
                      <a:t>24%</a:t>
                    </a:r>
                    <a:endParaRPr lang="en-US" sz="200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SV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24</c:v>
                </c:pt>
                <c:pt idx="1">
                  <c:v>76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175-AB4A-904A-52ADF5E249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2C6-D241-ACE0-FD5EF793E34A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72C6-D241-ACE0-FD5EF793E34A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2C6-D241-ACE0-FD5EF793E34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2"/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defRPr>
                </a:pPr>
                <a:endParaRPr lang="es-S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Revista y prensa escrita</c:v>
                </c:pt>
                <c:pt idx="1">
                  <c:v>Televisión</c:v>
                </c:pt>
                <c:pt idx="2">
                  <c:v>Radio</c:v>
                </c:pt>
              </c:strCache>
            </c:strRef>
          </c:cat>
          <c:val>
            <c:numRef>
              <c:f>Sheet1!$B$2:$B$4</c:f>
              <c:numCache>
                <c:formatCode>"$"#,##0_);[Red]\("$"#,##0\)</c:formatCode>
                <c:ptCount val="3"/>
                <c:pt idx="0">
                  <c:v>11700</c:v>
                </c:pt>
                <c:pt idx="1">
                  <c:v>63200</c:v>
                </c:pt>
                <c:pt idx="2">
                  <c:v>23475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2C6-D241-ACE0-FD5EF793E34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017684352"/>
        <c:axId val="1017684896"/>
      </c:barChart>
      <c:catAx>
        <c:axId val="10176843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pPr>
            <a:endParaRPr lang="es-SV"/>
          </a:p>
        </c:txPr>
        <c:crossAx val="1017684896"/>
        <c:crosses val="autoZero"/>
        <c:auto val="1"/>
        <c:lblAlgn val="ctr"/>
        <c:lblOffset val="100"/>
        <c:noMultiLvlLbl val="0"/>
      </c:catAx>
      <c:valAx>
        <c:axId val="10176848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_);[Red]\(&quot;$&quot;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pPr>
            <a:endParaRPr lang="es-SV"/>
          </a:p>
        </c:txPr>
        <c:crossAx val="1017684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400" b="0" i="0">
          <a:solidFill>
            <a:schemeClr val="tx2"/>
          </a:solidFill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pPr>
      <a:endParaRPr lang="es-SV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NET WORTH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629-A94F-99C3-3D797657698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629-A94F-99C3-3D797657698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629-A94F-99C3-3D7976576985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629-A94F-99C3-3D7976576985}"/>
              </c:ext>
            </c:extLst>
          </c:dPt>
          <c:dLbls>
            <c:dLbl>
              <c:idx val="0"/>
              <c:layout>
                <c:manualLayout>
                  <c:x val="-2.1051019383181925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Meta Anual</c:v>
                </c:pt>
                <c:pt idx="1">
                  <c:v>Ejecutado 1T 2020</c:v>
                </c:pt>
              </c:strCache>
            </c:strRef>
          </c:cat>
          <c:val>
            <c:numRef>
              <c:f>Sheet1!$B$2:$B$3</c:f>
              <c:numCache>
                <c:formatCode>"$"#,##0.00_);[Red]\("$"#,##0.00\)</c:formatCode>
                <c:ptCount val="2"/>
                <c:pt idx="0" formatCode="&quot;$&quot;#,##0_);[Red]\(&quot;$&quot;#,##0\)">
                  <c:v>408190</c:v>
                </c:pt>
                <c:pt idx="1">
                  <c:v>35724.199999999997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8629-A94F-99C3-3D797657698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57512528"/>
        <c:axId val="1157513072"/>
      </c:barChart>
      <c:catAx>
        <c:axId val="1157512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1157513072"/>
        <c:crosses val="autoZero"/>
        <c:auto val="1"/>
        <c:lblAlgn val="ctr"/>
        <c:lblOffset val="100"/>
        <c:noMultiLvlLbl val="0"/>
      </c:catAx>
      <c:valAx>
        <c:axId val="1157513072"/>
        <c:scaling>
          <c:orientation val="minMax"/>
        </c:scaling>
        <c:delete val="1"/>
        <c:axPos val="l"/>
        <c:numFmt formatCode="&quot;$&quot;#,##0_);[Red]\(&quot;$&quot;#,##0\)" sourceLinked="1"/>
        <c:majorTickMark val="out"/>
        <c:minorTickMark val="none"/>
        <c:tickLblPos val="nextTo"/>
        <c:crossAx val="1157512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964867970106546E-2"/>
          <c:y val="2.509265832426703E-2"/>
          <c:w val="0.95103513202989343"/>
          <c:h val="0.949814683351465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00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817-5143-92F4-837FB64957D5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817-5143-92F4-837FB64957D5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817-5143-92F4-837FB64957D5}"/>
              </c:ext>
            </c:extLst>
          </c:dPt>
          <c:dPt>
            <c:idx val="3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817-5143-92F4-837FB64957D5}"/>
              </c:ext>
            </c:extLst>
          </c:dPt>
          <c:dPt>
            <c:idx val="4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817-5143-92F4-837FB64957D5}"/>
              </c:ext>
            </c:extLst>
          </c:dPt>
          <c:dPt>
            <c:idx val="5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4817-5143-92F4-837FB64957D5}"/>
              </c:ext>
            </c:extLst>
          </c:dPt>
          <c:dPt>
            <c:idx val="6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4817-5143-92F4-837FB64957D5}"/>
              </c:ext>
            </c:extLst>
          </c:dPt>
          <c:dPt>
            <c:idx val="7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4817-5143-92F4-837FB64957D5}"/>
              </c:ext>
            </c:extLst>
          </c:dPt>
          <c:cat>
            <c:numRef>
              <c:f>Sheet1!$A$2:$A$9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0</c:v>
                </c:pt>
                <c:pt idx="4">
                  <c:v>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4817-5143-92F4-837FB64957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 b="0" i="0">
          <a:solidFill>
            <a:schemeClr val="tx1"/>
          </a:solidFill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pPr>
      <a:endParaRPr lang="es-SV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964867970106546E-2"/>
          <c:y val="2.509265832426703E-2"/>
          <c:w val="0.95103513202989343"/>
          <c:h val="0.949814683351465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00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817-5143-92F4-837FB64957D5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817-5143-92F4-837FB64957D5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817-5143-92F4-837FB64957D5}"/>
              </c:ext>
            </c:extLst>
          </c:dPt>
          <c:dPt>
            <c:idx val="3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817-5143-92F4-837FB64957D5}"/>
              </c:ext>
            </c:extLst>
          </c:dPt>
          <c:dPt>
            <c:idx val="4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817-5143-92F4-837FB64957D5}"/>
              </c:ext>
            </c:extLst>
          </c:dPt>
          <c:dPt>
            <c:idx val="5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4817-5143-92F4-837FB64957D5}"/>
              </c:ext>
            </c:extLst>
          </c:dPt>
          <c:dPt>
            <c:idx val="6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4817-5143-92F4-837FB64957D5}"/>
              </c:ext>
            </c:extLst>
          </c:dPt>
          <c:dPt>
            <c:idx val="7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4817-5143-92F4-837FB64957D5}"/>
              </c:ext>
            </c:extLst>
          </c:dPt>
          <c:cat>
            <c:numRef>
              <c:f>Sheet1!$A$2:$A$9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0</c:v>
                </c:pt>
                <c:pt idx="4">
                  <c:v>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4817-5143-92F4-837FB64957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 b="0" i="0">
          <a:solidFill>
            <a:schemeClr val="tx1"/>
          </a:solidFill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pPr>
      <a:endParaRPr lang="es-SV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01128576617192"/>
          <c:y val="0"/>
          <c:w val="0.72478145194499188"/>
          <c:h val="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Monto Invertido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178B3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0.11676477045194268"/>
                  <c:y val="1.2499036327579731E-2"/>
                </c:manualLayout>
              </c:layout>
              <c:tx>
                <c:rich>
                  <a:bodyPr/>
                  <a:lstStyle/>
                  <a:p>
                    <a:fld id="{C2680C06-14F0-4113-9478-879E99F3A892}" type="VALUE">
                      <a:rPr lang="en-US" smtClean="0"/>
                      <a:pPr/>
                      <a:t>[VALOR]</a:t>
                    </a:fld>
                    <a:r>
                      <a:rPr lang="en-US" dirty="0" smtClean="0"/>
                      <a:t>(15%)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37782421658433485"/>
                  <c:y val="-8.3326908850531733E-3"/>
                </c:manualLayout>
              </c:layout>
              <c:tx>
                <c:rich>
                  <a:bodyPr/>
                  <a:lstStyle/>
                  <a:p>
                    <a:fld id="{B56BA7DE-5A9E-473D-916B-47DD17528073}" type="VALUE">
                      <a:rPr lang="en-US" smtClean="0"/>
                      <a:pPr/>
                      <a:t>[VALOR]</a:t>
                    </a:fld>
                    <a:r>
                      <a:rPr lang="en-US" dirty="0" smtClean="0"/>
                      <a:t> (85%)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1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s-S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Apoyo GFC</c:v>
                </c:pt>
                <c:pt idx="1">
                  <c:v>RRHH</c:v>
                </c:pt>
              </c:strCache>
            </c:strRef>
          </c:cat>
          <c:val>
            <c:numRef>
              <c:f>Sheet1!$B$2:$B$3</c:f>
              <c:numCache>
                <c:formatCode>_("$"* #,##0.00_);_("$"* \(#,##0.00\);_("$"* "-"??_);_(@_)</c:formatCode>
                <c:ptCount val="2"/>
                <c:pt idx="0">
                  <c:v>2904.65</c:v>
                </c:pt>
                <c:pt idx="1">
                  <c:v>16237.85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1AC-AF4D-84C3-168F9FF0C6E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157516336"/>
        <c:axId val="1157522320"/>
      </c:barChart>
      <c:catAx>
        <c:axId val="11575163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endParaRPr lang="es-SV"/>
          </a:p>
        </c:txPr>
        <c:crossAx val="1157522320"/>
        <c:crosses val="autoZero"/>
        <c:auto val="1"/>
        <c:lblAlgn val="ctr"/>
        <c:lblOffset val="100"/>
        <c:noMultiLvlLbl val="0"/>
      </c:catAx>
      <c:valAx>
        <c:axId val="1157522320"/>
        <c:scaling>
          <c:orientation val="minMax"/>
        </c:scaling>
        <c:delete val="1"/>
        <c:axPos val="b"/>
        <c:numFmt formatCode="_(&quot;$&quot;* #,##0.00_);_(&quot;$&quot;* \(#,##0.00\);_(&quot;$&quot;* &quot;-&quot;??_);_(@_)" sourceLinked="1"/>
        <c:majorTickMark val="none"/>
        <c:minorTickMark val="none"/>
        <c:tickLblPos val="nextTo"/>
        <c:crossAx val="1157516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400" b="1" i="0">
          <a:solidFill>
            <a:schemeClr val="bg1"/>
          </a:solidFill>
          <a:latin typeface="Poppins" pitchFamily="2" charset="77"/>
          <a:cs typeface="Poppins" pitchFamily="2" charset="77"/>
        </a:defRPr>
      </a:pPr>
      <a:endParaRPr lang="es-SV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406423539162867"/>
          <c:y val="0.29489092460178201"/>
          <c:w val="0.44590661693604089"/>
          <c:h val="0.5454011529073001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C0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0D0-0A4A-8425-FB853039DF46}"/>
              </c:ext>
            </c:extLst>
          </c:dPt>
          <c:dPt>
            <c:idx val="1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545-9040-B009-DAF9E947AE1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10D0-0A4A-8425-FB853039DF4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0D0-0A4A-8425-FB853039DF46}"/>
              </c:ext>
            </c:extLst>
          </c:dPt>
          <c:dLbls>
            <c:dLbl>
              <c:idx val="0"/>
              <c:layout>
                <c:manualLayout>
                  <c:x val="6.273573698024576E-2"/>
                  <c:y val="-0.1599118617457436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tx1">
                            <a:lumMod val="50000"/>
                          </a:schemeClr>
                        </a:solidFill>
                        <a:latin typeface="Lato Light" panose="020F0502020204030203" pitchFamily="34" charset="0"/>
                        <a:ea typeface="Lato Light" panose="020F0502020204030203" pitchFamily="34" charset="0"/>
                        <a:cs typeface="Lato Light" panose="020F0502020204030203" pitchFamily="34" charset="0"/>
                      </a:defRPr>
                    </a:pPr>
                    <a:fld id="{1BBAE94E-2CA5-4152-B28B-ECBE811B9A85}" type="CATEGORYNAME">
                      <a:rPr lang="en-US" sz="2400" b="1">
                        <a:solidFill>
                          <a:schemeClr val="tx1">
                            <a:lumMod val="50000"/>
                          </a:schemeClr>
                        </a:solidFill>
                      </a:rPr>
                      <a:pPr>
                        <a:defRPr sz="18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defRPr>
                      </a:pPr>
                      <a:t>[NOMBRE DE CATEGORÍA]</a:t>
                    </a:fld>
                    <a:r>
                      <a:rPr lang="en-US" sz="2400" b="1" baseline="0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
</a:t>
                    </a:r>
                    <a:fld id="{98AFA2B3-56D3-46BB-B961-BA069764814B}" type="PERCENTAGE">
                      <a:rPr lang="en-US" sz="2400" b="1" baseline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pPr>
                        <a:defRPr sz="18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defRPr>
                      </a:pPr>
                      <a:t>[PORCENTAJE]</a:t>
                    </a:fld>
                    <a:endParaRPr lang="en-US" sz="2400" b="1" baseline="0" dirty="0">
                      <a:solidFill>
                        <a:schemeClr val="tx1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50000"/>
                        </a:schemeClr>
                      </a:solidFill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defRPr>
                  </a:pPr>
                  <a:endParaRPr lang="es-SV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119864622185385"/>
                      <c:h val="0.48343134945622285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6.3157894736842121E-2"/>
                  <c:y val="0.1630839028397569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tx1">
                            <a:lumMod val="50000"/>
                          </a:schemeClr>
                        </a:solidFill>
                        <a:latin typeface="Lato Light" panose="020F0502020204030203" pitchFamily="34" charset="0"/>
                        <a:ea typeface="Lato Light" panose="020F0502020204030203" pitchFamily="34" charset="0"/>
                        <a:cs typeface="Lato Light" panose="020F0502020204030203" pitchFamily="34" charset="0"/>
                      </a:defRPr>
                    </a:pPr>
                    <a:fld id="{F5C3203C-DBC3-4C84-A2A3-F5CD7A7C0CB1}" type="CATEGORYNAME">
                      <a:rPr lang="en-US" sz="2400" b="1" smtClean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pPr>
                        <a:defRPr sz="18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defRPr>
                      </a:pPr>
                      <a:t>[NOMBRE DE CATEGORÍA]</a:t>
                    </a:fld>
                    <a:r>
                      <a:rPr lang="en-US" sz="2400" b="1" baseline="0" dirty="0" smtClean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 </a:t>
                    </a:r>
                    <a:fld id="{7C0A898A-2F6B-4E06-82EA-E38A5D2E076F}" type="PERCENTAGE">
                      <a:rPr lang="en-US" sz="2400" b="1" baseline="0" smtClean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pPr>
                        <a:defRPr sz="18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defRPr>
                      </a:pPr>
                      <a:t>[PORCENTAJE]</a:t>
                    </a:fld>
                    <a:endParaRPr lang="en-US" sz="2400" b="1" baseline="0" dirty="0" smtClean="0">
                      <a:solidFill>
                        <a:schemeClr val="tx1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50000"/>
                        </a:schemeClr>
                      </a:solidFill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defRPr>
                  </a:pPr>
                  <a:endParaRPr lang="es-SV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373684210526316"/>
                      <c:h val="0.18091759801910043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4.8503562961145011E-2"/>
                  <c:y val="0.2225992927163051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10D0-0A4A-8425-FB853039DF46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8.8571723668177837E-2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0D0-0A4A-8425-FB853039DF4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2"/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defRPr>
                </a:pPr>
                <a:endParaRPr lang="es-SV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Formación-Capacitación Técnica</c:v>
                </c:pt>
                <c:pt idx="1">
                  <c:v>Género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18</c:v>
                </c:pt>
                <c:pt idx="1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0D0-0A4A-8425-FB853039DF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01128576617192"/>
          <c:y val="0.14533084353267342"/>
          <c:w val="0.72478145194499188"/>
          <c:h val="0.672477126256820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Monto Invertido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178B3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6.914402951841734E-3"/>
                  <c:y val="-1.8482868749707414E-2"/>
                </c:manualLayout>
              </c:layout>
              <c:tx>
                <c:rich>
                  <a:bodyPr/>
                  <a:lstStyle/>
                  <a:p>
                    <a:fld id="{C2680C06-14F0-4113-9478-879E99F3A892}" type="VALUE">
                      <a:rPr lang="en-US" smtClean="0"/>
                      <a:pPr/>
                      <a:t>[VALOR]</a:t>
                    </a:fld>
                    <a:endParaRPr lang="es-S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362486642676491"/>
                      <c:h val="9.1746206781759265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1.3754355248102776E-3"/>
                  <c:y val="-2.3284924395711854E-2"/>
                </c:manualLayout>
              </c:layout>
              <c:tx>
                <c:rich>
                  <a:bodyPr/>
                  <a:lstStyle/>
                  <a:p>
                    <a:fld id="{B56BA7DE-5A9E-473D-916B-47DD17528073}" type="VALUE">
                      <a:rPr lang="en-US" smtClean="0"/>
                      <a:pPr/>
                      <a:t>[VALOR]</a:t>
                    </a:fld>
                    <a:endParaRPr lang="es-S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886678726289881"/>
                      <c:h val="0.12807891766492763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1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s-S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Meta Anual</c:v>
                </c:pt>
                <c:pt idx="1">
                  <c:v>Ejecutado 1T 2020</c:v>
                </c:pt>
              </c:strCache>
            </c:strRef>
          </c:cat>
          <c:val>
            <c:numRef>
              <c:f>Sheet1!$B$2:$B$3</c:f>
              <c:numCache>
                <c:formatCode>_("$"* #,##0.00_);_("$"* \(#,##0.00\);_("$"* "-"??_);_(@_)</c:formatCode>
                <c:ptCount val="2"/>
                <c:pt idx="0" formatCode="&quot;$&quot;#,##0_);[Red]\(&quot;$&quot;#,##0\)">
                  <c:v>640270</c:v>
                </c:pt>
                <c:pt idx="1">
                  <c:v>76130.92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1AC-AF4D-84C3-168F9FF0C6E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157522864"/>
        <c:axId val="1157513616"/>
      </c:barChart>
      <c:catAx>
        <c:axId val="1157522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endParaRPr lang="es-SV"/>
          </a:p>
        </c:txPr>
        <c:crossAx val="1157513616"/>
        <c:crosses val="autoZero"/>
        <c:auto val="1"/>
        <c:lblAlgn val="ctr"/>
        <c:lblOffset val="100"/>
        <c:noMultiLvlLbl val="0"/>
      </c:catAx>
      <c:valAx>
        <c:axId val="1157513616"/>
        <c:scaling>
          <c:orientation val="minMax"/>
        </c:scaling>
        <c:delete val="1"/>
        <c:axPos val="l"/>
        <c:numFmt formatCode="&quot;$&quot;#,##0_);[Red]\(&quot;$&quot;#,##0\)" sourceLinked="1"/>
        <c:majorTickMark val="none"/>
        <c:minorTickMark val="none"/>
        <c:tickLblPos val="nextTo"/>
        <c:crossAx val="1157522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400" b="1" i="0">
          <a:solidFill>
            <a:schemeClr val="bg1"/>
          </a:solidFill>
          <a:latin typeface="Poppins" pitchFamily="2" charset="77"/>
          <a:cs typeface="Poppins" pitchFamily="2" charset="77"/>
        </a:defRPr>
      </a:pPr>
      <a:endParaRPr lang="es-SV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964867970106546E-2"/>
          <c:y val="2.509265832426703E-2"/>
          <c:w val="0.95103513202989343"/>
          <c:h val="0.949814683351465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00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817-5143-92F4-837FB64957D5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817-5143-92F4-837FB64957D5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817-5143-92F4-837FB64957D5}"/>
              </c:ext>
            </c:extLst>
          </c:dPt>
          <c:dPt>
            <c:idx val="3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817-5143-92F4-837FB64957D5}"/>
              </c:ext>
            </c:extLst>
          </c:dPt>
          <c:dPt>
            <c:idx val="4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817-5143-92F4-837FB64957D5}"/>
              </c:ext>
            </c:extLst>
          </c:dPt>
          <c:dPt>
            <c:idx val="5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4817-5143-92F4-837FB64957D5}"/>
              </c:ext>
            </c:extLst>
          </c:dPt>
          <c:dPt>
            <c:idx val="6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4817-5143-92F4-837FB64957D5}"/>
              </c:ext>
            </c:extLst>
          </c:dPt>
          <c:dPt>
            <c:idx val="7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4817-5143-92F4-837FB64957D5}"/>
              </c:ext>
            </c:extLst>
          </c:dPt>
          <c:cat>
            <c:numRef>
              <c:f>Sheet1!$A$2:$A$9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0</c:v>
                </c:pt>
                <c:pt idx="4">
                  <c:v>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4817-5143-92F4-837FB64957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 b="0" i="0">
          <a:solidFill>
            <a:schemeClr val="tx1"/>
          </a:solidFill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pPr>
      <a:endParaRPr lang="es-SV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964867970106546E-2"/>
          <c:y val="2.509265832426703E-2"/>
          <c:w val="0.95103513202989343"/>
          <c:h val="0.949814683351465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00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817-5143-92F4-837FB64957D5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817-5143-92F4-837FB64957D5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817-5143-92F4-837FB64957D5}"/>
              </c:ext>
            </c:extLst>
          </c:dPt>
          <c:dPt>
            <c:idx val="3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817-5143-92F4-837FB64957D5}"/>
              </c:ext>
            </c:extLst>
          </c:dPt>
          <c:dPt>
            <c:idx val="4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817-5143-92F4-837FB64957D5}"/>
              </c:ext>
            </c:extLst>
          </c:dPt>
          <c:dPt>
            <c:idx val="5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4817-5143-92F4-837FB64957D5}"/>
              </c:ext>
            </c:extLst>
          </c:dPt>
          <c:dPt>
            <c:idx val="6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4817-5143-92F4-837FB64957D5}"/>
              </c:ext>
            </c:extLst>
          </c:dPt>
          <c:dPt>
            <c:idx val="7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4817-5143-92F4-837FB64957D5}"/>
              </c:ext>
            </c:extLst>
          </c:dPt>
          <c:cat>
            <c:numRef>
              <c:f>Sheet1!$A$2:$A$9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0</c:v>
                </c:pt>
                <c:pt idx="4">
                  <c:v>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4817-5143-92F4-837FB64957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 b="0" i="0">
          <a:solidFill>
            <a:schemeClr val="tx1"/>
          </a:solidFill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pPr>
      <a:endParaRPr lang="es-SV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00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817-5143-92F4-837FB64957D5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817-5143-92F4-837FB64957D5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817-5143-92F4-837FB64957D5}"/>
              </c:ext>
            </c:extLst>
          </c:dPt>
          <c:dPt>
            <c:idx val="3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817-5143-92F4-837FB64957D5}"/>
              </c:ext>
            </c:extLst>
          </c:dPt>
          <c:dPt>
            <c:idx val="4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817-5143-92F4-837FB64957D5}"/>
              </c:ext>
            </c:extLst>
          </c:dPt>
          <c:dPt>
            <c:idx val="5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4817-5143-92F4-837FB64957D5}"/>
              </c:ext>
            </c:extLst>
          </c:dPt>
          <c:dPt>
            <c:idx val="6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4817-5143-92F4-837FB64957D5}"/>
              </c:ext>
            </c:extLst>
          </c:dPt>
          <c:dPt>
            <c:idx val="7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4817-5143-92F4-837FB64957D5}"/>
              </c:ext>
            </c:extLst>
          </c:dPt>
          <c:cat>
            <c:numRef>
              <c:f>Sheet1!$A$2:$A$9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0</c:v>
                </c:pt>
                <c:pt idx="4">
                  <c:v>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4817-5143-92F4-837FB64957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 b="0" i="0">
          <a:solidFill>
            <a:schemeClr val="tx1"/>
          </a:solidFill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pPr>
      <a:endParaRPr lang="es-SV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01128576617192"/>
          <c:y val="0.14533084353267342"/>
          <c:w val="0.72478145194499188"/>
          <c:h val="0.672477126256820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Monto Invertido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178B3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6.914402951841734E-3"/>
                  <c:y val="-1.8482868749707414E-2"/>
                </c:manualLayout>
              </c:layout>
              <c:tx>
                <c:rich>
                  <a:bodyPr/>
                  <a:lstStyle/>
                  <a:p>
                    <a:fld id="{C2680C06-14F0-4113-9478-879E99F3A892}" type="VALUE">
                      <a:rPr lang="en-US" smtClean="0"/>
                      <a:pPr/>
                      <a:t>[VALOR]</a:t>
                    </a:fld>
                    <a:endParaRPr lang="es-S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362486642676491"/>
                      <c:h val="9.1746206781759265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1.3754355248102776E-3"/>
                  <c:y val="-2.3284924395711854E-2"/>
                </c:manualLayout>
              </c:layout>
              <c:tx>
                <c:rich>
                  <a:bodyPr/>
                  <a:lstStyle/>
                  <a:p>
                    <a:fld id="{B56BA7DE-5A9E-473D-916B-47DD17528073}" type="VALUE">
                      <a:rPr lang="en-US" smtClean="0"/>
                      <a:pPr/>
                      <a:t>[VALOR]</a:t>
                    </a:fld>
                    <a:endParaRPr lang="es-S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886678726289881"/>
                      <c:h val="0.12807891766492763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1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s-S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Meta Anual</c:v>
                </c:pt>
                <c:pt idx="1">
                  <c:v>Ejecutado 1T 2020</c:v>
                </c:pt>
              </c:strCache>
            </c:strRef>
          </c:cat>
          <c:val>
            <c:numRef>
              <c:f>Sheet1!$B$2:$B$3</c:f>
              <c:numCache>
                <c:formatCode>"$"#,##0.00_);[Red]\("$"#,##0.00\)</c:formatCode>
                <c:ptCount val="2"/>
                <c:pt idx="0" formatCode="&quot;$&quot;#,##0_);[Red]\(&quot;$&quot;#,##0\)">
                  <c:v>906360</c:v>
                </c:pt>
                <c:pt idx="1">
                  <c:v>41434.839999999997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1AC-AF4D-84C3-168F9FF0C6E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157518512"/>
        <c:axId val="1157524496"/>
      </c:barChart>
      <c:catAx>
        <c:axId val="1157518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endParaRPr lang="es-SV"/>
          </a:p>
        </c:txPr>
        <c:crossAx val="1157524496"/>
        <c:crosses val="autoZero"/>
        <c:auto val="1"/>
        <c:lblAlgn val="ctr"/>
        <c:lblOffset val="100"/>
        <c:noMultiLvlLbl val="0"/>
      </c:catAx>
      <c:valAx>
        <c:axId val="1157524496"/>
        <c:scaling>
          <c:orientation val="minMax"/>
        </c:scaling>
        <c:delete val="1"/>
        <c:axPos val="l"/>
        <c:numFmt formatCode="&quot;$&quot;#,##0_);[Red]\(&quot;$&quot;#,##0\)" sourceLinked="1"/>
        <c:majorTickMark val="none"/>
        <c:minorTickMark val="none"/>
        <c:tickLblPos val="nextTo"/>
        <c:crossAx val="1157518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400" b="1" i="0">
          <a:solidFill>
            <a:schemeClr val="bg1"/>
          </a:solidFill>
          <a:latin typeface="Poppins" pitchFamily="2" charset="77"/>
          <a:cs typeface="Poppins" pitchFamily="2" charset="77"/>
        </a:defRPr>
      </a:pPr>
      <a:endParaRPr lang="es-SV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01128576617192"/>
          <c:y val="0"/>
          <c:w val="0.72478145194499188"/>
          <c:h val="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Atendidos 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s-S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80</c:v>
                </c:pt>
                <c:pt idx="1">
                  <c:v>84</c:v>
                </c:pt>
                <c:pt idx="2">
                  <c:v>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1AC-AF4D-84C3-168F9FF0C6E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Pendientes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s-S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0</c:v>
                </c:pt>
                <c:pt idx="1">
                  <c:v>4</c:v>
                </c:pt>
                <c:pt idx="2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1AC-AF4D-84C3-168F9FF0C6E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overlap val="100"/>
        <c:axId val="1157519056"/>
        <c:axId val="1157520144"/>
      </c:barChart>
      <c:catAx>
        <c:axId val="11575190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endParaRPr lang="es-SV"/>
          </a:p>
        </c:txPr>
        <c:crossAx val="1157520144"/>
        <c:crosses val="autoZero"/>
        <c:auto val="1"/>
        <c:lblAlgn val="ctr"/>
        <c:lblOffset val="100"/>
        <c:noMultiLvlLbl val="0"/>
      </c:catAx>
      <c:valAx>
        <c:axId val="115752014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57519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2"/>
              </a:solidFill>
              <a:latin typeface="Poppins" pitchFamily="2" charset="77"/>
              <a:ea typeface="+mn-ea"/>
              <a:cs typeface="Poppins" pitchFamily="2" charset="77"/>
            </a:defRPr>
          </a:pPr>
          <a:endParaRPr lang="es-SV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400" b="1" i="0">
          <a:solidFill>
            <a:schemeClr val="bg1"/>
          </a:solidFill>
          <a:latin typeface="Poppins" pitchFamily="2" charset="77"/>
          <a:cs typeface="Poppins" pitchFamily="2" charset="77"/>
        </a:defRPr>
      </a:pPr>
      <a:endParaRPr lang="es-SV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406423539162867"/>
          <c:y val="0.29489092460178201"/>
          <c:w val="0.34000781563343846"/>
          <c:h val="0.5132135571787714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C0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0D0-0A4A-8425-FB853039DF46}"/>
              </c:ext>
            </c:extLst>
          </c:dPt>
          <c:dPt>
            <c:idx val="1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545-9040-B009-DAF9E947AE1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10D0-0A4A-8425-FB853039DF4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0D0-0A4A-8425-FB853039DF4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0.15353656293694992"/>
                  <c:y val="2.46302692826086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tx1">
                            <a:lumMod val="50000"/>
                          </a:schemeClr>
                        </a:solidFill>
                        <a:latin typeface="Lato Light" panose="020F0502020204030203"/>
                        <a:ea typeface="Lato Light" panose="020F0502020204030203" pitchFamily="34" charset="0"/>
                        <a:cs typeface="Lato Light" panose="020F0502020204030203" pitchFamily="34" charset="0"/>
                      </a:defRPr>
                    </a:pPr>
                    <a:fld id="{1BBAE94E-2CA5-4152-B28B-ECBE811B9A85}" type="CATEGORYNAME">
                      <a:rPr lang="en-US" sz="1800" b="0">
                        <a:solidFill>
                          <a:schemeClr val="tx1">
                            <a:lumMod val="50000"/>
                          </a:schemeClr>
                        </a:solidFill>
                        <a:latin typeface="Lato Light" panose="020F0502020204030203"/>
                      </a:rPr>
                      <a:pPr>
                        <a:defRPr sz="18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Lato Light" panose="020F0502020204030203"/>
                          <a:ea typeface="Lato Light" panose="020F0502020204030203" pitchFamily="34" charset="0"/>
                          <a:cs typeface="Lato Light" panose="020F0502020204030203" pitchFamily="34" charset="0"/>
                        </a:defRPr>
                      </a:pPr>
                      <a:t>[NOMBRE DE CATEGORÍA]</a:t>
                    </a:fld>
                    <a:r>
                      <a:rPr lang="en-US" sz="1800" b="0" baseline="0" dirty="0">
                        <a:solidFill>
                          <a:schemeClr val="tx1">
                            <a:lumMod val="50000"/>
                          </a:schemeClr>
                        </a:solidFill>
                        <a:latin typeface="Lato Light" panose="020F0502020204030203"/>
                      </a:rPr>
                      <a:t>
</a:t>
                    </a:r>
                    <a:fld id="{98AFA2B3-56D3-46BB-B961-BA069764814B}" type="PERCENTAGE">
                      <a:rPr lang="en-US" sz="1800" b="0" baseline="0">
                        <a:solidFill>
                          <a:schemeClr val="tx1">
                            <a:lumMod val="50000"/>
                          </a:schemeClr>
                        </a:solidFill>
                        <a:latin typeface="Lato Light" panose="020F0502020204030203"/>
                      </a:rPr>
                      <a:pPr>
                        <a:defRPr sz="18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Lato Light" panose="020F0502020204030203"/>
                          <a:ea typeface="Lato Light" panose="020F0502020204030203" pitchFamily="34" charset="0"/>
                          <a:cs typeface="Lato Light" panose="020F0502020204030203" pitchFamily="34" charset="0"/>
                        </a:defRPr>
                      </a:pPr>
                      <a:t>[PORCENTAJE]</a:t>
                    </a:fld>
                    <a:endParaRPr lang="en-US" sz="1800" b="0" baseline="0" dirty="0">
                      <a:solidFill>
                        <a:schemeClr val="tx1">
                          <a:lumMod val="50000"/>
                        </a:schemeClr>
                      </a:solidFill>
                      <a:latin typeface="Lato Light" panose="020F0502020204030203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50000"/>
                        </a:schemeClr>
                      </a:solidFill>
                      <a:latin typeface="Lato Light" panose="020F0502020204030203"/>
                      <a:ea typeface="Lato Light" panose="020F0502020204030203" pitchFamily="34" charset="0"/>
                      <a:cs typeface="Lato Light" panose="020F0502020204030203" pitchFamily="34" charset="0"/>
                    </a:defRPr>
                  </a:pPr>
                  <a:endParaRPr lang="es-SV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913231916664886"/>
                      <c:h val="0.1658470516415758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0.16784257509786052"/>
                  <c:y val="-9.441686298847218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tx1">
                            <a:lumMod val="50000"/>
                          </a:schemeClr>
                        </a:solidFill>
                        <a:latin typeface="Lato Light" panose="020F0502020204030203"/>
                        <a:ea typeface="Lato Light" panose="020F0502020204030203" pitchFamily="34" charset="0"/>
                        <a:cs typeface="Lato Light" panose="020F0502020204030203" pitchFamily="34" charset="0"/>
                      </a:defRPr>
                    </a:pPr>
                    <a:fld id="{F5C3203C-DBC3-4C84-A2A3-F5CD7A7C0CB1}" type="CATEGORYNAME">
                      <a:rPr lang="en-US" sz="1800" b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Lato Light" panose="020F0502020204030203"/>
                      </a:rPr>
                      <a:pPr>
                        <a:defRPr sz="18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Lato Light" panose="020F0502020204030203"/>
                          <a:ea typeface="Lato Light" panose="020F0502020204030203" pitchFamily="34" charset="0"/>
                          <a:cs typeface="Lato Light" panose="020F0502020204030203" pitchFamily="34" charset="0"/>
                        </a:defRPr>
                      </a:pPr>
                      <a:t>[NOMBRE DE CATEGORÍA]</a:t>
                    </a:fld>
                    <a:r>
                      <a:rPr lang="en-US" sz="1800" b="0" baseline="0" dirty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Lato Light" panose="020F0502020204030203"/>
                      </a:rPr>
                      <a:t> </a:t>
                    </a:r>
                  </a:p>
                  <a:p>
                    <a:pPr>
                      <a:defRPr sz="1800">
                        <a:solidFill>
                          <a:schemeClr val="tx1">
                            <a:lumMod val="50000"/>
                          </a:schemeClr>
                        </a:solidFill>
                        <a:latin typeface="Lato Light" panose="020F0502020204030203"/>
                        <a:ea typeface="Lato Light" panose="020F0502020204030203" pitchFamily="34" charset="0"/>
                        <a:cs typeface="Lato Light" panose="020F0502020204030203" pitchFamily="34" charset="0"/>
                      </a:defRPr>
                    </a:pPr>
                    <a:fld id="{7C0A898A-2F6B-4E06-82EA-E38A5D2E076F}" type="PERCENTAGE">
                      <a:rPr lang="en-US" sz="1800" b="0" baseline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Lato Light" panose="020F0502020204030203"/>
                      </a:rPr>
                      <a:pPr>
                        <a:defRPr sz="18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Lato Light" panose="020F0502020204030203"/>
                          <a:ea typeface="Lato Light" panose="020F0502020204030203" pitchFamily="34" charset="0"/>
                          <a:cs typeface="Lato Light" panose="020F0502020204030203" pitchFamily="34" charset="0"/>
                        </a:defRPr>
                      </a:pPr>
                      <a:t>[PORCENTAJE]</a:t>
                    </a:fld>
                    <a:endParaRPr lang="es-SV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50000"/>
                        </a:schemeClr>
                      </a:solidFill>
                      <a:latin typeface="Lato Light" panose="020F0502020204030203"/>
                      <a:ea typeface="Lato Light" panose="020F0502020204030203" pitchFamily="34" charset="0"/>
                      <a:cs typeface="Lato Light" panose="020F0502020204030203" pitchFamily="34" charset="0"/>
                    </a:defRPr>
                  </a:pPr>
                  <a:endParaRPr lang="es-SV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517990676985869"/>
                      <c:h val="0.14229249011857706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5.703341524711205E-2"/>
                  <c:y val="9.814057074943351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10D0-0A4A-8425-FB853039DF46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14685879707080537"/>
                  <c:y val="8.797942832464485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0D0-0A4A-8425-FB853039DF46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0.20755868693328405"/>
                  <c:y val="-6.4375191457057661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.10235776459450889"/>
                  <c:y val="-1.07291985761762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2"/>
                      </a:solidFill>
                      <a:latin typeface="Lato Light" panose="020F0502020204030203"/>
                      <a:ea typeface="Lato Light" panose="020F0502020204030203" pitchFamily="34" charset="0"/>
                      <a:cs typeface="Lato Light" panose="020F0502020204030203" pitchFamily="34" charset="0"/>
                    </a:defRPr>
                  </a:pPr>
                  <a:endParaRPr lang="es-SV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92484947181788"/>
                      <c:h val="0.10927697198023324"/>
                    </c:manualLayout>
                  </c15:layout>
                </c:ext>
              </c:extLst>
            </c:dLbl>
            <c:dLbl>
              <c:idx val="6"/>
              <c:layout>
                <c:manualLayout>
                  <c:x val="0.16775291135703777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2"/>
                    </a:solidFill>
                    <a:latin typeface="Lato Light" panose="020F0502020204030203"/>
                    <a:ea typeface="Lato Light" panose="020F0502020204030203" pitchFamily="34" charset="0"/>
                    <a:cs typeface="Lato Light" panose="020F0502020204030203" pitchFamily="34" charset="0"/>
                  </a:defRPr>
                </a:pPr>
                <a:endParaRPr lang="es-SV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Otros</c:v>
                </c:pt>
                <c:pt idx="1">
                  <c:v>SGAFP</c:v>
                </c:pt>
                <c:pt idx="2">
                  <c:v>Arrendamiento de Equipo</c:v>
                </c:pt>
                <c:pt idx="3">
                  <c:v>Cambio de equipo</c:v>
                </c:pt>
                <c:pt idx="4">
                  <c:v>Soporte técnico</c:v>
                </c:pt>
                <c:pt idx="5">
                  <c:v>Infraestructura Tecnologica</c:v>
                </c:pt>
                <c:pt idx="6">
                  <c:v>SIFP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0.49375000000000002</c:v>
                </c:pt>
                <c:pt idx="1">
                  <c:v>0.21249999999999999</c:v>
                </c:pt>
                <c:pt idx="2">
                  <c:v>0.11874999999999999</c:v>
                </c:pt>
                <c:pt idx="3">
                  <c:v>8.7499999999999994E-2</c:v>
                </c:pt>
                <c:pt idx="4">
                  <c:v>4.3749999999999997E-2</c:v>
                </c:pt>
                <c:pt idx="5">
                  <c:v>1.2500000000000001E-2</c:v>
                </c:pt>
                <c:pt idx="6">
                  <c:v>3.125E-2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0D0-0A4A-8425-FB853039DF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712784454025311"/>
          <c:y val="5.7333986858008411E-2"/>
          <c:w val="0.50508364724716082"/>
          <c:h val="0.7604740684863333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Monto Invertido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178B3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6.2660304133974774E-3"/>
                  <c:y val="-3.1791545310709411E-3"/>
                </c:manualLayout>
              </c:layout>
              <c:tx>
                <c:rich>
                  <a:bodyPr/>
                  <a:lstStyle/>
                  <a:p>
                    <a:fld id="{C2680C06-14F0-4113-9478-879E99F3A892}" type="VALUE">
                      <a:rPr lang="en-US" smtClean="0"/>
                      <a:pPr/>
                      <a:t>[VALOR]</a:t>
                    </a:fld>
                    <a:endParaRPr lang="es-S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3583202258746857E-2"/>
                      <c:h val="2.6704988437794855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1.6571170686230465E-3"/>
                  <c:y val="-1.2856099650664949E-3"/>
                </c:manualLayout>
              </c:layout>
              <c:tx>
                <c:rich>
                  <a:bodyPr/>
                  <a:lstStyle/>
                  <a:p>
                    <a:fld id="{B56BA7DE-5A9E-473D-916B-47DD17528073}" type="VALUE">
                      <a:rPr lang="en-US" smtClean="0"/>
                      <a:pPr/>
                      <a:t>[VALOR]</a:t>
                    </a:fld>
                    <a:endParaRPr lang="es-S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1.8465739985543388E-2"/>
                      <c:h val="3.4343183601069582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1.7328793735164134E-3"/>
                  <c:y val="9.7554759142989302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7328793735163182E-3"/>
                  <c:y val="-6.7541594415436836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3.1372799475573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1.9763011689772612E-3"/>
                  <c:y val="3.825951155557751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1.7328793735163499E-3"/>
                  <c:y val="-6.1983421280000579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1.7684920913500323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3.4174564400858663E-3"/>
                  <c:y val="1.912975577778875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2.3343386080407649E-3"/>
                  <c:y val="-7.0141627569825007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8.8424604567501617E-4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2.7140029274745638E-3"/>
                  <c:y val="-5.738926733336626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-3.9384459414975826E-3"/>
                  <c:y val="3.826026469556876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1.8108589453245852E-2"/>
                      <c:h val="2.5461704940236831E-2"/>
                    </c:manualLayout>
                  </c15:layout>
                </c:ext>
              </c:extLst>
            </c:dLbl>
            <c:dLbl>
              <c:idx val="13"/>
              <c:layout>
                <c:manualLayout>
                  <c:x val="-1.3213546341049082E-3"/>
                  <c:y val="-3.825951155557751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-2.0731104536630442E-3"/>
                  <c:y val="-7.651902311115502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1.1136137800750302E-3"/>
                  <c:y val="-3.5070813784912504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6"/>
              <c:layout>
                <c:manualLayout>
                  <c:x val="-7.042380839812080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7"/>
              <c:layout>
                <c:manualLayout>
                  <c:x val="-2.5637063424408424E-3"/>
                  <c:y val="-3.825951155557751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8"/>
              <c:layout>
                <c:manualLayout>
                  <c:x val="-3.5944966752935723E-3"/>
                  <c:y val="-1.7535406892456252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s-S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Sheet1!$A$2:$A$20</c:f>
              <c:strCache>
                <c:ptCount val="19"/>
                <c:pt idx="0">
                  <c:v>AI</c:v>
                </c:pt>
                <c:pt idx="1">
                  <c:v>CDI</c:v>
                </c:pt>
                <c:pt idx="2">
                  <c:v>CDA</c:v>
                </c:pt>
                <c:pt idx="3">
                  <c:v>DE</c:v>
                </c:pt>
                <c:pt idx="4">
                  <c:v>GCI</c:v>
                </c:pt>
                <c:pt idx="5">
                  <c:v>GL</c:v>
                </c:pt>
                <c:pt idx="6">
                  <c:v>GT</c:v>
                </c:pt>
                <c:pt idx="7">
                  <c:v>GFC</c:v>
                </c:pt>
                <c:pt idx="8">
                  <c:v>GFI</c:v>
                </c:pt>
                <c:pt idx="9">
                  <c:v>GIEFP</c:v>
                </c:pt>
                <c:pt idx="10">
                  <c:v>GRH</c:v>
                </c:pt>
                <c:pt idx="11">
                  <c:v>GTI</c:v>
                </c:pt>
                <c:pt idx="12">
                  <c:v>USG</c:v>
                </c:pt>
                <c:pt idx="13">
                  <c:v>CFPSB</c:v>
                </c:pt>
                <c:pt idx="14">
                  <c:v>UACI</c:v>
                </c:pt>
                <c:pt idx="15">
                  <c:v>UFAD</c:v>
                </c:pt>
                <c:pt idx="16">
                  <c:v>UFI</c:v>
                </c:pt>
                <c:pt idx="17">
                  <c:v>UMEFP</c:v>
                </c:pt>
                <c:pt idx="18">
                  <c:v>UPE</c:v>
                </c:pt>
              </c:strCache>
            </c:strRef>
          </c:cat>
          <c:val>
            <c:numRef>
              <c:f>Sheet1!$B$2:$B$20</c:f>
              <c:numCache>
                <c:formatCode>General</c:formatCode>
                <c:ptCount val="19"/>
                <c:pt idx="0">
                  <c:v>24</c:v>
                </c:pt>
                <c:pt idx="1">
                  <c:v>4</c:v>
                </c:pt>
                <c:pt idx="2">
                  <c:v>13</c:v>
                </c:pt>
                <c:pt idx="3">
                  <c:v>1</c:v>
                </c:pt>
                <c:pt idx="4">
                  <c:v>7</c:v>
                </c:pt>
                <c:pt idx="5">
                  <c:v>5</c:v>
                </c:pt>
                <c:pt idx="6">
                  <c:v>10</c:v>
                </c:pt>
                <c:pt idx="7">
                  <c:v>16</c:v>
                </c:pt>
                <c:pt idx="8">
                  <c:v>46</c:v>
                </c:pt>
                <c:pt idx="9">
                  <c:v>12</c:v>
                </c:pt>
                <c:pt idx="10">
                  <c:v>8</c:v>
                </c:pt>
                <c:pt idx="11">
                  <c:v>1</c:v>
                </c:pt>
                <c:pt idx="12">
                  <c:v>9</c:v>
                </c:pt>
                <c:pt idx="13">
                  <c:v>17</c:v>
                </c:pt>
                <c:pt idx="14">
                  <c:v>15</c:v>
                </c:pt>
                <c:pt idx="15">
                  <c:v>4</c:v>
                </c:pt>
                <c:pt idx="16">
                  <c:v>11</c:v>
                </c:pt>
                <c:pt idx="17">
                  <c:v>16</c:v>
                </c:pt>
                <c:pt idx="18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1AC-AF4D-84C3-168F9FF0C6E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159338208"/>
        <c:axId val="1159343648"/>
      </c:barChart>
      <c:catAx>
        <c:axId val="11593382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endParaRPr lang="es-SV"/>
          </a:p>
        </c:txPr>
        <c:crossAx val="1159343648"/>
        <c:crosses val="autoZero"/>
        <c:auto val="1"/>
        <c:lblAlgn val="ctr"/>
        <c:lblOffset val="100"/>
        <c:noMultiLvlLbl val="0"/>
      </c:catAx>
      <c:valAx>
        <c:axId val="11593436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59338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400" b="1" i="0">
          <a:solidFill>
            <a:schemeClr val="bg1"/>
          </a:solidFill>
          <a:latin typeface="Poppins" pitchFamily="2" charset="77"/>
          <a:cs typeface="Poppins" pitchFamily="2" charset="77"/>
        </a:defRPr>
      </a:pPr>
      <a:endParaRPr lang="es-SV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964867970106546E-2"/>
          <c:y val="2.509265832426703E-2"/>
          <c:w val="0.95103513202989343"/>
          <c:h val="0.949814683351465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00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817-5143-92F4-837FB64957D5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817-5143-92F4-837FB64957D5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817-5143-92F4-837FB64957D5}"/>
              </c:ext>
            </c:extLst>
          </c:dPt>
          <c:dPt>
            <c:idx val="3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817-5143-92F4-837FB64957D5}"/>
              </c:ext>
            </c:extLst>
          </c:dPt>
          <c:dPt>
            <c:idx val="4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817-5143-92F4-837FB64957D5}"/>
              </c:ext>
            </c:extLst>
          </c:dPt>
          <c:dPt>
            <c:idx val="5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4817-5143-92F4-837FB64957D5}"/>
              </c:ext>
            </c:extLst>
          </c:dPt>
          <c:dPt>
            <c:idx val="6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4817-5143-92F4-837FB64957D5}"/>
              </c:ext>
            </c:extLst>
          </c:dPt>
          <c:dPt>
            <c:idx val="7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4817-5143-92F4-837FB64957D5}"/>
              </c:ext>
            </c:extLst>
          </c:dPt>
          <c:cat>
            <c:numRef>
              <c:f>Sheet1!$A$2:$A$9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0</c:v>
                </c:pt>
                <c:pt idx="4">
                  <c:v>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4817-5143-92F4-837FB64957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 b="0" i="0">
          <a:solidFill>
            <a:schemeClr val="tx1"/>
          </a:solidFill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pPr>
      <a:endParaRPr lang="es-SV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6.4164226815816244E-4"/>
          <c:w val="0.95103513202989343"/>
          <c:h val="0.949814683351465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00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817-5143-92F4-837FB64957D5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817-5143-92F4-837FB64957D5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817-5143-92F4-837FB64957D5}"/>
              </c:ext>
            </c:extLst>
          </c:dPt>
          <c:dPt>
            <c:idx val="3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817-5143-92F4-837FB64957D5}"/>
              </c:ext>
            </c:extLst>
          </c:dPt>
          <c:dPt>
            <c:idx val="4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817-5143-92F4-837FB64957D5}"/>
              </c:ext>
            </c:extLst>
          </c:dPt>
          <c:dPt>
            <c:idx val="5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4817-5143-92F4-837FB64957D5}"/>
              </c:ext>
            </c:extLst>
          </c:dPt>
          <c:dPt>
            <c:idx val="6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4817-5143-92F4-837FB64957D5}"/>
              </c:ext>
            </c:extLst>
          </c:dPt>
          <c:dPt>
            <c:idx val="7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4817-5143-92F4-837FB64957D5}"/>
              </c:ext>
            </c:extLst>
          </c:dPt>
          <c:cat>
            <c:numRef>
              <c:f>Sheet1!$A$2:$A$9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0</c:v>
                </c:pt>
                <c:pt idx="4">
                  <c:v>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4817-5143-92F4-837FB64957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 b="0" i="0">
          <a:solidFill>
            <a:schemeClr val="tx1"/>
          </a:solidFill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pPr>
      <a:endParaRPr lang="es-SV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137975572802716"/>
          <c:y val="0"/>
          <c:w val="0.67641299879036909"/>
          <c:h val="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178B3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5.5762826886455114E-3"/>
                  <c:y val="4.1663454425265693E-2"/>
                </c:manualLayout>
              </c:layout>
              <c:tx>
                <c:rich>
                  <a:bodyPr/>
                  <a:lstStyle/>
                  <a:p>
                    <a:fld id="{C2680C06-14F0-4113-9478-879E99F3A892}" type="VALUE">
                      <a:rPr lang="en-US" smtClean="0"/>
                      <a:pPr/>
                      <a:t>[VALOR]</a:t>
                    </a:fld>
                    <a:endParaRPr lang="es-S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2.6877960130789118E-3"/>
                  <c:y val="-8.3326908850531733E-3"/>
                </c:manualLayout>
              </c:layout>
              <c:tx>
                <c:rich>
                  <a:bodyPr/>
                  <a:lstStyle/>
                  <a:p>
                    <a:fld id="{B56BA7DE-5A9E-473D-916B-47DD17528073}" type="VALUE">
                      <a:rPr lang="en-US" smtClean="0"/>
                      <a:pPr/>
                      <a:t>[VALOR]</a:t>
                    </a:fld>
                    <a:r>
                      <a:rPr lang="en-US" dirty="0" smtClean="0"/>
                      <a:t>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1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s-S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META</c:v>
                </c:pt>
                <c:pt idx="1">
                  <c:v>EJECUCION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0.1</c:v>
                </c:pt>
                <c:pt idx="1">
                  <c:v>0.04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1AC-AF4D-84C3-168F9FF0C6E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159340928"/>
        <c:axId val="1159340384"/>
      </c:barChart>
      <c:catAx>
        <c:axId val="11593409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endParaRPr lang="es-SV"/>
          </a:p>
        </c:txPr>
        <c:crossAx val="1159340384"/>
        <c:crosses val="autoZero"/>
        <c:auto val="1"/>
        <c:lblAlgn val="ctr"/>
        <c:lblOffset val="100"/>
        <c:noMultiLvlLbl val="0"/>
      </c:catAx>
      <c:valAx>
        <c:axId val="115934038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159340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400" b="1" i="0">
          <a:solidFill>
            <a:schemeClr val="bg1"/>
          </a:solidFill>
          <a:latin typeface="Poppins" pitchFamily="2" charset="77"/>
          <a:cs typeface="Poppins" pitchFamily="2" charset="77"/>
        </a:defRPr>
      </a:pPr>
      <a:endParaRPr lang="es-SV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406423539162867"/>
          <c:y val="0.29489092460178201"/>
          <c:w val="0.44590661693604089"/>
          <c:h val="0.5454011529073001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C0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0D0-0A4A-8425-FB853039DF46}"/>
              </c:ext>
            </c:extLst>
          </c:dPt>
          <c:dPt>
            <c:idx val="1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545-9040-B009-DAF9E947AE1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10D0-0A4A-8425-FB853039DF4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0D0-0A4A-8425-FB853039DF46}"/>
              </c:ext>
            </c:extLst>
          </c:dPt>
          <c:dLbls>
            <c:dLbl>
              <c:idx val="0"/>
              <c:layout>
                <c:manualLayout>
                  <c:x val="0.24168310540129853"/>
                  <c:y val="-0.1770785794676256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tx1">
                            <a:lumMod val="50000"/>
                          </a:schemeClr>
                        </a:solidFill>
                        <a:latin typeface="Lato Light" panose="020F0502020204030203" pitchFamily="34" charset="0"/>
                        <a:ea typeface="Lato Light" panose="020F0502020204030203" pitchFamily="34" charset="0"/>
                        <a:cs typeface="Lato Light" panose="020F0502020204030203" pitchFamily="34" charset="0"/>
                      </a:defRPr>
                    </a:pPr>
                    <a:fld id="{1BBAE94E-2CA5-4152-B28B-ECBE811B9A85}" type="CATEGORYNAME">
                      <a:rPr lang="en-US" sz="2400" b="1">
                        <a:solidFill>
                          <a:schemeClr val="tx1">
                            <a:lumMod val="50000"/>
                          </a:schemeClr>
                        </a:solidFill>
                      </a:rPr>
                      <a:pPr>
                        <a:defRPr sz="18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defRPr>
                      </a:pPr>
                      <a:t>[NOMBRE DE CATEGORÍA]</a:t>
                    </a:fld>
                    <a:r>
                      <a:rPr lang="en-US" sz="2400" b="1" baseline="0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
</a:t>
                    </a:r>
                    <a:fld id="{98AFA2B3-56D3-46BB-B961-BA069764814B}" type="PERCENTAGE">
                      <a:rPr lang="en-US" sz="2400" b="1" baseline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pPr>
                        <a:defRPr sz="18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defRPr>
                      </a:pPr>
                      <a:t>[PORCENTAJE]</a:t>
                    </a:fld>
                    <a:endParaRPr lang="en-US" sz="2400" b="1" baseline="0" dirty="0">
                      <a:solidFill>
                        <a:schemeClr val="tx1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50000"/>
                        </a:schemeClr>
                      </a:solidFill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defRPr>
                  </a:pPr>
                  <a:endParaRPr lang="es-SV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119864622185385"/>
                      <c:h val="0.48343134945622285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0.13245614035087719"/>
                  <c:y val="0.1480631093149888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tx1">
                            <a:lumMod val="50000"/>
                          </a:schemeClr>
                        </a:solidFill>
                        <a:latin typeface="Lato Light" panose="020F0502020204030203" pitchFamily="34" charset="0"/>
                        <a:ea typeface="Lato Light" panose="020F0502020204030203" pitchFamily="34" charset="0"/>
                        <a:cs typeface="Lato Light" panose="020F0502020204030203" pitchFamily="34" charset="0"/>
                      </a:defRPr>
                    </a:pPr>
                    <a:fld id="{F5C3203C-DBC3-4C84-A2A3-F5CD7A7C0CB1}" type="CATEGORYNAME">
                      <a:rPr lang="en-US" sz="2400" b="1" smtClean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pPr>
                        <a:defRPr sz="18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defRPr>
                      </a:pPr>
                      <a:t>[NOMBRE DE CATEGORÍA]</a:t>
                    </a:fld>
                    <a:r>
                      <a:rPr lang="en-US" sz="2400" b="1" baseline="0" dirty="0" smtClean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 </a:t>
                    </a:r>
                  </a:p>
                  <a:p>
                    <a:pPr>
                      <a:defRPr sz="1800">
                        <a:solidFill>
                          <a:schemeClr val="tx1">
                            <a:lumMod val="50000"/>
                          </a:schemeClr>
                        </a:solidFill>
                        <a:latin typeface="Lato Light" panose="020F0502020204030203" pitchFamily="34" charset="0"/>
                        <a:ea typeface="Lato Light" panose="020F0502020204030203" pitchFamily="34" charset="0"/>
                        <a:cs typeface="Lato Light" panose="020F0502020204030203" pitchFamily="34" charset="0"/>
                      </a:defRPr>
                    </a:pPr>
                    <a:fld id="{7C0A898A-2F6B-4E06-82EA-E38A5D2E076F}" type="PERCENTAGE">
                      <a:rPr lang="en-US" sz="2400" b="1" baseline="0" smtClean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pPr>
                        <a:defRPr sz="18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defRPr>
                      </a:pPr>
                      <a:t>[PORCENTAJE]</a:t>
                    </a:fld>
                    <a:endParaRPr lang="es-SV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50000"/>
                        </a:schemeClr>
                      </a:solidFill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defRPr>
                  </a:pPr>
                  <a:endParaRPr lang="es-SV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2847368421052634"/>
                      <c:h val="0.24529279644986871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4.8503562961145011E-2"/>
                  <c:y val="0.2225992927163051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10D0-0A4A-8425-FB853039DF46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8.8571723668177837E-2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0D0-0A4A-8425-FB853039DF4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2"/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defRPr>
                </a:pPr>
                <a:endParaRPr lang="es-SV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Sin Observaciones</c:v>
                </c:pt>
                <c:pt idx="1">
                  <c:v>Con Observaciones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122</c:v>
                </c:pt>
                <c:pt idx="1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0D0-0A4A-8425-FB853039DF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01128576617192"/>
          <c:y val="3.9635684599820024E-2"/>
          <c:w val="0.72478145194499188"/>
          <c:h val="0.778172285189673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Monto Invertido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178B3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6.914402951841734E-3"/>
                  <c:y val="-1.8482868749707414E-2"/>
                </c:manualLayout>
              </c:layout>
              <c:tx>
                <c:rich>
                  <a:bodyPr/>
                  <a:lstStyle/>
                  <a:p>
                    <a:fld id="{C2680C06-14F0-4113-9478-879E99F3A892}" type="VALUE">
                      <a:rPr lang="en-US" smtClean="0"/>
                      <a:pPr/>
                      <a:t>[VALOR]</a:t>
                    </a:fld>
                    <a:endParaRPr lang="es-S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362486642676491"/>
                      <c:h val="9.1746206781759265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1.3754355248102776E-3"/>
                  <c:y val="-2.3284924395711854E-2"/>
                </c:manualLayout>
              </c:layout>
              <c:tx>
                <c:rich>
                  <a:bodyPr/>
                  <a:lstStyle/>
                  <a:p>
                    <a:fld id="{B56BA7DE-5A9E-473D-916B-47DD17528073}" type="VALUE">
                      <a:rPr lang="en-US" smtClean="0"/>
                      <a:pPr/>
                      <a:t>[VALOR]</a:t>
                    </a:fld>
                    <a:endParaRPr lang="es-S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886678726289881"/>
                      <c:h val="0.12807891766492763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1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s-S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Meta Anual</c:v>
                </c:pt>
                <c:pt idx="1">
                  <c:v>Ejecutado 1T 2020</c:v>
                </c:pt>
              </c:strCache>
            </c:strRef>
          </c:cat>
          <c:val>
            <c:numRef>
              <c:f>Sheet1!$B$2:$B$3</c:f>
              <c:numCache>
                <c:formatCode>"$"#,##0.00_);[Red]\("$"#,##0.00\)</c:formatCode>
                <c:ptCount val="2"/>
                <c:pt idx="0" formatCode="&quot;$&quot;#,##0_);[Red]\(&quot;$&quot;#,##0\)">
                  <c:v>142920</c:v>
                </c:pt>
                <c:pt idx="1">
                  <c:v>26261.86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1AC-AF4D-84C3-168F9FF0C6E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159342016"/>
        <c:axId val="1159355616"/>
      </c:barChart>
      <c:catAx>
        <c:axId val="1159342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endParaRPr lang="es-SV"/>
          </a:p>
        </c:txPr>
        <c:crossAx val="1159355616"/>
        <c:crosses val="autoZero"/>
        <c:auto val="1"/>
        <c:lblAlgn val="ctr"/>
        <c:lblOffset val="100"/>
        <c:noMultiLvlLbl val="0"/>
      </c:catAx>
      <c:valAx>
        <c:axId val="1159355616"/>
        <c:scaling>
          <c:orientation val="minMax"/>
        </c:scaling>
        <c:delete val="1"/>
        <c:axPos val="l"/>
        <c:numFmt formatCode="&quot;$&quot;#,##0_);[Red]\(&quot;$&quot;#,##0\)" sourceLinked="1"/>
        <c:majorTickMark val="none"/>
        <c:minorTickMark val="none"/>
        <c:tickLblPos val="nextTo"/>
        <c:crossAx val="1159342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400" b="1" i="0">
          <a:solidFill>
            <a:schemeClr val="bg1"/>
          </a:solidFill>
          <a:latin typeface="Poppins" pitchFamily="2" charset="77"/>
          <a:cs typeface="Poppins" pitchFamily="2" charset="77"/>
        </a:defRPr>
      </a:pPr>
      <a:endParaRPr lang="es-SV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6.4164226815816244E-4"/>
          <c:w val="0.95103513202989343"/>
          <c:h val="0.949814683351465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00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817-5143-92F4-837FB64957D5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817-5143-92F4-837FB64957D5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817-5143-92F4-837FB64957D5}"/>
              </c:ext>
            </c:extLst>
          </c:dPt>
          <c:dPt>
            <c:idx val="3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817-5143-92F4-837FB64957D5}"/>
              </c:ext>
            </c:extLst>
          </c:dPt>
          <c:dPt>
            <c:idx val="4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817-5143-92F4-837FB64957D5}"/>
              </c:ext>
            </c:extLst>
          </c:dPt>
          <c:dPt>
            <c:idx val="5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4817-5143-92F4-837FB64957D5}"/>
              </c:ext>
            </c:extLst>
          </c:dPt>
          <c:dPt>
            <c:idx val="6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4817-5143-92F4-837FB64957D5}"/>
              </c:ext>
            </c:extLst>
          </c:dPt>
          <c:dPt>
            <c:idx val="7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4817-5143-92F4-837FB64957D5}"/>
              </c:ext>
            </c:extLst>
          </c:dPt>
          <c:cat>
            <c:numRef>
              <c:f>Sheet1!$A$2:$A$9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0</c:v>
                </c:pt>
                <c:pt idx="4">
                  <c:v>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4817-5143-92F4-837FB64957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 b="0" i="0">
          <a:solidFill>
            <a:schemeClr val="tx1"/>
          </a:solidFill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pPr>
      <a:endParaRPr lang="es-SV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00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817-5143-92F4-837FB64957D5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817-5143-92F4-837FB64957D5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817-5143-92F4-837FB64957D5}"/>
              </c:ext>
            </c:extLst>
          </c:dPt>
          <c:dPt>
            <c:idx val="3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817-5143-92F4-837FB64957D5}"/>
              </c:ext>
            </c:extLst>
          </c:dPt>
          <c:dPt>
            <c:idx val="4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817-5143-92F4-837FB64957D5}"/>
              </c:ext>
            </c:extLst>
          </c:dPt>
          <c:dPt>
            <c:idx val="5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4817-5143-92F4-837FB64957D5}"/>
              </c:ext>
            </c:extLst>
          </c:dPt>
          <c:dPt>
            <c:idx val="6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4817-5143-92F4-837FB64957D5}"/>
              </c:ext>
            </c:extLst>
          </c:dPt>
          <c:dPt>
            <c:idx val="7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4817-5143-92F4-837FB64957D5}"/>
              </c:ext>
            </c:extLst>
          </c:dPt>
          <c:cat>
            <c:numRef>
              <c:f>Sheet1!$A$2:$A$9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0</c:v>
                </c:pt>
                <c:pt idx="4">
                  <c:v>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4817-5143-92F4-837FB64957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 b="0" i="0">
          <a:solidFill>
            <a:schemeClr val="tx1"/>
          </a:solidFill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pPr>
      <a:endParaRPr lang="es-SV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NET WORTH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629-A94F-99C3-3D797657698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629-A94F-99C3-3D797657698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629-A94F-99C3-3D7976576985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629-A94F-99C3-3D7976576985}"/>
              </c:ext>
            </c:extLst>
          </c:dPt>
          <c:dLbls>
            <c:dLbl>
              <c:idx val="0"/>
              <c:layout>
                <c:manualLayout>
                  <c:x val="-2.1051019383181925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Meta Anual</c:v>
                </c:pt>
                <c:pt idx="1">
                  <c:v>Ejecutado 1T 2020</c:v>
                </c:pt>
              </c:strCache>
            </c:strRef>
          </c:cat>
          <c:val>
            <c:numRef>
              <c:f>Sheet1!$B$2:$B$3</c:f>
              <c:numCache>
                <c:formatCode>"$"#,##0.00_);[Red]\("$"#,##0.00\)</c:formatCode>
                <c:ptCount val="2"/>
                <c:pt idx="0" formatCode="&quot;$&quot;#,##0_);[Red]\(&quot;$&quot;#,##0\)">
                  <c:v>1016425</c:v>
                </c:pt>
                <c:pt idx="1">
                  <c:v>262294.46999999997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8629-A94F-99C3-3D797657698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59332224"/>
        <c:axId val="1159359424"/>
      </c:barChart>
      <c:catAx>
        <c:axId val="11593322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1159359424"/>
        <c:crosses val="autoZero"/>
        <c:auto val="1"/>
        <c:lblAlgn val="ctr"/>
        <c:lblOffset val="100"/>
        <c:noMultiLvlLbl val="0"/>
      </c:catAx>
      <c:valAx>
        <c:axId val="1159359424"/>
        <c:scaling>
          <c:orientation val="minMax"/>
        </c:scaling>
        <c:delete val="1"/>
        <c:axPos val="l"/>
        <c:numFmt formatCode="&quot;$&quot;#,##0_);[Red]\(&quot;$&quot;#,##0\)" sourceLinked="1"/>
        <c:majorTickMark val="out"/>
        <c:minorTickMark val="none"/>
        <c:tickLblPos val="nextTo"/>
        <c:crossAx val="1159332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E38-9F41-BF8A-6B6C120A95A4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1E38-9F41-BF8A-6B6C120A95A4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</c:v>
                </c:pt>
                <c:pt idx="1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E38-9F41-BF8A-6B6C120A95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4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933525006842832"/>
          <c:y val="0"/>
          <c:w val="0.56029225501568314"/>
          <c:h val="0.8925151869424032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7BE-A947-BD0D-CCEE6C6D87D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27BE-A947-BD0D-CCEE6C6D87D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7BE-A947-BD0D-CCEE6C6D87D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defRPr>
                </a:pPr>
                <a:endParaRPr lang="es-SV"/>
              </a:p>
            </c:txPr>
            <c:dLblPos val="outEnd"/>
            <c:showLegendKey val="1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2"/>
                <c:pt idx="0">
                  <c:v>Total de pagos</c:v>
                </c:pt>
                <c:pt idx="1">
                  <c:v>Pagos dentro de 8 días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710</c:v>
                </c:pt>
                <c:pt idx="1">
                  <c:v>683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7BE-A947-BD0D-CCEE6C6D87D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159359968"/>
        <c:axId val="1159352352"/>
      </c:barChart>
      <c:catAx>
        <c:axId val="11593599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5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pPr>
            <a:endParaRPr lang="es-SV"/>
          </a:p>
        </c:txPr>
        <c:crossAx val="1159352352"/>
        <c:crosses val="autoZero"/>
        <c:auto val="1"/>
        <c:lblAlgn val="ctr"/>
        <c:lblOffset val="100"/>
        <c:noMultiLvlLbl val="0"/>
      </c:catAx>
      <c:valAx>
        <c:axId val="1159352352"/>
        <c:scaling>
          <c:orientation val="minMax"/>
        </c:scaling>
        <c:delete val="0"/>
        <c:axPos val="b"/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pPr>
            <a:endParaRPr lang="es-SV"/>
          </a:p>
        </c:txPr>
        <c:crossAx val="1159359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 b="0" i="0"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pPr>
      <a:endParaRPr lang="es-SV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6.4164226815816244E-4"/>
          <c:w val="0.95103513202989343"/>
          <c:h val="0.949814683351465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00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817-5143-92F4-837FB64957D5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817-5143-92F4-837FB64957D5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817-5143-92F4-837FB64957D5}"/>
              </c:ext>
            </c:extLst>
          </c:dPt>
          <c:dPt>
            <c:idx val="3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817-5143-92F4-837FB64957D5}"/>
              </c:ext>
            </c:extLst>
          </c:dPt>
          <c:dPt>
            <c:idx val="4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817-5143-92F4-837FB64957D5}"/>
              </c:ext>
            </c:extLst>
          </c:dPt>
          <c:dPt>
            <c:idx val="5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4817-5143-92F4-837FB64957D5}"/>
              </c:ext>
            </c:extLst>
          </c:dPt>
          <c:dPt>
            <c:idx val="6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4817-5143-92F4-837FB64957D5}"/>
              </c:ext>
            </c:extLst>
          </c:dPt>
          <c:dPt>
            <c:idx val="7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4817-5143-92F4-837FB64957D5}"/>
              </c:ext>
            </c:extLst>
          </c:dPt>
          <c:cat>
            <c:numRef>
              <c:f>Sheet1!$A$2:$A$9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0</c:v>
                </c:pt>
                <c:pt idx="4">
                  <c:v>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4817-5143-92F4-837FB64957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 b="0" i="0">
          <a:solidFill>
            <a:schemeClr val="tx1"/>
          </a:solidFill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pPr>
      <a:endParaRPr lang="es-SV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6.4164226815816244E-4"/>
          <c:w val="0.95103513202989343"/>
          <c:h val="0.949814683351465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00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817-5143-92F4-837FB64957D5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817-5143-92F4-837FB64957D5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817-5143-92F4-837FB64957D5}"/>
              </c:ext>
            </c:extLst>
          </c:dPt>
          <c:dPt>
            <c:idx val="3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817-5143-92F4-837FB64957D5}"/>
              </c:ext>
            </c:extLst>
          </c:dPt>
          <c:dPt>
            <c:idx val="4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817-5143-92F4-837FB64957D5}"/>
              </c:ext>
            </c:extLst>
          </c:dPt>
          <c:dPt>
            <c:idx val="5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4817-5143-92F4-837FB64957D5}"/>
              </c:ext>
            </c:extLst>
          </c:dPt>
          <c:dPt>
            <c:idx val="6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4817-5143-92F4-837FB64957D5}"/>
              </c:ext>
            </c:extLst>
          </c:dPt>
          <c:dPt>
            <c:idx val="7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4817-5143-92F4-837FB64957D5}"/>
              </c:ext>
            </c:extLst>
          </c:dPt>
          <c:cat>
            <c:numRef>
              <c:f>Sheet1!$A$2:$A$9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0</c:v>
                </c:pt>
                <c:pt idx="4">
                  <c:v>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4817-5143-92F4-837FB64957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 b="0" i="0">
          <a:solidFill>
            <a:schemeClr val="tx1"/>
          </a:solidFill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pPr>
      <a:endParaRPr lang="es-SV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514601972449026"/>
          <c:y val="0"/>
          <c:w val="0.85467665765743583"/>
          <c:h val="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Monto Invertido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178B3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7.621726568429037E-3"/>
                  <c:y val="1.2499036327579731E-2"/>
                </c:manualLayout>
              </c:layout>
              <c:tx>
                <c:rich>
                  <a:bodyPr/>
                  <a:lstStyle/>
                  <a:p>
                    <a:fld id="{C2680C06-14F0-4113-9478-879E99F3A892}" type="VALUE">
                      <a:rPr lang="en-US" smtClean="0"/>
                      <a:pPr/>
                      <a:t>[VALOR]</a:t>
                    </a:fld>
                    <a:endParaRPr lang="es-S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2.2935476305946497E-2"/>
                  <c:y val="-1.249903632757975E-2"/>
                </c:manualLayout>
              </c:layout>
              <c:tx>
                <c:rich>
                  <a:bodyPr/>
                  <a:lstStyle/>
                  <a:p>
                    <a:fld id="{B56BA7DE-5A9E-473D-916B-47DD17528073}" type="VALUE">
                      <a:rPr lang="en-US" smtClean="0"/>
                      <a:pPr/>
                      <a:t>[VALOR]</a:t>
                    </a:fld>
                    <a:r>
                      <a:rPr lang="en-US" dirty="0" smtClean="0"/>
                      <a:t>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1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s-S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Meta</c:v>
                </c:pt>
                <c:pt idx="1">
                  <c:v>Ejecución</c:v>
                </c:pt>
              </c:strCache>
            </c:strRef>
          </c:cat>
          <c:val>
            <c:numRef>
              <c:f>Sheet1!$B$2:$B$3</c:f>
              <c:numCache>
                <c:formatCode>0</c:formatCode>
                <c:ptCount val="2"/>
                <c:pt idx="0">
                  <c:v>714</c:v>
                </c:pt>
                <c:pt idx="1">
                  <c:v>386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1AC-AF4D-84C3-168F9FF0C6E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159327872"/>
        <c:axId val="1159328416"/>
      </c:barChart>
      <c:catAx>
        <c:axId val="11593278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endParaRPr lang="es-SV"/>
          </a:p>
        </c:txPr>
        <c:crossAx val="1159328416"/>
        <c:crosses val="autoZero"/>
        <c:auto val="1"/>
        <c:lblAlgn val="ctr"/>
        <c:lblOffset val="100"/>
        <c:noMultiLvlLbl val="0"/>
      </c:catAx>
      <c:valAx>
        <c:axId val="1159328416"/>
        <c:scaling>
          <c:orientation val="minMax"/>
        </c:scaling>
        <c:delete val="1"/>
        <c:axPos val="b"/>
        <c:numFmt formatCode="0" sourceLinked="1"/>
        <c:majorTickMark val="none"/>
        <c:minorTickMark val="none"/>
        <c:tickLblPos val="nextTo"/>
        <c:crossAx val="1159327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400" b="1" i="0">
          <a:solidFill>
            <a:schemeClr val="bg1"/>
          </a:solidFill>
          <a:latin typeface="Poppins" pitchFamily="2" charset="77"/>
          <a:cs typeface="Poppins" pitchFamily="2" charset="77"/>
        </a:defRPr>
      </a:pPr>
      <a:endParaRPr lang="es-SV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89007106298798"/>
          <c:y val="0.15326550339625597"/>
          <c:w val="0.85986906588213075"/>
          <c:h val="0.620505542940533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1"/>
            </a:solidFill>
            <a:ln w="1905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0D0-0A4A-8425-FB853039DF4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545-9040-B009-DAF9E947AE1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10D0-0A4A-8425-FB853039DF46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0D0-0A4A-8425-FB853039DF4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9733C69A-5ECF-4BD6-AE6A-690DACE16173}" type="VALUE">
                      <a:rPr lang="en-US" smtClean="0"/>
                      <a:pPr/>
                      <a:t>[VALOR]</a:t>
                    </a:fld>
                    <a:r>
                      <a:rPr lang="en-US" baseline="0" dirty="0" smtClean="0"/>
                      <a:t>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Libre Gestión </c:v>
                </c:pt>
                <c:pt idx="1">
                  <c:v>Licitación </c:v>
                </c:pt>
                <c:pt idx="2">
                  <c:v>Contratación Directa </c:v>
                </c:pt>
                <c:pt idx="3">
                  <c:v>BOLPROS</c:v>
                </c:pt>
              </c:strCache>
            </c:strRef>
          </c:cat>
          <c:val>
            <c:numRef>
              <c:f>Sheet1!$B$2:$B$5</c:f>
              <c:numCache>
                <c:formatCode>_("$"* #,##0.00_);_("$"* \(#,##0.00\);_("$"* "-"??_);_(@_)</c:formatCode>
                <c:ptCount val="4"/>
                <c:pt idx="0">
                  <c:v>1078735.8899999999</c:v>
                </c:pt>
                <c:pt idx="1">
                  <c:v>6279527.0999999996</c:v>
                </c:pt>
                <c:pt idx="2">
                  <c:v>2256244.52</c:v>
                </c:pt>
                <c:pt idx="3">
                  <c:v>7248143.9900000002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0D0-0A4A-8425-FB853039DF4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159339296"/>
        <c:axId val="1159328960"/>
      </c:barChart>
      <c:catAx>
        <c:axId val="1159339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1159328960"/>
        <c:crosses val="autoZero"/>
        <c:auto val="1"/>
        <c:lblAlgn val="ctr"/>
        <c:lblOffset val="100"/>
        <c:noMultiLvlLbl val="0"/>
      </c:catAx>
      <c:valAx>
        <c:axId val="1159328960"/>
        <c:scaling>
          <c:orientation val="minMax"/>
        </c:scaling>
        <c:delete val="1"/>
        <c:axPos val="l"/>
        <c:numFmt formatCode="_(&quot;$&quot;* #,##0.00_);_(&quot;$&quot;* \(#,##0.00\);_(&quot;$&quot;* &quot;-&quot;??_);_(@_)" sourceLinked="1"/>
        <c:majorTickMark val="out"/>
        <c:minorTickMark val="none"/>
        <c:tickLblPos val="nextTo"/>
        <c:crossAx val="1159339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01128576617192"/>
          <c:y val="0.14533084353267342"/>
          <c:w val="0.72478145194499188"/>
          <c:h val="0.672477126256820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Monto Invertido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178B3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6.914402951841734E-3"/>
                  <c:y val="-1.8482868749707414E-2"/>
                </c:manualLayout>
              </c:layout>
              <c:tx>
                <c:rich>
                  <a:bodyPr/>
                  <a:lstStyle/>
                  <a:p>
                    <a:fld id="{C2680C06-14F0-4113-9478-879E99F3A892}" type="VALUE">
                      <a:rPr lang="en-US" smtClean="0"/>
                      <a:pPr/>
                      <a:t>[VALOR]</a:t>
                    </a:fld>
                    <a:endParaRPr lang="es-S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362486642676491"/>
                      <c:h val="9.1746206781759265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1.3754355248102776E-3"/>
                  <c:y val="-2.3284924395711854E-2"/>
                </c:manualLayout>
              </c:layout>
              <c:tx>
                <c:rich>
                  <a:bodyPr/>
                  <a:lstStyle/>
                  <a:p>
                    <a:fld id="{B56BA7DE-5A9E-473D-916B-47DD17528073}" type="VALUE">
                      <a:rPr lang="en-US" smtClean="0"/>
                      <a:pPr/>
                      <a:t>[VALOR]</a:t>
                    </a:fld>
                    <a:endParaRPr lang="es-S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886678726289881"/>
                      <c:h val="0.12807891766492763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1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s-S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Meta Anual</c:v>
                </c:pt>
                <c:pt idx="1">
                  <c:v>Ejecutado 1T 2020</c:v>
                </c:pt>
              </c:strCache>
            </c:strRef>
          </c:cat>
          <c:val>
            <c:numRef>
              <c:f>Sheet1!$B$2:$B$3</c:f>
              <c:numCache>
                <c:formatCode>"$"#,##0_);[Red]\("$"#,##0\)</c:formatCode>
                <c:ptCount val="2"/>
                <c:pt idx="0">
                  <c:v>204820</c:v>
                </c:pt>
                <c:pt idx="1">
                  <c:v>31108.89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1AC-AF4D-84C3-168F9FF0C6E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159330592"/>
        <c:axId val="1159339840"/>
      </c:barChart>
      <c:catAx>
        <c:axId val="1159330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endParaRPr lang="es-SV"/>
          </a:p>
        </c:txPr>
        <c:crossAx val="1159339840"/>
        <c:crosses val="autoZero"/>
        <c:auto val="1"/>
        <c:lblAlgn val="ctr"/>
        <c:lblOffset val="100"/>
        <c:noMultiLvlLbl val="0"/>
      </c:catAx>
      <c:valAx>
        <c:axId val="1159339840"/>
        <c:scaling>
          <c:orientation val="minMax"/>
        </c:scaling>
        <c:delete val="1"/>
        <c:axPos val="l"/>
        <c:numFmt formatCode="&quot;$&quot;#,##0_);[Red]\(&quot;$&quot;#,##0\)" sourceLinked="1"/>
        <c:majorTickMark val="none"/>
        <c:minorTickMark val="none"/>
        <c:tickLblPos val="nextTo"/>
        <c:crossAx val="1159330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400" b="1" i="0">
          <a:solidFill>
            <a:schemeClr val="bg1"/>
          </a:solidFill>
          <a:latin typeface="Poppins" pitchFamily="2" charset="77"/>
          <a:cs typeface="Poppins" pitchFamily="2" charset="77"/>
        </a:defRPr>
      </a:pPr>
      <a:endParaRPr lang="es-SV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6.4164226815816244E-4"/>
          <c:w val="0.95103513202989343"/>
          <c:h val="0.949814683351465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00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817-5143-92F4-837FB64957D5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817-5143-92F4-837FB64957D5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817-5143-92F4-837FB64957D5}"/>
              </c:ext>
            </c:extLst>
          </c:dPt>
          <c:dPt>
            <c:idx val="3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817-5143-92F4-837FB64957D5}"/>
              </c:ext>
            </c:extLst>
          </c:dPt>
          <c:dPt>
            <c:idx val="4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817-5143-92F4-837FB64957D5}"/>
              </c:ext>
            </c:extLst>
          </c:dPt>
          <c:dPt>
            <c:idx val="5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4817-5143-92F4-837FB64957D5}"/>
              </c:ext>
            </c:extLst>
          </c:dPt>
          <c:dPt>
            <c:idx val="6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4817-5143-92F4-837FB64957D5}"/>
              </c:ext>
            </c:extLst>
          </c:dPt>
          <c:dPt>
            <c:idx val="7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4817-5143-92F4-837FB64957D5}"/>
              </c:ext>
            </c:extLst>
          </c:dPt>
          <c:cat>
            <c:numRef>
              <c:f>Sheet1!$A$2:$A$9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0</c:v>
                </c:pt>
                <c:pt idx="4">
                  <c:v>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4817-5143-92F4-837FB64957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 b="0" i="0">
          <a:solidFill>
            <a:schemeClr val="tx1"/>
          </a:solidFill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pPr>
      <a:endParaRPr lang="es-SV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6.4164226815816244E-4"/>
          <c:w val="0.95103513202989343"/>
          <c:h val="0.949814683351465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00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817-5143-92F4-837FB64957D5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817-5143-92F4-837FB64957D5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817-5143-92F4-837FB64957D5}"/>
              </c:ext>
            </c:extLst>
          </c:dPt>
          <c:dPt>
            <c:idx val="3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817-5143-92F4-837FB64957D5}"/>
              </c:ext>
            </c:extLst>
          </c:dPt>
          <c:dPt>
            <c:idx val="4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817-5143-92F4-837FB64957D5}"/>
              </c:ext>
            </c:extLst>
          </c:dPt>
          <c:dPt>
            <c:idx val="5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4817-5143-92F4-837FB64957D5}"/>
              </c:ext>
            </c:extLst>
          </c:dPt>
          <c:dPt>
            <c:idx val="6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4817-5143-92F4-837FB64957D5}"/>
              </c:ext>
            </c:extLst>
          </c:dPt>
          <c:dPt>
            <c:idx val="7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4817-5143-92F4-837FB64957D5}"/>
              </c:ext>
            </c:extLst>
          </c:dPt>
          <c:cat>
            <c:numRef>
              <c:f>Sheet1!$A$2:$A$9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0</c:v>
                </c:pt>
                <c:pt idx="4">
                  <c:v>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4817-5143-92F4-837FB64957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 b="0" i="0">
          <a:solidFill>
            <a:schemeClr val="tx1"/>
          </a:solidFill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pPr>
      <a:endParaRPr lang="es-SV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00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817-5143-92F4-837FB64957D5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817-5143-92F4-837FB64957D5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817-5143-92F4-837FB64957D5}"/>
              </c:ext>
            </c:extLst>
          </c:dPt>
          <c:dPt>
            <c:idx val="3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817-5143-92F4-837FB64957D5}"/>
              </c:ext>
            </c:extLst>
          </c:dPt>
          <c:dPt>
            <c:idx val="4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817-5143-92F4-837FB64957D5}"/>
              </c:ext>
            </c:extLst>
          </c:dPt>
          <c:dPt>
            <c:idx val="5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4817-5143-92F4-837FB64957D5}"/>
              </c:ext>
            </c:extLst>
          </c:dPt>
          <c:dPt>
            <c:idx val="6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4817-5143-92F4-837FB64957D5}"/>
              </c:ext>
            </c:extLst>
          </c:dPt>
          <c:dPt>
            <c:idx val="7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4817-5143-92F4-837FB64957D5}"/>
              </c:ext>
            </c:extLst>
          </c:dPt>
          <c:cat>
            <c:numRef>
              <c:f>Sheet1!$A$2:$A$9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0</c:v>
                </c:pt>
                <c:pt idx="4">
                  <c:v>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4817-5143-92F4-837FB64957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 b="0" i="0">
          <a:solidFill>
            <a:schemeClr val="tx1"/>
          </a:solidFill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pPr>
      <a:endParaRPr lang="es-SV"/>
    </a:p>
  </c:txPr>
  <c:externalData r:id="rId3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NET WORTH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629-A94F-99C3-3D797657698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629-A94F-99C3-3D797657698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629-A94F-99C3-3D7976576985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629-A94F-99C3-3D7976576985}"/>
              </c:ext>
            </c:extLst>
          </c:dPt>
          <c:dLbls>
            <c:dLbl>
              <c:idx val="0"/>
              <c:layout>
                <c:manualLayout>
                  <c:x val="-2.1051019383181925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Meta Anual</c:v>
                </c:pt>
                <c:pt idx="1">
                  <c:v>Ejecutado 1T 2020</c:v>
                </c:pt>
              </c:strCache>
            </c:strRef>
          </c:cat>
          <c:val>
            <c:numRef>
              <c:f>Sheet1!$B$2:$B$3</c:f>
              <c:numCache>
                <c:formatCode>"$"#,##0.00_);[Red]\("$"#,##0.00\)</c:formatCode>
                <c:ptCount val="2"/>
                <c:pt idx="0" formatCode="&quot;$&quot;#,##0_);[Red]\(&quot;$&quot;#,##0\)">
                  <c:v>242440</c:v>
                </c:pt>
                <c:pt idx="1">
                  <c:v>30674.11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8629-A94F-99C3-3D797657698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59337664"/>
        <c:axId val="1159347456"/>
      </c:barChart>
      <c:catAx>
        <c:axId val="11593376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1159347456"/>
        <c:crosses val="autoZero"/>
        <c:auto val="1"/>
        <c:lblAlgn val="ctr"/>
        <c:lblOffset val="100"/>
        <c:noMultiLvlLbl val="0"/>
      </c:catAx>
      <c:valAx>
        <c:axId val="1159347456"/>
        <c:scaling>
          <c:orientation val="minMax"/>
        </c:scaling>
        <c:delete val="1"/>
        <c:axPos val="l"/>
        <c:numFmt formatCode="&quot;$&quot;#,##0_);[Red]\(&quot;$&quot;#,##0\)" sourceLinked="1"/>
        <c:majorTickMark val="out"/>
        <c:minorTickMark val="none"/>
        <c:tickLblPos val="nextTo"/>
        <c:crossAx val="1159337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E38-9F41-BF8A-6B6C120A95A4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1E38-9F41-BF8A-6B6C120A95A4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2.2999999999999998</c:v>
                </c:pt>
                <c:pt idx="1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E38-9F41-BF8A-6B6C120A95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4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933525006842832"/>
          <c:y val="0"/>
          <c:w val="0.56029225501568314"/>
          <c:h val="0.8925151869424032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7BE-A947-BD0D-CCEE6C6D87D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27BE-A947-BD0D-CCEE6C6D87D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7BE-A947-BD0D-CCEE6C6D87D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defRPr>
                </a:pPr>
                <a:endParaRPr lang="es-SV"/>
              </a:p>
            </c:txPr>
            <c:dLblPos val="outEnd"/>
            <c:showLegendKey val="1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2"/>
                <c:pt idx="0">
                  <c:v>Total de informes</c:v>
                </c:pt>
                <c:pt idx="1">
                  <c:v>Informes sin observaciones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3407</c:v>
                </c:pt>
                <c:pt idx="1">
                  <c:v>2984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7BE-A947-BD0D-CCEE6C6D87D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163758672"/>
        <c:axId val="1163778256"/>
      </c:barChart>
      <c:catAx>
        <c:axId val="11637586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50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pPr>
            <a:endParaRPr lang="es-SV"/>
          </a:p>
        </c:txPr>
        <c:crossAx val="1163778256"/>
        <c:crosses val="autoZero"/>
        <c:auto val="1"/>
        <c:lblAlgn val="ctr"/>
        <c:lblOffset val="100"/>
        <c:noMultiLvlLbl val="0"/>
      </c:catAx>
      <c:valAx>
        <c:axId val="1163778256"/>
        <c:scaling>
          <c:orientation val="minMax"/>
        </c:scaling>
        <c:delete val="0"/>
        <c:axPos val="b"/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pPr>
            <a:endParaRPr lang="es-SV"/>
          </a:p>
        </c:txPr>
        <c:crossAx val="1163758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 b="0" i="0"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pPr>
      <a:endParaRPr lang="es-SV"/>
    </a:p>
  </c:txPr>
  <c:externalData r:id="rId3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E38-9F41-BF8A-6B6C120A95A4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1E38-9F41-BF8A-6B6C120A95A4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2.7</c:v>
                </c:pt>
                <c:pt idx="1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E38-9F41-BF8A-6B6C120A95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4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E38-9F41-BF8A-6B6C120A95A4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1E38-9F41-BF8A-6B6C120A95A4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3.5</c:v>
                </c:pt>
                <c:pt idx="1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E38-9F41-BF8A-6B6C120A95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4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6.4164226815816244E-4"/>
          <c:w val="0.95103513202989343"/>
          <c:h val="0.949814683351465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00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817-5143-92F4-837FB64957D5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817-5143-92F4-837FB64957D5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817-5143-92F4-837FB64957D5}"/>
              </c:ext>
            </c:extLst>
          </c:dPt>
          <c:dPt>
            <c:idx val="3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817-5143-92F4-837FB64957D5}"/>
              </c:ext>
            </c:extLst>
          </c:dPt>
          <c:dPt>
            <c:idx val="4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817-5143-92F4-837FB64957D5}"/>
              </c:ext>
            </c:extLst>
          </c:dPt>
          <c:dPt>
            <c:idx val="5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4817-5143-92F4-837FB64957D5}"/>
              </c:ext>
            </c:extLst>
          </c:dPt>
          <c:dPt>
            <c:idx val="6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4817-5143-92F4-837FB64957D5}"/>
              </c:ext>
            </c:extLst>
          </c:dPt>
          <c:dPt>
            <c:idx val="7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4817-5143-92F4-837FB64957D5}"/>
              </c:ext>
            </c:extLst>
          </c:dPt>
          <c:cat>
            <c:numRef>
              <c:f>Sheet1!$A$2:$A$9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0</c:v>
                </c:pt>
                <c:pt idx="4">
                  <c:v>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4817-5143-92F4-837FB64957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 b="0" i="0">
          <a:solidFill>
            <a:schemeClr val="tx1"/>
          </a:solidFill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pPr>
      <a:endParaRPr lang="es-SV"/>
    </a:p>
  </c:txPr>
  <c:externalData r:id="rId3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6.4164226815816244E-4"/>
          <c:w val="0.95103513202989343"/>
          <c:h val="0.949814683351465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00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817-5143-92F4-837FB64957D5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817-5143-92F4-837FB64957D5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817-5143-92F4-837FB64957D5}"/>
              </c:ext>
            </c:extLst>
          </c:dPt>
          <c:dPt>
            <c:idx val="3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817-5143-92F4-837FB64957D5}"/>
              </c:ext>
            </c:extLst>
          </c:dPt>
          <c:dPt>
            <c:idx val="4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817-5143-92F4-837FB64957D5}"/>
              </c:ext>
            </c:extLst>
          </c:dPt>
          <c:dPt>
            <c:idx val="5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4817-5143-92F4-837FB64957D5}"/>
              </c:ext>
            </c:extLst>
          </c:dPt>
          <c:dPt>
            <c:idx val="6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4817-5143-92F4-837FB64957D5}"/>
              </c:ext>
            </c:extLst>
          </c:dPt>
          <c:dPt>
            <c:idx val="7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4817-5143-92F4-837FB64957D5}"/>
              </c:ext>
            </c:extLst>
          </c:dPt>
          <c:cat>
            <c:numRef>
              <c:f>Sheet1!$A$2:$A$9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0</c:v>
                </c:pt>
                <c:pt idx="4">
                  <c:v>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4817-5143-92F4-837FB64957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 b="0" i="0">
          <a:solidFill>
            <a:schemeClr val="tx1"/>
          </a:solidFill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pPr>
      <a:endParaRPr lang="es-SV"/>
    </a:p>
  </c:txPr>
  <c:externalData r:id="rId3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137975572802716"/>
          <c:y val="0"/>
          <c:w val="0.67641299879036909"/>
          <c:h val="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Monto Invertido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178B3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5.5762826886455114E-3"/>
                  <c:y val="4.1663454425265693E-2"/>
                </c:manualLayout>
              </c:layout>
              <c:tx>
                <c:rich>
                  <a:bodyPr/>
                  <a:lstStyle/>
                  <a:p>
                    <a:fld id="{C2680C06-14F0-4113-9478-879E99F3A892}" type="VALUE">
                      <a:rPr lang="en-US" smtClean="0"/>
                      <a:pPr/>
                      <a:t>[VALOR]</a:t>
                    </a:fld>
                    <a:r>
                      <a:rPr lang="en-US" dirty="0" smtClean="0"/>
                      <a:t>(17%)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37782421658433485"/>
                  <c:y val="-8.3326908850531733E-3"/>
                </c:manualLayout>
              </c:layout>
              <c:tx>
                <c:rich>
                  <a:bodyPr/>
                  <a:lstStyle/>
                  <a:p>
                    <a:fld id="{B56BA7DE-5A9E-473D-916B-47DD17528073}" type="VALUE">
                      <a:rPr lang="en-US" smtClean="0"/>
                      <a:pPr/>
                      <a:t>[VALOR]</a:t>
                    </a:fld>
                    <a:r>
                      <a:rPr lang="en-US" dirty="0" smtClean="0"/>
                      <a:t> (83%)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1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s-S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Mantenimiento Vehicular</c:v>
                </c:pt>
                <c:pt idx="1">
                  <c:v>Mantenimiento Infraestructura</c:v>
                </c:pt>
              </c:strCache>
            </c:strRef>
          </c:cat>
          <c:val>
            <c:numRef>
              <c:f>Sheet1!$B$2:$B$3</c:f>
              <c:numCache>
                <c:formatCode>_("$"* #,##0.00_);_("$"* \(#,##0.00\);_("$"* "-"??_);_(@_)</c:formatCode>
                <c:ptCount val="2"/>
                <c:pt idx="0">
                  <c:v>3356</c:v>
                </c:pt>
                <c:pt idx="1">
                  <c:v>15709.2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1AC-AF4D-84C3-168F9FF0C6E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163776080"/>
        <c:axId val="1163763568"/>
      </c:barChart>
      <c:catAx>
        <c:axId val="11637760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endParaRPr lang="es-SV"/>
          </a:p>
        </c:txPr>
        <c:crossAx val="1163763568"/>
        <c:crosses val="autoZero"/>
        <c:auto val="1"/>
        <c:lblAlgn val="ctr"/>
        <c:lblOffset val="100"/>
        <c:noMultiLvlLbl val="0"/>
      </c:catAx>
      <c:valAx>
        <c:axId val="1163763568"/>
        <c:scaling>
          <c:orientation val="minMax"/>
        </c:scaling>
        <c:delete val="1"/>
        <c:axPos val="b"/>
        <c:numFmt formatCode="_(&quot;$&quot;* #,##0.00_);_(&quot;$&quot;* \(#,##0.00\);_(&quot;$&quot;* &quot;-&quot;??_);_(@_)" sourceLinked="1"/>
        <c:majorTickMark val="none"/>
        <c:minorTickMark val="none"/>
        <c:tickLblPos val="nextTo"/>
        <c:crossAx val="1163776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400" b="1" i="0">
          <a:solidFill>
            <a:schemeClr val="bg1"/>
          </a:solidFill>
          <a:latin typeface="Poppins" pitchFamily="2" charset="77"/>
          <a:cs typeface="Poppins" pitchFamily="2" charset="77"/>
        </a:defRPr>
      </a:pPr>
      <a:endParaRPr lang="es-SV"/>
    </a:p>
  </c:txPr>
  <c:externalData r:id="rId3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406423539162867"/>
          <c:y val="0.29489092460178201"/>
          <c:w val="0.44590661693604089"/>
          <c:h val="0.5454011529073001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C0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0D0-0A4A-8425-FB853039DF46}"/>
              </c:ext>
            </c:extLst>
          </c:dPt>
          <c:dPt>
            <c:idx val="1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545-9040-B009-DAF9E947AE1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10D0-0A4A-8425-FB853039DF4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0D0-0A4A-8425-FB853039DF46}"/>
              </c:ext>
            </c:extLst>
          </c:dPt>
          <c:dLbls>
            <c:dLbl>
              <c:idx val="0"/>
              <c:layout>
                <c:manualLayout>
                  <c:x val="6.273573698024576E-2"/>
                  <c:y val="-0.1599118617457436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tx1">
                            <a:lumMod val="50000"/>
                          </a:schemeClr>
                        </a:solidFill>
                        <a:latin typeface="Lato Light" panose="020F0502020204030203" pitchFamily="34" charset="0"/>
                        <a:ea typeface="Lato Light" panose="020F0502020204030203" pitchFamily="34" charset="0"/>
                        <a:cs typeface="Lato Light" panose="020F0502020204030203" pitchFamily="34" charset="0"/>
                      </a:defRPr>
                    </a:pPr>
                    <a:fld id="{1BBAE94E-2CA5-4152-B28B-ECBE811B9A85}" type="CATEGORYNAME">
                      <a:rPr lang="en-US" sz="2400" b="1">
                        <a:solidFill>
                          <a:schemeClr val="tx1">
                            <a:lumMod val="50000"/>
                          </a:schemeClr>
                        </a:solidFill>
                      </a:rPr>
                      <a:pPr>
                        <a:defRPr sz="18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defRPr>
                      </a:pPr>
                      <a:t>[NOMBRE DE CATEGORÍA]</a:t>
                    </a:fld>
                    <a:r>
                      <a:rPr lang="en-US" sz="2400" b="1" baseline="0" dirty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
</a:t>
                    </a:r>
                    <a:fld id="{98AFA2B3-56D3-46BB-B961-BA069764814B}" type="PERCENTAGE">
                      <a:rPr lang="en-US" sz="2400" b="1" baseline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pPr>
                        <a:defRPr sz="18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defRPr>
                      </a:pPr>
                      <a:t>[PORCENTAJE]</a:t>
                    </a:fld>
                    <a:endParaRPr lang="en-US" sz="2400" b="1" baseline="0" dirty="0">
                      <a:solidFill>
                        <a:schemeClr val="tx1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50000"/>
                        </a:schemeClr>
                      </a:solidFill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defRPr>
                  </a:pPr>
                  <a:endParaRPr lang="es-SV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119864622185385"/>
                      <c:h val="0.48343134945622285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1.7543859649122823E-2"/>
                  <c:y val="0.1244588724474011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tx1">
                            <a:lumMod val="50000"/>
                          </a:schemeClr>
                        </a:solidFill>
                        <a:latin typeface="Lato Light" panose="020F0502020204030203" pitchFamily="34" charset="0"/>
                        <a:ea typeface="Lato Light" panose="020F0502020204030203" pitchFamily="34" charset="0"/>
                        <a:cs typeface="Lato Light" panose="020F0502020204030203" pitchFamily="34" charset="0"/>
                      </a:defRPr>
                    </a:pPr>
                    <a:fld id="{F5C3203C-DBC3-4C84-A2A3-F5CD7A7C0CB1}" type="CATEGORYNAME">
                      <a:rPr lang="en-US" sz="2400" b="1" smtClean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pPr>
                        <a:defRPr sz="18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defRPr>
                      </a:pPr>
                      <a:t>[NOMBRE DE CATEGORÍA]</a:t>
                    </a:fld>
                    <a:r>
                      <a:rPr lang="en-US" sz="2400" b="1" baseline="0" dirty="0" smtClean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t> </a:t>
                    </a:r>
                    <a:fld id="{7C0A898A-2F6B-4E06-82EA-E38A5D2E076F}" type="PERCENTAGE">
                      <a:rPr lang="en-US" sz="2400" b="1" baseline="0" smtClean="0">
                        <a:solidFill>
                          <a:schemeClr val="tx1">
                            <a:lumMod val="50000"/>
                          </a:schemeClr>
                        </a:solidFill>
                      </a:rPr>
                      <a:pPr>
                        <a:defRPr sz="18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Lato Light" panose="020F0502020204030203" pitchFamily="34" charset="0"/>
                          <a:ea typeface="Lato Light" panose="020F0502020204030203" pitchFamily="34" charset="0"/>
                          <a:cs typeface="Lato Light" panose="020F0502020204030203" pitchFamily="34" charset="0"/>
                        </a:defRPr>
                      </a:pPr>
                      <a:t>[PORCENTAJE]</a:t>
                    </a:fld>
                    <a:endParaRPr lang="en-US" sz="2400" b="1" baseline="0" dirty="0" smtClean="0">
                      <a:solidFill>
                        <a:schemeClr val="tx1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50000"/>
                        </a:schemeClr>
                      </a:solidFill>
                      <a:latin typeface="Lato Light" panose="020F0502020204030203" pitchFamily="34" charset="0"/>
                      <a:ea typeface="Lato Light" panose="020F0502020204030203" pitchFamily="34" charset="0"/>
                      <a:cs typeface="Lato Light" panose="020F0502020204030203" pitchFamily="34" charset="0"/>
                    </a:defRPr>
                  </a:pPr>
                  <a:endParaRPr lang="es-SV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794736842105265"/>
                      <c:h val="0.18091760499281143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4.8503562961145011E-2"/>
                  <c:y val="0.2225992927163051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10D0-0A4A-8425-FB853039DF46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8.8571723668177837E-2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0D0-0A4A-8425-FB853039DF4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2"/>
                    </a:solidFill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defRPr>
                </a:pPr>
                <a:endParaRPr lang="es-SV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Transporte</c:v>
                </c:pt>
                <c:pt idx="1">
                  <c:v>Mantenimiento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18</c:v>
                </c:pt>
                <c:pt idx="1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0D0-0A4A-8425-FB853039DF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SV"/>
    </a:p>
  </c:txPr>
  <c:externalData r:id="rId3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01128576617192"/>
          <c:y val="0.14533084353267342"/>
          <c:w val="0.72478145194499188"/>
          <c:h val="0.672477126256820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Monto Invertido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178B3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6.914402951841734E-3"/>
                  <c:y val="-1.8482868749707414E-2"/>
                </c:manualLayout>
              </c:layout>
              <c:tx>
                <c:rich>
                  <a:bodyPr/>
                  <a:lstStyle/>
                  <a:p>
                    <a:fld id="{C2680C06-14F0-4113-9478-879E99F3A892}" type="VALUE">
                      <a:rPr lang="en-US" smtClean="0"/>
                      <a:pPr/>
                      <a:t>[VALOR]</a:t>
                    </a:fld>
                    <a:endParaRPr lang="es-S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362486642676491"/>
                      <c:h val="9.1746206781759265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1.3754355248102776E-3"/>
                  <c:y val="-2.3284924395711854E-2"/>
                </c:manualLayout>
              </c:layout>
              <c:tx>
                <c:rich>
                  <a:bodyPr/>
                  <a:lstStyle/>
                  <a:p>
                    <a:fld id="{B56BA7DE-5A9E-473D-916B-47DD17528073}" type="VALUE">
                      <a:rPr lang="en-US" smtClean="0"/>
                      <a:pPr/>
                      <a:t>[VALOR]</a:t>
                    </a:fld>
                    <a:endParaRPr lang="es-S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886678726289881"/>
                      <c:h val="0.12807891766492763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1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s-S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Meta Anual</c:v>
                </c:pt>
                <c:pt idx="1">
                  <c:v>Ejecutado 1T 2020</c:v>
                </c:pt>
              </c:strCache>
            </c:strRef>
          </c:cat>
          <c:val>
            <c:numRef>
              <c:f>Sheet1!$B$2:$B$3</c:f>
              <c:numCache>
                <c:formatCode>_("$"* #,##0.00_);_("$"* \(#,##0.00\);_("$"* "-"??_);_(@_)</c:formatCode>
                <c:ptCount val="2"/>
                <c:pt idx="0" formatCode="&quot;$&quot;#,##0_);[Red]\(&quot;$&quot;#,##0\)">
                  <c:v>931635</c:v>
                </c:pt>
                <c:pt idx="1">
                  <c:v>89387.61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1AC-AF4D-84C3-168F9FF0C6E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163766288"/>
        <c:axId val="1163757584"/>
      </c:barChart>
      <c:catAx>
        <c:axId val="1163766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endParaRPr lang="es-SV"/>
          </a:p>
        </c:txPr>
        <c:crossAx val="1163757584"/>
        <c:crosses val="autoZero"/>
        <c:auto val="1"/>
        <c:lblAlgn val="ctr"/>
        <c:lblOffset val="100"/>
        <c:noMultiLvlLbl val="0"/>
      </c:catAx>
      <c:valAx>
        <c:axId val="1163757584"/>
        <c:scaling>
          <c:orientation val="minMax"/>
        </c:scaling>
        <c:delete val="1"/>
        <c:axPos val="l"/>
        <c:numFmt formatCode="&quot;$&quot;#,##0_);[Red]\(&quot;$&quot;#,##0\)" sourceLinked="1"/>
        <c:majorTickMark val="none"/>
        <c:minorTickMark val="none"/>
        <c:tickLblPos val="nextTo"/>
        <c:crossAx val="1163766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400" b="1" i="0">
          <a:solidFill>
            <a:schemeClr val="bg1"/>
          </a:solidFill>
          <a:latin typeface="Poppins" pitchFamily="2" charset="77"/>
          <a:cs typeface="Poppins" pitchFamily="2" charset="77"/>
        </a:defRPr>
      </a:pPr>
      <a:endParaRPr lang="es-SV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00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817-5143-92F4-837FB64957D5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817-5143-92F4-837FB64957D5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817-5143-92F4-837FB64957D5}"/>
              </c:ext>
            </c:extLst>
          </c:dPt>
          <c:dPt>
            <c:idx val="3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817-5143-92F4-837FB64957D5}"/>
              </c:ext>
            </c:extLst>
          </c:dPt>
          <c:dPt>
            <c:idx val="4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817-5143-92F4-837FB64957D5}"/>
              </c:ext>
            </c:extLst>
          </c:dPt>
          <c:dPt>
            <c:idx val="5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4817-5143-92F4-837FB64957D5}"/>
              </c:ext>
            </c:extLst>
          </c:dPt>
          <c:dPt>
            <c:idx val="6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4817-5143-92F4-837FB64957D5}"/>
              </c:ext>
            </c:extLst>
          </c:dPt>
          <c:dPt>
            <c:idx val="7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4817-5143-92F4-837FB64957D5}"/>
              </c:ext>
            </c:extLst>
          </c:dPt>
          <c:cat>
            <c:numRef>
              <c:f>Sheet1!$A$2:$A$9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0</c:v>
                </c:pt>
                <c:pt idx="4">
                  <c:v>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4817-5143-92F4-837FB64957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 b="0" i="0">
          <a:solidFill>
            <a:schemeClr val="tx1"/>
          </a:solidFill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pPr>
      <a:endParaRPr lang="es-SV"/>
    </a:p>
  </c:txPr>
  <c:externalData r:id="rId3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01128576617192"/>
          <c:y val="0.14533084353267342"/>
          <c:w val="0.72478145194499188"/>
          <c:h val="0.67247712625682055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Sheet1!$B$1</c:f>
              <c:strCache>
                <c:ptCount val="1"/>
                <c:pt idx="0">
                  <c:v>Kw/h Consumidos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1.135286682514005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200" b="1" i="0" u="none" strike="noStrike" kern="1200" baseline="0">
                      <a:solidFill>
                        <a:schemeClr val="tx1"/>
                      </a:solidFill>
                      <a:latin typeface="Poppins" pitchFamily="2" charset="77"/>
                      <a:ea typeface="+mn-ea"/>
                      <a:cs typeface="Poppins" pitchFamily="2" charset="77"/>
                    </a:defRPr>
                  </a:pPr>
                  <a:endParaRPr lang="es-SV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9273167983728194E-3"/>
                  <c:y val="2.281678638862735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200" b="1" i="0" u="none" strike="noStrike" kern="1200" baseline="0">
                      <a:solidFill>
                        <a:schemeClr val="tx1"/>
                      </a:solidFill>
                      <a:latin typeface="Poppins" pitchFamily="2" charset="77"/>
                      <a:ea typeface="+mn-ea"/>
                      <a:cs typeface="Poppins" pitchFamily="2" charset="77"/>
                    </a:defRPr>
                  </a:pPr>
                  <a:endParaRPr lang="es-SV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4636583991864257E-2"/>
                  <c:y val="-1.145689749338107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200" b="1" i="0" u="none" strike="noStrike" kern="1200" baseline="0">
                      <a:solidFill>
                        <a:schemeClr val="tx1"/>
                      </a:solidFill>
                      <a:latin typeface="Poppins" pitchFamily="2" charset="77"/>
                      <a:ea typeface="+mn-ea"/>
                      <a:cs typeface="Poppins" pitchFamily="2" charset="77"/>
                    </a:defRPr>
                  </a:pPr>
                  <a:endParaRPr lang="es-SV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bg1"/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s-S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1T 2018</c:v>
                </c:pt>
                <c:pt idx="1">
                  <c:v>1T 2019</c:v>
                </c:pt>
                <c:pt idx="2">
                  <c:v>1T 2020</c:v>
                </c:pt>
              </c:strCache>
            </c:strRef>
          </c:cat>
          <c:val>
            <c:numRef>
              <c:f>Sheet1!$B$2:$B$4</c:f>
              <c:numCache>
                <c:formatCode>#,##0</c:formatCode>
                <c:ptCount val="3"/>
                <c:pt idx="0">
                  <c:v>91570</c:v>
                </c:pt>
                <c:pt idx="1">
                  <c:v>82891</c:v>
                </c:pt>
                <c:pt idx="2">
                  <c:v>66455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163764656"/>
        <c:axId val="1163779888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Sheet1!$A$1</c15:sqref>
                        </c15:formulaRef>
                      </c:ext>
                    </c:extLst>
                    <c:strCache>
                      <c:ptCount val="1"/>
                      <c:pt idx="0">
                        <c:v> 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dPt>
                  <c:idx val="0"/>
                  <c:invertIfNegative val="0"/>
                  <c:bubble3D val="0"/>
                  <c:spPr>
                    <a:solidFill>
                      <a:srgbClr val="5178B3"/>
                    </a:solidFill>
                    <a:ln>
                      <a:noFill/>
                    </a:ln>
                    <a:effectLst/>
                  </c:spPr>
                </c:dPt>
                <c:dPt>
                  <c:idx val="1"/>
                  <c:invertIfNegative val="0"/>
                  <c:bubble3D val="0"/>
                  <c:spPr>
                    <a:solidFill>
                      <a:srgbClr val="FFC000"/>
                    </a:solidFill>
                    <a:ln>
                      <a:noFill/>
                    </a:ln>
                    <a:effectLst/>
                  </c:spPr>
                </c:dPt>
                <c:dLbls>
                  <c:dLbl>
                    <c:idx val="0"/>
                    <c:layout>
                      <c:manualLayout>
                        <c:x val="-6.914402951841734E-3"/>
                        <c:y val="-1.8482868749707414E-2"/>
                      </c:manualLayout>
                    </c:layout>
                    <c:tx>
                      <c:rich>
                        <a:bodyPr/>
                        <a:lstStyle/>
                        <a:p>
                          <a:fld id="{C2680C06-14F0-4113-9478-879E99F3A892}" type="VALUE">
                            <a:rPr lang="en-US" smtClean="0"/>
                            <a:pPr/>
                            <a:t>[VALOR]</a:t>
                          </a:fld>
                          <a:endParaRPr lang="es-SV"/>
                        </a:p>
                      </c:rich>
                    </c:tx>
                    <c:dLblPos val="outEnd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layout>
                          <c:manualLayout>
                            <c:w val="0.38362486642676491"/>
                            <c:h val="9.1746206781759265E-2"/>
                          </c:manualLayout>
                        </c15:layout>
                        <c15:dlblFieldTable/>
                        <c15:showDataLabelsRange val="0"/>
                      </c:ext>
                    </c:extLst>
                  </c:dLbl>
                  <c:dLbl>
                    <c:idx val="1"/>
                    <c:layout>
                      <c:manualLayout>
                        <c:x val="1.3754355248102776E-3"/>
                        <c:y val="-2.3284924395711854E-2"/>
                      </c:manualLayout>
                    </c:layout>
                    <c:tx>
                      <c:rich>
                        <a:bodyPr/>
                        <a:lstStyle/>
                        <a:p>
                          <a:fld id="{B56BA7DE-5A9E-473D-916B-47DD17528073}" type="VALUE">
                            <a:rPr lang="en-US" smtClean="0"/>
                            <a:pPr/>
                            <a:t>[VALOR]</a:t>
                          </a:fld>
                          <a:endParaRPr lang="es-SV"/>
                        </a:p>
                      </c:rich>
                    </c:tx>
                    <c:dLblPos val="outEnd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>
                        <c15:layout>
                          <c:manualLayout>
                            <c:w val="0.26886678726289881"/>
                            <c:h val="0.12807891766492763"/>
                          </c:manualLayout>
                        </c15:layout>
                        <c15:dlblFieldTable/>
                        <c15:showDataLabelsRange val="0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3200" b="1" i="0" u="none" strike="noStrike" kern="1200" baseline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Poppins" pitchFamily="2" charset="77"/>
                          <a:ea typeface="+mn-ea"/>
                          <a:cs typeface="Poppins" pitchFamily="2" charset="77"/>
                        </a:defRPr>
                      </a:pPr>
                      <a:endParaRPr lang="es-SV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6r2="http://schemas.microsoft.com/office/drawing/2015/06/chart"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Sheet1!$A$2:$A$4</c15:sqref>
                        </c15:formulaRef>
                      </c:ext>
                    </c:extLst>
                    <c:strCache>
                      <c:ptCount val="3"/>
                      <c:pt idx="0">
                        <c:v>1T 2018</c:v>
                      </c:pt>
                      <c:pt idx="1">
                        <c:v>1T 2019</c:v>
                      </c:pt>
                      <c:pt idx="2">
                        <c:v>1T 2020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Sheet1!$A$2:$A$4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</c:numCache>
                  </c:numRef>
                </c:val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0-61AC-AF4D-84C3-168F9FF0C6EE}"/>
                  </c:ext>
                </c:extLst>
              </c15:ser>
            </c15:filteredBarSeries>
          </c:ext>
        </c:extLst>
      </c:barChart>
      <c:catAx>
        <c:axId val="1163764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endParaRPr lang="es-SV"/>
          </a:p>
        </c:txPr>
        <c:crossAx val="1163779888"/>
        <c:crosses val="autoZero"/>
        <c:auto val="1"/>
        <c:lblAlgn val="ctr"/>
        <c:lblOffset val="100"/>
        <c:noMultiLvlLbl val="0"/>
      </c:catAx>
      <c:valAx>
        <c:axId val="116377988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163764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400" b="1" i="0">
          <a:solidFill>
            <a:schemeClr val="bg1"/>
          </a:solidFill>
          <a:latin typeface="Poppins" pitchFamily="2" charset="77"/>
          <a:cs typeface="Poppins" pitchFamily="2" charset="77"/>
        </a:defRPr>
      </a:pPr>
      <a:endParaRPr lang="es-SV"/>
    </a:p>
  </c:txPr>
  <c:externalData r:id="rId3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6.4164226815816244E-4"/>
          <c:w val="0.95103513202989343"/>
          <c:h val="0.949814683351465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00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817-5143-92F4-837FB64957D5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817-5143-92F4-837FB64957D5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817-5143-92F4-837FB64957D5}"/>
              </c:ext>
            </c:extLst>
          </c:dPt>
          <c:dPt>
            <c:idx val="3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817-5143-92F4-837FB64957D5}"/>
              </c:ext>
            </c:extLst>
          </c:dPt>
          <c:dPt>
            <c:idx val="4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817-5143-92F4-837FB64957D5}"/>
              </c:ext>
            </c:extLst>
          </c:dPt>
          <c:dPt>
            <c:idx val="5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4817-5143-92F4-837FB64957D5}"/>
              </c:ext>
            </c:extLst>
          </c:dPt>
          <c:dPt>
            <c:idx val="6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4817-5143-92F4-837FB64957D5}"/>
              </c:ext>
            </c:extLst>
          </c:dPt>
          <c:dPt>
            <c:idx val="7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4817-5143-92F4-837FB64957D5}"/>
              </c:ext>
            </c:extLst>
          </c:dPt>
          <c:cat>
            <c:numRef>
              <c:f>Sheet1!$A$2:$A$9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0</c:v>
                </c:pt>
                <c:pt idx="4">
                  <c:v>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4817-5143-92F4-837FB64957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 b="0" i="0">
          <a:solidFill>
            <a:schemeClr val="tx1"/>
          </a:solidFill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pPr>
      <a:endParaRPr lang="es-SV"/>
    </a:p>
  </c:txPr>
  <c:externalData r:id="rId3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6.4164226815816244E-4"/>
          <c:w val="0.95103513202989343"/>
          <c:h val="0.949814683351465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00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817-5143-92F4-837FB64957D5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817-5143-92F4-837FB64957D5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817-5143-92F4-837FB64957D5}"/>
              </c:ext>
            </c:extLst>
          </c:dPt>
          <c:dPt>
            <c:idx val="3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817-5143-92F4-837FB64957D5}"/>
              </c:ext>
            </c:extLst>
          </c:dPt>
          <c:dPt>
            <c:idx val="4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817-5143-92F4-837FB64957D5}"/>
              </c:ext>
            </c:extLst>
          </c:dPt>
          <c:dPt>
            <c:idx val="5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4817-5143-92F4-837FB64957D5}"/>
              </c:ext>
            </c:extLst>
          </c:dPt>
          <c:dPt>
            <c:idx val="6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4817-5143-92F4-837FB64957D5}"/>
              </c:ext>
            </c:extLst>
          </c:dPt>
          <c:dPt>
            <c:idx val="7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4817-5143-92F4-837FB64957D5}"/>
              </c:ext>
            </c:extLst>
          </c:dPt>
          <c:cat>
            <c:numRef>
              <c:f>Sheet1!$A$2:$A$9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0</c:v>
                </c:pt>
                <c:pt idx="4">
                  <c:v>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4817-5143-92F4-837FB64957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 b="0" i="0">
          <a:solidFill>
            <a:schemeClr val="tx1"/>
          </a:solidFill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pPr>
      <a:endParaRPr lang="es-SV"/>
    </a:p>
  </c:txPr>
  <c:externalData r:id="rId3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01128576617192"/>
          <c:y val="0.14533084353267342"/>
          <c:w val="0.72478145194499188"/>
          <c:h val="0.672477126256820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Monto Invertido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178B3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6.914402951841734E-3"/>
                  <c:y val="-1.8482868749707414E-2"/>
                </c:manualLayout>
              </c:layout>
              <c:tx>
                <c:rich>
                  <a:bodyPr/>
                  <a:lstStyle/>
                  <a:p>
                    <a:fld id="{C2680C06-14F0-4113-9478-879E99F3A892}" type="VALUE">
                      <a:rPr lang="en-US" smtClean="0"/>
                      <a:pPr/>
                      <a:t>[VALOR]</a:t>
                    </a:fld>
                    <a:endParaRPr lang="es-S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362486642676491"/>
                      <c:h val="9.1746206781759265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1.3754355248102776E-3"/>
                  <c:y val="-2.3284924395711854E-2"/>
                </c:manualLayout>
              </c:layout>
              <c:tx>
                <c:rich>
                  <a:bodyPr/>
                  <a:lstStyle/>
                  <a:p>
                    <a:fld id="{B56BA7DE-5A9E-473D-916B-47DD17528073}" type="VALUE">
                      <a:rPr lang="en-US" smtClean="0"/>
                      <a:pPr/>
                      <a:t>[VALOR]</a:t>
                    </a:fld>
                    <a:endParaRPr lang="es-S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886678726289881"/>
                      <c:h val="0.12807891766492763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1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s-S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Meta Anual</c:v>
                </c:pt>
                <c:pt idx="1">
                  <c:v>Ejecutado 1T 2020</c:v>
                </c:pt>
              </c:strCache>
            </c:strRef>
          </c:cat>
          <c:val>
            <c:numRef>
              <c:f>Sheet1!$B$2:$B$3</c:f>
              <c:numCache>
                <c:formatCode>"$"#,##0.00_);[Red]\("$"#,##0.00\)</c:formatCode>
                <c:ptCount val="2"/>
                <c:pt idx="0" formatCode="&quot;$&quot;#,##0_);[Red]\(&quot;$&quot;#,##0\)">
                  <c:v>277575</c:v>
                </c:pt>
                <c:pt idx="1">
                  <c:v>20921.36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1AC-AF4D-84C3-168F9FF0C6E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163777712"/>
        <c:axId val="1163780976"/>
      </c:barChart>
      <c:catAx>
        <c:axId val="1163777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endParaRPr lang="es-SV"/>
          </a:p>
        </c:txPr>
        <c:crossAx val="1163780976"/>
        <c:crosses val="autoZero"/>
        <c:auto val="1"/>
        <c:lblAlgn val="ctr"/>
        <c:lblOffset val="100"/>
        <c:noMultiLvlLbl val="0"/>
      </c:catAx>
      <c:valAx>
        <c:axId val="1163780976"/>
        <c:scaling>
          <c:orientation val="minMax"/>
        </c:scaling>
        <c:delete val="1"/>
        <c:axPos val="l"/>
        <c:numFmt formatCode="&quot;$&quot;#,##0_);[Red]\(&quot;$&quot;#,##0\)" sourceLinked="1"/>
        <c:majorTickMark val="none"/>
        <c:minorTickMark val="none"/>
        <c:tickLblPos val="nextTo"/>
        <c:crossAx val="1163777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400" b="1" i="0">
          <a:solidFill>
            <a:schemeClr val="bg1"/>
          </a:solidFill>
          <a:latin typeface="Poppins" pitchFamily="2" charset="77"/>
          <a:cs typeface="Poppins" pitchFamily="2" charset="77"/>
        </a:defRPr>
      </a:pPr>
      <a:endParaRPr lang="es-SV"/>
    </a:p>
  </c:txPr>
  <c:externalData r:id="rId3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165296225154242E-2"/>
          <c:y val="4.2938658316471694E-2"/>
          <c:w val="0.92963909375866638"/>
          <c:h val="0.774869311473022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Proyectos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178B3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2.831552185764669E-3"/>
                  <c:y val="-1.8482868749707445E-2"/>
                </c:manualLayout>
              </c:layout>
              <c:tx>
                <c:rich>
                  <a:bodyPr/>
                  <a:lstStyle/>
                  <a:p>
                    <a:fld id="{C2680C06-14F0-4113-9478-879E99F3A892}" type="VALUE">
                      <a:rPr lang="en-US" smtClean="0"/>
                      <a:pPr/>
                      <a:t>[VALOR]</a:t>
                    </a:fld>
                    <a:endParaRPr lang="es-S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055255997110048"/>
                      <c:h val="9.1746206781759265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1.7228846164998087E-3"/>
                  <c:y val="-8.4214126324440447E-3"/>
                </c:manualLayout>
              </c:layout>
              <c:tx>
                <c:rich>
                  <a:bodyPr/>
                  <a:lstStyle/>
                  <a:p>
                    <a:fld id="{B56BA7DE-5A9E-473D-916B-47DD17528073}" type="VALUE">
                      <a:rPr lang="en-US" smtClean="0"/>
                      <a:pPr/>
                      <a:t>[VALOR]</a:t>
                    </a:fld>
                    <a:endParaRPr lang="es-SV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4856206829386758E-2"/>
                      <c:h val="0.11156404908166927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1.7328793735164134E-3"/>
                  <c:y val="9.7554759142989302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7328793735164134E-3"/>
                  <c:y val="8.889420601193230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4657587470326998E-3"/>
                  <c:y val="1.270214459222578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"/>
                  <c:y val="1.770315889124101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1.7328793735163499E-3"/>
                  <c:y val="1.850991672345007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0"/>
                  <c:y val="-2.630623507810100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6.3538176363830892E-17"/>
                  <c:y val="1.306755231442229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0"/>
                  <c:y val="-1.603164612927903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1.732879373516477E-3"/>
                  <c:y val="2.368154131838065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1.2707635272766178E-16"/>
                  <c:y val="6.384362109949892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-1.2707635272766178E-16"/>
                  <c:y val="-1.603164612927903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-1.732879373516477E-3"/>
                  <c:y val="-3.844739429183735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0"/>
                  <c:y val="-8.754180732479934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6"/>
              <c:layout>
                <c:manualLayout>
                  <c:x val="0"/>
                  <c:y val="3.081388393298223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Poppins" pitchFamily="2" charset="77"/>
                    <a:ea typeface="+mn-ea"/>
                    <a:cs typeface="Poppins" pitchFamily="2" charset="77"/>
                  </a:defRPr>
                </a:pPr>
                <a:endParaRPr lang="es-S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Sheet1!$A$2:$A$18</c:f>
              <c:strCache>
                <c:ptCount val="17"/>
                <c:pt idx="0">
                  <c:v>CFPSB</c:v>
                </c:pt>
                <c:pt idx="1">
                  <c:v>GFC</c:v>
                </c:pt>
                <c:pt idx="2">
                  <c:v>GFI</c:v>
                </c:pt>
                <c:pt idx="3">
                  <c:v>GIEFP</c:v>
                </c:pt>
                <c:pt idx="4">
                  <c:v>GT</c:v>
                </c:pt>
                <c:pt idx="5">
                  <c:v>UFAD</c:v>
                </c:pt>
                <c:pt idx="6">
                  <c:v>UMEFP</c:v>
                </c:pt>
                <c:pt idx="7">
                  <c:v>AI</c:v>
                </c:pt>
                <c:pt idx="8">
                  <c:v>GCI</c:v>
                </c:pt>
                <c:pt idx="9">
                  <c:v>GRH</c:v>
                </c:pt>
                <c:pt idx="10">
                  <c:v>GTI</c:v>
                </c:pt>
                <c:pt idx="11">
                  <c:v>UFI</c:v>
                </c:pt>
                <c:pt idx="12">
                  <c:v>GL</c:v>
                </c:pt>
                <c:pt idx="13">
                  <c:v>UACI</c:v>
                </c:pt>
                <c:pt idx="14">
                  <c:v>CDA</c:v>
                </c:pt>
                <c:pt idx="15">
                  <c:v>UPE</c:v>
                </c:pt>
                <c:pt idx="16">
                  <c:v>USG</c:v>
                </c:pt>
              </c:strCache>
            </c:strRef>
          </c:cat>
          <c:val>
            <c:numRef>
              <c:f>Sheet1!$B$2:$B$18</c:f>
              <c:numCache>
                <c:formatCode>0</c:formatCode>
                <c:ptCount val="17"/>
                <c:pt idx="0">
                  <c:v>3</c:v>
                </c:pt>
                <c:pt idx="1">
                  <c:v>2</c:v>
                </c:pt>
                <c:pt idx="2">
                  <c:v>2</c:v>
                </c:pt>
                <c:pt idx="3">
                  <c:v>5</c:v>
                </c:pt>
                <c:pt idx="4">
                  <c:v>7</c:v>
                </c:pt>
                <c:pt idx="5">
                  <c:v>3</c:v>
                </c:pt>
                <c:pt idx="6">
                  <c:v>2</c:v>
                </c:pt>
                <c:pt idx="7">
                  <c:v>26</c:v>
                </c:pt>
                <c:pt idx="8">
                  <c:v>8</c:v>
                </c:pt>
                <c:pt idx="9">
                  <c:v>4</c:v>
                </c:pt>
                <c:pt idx="10">
                  <c:v>6</c:v>
                </c:pt>
                <c:pt idx="11">
                  <c:v>5</c:v>
                </c:pt>
                <c:pt idx="12">
                  <c:v>4</c:v>
                </c:pt>
                <c:pt idx="13">
                  <c:v>1</c:v>
                </c:pt>
                <c:pt idx="14">
                  <c:v>3</c:v>
                </c:pt>
                <c:pt idx="15">
                  <c:v>9</c:v>
                </c:pt>
                <c:pt idx="16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1AC-AF4D-84C3-168F9FF0C6E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axId val="1163755408"/>
        <c:axId val="1163760304"/>
      </c:barChart>
      <c:catAx>
        <c:axId val="1163755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pPr>
            <a:endParaRPr lang="es-SV"/>
          </a:p>
        </c:txPr>
        <c:crossAx val="1163760304"/>
        <c:crosses val="autoZero"/>
        <c:auto val="1"/>
        <c:lblAlgn val="ctr"/>
        <c:lblOffset val="100"/>
        <c:noMultiLvlLbl val="0"/>
      </c:catAx>
      <c:valAx>
        <c:axId val="1163760304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1163755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400" b="1" i="0">
          <a:solidFill>
            <a:schemeClr val="bg1"/>
          </a:solidFill>
          <a:latin typeface="Poppins" pitchFamily="2" charset="77"/>
          <a:cs typeface="Poppins" pitchFamily="2" charset="77"/>
        </a:defRPr>
      </a:pPr>
      <a:endParaRPr lang="es-SV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00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817-5143-92F4-837FB64957D5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817-5143-92F4-837FB64957D5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817-5143-92F4-837FB64957D5}"/>
              </c:ext>
            </c:extLst>
          </c:dPt>
          <c:dPt>
            <c:idx val="3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817-5143-92F4-837FB64957D5}"/>
              </c:ext>
            </c:extLst>
          </c:dPt>
          <c:dPt>
            <c:idx val="4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817-5143-92F4-837FB64957D5}"/>
              </c:ext>
            </c:extLst>
          </c:dPt>
          <c:dPt>
            <c:idx val="5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4817-5143-92F4-837FB64957D5}"/>
              </c:ext>
            </c:extLst>
          </c:dPt>
          <c:dPt>
            <c:idx val="6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4817-5143-92F4-837FB64957D5}"/>
              </c:ext>
            </c:extLst>
          </c:dPt>
          <c:dPt>
            <c:idx val="7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4817-5143-92F4-837FB64957D5}"/>
              </c:ext>
            </c:extLst>
          </c:dPt>
          <c:cat>
            <c:numRef>
              <c:f>Sheet1!$A$2:$A$9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0</c:v>
                </c:pt>
                <c:pt idx="4">
                  <c:v>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4817-5143-92F4-837FB64957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 b="0" i="0">
          <a:solidFill>
            <a:schemeClr val="tx1"/>
          </a:solidFill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pPr>
      <a:endParaRPr lang="es-SV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00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817-5143-92F4-837FB64957D5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817-5143-92F4-837FB64957D5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817-5143-92F4-837FB64957D5}"/>
              </c:ext>
            </c:extLst>
          </c:dPt>
          <c:dPt>
            <c:idx val="3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817-5143-92F4-837FB64957D5}"/>
              </c:ext>
            </c:extLst>
          </c:dPt>
          <c:dPt>
            <c:idx val="4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817-5143-92F4-837FB64957D5}"/>
              </c:ext>
            </c:extLst>
          </c:dPt>
          <c:dPt>
            <c:idx val="5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4817-5143-92F4-837FB64957D5}"/>
              </c:ext>
            </c:extLst>
          </c:dPt>
          <c:dPt>
            <c:idx val="6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4817-5143-92F4-837FB64957D5}"/>
              </c:ext>
            </c:extLst>
          </c:dPt>
          <c:dPt>
            <c:idx val="7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4817-5143-92F4-837FB64957D5}"/>
              </c:ext>
            </c:extLst>
          </c:dPt>
          <c:cat>
            <c:numRef>
              <c:f>Sheet1!$A$2:$A$9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0</c:v>
                </c:pt>
                <c:pt idx="4">
                  <c:v>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4817-5143-92F4-837FB64957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 b="0" i="0">
          <a:solidFill>
            <a:schemeClr val="tx1"/>
          </a:solidFill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pPr>
      <a:endParaRPr lang="es-SV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00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817-5143-92F4-837FB64957D5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817-5143-92F4-837FB64957D5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817-5143-92F4-837FB64957D5}"/>
              </c:ext>
            </c:extLst>
          </c:dPt>
          <c:dPt>
            <c:idx val="3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817-5143-92F4-837FB64957D5}"/>
              </c:ext>
            </c:extLst>
          </c:dPt>
          <c:dPt>
            <c:idx val="4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817-5143-92F4-837FB64957D5}"/>
              </c:ext>
            </c:extLst>
          </c:dPt>
          <c:dPt>
            <c:idx val="5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4817-5143-92F4-837FB64957D5}"/>
              </c:ext>
            </c:extLst>
          </c:dPt>
          <c:dPt>
            <c:idx val="6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4817-5143-92F4-837FB64957D5}"/>
              </c:ext>
            </c:extLst>
          </c:dPt>
          <c:dPt>
            <c:idx val="7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4817-5143-92F4-837FB64957D5}"/>
              </c:ext>
            </c:extLst>
          </c:dPt>
          <c:cat>
            <c:numRef>
              <c:f>Sheet1!$A$2:$A$9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0</c:v>
                </c:pt>
                <c:pt idx="4">
                  <c:v>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4817-5143-92F4-837FB64957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 b="0" i="0">
          <a:solidFill>
            <a:schemeClr val="tx1"/>
          </a:solidFill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pPr>
      <a:endParaRPr lang="es-SV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Lato Light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Lato Light" panose="020F0502020204030203" pitchFamily="34" charset="0"/>
              </a:defRPr>
            </a:lvl1pPr>
          </a:lstStyle>
          <a:p>
            <a:fld id="{EFC10EE1-B198-C942-8235-326C972CBB30}" type="datetimeFigureOut">
              <a:rPr lang="en-US" smtClean="0"/>
              <a:pPr/>
              <a:t>4/29/2020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Lato Light" panose="020F050202020403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Lato Light" panose="020F0502020204030203" pitchFamily="34" charset="0"/>
              </a:defRPr>
            </a:lvl1pPr>
          </a:lstStyle>
          <a:p>
            <a:fld id="{006BE02D-20C0-F840-AFAC-BEA99C74FDC2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b="0" i="0" kern="1200">
        <a:solidFill>
          <a:schemeClr val="tx1"/>
        </a:solidFill>
        <a:latin typeface="Lato Light" panose="020F0502020204030203" pitchFamily="34" charset="0"/>
        <a:ea typeface="+mn-ea"/>
        <a:cs typeface="+mn-cs"/>
      </a:defRPr>
    </a:lvl1pPr>
    <a:lvl2pPr marL="914217" algn="l" defTabSz="914217" rtl="0" eaLnBrk="1" latinLnBrk="0" hangingPunct="1">
      <a:defRPr sz="2400" b="0" i="0" kern="1200">
        <a:solidFill>
          <a:schemeClr val="tx1"/>
        </a:solidFill>
        <a:latin typeface="Lato Light" panose="020F0502020204030203" pitchFamily="34" charset="0"/>
        <a:ea typeface="+mn-ea"/>
        <a:cs typeface="+mn-cs"/>
      </a:defRPr>
    </a:lvl2pPr>
    <a:lvl3pPr marL="1828434" algn="l" defTabSz="914217" rtl="0" eaLnBrk="1" latinLnBrk="0" hangingPunct="1">
      <a:defRPr sz="2400" b="0" i="0" kern="1200">
        <a:solidFill>
          <a:schemeClr val="tx1"/>
        </a:solidFill>
        <a:latin typeface="Lato Light" panose="020F0502020204030203" pitchFamily="34" charset="0"/>
        <a:ea typeface="+mn-ea"/>
        <a:cs typeface="+mn-cs"/>
      </a:defRPr>
    </a:lvl3pPr>
    <a:lvl4pPr marL="2742651" algn="l" defTabSz="914217" rtl="0" eaLnBrk="1" latinLnBrk="0" hangingPunct="1">
      <a:defRPr sz="2400" b="0" i="0" kern="1200">
        <a:solidFill>
          <a:schemeClr val="tx1"/>
        </a:solidFill>
        <a:latin typeface="Lato Light" panose="020F0502020204030203" pitchFamily="34" charset="0"/>
        <a:ea typeface="+mn-ea"/>
        <a:cs typeface="+mn-cs"/>
      </a:defRPr>
    </a:lvl4pPr>
    <a:lvl5pPr marL="3656868" algn="l" defTabSz="914217" rtl="0" eaLnBrk="1" latinLnBrk="0" hangingPunct="1">
      <a:defRPr sz="2400" b="0" i="0" kern="1200">
        <a:solidFill>
          <a:schemeClr val="tx1"/>
        </a:solidFill>
        <a:latin typeface="Lato Light" panose="020F0502020204030203" pitchFamily="34" charset="0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829967"/>
            <a:ext cx="2971800" cy="466434"/>
          </a:xfrm>
          <a:prstGeom prst="rect">
            <a:avLst/>
          </a:prstGeom>
        </p:spPr>
        <p:txBody>
          <a:bodyPr/>
          <a:lstStyle/>
          <a:p>
            <a:fld id="{B0FCC8D5-6D68-A443-97C0-91AE5977134B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8403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829967"/>
            <a:ext cx="2971800" cy="466434"/>
          </a:xfrm>
          <a:prstGeom prst="rect">
            <a:avLst/>
          </a:prstGeom>
        </p:spPr>
        <p:txBody>
          <a:bodyPr/>
          <a:lstStyle/>
          <a:p>
            <a:fld id="{B0FCC8D5-6D68-A443-97C0-91AE5977134B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5886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829967"/>
            <a:ext cx="2971800" cy="466434"/>
          </a:xfrm>
          <a:prstGeom prst="rect">
            <a:avLst/>
          </a:prstGeom>
        </p:spPr>
        <p:txBody>
          <a:bodyPr/>
          <a:lstStyle/>
          <a:p>
            <a:fld id="{B0FCC8D5-6D68-A443-97C0-91AE5977134B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0695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829967"/>
            <a:ext cx="2971800" cy="466434"/>
          </a:xfrm>
          <a:prstGeom prst="rect">
            <a:avLst/>
          </a:prstGeom>
        </p:spPr>
        <p:txBody>
          <a:bodyPr/>
          <a:lstStyle/>
          <a:p>
            <a:fld id="{B0FCC8D5-6D68-A443-97C0-91AE5977134B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077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829967"/>
            <a:ext cx="2971800" cy="466434"/>
          </a:xfrm>
          <a:prstGeom prst="rect">
            <a:avLst/>
          </a:prstGeom>
        </p:spPr>
        <p:txBody>
          <a:bodyPr/>
          <a:lstStyle/>
          <a:p>
            <a:fld id="{B0FCC8D5-6D68-A443-97C0-91AE5977134B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9256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829967"/>
            <a:ext cx="2971800" cy="466434"/>
          </a:xfrm>
          <a:prstGeom prst="rect">
            <a:avLst/>
          </a:prstGeom>
        </p:spPr>
        <p:txBody>
          <a:bodyPr/>
          <a:lstStyle/>
          <a:p>
            <a:fld id="{B0FCC8D5-6D68-A443-97C0-91AE5977134B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8363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829967"/>
            <a:ext cx="2971800" cy="466434"/>
          </a:xfrm>
          <a:prstGeom prst="rect">
            <a:avLst/>
          </a:prstGeom>
        </p:spPr>
        <p:txBody>
          <a:bodyPr/>
          <a:lstStyle/>
          <a:p>
            <a:fld id="{B0FCC8D5-6D68-A443-97C0-91AE5977134B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215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829967"/>
            <a:ext cx="2971800" cy="466434"/>
          </a:xfrm>
          <a:prstGeom prst="rect">
            <a:avLst/>
          </a:prstGeom>
        </p:spPr>
        <p:txBody>
          <a:bodyPr/>
          <a:lstStyle/>
          <a:p>
            <a:fld id="{B0FCC8D5-6D68-A443-97C0-91AE5977134B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0670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829967"/>
            <a:ext cx="2971800" cy="466434"/>
          </a:xfrm>
          <a:prstGeom prst="rect">
            <a:avLst/>
          </a:prstGeom>
        </p:spPr>
        <p:txBody>
          <a:bodyPr/>
          <a:lstStyle/>
          <a:p>
            <a:fld id="{B0FCC8D5-6D68-A443-97C0-91AE5977134B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9322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829967"/>
            <a:ext cx="2971800" cy="466434"/>
          </a:xfrm>
          <a:prstGeom prst="rect">
            <a:avLst/>
          </a:prstGeom>
        </p:spPr>
        <p:txBody>
          <a:bodyPr/>
          <a:lstStyle/>
          <a:p>
            <a:fld id="{B0FCC8D5-6D68-A443-97C0-91AE5977134B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5041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1046481">
              <a:defRPr/>
            </a:pPr>
            <a:r>
              <a:rPr lang="en-US">
                <a:solidFill>
                  <a:prstClr val="black"/>
                </a:solidFill>
              </a:rPr>
              <a:t>My First Template</a:t>
            </a:r>
          </a:p>
        </p:txBody>
      </p:sp>
    </p:spTree>
    <p:extLst>
      <p:ext uri="{BB962C8B-B14F-4D97-AF65-F5344CB8AC3E}">
        <p14:creationId xmlns:p14="http://schemas.microsoft.com/office/powerpoint/2010/main" val="3644317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829967"/>
            <a:ext cx="2971800" cy="466434"/>
          </a:xfrm>
          <a:prstGeom prst="rect">
            <a:avLst/>
          </a:prstGeom>
        </p:spPr>
        <p:txBody>
          <a:bodyPr/>
          <a:lstStyle/>
          <a:p>
            <a:fld id="{B0FCC8D5-6D68-A443-97C0-91AE5977134B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8003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829967"/>
            <a:ext cx="2971800" cy="466434"/>
          </a:xfrm>
          <a:prstGeom prst="rect">
            <a:avLst/>
          </a:prstGeom>
        </p:spPr>
        <p:txBody>
          <a:bodyPr/>
          <a:lstStyle/>
          <a:p>
            <a:fld id="{B0FCC8D5-6D68-A443-97C0-91AE5977134B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9745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1046481">
              <a:defRPr/>
            </a:pPr>
            <a:r>
              <a:rPr lang="en-US">
                <a:solidFill>
                  <a:prstClr val="black"/>
                </a:solidFill>
              </a:rPr>
              <a:t>My First Template</a:t>
            </a:r>
          </a:p>
        </p:txBody>
      </p:sp>
    </p:spTree>
    <p:extLst>
      <p:ext uri="{BB962C8B-B14F-4D97-AF65-F5344CB8AC3E}">
        <p14:creationId xmlns:p14="http://schemas.microsoft.com/office/powerpoint/2010/main" val="35365154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829967"/>
            <a:ext cx="2971800" cy="466434"/>
          </a:xfrm>
          <a:prstGeom prst="rect">
            <a:avLst/>
          </a:prstGeom>
        </p:spPr>
        <p:txBody>
          <a:bodyPr/>
          <a:lstStyle/>
          <a:p>
            <a:fld id="{B0FCC8D5-6D68-A443-97C0-91AE5977134B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6343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 algn="r">
              <a:lnSpc>
                <a:spcPct val="107000"/>
              </a:lnSpc>
            </a:pPr>
            <a:r>
              <a:rPr lang="en-US"/>
              <a:t>Entre los </a:t>
            </a:r>
            <a:r>
              <a:rPr lang="en-US" err="1"/>
              <a:t>cursos</a:t>
            </a:r>
            <a:r>
              <a:rPr lang="en-US"/>
              <a:t> </a:t>
            </a:r>
            <a:r>
              <a:rPr lang="en-US" err="1"/>
              <a:t>ejecutados</a:t>
            </a:r>
            <a:r>
              <a:rPr lang="en-US"/>
              <a:t> se </a:t>
            </a:r>
            <a:r>
              <a:rPr lang="en-US" err="1"/>
              <a:t>tienen</a:t>
            </a:r>
            <a:r>
              <a:rPr lang="en-US"/>
              <a:t>: </a:t>
            </a:r>
          </a:p>
          <a:p>
            <a:pPr lvl="1" algn="r">
              <a:lnSpc>
                <a:spcPct val="107000"/>
              </a:lnSpc>
            </a:pPr>
            <a:r>
              <a:rPr lang="es-MX" sz="900" b="1">
                <a:solidFill>
                  <a:prstClr val="black"/>
                </a:solidFill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Curso Metodológico de Didáctica para la Planificación y Facilitar el idioma Inglés</a:t>
            </a:r>
          </a:p>
          <a:p>
            <a:pPr lvl="1" algn="r">
              <a:lnSpc>
                <a:spcPct val="107000"/>
              </a:lnSpc>
            </a:pPr>
            <a:r>
              <a:rPr lang="es-MX" sz="900" b="1">
                <a:solidFill>
                  <a:prstClr val="black"/>
                </a:solidFill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Didáctica de la Formación Profesional</a:t>
            </a:r>
          </a:p>
          <a:p>
            <a:pPr lvl="1" algn="r">
              <a:lnSpc>
                <a:spcPct val="107000"/>
              </a:lnSpc>
            </a:pPr>
            <a:r>
              <a:rPr lang="es-MX" sz="900" b="1">
                <a:solidFill>
                  <a:prstClr val="black"/>
                </a:solidFill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Evaluación de la Formación Profesional</a:t>
            </a:r>
          </a:p>
          <a:p>
            <a:pPr lvl="1" algn="r">
              <a:lnSpc>
                <a:spcPct val="107000"/>
              </a:lnSpc>
            </a:pPr>
            <a:r>
              <a:rPr lang="es-MX" sz="900" b="1">
                <a:solidFill>
                  <a:prstClr val="black"/>
                </a:solidFill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Liderazgo en los entornos de aprendizaje</a:t>
            </a:r>
          </a:p>
          <a:p>
            <a:pPr lvl="1" algn="r">
              <a:lnSpc>
                <a:spcPct val="107000"/>
              </a:lnSpc>
            </a:pPr>
            <a:r>
              <a:rPr lang="es-MX" sz="900" b="1">
                <a:solidFill>
                  <a:prstClr val="black"/>
                </a:solidFill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Seguridad ocupacional en los entornos de aprendizaje</a:t>
            </a:r>
          </a:p>
          <a:p>
            <a:pPr lvl="1" algn="r">
              <a:lnSpc>
                <a:spcPct val="107000"/>
              </a:lnSpc>
            </a:pPr>
            <a:r>
              <a:rPr lang="es-MX" sz="900" b="1">
                <a:solidFill>
                  <a:prstClr val="black"/>
                </a:solidFill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Competencias Técnicas Instructores – SSO</a:t>
            </a:r>
          </a:p>
          <a:p>
            <a:pPr lvl="1" algn="r">
              <a:lnSpc>
                <a:spcPct val="107000"/>
              </a:lnSpc>
            </a:pPr>
            <a:r>
              <a:rPr lang="es-MX" sz="900" b="1">
                <a:solidFill>
                  <a:prstClr val="black"/>
                </a:solidFill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Normas HACCP</a:t>
            </a:r>
            <a:endParaRPr lang="es-SV" sz="900">
              <a:solidFill>
                <a:prstClr val="black"/>
              </a:solidFill>
              <a:latin typeface="Open Sans" panose="020B06060305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000"/>
          </a:p>
          <a:p>
            <a:endParaRPr lang="en-US" sz="100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1046481">
              <a:defRPr/>
            </a:pPr>
            <a:r>
              <a:rPr lang="en-US">
                <a:solidFill>
                  <a:prstClr val="black"/>
                </a:solidFill>
              </a:rPr>
              <a:t>My First Template</a:t>
            </a:r>
          </a:p>
        </p:txBody>
      </p:sp>
    </p:spTree>
    <p:extLst>
      <p:ext uri="{BB962C8B-B14F-4D97-AF65-F5344CB8AC3E}">
        <p14:creationId xmlns:p14="http://schemas.microsoft.com/office/powerpoint/2010/main" val="41130617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1046481">
              <a:defRPr/>
            </a:pPr>
            <a:r>
              <a:rPr lang="en-US">
                <a:solidFill>
                  <a:prstClr val="black"/>
                </a:solidFill>
              </a:rPr>
              <a:t>My First Template</a:t>
            </a:r>
          </a:p>
        </p:txBody>
      </p:sp>
    </p:spTree>
    <p:extLst>
      <p:ext uri="{BB962C8B-B14F-4D97-AF65-F5344CB8AC3E}">
        <p14:creationId xmlns:p14="http://schemas.microsoft.com/office/powerpoint/2010/main" val="665279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1046481">
              <a:defRPr/>
            </a:pPr>
            <a:r>
              <a:rPr lang="en-US">
                <a:solidFill>
                  <a:prstClr val="black"/>
                </a:solidFill>
              </a:rPr>
              <a:t>My First Template</a:t>
            </a:r>
          </a:p>
        </p:txBody>
      </p:sp>
    </p:spTree>
    <p:extLst>
      <p:ext uri="{BB962C8B-B14F-4D97-AF65-F5344CB8AC3E}">
        <p14:creationId xmlns:p14="http://schemas.microsoft.com/office/powerpoint/2010/main" val="10044556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1046481">
              <a:defRPr/>
            </a:pPr>
            <a:r>
              <a:rPr lang="en-US">
                <a:solidFill>
                  <a:prstClr val="black"/>
                </a:solidFill>
              </a:rPr>
              <a:t>My First Template</a:t>
            </a:r>
          </a:p>
        </p:txBody>
      </p:sp>
    </p:spTree>
    <p:extLst>
      <p:ext uri="{BB962C8B-B14F-4D97-AF65-F5344CB8AC3E}">
        <p14:creationId xmlns:p14="http://schemas.microsoft.com/office/powerpoint/2010/main" val="17517178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1046481">
              <a:defRPr/>
            </a:pPr>
            <a:r>
              <a:rPr lang="en-US">
                <a:solidFill>
                  <a:prstClr val="black"/>
                </a:solidFill>
              </a:rPr>
              <a:t>My First Template</a:t>
            </a:r>
          </a:p>
        </p:txBody>
      </p:sp>
    </p:spTree>
    <p:extLst>
      <p:ext uri="{BB962C8B-B14F-4D97-AF65-F5344CB8AC3E}">
        <p14:creationId xmlns:p14="http://schemas.microsoft.com/office/powerpoint/2010/main" val="2534228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829967"/>
            <a:ext cx="2971800" cy="466434"/>
          </a:xfrm>
          <a:prstGeom prst="rect">
            <a:avLst/>
          </a:prstGeom>
        </p:spPr>
        <p:txBody>
          <a:bodyPr/>
          <a:lstStyle/>
          <a:p>
            <a:fld id="{B0FCC8D5-6D68-A443-97C0-91AE5977134B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1771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1046481">
              <a:defRPr/>
            </a:pPr>
            <a:r>
              <a:rPr lang="en-US">
                <a:solidFill>
                  <a:prstClr val="black"/>
                </a:solidFill>
              </a:rPr>
              <a:t>My First Template</a:t>
            </a:r>
          </a:p>
        </p:txBody>
      </p:sp>
    </p:spTree>
    <p:extLst>
      <p:ext uri="{BB962C8B-B14F-4D97-AF65-F5344CB8AC3E}">
        <p14:creationId xmlns:p14="http://schemas.microsoft.com/office/powerpoint/2010/main" val="106553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829967"/>
            <a:ext cx="2971800" cy="466434"/>
          </a:xfrm>
          <a:prstGeom prst="rect">
            <a:avLst/>
          </a:prstGeom>
        </p:spPr>
        <p:txBody>
          <a:bodyPr/>
          <a:lstStyle/>
          <a:p>
            <a:fld id="{B0FCC8D5-6D68-A443-97C0-91AE5977134B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2845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829967"/>
            <a:ext cx="2971800" cy="466434"/>
          </a:xfrm>
          <a:prstGeom prst="rect">
            <a:avLst/>
          </a:prstGeom>
        </p:spPr>
        <p:txBody>
          <a:bodyPr/>
          <a:lstStyle/>
          <a:p>
            <a:fld id="{B0FCC8D5-6D68-A443-97C0-91AE5977134B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8486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1046481">
              <a:defRPr/>
            </a:pPr>
            <a:r>
              <a:rPr lang="en-US">
                <a:solidFill>
                  <a:prstClr val="black"/>
                </a:solidFill>
              </a:rPr>
              <a:t>My First Template</a:t>
            </a:r>
          </a:p>
        </p:txBody>
      </p:sp>
    </p:spTree>
    <p:extLst>
      <p:ext uri="{BB962C8B-B14F-4D97-AF65-F5344CB8AC3E}">
        <p14:creationId xmlns:p14="http://schemas.microsoft.com/office/powerpoint/2010/main" val="13795765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829967"/>
            <a:ext cx="2971800" cy="466434"/>
          </a:xfrm>
          <a:prstGeom prst="rect">
            <a:avLst/>
          </a:prstGeom>
        </p:spPr>
        <p:txBody>
          <a:bodyPr/>
          <a:lstStyle/>
          <a:p>
            <a:fld id="{B0FCC8D5-6D68-A443-97C0-91AE5977134B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5486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829967"/>
            <a:ext cx="2971800" cy="466434"/>
          </a:xfrm>
          <a:prstGeom prst="rect">
            <a:avLst/>
          </a:prstGeom>
        </p:spPr>
        <p:txBody>
          <a:bodyPr/>
          <a:lstStyle/>
          <a:p>
            <a:fld id="{B0FCC8D5-6D68-A443-97C0-91AE5977134B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9159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829967"/>
            <a:ext cx="2971800" cy="466434"/>
          </a:xfrm>
          <a:prstGeom prst="rect">
            <a:avLst/>
          </a:prstGeom>
        </p:spPr>
        <p:txBody>
          <a:bodyPr/>
          <a:lstStyle/>
          <a:p>
            <a:fld id="{B0FCC8D5-6D68-A443-97C0-91AE5977134B}" type="slidenum">
              <a:rPr lang="en-US" smtClean="0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4133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829967"/>
            <a:ext cx="2971800" cy="466434"/>
          </a:xfrm>
          <a:prstGeom prst="rect">
            <a:avLst/>
          </a:prstGeom>
        </p:spPr>
        <p:txBody>
          <a:bodyPr/>
          <a:lstStyle/>
          <a:p>
            <a:fld id="{B0FCC8D5-6D68-A443-97C0-91AE5977134B}" type="slidenum">
              <a:rPr lang="en-US" smtClean="0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3214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829967"/>
            <a:ext cx="2971800" cy="466434"/>
          </a:xfrm>
          <a:prstGeom prst="rect">
            <a:avLst/>
          </a:prstGeom>
        </p:spPr>
        <p:txBody>
          <a:bodyPr/>
          <a:lstStyle/>
          <a:p>
            <a:fld id="{B0FCC8D5-6D68-A443-97C0-91AE5977134B}" type="slidenum">
              <a:rPr lang="en-US" smtClean="0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8620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829967"/>
            <a:ext cx="2971800" cy="466434"/>
          </a:xfrm>
          <a:prstGeom prst="rect">
            <a:avLst/>
          </a:prstGeom>
        </p:spPr>
        <p:txBody>
          <a:bodyPr/>
          <a:lstStyle/>
          <a:p>
            <a:fld id="{B0FCC8D5-6D68-A443-97C0-91AE5977134B}" type="slidenum">
              <a:rPr lang="en-US" smtClean="0">
                <a:solidFill>
                  <a:prstClr val="black"/>
                </a:solidFill>
              </a:rPr>
              <a:pPr/>
              <a:t>63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9605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829967"/>
            <a:ext cx="2971800" cy="466434"/>
          </a:xfrm>
          <a:prstGeom prst="rect">
            <a:avLst/>
          </a:prstGeom>
        </p:spPr>
        <p:txBody>
          <a:bodyPr/>
          <a:lstStyle/>
          <a:p>
            <a:fld id="{B0FCC8D5-6D68-A443-97C0-91AE5977134B}" type="slidenum">
              <a:rPr lang="en-US" smtClean="0">
                <a:solidFill>
                  <a:prstClr val="black"/>
                </a:solidFill>
              </a:rPr>
              <a:pPr/>
              <a:t>65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2529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829967"/>
            <a:ext cx="2971800" cy="466434"/>
          </a:xfrm>
          <a:prstGeom prst="rect">
            <a:avLst/>
          </a:prstGeom>
        </p:spPr>
        <p:txBody>
          <a:bodyPr/>
          <a:lstStyle/>
          <a:p>
            <a:fld id="{B0FCC8D5-6D68-A443-97C0-91AE5977134B}" type="slidenum">
              <a:rPr lang="en-US" smtClean="0">
                <a:solidFill>
                  <a:prstClr val="black"/>
                </a:solidFill>
              </a:rPr>
              <a:pPr/>
              <a:t>66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704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829967"/>
            <a:ext cx="2971800" cy="466434"/>
          </a:xfrm>
          <a:prstGeom prst="rect">
            <a:avLst/>
          </a:prstGeom>
        </p:spPr>
        <p:txBody>
          <a:bodyPr/>
          <a:lstStyle/>
          <a:p>
            <a:fld id="{B0FCC8D5-6D68-A443-97C0-91AE5977134B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6497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829967"/>
            <a:ext cx="2971800" cy="466434"/>
          </a:xfrm>
          <a:prstGeom prst="rect">
            <a:avLst/>
          </a:prstGeom>
        </p:spPr>
        <p:txBody>
          <a:bodyPr/>
          <a:lstStyle/>
          <a:p>
            <a:fld id="{B0FCC8D5-6D68-A443-97C0-91AE5977134B}" type="slidenum">
              <a:rPr lang="en-US" smtClean="0">
                <a:solidFill>
                  <a:prstClr val="black"/>
                </a:solidFill>
              </a:rPr>
              <a:pPr/>
              <a:t>68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34425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829967"/>
            <a:ext cx="2971800" cy="466434"/>
          </a:xfrm>
          <a:prstGeom prst="rect">
            <a:avLst/>
          </a:prstGeom>
        </p:spPr>
        <p:txBody>
          <a:bodyPr/>
          <a:lstStyle/>
          <a:p>
            <a:fld id="{B0FCC8D5-6D68-A443-97C0-91AE5977134B}" type="slidenum">
              <a:rPr lang="en-US" smtClean="0">
                <a:solidFill>
                  <a:prstClr val="black"/>
                </a:solidFill>
              </a:rPr>
              <a:pPr/>
              <a:t>69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9350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829967"/>
            <a:ext cx="2971800" cy="466434"/>
          </a:xfrm>
          <a:prstGeom prst="rect">
            <a:avLst/>
          </a:prstGeom>
        </p:spPr>
        <p:txBody>
          <a:bodyPr/>
          <a:lstStyle/>
          <a:p>
            <a:fld id="{B0FCC8D5-6D68-A443-97C0-91AE5977134B}" type="slidenum">
              <a:rPr lang="en-US" smtClean="0">
                <a:solidFill>
                  <a:prstClr val="black"/>
                </a:solidFill>
              </a:rPr>
              <a:pPr/>
              <a:t>71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0348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829967"/>
            <a:ext cx="2971800" cy="466434"/>
          </a:xfrm>
          <a:prstGeom prst="rect">
            <a:avLst/>
          </a:prstGeom>
        </p:spPr>
        <p:txBody>
          <a:bodyPr/>
          <a:lstStyle/>
          <a:p>
            <a:fld id="{B0FCC8D5-6D68-A443-97C0-91AE5977134B}" type="slidenum">
              <a:rPr lang="en-US" smtClean="0">
                <a:solidFill>
                  <a:prstClr val="black"/>
                </a:solidFill>
              </a:rPr>
              <a:pPr/>
              <a:t>72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09381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96947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829967"/>
            <a:ext cx="2971800" cy="466434"/>
          </a:xfrm>
          <a:prstGeom prst="rect">
            <a:avLst/>
          </a:prstGeom>
        </p:spPr>
        <p:txBody>
          <a:bodyPr/>
          <a:lstStyle/>
          <a:p>
            <a:fld id="{B0FCC8D5-6D68-A443-97C0-91AE5977134B}" type="slidenum">
              <a:rPr lang="en-US" smtClean="0">
                <a:solidFill>
                  <a:prstClr val="black"/>
                </a:solidFill>
              </a:rPr>
              <a:pPr/>
              <a:t>76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42327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829967"/>
            <a:ext cx="2971800" cy="466434"/>
          </a:xfrm>
          <a:prstGeom prst="rect">
            <a:avLst/>
          </a:prstGeom>
        </p:spPr>
        <p:txBody>
          <a:bodyPr/>
          <a:lstStyle/>
          <a:p>
            <a:fld id="{B0FCC8D5-6D68-A443-97C0-91AE5977134B}" type="slidenum">
              <a:rPr lang="en-US" smtClean="0">
                <a:solidFill>
                  <a:prstClr val="black"/>
                </a:solidFill>
              </a:rPr>
              <a:pPr/>
              <a:t>77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127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829967"/>
            <a:ext cx="2971800" cy="466434"/>
          </a:xfrm>
          <a:prstGeom prst="rect">
            <a:avLst/>
          </a:prstGeom>
        </p:spPr>
        <p:txBody>
          <a:bodyPr/>
          <a:lstStyle/>
          <a:p>
            <a:fld id="{B0FCC8D5-6D68-A443-97C0-91AE5977134B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5635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829967"/>
            <a:ext cx="2971800" cy="466434"/>
          </a:xfrm>
          <a:prstGeom prst="rect">
            <a:avLst/>
          </a:prstGeom>
        </p:spPr>
        <p:txBody>
          <a:bodyPr/>
          <a:lstStyle/>
          <a:p>
            <a:fld id="{B0FCC8D5-6D68-A443-97C0-91AE5977134B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667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829967"/>
            <a:ext cx="2971800" cy="466434"/>
          </a:xfrm>
          <a:prstGeom prst="rect">
            <a:avLst/>
          </a:prstGeom>
        </p:spPr>
        <p:txBody>
          <a:bodyPr/>
          <a:lstStyle/>
          <a:p>
            <a:fld id="{B0FCC8D5-6D68-A443-97C0-91AE5977134B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502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829967"/>
            <a:ext cx="2971800" cy="466434"/>
          </a:xfrm>
          <a:prstGeom prst="rect">
            <a:avLst/>
          </a:prstGeom>
        </p:spPr>
        <p:txBody>
          <a:bodyPr/>
          <a:lstStyle/>
          <a:p>
            <a:fld id="{B0FCC8D5-6D68-A443-97C0-91AE5977134B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3319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829967"/>
            <a:ext cx="2971800" cy="466434"/>
          </a:xfrm>
          <a:prstGeom prst="rect">
            <a:avLst/>
          </a:prstGeom>
        </p:spPr>
        <p:txBody>
          <a:bodyPr/>
          <a:lstStyle/>
          <a:p>
            <a:fld id="{B0FCC8D5-6D68-A443-97C0-91AE5977134B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207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700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60118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8883" y="3200403"/>
            <a:ext cx="10766795" cy="9051926"/>
          </a:xfrm>
        </p:spPr>
        <p:txBody>
          <a:bodyPr/>
          <a:lstStyle>
            <a:lvl1pPr>
              <a:defRPr sz="5599"/>
            </a:lvl1pPr>
            <a:lvl2pPr>
              <a:defRPr sz="4799"/>
            </a:lvl2pPr>
            <a:lvl3pPr>
              <a:defRPr sz="3999"/>
            </a:lvl3pPr>
            <a:lvl4pPr>
              <a:defRPr sz="3599"/>
            </a:lvl4pPr>
            <a:lvl5pPr>
              <a:defRPr sz="3599"/>
            </a:lvl5pPr>
            <a:lvl6pPr>
              <a:defRPr sz="3599"/>
            </a:lvl6pPr>
            <a:lvl7pPr>
              <a:defRPr sz="3599"/>
            </a:lvl7pPr>
            <a:lvl8pPr>
              <a:defRPr sz="3599"/>
            </a:lvl8pPr>
            <a:lvl9pPr>
              <a:defRPr sz="3599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1972" y="3200403"/>
            <a:ext cx="10766795" cy="9051926"/>
          </a:xfrm>
        </p:spPr>
        <p:txBody>
          <a:bodyPr/>
          <a:lstStyle>
            <a:lvl1pPr>
              <a:defRPr sz="5599"/>
            </a:lvl1pPr>
            <a:lvl2pPr>
              <a:defRPr sz="4799"/>
            </a:lvl2pPr>
            <a:lvl3pPr>
              <a:defRPr sz="3999"/>
            </a:lvl3pPr>
            <a:lvl4pPr>
              <a:defRPr sz="3599"/>
            </a:lvl4pPr>
            <a:lvl5pPr>
              <a:defRPr sz="3599"/>
            </a:lvl5pPr>
            <a:lvl6pPr>
              <a:defRPr sz="3599"/>
            </a:lvl6pPr>
            <a:lvl7pPr>
              <a:defRPr sz="3599"/>
            </a:lvl7pPr>
            <a:lvl8pPr>
              <a:defRPr sz="3599"/>
            </a:lvl8pPr>
            <a:lvl9pPr>
              <a:defRPr sz="3599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13835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4" y="3070226"/>
            <a:ext cx="10771028" cy="1279524"/>
          </a:xfrm>
        </p:spPr>
        <p:txBody>
          <a:bodyPr anchor="b"/>
          <a:lstStyle>
            <a:lvl1pPr marL="0" indent="0">
              <a:buNone/>
              <a:defRPr sz="4799" b="1"/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8884" y="4349750"/>
            <a:ext cx="10771028" cy="7902576"/>
          </a:xfrm>
        </p:spPr>
        <p:txBody>
          <a:bodyPr/>
          <a:lstStyle>
            <a:lvl1pPr>
              <a:defRPr sz="4799"/>
            </a:lvl1pPr>
            <a:lvl2pPr>
              <a:defRPr sz="3999"/>
            </a:lvl2pPr>
            <a:lvl3pPr>
              <a:defRPr sz="3599"/>
            </a:lvl3pPr>
            <a:lvl4pPr>
              <a:defRPr sz="3199"/>
            </a:lvl4pPr>
            <a:lvl5pPr>
              <a:defRPr sz="3199"/>
            </a:lvl5pPr>
            <a:lvl6pPr>
              <a:defRPr sz="3199"/>
            </a:lvl6pPr>
            <a:lvl7pPr>
              <a:defRPr sz="3199"/>
            </a:lvl7pPr>
            <a:lvl8pPr>
              <a:defRPr sz="3199"/>
            </a:lvl8pPr>
            <a:lvl9pPr>
              <a:defRPr sz="3199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3511" y="3070226"/>
            <a:ext cx="10775259" cy="1279524"/>
          </a:xfrm>
        </p:spPr>
        <p:txBody>
          <a:bodyPr anchor="b"/>
          <a:lstStyle>
            <a:lvl1pPr marL="0" indent="0">
              <a:buNone/>
              <a:defRPr sz="4799" b="1"/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3511" y="4349750"/>
            <a:ext cx="10775259" cy="7902576"/>
          </a:xfrm>
        </p:spPr>
        <p:txBody>
          <a:bodyPr/>
          <a:lstStyle>
            <a:lvl1pPr>
              <a:defRPr sz="4799"/>
            </a:lvl1pPr>
            <a:lvl2pPr>
              <a:defRPr sz="3999"/>
            </a:lvl2pPr>
            <a:lvl3pPr>
              <a:defRPr sz="3599"/>
            </a:lvl3pPr>
            <a:lvl4pPr>
              <a:defRPr sz="3199"/>
            </a:lvl4pPr>
            <a:lvl5pPr>
              <a:defRPr sz="3199"/>
            </a:lvl5pPr>
            <a:lvl6pPr>
              <a:defRPr sz="3199"/>
            </a:lvl6pPr>
            <a:lvl7pPr>
              <a:defRPr sz="3199"/>
            </a:lvl7pPr>
            <a:lvl8pPr>
              <a:defRPr sz="3199"/>
            </a:lvl8pPr>
            <a:lvl9pPr>
              <a:defRPr sz="3199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88907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54757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72124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4" y="546100"/>
            <a:ext cx="8020079" cy="2324100"/>
          </a:xfrm>
        </p:spPr>
        <p:txBody>
          <a:bodyPr anchor="b"/>
          <a:lstStyle>
            <a:lvl1pPr algn="l">
              <a:defRPr sz="3999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0984" y="546103"/>
            <a:ext cx="13627784" cy="11706226"/>
          </a:xfrm>
        </p:spPr>
        <p:txBody>
          <a:bodyPr/>
          <a:lstStyle>
            <a:lvl1pPr>
              <a:defRPr sz="6398"/>
            </a:lvl1pPr>
            <a:lvl2pPr>
              <a:defRPr sz="5599"/>
            </a:lvl2pPr>
            <a:lvl3pPr>
              <a:defRPr sz="4799"/>
            </a:lvl3pPr>
            <a:lvl4pPr>
              <a:defRPr sz="3999"/>
            </a:lvl4pPr>
            <a:lvl5pPr>
              <a:defRPr sz="3999"/>
            </a:lvl5pPr>
            <a:lvl6pPr>
              <a:defRPr sz="3999"/>
            </a:lvl6pPr>
            <a:lvl7pPr>
              <a:defRPr sz="3999"/>
            </a:lvl7pPr>
            <a:lvl8pPr>
              <a:defRPr sz="3999"/>
            </a:lvl8pPr>
            <a:lvl9pPr>
              <a:defRPr sz="3999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8884" y="2870203"/>
            <a:ext cx="8020079" cy="9382126"/>
          </a:xfrm>
        </p:spPr>
        <p:txBody>
          <a:bodyPr/>
          <a:lstStyle>
            <a:lvl1pPr marL="0" indent="0">
              <a:buNone/>
              <a:defRPr sz="2799"/>
            </a:lvl1pPr>
            <a:lvl2pPr marL="914171" indent="0">
              <a:buNone/>
              <a:defRPr sz="2399"/>
            </a:lvl2pPr>
            <a:lvl3pPr marL="1828343" indent="0">
              <a:buNone/>
              <a:defRPr sz="2000"/>
            </a:lvl3pPr>
            <a:lvl4pPr marL="2742514" indent="0">
              <a:buNone/>
              <a:defRPr sz="1800"/>
            </a:lvl4pPr>
            <a:lvl5pPr marL="3656686" indent="0">
              <a:buNone/>
              <a:defRPr sz="1800"/>
            </a:lvl5pPr>
            <a:lvl6pPr marL="4570857" indent="0">
              <a:buNone/>
              <a:defRPr sz="1800"/>
            </a:lvl6pPr>
            <a:lvl7pPr marL="5485028" indent="0">
              <a:buNone/>
              <a:defRPr sz="1800"/>
            </a:lvl7pPr>
            <a:lvl8pPr marL="6399200" indent="0">
              <a:buNone/>
              <a:defRPr sz="1800"/>
            </a:lvl8pPr>
            <a:lvl9pPr marL="7313371" indent="0">
              <a:buNone/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65942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8189" y="9601200"/>
            <a:ext cx="14626590" cy="1133476"/>
          </a:xfrm>
        </p:spPr>
        <p:txBody>
          <a:bodyPr anchor="b"/>
          <a:lstStyle>
            <a:lvl1pPr algn="l">
              <a:defRPr sz="3999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8189" y="1225550"/>
            <a:ext cx="14626590" cy="8229600"/>
          </a:xfrm>
        </p:spPr>
        <p:txBody>
          <a:bodyPr/>
          <a:lstStyle>
            <a:lvl1pPr marL="0" indent="0">
              <a:buNone/>
              <a:defRPr sz="6398"/>
            </a:lvl1pPr>
            <a:lvl2pPr marL="914171" indent="0">
              <a:buNone/>
              <a:defRPr sz="5599"/>
            </a:lvl2pPr>
            <a:lvl3pPr marL="1828343" indent="0">
              <a:buNone/>
              <a:defRPr sz="4799"/>
            </a:lvl3pPr>
            <a:lvl4pPr marL="2742514" indent="0">
              <a:buNone/>
              <a:defRPr sz="3999"/>
            </a:lvl4pPr>
            <a:lvl5pPr marL="3656686" indent="0">
              <a:buNone/>
              <a:defRPr sz="3999"/>
            </a:lvl5pPr>
            <a:lvl6pPr marL="4570857" indent="0">
              <a:buNone/>
              <a:defRPr sz="3999"/>
            </a:lvl6pPr>
            <a:lvl7pPr marL="5485028" indent="0">
              <a:buNone/>
              <a:defRPr sz="3999"/>
            </a:lvl7pPr>
            <a:lvl8pPr marL="6399200" indent="0">
              <a:buNone/>
              <a:defRPr sz="3999"/>
            </a:lvl8pPr>
            <a:lvl9pPr marL="7313371" indent="0">
              <a:buNone/>
              <a:defRPr sz="3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189" y="10734676"/>
            <a:ext cx="14626590" cy="1609724"/>
          </a:xfrm>
        </p:spPr>
        <p:txBody>
          <a:bodyPr/>
          <a:lstStyle>
            <a:lvl1pPr marL="0" indent="0">
              <a:buNone/>
              <a:defRPr sz="2799"/>
            </a:lvl1pPr>
            <a:lvl2pPr marL="914171" indent="0">
              <a:buNone/>
              <a:defRPr sz="2399"/>
            </a:lvl2pPr>
            <a:lvl3pPr marL="1828343" indent="0">
              <a:buNone/>
              <a:defRPr sz="2000"/>
            </a:lvl3pPr>
            <a:lvl4pPr marL="2742514" indent="0">
              <a:buNone/>
              <a:defRPr sz="1800"/>
            </a:lvl4pPr>
            <a:lvl5pPr marL="3656686" indent="0">
              <a:buNone/>
              <a:defRPr sz="1800"/>
            </a:lvl5pPr>
            <a:lvl6pPr marL="4570857" indent="0">
              <a:buNone/>
              <a:defRPr sz="1800"/>
            </a:lvl6pPr>
            <a:lvl7pPr marL="5485028" indent="0">
              <a:buNone/>
              <a:defRPr sz="1800"/>
            </a:lvl7pPr>
            <a:lvl8pPr marL="6399200" indent="0">
              <a:buNone/>
              <a:defRPr sz="1800"/>
            </a:lvl8pPr>
            <a:lvl9pPr marL="7313371" indent="0">
              <a:buNone/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66778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58098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3796" y="549279"/>
            <a:ext cx="5484971" cy="11703050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8882" y="549279"/>
            <a:ext cx="16048620" cy="11703050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347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+ SubTitle+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2383" y="1032935"/>
            <a:ext cx="15032884" cy="94273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5333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703854" y="1971577"/>
            <a:ext cx="10969943" cy="535322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2933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1218865" indent="0">
              <a:buNone/>
              <a:defRPr sz="3199"/>
            </a:lvl2pPr>
            <a:lvl3pPr marL="2437730" indent="0">
              <a:buNone/>
              <a:defRPr sz="2665"/>
            </a:lvl3pPr>
            <a:lvl4pPr marL="3656594" indent="0">
              <a:buNone/>
              <a:defRPr sz="2399"/>
            </a:lvl4pPr>
            <a:lvl5pPr marL="4875459" indent="0">
              <a:buNone/>
              <a:defRPr sz="2399"/>
            </a:lvl5pPr>
            <a:lvl6pPr marL="6094324" indent="0">
              <a:buNone/>
              <a:defRPr sz="2399"/>
            </a:lvl6pPr>
            <a:lvl7pPr marL="7313189" indent="0">
              <a:buNone/>
              <a:defRPr sz="2399"/>
            </a:lvl7pPr>
            <a:lvl8pPr marL="8532052" indent="0">
              <a:buNone/>
              <a:defRPr sz="2399"/>
            </a:lvl8pPr>
            <a:lvl9pPr marL="9750918" indent="0">
              <a:buNone/>
              <a:defRPr sz="2399"/>
            </a:lvl9pPr>
          </a:lstStyle>
          <a:p>
            <a:pPr lvl="0"/>
            <a:r>
              <a:rPr lang="en-US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97002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047206" y="2244726"/>
            <a:ext cx="18283238" cy="4775200"/>
          </a:xfrm>
        </p:spPr>
        <p:txBody>
          <a:bodyPr anchor="b"/>
          <a:lstStyle>
            <a:lvl1pPr algn="ctr">
              <a:defRPr sz="11997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047206" y="7204076"/>
            <a:ext cx="18283238" cy="3311524"/>
          </a:xfrm>
        </p:spPr>
        <p:txBody>
          <a:bodyPr/>
          <a:lstStyle>
            <a:lvl1pPr marL="0" indent="0" algn="ctr">
              <a:buNone/>
              <a:defRPr sz="4799"/>
            </a:lvl1pPr>
            <a:lvl2pPr marL="914171" indent="0" algn="ctr">
              <a:buNone/>
              <a:defRPr sz="3999"/>
            </a:lvl2pPr>
            <a:lvl3pPr marL="1828343" indent="0" algn="ctr">
              <a:buNone/>
              <a:defRPr sz="3599"/>
            </a:lvl3pPr>
            <a:lvl4pPr marL="2742514" indent="0" algn="ctr">
              <a:buNone/>
              <a:defRPr sz="3199"/>
            </a:lvl4pPr>
            <a:lvl5pPr marL="3656686" indent="0" algn="ctr">
              <a:buNone/>
              <a:defRPr sz="3199"/>
            </a:lvl5pPr>
            <a:lvl6pPr marL="4570857" indent="0" algn="ctr">
              <a:buNone/>
              <a:defRPr sz="3199"/>
            </a:lvl6pPr>
            <a:lvl7pPr marL="5485028" indent="0" algn="ctr">
              <a:buNone/>
              <a:defRPr sz="3199"/>
            </a:lvl7pPr>
            <a:lvl8pPr marL="6399200" indent="0" algn="ctr">
              <a:buNone/>
              <a:defRPr sz="3199"/>
            </a:lvl8pPr>
            <a:lvl9pPr marL="7313371" indent="0" algn="ctr">
              <a:buNone/>
              <a:defRPr sz="3199"/>
            </a:lvl9pPr>
          </a:lstStyle>
          <a:p>
            <a:r>
              <a:rPr lang="es-ES"/>
              <a:t>Haga clic para modificar el estilo de subtítulo del patrón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B0D1-3312-48B3-95B2-4F43164C2673}" type="datetimeFigureOut">
              <a:rPr lang="es-SV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6C8C-925C-4D58-A9BC-D1B3938FF391}" type="slidenum">
              <a:rPr lang="es-SV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552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4" y="546100"/>
            <a:ext cx="8020079" cy="2324100"/>
          </a:xfrm>
        </p:spPr>
        <p:txBody>
          <a:bodyPr anchor="b"/>
          <a:lstStyle>
            <a:lvl1pPr algn="l">
              <a:defRPr sz="3999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0984" y="546103"/>
            <a:ext cx="13627784" cy="11706226"/>
          </a:xfrm>
        </p:spPr>
        <p:txBody>
          <a:bodyPr/>
          <a:lstStyle>
            <a:lvl1pPr>
              <a:defRPr sz="6398"/>
            </a:lvl1pPr>
            <a:lvl2pPr>
              <a:defRPr sz="5599"/>
            </a:lvl2pPr>
            <a:lvl3pPr>
              <a:defRPr sz="4799"/>
            </a:lvl3pPr>
            <a:lvl4pPr>
              <a:defRPr sz="3999"/>
            </a:lvl4pPr>
            <a:lvl5pPr>
              <a:defRPr sz="3999"/>
            </a:lvl5pPr>
            <a:lvl6pPr>
              <a:defRPr sz="3999"/>
            </a:lvl6pPr>
            <a:lvl7pPr>
              <a:defRPr sz="3999"/>
            </a:lvl7pPr>
            <a:lvl8pPr>
              <a:defRPr sz="3999"/>
            </a:lvl8pPr>
            <a:lvl9pPr>
              <a:defRPr sz="3999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8884" y="2870203"/>
            <a:ext cx="8020079" cy="9382126"/>
          </a:xfrm>
        </p:spPr>
        <p:txBody>
          <a:bodyPr/>
          <a:lstStyle>
            <a:lvl1pPr marL="0" indent="0">
              <a:buNone/>
              <a:defRPr sz="2799"/>
            </a:lvl1pPr>
            <a:lvl2pPr marL="914171" indent="0">
              <a:buNone/>
              <a:defRPr sz="2399"/>
            </a:lvl2pPr>
            <a:lvl3pPr marL="1828343" indent="0">
              <a:buNone/>
              <a:defRPr sz="2000"/>
            </a:lvl3pPr>
            <a:lvl4pPr marL="2742514" indent="0">
              <a:buNone/>
              <a:defRPr sz="1800"/>
            </a:lvl4pPr>
            <a:lvl5pPr marL="3656686" indent="0">
              <a:buNone/>
              <a:defRPr sz="1800"/>
            </a:lvl5pPr>
            <a:lvl6pPr marL="4570857" indent="0">
              <a:buNone/>
              <a:defRPr sz="1800"/>
            </a:lvl6pPr>
            <a:lvl7pPr marL="5485028" indent="0">
              <a:buNone/>
              <a:defRPr sz="1800"/>
            </a:lvl7pPr>
            <a:lvl8pPr marL="6399200" indent="0">
              <a:buNone/>
              <a:defRPr sz="1800"/>
            </a:lvl8pPr>
            <a:lvl9pPr marL="7313371" indent="0">
              <a:buNone/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9957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B0D1-3312-48B3-95B2-4F43164C2673}" type="datetimeFigureOut">
              <a:rPr lang="es-SV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6C8C-925C-4D58-A9BC-D1B3938FF391}" type="slidenum">
              <a:rPr lang="es-SV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16986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63267" y="3419477"/>
            <a:ext cx="21025723" cy="5705474"/>
          </a:xfrm>
        </p:spPr>
        <p:txBody>
          <a:bodyPr anchor="b"/>
          <a:lstStyle>
            <a:lvl1pPr>
              <a:defRPr sz="11997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663267" y="9178927"/>
            <a:ext cx="21025723" cy="3000374"/>
          </a:xfrm>
        </p:spPr>
        <p:txBody>
          <a:bodyPr/>
          <a:lstStyle>
            <a:lvl1pPr marL="0" indent="0">
              <a:buNone/>
              <a:defRPr sz="4799">
                <a:solidFill>
                  <a:schemeClr val="tx1">
                    <a:tint val="75000"/>
                  </a:schemeClr>
                </a:solidFill>
              </a:defRPr>
            </a:lvl1pPr>
            <a:lvl2pPr marL="914171" indent="0">
              <a:buNone/>
              <a:defRPr sz="3999">
                <a:solidFill>
                  <a:schemeClr val="tx1">
                    <a:tint val="75000"/>
                  </a:schemeClr>
                </a:solidFill>
              </a:defRPr>
            </a:lvl2pPr>
            <a:lvl3pPr marL="1828343" indent="0">
              <a:buNone/>
              <a:defRPr sz="3599">
                <a:solidFill>
                  <a:schemeClr val="tx1">
                    <a:tint val="75000"/>
                  </a:schemeClr>
                </a:solidFill>
              </a:defRPr>
            </a:lvl3pPr>
            <a:lvl4pPr marL="2742514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4pPr>
            <a:lvl5pPr marL="3656686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5pPr>
            <a:lvl6pPr marL="4570857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6pPr>
            <a:lvl7pPr marL="5485028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7pPr>
            <a:lvl8pPr marL="6399200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8pPr>
            <a:lvl9pPr marL="7313371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B0D1-3312-48B3-95B2-4F43164C2673}" type="datetimeFigureOut">
              <a:rPr lang="es-SV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6C8C-925C-4D58-A9BC-D1B3938FF391}" type="slidenum">
              <a:rPr lang="es-SV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33781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675964" y="3651250"/>
            <a:ext cx="10360501" cy="870267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2341185" y="3651250"/>
            <a:ext cx="10360501" cy="870267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B0D1-3312-48B3-95B2-4F43164C2673}" type="datetimeFigureOut">
              <a:rPr lang="es-SV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6C8C-925C-4D58-A9BC-D1B3938FF391}" type="slidenum">
              <a:rPr lang="es-SV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56571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9139" y="730251"/>
            <a:ext cx="21025723" cy="265112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679139" y="3362326"/>
            <a:ext cx="10312888" cy="1647824"/>
          </a:xfrm>
        </p:spPr>
        <p:txBody>
          <a:bodyPr anchor="b"/>
          <a:lstStyle>
            <a:lvl1pPr marL="0" indent="0">
              <a:buNone/>
              <a:defRPr sz="4799" b="1"/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679139" y="5010150"/>
            <a:ext cx="10312888" cy="736917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12341186" y="3362326"/>
            <a:ext cx="10363676" cy="1647824"/>
          </a:xfrm>
        </p:spPr>
        <p:txBody>
          <a:bodyPr anchor="b"/>
          <a:lstStyle>
            <a:lvl1pPr marL="0" indent="0">
              <a:buNone/>
              <a:defRPr sz="4799" b="1"/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12341186" y="5010150"/>
            <a:ext cx="10363676" cy="736917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B0D1-3312-48B3-95B2-4F43164C2673}" type="datetimeFigureOut">
              <a:rPr lang="es-SV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6C8C-925C-4D58-A9BC-D1B3938FF391}" type="slidenum">
              <a:rPr lang="es-SV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05725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B0D1-3312-48B3-95B2-4F43164C2673}" type="datetimeFigureOut">
              <a:rPr lang="es-SV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6C8C-925C-4D58-A9BC-D1B3938FF391}" type="slidenum">
              <a:rPr lang="es-SV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97933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B0D1-3312-48B3-95B2-4F43164C2673}" type="datetimeFigureOut">
              <a:rPr lang="es-SV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6C8C-925C-4D58-A9BC-D1B3938FF391}" type="slidenum">
              <a:rPr lang="es-SV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39575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9140" y="914400"/>
            <a:ext cx="7862426" cy="3200400"/>
          </a:xfrm>
        </p:spPr>
        <p:txBody>
          <a:bodyPr anchor="b"/>
          <a:lstStyle>
            <a:lvl1pPr>
              <a:defRPr sz="6398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363677" y="1974851"/>
            <a:ext cx="12341185" cy="9747250"/>
          </a:xfrm>
        </p:spPr>
        <p:txBody>
          <a:bodyPr/>
          <a:lstStyle>
            <a:lvl1pPr>
              <a:defRPr sz="6398"/>
            </a:lvl1pPr>
            <a:lvl2pPr>
              <a:defRPr sz="5599"/>
            </a:lvl2pPr>
            <a:lvl3pPr>
              <a:defRPr sz="4799"/>
            </a:lvl3pPr>
            <a:lvl4pPr>
              <a:defRPr sz="3999"/>
            </a:lvl4pPr>
            <a:lvl5pPr>
              <a:defRPr sz="3999"/>
            </a:lvl5pPr>
            <a:lvl6pPr>
              <a:defRPr sz="3999"/>
            </a:lvl6pPr>
            <a:lvl7pPr>
              <a:defRPr sz="3999"/>
            </a:lvl7pPr>
            <a:lvl8pPr>
              <a:defRPr sz="3999"/>
            </a:lvl8pPr>
            <a:lvl9pPr>
              <a:defRPr sz="3999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679140" y="4114800"/>
            <a:ext cx="7862426" cy="7623176"/>
          </a:xfrm>
        </p:spPr>
        <p:txBody>
          <a:bodyPr/>
          <a:lstStyle>
            <a:lvl1pPr marL="0" indent="0">
              <a:buNone/>
              <a:defRPr sz="3199"/>
            </a:lvl1pPr>
            <a:lvl2pPr marL="914171" indent="0">
              <a:buNone/>
              <a:defRPr sz="2799"/>
            </a:lvl2pPr>
            <a:lvl3pPr marL="1828343" indent="0">
              <a:buNone/>
              <a:defRPr sz="2399"/>
            </a:lvl3pPr>
            <a:lvl4pPr marL="2742514" indent="0">
              <a:buNone/>
              <a:defRPr sz="2000"/>
            </a:lvl4pPr>
            <a:lvl5pPr marL="3656686" indent="0">
              <a:buNone/>
              <a:defRPr sz="2000"/>
            </a:lvl5pPr>
            <a:lvl6pPr marL="4570857" indent="0">
              <a:buNone/>
              <a:defRPr sz="2000"/>
            </a:lvl6pPr>
            <a:lvl7pPr marL="5485028" indent="0">
              <a:buNone/>
              <a:defRPr sz="2000"/>
            </a:lvl7pPr>
            <a:lvl8pPr marL="6399200" indent="0">
              <a:buNone/>
              <a:defRPr sz="2000"/>
            </a:lvl8pPr>
            <a:lvl9pPr marL="7313371" indent="0">
              <a:buNone/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B0D1-3312-48B3-95B2-4F43164C2673}" type="datetimeFigureOut">
              <a:rPr lang="es-SV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6C8C-925C-4D58-A9BC-D1B3938FF391}" type="slidenum">
              <a:rPr lang="es-SV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66360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9140" y="914400"/>
            <a:ext cx="7862426" cy="3200400"/>
          </a:xfrm>
        </p:spPr>
        <p:txBody>
          <a:bodyPr anchor="b"/>
          <a:lstStyle>
            <a:lvl1pPr>
              <a:defRPr sz="6398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0363677" y="1974851"/>
            <a:ext cx="12341185" cy="9747250"/>
          </a:xfrm>
        </p:spPr>
        <p:txBody>
          <a:bodyPr/>
          <a:lstStyle>
            <a:lvl1pPr marL="0" indent="0">
              <a:buNone/>
              <a:defRPr sz="6398"/>
            </a:lvl1pPr>
            <a:lvl2pPr marL="914171" indent="0">
              <a:buNone/>
              <a:defRPr sz="5599"/>
            </a:lvl2pPr>
            <a:lvl3pPr marL="1828343" indent="0">
              <a:buNone/>
              <a:defRPr sz="4799"/>
            </a:lvl3pPr>
            <a:lvl4pPr marL="2742514" indent="0">
              <a:buNone/>
              <a:defRPr sz="3999"/>
            </a:lvl4pPr>
            <a:lvl5pPr marL="3656686" indent="0">
              <a:buNone/>
              <a:defRPr sz="3999"/>
            </a:lvl5pPr>
            <a:lvl6pPr marL="4570857" indent="0">
              <a:buNone/>
              <a:defRPr sz="3999"/>
            </a:lvl6pPr>
            <a:lvl7pPr marL="5485028" indent="0">
              <a:buNone/>
              <a:defRPr sz="3999"/>
            </a:lvl7pPr>
            <a:lvl8pPr marL="6399200" indent="0">
              <a:buNone/>
              <a:defRPr sz="3999"/>
            </a:lvl8pPr>
            <a:lvl9pPr marL="7313371" indent="0">
              <a:buNone/>
              <a:defRPr sz="3999"/>
            </a:lvl9pPr>
          </a:lstStyle>
          <a:p>
            <a:endParaRPr lang="es-SV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679140" y="4114800"/>
            <a:ext cx="7862426" cy="7623176"/>
          </a:xfrm>
        </p:spPr>
        <p:txBody>
          <a:bodyPr/>
          <a:lstStyle>
            <a:lvl1pPr marL="0" indent="0">
              <a:buNone/>
              <a:defRPr sz="3199"/>
            </a:lvl1pPr>
            <a:lvl2pPr marL="914171" indent="0">
              <a:buNone/>
              <a:defRPr sz="2799"/>
            </a:lvl2pPr>
            <a:lvl3pPr marL="1828343" indent="0">
              <a:buNone/>
              <a:defRPr sz="2399"/>
            </a:lvl3pPr>
            <a:lvl4pPr marL="2742514" indent="0">
              <a:buNone/>
              <a:defRPr sz="2000"/>
            </a:lvl4pPr>
            <a:lvl5pPr marL="3656686" indent="0">
              <a:buNone/>
              <a:defRPr sz="2000"/>
            </a:lvl5pPr>
            <a:lvl6pPr marL="4570857" indent="0">
              <a:buNone/>
              <a:defRPr sz="2000"/>
            </a:lvl6pPr>
            <a:lvl7pPr marL="5485028" indent="0">
              <a:buNone/>
              <a:defRPr sz="2000"/>
            </a:lvl7pPr>
            <a:lvl8pPr marL="6399200" indent="0">
              <a:buNone/>
              <a:defRPr sz="2000"/>
            </a:lvl8pPr>
            <a:lvl9pPr marL="7313371" indent="0">
              <a:buNone/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B0D1-3312-48B3-95B2-4F43164C2673}" type="datetimeFigureOut">
              <a:rPr lang="es-SV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6C8C-925C-4D58-A9BC-D1B3938FF391}" type="slidenum">
              <a:rPr lang="es-SV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39457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B0D1-3312-48B3-95B2-4F43164C2673}" type="datetimeFigureOut">
              <a:rPr lang="es-SV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6C8C-925C-4D58-A9BC-D1B3938FF391}" type="slidenum">
              <a:rPr lang="es-SV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08427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7445256" y="730250"/>
            <a:ext cx="5256431" cy="1162367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1675963" y="730250"/>
            <a:ext cx="15464572" cy="11623676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B0D1-3312-48B3-95B2-4F43164C2673}" type="datetimeFigureOut">
              <a:rPr lang="es-SV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6C8C-925C-4D58-A9BC-D1B3938FF391}" type="slidenum">
              <a:rPr lang="es-SV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735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8189" y="9601200"/>
            <a:ext cx="14626590" cy="1133476"/>
          </a:xfrm>
        </p:spPr>
        <p:txBody>
          <a:bodyPr anchor="b"/>
          <a:lstStyle>
            <a:lvl1pPr algn="l">
              <a:defRPr sz="3999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8189" y="1225550"/>
            <a:ext cx="14626590" cy="8229600"/>
          </a:xfrm>
        </p:spPr>
        <p:txBody>
          <a:bodyPr/>
          <a:lstStyle>
            <a:lvl1pPr marL="0" indent="0">
              <a:buNone/>
              <a:defRPr sz="6398"/>
            </a:lvl1pPr>
            <a:lvl2pPr marL="914171" indent="0">
              <a:buNone/>
              <a:defRPr sz="5599"/>
            </a:lvl2pPr>
            <a:lvl3pPr marL="1828343" indent="0">
              <a:buNone/>
              <a:defRPr sz="4799"/>
            </a:lvl3pPr>
            <a:lvl4pPr marL="2742514" indent="0">
              <a:buNone/>
              <a:defRPr sz="3999"/>
            </a:lvl4pPr>
            <a:lvl5pPr marL="3656686" indent="0">
              <a:buNone/>
              <a:defRPr sz="3999"/>
            </a:lvl5pPr>
            <a:lvl6pPr marL="4570857" indent="0">
              <a:buNone/>
              <a:defRPr sz="3999"/>
            </a:lvl6pPr>
            <a:lvl7pPr marL="5485028" indent="0">
              <a:buNone/>
              <a:defRPr sz="3999"/>
            </a:lvl7pPr>
            <a:lvl8pPr marL="6399200" indent="0">
              <a:buNone/>
              <a:defRPr sz="3999"/>
            </a:lvl8pPr>
            <a:lvl9pPr marL="7313371" indent="0">
              <a:buNone/>
              <a:defRPr sz="3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189" y="10734676"/>
            <a:ext cx="14626590" cy="1609724"/>
          </a:xfrm>
        </p:spPr>
        <p:txBody>
          <a:bodyPr/>
          <a:lstStyle>
            <a:lvl1pPr marL="0" indent="0">
              <a:buNone/>
              <a:defRPr sz="2799"/>
            </a:lvl1pPr>
            <a:lvl2pPr marL="914171" indent="0">
              <a:buNone/>
              <a:defRPr sz="2399"/>
            </a:lvl2pPr>
            <a:lvl3pPr marL="1828343" indent="0">
              <a:buNone/>
              <a:defRPr sz="2000"/>
            </a:lvl3pPr>
            <a:lvl4pPr marL="2742514" indent="0">
              <a:buNone/>
              <a:defRPr sz="1800"/>
            </a:lvl4pPr>
            <a:lvl5pPr marL="3656686" indent="0">
              <a:buNone/>
              <a:defRPr sz="1800"/>
            </a:lvl5pPr>
            <a:lvl6pPr marL="4570857" indent="0">
              <a:buNone/>
              <a:defRPr sz="1800"/>
            </a:lvl6pPr>
            <a:lvl7pPr marL="5485028" indent="0">
              <a:buNone/>
              <a:defRPr sz="1800"/>
            </a:lvl7pPr>
            <a:lvl8pPr marL="6399200" indent="0">
              <a:buNone/>
              <a:defRPr sz="1800"/>
            </a:lvl8pPr>
            <a:lvl9pPr marL="7313371" indent="0">
              <a:buNone/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09334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42340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047206" y="2244726"/>
            <a:ext cx="18283238" cy="4775200"/>
          </a:xfrm>
        </p:spPr>
        <p:txBody>
          <a:bodyPr anchor="b"/>
          <a:lstStyle>
            <a:lvl1pPr algn="ctr">
              <a:defRPr sz="11997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047206" y="7204076"/>
            <a:ext cx="18283238" cy="3311524"/>
          </a:xfrm>
        </p:spPr>
        <p:txBody>
          <a:bodyPr/>
          <a:lstStyle>
            <a:lvl1pPr marL="0" indent="0" algn="ctr">
              <a:buNone/>
              <a:defRPr sz="4799"/>
            </a:lvl1pPr>
            <a:lvl2pPr marL="914171" indent="0" algn="ctr">
              <a:buNone/>
              <a:defRPr sz="3999"/>
            </a:lvl2pPr>
            <a:lvl3pPr marL="1828343" indent="0" algn="ctr">
              <a:buNone/>
              <a:defRPr sz="3599"/>
            </a:lvl3pPr>
            <a:lvl4pPr marL="2742514" indent="0" algn="ctr">
              <a:buNone/>
              <a:defRPr sz="3199"/>
            </a:lvl4pPr>
            <a:lvl5pPr marL="3656686" indent="0" algn="ctr">
              <a:buNone/>
              <a:defRPr sz="3199"/>
            </a:lvl5pPr>
            <a:lvl6pPr marL="4570857" indent="0" algn="ctr">
              <a:buNone/>
              <a:defRPr sz="3199"/>
            </a:lvl6pPr>
            <a:lvl7pPr marL="5485028" indent="0" algn="ctr">
              <a:buNone/>
              <a:defRPr sz="3199"/>
            </a:lvl7pPr>
            <a:lvl8pPr marL="6399200" indent="0" algn="ctr">
              <a:buNone/>
              <a:defRPr sz="3199"/>
            </a:lvl8pPr>
            <a:lvl9pPr marL="7313371" indent="0" algn="ctr">
              <a:buNone/>
              <a:defRPr sz="3199"/>
            </a:lvl9pPr>
          </a:lstStyle>
          <a:p>
            <a:r>
              <a:rPr lang="es-ES" smtClean="0"/>
              <a:t>Haga clic para modificar el estilo de subtítulo del patrón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1D8CC-B837-4B35-995A-51790447D1ED}" type="datetimeFigureOut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AB36-A05C-4079-B916-58347BCA3F1E}" type="slidenum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0258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1D8CC-B837-4B35-995A-51790447D1ED}" type="datetimeFigureOut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AB36-A05C-4079-B916-58347BCA3F1E}" type="slidenum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09955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63267" y="3419477"/>
            <a:ext cx="21025723" cy="5705474"/>
          </a:xfrm>
        </p:spPr>
        <p:txBody>
          <a:bodyPr anchor="b"/>
          <a:lstStyle>
            <a:lvl1pPr>
              <a:defRPr sz="11997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663267" y="9178927"/>
            <a:ext cx="21025723" cy="3000374"/>
          </a:xfrm>
        </p:spPr>
        <p:txBody>
          <a:bodyPr/>
          <a:lstStyle>
            <a:lvl1pPr marL="0" indent="0">
              <a:buNone/>
              <a:defRPr sz="4799">
                <a:solidFill>
                  <a:schemeClr val="tx1">
                    <a:tint val="75000"/>
                  </a:schemeClr>
                </a:solidFill>
              </a:defRPr>
            </a:lvl1pPr>
            <a:lvl2pPr marL="914171" indent="0">
              <a:buNone/>
              <a:defRPr sz="3999">
                <a:solidFill>
                  <a:schemeClr val="tx1">
                    <a:tint val="75000"/>
                  </a:schemeClr>
                </a:solidFill>
              </a:defRPr>
            </a:lvl2pPr>
            <a:lvl3pPr marL="1828343" indent="0">
              <a:buNone/>
              <a:defRPr sz="3599">
                <a:solidFill>
                  <a:schemeClr val="tx1">
                    <a:tint val="75000"/>
                  </a:schemeClr>
                </a:solidFill>
              </a:defRPr>
            </a:lvl3pPr>
            <a:lvl4pPr marL="2742514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4pPr>
            <a:lvl5pPr marL="3656686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5pPr>
            <a:lvl6pPr marL="4570857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6pPr>
            <a:lvl7pPr marL="5485028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7pPr>
            <a:lvl8pPr marL="6399200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8pPr>
            <a:lvl9pPr marL="7313371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1D8CC-B837-4B35-995A-51790447D1ED}" type="datetimeFigureOut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AB36-A05C-4079-B916-58347BCA3F1E}" type="slidenum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59774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675964" y="3651250"/>
            <a:ext cx="10360501" cy="870267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2341185" y="3651250"/>
            <a:ext cx="10360501" cy="870267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1D8CC-B837-4B35-995A-51790447D1ED}" type="datetimeFigureOut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AB36-A05C-4079-B916-58347BCA3F1E}" type="slidenum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02670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9139" y="730251"/>
            <a:ext cx="21025723" cy="2651126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679139" y="3362326"/>
            <a:ext cx="10312888" cy="1647824"/>
          </a:xfrm>
        </p:spPr>
        <p:txBody>
          <a:bodyPr anchor="b"/>
          <a:lstStyle>
            <a:lvl1pPr marL="0" indent="0">
              <a:buNone/>
              <a:defRPr sz="4799" b="1"/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679139" y="5010150"/>
            <a:ext cx="10312888" cy="736917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12341186" y="3362326"/>
            <a:ext cx="10363676" cy="1647824"/>
          </a:xfrm>
        </p:spPr>
        <p:txBody>
          <a:bodyPr anchor="b"/>
          <a:lstStyle>
            <a:lvl1pPr marL="0" indent="0">
              <a:buNone/>
              <a:defRPr sz="4799" b="1"/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12341186" y="5010150"/>
            <a:ext cx="10363676" cy="736917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1D8CC-B837-4B35-995A-51790447D1ED}" type="datetimeFigureOut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AB36-A05C-4079-B916-58347BCA3F1E}" type="slidenum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24572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1D8CC-B837-4B35-995A-51790447D1ED}" type="datetimeFigureOut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AB36-A05C-4079-B916-58347BCA3F1E}" type="slidenum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39168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1D8CC-B837-4B35-995A-51790447D1ED}" type="datetimeFigureOut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AB36-A05C-4079-B916-58347BCA3F1E}" type="slidenum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72630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9140" y="914400"/>
            <a:ext cx="7862426" cy="3200400"/>
          </a:xfrm>
        </p:spPr>
        <p:txBody>
          <a:bodyPr anchor="b"/>
          <a:lstStyle>
            <a:lvl1pPr>
              <a:defRPr sz="6398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363677" y="1974851"/>
            <a:ext cx="12341185" cy="9747250"/>
          </a:xfrm>
        </p:spPr>
        <p:txBody>
          <a:bodyPr/>
          <a:lstStyle>
            <a:lvl1pPr>
              <a:defRPr sz="6398"/>
            </a:lvl1pPr>
            <a:lvl2pPr>
              <a:defRPr sz="5599"/>
            </a:lvl2pPr>
            <a:lvl3pPr>
              <a:defRPr sz="4799"/>
            </a:lvl3pPr>
            <a:lvl4pPr>
              <a:defRPr sz="3999"/>
            </a:lvl4pPr>
            <a:lvl5pPr>
              <a:defRPr sz="3999"/>
            </a:lvl5pPr>
            <a:lvl6pPr>
              <a:defRPr sz="3999"/>
            </a:lvl6pPr>
            <a:lvl7pPr>
              <a:defRPr sz="3999"/>
            </a:lvl7pPr>
            <a:lvl8pPr>
              <a:defRPr sz="3999"/>
            </a:lvl8pPr>
            <a:lvl9pPr>
              <a:defRPr sz="3999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679140" y="4114800"/>
            <a:ext cx="7862426" cy="7623176"/>
          </a:xfrm>
        </p:spPr>
        <p:txBody>
          <a:bodyPr/>
          <a:lstStyle>
            <a:lvl1pPr marL="0" indent="0">
              <a:buNone/>
              <a:defRPr sz="3199"/>
            </a:lvl1pPr>
            <a:lvl2pPr marL="914171" indent="0">
              <a:buNone/>
              <a:defRPr sz="2799"/>
            </a:lvl2pPr>
            <a:lvl3pPr marL="1828343" indent="0">
              <a:buNone/>
              <a:defRPr sz="2399"/>
            </a:lvl3pPr>
            <a:lvl4pPr marL="2742514" indent="0">
              <a:buNone/>
              <a:defRPr sz="2000"/>
            </a:lvl4pPr>
            <a:lvl5pPr marL="3656686" indent="0">
              <a:buNone/>
              <a:defRPr sz="2000"/>
            </a:lvl5pPr>
            <a:lvl6pPr marL="4570857" indent="0">
              <a:buNone/>
              <a:defRPr sz="2000"/>
            </a:lvl6pPr>
            <a:lvl7pPr marL="5485028" indent="0">
              <a:buNone/>
              <a:defRPr sz="2000"/>
            </a:lvl7pPr>
            <a:lvl8pPr marL="6399200" indent="0">
              <a:buNone/>
              <a:defRPr sz="2000"/>
            </a:lvl8pPr>
            <a:lvl9pPr marL="7313371" indent="0">
              <a:buNone/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1D8CC-B837-4B35-995A-51790447D1ED}" type="datetimeFigureOut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AB36-A05C-4079-B916-58347BCA3F1E}" type="slidenum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52638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9140" y="914400"/>
            <a:ext cx="7862426" cy="3200400"/>
          </a:xfrm>
        </p:spPr>
        <p:txBody>
          <a:bodyPr anchor="b"/>
          <a:lstStyle>
            <a:lvl1pPr>
              <a:defRPr sz="6398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0363677" y="1974851"/>
            <a:ext cx="12341185" cy="9747250"/>
          </a:xfrm>
        </p:spPr>
        <p:txBody>
          <a:bodyPr/>
          <a:lstStyle>
            <a:lvl1pPr marL="0" indent="0">
              <a:buNone/>
              <a:defRPr sz="6398"/>
            </a:lvl1pPr>
            <a:lvl2pPr marL="914171" indent="0">
              <a:buNone/>
              <a:defRPr sz="5599"/>
            </a:lvl2pPr>
            <a:lvl3pPr marL="1828343" indent="0">
              <a:buNone/>
              <a:defRPr sz="4799"/>
            </a:lvl3pPr>
            <a:lvl4pPr marL="2742514" indent="0">
              <a:buNone/>
              <a:defRPr sz="3999"/>
            </a:lvl4pPr>
            <a:lvl5pPr marL="3656686" indent="0">
              <a:buNone/>
              <a:defRPr sz="3999"/>
            </a:lvl5pPr>
            <a:lvl6pPr marL="4570857" indent="0">
              <a:buNone/>
              <a:defRPr sz="3999"/>
            </a:lvl6pPr>
            <a:lvl7pPr marL="5485028" indent="0">
              <a:buNone/>
              <a:defRPr sz="3999"/>
            </a:lvl7pPr>
            <a:lvl8pPr marL="6399200" indent="0">
              <a:buNone/>
              <a:defRPr sz="3999"/>
            </a:lvl8pPr>
            <a:lvl9pPr marL="7313371" indent="0">
              <a:buNone/>
              <a:defRPr sz="3999"/>
            </a:lvl9pPr>
          </a:lstStyle>
          <a:p>
            <a:endParaRPr lang="es-SV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679140" y="4114800"/>
            <a:ext cx="7862426" cy="7623176"/>
          </a:xfrm>
        </p:spPr>
        <p:txBody>
          <a:bodyPr/>
          <a:lstStyle>
            <a:lvl1pPr marL="0" indent="0">
              <a:buNone/>
              <a:defRPr sz="3199"/>
            </a:lvl1pPr>
            <a:lvl2pPr marL="914171" indent="0">
              <a:buNone/>
              <a:defRPr sz="2799"/>
            </a:lvl2pPr>
            <a:lvl3pPr marL="1828343" indent="0">
              <a:buNone/>
              <a:defRPr sz="2399"/>
            </a:lvl3pPr>
            <a:lvl4pPr marL="2742514" indent="0">
              <a:buNone/>
              <a:defRPr sz="2000"/>
            </a:lvl4pPr>
            <a:lvl5pPr marL="3656686" indent="0">
              <a:buNone/>
              <a:defRPr sz="2000"/>
            </a:lvl5pPr>
            <a:lvl6pPr marL="4570857" indent="0">
              <a:buNone/>
              <a:defRPr sz="2000"/>
            </a:lvl6pPr>
            <a:lvl7pPr marL="5485028" indent="0">
              <a:buNone/>
              <a:defRPr sz="2000"/>
            </a:lvl7pPr>
            <a:lvl8pPr marL="6399200" indent="0">
              <a:buNone/>
              <a:defRPr sz="2000"/>
            </a:lvl8pPr>
            <a:lvl9pPr marL="7313371" indent="0">
              <a:buNone/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1D8CC-B837-4B35-995A-51790447D1ED}" type="datetimeFigureOut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AB36-A05C-4079-B916-58347BCA3F1E}" type="slidenum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1652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25461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1D8CC-B837-4B35-995A-51790447D1ED}" type="datetimeFigureOut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AB36-A05C-4079-B916-58347BCA3F1E}" type="slidenum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07002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7445256" y="730250"/>
            <a:ext cx="5256431" cy="11623676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1675963" y="730250"/>
            <a:ext cx="15464572" cy="11623676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1D8CC-B837-4B35-995A-51790447D1ED}" type="datetimeFigureOut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0AB36-A05C-4079-B916-58347BCA3F1E}" type="slidenum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38655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LANTILLAS-4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70" y="1"/>
            <a:ext cx="24372913" cy="13716002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Shape 9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69021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047206" y="2244726"/>
            <a:ext cx="18283238" cy="4775200"/>
          </a:xfrm>
        </p:spPr>
        <p:txBody>
          <a:bodyPr anchor="b"/>
          <a:lstStyle>
            <a:lvl1pPr algn="ctr">
              <a:defRPr sz="11997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047206" y="7204076"/>
            <a:ext cx="18283238" cy="3311524"/>
          </a:xfrm>
        </p:spPr>
        <p:txBody>
          <a:bodyPr/>
          <a:lstStyle>
            <a:lvl1pPr marL="0" indent="0" algn="ctr">
              <a:buNone/>
              <a:defRPr sz="4799"/>
            </a:lvl1pPr>
            <a:lvl2pPr marL="914171" indent="0" algn="ctr">
              <a:buNone/>
              <a:defRPr sz="3999"/>
            </a:lvl2pPr>
            <a:lvl3pPr marL="1828343" indent="0" algn="ctr">
              <a:buNone/>
              <a:defRPr sz="3599"/>
            </a:lvl3pPr>
            <a:lvl4pPr marL="2742514" indent="0" algn="ctr">
              <a:buNone/>
              <a:defRPr sz="3199"/>
            </a:lvl4pPr>
            <a:lvl5pPr marL="3656686" indent="0" algn="ctr">
              <a:buNone/>
              <a:defRPr sz="3199"/>
            </a:lvl5pPr>
            <a:lvl6pPr marL="4570857" indent="0" algn="ctr">
              <a:buNone/>
              <a:defRPr sz="3199"/>
            </a:lvl6pPr>
            <a:lvl7pPr marL="5485028" indent="0" algn="ctr">
              <a:buNone/>
              <a:defRPr sz="3199"/>
            </a:lvl7pPr>
            <a:lvl8pPr marL="6399200" indent="0" algn="ctr">
              <a:buNone/>
              <a:defRPr sz="3199"/>
            </a:lvl8pPr>
            <a:lvl9pPr marL="7313371" indent="0" algn="ctr">
              <a:buNone/>
              <a:defRPr sz="3199"/>
            </a:lvl9pPr>
          </a:lstStyle>
          <a:p>
            <a:r>
              <a:rPr lang="es-ES"/>
              <a:t>Haga clic para modificar el estilo de subtítulo del patrón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B0D1-3312-48B3-95B2-4F43164C2673}" type="datetimeFigureOut">
              <a:rPr lang="es-SV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6C8C-925C-4D58-A9BC-D1B3938FF391}" type="slidenum">
              <a:rPr lang="es-SV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74334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B0D1-3312-48B3-95B2-4F43164C2673}" type="datetimeFigureOut">
              <a:rPr lang="es-SV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6C8C-925C-4D58-A9BC-D1B3938FF391}" type="slidenum">
              <a:rPr lang="es-SV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17447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63267" y="3419477"/>
            <a:ext cx="21025723" cy="5705474"/>
          </a:xfrm>
        </p:spPr>
        <p:txBody>
          <a:bodyPr anchor="b"/>
          <a:lstStyle>
            <a:lvl1pPr>
              <a:defRPr sz="11997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663267" y="9178927"/>
            <a:ext cx="21025723" cy="3000374"/>
          </a:xfrm>
        </p:spPr>
        <p:txBody>
          <a:bodyPr/>
          <a:lstStyle>
            <a:lvl1pPr marL="0" indent="0">
              <a:buNone/>
              <a:defRPr sz="4799">
                <a:solidFill>
                  <a:schemeClr val="tx1">
                    <a:tint val="75000"/>
                  </a:schemeClr>
                </a:solidFill>
              </a:defRPr>
            </a:lvl1pPr>
            <a:lvl2pPr marL="914171" indent="0">
              <a:buNone/>
              <a:defRPr sz="3999">
                <a:solidFill>
                  <a:schemeClr val="tx1">
                    <a:tint val="75000"/>
                  </a:schemeClr>
                </a:solidFill>
              </a:defRPr>
            </a:lvl2pPr>
            <a:lvl3pPr marL="1828343" indent="0">
              <a:buNone/>
              <a:defRPr sz="3599">
                <a:solidFill>
                  <a:schemeClr val="tx1">
                    <a:tint val="75000"/>
                  </a:schemeClr>
                </a:solidFill>
              </a:defRPr>
            </a:lvl3pPr>
            <a:lvl4pPr marL="2742514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4pPr>
            <a:lvl5pPr marL="3656686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5pPr>
            <a:lvl6pPr marL="4570857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6pPr>
            <a:lvl7pPr marL="5485028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7pPr>
            <a:lvl8pPr marL="6399200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8pPr>
            <a:lvl9pPr marL="7313371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B0D1-3312-48B3-95B2-4F43164C2673}" type="datetimeFigureOut">
              <a:rPr lang="es-SV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6C8C-925C-4D58-A9BC-D1B3938FF391}" type="slidenum">
              <a:rPr lang="es-SV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69467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675964" y="3651250"/>
            <a:ext cx="10360501" cy="870267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2341185" y="3651250"/>
            <a:ext cx="10360501" cy="870267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B0D1-3312-48B3-95B2-4F43164C2673}" type="datetimeFigureOut">
              <a:rPr lang="es-SV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6C8C-925C-4D58-A9BC-D1B3938FF391}" type="slidenum">
              <a:rPr lang="es-SV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41862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9139" y="730251"/>
            <a:ext cx="21025723" cy="265112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679139" y="3362326"/>
            <a:ext cx="10312888" cy="1647824"/>
          </a:xfrm>
        </p:spPr>
        <p:txBody>
          <a:bodyPr anchor="b"/>
          <a:lstStyle>
            <a:lvl1pPr marL="0" indent="0">
              <a:buNone/>
              <a:defRPr sz="4799" b="1"/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679139" y="5010150"/>
            <a:ext cx="10312888" cy="736917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12341186" y="3362326"/>
            <a:ext cx="10363676" cy="1647824"/>
          </a:xfrm>
        </p:spPr>
        <p:txBody>
          <a:bodyPr anchor="b"/>
          <a:lstStyle>
            <a:lvl1pPr marL="0" indent="0">
              <a:buNone/>
              <a:defRPr sz="4799" b="1"/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12341186" y="5010150"/>
            <a:ext cx="10363676" cy="736917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B0D1-3312-48B3-95B2-4F43164C2673}" type="datetimeFigureOut">
              <a:rPr lang="es-SV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6C8C-925C-4D58-A9BC-D1B3938FF391}" type="slidenum">
              <a:rPr lang="es-SV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17727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B0D1-3312-48B3-95B2-4F43164C2673}" type="datetimeFigureOut">
              <a:rPr lang="es-SV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6C8C-925C-4D58-A9BC-D1B3938FF391}" type="slidenum">
              <a:rPr lang="es-SV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41406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B0D1-3312-48B3-95B2-4F43164C2673}" type="datetimeFigureOut">
              <a:rPr lang="es-SV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6C8C-925C-4D58-A9BC-D1B3938FF391}" type="slidenum">
              <a:rPr lang="es-SV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431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3796" y="549279"/>
            <a:ext cx="5484971" cy="11703050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8882" y="549279"/>
            <a:ext cx="16048620" cy="11703050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21312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9140" y="914400"/>
            <a:ext cx="7862426" cy="3200400"/>
          </a:xfrm>
        </p:spPr>
        <p:txBody>
          <a:bodyPr anchor="b"/>
          <a:lstStyle>
            <a:lvl1pPr>
              <a:defRPr sz="6398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363677" y="1974851"/>
            <a:ext cx="12341185" cy="9747250"/>
          </a:xfrm>
        </p:spPr>
        <p:txBody>
          <a:bodyPr/>
          <a:lstStyle>
            <a:lvl1pPr>
              <a:defRPr sz="6398"/>
            </a:lvl1pPr>
            <a:lvl2pPr>
              <a:defRPr sz="5599"/>
            </a:lvl2pPr>
            <a:lvl3pPr>
              <a:defRPr sz="4799"/>
            </a:lvl3pPr>
            <a:lvl4pPr>
              <a:defRPr sz="3999"/>
            </a:lvl4pPr>
            <a:lvl5pPr>
              <a:defRPr sz="3999"/>
            </a:lvl5pPr>
            <a:lvl6pPr>
              <a:defRPr sz="3999"/>
            </a:lvl6pPr>
            <a:lvl7pPr>
              <a:defRPr sz="3999"/>
            </a:lvl7pPr>
            <a:lvl8pPr>
              <a:defRPr sz="3999"/>
            </a:lvl8pPr>
            <a:lvl9pPr>
              <a:defRPr sz="3999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679140" y="4114800"/>
            <a:ext cx="7862426" cy="7623176"/>
          </a:xfrm>
        </p:spPr>
        <p:txBody>
          <a:bodyPr/>
          <a:lstStyle>
            <a:lvl1pPr marL="0" indent="0">
              <a:buNone/>
              <a:defRPr sz="3199"/>
            </a:lvl1pPr>
            <a:lvl2pPr marL="914171" indent="0">
              <a:buNone/>
              <a:defRPr sz="2799"/>
            </a:lvl2pPr>
            <a:lvl3pPr marL="1828343" indent="0">
              <a:buNone/>
              <a:defRPr sz="2399"/>
            </a:lvl3pPr>
            <a:lvl4pPr marL="2742514" indent="0">
              <a:buNone/>
              <a:defRPr sz="2000"/>
            </a:lvl4pPr>
            <a:lvl5pPr marL="3656686" indent="0">
              <a:buNone/>
              <a:defRPr sz="2000"/>
            </a:lvl5pPr>
            <a:lvl6pPr marL="4570857" indent="0">
              <a:buNone/>
              <a:defRPr sz="2000"/>
            </a:lvl6pPr>
            <a:lvl7pPr marL="5485028" indent="0">
              <a:buNone/>
              <a:defRPr sz="2000"/>
            </a:lvl7pPr>
            <a:lvl8pPr marL="6399200" indent="0">
              <a:buNone/>
              <a:defRPr sz="2000"/>
            </a:lvl8pPr>
            <a:lvl9pPr marL="7313371" indent="0">
              <a:buNone/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B0D1-3312-48B3-95B2-4F43164C2673}" type="datetimeFigureOut">
              <a:rPr lang="es-SV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6C8C-925C-4D58-A9BC-D1B3938FF391}" type="slidenum">
              <a:rPr lang="es-SV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44490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9140" y="914400"/>
            <a:ext cx="7862426" cy="3200400"/>
          </a:xfrm>
        </p:spPr>
        <p:txBody>
          <a:bodyPr anchor="b"/>
          <a:lstStyle>
            <a:lvl1pPr>
              <a:defRPr sz="6398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0363677" y="1974851"/>
            <a:ext cx="12341185" cy="9747250"/>
          </a:xfrm>
        </p:spPr>
        <p:txBody>
          <a:bodyPr/>
          <a:lstStyle>
            <a:lvl1pPr marL="0" indent="0">
              <a:buNone/>
              <a:defRPr sz="6398"/>
            </a:lvl1pPr>
            <a:lvl2pPr marL="914171" indent="0">
              <a:buNone/>
              <a:defRPr sz="5599"/>
            </a:lvl2pPr>
            <a:lvl3pPr marL="1828343" indent="0">
              <a:buNone/>
              <a:defRPr sz="4799"/>
            </a:lvl3pPr>
            <a:lvl4pPr marL="2742514" indent="0">
              <a:buNone/>
              <a:defRPr sz="3999"/>
            </a:lvl4pPr>
            <a:lvl5pPr marL="3656686" indent="0">
              <a:buNone/>
              <a:defRPr sz="3999"/>
            </a:lvl5pPr>
            <a:lvl6pPr marL="4570857" indent="0">
              <a:buNone/>
              <a:defRPr sz="3999"/>
            </a:lvl6pPr>
            <a:lvl7pPr marL="5485028" indent="0">
              <a:buNone/>
              <a:defRPr sz="3999"/>
            </a:lvl7pPr>
            <a:lvl8pPr marL="6399200" indent="0">
              <a:buNone/>
              <a:defRPr sz="3999"/>
            </a:lvl8pPr>
            <a:lvl9pPr marL="7313371" indent="0">
              <a:buNone/>
              <a:defRPr sz="3999"/>
            </a:lvl9pPr>
          </a:lstStyle>
          <a:p>
            <a:endParaRPr lang="es-SV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679140" y="4114800"/>
            <a:ext cx="7862426" cy="7623176"/>
          </a:xfrm>
        </p:spPr>
        <p:txBody>
          <a:bodyPr/>
          <a:lstStyle>
            <a:lvl1pPr marL="0" indent="0">
              <a:buNone/>
              <a:defRPr sz="3199"/>
            </a:lvl1pPr>
            <a:lvl2pPr marL="914171" indent="0">
              <a:buNone/>
              <a:defRPr sz="2799"/>
            </a:lvl2pPr>
            <a:lvl3pPr marL="1828343" indent="0">
              <a:buNone/>
              <a:defRPr sz="2399"/>
            </a:lvl3pPr>
            <a:lvl4pPr marL="2742514" indent="0">
              <a:buNone/>
              <a:defRPr sz="2000"/>
            </a:lvl4pPr>
            <a:lvl5pPr marL="3656686" indent="0">
              <a:buNone/>
              <a:defRPr sz="2000"/>
            </a:lvl5pPr>
            <a:lvl6pPr marL="4570857" indent="0">
              <a:buNone/>
              <a:defRPr sz="2000"/>
            </a:lvl6pPr>
            <a:lvl7pPr marL="5485028" indent="0">
              <a:buNone/>
              <a:defRPr sz="2000"/>
            </a:lvl7pPr>
            <a:lvl8pPr marL="6399200" indent="0">
              <a:buNone/>
              <a:defRPr sz="2000"/>
            </a:lvl8pPr>
            <a:lvl9pPr marL="7313371" indent="0">
              <a:buNone/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B0D1-3312-48B3-95B2-4F43164C2673}" type="datetimeFigureOut">
              <a:rPr lang="es-SV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6C8C-925C-4D58-A9BC-D1B3938FF391}" type="slidenum">
              <a:rPr lang="es-SV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82424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B0D1-3312-48B3-95B2-4F43164C2673}" type="datetimeFigureOut">
              <a:rPr lang="es-SV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6C8C-925C-4D58-A9BC-D1B3938FF391}" type="slidenum">
              <a:rPr lang="es-SV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98449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7445256" y="730250"/>
            <a:ext cx="5256431" cy="1162367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1675963" y="730250"/>
            <a:ext cx="15464572" cy="11623676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B0D1-3312-48B3-95B2-4F43164C2673}" type="datetimeFigureOut">
              <a:rPr lang="es-SV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6C8C-925C-4D58-A9BC-D1B3938FF391}" type="slidenum">
              <a:rPr lang="es-SV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3061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0076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IC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‹Nº›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182483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LANTILLAS-3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" y="-1"/>
            <a:ext cx="24372913" cy="13716002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xfrm>
            <a:off x="1777538" y="3031909"/>
            <a:ext cx="20822578" cy="4648202"/>
          </a:xfrm>
          <a:prstGeom prst="rect">
            <a:avLst/>
          </a:prstGeom>
        </p:spPr>
        <p:txBody>
          <a:bodyPr anchor="b"/>
          <a:lstStyle>
            <a:lvl1pPr>
              <a:defRPr sz="15996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‹Nº›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860403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(cent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LANTILLAS-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" y="-1"/>
            <a:ext cx="24372913" cy="13716002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1777538" y="4533901"/>
            <a:ext cx="20822578" cy="4648202"/>
          </a:xfrm>
          <a:prstGeom prst="rect">
            <a:avLst/>
          </a:prstGeom>
        </p:spPr>
        <p:txBody>
          <a:bodyPr/>
          <a:lstStyle>
            <a:lvl1pPr>
              <a:defRPr sz="15996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0" name="Shape 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‹Nº›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429101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LANTILLAS-4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" y="1"/>
            <a:ext cx="24372913" cy="13716002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478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idx="1"/>
          </p:nvPr>
        </p:nvSpPr>
        <p:spPr>
          <a:xfrm>
            <a:off x="1688660" y="3238500"/>
            <a:ext cx="21000330" cy="9207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478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  <a:lvl2pPr>
              <a:defRPr>
                <a:solidFill>
                  <a:srgbClr val="0E2478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2pPr>
            <a:lvl3pPr>
              <a:defRPr>
                <a:solidFill>
                  <a:srgbClr val="0E2478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3pPr>
            <a:lvl4pPr>
              <a:defRPr>
                <a:solidFill>
                  <a:srgbClr val="0E2478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4pPr>
            <a:lvl5pPr>
              <a:defRPr>
                <a:solidFill>
                  <a:srgbClr val="0E2478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‹Nº›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273100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y viñetas cop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LANTILLAS-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" y="-1"/>
            <a:ext cx="24372913" cy="13716002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478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idx="1"/>
          </p:nvPr>
        </p:nvSpPr>
        <p:spPr>
          <a:xfrm>
            <a:off x="1688660" y="3238500"/>
            <a:ext cx="21000330" cy="9207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2478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  <a:lvl2pPr>
              <a:defRPr>
                <a:solidFill>
                  <a:srgbClr val="0E2478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2pPr>
            <a:lvl3pPr>
              <a:defRPr>
                <a:solidFill>
                  <a:srgbClr val="0E2478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3pPr>
            <a:lvl4pPr>
              <a:defRPr>
                <a:solidFill>
                  <a:srgbClr val="0E2478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4pPr>
            <a:lvl5pPr>
              <a:defRPr>
                <a:solidFill>
                  <a:srgbClr val="0E2478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‹Nº›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51869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18883" y="12712703"/>
            <a:ext cx="5688118" cy="730250"/>
          </a:xfrm>
          <a:prstGeom prst="rect">
            <a:avLst/>
          </a:prstGeom>
        </p:spPr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29031" y="12712703"/>
            <a:ext cx="7719589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470649" y="12712703"/>
            <a:ext cx="5688118" cy="730250"/>
          </a:xfrm>
          <a:prstGeom prst="rect">
            <a:avLst/>
          </a:prstGeom>
        </p:spPr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5099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LANTILLAS-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" y="1"/>
            <a:ext cx="24372913" cy="13716002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Shape 58"/>
          <p:cNvSpPr>
            <a:spLocks noGrp="1"/>
          </p:cNvSpPr>
          <p:nvPr>
            <p:ph type="body" sz="quarter" idx="13"/>
          </p:nvPr>
        </p:nvSpPr>
        <p:spPr>
          <a:xfrm>
            <a:off x="12795827" y="1810988"/>
            <a:ext cx="9205110" cy="3565079"/>
          </a:xfrm>
          <a:prstGeom prst="rect">
            <a:avLst/>
          </a:prstGeom>
        </p:spPr>
        <p:txBody>
          <a:bodyPr>
            <a:spAutoFit/>
          </a:bodyPr>
          <a:lstStyle>
            <a:lvl1pPr marL="457086" indent="-457086">
              <a:spcBef>
                <a:spcPts val="0"/>
              </a:spcBef>
              <a:buSzPct val="100000"/>
              <a:buAutoNum type="arabicPeriod"/>
              <a:defRPr sz="7500">
                <a:solidFill>
                  <a:srgbClr val="FFFFFF"/>
                </a:solidFill>
                <a:latin typeface="Montserrat Black"/>
                <a:sym typeface="Montserrat Black"/>
              </a:defRPr>
            </a:lvl1pPr>
          </a:lstStyle>
          <a:p>
            <a:pPr marL="228600" indent="-228600">
              <a:spcBef>
                <a:spcPts val="0"/>
              </a:spcBef>
              <a:buSzPct val="100000"/>
              <a:buAutoNum type="arabicPeriod"/>
              <a:defRPr sz="75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t>“Escribir una cita aquí”</a:t>
            </a:r>
          </a:p>
          <a:p>
            <a:pPr marL="228600" indent="-228600">
              <a:spcBef>
                <a:spcPts val="0"/>
              </a:spcBef>
              <a:buSzPct val="100000"/>
              <a:buAutoNum type="arabicPeriod"/>
              <a:defRPr sz="75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pPr>
            <a:r>
              <a:t>  </a:t>
            </a:r>
          </a:p>
        </p:txBody>
      </p: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‹Nº›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564805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LANTILLAS-4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" y="-1"/>
            <a:ext cx="24372913" cy="13716002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Shape 6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‹Nº›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740873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LANTILLAS-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" y="-1"/>
            <a:ext cx="24372913" cy="13716002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‹Nº›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730652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LANTILLAS-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" y="1"/>
            <a:ext cx="24372913" cy="13716002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Shape 8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‹Nº›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763745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LANTILLAS-4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" y="-1"/>
            <a:ext cx="24372913" cy="13716002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Shape 9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‹Nº›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669410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LANTILLAS-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" y="1"/>
            <a:ext cx="24372913" cy="13716002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Shape 9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‹Nº›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646505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ier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INSA LOGO-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3213" y="-594035"/>
            <a:ext cx="26484075" cy="14904070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Shape 10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‹Nº›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521640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047206" y="2244726"/>
            <a:ext cx="18283238" cy="4775200"/>
          </a:xfrm>
        </p:spPr>
        <p:txBody>
          <a:bodyPr anchor="b"/>
          <a:lstStyle>
            <a:lvl1pPr algn="ctr">
              <a:defRPr sz="11997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047206" y="7204076"/>
            <a:ext cx="18283238" cy="3311524"/>
          </a:xfrm>
        </p:spPr>
        <p:txBody>
          <a:bodyPr/>
          <a:lstStyle>
            <a:lvl1pPr marL="0" indent="0" algn="ctr">
              <a:buNone/>
              <a:defRPr sz="4799"/>
            </a:lvl1pPr>
            <a:lvl2pPr marL="914171" indent="0" algn="ctr">
              <a:buNone/>
              <a:defRPr sz="3999"/>
            </a:lvl2pPr>
            <a:lvl3pPr marL="1828343" indent="0" algn="ctr">
              <a:buNone/>
              <a:defRPr sz="3599"/>
            </a:lvl3pPr>
            <a:lvl4pPr marL="2742514" indent="0" algn="ctr">
              <a:buNone/>
              <a:defRPr sz="3199"/>
            </a:lvl4pPr>
            <a:lvl5pPr marL="3656686" indent="0" algn="ctr">
              <a:buNone/>
              <a:defRPr sz="3199"/>
            </a:lvl5pPr>
            <a:lvl6pPr marL="4570857" indent="0" algn="ctr">
              <a:buNone/>
              <a:defRPr sz="3199"/>
            </a:lvl6pPr>
            <a:lvl7pPr marL="5485028" indent="0" algn="ctr">
              <a:buNone/>
              <a:defRPr sz="3199"/>
            </a:lvl7pPr>
            <a:lvl8pPr marL="6399200" indent="0" algn="ctr">
              <a:buNone/>
              <a:defRPr sz="3199"/>
            </a:lvl8pPr>
            <a:lvl9pPr marL="7313371" indent="0" algn="ctr">
              <a:buNone/>
              <a:defRPr sz="3199"/>
            </a:lvl9pPr>
          </a:lstStyle>
          <a:p>
            <a:r>
              <a:rPr lang="es-ES"/>
              <a:t>Haga clic para modificar el estilo de subtítulo del patrón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B0D1-3312-48B3-95B2-4F43164C2673}" type="datetimeFigureOut">
              <a:rPr lang="es-SV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6C8C-925C-4D58-A9BC-D1B3938FF391}" type="slidenum">
              <a:rPr lang="es-SV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795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B0D1-3312-48B3-95B2-4F43164C2673}" type="datetimeFigureOut">
              <a:rPr lang="es-SV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6C8C-925C-4D58-A9BC-D1B3938FF391}" type="slidenum">
              <a:rPr lang="es-SV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4176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63267" y="3419477"/>
            <a:ext cx="21025723" cy="5705474"/>
          </a:xfrm>
        </p:spPr>
        <p:txBody>
          <a:bodyPr anchor="b"/>
          <a:lstStyle>
            <a:lvl1pPr>
              <a:defRPr sz="11997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663267" y="9178927"/>
            <a:ext cx="21025723" cy="3000374"/>
          </a:xfrm>
        </p:spPr>
        <p:txBody>
          <a:bodyPr/>
          <a:lstStyle>
            <a:lvl1pPr marL="0" indent="0">
              <a:buNone/>
              <a:defRPr sz="4799">
                <a:solidFill>
                  <a:schemeClr val="tx1">
                    <a:tint val="75000"/>
                  </a:schemeClr>
                </a:solidFill>
              </a:defRPr>
            </a:lvl1pPr>
            <a:lvl2pPr marL="914171" indent="0">
              <a:buNone/>
              <a:defRPr sz="3999">
                <a:solidFill>
                  <a:schemeClr val="tx1">
                    <a:tint val="75000"/>
                  </a:schemeClr>
                </a:solidFill>
              </a:defRPr>
            </a:lvl2pPr>
            <a:lvl3pPr marL="1828343" indent="0">
              <a:buNone/>
              <a:defRPr sz="3599">
                <a:solidFill>
                  <a:schemeClr val="tx1">
                    <a:tint val="75000"/>
                  </a:schemeClr>
                </a:solidFill>
              </a:defRPr>
            </a:lvl3pPr>
            <a:lvl4pPr marL="2742514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4pPr>
            <a:lvl5pPr marL="3656686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5pPr>
            <a:lvl6pPr marL="4570857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6pPr>
            <a:lvl7pPr marL="5485028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7pPr>
            <a:lvl8pPr marL="6399200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8pPr>
            <a:lvl9pPr marL="7313371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B0D1-3312-48B3-95B2-4F43164C2673}" type="datetimeFigureOut">
              <a:rPr lang="es-SV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6C8C-925C-4D58-A9BC-D1B3938FF391}" type="slidenum">
              <a:rPr lang="es-SV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594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8883" y="12712703"/>
            <a:ext cx="5688118" cy="730250"/>
          </a:xfrm>
          <a:prstGeom prst="rect">
            <a:avLst/>
          </a:prstGeom>
        </p:spPr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29031" y="12712703"/>
            <a:ext cx="7719589" cy="730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0649" y="12712703"/>
            <a:ext cx="5688118" cy="730250"/>
          </a:xfrm>
          <a:prstGeom prst="rect">
            <a:avLst/>
          </a:prstGeom>
        </p:spPr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6554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675964" y="3651250"/>
            <a:ext cx="10360501" cy="870267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2341185" y="3651250"/>
            <a:ext cx="10360501" cy="870267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B0D1-3312-48B3-95B2-4F43164C2673}" type="datetimeFigureOut">
              <a:rPr lang="es-SV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6C8C-925C-4D58-A9BC-D1B3938FF391}" type="slidenum">
              <a:rPr lang="es-SV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4859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9139" y="730251"/>
            <a:ext cx="21025723" cy="265112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679139" y="3362326"/>
            <a:ext cx="10312888" cy="1647824"/>
          </a:xfrm>
        </p:spPr>
        <p:txBody>
          <a:bodyPr anchor="b"/>
          <a:lstStyle>
            <a:lvl1pPr marL="0" indent="0">
              <a:buNone/>
              <a:defRPr sz="4799" b="1"/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679139" y="5010150"/>
            <a:ext cx="10312888" cy="736917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12341186" y="3362326"/>
            <a:ext cx="10363676" cy="1647824"/>
          </a:xfrm>
        </p:spPr>
        <p:txBody>
          <a:bodyPr anchor="b"/>
          <a:lstStyle>
            <a:lvl1pPr marL="0" indent="0">
              <a:buNone/>
              <a:defRPr sz="4799" b="1"/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12341186" y="5010150"/>
            <a:ext cx="10363676" cy="736917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B0D1-3312-48B3-95B2-4F43164C2673}" type="datetimeFigureOut">
              <a:rPr lang="es-SV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6C8C-925C-4D58-A9BC-D1B3938FF391}" type="slidenum">
              <a:rPr lang="es-SV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7916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B0D1-3312-48B3-95B2-4F43164C2673}" type="datetimeFigureOut">
              <a:rPr lang="es-SV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6C8C-925C-4D58-A9BC-D1B3938FF391}" type="slidenum">
              <a:rPr lang="es-SV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6542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B0D1-3312-48B3-95B2-4F43164C2673}" type="datetimeFigureOut">
              <a:rPr lang="es-SV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6C8C-925C-4D58-A9BC-D1B3938FF391}" type="slidenum">
              <a:rPr lang="es-SV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7522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9140" y="914400"/>
            <a:ext cx="7862426" cy="3200400"/>
          </a:xfrm>
        </p:spPr>
        <p:txBody>
          <a:bodyPr anchor="b"/>
          <a:lstStyle>
            <a:lvl1pPr>
              <a:defRPr sz="6398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363677" y="1974851"/>
            <a:ext cx="12341185" cy="9747250"/>
          </a:xfrm>
        </p:spPr>
        <p:txBody>
          <a:bodyPr/>
          <a:lstStyle>
            <a:lvl1pPr>
              <a:defRPr sz="6398"/>
            </a:lvl1pPr>
            <a:lvl2pPr>
              <a:defRPr sz="5599"/>
            </a:lvl2pPr>
            <a:lvl3pPr>
              <a:defRPr sz="4799"/>
            </a:lvl3pPr>
            <a:lvl4pPr>
              <a:defRPr sz="3999"/>
            </a:lvl4pPr>
            <a:lvl5pPr>
              <a:defRPr sz="3999"/>
            </a:lvl5pPr>
            <a:lvl6pPr>
              <a:defRPr sz="3999"/>
            </a:lvl6pPr>
            <a:lvl7pPr>
              <a:defRPr sz="3999"/>
            </a:lvl7pPr>
            <a:lvl8pPr>
              <a:defRPr sz="3999"/>
            </a:lvl8pPr>
            <a:lvl9pPr>
              <a:defRPr sz="3999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679140" y="4114800"/>
            <a:ext cx="7862426" cy="7623176"/>
          </a:xfrm>
        </p:spPr>
        <p:txBody>
          <a:bodyPr/>
          <a:lstStyle>
            <a:lvl1pPr marL="0" indent="0">
              <a:buNone/>
              <a:defRPr sz="3199"/>
            </a:lvl1pPr>
            <a:lvl2pPr marL="914171" indent="0">
              <a:buNone/>
              <a:defRPr sz="2799"/>
            </a:lvl2pPr>
            <a:lvl3pPr marL="1828343" indent="0">
              <a:buNone/>
              <a:defRPr sz="2399"/>
            </a:lvl3pPr>
            <a:lvl4pPr marL="2742514" indent="0">
              <a:buNone/>
              <a:defRPr sz="2000"/>
            </a:lvl4pPr>
            <a:lvl5pPr marL="3656686" indent="0">
              <a:buNone/>
              <a:defRPr sz="2000"/>
            </a:lvl5pPr>
            <a:lvl6pPr marL="4570857" indent="0">
              <a:buNone/>
              <a:defRPr sz="2000"/>
            </a:lvl6pPr>
            <a:lvl7pPr marL="5485028" indent="0">
              <a:buNone/>
              <a:defRPr sz="2000"/>
            </a:lvl7pPr>
            <a:lvl8pPr marL="6399200" indent="0">
              <a:buNone/>
              <a:defRPr sz="2000"/>
            </a:lvl8pPr>
            <a:lvl9pPr marL="7313371" indent="0">
              <a:buNone/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B0D1-3312-48B3-95B2-4F43164C2673}" type="datetimeFigureOut">
              <a:rPr lang="es-SV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6C8C-925C-4D58-A9BC-D1B3938FF391}" type="slidenum">
              <a:rPr lang="es-SV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2433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9140" y="914400"/>
            <a:ext cx="7862426" cy="3200400"/>
          </a:xfrm>
        </p:spPr>
        <p:txBody>
          <a:bodyPr anchor="b"/>
          <a:lstStyle>
            <a:lvl1pPr>
              <a:defRPr sz="6398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0363677" y="1974851"/>
            <a:ext cx="12341185" cy="9747250"/>
          </a:xfrm>
        </p:spPr>
        <p:txBody>
          <a:bodyPr/>
          <a:lstStyle>
            <a:lvl1pPr marL="0" indent="0">
              <a:buNone/>
              <a:defRPr sz="6398"/>
            </a:lvl1pPr>
            <a:lvl2pPr marL="914171" indent="0">
              <a:buNone/>
              <a:defRPr sz="5599"/>
            </a:lvl2pPr>
            <a:lvl3pPr marL="1828343" indent="0">
              <a:buNone/>
              <a:defRPr sz="4799"/>
            </a:lvl3pPr>
            <a:lvl4pPr marL="2742514" indent="0">
              <a:buNone/>
              <a:defRPr sz="3999"/>
            </a:lvl4pPr>
            <a:lvl5pPr marL="3656686" indent="0">
              <a:buNone/>
              <a:defRPr sz="3999"/>
            </a:lvl5pPr>
            <a:lvl6pPr marL="4570857" indent="0">
              <a:buNone/>
              <a:defRPr sz="3999"/>
            </a:lvl6pPr>
            <a:lvl7pPr marL="5485028" indent="0">
              <a:buNone/>
              <a:defRPr sz="3999"/>
            </a:lvl7pPr>
            <a:lvl8pPr marL="6399200" indent="0">
              <a:buNone/>
              <a:defRPr sz="3999"/>
            </a:lvl8pPr>
            <a:lvl9pPr marL="7313371" indent="0">
              <a:buNone/>
              <a:defRPr sz="3999"/>
            </a:lvl9pPr>
          </a:lstStyle>
          <a:p>
            <a:endParaRPr lang="es-SV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679140" y="4114800"/>
            <a:ext cx="7862426" cy="7623176"/>
          </a:xfrm>
        </p:spPr>
        <p:txBody>
          <a:bodyPr/>
          <a:lstStyle>
            <a:lvl1pPr marL="0" indent="0">
              <a:buNone/>
              <a:defRPr sz="3199"/>
            </a:lvl1pPr>
            <a:lvl2pPr marL="914171" indent="0">
              <a:buNone/>
              <a:defRPr sz="2799"/>
            </a:lvl2pPr>
            <a:lvl3pPr marL="1828343" indent="0">
              <a:buNone/>
              <a:defRPr sz="2399"/>
            </a:lvl3pPr>
            <a:lvl4pPr marL="2742514" indent="0">
              <a:buNone/>
              <a:defRPr sz="2000"/>
            </a:lvl4pPr>
            <a:lvl5pPr marL="3656686" indent="0">
              <a:buNone/>
              <a:defRPr sz="2000"/>
            </a:lvl5pPr>
            <a:lvl6pPr marL="4570857" indent="0">
              <a:buNone/>
              <a:defRPr sz="2000"/>
            </a:lvl6pPr>
            <a:lvl7pPr marL="5485028" indent="0">
              <a:buNone/>
              <a:defRPr sz="2000"/>
            </a:lvl7pPr>
            <a:lvl8pPr marL="6399200" indent="0">
              <a:buNone/>
              <a:defRPr sz="2000"/>
            </a:lvl8pPr>
            <a:lvl9pPr marL="7313371" indent="0">
              <a:buNone/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B0D1-3312-48B3-95B2-4F43164C2673}" type="datetimeFigureOut">
              <a:rPr lang="es-SV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6C8C-925C-4D58-A9BC-D1B3938FF391}" type="slidenum">
              <a:rPr lang="es-SV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0470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B0D1-3312-48B3-95B2-4F43164C2673}" type="datetimeFigureOut">
              <a:rPr lang="es-SV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6C8C-925C-4D58-A9BC-D1B3938FF391}" type="slidenum">
              <a:rPr lang="es-SV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5887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7445256" y="730250"/>
            <a:ext cx="5256431" cy="1162367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1675963" y="730250"/>
            <a:ext cx="15464572" cy="11623676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B0D1-3312-48B3-95B2-4F43164C2673}" type="datetimeFigureOut">
              <a:rPr lang="es-SV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6C8C-925C-4D58-A9BC-D1B3938FF391}" type="slidenum">
              <a:rPr lang="es-SV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647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00989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047206" y="2244726"/>
            <a:ext cx="18283238" cy="4775200"/>
          </a:xfrm>
        </p:spPr>
        <p:txBody>
          <a:bodyPr anchor="b"/>
          <a:lstStyle>
            <a:lvl1pPr algn="ctr">
              <a:defRPr sz="11997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047206" y="7204076"/>
            <a:ext cx="18283238" cy="3311524"/>
          </a:xfrm>
        </p:spPr>
        <p:txBody>
          <a:bodyPr/>
          <a:lstStyle>
            <a:lvl1pPr marL="0" indent="0" algn="ctr">
              <a:buNone/>
              <a:defRPr sz="4799"/>
            </a:lvl1pPr>
            <a:lvl2pPr marL="914171" indent="0" algn="ctr">
              <a:buNone/>
              <a:defRPr sz="3999"/>
            </a:lvl2pPr>
            <a:lvl3pPr marL="1828343" indent="0" algn="ctr">
              <a:buNone/>
              <a:defRPr sz="3599"/>
            </a:lvl3pPr>
            <a:lvl4pPr marL="2742514" indent="0" algn="ctr">
              <a:buNone/>
              <a:defRPr sz="3199"/>
            </a:lvl4pPr>
            <a:lvl5pPr marL="3656686" indent="0" algn="ctr">
              <a:buNone/>
              <a:defRPr sz="3199"/>
            </a:lvl5pPr>
            <a:lvl6pPr marL="4570857" indent="0" algn="ctr">
              <a:buNone/>
              <a:defRPr sz="3199"/>
            </a:lvl6pPr>
            <a:lvl7pPr marL="5485028" indent="0" algn="ctr">
              <a:buNone/>
              <a:defRPr sz="3199"/>
            </a:lvl7pPr>
            <a:lvl8pPr marL="6399200" indent="0" algn="ctr">
              <a:buNone/>
              <a:defRPr sz="3199"/>
            </a:lvl8pPr>
            <a:lvl9pPr marL="7313371" indent="0" algn="ctr">
              <a:buNone/>
              <a:defRPr sz="3199"/>
            </a:lvl9pPr>
          </a:lstStyle>
          <a:p>
            <a:r>
              <a:rPr lang="es-ES"/>
              <a:t>Haga clic para modificar el estilo de subtítulo del patrón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B0D1-3312-48B3-95B2-4F43164C2673}" type="datetimeFigureOut">
              <a:rPr lang="es-SV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6C8C-925C-4D58-A9BC-D1B3938FF391}" type="slidenum">
              <a:rPr lang="es-SV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742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324" y="4260853"/>
            <a:ext cx="20721003" cy="2940050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6648" y="7772400"/>
            <a:ext cx="17064355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2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0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5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39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3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8199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B0D1-3312-48B3-95B2-4F43164C2673}" type="datetimeFigureOut">
              <a:rPr lang="es-SV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6C8C-925C-4D58-A9BC-D1B3938FF391}" type="slidenum">
              <a:rPr lang="es-SV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0598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63267" y="3419477"/>
            <a:ext cx="21025723" cy="5705474"/>
          </a:xfrm>
        </p:spPr>
        <p:txBody>
          <a:bodyPr anchor="b"/>
          <a:lstStyle>
            <a:lvl1pPr>
              <a:defRPr sz="11997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663267" y="9178927"/>
            <a:ext cx="21025723" cy="3000374"/>
          </a:xfrm>
        </p:spPr>
        <p:txBody>
          <a:bodyPr/>
          <a:lstStyle>
            <a:lvl1pPr marL="0" indent="0">
              <a:buNone/>
              <a:defRPr sz="4799">
                <a:solidFill>
                  <a:schemeClr val="tx1">
                    <a:tint val="75000"/>
                  </a:schemeClr>
                </a:solidFill>
              </a:defRPr>
            </a:lvl1pPr>
            <a:lvl2pPr marL="914171" indent="0">
              <a:buNone/>
              <a:defRPr sz="3999">
                <a:solidFill>
                  <a:schemeClr val="tx1">
                    <a:tint val="75000"/>
                  </a:schemeClr>
                </a:solidFill>
              </a:defRPr>
            </a:lvl2pPr>
            <a:lvl3pPr marL="1828343" indent="0">
              <a:buNone/>
              <a:defRPr sz="3599">
                <a:solidFill>
                  <a:schemeClr val="tx1">
                    <a:tint val="75000"/>
                  </a:schemeClr>
                </a:solidFill>
              </a:defRPr>
            </a:lvl3pPr>
            <a:lvl4pPr marL="2742514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4pPr>
            <a:lvl5pPr marL="3656686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5pPr>
            <a:lvl6pPr marL="4570857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6pPr>
            <a:lvl7pPr marL="5485028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7pPr>
            <a:lvl8pPr marL="6399200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8pPr>
            <a:lvl9pPr marL="7313371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B0D1-3312-48B3-95B2-4F43164C2673}" type="datetimeFigureOut">
              <a:rPr lang="es-SV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6C8C-925C-4D58-A9BC-D1B3938FF391}" type="slidenum">
              <a:rPr lang="es-SV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6155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675964" y="3651250"/>
            <a:ext cx="10360501" cy="870267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2341185" y="3651250"/>
            <a:ext cx="10360501" cy="870267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B0D1-3312-48B3-95B2-4F43164C2673}" type="datetimeFigureOut">
              <a:rPr lang="es-SV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6C8C-925C-4D58-A9BC-D1B3938FF391}" type="slidenum">
              <a:rPr lang="es-SV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3713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9139" y="730251"/>
            <a:ext cx="21025723" cy="265112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679139" y="3362326"/>
            <a:ext cx="10312888" cy="1647824"/>
          </a:xfrm>
        </p:spPr>
        <p:txBody>
          <a:bodyPr anchor="b"/>
          <a:lstStyle>
            <a:lvl1pPr marL="0" indent="0">
              <a:buNone/>
              <a:defRPr sz="4799" b="1"/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679139" y="5010150"/>
            <a:ext cx="10312888" cy="736917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12341186" y="3362326"/>
            <a:ext cx="10363676" cy="1647824"/>
          </a:xfrm>
        </p:spPr>
        <p:txBody>
          <a:bodyPr anchor="b"/>
          <a:lstStyle>
            <a:lvl1pPr marL="0" indent="0">
              <a:buNone/>
              <a:defRPr sz="4799" b="1"/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12341186" y="5010150"/>
            <a:ext cx="10363676" cy="736917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B0D1-3312-48B3-95B2-4F43164C2673}" type="datetimeFigureOut">
              <a:rPr lang="es-SV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6C8C-925C-4D58-A9BC-D1B3938FF391}" type="slidenum">
              <a:rPr lang="es-SV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9366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B0D1-3312-48B3-95B2-4F43164C2673}" type="datetimeFigureOut">
              <a:rPr lang="es-SV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6C8C-925C-4D58-A9BC-D1B3938FF391}" type="slidenum">
              <a:rPr lang="es-SV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201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B0D1-3312-48B3-95B2-4F43164C2673}" type="datetimeFigureOut">
              <a:rPr lang="es-SV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6C8C-925C-4D58-A9BC-D1B3938FF391}" type="slidenum">
              <a:rPr lang="es-SV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6674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9140" y="914400"/>
            <a:ext cx="7862426" cy="3200400"/>
          </a:xfrm>
        </p:spPr>
        <p:txBody>
          <a:bodyPr anchor="b"/>
          <a:lstStyle>
            <a:lvl1pPr>
              <a:defRPr sz="6398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363677" y="1974851"/>
            <a:ext cx="12341185" cy="9747250"/>
          </a:xfrm>
        </p:spPr>
        <p:txBody>
          <a:bodyPr/>
          <a:lstStyle>
            <a:lvl1pPr>
              <a:defRPr sz="6398"/>
            </a:lvl1pPr>
            <a:lvl2pPr>
              <a:defRPr sz="5599"/>
            </a:lvl2pPr>
            <a:lvl3pPr>
              <a:defRPr sz="4799"/>
            </a:lvl3pPr>
            <a:lvl4pPr>
              <a:defRPr sz="3999"/>
            </a:lvl4pPr>
            <a:lvl5pPr>
              <a:defRPr sz="3999"/>
            </a:lvl5pPr>
            <a:lvl6pPr>
              <a:defRPr sz="3999"/>
            </a:lvl6pPr>
            <a:lvl7pPr>
              <a:defRPr sz="3999"/>
            </a:lvl7pPr>
            <a:lvl8pPr>
              <a:defRPr sz="3999"/>
            </a:lvl8pPr>
            <a:lvl9pPr>
              <a:defRPr sz="3999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679140" y="4114800"/>
            <a:ext cx="7862426" cy="7623176"/>
          </a:xfrm>
        </p:spPr>
        <p:txBody>
          <a:bodyPr/>
          <a:lstStyle>
            <a:lvl1pPr marL="0" indent="0">
              <a:buNone/>
              <a:defRPr sz="3199"/>
            </a:lvl1pPr>
            <a:lvl2pPr marL="914171" indent="0">
              <a:buNone/>
              <a:defRPr sz="2799"/>
            </a:lvl2pPr>
            <a:lvl3pPr marL="1828343" indent="0">
              <a:buNone/>
              <a:defRPr sz="2399"/>
            </a:lvl3pPr>
            <a:lvl4pPr marL="2742514" indent="0">
              <a:buNone/>
              <a:defRPr sz="2000"/>
            </a:lvl4pPr>
            <a:lvl5pPr marL="3656686" indent="0">
              <a:buNone/>
              <a:defRPr sz="2000"/>
            </a:lvl5pPr>
            <a:lvl6pPr marL="4570857" indent="0">
              <a:buNone/>
              <a:defRPr sz="2000"/>
            </a:lvl6pPr>
            <a:lvl7pPr marL="5485028" indent="0">
              <a:buNone/>
              <a:defRPr sz="2000"/>
            </a:lvl7pPr>
            <a:lvl8pPr marL="6399200" indent="0">
              <a:buNone/>
              <a:defRPr sz="2000"/>
            </a:lvl8pPr>
            <a:lvl9pPr marL="7313371" indent="0">
              <a:buNone/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B0D1-3312-48B3-95B2-4F43164C2673}" type="datetimeFigureOut">
              <a:rPr lang="es-SV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6C8C-925C-4D58-A9BC-D1B3938FF391}" type="slidenum">
              <a:rPr lang="es-SV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2459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9140" y="914400"/>
            <a:ext cx="7862426" cy="3200400"/>
          </a:xfrm>
        </p:spPr>
        <p:txBody>
          <a:bodyPr anchor="b"/>
          <a:lstStyle>
            <a:lvl1pPr>
              <a:defRPr sz="6398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0363677" y="1974851"/>
            <a:ext cx="12341185" cy="9747250"/>
          </a:xfrm>
        </p:spPr>
        <p:txBody>
          <a:bodyPr/>
          <a:lstStyle>
            <a:lvl1pPr marL="0" indent="0">
              <a:buNone/>
              <a:defRPr sz="6398"/>
            </a:lvl1pPr>
            <a:lvl2pPr marL="914171" indent="0">
              <a:buNone/>
              <a:defRPr sz="5599"/>
            </a:lvl2pPr>
            <a:lvl3pPr marL="1828343" indent="0">
              <a:buNone/>
              <a:defRPr sz="4799"/>
            </a:lvl3pPr>
            <a:lvl4pPr marL="2742514" indent="0">
              <a:buNone/>
              <a:defRPr sz="3999"/>
            </a:lvl4pPr>
            <a:lvl5pPr marL="3656686" indent="0">
              <a:buNone/>
              <a:defRPr sz="3999"/>
            </a:lvl5pPr>
            <a:lvl6pPr marL="4570857" indent="0">
              <a:buNone/>
              <a:defRPr sz="3999"/>
            </a:lvl6pPr>
            <a:lvl7pPr marL="5485028" indent="0">
              <a:buNone/>
              <a:defRPr sz="3999"/>
            </a:lvl7pPr>
            <a:lvl8pPr marL="6399200" indent="0">
              <a:buNone/>
              <a:defRPr sz="3999"/>
            </a:lvl8pPr>
            <a:lvl9pPr marL="7313371" indent="0">
              <a:buNone/>
              <a:defRPr sz="3999"/>
            </a:lvl9pPr>
          </a:lstStyle>
          <a:p>
            <a:endParaRPr lang="es-SV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679140" y="4114800"/>
            <a:ext cx="7862426" cy="7623176"/>
          </a:xfrm>
        </p:spPr>
        <p:txBody>
          <a:bodyPr/>
          <a:lstStyle>
            <a:lvl1pPr marL="0" indent="0">
              <a:buNone/>
              <a:defRPr sz="3199"/>
            </a:lvl1pPr>
            <a:lvl2pPr marL="914171" indent="0">
              <a:buNone/>
              <a:defRPr sz="2799"/>
            </a:lvl2pPr>
            <a:lvl3pPr marL="1828343" indent="0">
              <a:buNone/>
              <a:defRPr sz="2399"/>
            </a:lvl3pPr>
            <a:lvl4pPr marL="2742514" indent="0">
              <a:buNone/>
              <a:defRPr sz="2000"/>
            </a:lvl4pPr>
            <a:lvl5pPr marL="3656686" indent="0">
              <a:buNone/>
              <a:defRPr sz="2000"/>
            </a:lvl5pPr>
            <a:lvl6pPr marL="4570857" indent="0">
              <a:buNone/>
              <a:defRPr sz="2000"/>
            </a:lvl6pPr>
            <a:lvl7pPr marL="5485028" indent="0">
              <a:buNone/>
              <a:defRPr sz="2000"/>
            </a:lvl7pPr>
            <a:lvl8pPr marL="6399200" indent="0">
              <a:buNone/>
              <a:defRPr sz="2000"/>
            </a:lvl8pPr>
            <a:lvl9pPr marL="7313371" indent="0">
              <a:buNone/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B0D1-3312-48B3-95B2-4F43164C2673}" type="datetimeFigureOut">
              <a:rPr lang="es-SV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6C8C-925C-4D58-A9BC-D1B3938FF391}" type="slidenum">
              <a:rPr lang="es-SV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8899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B0D1-3312-48B3-95B2-4F43164C2673}" type="datetimeFigureOut">
              <a:rPr lang="es-SV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6C8C-925C-4D58-A9BC-D1B3938FF391}" type="slidenum">
              <a:rPr lang="es-SV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4084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7445256" y="730250"/>
            <a:ext cx="5256431" cy="1162367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1675963" y="730250"/>
            <a:ext cx="15464572" cy="11623676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B0D1-3312-48B3-95B2-4F43164C2673}" type="datetimeFigureOut">
              <a:rPr lang="es-SV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6C8C-925C-4D58-A9BC-D1B3938FF391}" type="slidenum">
              <a:rPr lang="es-SV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445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0041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4258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324" y="4260853"/>
            <a:ext cx="20721003" cy="2940050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6648" y="7772400"/>
            <a:ext cx="17064355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2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0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5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39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3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8253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4830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66" y="8813803"/>
            <a:ext cx="20721003" cy="2724150"/>
          </a:xfrm>
        </p:spPr>
        <p:txBody>
          <a:bodyPr anchor="t"/>
          <a:lstStyle>
            <a:lvl1pPr algn="l">
              <a:defRPr sz="7998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66" y="5813427"/>
            <a:ext cx="20721003" cy="3000374"/>
          </a:xfrm>
        </p:spPr>
        <p:txBody>
          <a:bodyPr anchor="b"/>
          <a:lstStyle>
            <a:lvl1pPr marL="0" indent="0">
              <a:buNone/>
              <a:defRPr sz="3999">
                <a:solidFill>
                  <a:schemeClr val="tx1">
                    <a:tint val="75000"/>
                  </a:schemeClr>
                </a:solidFill>
              </a:defRPr>
            </a:lvl1pPr>
            <a:lvl2pPr marL="914171" indent="0">
              <a:buNone/>
              <a:defRPr sz="3599">
                <a:solidFill>
                  <a:schemeClr val="tx1">
                    <a:tint val="75000"/>
                  </a:schemeClr>
                </a:solidFill>
              </a:defRPr>
            </a:lvl2pPr>
            <a:lvl3pPr marL="1828343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3pPr>
            <a:lvl4pPr marL="2742514" indent="0">
              <a:buNone/>
              <a:defRPr sz="2799">
                <a:solidFill>
                  <a:schemeClr val="tx1">
                    <a:tint val="75000"/>
                  </a:schemeClr>
                </a:solidFill>
              </a:defRPr>
            </a:lvl4pPr>
            <a:lvl5pPr marL="3656686" indent="0">
              <a:buNone/>
              <a:defRPr sz="2799">
                <a:solidFill>
                  <a:schemeClr val="tx1">
                    <a:tint val="75000"/>
                  </a:schemeClr>
                </a:solidFill>
              </a:defRPr>
            </a:lvl5pPr>
            <a:lvl6pPr marL="4570857" indent="0">
              <a:buNone/>
              <a:defRPr sz="2799">
                <a:solidFill>
                  <a:schemeClr val="tx1">
                    <a:tint val="75000"/>
                  </a:schemeClr>
                </a:solidFill>
              </a:defRPr>
            </a:lvl6pPr>
            <a:lvl7pPr marL="5485028" indent="0">
              <a:buNone/>
              <a:defRPr sz="2799">
                <a:solidFill>
                  <a:schemeClr val="tx1">
                    <a:tint val="75000"/>
                  </a:schemeClr>
                </a:solidFill>
              </a:defRPr>
            </a:lvl7pPr>
            <a:lvl8pPr marL="6399200" indent="0">
              <a:buNone/>
              <a:defRPr sz="2799">
                <a:solidFill>
                  <a:schemeClr val="tx1">
                    <a:tint val="75000"/>
                  </a:schemeClr>
                </a:solidFill>
              </a:defRPr>
            </a:lvl8pPr>
            <a:lvl9pPr marL="7313371" indent="0">
              <a:buNone/>
              <a:defRPr sz="27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18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8883" y="3200403"/>
            <a:ext cx="10766795" cy="9051926"/>
          </a:xfrm>
        </p:spPr>
        <p:txBody>
          <a:bodyPr/>
          <a:lstStyle>
            <a:lvl1pPr>
              <a:defRPr sz="5599"/>
            </a:lvl1pPr>
            <a:lvl2pPr>
              <a:defRPr sz="4799"/>
            </a:lvl2pPr>
            <a:lvl3pPr>
              <a:defRPr sz="3999"/>
            </a:lvl3pPr>
            <a:lvl4pPr>
              <a:defRPr sz="3599"/>
            </a:lvl4pPr>
            <a:lvl5pPr>
              <a:defRPr sz="3599"/>
            </a:lvl5pPr>
            <a:lvl6pPr>
              <a:defRPr sz="3599"/>
            </a:lvl6pPr>
            <a:lvl7pPr>
              <a:defRPr sz="3599"/>
            </a:lvl7pPr>
            <a:lvl8pPr>
              <a:defRPr sz="3599"/>
            </a:lvl8pPr>
            <a:lvl9pPr>
              <a:defRPr sz="3599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1972" y="3200403"/>
            <a:ext cx="10766795" cy="9051926"/>
          </a:xfrm>
        </p:spPr>
        <p:txBody>
          <a:bodyPr/>
          <a:lstStyle>
            <a:lvl1pPr>
              <a:defRPr sz="5599"/>
            </a:lvl1pPr>
            <a:lvl2pPr>
              <a:defRPr sz="4799"/>
            </a:lvl2pPr>
            <a:lvl3pPr>
              <a:defRPr sz="3999"/>
            </a:lvl3pPr>
            <a:lvl4pPr>
              <a:defRPr sz="3599"/>
            </a:lvl4pPr>
            <a:lvl5pPr>
              <a:defRPr sz="3599"/>
            </a:lvl5pPr>
            <a:lvl6pPr>
              <a:defRPr sz="3599"/>
            </a:lvl6pPr>
            <a:lvl7pPr>
              <a:defRPr sz="3599"/>
            </a:lvl7pPr>
            <a:lvl8pPr>
              <a:defRPr sz="3599"/>
            </a:lvl8pPr>
            <a:lvl9pPr>
              <a:defRPr sz="3599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9086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4" y="3070226"/>
            <a:ext cx="10771028" cy="1279524"/>
          </a:xfrm>
        </p:spPr>
        <p:txBody>
          <a:bodyPr anchor="b"/>
          <a:lstStyle>
            <a:lvl1pPr marL="0" indent="0">
              <a:buNone/>
              <a:defRPr sz="4799" b="1"/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8884" y="4349750"/>
            <a:ext cx="10771028" cy="7902576"/>
          </a:xfrm>
        </p:spPr>
        <p:txBody>
          <a:bodyPr/>
          <a:lstStyle>
            <a:lvl1pPr>
              <a:defRPr sz="4799"/>
            </a:lvl1pPr>
            <a:lvl2pPr>
              <a:defRPr sz="3999"/>
            </a:lvl2pPr>
            <a:lvl3pPr>
              <a:defRPr sz="3599"/>
            </a:lvl3pPr>
            <a:lvl4pPr>
              <a:defRPr sz="3199"/>
            </a:lvl4pPr>
            <a:lvl5pPr>
              <a:defRPr sz="3199"/>
            </a:lvl5pPr>
            <a:lvl6pPr>
              <a:defRPr sz="3199"/>
            </a:lvl6pPr>
            <a:lvl7pPr>
              <a:defRPr sz="3199"/>
            </a:lvl7pPr>
            <a:lvl8pPr>
              <a:defRPr sz="3199"/>
            </a:lvl8pPr>
            <a:lvl9pPr>
              <a:defRPr sz="3199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3511" y="3070226"/>
            <a:ext cx="10775259" cy="1279524"/>
          </a:xfrm>
        </p:spPr>
        <p:txBody>
          <a:bodyPr anchor="b"/>
          <a:lstStyle>
            <a:lvl1pPr marL="0" indent="0">
              <a:buNone/>
              <a:defRPr sz="4799" b="1"/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3511" y="4349750"/>
            <a:ext cx="10775259" cy="7902576"/>
          </a:xfrm>
        </p:spPr>
        <p:txBody>
          <a:bodyPr/>
          <a:lstStyle>
            <a:lvl1pPr>
              <a:defRPr sz="4799"/>
            </a:lvl1pPr>
            <a:lvl2pPr>
              <a:defRPr sz="3999"/>
            </a:lvl2pPr>
            <a:lvl3pPr>
              <a:defRPr sz="3599"/>
            </a:lvl3pPr>
            <a:lvl4pPr>
              <a:defRPr sz="3199"/>
            </a:lvl4pPr>
            <a:lvl5pPr>
              <a:defRPr sz="3199"/>
            </a:lvl5pPr>
            <a:lvl6pPr>
              <a:defRPr sz="3199"/>
            </a:lvl6pPr>
            <a:lvl7pPr>
              <a:defRPr sz="3199"/>
            </a:lvl7pPr>
            <a:lvl8pPr>
              <a:defRPr sz="3199"/>
            </a:lvl8pPr>
            <a:lvl9pPr>
              <a:defRPr sz="3199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012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8392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2583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4" y="546100"/>
            <a:ext cx="8020079" cy="2324100"/>
          </a:xfrm>
        </p:spPr>
        <p:txBody>
          <a:bodyPr anchor="b"/>
          <a:lstStyle>
            <a:lvl1pPr algn="l">
              <a:defRPr sz="3999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0984" y="546103"/>
            <a:ext cx="13627784" cy="11706226"/>
          </a:xfrm>
        </p:spPr>
        <p:txBody>
          <a:bodyPr/>
          <a:lstStyle>
            <a:lvl1pPr>
              <a:defRPr sz="6398"/>
            </a:lvl1pPr>
            <a:lvl2pPr>
              <a:defRPr sz="5599"/>
            </a:lvl2pPr>
            <a:lvl3pPr>
              <a:defRPr sz="4799"/>
            </a:lvl3pPr>
            <a:lvl4pPr>
              <a:defRPr sz="3999"/>
            </a:lvl4pPr>
            <a:lvl5pPr>
              <a:defRPr sz="3999"/>
            </a:lvl5pPr>
            <a:lvl6pPr>
              <a:defRPr sz="3999"/>
            </a:lvl6pPr>
            <a:lvl7pPr>
              <a:defRPr sz="3999"/>
            </a:lvl7pPr>
            <a:lvl8pPr>
              <a:defRPr sz="3999"/>
            </a:lvl8pPr>
            <a:lvl9pPr>
              <a:defRPr sz="3999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8884" y="2870203"/>
            <a:ext cx="8020079" cy="9382126"/>
          </a:xfrm>
        </p:spPr>
        <p:txBody>
          <a:bodyPr/>
          <a:lstStyle>
            <a:lvl1pPr marL="0" indent="0">
              <a:buNone/>
              <a:defRPr sz="2799"/>
            </a:lvl1pPr>
            <a:lvl2pPr marL="914171" indent="0">
              <a:buNone/>
              <a:defRPr sz="2399"/>
            </a:lvl2pPr>
            <a:lvl3pPr marL="1828343" indent="0">
              <a:buNone/>
              <a:defRPr sz="2000"/>
            </a:lvl3pPr>
            <a:lvl4pPr marL="2742514" indent="0">
              <a:buNone/>
              <a:defRPr sz="1800"/>
            </a:lvl4pPr>
            <a:lvl5pPr marL="3656686" indent="0">
              <a:buNone/>
              <a:defRPr sz="1800"/>
            </a:lvl5pPr>
            <a:lvl6pPr marL="4570857" indent="0">
              <a:buNone/>
              <a:defRPr sz="1800"/>
            </a:lvl6pPr>
            <a:lvl7pPr marL="5485028" indent="0">
              <a:buNone/>
              <a:defRPr sz="1800"/>
            </a:lvl7pPr>
            <a:lvl8pPr marL="6399200" indent="0">
              <a:buNone/>
              <a:defRPr sz="1800"/>
            </a:lvl8pPr>
            <a:lvl9pPr marL="7313371" indent="0">
              <a:buNone/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6236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8189" y="9601200"/>
            <a:ext cx="14626590" cy="1133476"/>
          </a:xfrm>
        </p:spPr>
        <p:txBody>
          <a:bodyPr anchor="b"/>
          <a:lstStyle>
            <a:lvl1pPr algn="l">
              <a:defRPr sz="3999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8189" y="1225550"/>
            <a:ext cx="14626590" cy="8229600"/>
          </a:xfrm>
        </p:spPr>
        <p:txBody>
          <a:bodyPr/>
          <a:lstStyle>
            <a:lvl1pPr marL="0" indent="0">
              <a:buNone/>
              <a:defRPr sz="6398"/>
            </a:lvl1pPr>
            <a:lvl2pPr marL="914171" indent="0">
              <a:buNone/>
              <a:defRPr sz="5599"/>
            </a:lvl2pPr>
            <a:lvl3pPr marL="1828343" indent="0">
              <a:buNone/>
              <a:defRPr sz="4799"/>
            </a:lvl3pPr>
            <a:lvl4pPr marL="2742514" indent="0">
              <a:buNone/>
              <a:defRPr sz="3999"/>
            </a:lvl4pPr>
            <a:lvl5pPr marL="3656686" indent="0">
              <a:buNone/>
              <a:defRPr sz="3999"/>
            </a:lvl5pPr>
            <a:lvl6pPr marL="4570857" indent="0">
              <a:buNone/>
              <a:defRPr sz="3999"/>
            </a:lvl6pPr>
            <a:lvl7pPr marL="5485028" indent="0">
              <a:buNone/>
              <a:defRPr sz="3999"/>
            </a:lvl7pPr>
            <a:lvl8pPr marL="6399200" indent="0">
              <a:buNone/>
              <a:defRPr sz="3999"/>
            </a:lvl8pPr>
            <a:lvl9pPr marL="7313371" indent="0">
              <a:buNone/>
              <a:defRPr sz="3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189" y="10734676"/>
            <a:ext cx="14626590" cy="1609724"/>
          </a:xfrm>
        </p:spPr>
        <p:txBody>
          <a:bodyPr/>
          <a:lstStyle>
            <a:lvl1pPr marL="0" indent="0">
              <a:buNone/>
              <a:defRPr sz="2799"/>
            </a:lvl1pPr>
            <a:lvl2pPr marL="914171" indent="0">
              <a:buNone/>
              <a:defRPr sz="2399"/>
            </a:lvl2pPr>
            <a:lvl3pPr marL="1828343" indent="0">
              <a:buNone/>
              <a:defRPr sz="2000"/>
            </a:lvl3pPr>
            <a:lvl4pPr marL="2742514" indent="0">
              <a:buNone/>
              <a:defRPr sz="1800"/>
            </a:lvl4pPr>
            <a:lvl5pPr marL="3656686" indent="0">
              <a:buNone/>
              <a:defRPr sz="1800"/>
            </a:lvl5pPr>
            <a:lvl6pPr marL="4570857" indent="0">
              <a:buNone/>
              <a:defRPr sz="1800"/>
            </a:lvl6pPr>
            <a:lvl7pPr marL="5485028" indent="0">
              <a:buNone/>
              <a:defRPr sz="1800"/>
            </a:lvl7pPr>
            <a:lvl8pPr marL="6399200" indent="0">
              <a:buNone/>
              <a:defRPr sz="1800"/>
            </a:lvl8pPr>
            <a:lvl9pPr marL="7313371" indent="0">
              <a:buNone/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112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66" y="8813803"/>
            <a:ext cx="20721003" cy="2724150"/>
          </a:xfrm>
        </p:spPr>
        <p:txBody>
          <a:bodyPr anchor="t"/>
          <a:lstStyle>
            <a:lvl1pPr algn="l">
              <a:defRPr sz="7998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66" y="5813427"/>
            <a:ext cx="20721003" cy="3000374"/>
          </a:xfrm>
        </p:spPr>
        <p:txBody>
          <a:bodyPr anchor="b"/>
          <a:lstStyle>
            <a:lvl1pPr marL="0" indent="0">
              <a:buNone/>
              <a:defRPr sz="3999">
                <a:solidFill>
                  <a:schemeClr val="tx1">
                    <a:tint val="75000"/>
                  </a:schemeClr>
                </a:solidFill>
              </a:defRPr>
            </a:lvl1pPr>
            <a:lvl2pPr marL="914171" indent="0">
              <a:buNone/>
              <a:defRPr sz="3599">
                <a:solidFill>
                  <a:schemeClr val="tx1">
                    <a:tint val="75000"/>
                  </a:schemeClr>
                </a:solidFill>
              </a:defRPr>
            </a:lvl2pPr>
            <a:lvl3pPr marL="1828343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3pPr>
            <a:lvl4pPr marL="2742514" indent="0">
              <a:buNone/>
              <a:defRPr sz="2799">
                <a:solidFill>
                  <a:schemeClr val="tx1">
                    <a:tint val="75000"/>
                  </a:schemeClr>
                </a:solidFill>
              </a:defRPr>
            </a:lvl4pPr>
            <a:lvl5pPr marL="3656686" indent="0">
              <a:buNone/>
              <a:defRPr sz="2799">
                <a:solidFill>
                  <a:schemeClr val="tx1">
                    <a:tint val="75000"/>
                  </a:schemeClr>
                </a:solidFill>
              </a:defRPr>
            </a:lvl5pPr>
            <a:lvl6pPr marL="4570857" indent="0">
              <a:buNone/>
              <a:defRPr sz="2799">
                <a:solidFill>
                  <a:schemeClr val="tx1">
                    <a:tint val="75000"/>
                  </a:schemeClr>
                </a:solidFill>
              </a:defRPr>
            </a:lvl6pPr>
            <a:lvl7pPr marL="5485028" indent="0">
              <a:buNone/>
              <a:defRPr sz="2799">
                <a:solidFill>
                  <a:schemeClr val="tx1">
                    <a:tint val="75000"/>
                  </a:schemeClr>
                </a:solidFill>
              </a:defRPr>
            </a:lvl7pPr>
            <a:lvl8pPr marL="6399200" indent="0">
              <a:buNone/>
              <a:defRPr sz="2799">
                <a:solidFill>
                  <a:schemeClr val="tx1">
                    <a:tint val="75000"/>
                  </a:schemeClr>
                </a:solidFill>
              </a:defRPr>
            </a:lvl8pPr>
            <a:lvl9pPr marL="7313371" indent="0">
              <a:buNone/>
              <a:defRPr sz="27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9560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9069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3796" y="549279"/>
            <a:ext cx="5484971" cy="11703050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8882" y="549279"/>
            <a:ext cx="16048620" cy="11703050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8911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047206" y="2244726"/>
            <a:ext cx="18283238" cy="4775200"/>
          </a:xfrm>
        </p:spPr>
        <p:txBody>
          <a:bodyPr anchor="b"/>
          <a:lstStyle>
            <a:lvl1pPr algn="ctr">
              <a:defRPr sz="11997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047206" y="7204076"/>
            <a:ext cx="18283238" cy="3311524"/>
          </a:xfrm>
        </p:spPr>
        <p:txBody>
          <a:bodyPr/>
          <a:lstStyle>
            <a:lvl1pPr marL="0" indent="0" algn="ctr">
              <a:buNone/>
              <a:defRPr sz="4799"/>
            </a:lvl1pPr>
            <a:lvl2pPr marL="914171" indent="0" algn="ctr">
              <a:buNone/>
              <a:defRPr sz="3999"/>
            </a:lvl2pPr>
            <a:lvl3pPr marL="1828343" indent="0" algn="ctr">
              <a:buNone/>
              <a:defRPr sz="3599"/>
            </a:lvl3pPr>
            <a:lvl4pPr marL="2742514" indent="0" algn="ctr">
              <a:buNone/>
              <a:defRPr sz="3199"/>
            </a:lvl4pPr>
            <a:lvl5pPr marL="3656686" indent="0" algn="ctr">
              <a:buNone/>
              <a:defRPr sz="3199"/>
            </a:lvl5pPr>
            <a:lvl6pPr marL="4570857" indent="0" algn="ctr">
              <a:buNone/>
              <a:defRPr sz="3199"/>
            </a:lvl6pPr>
            <a:lvl7pPr marL="5485028" indent="0" algn="ctr">
              <a:buNone/>
              <a:defRPr sz="3199"/>
            </a:lvl7pPr>
            <a:lvl8pPr marL="6399200" indent="0" algn="ctr">
              <a:buNone/>
              <a:defRPr sz="3199"/>
            </a:lvl8pPr>
            <a:lvl9pPr marL="7313371" indent="0" algn="ctr">
              <a:buNone/>
              <a:defRPr sz="3199"/>
            </a:lvl9pPr>
          </a:lstStyle>
          <a:p>
            <a:r>
              <a:rPr lang="es-ES"/>
              <a:t>Haga clic para modificar el estilo de subtítulo del patrón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B0D1-3312-48B3-95B2-4F43164C2673}" type="datetimeFigureOut">
              <a:rPr lang="es-SV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6C8C-925C-4D58-A9BC-D1B3938FF391}" type="slidenum">
              <a:rPr lang="es-SV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0841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B0D1-3312-48B3-95B2-4F43164C2673}" type="datetimeFigureOut">
              <a:rPr lang="es-SV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6C8C-925C-4D58-A9BC-D1B3938FF391}" type="slidenum">
              <a:rPr lang="es-SV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8942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63267" y="3419477"/>
            <a:ext cx="21025723" cy="5705474"/>
          </a:xfrm>
        </p:spPr>
        <p:txBody>
          <a:bodyPr anchor="b"/>
          <a:lstStyle>
            <a:lvl1pPr>
              <a:defRPr sz="11997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663267" y="9178927"/>
            <a:ext cx="21025723" cy="3000374"/>
          </a:xfrm>
        </p:spPr>
        <p:txBody>
          <a:bodyPr/>
          <a:lstStyle>
            <a:lvl1pPr marL="0" indent="0">
              <a:buNone/>
              <a:defRPr sz="4799">
                <a:solidFill>
                  <a:schemeClr val="tx1">
                    <a:tint val="75000"/>
                  </a:schemeClr>
                </a:solidFill>
              </a:defRPr>
            </a:lvl1pPr>
            <a:lvl2pPr marL="914171" indent="0">
              <a:buNone/>
              <a:defRPr sz="3999">
                <a:solidFill>
                  <a:schemeClr val="tx1">
                    <a:tint val="75000"/>
                  </a:schemeClr>
                </a:solidFill>
              </a:defRPr>
            </a:lvl2pPr>
            <a:lvl3pPr marL="1828343" indent="0">
              <a:buNone/>
              <a:defRPr sz="3599">
                <a:solidFill>
                  <a:schemeClr val="tx1">
                    <a:tint val="75000"/>
                  </a:schemeClr>
                </a:solidFill>
              </a:defRPr>
            </a:lvl3pPr>
            <a:lvl4pPr marL="2742514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4pPr>
            <a:lvl5pPr marL="3656686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5pPr>
            <a:lvl6pPr marL="4570857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6pPr>
            <a:lvl7pPr marL="5485028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7pPr>
            <a:lvl8pPr marL="6399200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8pPr>
            <a:lvl9pPr marL="7313371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B0D1-3312-48B3-95B2-4F43164C2673}" type="datetimeFigureOut">
              <a:rPr lang="es-SV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6C8C-925C-4D58-A9BC-D1B3938FF391}" type="slidenum">
              <a:rPr lang="es-SV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9483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675964" y="3651250"/>
            <a:ext cx="10360501" cy="870267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2341185" y="3651250"/>
            <a:ext cx="10360501" cy="870267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B0D1-3312-48B3-95B2-4F43164C2673}" type="datetimeFigureOut">
              <a:rPr lang="es-SV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6C8C-925C-4D58-A9BC-D1B3938FF391}" type="slidenum">
              <a:rPr lang="es-SV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3988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9139" y="730251"/>
            <a:ext cx="21025723" cy="265112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679139" y="3362326"/>
            <a:ext cx="10312888" cy="1647824"/>
          </a:xfrm>
        </p:spPr>
        <p:txBody>
          <a:bodyPr anchor="b"/>
          <a:lstStyle>
            <a:lvl1pPr marL="0" indent="0">
              <a:buNone/>
              <a:defRPr sz="4799" b="1"/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679139" y="5010150"/>
            <a:ext cx="10312888" cy="736917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12341186" y="3362326"/>
            <a:ext cx="10363676" cy="1647824"/>
          </a:xfrm>
        </p:spPr>
        <p:txBody>
          <a:bodyPr anchor="b"/>
          <a:lstStyle>
            <a:lvl1pPr marL="0" indent="0">
              <a:buNone/>
              <a:defRPr sz="4799" b="1"/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12341186" y="5010150"/>
            <a:ext cx="10363676" cy="7369176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B0D1-3312-48B3-95B2-4F43164C2673}" type="datetimeFigureOut">
              <a:rPr lang="es-SV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6C8C-925C-4D58-A9BC-D1B3938FF391}" type="slidenum">
              <a:rPr lang="es-SV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7180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B0D1-3312-48B3-95B2-4F43164C2673}" type="datetimeFigureOut">
              <a:rPr lang="es-SV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6C8C-925C-4D58-A9BC-D1B3938FF391}" type="slidenum">
              <a:rPr lang="es-SV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9690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B0D1-3312-48B3-95B2-4F43164C2673}" type="datetimeFigureOut">
              <a:rPr lang="es-SV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6C8C-925C-4D58-A9BC-D1B3938FF391}" type="slidenum">
              <a:rPr lang="es-SV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8044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9140" y="914400"/>
            <a:ext cx="7862426" cy="3200400"/>
          </a:xfrm>
        </p:spPr>
        <p:txBody>
          <a:bodyPr anchor="b"/>
          <a:lstStyle>
            <a:lvl1pPr>
              <a:defRPr sz="6398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363677" y="1974851"/>
            <a:ext cx="12341185" cy="9747250"/>
          </a:xfrm>
        </p:spPr>
        <p:txBody>
          <a:bodyPr/>
          <a:lstStyle>
            <a:lvl1pPr>
              <a:defRPr sz="6398"/>
            </a:lvl1pPr>
            <a:lvl2pPr>
              <a:defRPr sz="5599"/>
            </a:lvl2pPr>
            <a:lvl3pPr>
              <a:defRPr sz="4799"/>
            </a:lvl3pPr>
            <a:lvl4pPr>
              <a:defRPr sz="3999"/>
            </a:lvl4pPr>
            <a:lvl5pPr>
              <a:defRPr sz="3999"/>
            </a:lvl5pPr>
            <a:lvl6pPr>
              <a:defRPr sz="3999"/>
            </a:lvl6pPr>
            <a:lvl7pPr>
              <a:defRPr sz="3999"/>
            </a:lvl7pPr>
            <a:lvl8pPr>
              <a:defRPr sz="3999"/>
            </a:lvl8pPr>
            <a:lvl9pPr>
              <a:defRPr sz="3999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679140" y="4114800"/>
            <a:ext cx="7862426" cy="7623176"/>
          </a:xfrm>
        </p:spPr>
        <p:txBody>
          <a:bodyPr/>
          <a:lstStyle>
            <a:lvl1pPr marL="0" indent="0">
              <a:buNone/>
              <a:defRPr sz="3199"/>
            </a:lvl1pPr>
            <a:lvl2pPr marL="914171" indent="0">
              <a:buNone/>
              <a:defRPr sz="2799"/>
            </a:lvl2pPr>
            <a:lvl3pPr marL="1828343" indent="0">
              <a:buNone/>
              <a:defRPr sz="2399"/>
            </a:lvl3pPr>
            <a:lvl4pPr marL="2742514" indent="0">
              <a:buNone/>
              <a:defRPr sz="2000"/>
            </a:lvl4pPr>
            <a:lvl5pPr marL="3656686" indent="0">
              <a:buNone/>
              <a:defRPr sz="2000"/>
            </a:lvl5pPr>
            <a:lvl6pPr marL="4570857" indent="0">
              <a:buNone/>
              <a:defRPr sz="2000"/>
            </a:lvl6pPr>
            <a:lvl7pPr marL="5485028" indent="0">
              <a:buNone/>
              <a:defRPr sz="2000"/>
            </a:lvl7pPr>
            <a:lvl8pPr marL="6399200" indent="0">
              <a:buNone/>
              <a:defRPr sz="2000"/>
            </a:lvl8pPr>
            <a:lvl9pPr marL="7313371" indent="0">
              <a:buNone/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B0D1-3312-48B3-95B2-4F43164C2673}" type="datetimeFigureOut">
              <a:rPr lang="es-SV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6C8C-925C-4D58-A9BC-D1B3938FF391}" type="slidenum">
              <a:rPr lang="es-SV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123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8883" y="3200403"/>
            <a:ext cx="10766795" cy="9051926"/>
          </a:xfrm>
        </p:spPr>
        <p:txBody>
          <a:bodyPr/>
          <a:lstStyle>
            <a:lvl1pPr>
              <a:defRPr sz="5599"/>
            </a:lvl1pPr>
            <a:lvl2pPr>
              <a:defRPr sz="4799"/>
            </a:lvl2pPr>
            <a:lvl3pPr>
              <a:defRPr sz="3999"/>
            </a:lvl3pPr>
            <a:lvl4pPr>
              <a:defRPr sz="3599"/>
            </a:lvl4pPr>
            <a:lvl5pPr>
              <a:defRPr sz="3599"/>
            </a:lvl5pPr>
            <a:lvl6pPr>
              <a:defRPr sz="3599"/>
            </a:lvl6pPr>
            <a:lvl7pPr>
              <a:defRPr sz="3599"/>
            </a:lvl7pPr>
            <a:lvl8pPr>
              <a:defRPr sz="3599"/>
            </a:lvl8pPr>
            <a:lvl9pPr>
              <a:defRPr sz="3599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1972" y="3200403"/>
            <a:ext cx="10766795" cy="9051926"/>
          </a:xfrm>
        </p:spPr>
        <p:txBody>
          <a:bodyPr/>
          <a:lstStyle>
            <a:lvl1pPr>
              <a:defRPr sz="5599"/>
            </a:lvl1pPr>
            <a:lvl2pPr>
              <a:defRPr sz="4799"/>
            </a:lvl2pPr>
            <a:lvl3pPr>
              <a:defRPr sz="3999"/>
            </a:lvl3pPr>
            <a:lvl4pPr>
              <a:defRPr sz="3599"/>
            </a:lvl4pPr>
            <a:lvl5pPr>
              <a:defRPr sz="3599"/>
            </a:lvl5pPr>
            <a:lvl6pPr>
              <a:defRPr sz="3599"/>
            </a:lvl6pPr>
            <a:lvl7pPr>
              <a:defRPr sz="3599"/>
            </a:lvl7pPr>
            <a:lvl8pPr>
              <a:defRPr sz="3599"/>
            </a:lvl8pPr>
            <a:lvl9pPr>
              <a:defRPr sz="3599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79927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9140" y="914400"/>
            <a:ext cx="7862426" cy="3200400"/>
          </a:xfrm>
        </p:spPr>
        <p:txBody>
          <a:bodyPr anchor="b"/>
          <a:lstStyle>
            <a:lvl1pPr>
              <a:defRPr sz="6398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0363677" y="1974851"/>
            <a:ext cx="12341185" cy="9747250"/>
          </a:xfrm>
        </p:spPr>
        <p:txBody>
          <a:bodyPr/>
          <a:lstStyle>
            <a:lvl1pPr marL="0" indent="0">
              <a:buNone/>
              <a:defRPr sz="6398"/>
            </a:lvl1pPr>
            <a:lvl2pPr marL="914171" indent="0">
              <a:buNone/>
              <a:defRPr sz="5599"/>
            </a:lvl2pPr>
            <a:lvl3pPr marL="1828343" indent="0">
              <a:buNone/>
              <a:defRPr sz="4799"/>
            </a:lvl3pPr>
            <a:lvl4pPr marL="2742514" indent="0">
              <a:buNone/>
              <a:defRPr sz="3999"/>
            </a:lvl4pPr>
            <a:lvl5pPr marL="3656686" indent="0">
              <a:buNone/>
              <a:defRPr sz="3999"/>
            </a:lvl5pPr>
            <a:lvl6pPr marL="4570857" indent="0">
              <a:buNone/>
              <a:defRPr sz="3999"/>
            </a:lvl6pPr>
            <a:lvl7pPr marL="5485028" indent="0">
              <a:buNone/>
              <a:defRPr sz="3999"/>
            </a:lvl7pPr>
            <a:lvl8pPr marL="6399200" indent="0">
              <a:buNone/>
              <a:defRPr sz="3999"/>
            </a:lvl8pPr>
            <a:lvl9pPr marL="7313371" indent="0">
              <a:buNone/>
              <a:defRPr sz="3999"/>
            </a:lvl9pPr>
          </a:lstStyle>
          <a:p>
            <a:endParaRPr lang="es-SV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679140" y="4114800"/>
            <a:ext cx="7862426" cy="7623176"/>
          </a:xfrm>
        </p:spPr>
        <p:txBody>
          <a:bodyPr/>
          <a:lstStyle>
            <a:lvl1pPr marL="0" indent="0">
              <a:buNone/>
              <a:defRPr sz="3199"/>
            </a:lvl1pPr>
            <a:lvl2pPr marL="914171" indent="0">
              <a:buNone/>
              <a:defRPr sz="2799"/>
            </a:lvl2pPr>
            <a:lvl3pPr marL="1828343" indent="0">
              <a:buNone/>
              <a:defRPr sz="2399"/>
            </a:lvl3pPr>
            <a:lvl4pPr marL="2742514" indent="0">
              <a:buNone/>
              <a:defRPr sz="2000"/>
            </a:lvl4pPr>
            <a:lvl5pPr marL="3656686" indent="0">
              <a:buNone/>
              <a:defRPr sz="2000"/>
            </a:lvl5pPr>
            <a:lvl6pPr marL="4570857" indent="0">
              <a:buNone/>
              <a:defRPr sz="2000"/>
            </a:lvl6pPr>
            <a:lvl7pPr marL="5485028" indent="0">
              <a:buNone/>
              <a:defRPr sz="2000"/>
            </a:lvl7pPr>
            <a:lvl8pPr marL="6399200" indent="0">
              <a:buNone/>
              <a:defRPr sz="2000"/>
            </a:lvl8pPr>
            <a:lvl9pPr marL="7313371" indent="0">
              <a:buNone/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B0D1-3312-48B3-95B2-4F43164C2673}" type="datetimeFigureOut">
              <a:rPr lang="es-SV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6C8C-925C-4D58-A9BC-D1B3938FF391}" type="slidenum">
              <a:rPr lang="es-SV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8953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B0D1-3312-48B3-95B2-4F43164C2673}" type="datetimeFigureOut">
              <a:rPr lang="es-SV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6C8C-925C-4D58-A9BC-D1B3938FF391}" type="slidenum">
              <a:rPr lang="es-SV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6078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7445256" y="730250"/>
            <a:ext cx="5256431" cy="1162367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1675963" y="730250"/>
            <a:ext cx="15464572" cy="11623676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B0D1-3312-48B3-95B2-4F43164C2673}" type="datetimeFigureOut">
              <a:rPr lang="es-SV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6C8C-925C-4D58-A9BC-D1B3938FF391}" type="slidenum">
              <a:rPr lang="es-SV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894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455513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828324" y="4260853"/>
            <a:ext cx="20721003" cy="294005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656648" y="7772400"/>
            <a:ext cx="17064355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2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0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5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39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3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SV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57A94-2674-450F-A9C6-8D2B848359D7}" type="datetimeFigureOut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88E4-23B7-4E48-AEA6-000809CA6C5A}" type="slidenum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6367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6398" b="1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4799"/>
            </a:lvl1pPr>
            <a:lvl2pPr>
              <a:defRPr sz="3999"/>
            </a:lvl2pPr>
            <a:lvl3pPr>
              <a:defRPr sz="3599"/>
            </a:lvl3pPr>
            <a:lvl4pPr>
              <a:defRPr sz="3199"/>
            </a:lvl4pPr>
            <a:lvl5pPr>
              <a:defRPr sz="3199"/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57A94-2674-450F-A9C6-8D2B848359D7}" type="datetimeFigureOut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88E4-23B7-4E48-AEA6-000809CA6C5A}" type="slidenum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8565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25666" y="8813803"/>
            <a:ext cx="20721003" cy="2724150"/>
          </a:xfrm>
        </p:spPr>
        <p:txBody>
          <a:bodyPr anchor="t"/>
          <a:lstStyle>
            <a:lvl1pPr algn="l">
              <a:defRPr sz="7998" b="1" cap="all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925666" y="5813427"/>
            <a:ext cx="20721003" cy="3000374"/>
          </a:xfrm>
        </p:spPr>
        <p:txBody>
          <a:bodyPr anchor="b"/>
          <a:lstStyle>
            <a:lvl1pPr marL="0" indent="0">
              <a:buNone/>
              <a:defRPr sz="3999">
                <a:solidFill>
                  <a:schemeClr val="tx1">
                    <a:tint val="75000"/>
                  </a:schemeClr>
                </a:solidFill>
              </a:defRPr>
            </a:lvl1pPr>
            <a:lvl2pPr marL="914171" indent="0">
              <a:buNone/>
              <a:defRPr sz="3599">
                <a:solidFill>
                  <a:schemeClr val="tx1">
                    <a:tint val="75000"/>
                  </a:schemeClr>
                </a:solidFill>
              </a:defRPr>
            </a:lvl2pPr>
            <a:lvl3pPr marL="1828343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3pPr>
            <a:lvl4pPr marL="2742514" indent="0">
              <a:buNone/>
              <a:defRPr sz="2799">
                <a:solidFill>
                  <a:schemeClr val="tx1">
                    <a:tint val="75000"/>
                  </a:schemeClr>
                </a:solidFill>
              </a:defRPr>
            </a:lvl4pPr>
            <a:lvl5pPr marL="3656686" indent="0">
              <a:buNone/>
              <a:defRPr sz="2799">
                <a:solidFill>
                  <a:schemeClr val="tx1">
                    <a:tint val="75000"/>
                  </a:schemeClr>
                </a:solidFill>
              </a:defRPr>
            </a:lvl5pPr>
            <a:lvl6pPr marL="4570857" indent="0">
              <a:buNone/>
              <a:defRPr sz="2799">
                <a:solidFill>
                  <a:schemeClr val="tx1">
                    <a:tint val="75000"/>
                  </a:schemeClr>
                </a:solidFill>
              </a:defRPr>
            </a:lvl6pPr>
            <a:lvl7pPr marL="5485028" indent="0">
              <a:buNone/>
              <a:defRPr sz="2799">
                <a:solidFill>
                  <a:schemeClr val="tx1">
                    <a:tint val="75000"/>
                  </a:schemeClr>
                </a:solidFill>
              </a:defRPr>
            </a:lvl7pPr>
            <a:lvl8pPr marL="6399200" indent="0">
              <a:buNone/>
              <a:defRPr sz="2799">
                <a:solidFill>
                  <a:schemeClr val="tx1">
                    <a:tint val="75000"/>
                  </a:schemeClr>
                </a:solidFill>
              </a:defRPr>
            </a:lvl8pPr>
            <a:lvl9pPr marL="7313371" indent="0">
              <a:buNone/>
              <a:defRPr sz="27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57A94-2674-450F-A9C6-8D2B848359D7}" type="datetimeFigureOut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88E4-23B7-4E48-AEA6-000809CA6C5A}" type="slidenum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9922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218883" y="3200403"/>
            <a:ext cx="10766795" cy="9051926"/>
          </a:xfrm>
        </p:spPr>
        <p:txBody>
          <a:bodyPr/>
          <a:lstStyle>
            <a:lvl1pPr>
              <a:defRPr sz="5599"/>
            </a:lvl1pPr>
            <a:lvl2pPr>
              <a:defRPr sz="4799"/>
            </a:lvl2pPr>
            <a:lvl3pPr>
              <a:defRPr sz="3999"/>
            </a:lvl3pPr>
            <a:lvl4pPr>
              <a:defRPr sz="3599"/>
            </a:lvl4pPr>
            <a:lvl5pPr>
              <a:defRPr sz="3599"/>
            </a:lvl5pPr>
            <a:lvl6pPr>
              <a:defRPr sz="3599"/>
            </a:lvl6pPr>
            <a:lvl7pPr>
              <a:defRPr sz="3599"/>
            </a:lvl7pPr>
            <a:lvl8pPr>
              <a:defRPr sz="3599"/>
            </a:lvl8pPr>
            <a:lvl9pPr>
              <a:defRPr sz="3599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12391972" y="3200403"/>
            <a:ext cx="10766795" cy="9051926"/>
          </a:xfrm>
        </p:spPr>
        <p:txBody>
          <a:bodyPr/>
          <a:lstStyle>
            <a:lvl1pPr>
              <a:defRPr sz="5599"/>
            </a:lvl1pPr>
            <a:lvl2pPr>
              <a:defRPr sz="4799"/>
            </a:lvl2pPr>
            <a:lvl3pPr>
              <a:defRPr sz="3999"/>
            </a:lvl3pPr>
            <a:lvl4pPr>
              <a:defRPr sz="3599"/>
            </a:lvl4pPr>
            <a:lvl5pPr>
              <a:defRPr sz="3599"/>
            </a:lvl5pPr>
            <a:lvl6pPr>
              <a:defRPr sz="3599"/>
            </a:lvl6pPr>
            <a:lvl7pPr>
              <a:defRPr sz="3599"/>
            </a:lvl7pPr>
            <a:lvl8pPr>
              <a:defRPr sz="3599"/>
            </a:lvl8pPr>
            <a:lvl9pPr>
              <a:defRPr sz="3599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57A94-2674-450F-A9C6-8D2B848359D7}" type="datetimeFigureOut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88E4-23B7-4E48-AEA6-000809CA6C5A}" type="slidenum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99002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218884" y="3070226"/>
            <a:ext cx="10771028" cy="1279524"/>
          </a:xfrm>
        </p:spPr>
        <p:txBody>
          <a:bodyPr anchor="b"/>
          <a:lstStyle>
            <a:lvl1pPr marL="0" indent="0">
              <a:buNone/>
              <a:defRPr sz="4799" b="1"/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1218884" y="4349750"/>
            <a:ext cx="10771028" cy="7902576"/>
          </a:xfrm>
        </p:spPr>
        <p:txBody>
          <a:bodyPr/>
          <a:lstStyle>
            <a:lvl1pPr>
              <a:defRPr sz="4799"/>
            </a:lvl1pPr>
            <a:lvl2pPr>
              <a:defRPr sz="3999"/>
            </a:lvl2pPr>
            <a:lvl3pPr>
              <a:defRPr sz="3599"/>
            </a:lvl3pPr>
            <a:lvl4pPr>
              <a:defRPr sz="3199"/>
            </a:lvl4pPr>
            <a:lvl5pPr>
              <a:defRPr sz="3199"/>
            </a:lvl5pPr>
            <a:lvl6pPr>
              <a:defRPr sz="3199"/>
            </a:lvl6pPr>
            <a:lvl7pPr>
              <a:defRPr sz="3199"/>
            </a:lvl7pPr>
            <a:lvl8pPr>
              <a:defRPr sz="3199"/>
            </a:lvl8pPr>
            <a:lvl9pPr>
              <a:defRPr sz="3199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12383511" y="3070226"/>
            <a:ext cx="10775259" cy="1279524"/>
          </a:xfrm>
        </p:spPr>
        <p:txBody>
          <a:bodyPr anchor="b"/>
          <a:lstStyle>
            <a:lvl1pPr marL="0" indent="0">
              <a:buNone/>
              <a:defRPr sz="4799" b="1"/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12383511" y="4349750"/>
            <a:ext cx="10775259" cy="7902576"/>
          </a:xfrm>
        </p:spPr>
        <p:txBody>
          <a:bodyPr/>
          <a:lstStyle>
            <a:lvl1pPr>
              <a:defRPr sz="4799"/>
            </a:lvl1pPr>
            <a:lvl2pPr>
              <a:defRPr sz="3999"/>
            </a:lvl2pPr>
            <a:lvl3pPr>
              <a:defRPr sz="3599"/>
            </a:lvl3pPr>
            <a:lvl4pPr>
              <a:defRPr sz="3199"/>
            </a:lvl4pPr>
            <a:lvl5pPr>
              <a:defRPr sz="3199"/>
            </a:lvl5pPr>
            <a:lvl6pPr>
              <a:defRPr sz="3199"/>
            </a:lvl6pPr>
            <a:lvl7pPr>
              <a:defRPr sz="3199"/>
            </a:lvl7pPr>
            <a:lvl8pPr>
              <a:defRPr sz="3199"/>
            </a:lvl8pPr>
            <a:lvl9pPr>
              <a:defRPr sz="3199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57A94-2674-450F-A9C6-8D2B848359D7}" type="datetimeFigureOut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88E4-23B7-4E48-AEA6-000809CA6C5A}" type="slidenum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72582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57A94-2674-450F-A9C6-8D2B848359D7}" type="datetimeFigureOut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88E4-23B7-4E48-AEA6-000809CA6C5A}" type="slidenum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970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4" y="3070226"/>
            <a:ext cx="10771028" cy="1279524"/>
          </a:xfrm>
        </p:spPr>
        <p:txBody>
          <a:bodyPr anchor="b"/>
          <a:lstStyle>
            <a:lvl1pPr marL="0" indent="0">
              <a:buNone/>
              <a:defRPr sz="4799" b="1"/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8884" y="4349750"/>
            <a:ext cx="10771028" cy="7902576"/>
          </a:xfrm>
        </p:spPr>
        <p:txBody>
          <a:bodyPr/>
          <a:lstStyle>
            <a:lvl1pPr>
              <a:defRPr sz="4799"/>
            </a:lvl1pPr>
            <a:lvl2pPr>
              <a:defRPr sz="3999"/>
            </a:lvl2pPr>
            <a:lvl3pPr>
              <a:defRPr sz="3599"/>
            </a:lvl3pPr>
            <a:lvl4pPr>
              <a:defRPr sz="3199"/>
            </a:lvl4pPr>
            <a:lvl5pPr>
              <a:defRPr sz="3199"/>
            </a:lvl5pPr>
            <a:lvl6pPr>
              <a:defRPr sz="3199"/>
            </a:lvl6pPr>
            <a:lvl7pPr>
              <a:defRPr sz="3199"/>
            </a:lvl7pPr>
            <a:lvl8pPr>
              <a:defRPr sz="3199"/>
            </a:lvl8pPr>
            <a:lvl9pPr>
              <a:defRPr sz="3199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3511" y="3070226"/>
            <a:ext cx="10775259" cy="1279524"/>
          </a:xfrm>
        </p:spPr>
        <p:txBody>
          <a:bodyPr anchor="b"/>
          <a:lstStyle>
            <a:lvl1pPr marL="0" indent="0">
              <a:buNone/>
              <a:defRPr sz="4799" b="1"/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3511" y="4349750"/>
            <a:ext cx="10775259" cy="7902576"/>
          </a:xfrm>
        </p:spPr>
        <p:txBody>
          <a:bodyPr/>
          <a:lstStyle>
            <a:lvl1pPr>
              <a:defRPr sz="4799"/>
            </a:lvl1pPr>
            <a:lvl2pPr>
              <a:defRPr sz="3999"/>
            </a:lvl2pPr>
            <a:lvl3pPr>
              <a:defRPr sz="3599"/>
            </a:lvl3pPr>
            <a:lvl4pPr>
              <a:defRPr sz="3199"/>
            </a:lvl4pPr>
            <a:lvl5pPr>
              <a:defRPr sz="3199"/>
            </a:lvl5pPr>
            <a:lvl6pPr>
              <a:defRPr sz="3199"/>
            </a:lvl6pPr>
            <a:lvl7pPr>
              <a:defRPr sz="3199"/>
            </a:lvl7pPr>
            <a:lvl8pPr>
              <a:defRPr sz="3199"/>
            </a:lvl8pPr>
            <a:lvl9pPr>
              <a:defRPr sz="3199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8610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57A94-2674-450F-A9C6-8D2B848359D7}" type="datetimeFigureOut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88E4-23B7-4E48-AEA6-000809CA6C5A}" type="slidenum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2000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8884" y="546100"/>
            <a:ext cx="8020079" cy="2324100"/>
          </a:xfrm>
        </p:spPr>
        <p:txBody>
          <a:bodyPr anchor="b"/>
          <a:lstStyle>
            <a:lvl1pPr algn="l">
              <a:defRPr sz="3999" b="1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530984" y="546103"/>
            <a:ext cx="13627784" cy="11706226"/>
          </a:xfrm>
        </p:spPr>
        <p:txBody>
          <a:bodyPr/>
          <a:lstStyle>
            <a:lvl1pPr>
              <a:defRPr sz="6398"/>
            </a:lvl1pPr>
            <a:lvl2pPr>
              <a:defRPr sz="5599"/>
            </a:lvl2pPr>
            <a:lvl3pPr>
              <a:defRPr sz="4799"/>
            </a:lvl3pPr>
            <a:lvl4pPr>
              <a:defRPr sz="3999"/>
            </a:lvl4pPr>
            <a:lvl5pPr>
              <a:defRPr sz="3999"/>
            </a:lvl5pPr>
            <a:lvl6pPr>
              <a:defRPr sz="3999"/>
            </a:lvl6pPr>
            <a:lvl7pPr>
              <a:defRPr sz="3999"/>
            </a:lvl7pPr>
            <a:lvl8pPr>
              <a:defRPr sz="3999"/>
            </a:lvl8pPr>
            <a:lvl9pPr>
              <a:defRPr sz="3999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218884" y="2870203"/>
            <a:ext cx="8020079" cy="9382126"/>
          </a:xfrm>
        </p:spPr>
        <p:txBody>
          <a:bodyPr/>
          <a:lstStyle>
            <a:lvl1pPr marL="0" indent="0">
              <a:buNone/>
              <a:defRPr sz="2799"/>
            </a:lvl1pPr>
            <a:lvl2pPr marL="914171" indent="0">
              <a:buNone/>
              <a:defRPr sz="2399"/>
            </a:lvl2pPr>
            <a:lvl3pPr marL="1828343" indent="0">
              <a:buNone/>
              <a:defRPr sz="2000"/>
            </a:lvl3pPr>
            <a:lvl4pPr marL="2742514" indent="0">
              <a:buNone/>
              <a:defRPr sz="1800"/>
            </a:lvl4pPr>
            <a:lvl5pPr marL="3656686" indent="0">
              <a:buNone/>
              <a:defRPr sz="1800"/>
            </a:lvl5pPr>
            <a:lvl6pPr marL="4570857" indent="0">
              <a:buNone/>
              <a:defRPr sz="1800"/>
            </a:lvl6pPr>
            <a:lvl7pPr marL="5485028" indent="0">
              <a:buNone/>
              <a:defRPr sz="1800"/>
            </a:lvl7pPr>
            <a:lvl8pPr marL="6399200" indent="0">
              <a:buNone/>
              <a:defRPr sz="1800"/>
            </a:lvl8pPr>
            <a:lvl9pPr marL="7313371" indent="0">
              <a:buNone/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57A94-2674-450F-A9C6-8D2B848359D7}" type="datetimeFigureOut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88E4-23B7-4E48-AEA6-000809CA6C5A}" type="slidenum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95190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78189" y="9601200"/>
            <a:ext cx="14626590" cy="1133476"/>
          </a:xfrm>
        </p:spPr>
        <p:txBody>
          <a:bodyPr anchor="b"/>
          <a:lstStyle>
            <a:lvl1pPr algn="l">
              <a:defRPr sz="3999" b="1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778189" y="1225550"/>
            <a:ext cx="14626590" cy="8229600"/>
          </a:xfrm>
        </p:spPr>
        <p:txBody>
          <a:bodyPr/>
          <a:lstStyle>
            <a:lvl1pPr marL="0" indent="0">
              <a:buNone/>
              <a:defRPr sz="6398"/>
            </a:lvl1pPr>
            <a:lvl2pPr marL="914171" indent="0">
              <a:buNone/>
              <a:defRPr sz="5599"/>
            </a:lvl2pPr>
            <a:lvl3pPr marL="1828343" indent="0">
              <a:buNone/>
              <a:defRPr sz="4799"/>
            </a:lvl3pPr>
            <a:lvl4pPr marL="2742514" indent="0">
              <a:buNone/>
              <a:defRPr sz="3999"/>
            </a:lvl4pPr>
            <a:lvl5pPr marL="3656686" indent="0">
              <a:buNone/>
              <a:defRPr sz="3999"/>
            </a:lvl5pPr>
            <a:lvl6pPr marL="4570857" indent="0">
              <a:buNone/>
              <a:defRPr sz="3999"/>
            </a:lvl6pPr>
            <a:lvl7pPr marL="5485028" indent="0">
              <a:buNone/>
              <a:defRPr sz="3999"/>
            </a:lvl7pPr>
            <a:lvl8pPr marL="6399200" indent="0">
              <a:buNone/>
              <a:defRPr sz="3999"/>
            </a:lvl8pPr>
            <a:lvl9pPr marL="7313371" indent="0">
              <a:buNone/>
              <a:defRPr sz="3999"/>
            </a:lvl9pPr>
          </a:lstStyle>
          <a:p>
            <a:endParaRPr lang="es-SV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778189" y="10734676"/>
            <a:ext cx="14626590" cy="1609724"/>
          </a:xfrm>
        </p:spPr>
        <p:txBody>
          <a:bodyPr/>
          <a:lstStyle>
            <a:lvl1pPr marL="0" indent="0">
              <a:buNone/>
              <a:defRPr sz="2799"/>
            </a:lvl1pPr>
            <a:lvl2pPr marL="914171" indent="0">
              <a:buNone/>
              <a:defRPr sz="2399"/>
            </a:lvl2pPr>
            <a:lvl3pPr marL="1828343" indent="0">
              <a:buNone/>
              <a:defRPr sz="2000"/>
            </a:lvl3pPr>
            <a:lvl4pPr marL="2742514" indent="0">
              <a:buNone/>
              <a:defRPr sz="1800"/>
            </a:lvl4pPr>
            <a:lvl5pPr marL="3656686" indent="0">
              <a:buNone/>
              <a:defRPr sz="1800"/>
            </a:lvl5pPr>
            <a:lvl6pPr marL="4570857" indent="0">
              <a:buNone/>
              <a:defRPr sz="1800"/>
            </a:lvl6pPr>
            <a:lvl7pPr marL="5485028" indent="0">
              <a:buNone/>
              <a:defRPr sz="1800"/>
            </a:lvl7pPr>
            <a:lvl8pPr marL="6399200" indent="0">
              <a:buNone/>
              <a:defRPr sz="1800"/>
            </a:lvl8pPr>
            <a:lvl9pPr marL="7313371" indent="0">
              <a:buNone/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57A94-2674-450F-A9C6-8D2B848359D7}" type="datetimeFigureOut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88E4-23B7-4E48-AEA6-000809CA6C5A}" type="slidenum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3471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57A94-2674-450F-A9C6-8D2B848359D7}" type="datetimeFigureOut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88E4-23B7-4E48-AEA6-000809CA6C5A}" type="slidenum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49946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17673796" y="549279"/>
            <a:ext cx="5484971" cy="1170305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218882" y="549279"/>
            <a:ext cx="16048620" cy="1170305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57A94-2674-450F-A9C6-8D2B848359D7}" type="datetimeFigureOut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88E4-23B7-4E48-AEA6-000809CA6C5A}" type="slidenum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64042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042977" y="1236765"/>
            <a:ext cx="21334675" cy="1732806"/>
          </a:xfrm>
        </p:spPr>
        <p:txBody>
          <a:bodyPr>
            <a:normAutofit/>
          </a:bodyPr>
          <a:lstStyle>
            <a:lvl1pPr>
              <a:defRPr sz="6398" b="1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A863E-5B32-48F7-8925-950A5AD9CB1E}" type="datetimeFigureOut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5D451-9483-401E-B788-BB631B1BBA83}" type="slidenum">
              <a:rPr lang="es-SV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71777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324" y="4260853"/>
            <a:ext cx="20721003" cy="2940050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6648" y="7772400"/>
            <a:ext cx="17064355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2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0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5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39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3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55145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0194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66" y="8813803"/>
            <a:ext cx="20721003" cy="2724150"/>
          </a:xfrm>
        </p:spPr>
        <p:txBody>
          <a:bodyPr anchor="t"/>
          <a:lstStyle>
            <a:lvl1pPr algn="l">
              <a:defRPr sz="7998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66" y="5813427"/>
            <a:ext cx="20721003" cy="3000374"/>
          </a:xfrm>
        </p:spPr>
        <p:txBody>
          <a:bodyPr anchor="b"/>
          <a:lstStyle>
            <a:lvl1pPr marL="0" indent="0">
              <a:buNone/>
              <a:defRPr sz="3999">
                <a:solidFill>
                  <a:schemeClr val="tx1">
                    <a:tint val="75000"/>
                  </a:schemeClr>
                </a:solidFill>
              </a:defRPr>
            </a:lvl1pPr>
            <a:lvl2pPr marL="914171" indent="0">
              <a:buNone/>
              <a:defRPr sz="3599">
                <a:solidFill>
                  <a:schemeClr val="tx1">
                    <a:tint val="75000"/>
                  </a:schemeClr>
                </a:solidFill>
              </a:defRPr>
            </a:lvl2pPr>
            <a:lvl3pPr marL="1828343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3pPr>
            <a:lvl4pPr marL="2742514" indent="0">
              <a:buNone/>
              <a:defRPr sz="2799">
                <a:solidFill>
                  <a:schemeClr val="tx1">
                    <a:tint val="75000"/>
                  </a:schemeClr>
                </a:solidFill>
              </a:defRPr>
            </a:lvl4pPr>
            <a:lvl5pPr marL="3656686" indent="0">
              <a:buNone/>
              <a:defRPr sz="2799">
                <a:solidFill>
                  <a:schemeClr val="tx1">
                    <a:tint val="75000"/>
                  </a:schemeClr>
                </a:solidFill>
              </a:defRPr>
            </a:lvl5pPr>
            <a:lvl6pPr marL="4570857" indent="0">
              <a:buNone/>
              <a:defRPr sz="2799">
                <a:solidFill>
                  <a:schemeClr val="tx1">
                    <a:tint val="75000"/>
                  </a:schemeClr>
                </a:solidFill>
              </a:defRPr>
            </a:lvl6pPr>
            <a:lvl7pPr marL="5485028" indent="0">
              <a:buNone/>
              <a:defRPr sz="2799">
                <a:solidFill>
                  <a:schemeClr val="tx1">
                    <a:tint val="75000"/>
                  </a:schemeClr>
                </a:solidFill>
              </a:defRPr>
            </a:lvl7pPr>
            <a:lvl8pPr marL="6399200" indent="0">
              <a:buNone/>
              <a:defRPr sz="2799">
                <a:solidFill>
                  <a:schemeClr val="tx1">
                    <a:tint val="75000"/>
                  </a:schemeClr>
                </a:solidFill>
              </a:defRPr>
            </a:lvl8pPr>
            <a:lvl9pPr marL="7313371" indent="0">
              <a:buNone/>
              <a:defRPr sz="27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55438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8883" y="3200403"/>
            <a:ext cx="10766795" cy="9051926"/>
          </a:xfrm>
        </p:spPr>
        <p:txBody>
          <a:bodyPr/>
          <a:lstStyle>
            <a:lvl1pPr>
              <a:defRPr sz="5599"/>
            </a:lvl1pPr>
            <a:lvl2pPr>
              <a:defRPr sz="4799"/>
            </a:lvl2pPr>
            <a:lvl3pPr>
              <a:defRPr sz="3999"/>
            </a:lvl3pPr>
            <a:lvl4pPr>
              <a:defRPr sz="3599"/>
            </a:lvl4pPr>
            <a:lvl5pPr>
              <a:defRPr sz="3599"/>
            </a:lvl5pPr>
            <a:lvl6pPr>
              <a:defRPr sz="3599"/>
            </a:lvl6pPr>
            <a:lvl7pPr>
              <a:defRPr sz="3599"/>
            </a:lvl7pPr>
            <a:lvl8pPr>
              <a:defRPr sz="3599"/>
            </a:lvl8pPr>
            <a:lvl9pPr>
              <a:defRPr sz="3599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1972" y="3200403"/>
            <a:ext cx="10766795" cy="9051926"/>
          </a:xfrm>
        </p:spPr>
        <p:txBody>
          <a:bodyPr/>
          <a:lstStyle>
            <a:lvl1pPr>
              <a:defRPr sz="5599"/>
            </a:lvl1pPr>
            <a:lvl2pPr>
              <a:defRPr sz="4799"/>
            </a:lvl2pPr>
            <a:lvl3pPr>
              <a:defRPr sz="3999"/>
            </a:lvl3pPr>
            <a:lvl4pPr>
              <a:defRPr sz="3599"/>
            </a:lvl4pPr>
            <a:lvl5pPr>
              <a:defRPr sz="3599"/>
            </a:lvl5pPr>
            <a:lvl6pPr>
              <a:defRPr sz="3599"/>
            </a:lvl6pPr>
            <a:lvl7pPr>
              <a:defRPr sz="3599"/>
            </a:lvl7pPr>
            <a:lvl8pPr>
              <a:defRPr sz="3599"/>
            </a:lvl8pPr>
            <a:lvl9pPr>
              <a:defRPr sz="3599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770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0420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4" y="3070226"/>
            <a:ext cx="10771028" cy="1279524"/>
          </a:xfrm>
        </p:spPr>
        <p:txBody>
          <a:bodyPr anchor="b"/>
          <a:lstStyle>
            <a:lvl1pPr marL="0" indent="0">
              <a:buNone/>
              <a:defRPr sz="4799" b="1"/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8884" y="4349750"/>
            <a:ext cx="10771028" cy="7902576"/>
          </a:xfrm>
        </p:spPr>
        <p:txBody>
          <a:bodyPr/>
          <a:lstStyle>
            <a:lvl1pPr>
              <a:defRPr sz="4799"/>
            </a:lvl1pPr>
            <a:lvl2pPr>
              <a:defRPr sz="3999"/>
            </a:lvl2pPr>
            <a:lvl3pPr>
              <a:defRPr sz="3599"/>
            </a:lvl3pPr>
            <a:lvl4pPr>
              <a:defRPr sz="3199"/>
            </a:lvl4pPr>
            <a:lvl5pPr>
              <a:defRPr sz="3199"/>
            </a:lvl5pPr>
            <a:lvl6pPr>
              <a:defRPr sz="3199"/>
            </a:lvl6pPr>
            <a:lvl7pPr>
              <a:defRPr sz="3199"/>
            </a:lvl7pPr>
            <a:lvl8pPr>
              <a:defRPr sz="3199"/>
            </a:lvl8pPr>
            <a:lvl9pPr>
              <a:defRPr sz="3199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3511" y="3070226"/>
            <a:ext cx="10775259" cy="1279524"/>
          </a:xfrm>
        </p:spPr>
        <p:txBody>
          <a:bodyPr anchor="b"/>
          <a:lstStyle>
            <a:lvl1pPr marL="0" indent="0">
              <a:buNone/>
              <a:defRPr sz="4799" b="1"/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3511" y="4349750"/>
            <a:ext cx="10775259" cy="7902576"/>
          </a:xfrm>
        </p:spPr>
        <p:txBody>
          <a:bodyPr/>
          <a:lstStyle>
            <a:lvl1pPr>
              <a:defRPr sz="4799"/>
            </a:lvl1pPr>
            <a:lvl2pPr>
              <a:defRPr sz="3999"/>
            </a:lvl2pPr>
            <a:lvl3pPr>
              <a:defRPr sz="3599"/>
            </a:lvl3pPr>
            <a:lvl4pPr>
              <a:defRPr sz="3199"/>
            </a:lvl4pPr>
            <a:lvl5pPr>
              <a:defRPr sz="3199"/>
            </a:lvl5pPr>
            <a:lvl6pPr>
              <a:defRPr sz="3199"/>
            </a:lvl6pPr>
            <a:lvl7pPr>
              <a:defRPr sz="3199"/>
            </a:lvl7pPr>
            <a:lvl8pPr>
              <a:defRPr sz="3199"/>
            </a:lvl8pPr>
            <a:lvl9pPr>
              <a:defRPr sz="3199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33678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5372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31871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4" y="546100"/>
            <a:ext cx="8020079" cy="2324100"/>
          </a:xfrm>
        </p:spPr>
        <p:txBody>
          <a:bodyPr anchor="b"/>
          <a:lstStyle>
            <a:lvl1pPr algn="l">
              <a:defRPr sz="3999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0984" y="546103"/>
            <a:ext cx="13627784" cy="11706226"/>
          </a:xfrm>
        </p:spPr>
        <p:txBody>
          <a:bodyPr/>
          <a:lstStyle>
            <a:lvl1pPr>
              <a:defRPr sz="6398"/>
            </a:lvl1pPr>
            <a:lvl2pPr>
              <a:defRPr sz="5599"/>
            </a:lvl2pPr>
            <a:lvl3pPr>
              <a:defRPr sz="4799"/>
            </a:lvl3pPr>
            <a:lvl4pPr>
              <a:defRPr sz="3999"/>
            </a:lvl4pPr>
            <a:lvl5pPr>
              <a:defRPr sz="3999"/>
            </a:lvl5pPr>
            <a:lvl6pPr>
              <a:defRPr sz="3999"/>
            </a:lvl6pPr>
            <a:lvl7pPr>
              <a:defRPr sz="3999"/>
            </a:lvl7pPr>
            <a:lvl8pPr>
              <a:defRPr sz="3999"/>
            </a:lvl8pPr>
            <a:lvl9pPr>
              <a:defRPr sz="3999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8884" y="2870203"/>
            <a:ext cx="8020079" cy="9382126"/>
          </a:xfrm>
        </p:spPr>
        <p:txBody>
          <a:bodyPr/>
          <a:lstStyle>
            <a:lvl1pPr marL="0" indent="0">
              <a:buNone/>
              <a:defRPr sz="2799"/>
            </a:lvl1pPr>
            <a:lvl2pPr marL="914171" indent="0">
              <a:buNone/>
              <a:defRPr sz="2399"/>
            </a:lvl2pPr>
            <a:lvl3pPr marL="1828343" indent="0">
              <a:buNone/>
              <a:defRPr sz="2000"/>
            </a:lvl3pPr>
            <a:lvl4pPr marL="2742514" indent="0">
              <a:buNone/>
              <a:defRPr sz="1800"/>
            </a:lvl4pPr>
            <a:lvl5pPr marL="3656686" indent="0">
              <a:buNone/>
              <a:defRPr sz="1800"/>
            </a:lvl5pPr>
            <a:lvl6pPr marL="4570857" indent="0">
              <a:buNone/>
              <a:defRPr sz="1800"/>
            </a:lvl6pPr>
            <a:lvl7pPr marL="5485028" indent="0">
              <a:buNone/>
              <a:defRPr sz="1800"/>
            </a:lvl7pPr>
            <a:lvl8pPr marL="6399200" indent="0">
              <a:buNone/>
              <a:defRPr sz="1800"/>
            </a:lvl8pPr>
            <a:lvl9pPr marL="7313371" indent="0">
              <a:buNone/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99606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8189" y="9601200"/>
            <a:ext cx="14626590" cy="1133476"/>
          </a:xfrm>
        </p:spPr>
        <p:txBody>
          <a:bodyPr anchor="b"/>
          <a:lstStyle>
            <a:lvl1pPr algn="l">
              <a:defRPr sz="3999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8189" y="1225550"/>
            <a:ext cx="14626590" cy="8229600"/>
          </a:xfrm>
        </p:spPr>
        <p:txBody>
          <a:bodyPr/>
          <a:lstStyle>
            <a:lvl1pPr marL="0" indent="0">
              <a:buNone/>
              <a:defRPr sz="6398"/>
            </a:lvl1pPr>
            <a:lvl2pPr marL="914171" indent="0">
              <a:buNone/>
              <a:defRPr sz="5599"/>
            </a:lvl2pPr>
            <a:lvl3pPr marL="1828343" indent="0">
              <a:buNone/>
              <a:defRPr sz="4799"/>
            </a:lvl3pPr>
            <a:lvl4pPr marL="2742514" indent="0">
              <a:buNone/>
              <a:defRPr sz="3999"/>
            </a:lvl4pPr>
            <a:lvl5pPr marL="3656686" indent="0">
              <a:buNone/>
              <a:defRPr sz="3999"/>
            </a:lvl5pPr>
            <a:lvl6pPr marL="4570857" indent="0">
              <a:buNone/>
              <a:defRPr sz="3999"/>
            </a:lvl6pPr>
            <a:lvl7pPr marL="5485028" indent="0">
              <a:buNone/>
              <a:defRPr sz="3999"/>
            </a:lvl7pPr>
            <a:lvl8pPr marL="6399200" indent="0">
              <a:buNone/>
              <a:defRPr sz="3999"/>
            </a:lvl8pPr>
            <a:lvl9pPr marL="7313371" indent="0">
              <a:buNone/>
              <a:defRPr sz="3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189" y="10734676"/>
            <a:ext cx="14626590" cy="1609724"/>
          </a:xfrm>
        </p:spPr>
        <p:txBody>
          <a:bodyPr/>
          <a:lstStyle>
            <a:lvl1pPr marL="0" indent="0">
              <a:buNone/>
              <a:defRPr sz="2799"/>
            </a:lvl1pPr>
            <a:lvl2pPr marL="914171" indent="0">
              <a:buNone/>
              <a:defRPr sz="2399"/>
            </a:lvl2pPr>
            <a:lvl3pPr marL="1828343" indent="0">
              <a:buNone/>
              <a:defRPr sz="2000"/>
            </a:lvl3pPr>
            <a:lvl4pPr marL="2742514" indent="0">
              <a:buNone/>
              <a:defRPr sz="1800"/>
            </a:lvl4pPr>
            <a:lvl5pPr marL="3656686" indent="0">
              <a:buNone/>
              <a:defRPr sz="1800"/>
            </a:lvl5pPr>
            <a:lvl6pPr marL="4570857" indent="0">
              <a:buNone/>
              <a:defRPr sz="1800"/>
            </a:lvl6pPr>
            <a:lvl7pPr marL="5485028" indent="0">
              <a:buNone/>
              <a:defRPr sz="1800"/>
            </a:lvl7pPr>
            <a:lvl8pPr marL="6399200" indent="0">
              <a:buNone/>
              <a:defRPr sz="1800"/>
            </a:lvl8pPr>
            <a:lvl9pPr marL="7313371" indent="0">
              <a:buNone/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18952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77897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3796" y="549279"/>
            <a:ext cx="5484971" cy="11703050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8882" y="549279"/>
            <a:ext cx="16048620" cy="11703050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5832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324" y="4260853"/>
            <a:ext cx="20721003" cy="2940050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6648" y="7772400"/>
            <a:ext cx="17064355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2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0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5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39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3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96901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71203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66" y="8813803"/>
            <a:ext cx="20721003" cy="2724150"/>
          </a:xfrm>
        </p:spPr>
        <p:txBody>
          <a:bodyPr anchor="t"/>
          <a:lstStyle>
            <a:lvl1pPr algn="l">
              <a:defRPr sz="7998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66" y="5813427"/>
            <a:ext cx="20721003" cy="3000374"/>
          </a:xfrm>
        </p:spPr>
        <p:txBody>
          <a:bodyPr anchor="b"/>
          <a:lstStyle>
            <a:lvl1pPr marL="0" indent="0">
              <a:buNone/>
              <a:defRPr sz="3999">
                <a:solidFill>
                  <a:schemeClr val="tx1">
                    <a:tint val="75000"/>
                  </a:schemeClr>
                </a:solidFill>
              </a:defRPr>
            </a:lvl1pPr>
            <a:lvl2pPr marL="914171" indent="0">
              <a:buNone/>
              <a:defRPr sz="3599">
                <a:solidFill>
                  <a:schemeClr val="tx1">
                    <a:tint val="75000"/>
                  </a:schemeClr>
                </a:solidFill>
              </a:defRPr>
            </a:lvl2pPr>
            <a:lvl3pPr marL="1828343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3pPr>
            <a:lvl4pPr marL="2742514" indent="0">
              <a:buNone/>
              <a:defRPr sz="2799">
                <a:solidFill>
                  <a:schemeClr val="tx1">
                    <a:tint val="75000"/>
                  </a:schemeClr>
                </a:solidFill>
              </a:defRPr>
            </a:lvl4pPr>
            <a:lvl5pPr marL="3656686" indent="0">
              <a:buNone/>
              <a:defRPr sz="2799">
                <a:solidFill>
                  <a:schemeClr val="tx1">
                    <a:tint val="75000"/>
                  </a:schemeClr>
                </a:solidFill>
              </a:defRPr>
            </a:lvl5pPr>
            <a:lvl6pPr marL="4570857" indent="0">
              <a:buNone/>
              <a:defRPr sz="2799">
                <a:solidFill>
                  <a:schemeClr val="tx1">
                    <a:tint val="75000"/>
                  </a:schemeClr>
                </a:solidFill>
              </a:defRPr>
            </a:lvl6pPr>
            <a:lvl7pPr marL="5485028" indent="0">
              <a:buNone/>
              <a:defRPr sz="2799">
                <a:solidFill>
                  <a:schemeClr val="tx1">
                    <a:tint val="75000"/>
                  </a:schemeClr>
                </a:solidFill>
              </a:defRPr>
            </a:lvl7pPr>
            <a:lvl8pPr marL="6399200" indent="0">
              <a:buNone/>
              <a:defRPr sz="2799">
                <a:solidFill>
                  <a:schemeClr val="tx1">
                    <a:tint val="75000"/>
                  </a:schemeClr>
                </a:solidFill>
              </a:defRPr>
            </a:lvl8pPr>
            <a:lvl9pPr marL="7313371" indent="0">
              <a:buNone/>
              <a:defRPr sz="27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668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1059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91" r:id="rId2"/>
    <p:sldLayoutId id="2147484134" r:id="rId3"/>
  </p:sldLayoutIdLst>
  <p:hf hdr="0" ftr="0" dt="0"/>
  <p:txStyles>
    <p:titleStyle>
      <a:lvl1pPr algn="l" defTabSz="1828343" rtl="0" eaLnBrk="1" latinLnBrk="0" hangingPunct="1">
        <a:lnSpc>
          <a:spcPct val="90000"/>
        </a:lnSpc>
        <a:spcBef>
          <a:spcPct val="0"/>
        </a:spcBef>
        <a:buNone/>
        <a:defRPr sz="8798" b="1" i="0" kern="1200">
          <a:solidFill>
            <a:schemeClr val="tx2"/>
          </a:solidFill>
          <a:latin typeface="Poppins" pitchFamily="2" charset="77"/>
          <a:ea typeface="+mj-ea"/>
          <a:cs typeface="+mj-cs"/>
        </a:defRPr>
      </a:lvl1pPr>
    </p:titleStyle>
    <p:bodyStyle>
      <a:lvl1pPr marL="0" indent="0" algn="l" defTabSz="18283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None/>
        <a:defRPr sz="5599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1pPr>
      <a:lvl2pPr marL="914171" indent="0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4799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2pPr>
      <a:lvl3pPr marL="1828343" indent="0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999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3pPr>
      <a:lvl4pPr marL="2742514" indent="0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599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4pPr>
      <a:lvl5pPr marL="3656685" indent="0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599" b="0" i="0" kern="1200">
          <a:solidFill>
            <a:schemeClr val="tx1"/>
          </a:solidFill>
          <a:latin typeface="Lato Light" panose="020F0502020204030203" pitchFamily="34" charset="0"/>
          <a:ea typeface="+mn-ea"/>
          <a:cs typeface="+mn-cs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8883" y="549276"/>
            <a:ext cx="21939885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3200403"/>
            <a:ext cx="21939885" cy="905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8883" y="12712703"/>
            <a:ext cx="568811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1"/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71"/>
              <a:t>4/29/2020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29031" y="12712703"/>
            <a:ext cx="771958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0649" y="12712703"/>
            <a:ext cx="568811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1"/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71"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288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5" r:id="rId1"/>
    <p:sldLayoutId id="2147484096" r:id="rId2"/>
    <p:sldLayoutId id="2147484097" r:id="rId3"/>
    <p:sldLayoutId id="2147484098" r:id="rId4"/>
    <p:sldLayoutId id="2147484099" r:id="rId5"/>
    <p:sldLayoutId id="2147484100" r:id="rId6"/>
    <p:sldLayoutId id="2147484101" r:id="rId7"/>
    <p:sldLayoutId id="2147484102" r:id="rId8"/>
    <p:sldLayoutId id="2147484103" r:id="rId9"/>
    <p:sldLayoutId id="2147484104" r:id="rId10"/>
    <p:sldLayoutId id="2147484105" r:id="rId11"/>
    <p:sldLayoutId id="2147484106" r:id="rId12"/>
  </p:sldLayoutIdLst>
  <p:txStyles>
    <p:titleStyle>
      <a:lvl1pPr algn="ctr" defTabSz="914171" rtl="0" eaLnBrk="1" latinLnBrk="0" hangingPunct="1">
        <a:spcBef>
          <a:spcPct val="0"/>
        </a:spcBef>
        <a:buNone/>
        <a:defRPr sz="87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629" indent="-685629" algn="l" defTabSz="914171" rtl="0" eaLnBrk="1" latinLnBrk="0" hangingPunct="1">
        <a:spcBef>
          <a:spcPct val="20000"/>
        </a:spcBef>
        <a:buFont typeface="Arial"/>
        <a:buChar char="•"/>
        <a:defRPr sz="6398" kern="1200">
          <a:solidFill>
            <a:schemeClr val="tx1"/>
          </a:solidFill>
          <a:latin typeface="+mn-lt"/>
          <a:ea typeface="+mn-ea"/>
          <a:cs typeface="+mn-cs"/>
        </a:defRPr>
      </a:lvl1pPr>
      <a:lvl2pPr marL="1485529" indent="-571357" algn="l" defTabSz="914171" rtl="0" eaLnBrk="1" latinLnBrk="0" hangingPunct="1">
        <a:spcBef>
          <a:spcPct val="20000"/>
        </a:spcBef>
        <a:buFont typeface="Arial"/>
        <a:buChar char="–"/>
        <a:defRPr sz="5599" kern="1200">
          <a:solidFill>
            <a:schemeClr val="tx1"/>
          </a:solidFill>
          <a:latin typeface="+mn-lt"/>
          <a:ea typeface="+mn-ea"/>
          <a:cs typeface="+mn-cs"/>
        </a:defRPr>
      </a:lvl2pPr>
      <a:lvl3pPr marL="2285429" indent="-457086" algn="l" defTabSz="914171" rtl="0" eaLnBrk="1" latinLnBrk="0" hangingPunct="1">
        <a:spcBef>
          <a:spcPct val="20000"/>
        </a:spcBef>
        <a:buFont typeface="Arial"/>
        <a:buChar char="•"/>
        <a:defRPr sz="4799" kern="1200">
          <a:solidFill>
            <a:schemeClr val="tx1"/>
          </a:solidFill>
          <a:latin typeface="+mn-lt"/>
          <a:ea typeface="+mn-ea"/>
          <a:cs typeface="+mn-cs"/>
        </a:defRPr>
      </a:lvl3pPr>
      <a:lvl4pPr marL="3199600" indent="-457086" algn="l" defTabSz="914171" rtl="0" eaLnBrk="1" latinLnBrk="0" hangingPunct="1">
        <a:spcBef>
          <a:spcPct val="20000"/>
        </a:spcBef>
        <a:buFont typeface="Arial"/>
        <a:buChar char="–"/>
        <a:defRPr sz="3999" kern="1200">
          <a:solidFill>
            <a:schemeClr val="tx1"/>
          </a:solidFill>
          <a:latin typeface="+mn-lt"/>
          <a:ea typeface="+mn-ea"/>
          <a:cs typeface="+mn-cs"/>
        </a:defRPr>
      </a:lvl4pPr>
      <a:lvl5pPr marL="4113771" indent="-457086" algn="l" defTabSz="914171" rtl="0" eaLnBrk="1" latinLnBrk="0" hangingPunct="1">
        <a:spcBef>
          <a:spcPct val="20000"/>
        </a:spcBef>
        <a:buFont typeface="Arial"/>
        <a:buChar char="»"/>
        <a:defRPr sz="3999" kern="1200">
          <a:solidFill>
            <a:schemeClr val="tx1"/>
          </a:solidFill>
          <a:latin typeface="+mn-lt"/>
          <a:ea typeface="+mn-ea"/>
          <a:cs typeface="+mn-cs"/>
        </a:defRPr>
      </a:lvl5pPr>
      <a:lvl6pPr marL="5027943" indent="-457086" algn="l" defTabSz="914171" rtl="0" eaLnBrk="1" latinLnBrk="0" hangingPunct="1">
        <a:spcBef>
          <a:spcPct val="20000"/>
        </a:spcBef>
        <a:buFont typeface="Arial"/>
        <a:buChar char="•"/>
        <a:defRPr sz="39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914171" rtl="0" eaLnBrk="1" latinLnBrk="0" hangingPunct="1">
        <a:spcBef>
          <a:spcPct val="20000"/>
        </a:spcBef>
        <a:buFont typeface="Arial"/>
        <a:buChar char="•"/>
        <a:defRPr sz="39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914171" rtl="0" eaLnBrk="1" latinLnBrk="0" hangingPunct="1">
        <a:spcBef>
          <a:spcPct val="20000"/>
        </a:spcBef>
        <a:buFont typeface="Arial"/>
        <a:buChar char="•"/>
        <a:defRPr sz="39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914171" rtl="0" eaLnBrk="1" latinLnBrk="0" hangingPunct="1">
        <a:spcBef>
          <a:spcPct val="20000"/>
        </a:spcBef>
        <a:buFont typeface="Arial"/>
        <a:buChar char="•"/>
        <a:defRPr sz="3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1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914171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914171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914171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914171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914171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914171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914171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914171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343"/>
            <a:fld id="{99CCB0D1-3312-48B3-95B2-4F43164C2673}" type="datetimeFigureOut">
              <a:rPr lang="es-SV" smtClean="0">
                <a:solidFill>
                  <a:prstClr val="black">
                    <a:tint val="75000"/>
                  </a:prstClr>
                </a:solidFill>
              </a:rPr>
              <a:pPr defTabSz="1828343"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8075097" y="12712701"/>
            <a:ext cx="822745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343"/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7216715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343"/>
            <a:fld id="{18046C8C-925C-4D58-A9BC-D1B3938FF391}" type="slidenum">
              <a:rPr lang="es-SV" smtClean="0">
                <a:solidFill>
                  <a:prstClr val="black">
                    <a:tint val="75000"/>
                  </a:prstClr>
                </a:solidFill>
              </a:rPr>
              <a:pPr defTabSz="1828343"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106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10" r:id="rId2"/>
    <p:sldLayoutId id="2147484111" r:id="rId3"/>
    <p:sldLayoutId id="2147484112" r:id="rId4"/>
    <p:sldLayoutId id="2147484113" r:id="rId5"/>
    <p:sldLayoutId id="2147484114" r:id="rId6"/>
    <p:sldLayoutId id="2147484115" r:id="rId7"/>
    <p:sldLayoutId id="2147484116" r:id="rId8"/>
    <p:sldLayoutId id="2147484117" r:id="rId9"/>
    <p:sldLayoutId id="2147484118" r:id="rId10"/>
    <p:sldLayoutId id="2147484119" r:id="rId11"/>
    <p:sldLayoutId id="2147484120" r:id="rId12"/>
  </p:sldLayoutIdLst>
  <p:txStyles>
    <p:titleStyle>
      <a:lvl1pPr algn="l" defTabSz="1828343" rtl="0" eaLnBrk="1" latinLnBrk="0" hangingPunct="1">
        <a:lnSpc>
          <a:spcPct val="90000"/>
        </a:lnSpc>
        <a:spcBef>
          <a:spcPct val="0"/>
        </a:spcBef>
        <a:buNone/>
        <a:defRPr sz="87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86" indent="-457086" algn="l" defTabSz="18283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599" kern="1200">
          <a:solidFill>
            <a:schemeClr val="tx1"/>
          </a:solidFill>
          <a:latin typeface="+mn-lt"/>
          <a:ea typeface="+mn-ea"/>
          <a:cs typeface="+mn-cs"/>
        </a:defRPr>
      </a:lvl1pPr>
      <a:lvl2pPr marL="13712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799" kern="1200">
          <a:solidFill>
            <a:schemeClr val="tx1"/>
          </a:solidFill>
          <a:latin typeface="+mn-lt"/>
          <a:ea typeface="+mn-ea"/>
          <a:cs typeface="+mn-cs"/>
        </a:defRPr>
      </a:lvl2pPr>
      <a:lvl3pPr marL="2285429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999" kern="1200">
          <a:solidFill>
            <a:schemeClr val="tx1"/>
          </a:solidFill>
          <a:latin typeface="+mn-lt"/>
          <a:ea typeface="+mn-ea"/>
          <a:cs typeface="+mn-cs"/>
        </a:defRPr>
      </a:lvl3pPr>
      <a:lvl4pPr marL="3199600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4113771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343"/>
            <a:fld id="{3CC1D8CC-B837-4B35-995A-51790447D1ED}" type="datetimeFigureOut">
              <a:rPr lang="es-SV" smtClean="0">
                <a:solidFill>
                  <a:prstClr val="black">
                    <a:tint val="75000"/>
                  </a:prstClr>
                </a:solidFill>
              </a:rPr>
              <a:pPr defTabSz="1828343"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8075097" y="12712701"/>
            <a:ext cx="822745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343"/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7216715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343"/>
            <a:fld id="{3390AB36-A05C-4079-B916-58347BCA3F1E}" type="slidenum">
              <a:rPr lang="es-SV" smtClean="0">
                <a:solidFill>
                  <a:prstClr val="black">
                    <a:tint val="75000"/>
                  </a:prstClr>
                </a:solidFill>
              </a:rPr>
              <a:pPr defTabSz="1828343"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40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6" r:id="rId1"/>
    <p:sldLayoutId id="2147484137" r:id="rId2"/>
    <p:sldLayoutId id="2147484138" r:id="rId3"/>
    <p:sldLayoutId id="2147484139" r:id="rId4"/>
    <p:sldLayoutId id="2147484140" r:id="rId5"/>
    <p:sldLayoutId id="2147484141" r:id="rId6"/>
    <p:sldLayoutId id="2147484142" r:id="rId7"/>
    <p:sldLayoutId id="2147484143" r:id="rId8"/>
    <p:sldLayoutId id="2147484144" r:id="rId9"/>
    <p:sldLayoutId id="2147484145" r:id="rId10"/>
    <p:sldLayoutId id="2147484146" r:id="rId11"/>
    <p:sldLayoutId id="2147484147" r:id="rId12"/>
  </p:sldLayoutIdLst>
  <p:txStyles>
    <p:titleStyle>
      <a:lvl1pPr algn="l" defTabSz="1828343" rtl="0" eaLnBrk="1" latinLnBrk="0" hangingPunct="1">
        <a:lnSpc>
          <a:spcPct val="90000"/>
        </a:lnSpc>
        <a:spcBef>
          <a:spcPct val="0"/>
        </a:spcBef>
        <a:buNone/>
        <a:defRPr sz="87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86" indent="-457086" algn="l" defTabSz="18283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599" kern="1200">
          <a:solidFill>
            <a:schemeClr val="tx1"/>
          </a:solidFill>
          <a:latin typeface="+mn-lt"/>
          <a:ea typeface="+mn-ea"/>
          <a:cs typeface="+mn-cs"/>
        </a:defRPr>
      </a:lvl1pPr>
      <a:lvl2pPr marL="13712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799" kern="1200">
          <a:solidFill>
            <a:schemeClr val="tx1"/>
          </a:solidFill>
          <a:latin typeface="+mn-lt"/>
          <a:ea typeface="+mn-ea"/>
          <a:cs typeface="+mn-cs"/>
        </a:defRPr>
      </a:lvl2pPr>
      <a:lvl3pPr marL="2285429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999" kern="1200">
          <a:solidFill>
            <a:schemeClr val="tx1"/>
          </a:solidFill>
          <a:latin typeface="+mn-lt"/>
          <a:ea typeface="+mn-ea"/>
          <a:cs typeface="+mn-cs"/>
        </a:defRPr>
      </a:lvl3pPr>
      <a:lvl4pPr marL="3199600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4113771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343"/>
            <a:fld id="{99CCB0D1-3312-48B3-95B2-4F43164C2673}" type="datetimeFigureOut">
              <a:rPr lang="es-SV" smtClean="0">
                <a:solidFill>
                  <a:prstClr val="black">
                    <a:tint val="75000"/>
                  </a:prstClr>
                </a:solidFill>
              </a:rPr>
              <a:pPr defTabSz="1828343"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8075097" y="12712701"/>
            <a:ext cx="822745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343"/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7216715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343"/>
            <a:fld id="{18046C8C-925C-4D58-A9BC-D1B3938FF391}" type="slidenum">
              <a:rPr lang="es-SV" smtClean="0">
                <a:solidFill>
                  <a:prstClr val="black">
                    <a:tint val="75000"/>
                  </a:prstClr>
                </a:solidFill>
              </a:rPr>
              <a:pPr defTabSz="1828343"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533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9" r:id="rId1"/>
    <p:sldLayoutId id="2147484150" r:id="rId2"/>
    <p:sldLayoutId id="2147484151" r:id="rId3"/>
    <p:sldLayoutId id="2147484152" r:id="rId4"/>
    <p:sldLayoutId id="2147484153" r:id="rId5"/>
    <p:sldLayoutId id="2147484154" r:id="rId6"/>
    <p:sldLayoutId id="2147484155" r:id="rId7"/>
    <p:sldLayoutId id="2147484156" r:id="rId8"/>
    <p:sldLayoutId id="2147484157" r:id="rId9"/>
    <p:sldLayoutId id="2147484158" r:id="rId10"/>
    <p:sldLayoutId id="2147484159" r:id="rId11"/>
    <p:sldLayoutId id="2147484160" r:id="rId12"/>
  </p:sldLayoutIdLst>
  <p:txStyles>
    <p:titleStyle>
      <a:lvl1pPr algn="l" defTabSz="1828343" rtl="0" eaLnBrk="1" latinLnBrk="0" hangingPunct="1">
        <a:lnSpc>
          <a:spcPct val="90000"/>
        </a:lnSpc>
        <a:spcBef>
          <a:spcPct val="0"/>
        </a:spcBef>
        <a:buNone/>
        <a:defRPr sz="87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86" indent="-457086" algn="l" defTabSz="18283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599" kern="1200">
          <a:solidFill>
            <a:schemeClr val="tx1"/>
          </a:solidFill>
          <a:latin typeface="+mn-lt"/>
          <a:ea typeface="+mn-ea"/>
          <a:cs typeface="+mn-cs"/>
        </a:defRPr>
      </a:lvl1pPr>
      <a:lvl2pPr marL="13712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799" kern="1200">
          <a:solidFill>
            <a:schemeClr val="tx1"/>
          </a:solidFill>
          <a:latin typeface="+mn-lt"/>
          <a:ea typeface="+mn-ea"/>
          <a:cs typeface="+mn-cs"/>
        </a:defRPr>
      </a:lvl2pPr>
      <a:lvl3pPr marL="2285429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999" kern="1200">
          <a:solidFill>
            <a:schemeClr val="tx1"/>
          </a:solidFill>
          <a:latin typeface="+mn-lt"/>
          <a:ea typeface="+mn-ea"/>
          <a:cs typeface="+mn-cs"/>
        </a:defRPr>
      </a:lvl3pPr>
      <a:lvl4pPr marL="3199600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4113771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8883" y="549276"/>
            <a:ext cx="21939885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3200403"/>
            <a:ext cx="21939885" cy="905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8883" y="12712703"/>
            <a:ext cx="568811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1"/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71"/>
              <a:t>4/29/2020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29031" y="12712703"/>
            <a:ext cx="771958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0649" y="12712703"/>
            <a:ext cx="568811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1"/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71"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502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</p:sldLayoutIdLst>
  <p:txStyles>
    <p:titleStyle>
      <a:lvl1pPr algn="ctr" defTabSz="914171" rtl="0" eaLnBrk="1" latinLnBrk="0" hangingPunct="1">
        <a:spcBef>
          <a:spcPct val="0"/>
        </a:spcBef>
        <a:buNone/>
        <a:defRPr sz="87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629" indent="-685629" algn="l" defTabSz="914171" rtl="0" eaLnBrk="1" latinLnBrk="0" hangingPunct="1">
        <a:spcBef>
          <a:spcPct val="20000"/>
        </a:spcBef>
        <a:buFont typeface="Arial"/>
        <a:buChar char="•"/>
        <a:defRPr sz="6398" kern="1200">
          <a:solidFill>
            <a:schemeClr val="tx1"/>
          </a:solidFill>
          <a:latin typeface="+mn-lt"/>
          <a:ea typeface="+mn-ea"/>
          <a:cs typeface="+mn-cs"/>
        </a:defRPr>
      </a:lvl1pPr>
      <a:lvl2pPr marL="1485529" indent="-571357" algn="l" defTabSz="914171" rtl="0" eaLnBrk="1" latinLnBrk="0" hangingPunct="1">
        <a:spcBef>
          <a:spcPct val="20000"/>
        </a:spcBef>
        <a:buFont typeface="Arial"/>
        <a:buChar char="–"/>
        <a:defRPr sz="5599" kern="1200">
          <a:solidFill>
            <a:schemeClr val="tx1"/>
          </a:solidFill>
          <a:latin typeface="+mn-lt"/>
          <a:ea typeface="+mn-ea"/>
          <a:cs typeface="+mn-cs"/>
        </a:defRPr>
      </a:lvl2pPr>
      <a:lvl3pPr marL="2285429" indent="-457086" algn="l" defTabSz="914171" rtl="0" eaLnBrk="1" latinLnBrk="0" hangingPunct="1">
        <a:spcBef>
          <a:spcPct val="20000"/>
        </a:spcBef>
        <a:buFont typeface="Arial"/>
        <a:buChar char="•"/>
        <a:defRPr sz="4799" kern="1200">
          <a:solidFill>
            <a:schemeClr val="tx1"/>
          </a:solidFill>
          <a:latin typeface="+mn-lt"/>
          <a:ea typeface="+mn-ea"/>
          <a:cs typeface="+mn-cs"/>
        </a:defRPr>
      </a:lvl3pPr>
      <a:lvl4pPr marL="3199600" indent="-457086" algn="l" defTabSz="914171" rtl="0" eaLnBrk="1" latinLnBrk="0" hangingPunct="1">
        <a:spcBef>
          <a:spcPct val="20000"/>
        </a:spcBef>
        <a:buFont typeface="Arial"/>
        <a:buChar char="–"/>
        <a:defRPr sz="3999" kern="1200">
          <a:solidFill>
            <a:schemeClr val="tx1"/>
          </a:solidFill>
          <a:latin typeface="+mn-lt"/>
          <a:ea typeface="+mn-ea"/>
          <a:cs typeface="+mn-cs"/>
        </a:defRPr>
      </a:lvl4pPr>
      <a:lvl5pPr marL="4113771" indent="-457086" algn="l" defTabSz="914171" rtl="0" eaLnBrk="1" latinLnBrk="0" hangingPunct="1">
        <a:spcBef>
          <a:spcPct val="20000"/>
        </a:spcBef>
        <a:buFont typeface="Arial"/>
        <a:buChar char="»"/>
        <a:defRPr sz="3999" kern="1200">
          <a:solidFill>
            <a:schemeClr val="tx1"/>
          </a:solidFill>
          <a:latin typeface="+mn-lt"/>
          <a:ea typeface="+mn-ea"/>
          <a:cs typeface="+mn-cs"/>
        </a:defRPr>
      </a:lvl5pPr>
      <a:lvl6pPr marL="5027943" indent="-457086" algn="l" defTabSz="914171" rtl="0" eaLnBrk="1" latinLnBrk="0" hangingPunct="1">
        <a:spcBef>
          <a:spcPct val="20000"/>
        </a:spcBef>
        <a:buFont typeface="Arial"/>
        <a:buChar char="•"/>
        <a:defRPr sz="39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914171" rtl="0" eaLnBrk="1" latinLnBrk="0" hangingPunct="1">
        <a:spcBef>
          <a:spcPct val="20000"/>
        </a:spcBef>
        <a:buFont typeface="Arial"/>
        <a:buChar char="•"/>
        <a:defRPr sz="39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914171" rtl="0" eaLnBrk="1" latinLnBrk="0" hangingPunct="1">
        <a:spcBef>
          <a:spcPct val="20000"/>
        </a:spcBef>
        <a:buFont typeface="Arial"/>
        <a:buChar char="•"/>
        <a:defRPr sz="39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914171" rtl="0" eaLnBrk="1" latinLnBrk="0" hangingPunct="1">
        <a:spcBef>
          <a:spcPct val="20000"/>
        </a:spcBef>
        <a:buFont typeface="Arial"/>
        <a:buChar char="•"/>
        <a:defRPr sz="3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1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914171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914171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914171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914171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914171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914171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914171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914171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SA LOGO-01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70" y="0"/>
            <a:ext cx="24372913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1688660" y="952500"/>
            <a:ext cx="2100033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1688660" y="1778000"/>
            <a:ext cx="21000330" cy="10147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11861078" y="13081000"/>
            <a:ext cx="642805" cy="47179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399"/>
            </a:lvl1pPr>
          </a:lstStyle>
          <a:p>
            <a:pPr algn="ctr" defTabSz="825294" hangingPunct="0"/>
            <a:fld id="{86CB4B4D-7CA3-9044-876B-883B54F8677D}" type="slidenum">
              <a:rPr lang="es-SV" kern="0" smtClean="0">
                <a:solidFill>
                  <a:srgbClr val="000000"/>
                </a:solidFill>
                <a:sym typeface="Helvetica Light"/>
              </a:rPr>
              <a:pPr algn="ctr" defTabSz="825294" hangingPunct="0"/>
              <a:t>‹Nº›</a:t>
            </a:fld>
            <a:endParaRPr lang="es-SV" kern="0">
              <a:solidFill>
                <a:srgbClr val="000000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376636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  <p:sldLayoutId id="2147484004" r:id="rId12"/>
  </p:sldLayoutIdLst>
  <p:transition spd="med"/>
  <p:txStyles>
    <p:titleStyle>
      <a:lvl1pPr marL="0" marR="0" indent="0" algn="ctr" defTabSz="82529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1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543" algn="ctr" defTabSz="82529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1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086" algn="ctr" defTabSz="82529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1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629" algn="ctr" defTabSz="82529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1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171" algn="ctr" defTabSz="82529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1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2714" algn="ctr" defTabSz="82529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1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257" algn="ctr" defTabSz="82529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1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599800" algn="ctr" defTabSz="82529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1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343" algn="ctr" defTabSz="82529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19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4841" marR="0" indent="-634841" algn="l" defTabSz="825294" rtl="0" latinLnBrk="0">
        <a:lnSpc>
          <a:spcPct val="100000"/>
        </a:lnSpc>
        <a:spcBef>
          <a:spcPts val="5899"/>
        </a:spcBef>
        <a:spcAft>
          <a:spcPts val="0"/>
        </a:spcAft>
        <a:buClrTx/>
        <a:buSzPct val="75000"/>
        <a:buFontTx/>
        <a:buChar char="•"/>
        <a:tabLst/>
        <a:defRPr sz="51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69683" marR="0" indent="-634841" algn="l" defTabSz="825294" rtl="0" latinLnBrk="0">
        <a:lnSpc>
          <a:spcPct val="100000"/>
        </a:lnSpc>
        <a:spcBef>
          <a:spcPts val="5899"/>
        </a:spcBef>
        <a:spcAft>
          <a:spcPts val="0"/>
        </a:spcAft>
        <a:buClrTx/>
        <a:buSzPct val="75000"/>
        <a:buFontTx/>
        <a:buChar char="•"/>
        <a:tabLst/>
        <a:defRPr sz="51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4524" marR="0" indent="-634841" algn="l" defTabSz="825294" rtl="0" latinLnBrk="0">
        <a:lnSpc>
          <a:spcPct val="100000"/>
        </a:lnSpc>
        <a:spcBef>
          <a:spcPts val="5899"/>
        </a:spcBef>
        <a:spcAft>
          <a:spcPts val="0"/>
        </a:spcAft>
        <a:buClrTx/>
        <a:buSzPct val="75000"/>
        <a:buFontTx/>
        <a:buChar char="•"/>
        <a:tabLst/>
        <a:defRPr sz="51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39365" marR="0" indent="-634841" algn="l" defTabSz="825294" rtl="0" latinLnBrk="0">
        <a:lnSpc>
          <a:spcPct val="100000"/>
        </a:lnSpc>
        <a:spcBef>
          <a:spcPts val="5899"/>
        </a:spcBef>
        <a:spcAft>
          <a:spcPts val="0"/>
        </a:spcAft>
        <a:buClrTx/>
        <a:buSzPct val="75000"/>
        <a:buFontTx/>
        <a:buChar char="•"/>
        <a:tabLst/>
        <a:defRPr sz="51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4206" marR="0" indent="-634841" algn="l" defTabSz="825294" rtl="0" latinLnBrk="0">
        <a:lnSpc>
          <a:spcPct val="100000"/>
        </a:lnSpc>
        <a:spcBef>
          <a:spcPts val="5899"/>
        </a:spcBef>
        <a:spcAft>
          <a:spcPts val="0"/>
        </a:spcAft>
        <a:buClrTx/>
        <a:buSzPct val="75000"/>
        <a:buFontTx/>
        <a:buChar char="•"/>
        <a:tabLst/>
        <a:defRPr sz="51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09048" marR="0" indent="-634841" algn="l" defTabSz="825294" rtl="0" latinLnBrk="0">
        <a:lnSpc>
          <a:spcPct val="100000"/>
        </a:lnSpc>
        <a:spcBef>
          <a:spcPts val="5899"/>
        </a:spcBef>
        <a:spcAft>
          <a:spcPts val="0"/>
        </a:spcAft>
        <a:buClrTx/>
        <a:buSzPct val="75000"/>
        <a:buFontTx/>
        <a:buChar char="•"/>
        <a:tabLst/>
        <a:defRPr sz="51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3889" marR="0" indent="-634841" algn="l" defTabSz="825294" rtl="0" latinLnBrk="0">
        <a:lnSpc>
          <a:spcPct val="100000"/>
        </a:lnSpc>
        <a:spcBef>
          <a:spcPts val="5899"/>
        </a:spcBef>
        <a:spcAft>
          <a:spcPts val="0"/>
        </a:spcAft>
        <a:buClrTx/>
        <a:buSzPct val="75000"/>
        <a:buFontTx/>
        <a:buChar char="•"/>
        <a:tabLst/>
        <a:defRPr sz="51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78730" marR="0" indent="-634841" algn="l" defTabSz="825294" rtl="0" latinLnBrk="0">
        <a:lnSpc>
          <a:spcPct val="100000"/>
        </a:lnSpc>
        <a:spcBef>
          <a:spcPts val="5899"/>
        </a:spcBef>
        <a:spcAft>
          <a:spcPts val="0"/>
        </a:spcAft>
        <a:buClrTx/>
        <a:buSzPct val="75000"/>
        <a:buFontTx/>
        <a:buChar char="•"/>
        <a:tabLst/>
        <a:defRPr sz="51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3571" marR="0" indent="-634841" algn="l" defTabSz="825294" rtl="0" latinLnBrk="0">
        <a:lnSpc>
          <a:spcPct val="100000"/>
        </a:lnSpc>
        <a:spcBef>
          <a:spcPts val="5899"/>
        </a:spcBef>
        <a:spcAft>
          <a:spcPts val="0"/>
        </a:spcAft>
        <a:buClrTx/>
        <a:buSzPct val="75000"/>
        <a:buFontTx/>
        <a:buChar char="•"/>
        <a:tabLst/>
        <a:defRPr sz="5199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29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9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543" algn="ctr" defTabSz="82529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9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086" algn="ctr" defTabSz="82529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9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629" algn="ctr" defTabSz="82529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9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171" algn="ctr" defTabSz="82529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9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2714" algn="ctr" defTabSz="82529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9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257" algn="ctr" defTabSz="82529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9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599800" algn="ctr" defTabSz="82529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9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343" algn="ctr" defTabSz="82529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399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343"/>
            <a:fld id="{99CCB0D1-3312-48B3-95B2-4F43164C2673}" type="datetimeFigureOut">
              <a:rPr lang="es-SV" smtClean="0">
                <a:solidFill>
                  <a:prstClr val="black">
                    <a:tint val="75000"/>
                  </a:prstClr>
                </a:solidFill>
              </a:rPr>
              <a:pPr defTabSz="1828343"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8075097" y="12712701"/>
            <a:ext cx="822745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343"/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7216715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343"/>
            <a:fld id="{18046C8C-925C-4D58-A9BC-D1B3938FF391}" type="slidenum">
              <a:rPr lang="es-SV" smtClean="0">
                <a:solidFill>
                  <a:prstClr val="black">
                    <a:tint val="75000"/>
                  </a:prstClr>
                </a:solidFill>
              </a:rPr>
              <a:pPr defTabSz="1828343"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363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4017" r:id="rId12"/>
  </p:sldLayoutIdLst>
  <p:txStyles>
    <p:titleStyle>
      <a:lvl1pPr algn="l" defTabSz="1828343" rtl="0" eaLnBrk="1" latinLnBrk="0" hangingPunct="1">
        <a:lnSpc>
          <a:spcPct val="90000"/>
        </a:lnSpc>
        <a:spcBef>
          <a:spcPct val="0"/>
        </a:spcBef>
        <a:buNone/>
        <a:defRPr sz="87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86" indent="-457086" algn="l" defTabSz="18283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599" kern="1200">
          <a:solidFill>
            <a:schemeClr val="tx1"/>
          </a:solidFill>
          <a:latin typeface="+mn-lt"/>
          <a:ea typeface="+mn-ea"/>
          <a:cs typeface="+mn-cs"/>
        </a:defRPr>
      </a:lvl1pPr>
      <a:lvl2pPr marL="13712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799" kern="1200">
          <a:solidFill>
            <a:schemeClr val="tx1"/>
          </a:solidFill>
          <a:latin typeface="+mn-lt"/>
          <a:ea typeface="+mn-ea"/>
          <a:cs typeface="+mn-cs"/>
        </a:defRPr>
      </a:lvl2pPr>
      <a:lvl3pPr marL="2285429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999" kern="1200">
          <a:solidFill>
            <a:schemeClr val="tx1"/>
          </a:solidFill>
          <a:latin typeface="+mn-lt"/>
          <a:ea typeface="+mn-ea"/>
          <a:cs typeface="+mn-cs"/>
        </a:defRPr>
      </a:lvl3pPr>
      <a:lvl4pPr marL="3199600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4113771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343"/>
            <a:fld id="{99CCB0D1-3312-48B3-95B2-4F43164C2673}" type="datetimeFigureOut">
              <a:rPr lang="es-SV" smtClean="0">
                <a:solidFill>
                  <a:prstClr val="black">
                    <a:tint val="75000"/>
                  </a:prstClr>
                </a:solidFill>
              </a:rPr>
              <a:pPr defTabSz="1828343"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8075097" y="12712701"/>
            <a:ext cx="822745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343"/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7216715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343"/>
            <a:fld id="{18046C8C-925C-4D58-A9BC-D1B3938FF391}" type="slidenum">
              <a:rPr lang="es-SV" smtClean="0">
                <a:solidFill>
                  <a:prstClr val="black">
                    <a:tint val="75000"/>
                  </a:prstClr>
                </a:solidFill>
              </a:rPr>
              <a:pPr defTabSz="1828343"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5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  <p:sldLayoutId id="2147484043" r:id="rId12"/>
  </p:sldLayoutIdLst>
  <p:txStyles>
    <p:titleStyle>
      <a:lvl1pPr algn="l" defTabSz="1828343" rtl="0" eaLnBrk="1" latinLnBrk="0" hangingPunct="1">
        <a:lnSpc>
          <a:spcPct val="90000"/>
        </a:lnSpc>
        <a:spcBef>
          <a:spcPct val="0"/>
        </a:spcBef>
        <a:buNone/>
        <a:defRPr sz="87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86" indent="-457086" algn="l" defTabSz="18283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599" kern="1200">
          <a:solidFill>
            <a:schemeClr val="tx1"/>
          </a:solidFill>
          <a:latin typeface="+mn-lt"/>
          <a:ea typeface="+mn-ea"/>
          <a:cs typeface="+mn-cs"/>
        </a:defRPr>
      </a:lvl1pPr>
      <a:lvl2pPr marL="13712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799" kern="1200">
          <a:solidFill>
            <a:schemeClr val="tx1"/>
          </a:solidFill>
          <a:latin typeface="+mn-lt"/>
          <a:ea typeface="+mn-ea"/>
          <a:cs typeface="+mn-cs"/>
        </a:defRPr>
      </a:lvl2pPr>
      <a:lvl3pPr marL="2285429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999" kern="1200">
          <a:solidFill>
            <a:schemeClr val="tx1"/>
          </a:solidFill>
          <a:latin typeface="+mn-lt"/>
          <a:ea typeface="+mn-ea"/>
          <a:cs typeface="+mn-cs"/>
        </a:defRPr>
      </a:lvl3pPr>
      <a:lvl4pPr marL="3199600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4113771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8883" y="549276"/>
            <a:ext cx="21939885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3200403"/>
            <a:ext cx="21939885" cy="905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8883" y="12712703"/>
            <a:ext cx="568811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1"/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71"/>
              <a:t>4/29/2020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29031" y="12712703"/>
            <a:ext cx="771958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0649" y="12712703"/>
            <a:ext cx="568811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1"/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71"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680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ctr" defTabSz="914171" rtl="0" eaLnBrk="1" latinLnBrk="0" hangingPunct="1">
        <a:spcBef>
          <a:spcPct val="0"/>
        </a:spcBef>
        <a:buNone/>
        <a:defRPr sz="87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629" indent="-685629" algn="l" defTabSz="914171" rtl="0" eaLnBrk="1" latinLnBrk="0" hangingPunct="1">
        <a:spcBef>
          <a:spcPct val="20000"/>
        </a:spcBef>
        <a:buFont typeface="Arial"/>
        <a:buChar char="•"/>
        <a:defRPr sz="6398" kern="1200">
          <a:solidFill>
            <a:schemeClr val="tx1"/>
          </a:solidFill>
          <a:latin typeface="+mn-lt"/>
          <a:ea typeface="+mn-ea"/>
          <a:cs typeface="+mn-cs"/>
        </a:defRPr>
      </a:lvl1pPr>
      <a:lvl2pPr marL="1485529" indent="-571357" algn="l" defTabSz="914171" rtl="0" eaLnBrk="1" latinLnBrk="0" hangingPunct="1">
        <a:spcBef>
          <a:spcPct val="20000"/>
        </a:spcBef>
        <a:buFont typeface="Arial"/>
        <a:buChar char="–"/>
        <a:defRPr sz="5599" kern="1200">
          <a:solidFill>
            <a:schemeClr val="tx1"/>
          </a:solidFill>
          <a:latin typeface="+mn-lt"/>
          <a:ea typeface="+mn-ea"/>
          <a:cs typeface="+mn-cs"/>
        </a:defRPr>
      </a:lvl2pPr>
      <a:lvl3pPr marL="2285429" indent="-457086" algn="l" defTabSz="914171" rtl="0" eaLnBrk="1" latinLnBrk="0" hangingPunct="1">
        <a:spcBef>
          <a:spcPct val="20000"/>
        </a:spcBef>
        <a:buFont typeface="Arial"/>
        <a:buChar char="•"/>
        <a:defRPr sz="4799" kern="1200">
          <a:solidFill>
            <a:schemeClr val="tx1"/>
          </a:solidFill>
          <a:latin typeface="+mn-lt"/>
          <a:ea typeface="+mn-ea"/>
          <a:cs typeface="+mn-cs"/>
        </a:defRPr>
      </a:lvl3pPr>
      <a:lvl4pPr marL="3199600" indent="-457086" algn="l" defTabSz="914171" rtl="0" eaLnBrk="1" latinLnBrk="0" hangingPunct="1">
        <a:spcBef>
          <a:spcPct val="20000"/>
        </a:spcBef>
        <a:buFont typeface="Arial"/>
        <a:buChar char="–"/>
        <a:defRPr sz="3999" kern="1200">
          <a:solidFill>
            <a:schemeClr val="tx1"/>
          </a:solidFill>
          <a:latin typeface="+mn-lt"/>
          <a:ea typeface="+mn-ea"/>
          <a:cs typeface="+mn-cs"/>
        </a:defRPr>
      </a:lvl4pPr>
      <a:lvl5pPr marL="4113771" indent="-457086" algn="l" defTabSz="914171" rtl="0" eaLnBrk="1" latinLnBrk="0" hangingPunct="1">
        <a:spcBef>
          <a:spcPct val="20000"/>
        </a:spcBef>
        <a:buFont typeface="Arial"/>
        <a:buChar char="»"/>
        <a:defRPr sz="3999" kern="1200">
          <a:solidFill>
            <a:schemeClr val="tx1"/>
          </a:solidFill>
          <a:latin typeface="+mn-lt"/>
          <a:ea typeface="+mn-ea"/>
          <a:cs typeface="+mn-cs"/>
        </a:defRPr>
      </a:lvl5pPr>
      <a:lvl6pPr marL="5027943" indent="-457086" algn="l" defTabSz="914171" rtl="0" eaLnBrk="1" latinLnBrk="0" hangingPunct="1">
        <a:spcBef>
          <a:spcPct val="20000"/>
        </a:spcBef>
        <a:buFont typeface="Arial"/>
        <a:buChar char="•"/>
        <a:defRPr sz="39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914171" rtl="0" eaLnBrk="1" latinLnBrk="0" hangingPunct="1">
        <a:spcBef>
          <a:spcPct val="20000"/>
        </a:spcBef>
        <a:buFont typeface="Arial"/>
        <a:buChar char="•"/>
        <a:defRPr sz="39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914171" rtl="0" eaLnBrk="1" latinLnBrk="0" hangingPunct="1">
        <a:spcBef>
          <a:spcPct val="20000"/>
        </a:spcBef>
        <a:buFont typeface="Arial"/>
        <a:buChar char="•"/>
        <a:defRPr sz="39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914171" rtl="0" eaLnBrk="1" latinLnBrk="0" hangingPunct="1">
        <a:spcBef>
          <a:spcPct val="20000"/>
        </a:spcBef>
        <a:buFont typeface="Arial"/>
        <a:buChar char="•"/>
        <a:defRPr sz="3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1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914171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914171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914171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914171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914171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914171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914171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914171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343"/>
            <a:fld id="{99CCB0D1-3312-48B3-95B2-4F43164C2673}" type="datetimeFigureOut">
              <a:rPr lang="es-SV" smtClean="0">
                <a:solidFill>
                  <a:prstClr val="black">
                    <a:tint val="75000"/>
                  </a:prstClr>
                </a:solidFill>
              </a:rPr>
              <a:pPr defTabSz="1828343"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8075097" y="12712701"/>
            <a:ext cx="822745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343"/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7216715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343"/>
            <a:fld id="{18046C8C-925C-4D58-A9BC-D1B3938FF391}" type="slidenum">
              <a:rPr lang="es-SV" smtClean="0">
                <a:solidFill>
                  <a:prstClr val="black">
                    <a:tint val="75000"/>
                  </a:prstClr>
                </a:solidFill>
              </a:rPr>
              <a:pPr defTabSz="1828343"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094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  <p:sldLayoutId id="2147484068" r:id="rId12"/>
  </p:sldLayoutIdLst>
  <p:txStyles>
    <p:titleStyle>
      <a:lvl1pPr algn="l" defTabSz="1828343" rtl="0" eaLnBrk="1" latinLnBrk="0" hangingPunct="1">
        <a:lnSpc>
          <a:spcPct val="90000"/>
        </a:lnSpc>
        <a:spcBef>
          <a:spcPct val="0"/>
        </a:spcBef>
        <a:buNone/>
        <a:defRPr sz="87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86" indent="-457086" algn="l" defTabSz="18283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599" kern="1200">
          <a:solidFill>
            <a:schemeClr val="tx1"/>
          </a:solidFill>
          <a:latin typeface="+mn-lt"/>
          <a:ea typeface="+mn-ea"/>
          <a:cs typeface="+mn-cs"/>
        </a:defRPr>
      </a:lvl1pPr>
      <a:lvl2pPr marL="13712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799" kern="1200">
          <a:solidFill>
            <a:schemeClr val="tx1"/>
          </a:solidFill>
          <a:latin typeface="+mn-lt"/>
          <a:ea typeface="+mn-ea"/>
          <a:cs typeface="+mn-cs"/>
        </a:defRPr>
      </a:lvl2pPr>
      <a:lvl3pPr marL="2285429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999" kern="1200">
          <a:solidFill>
            <a:schemeClr val="tx1"/>
          </a:solidFill>
          <a:latin typeface="+mn-lt"/>
          <a:ea typeface="+mn-ea"/>
          <a:cs typeface="+mn-cs"/>
        </a:defRPr>
      </a:lvl3pPr>
      <a:lvl4pPr marL="3199600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4113771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1218883" y="549276"/>
            <a:ext cx="21939885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218883" y="3200403"/>
            <a:ext cx="21939885" cy="905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1218883" y="12712703"/>
            <a:ext cx="568811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343"/>
            <a:fld id="{02F57A94-2674-450F-A9C6-8D2B848359D7}" type="datetimeFigureOut">
              <a:rPr lang="es-SV" smtClean="0">
                <a:solidFill>
                  <a:prstClr val="black">
                    <a:tint val="75000"/>
                  </a:prstClr>
                </a:solidFill>
              </a:rPr>
              <a:pPr defTabSz="1828343"/>
              <a:t>29/4/2020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8329031" y="12712703"/>
            <a:ext cx="771958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343"/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7470649" y="12712703"/>
            <a:ext cx="568811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343"/>
            <a:fld id="{15FD88E4-23B7-4E48-AEA6-000809CA6C5A}" type="slidenum">
              <a:rPr lang="es-SV" smtClean="0">
                <a:solidFill>
                  <a:prstClr val="black">
                    <a:tint val="75000"/>
                  </a:prstClr>
                </a:solidFill>
              </a:rPr>
              <a:pPr defTabSz="1828343"/>
              <a:t>‹Nº›</a:t>
            </a:fld>
            <a:endParaRPr lang="es-SV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45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  <p:sldLayoutId id="2147484071" r:id="rId2"/>
    <p:sldLayoutId id="2147484072" r:id="rId3"/>
    <p:sldLayoutId id="2147484073" r:id="rId4"/>
    <p:sldLayoutId id="2147484074" r:id="rId5"/>
    <p:sldLayoutId id="2147484075" r:id="rId6"/>
    <p:sldLayoutId id="2147484076" r:id="rId7"/>
    <p:sldLayoutId id="2147484077" r:id="rId8"/>
    <p:sldLayoutId id="2147484078" r:id="rId9"/>
    <p:sldLayoutId id="2147484079" r:id="rId10"/>
    <p:sldLayoutId id="2147484080" r:id="rId11"/>
    <p:sldLayoutId id="2147484081" r:id="rId12"/>
  </p:sldLayoutIdLst>
  <p:txStyles>
    <p:titleStyle>
      <a:lvl1pPr algn="ctr" defTabSz="1828343" rtl="0" eaLnBrk="1" latinLnBrk="0" hangingPunct="1">
        <a:spcBef>
          <a:spcPct val="0"/>
        </a:spcBef>
        <a:buNone/>
        <a:defRPr sz="87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629" indent="-685629" algn="l" defTabSz="1828343" rtl="0" eaLnBrk="1" latinLnBrk="0" hangingPunct="1">
        <a:spcBef>
          <a:spcPct val="20000"/>
        </a:spcBef>
        <a:buFont typeface="Arial" pitchFamily="34" charset="0"/>
        <a:buChar char="•"/>
        <a:defRPr sz="6398" kern="1200">
          <a:solidFill>
            <a:schemeClr val="tx1"/>
          </a:solidFill>
          <a:latin typeface="+mn-lt"/>
          <a:ea typeface="+mn-ea"/>
          <a:cs typeface="+mn-cs"/>
        </a:defRPr>
      </a:lvl1pPr>
      <a:lvl2pPr marL="1485529" indent="-571357" algn="l" defTabSz="1828343" rtl="0" eaLnBrk="1" latinLnBrk="0" hangingPunct="1">
        <a:spcBef>
          <a:spcPct val="20000"/>
        </a:spcBef>
        <a:buFont typeface="Arial" pitchFamily="34" charset="0"/>
        <a:buChar char="–"/>
        <a:defRPr sz="5599" kern="1200">
          <a:solidFill>
            <a:schemeClr val="tx1"/>
          </a:solidFill>
          <a:latin typeface="+mn-lt"/>
          <a:ea typeface="+mn-ea"/>
          <a:cs typeface="+mn-cs"/>
        </a:defRPr>
      </a:lvl2pPr>
      <a:lvl3pPr marL="2285429" indent="-457086" algn="l" defTabSz="1828343" rtl="0" eaLnBrk="1" latinLnBrk="0" hangingPunct="1">
        <a:spcBef>
          <a:spcPct val="20000"/>
        </a:spcBef>
        <a:buFont typeface="Arial" pitchFamily="34" charset="0"/>
        <a:buChar char="•"/>
        <a:defRPr sz="4799" kern="1200">
          <a:solidFill>
            <a:schemeClr val="tx1"/>
          </a:solidFill>
          <a:latin typeface="+mn-lt"/>
          <a:ea typeface="+mn-ea"/>
          <a:cs typeface="+mn-cs"/>
        </a:defRPr>
      </a:lvl3pPr>
      <a:lvl4pPr marL="3199600" indent="-457086" algn="l" defTabSz="1828343" rtl="0" eaLnBrk="1" latinLnBrk="0" hangingPunct="1">
        <a:spcBef>
          <a:spcPct val="20000"/>
        </a:spcBef>
        <a:buFont typeface="Arial" pitchFamily="34" charset="0"/>
        <a:buChar char="–"/>
        <a:defRPr sz="3999" kern="1200">
          <a:solidFill>
            <a:schemeClr val="tx1"/>
          </a:solidFill>
          <a:latin typeface="+mn-lt"/>
          <a:ea typeface="+mn-ea"/>
          <a:cs typeface="+mn-cs"/>
        </a:defRPr>
      </a:lvl4pPr>
      <a:lvl5pPr marL="4113771" indent="-457086" algn="l" defTabSz="1828343" rtl="0" eaLnBrk="1" latinLnBrk="0" hangingPunct="1">
        <a:spcBef>
          <a:spcPct val="20000"/>
        </a:spcBef>
        <a:buFont typeface="Arial" pitchFamily="34" charset="0"/>
        <a:buChar char="»"/>
        <a:defRPr sz="3999" kern="1200">
          <a:solidFill>
            <a:schemeClr val="tx1"/>
          </a:solidFill>
          <a:latin typeface="+mn-lt"/>
          <a:ea typeface="+mn-ea"/>
          <a:cs typeface="+mn-cs"/>
        </a:defRPr>
      </a:lvl5pPr>
      <a:lvl6pPr marL="5027943" indent="-457086" algn="l" defTabSz="1828343" rtl="0" eaLnBrk="1" latinLnBrk="0" hangingPunct="1">
        <a:spcBef>
          <a:spcPct val="20000"/>
        </a:spcBef>
        <a:buFont typeface="Arial" pitchFamily="34" charset="0"/>
        <a:buChar char="•"/>
        <a:defRPr sz="39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spcBef>
          <a:spcPct val="20000"/>
        </a:spcBef>
        <a:buFont typeface="Arial" pitchFamily="34" charset="0"/>
        <a:buChar char="•"/>
        <a:defRPr sz="39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spcBef>
          <a:spcPct val="20000"/>
        </a:spcBef>
        <a:buFont typeface="Arial" pitchFamily="34" charset="0"/>
        <a:buChar char="•"/>
        <a:defRPr sz="39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spcBef>
          <a:spcPct val="20000"/>
        </a:spcBef>
        <a:buFont typeface="Arial" pitchFamily="34" charset="0"/>
        <a:buChar char="•"/>
        <a:defRPr sz="3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8883" y="549276"/>
            <a:ext cx="21939885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3200403"/>
            <a:ext cx="21939885" cy="905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8883" y="12712703"/>
            <a:ext cx="568811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1"/>
            <a:fld id="{E9135C86-B43E-BF43-B507-DEB1B6594B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71"/>
              <a:t>4/29/2020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29031" y="12712703"/>
            <a:ext cx="7719589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0649" y="12712703"/>
            <a:ext cx="568811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1"/>
            <a:fld id="{1BBA3745-95B6-B646-A49B-007B1C7AD3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71"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18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3" r:id="rId1"/>
    <p:sldLayoutId id="2147484084" r:id="rId2"/>
    <p:sldLayoutId id="2147484085" r:id="rId3"/>
    <p:sldLayoutId id="2147484086" r:id="rId4"/>
    <p:sldLayoutId id="2147484087" r:id="rId5"/>
    <p:sldLayoutId id="2147484088" r:id="rId6"/>
    <p:sldLayoutId id="2147484089" r:id="rId7"/>
    <p:sldLayoutId id="2147484090" r:id="rId8"/>
    <p:sldLayoutId id="2147484091" r:id="rId9"/>
    <p:sldLayoutId id="2147484092" r:id="rId10"/>
    <p:sldLayoutId id="2147484093" r:id="rId11"/>
  </p:sldLayoutIdLst>
  <p:txStyles>
    <p:titleStyle>
      <a:lvl1pPr algn="ctr" defTabSz="914171" rtl="0" eaLnBrk="1" latinLnBrk="0" hangingPunct="1">
        <a:spcBef>
          <a:spcPct val="0"/>
        </a:spcBef>
        <a:buNone/>
        <a:defRPr sz="87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629" indent="-685629" algn="l" defTabSz="914171" rtl="0" eaLnBrk="1" latinLnBrk="0" hangingPunct="1">
        <a:spcBef>
          <a:spcPct val="20000"/>
        </a:spcBef>
        <a:buFont typeface="Arial"/>
        <a:buChar char="•"/>
        <a:defRPr sz="6398" kern="1200">
          <a:solidFill>
            <a:schemeClr val="tx1"/>
          </a:solidFill>
          <a:latin typeface="+mn-lt"/>
          <a:ea typeface="+mn-ea"/>
          <a:cs typeface="+mn-cs"/>
        </a:defRPr>
      </a:lvl1pPr>
      <a:lvl2pPr marL="1485529" indent="-571357" algn="l" defTabSz="914171" rtl="0" eaLnBrk="1" latinLnBrk="0" hangingPunct="1">
        <a:spcBef>
          <a:spcPct val="20000"/>
        </a:spcBef>
        <a:buFont typeface="Arial"/>
        <a:buChar char="–"/>
        <a:defRPr sz="5599" kern="1200">
          <a:solidFill>
            <a:schemeClr val="tx1"/>
          </a:solidFill>
          <a:latin typeface="+mn-lt"/>
          <a:ea typeface="+mn-ea"/>
          <a:cs typeface="+mn-cs"/>
        </a:defRPr>
      </a:lvl2pPr>
      <a:lvl3pPr marL="2285429" indent="-457086" algn="l" defTabSz="914171" rtl="0" eaLnBrk="1" latinLnBrk="0" hangingPunct="1">
        <a:spcBef>
          <a:spcPct val="20000"/>
        </a:spcBef>
        <a:buFont typeface="Arial"/>
        <a:buChar char="•"/>
        <a:defRPr sz="4799" kern="1200">
          <a:solidFill>
            <a:schemeClr val="tx1"/>
          </a:solidFill>
          <a:latin typeface="+mn-lt"/>
          <a:ea typeface="+mn-ea"/>
          <a:cs typeface="+mn-cs"/>
        </a:defRPr>
      </a:lvl3pPr>
      <a:lvl4pPr marL="3199600" indent="-457086" algn="l" defTabSz="914171" rtl="0" eaLnBrk="1" latinLnBrk="0" hangingPunct="1">
        <a:spcBef>
          <a:spcPct val="20000"/>
        </a:spcBef>
        <a:buFont typeface="Arial"/>
        <a:buChar char="–"/>
        <a:defRPr sz="3999" kern="1200">
          <a:solidFill>
            <a:schemeClr val="tx1"/>
          </a:solidFill>
          <a:latin typeface="+mn-lt"/>
          <a:ea typeface="+mn-ea"/>
          <a:cs typeface="+mn-cs"/>
        </a:defRPr>
      </a:lvl4pPr>
      <a:lvl5pPr marL="4113771" indent="-457086" algn="l" defTabSz="914171" rtl="0" eaLnBrk="1" latinLnBrk="0" hangingPunct="1">
        <a:spcBef>
          <a:spcPct val="20000"/>
        </a:spcBef>
        <a:buFont typeface="Arial"/>
        <a:buChar char="»"/>
        <a:defRPr sz="3999" kern="1200">
          <a:solidFill>
            <a:schemeClr val="tx1"/>
          </a:solidFill>
          <a:latin typeface="+mn-lt"/>
          <a:ea typeface="+mn-ea"/>
          <a:cs typeface="+mn-cs"/>
        </a:defRPr>
      </a:lvl5pPr>
      <a:lvl6pPr marL="5027943" indent="-457086" algn="l" defTabSz="914171" rtl="0" eaLnBrk="1" latinLnBrk="0" hangingPunct="1">
        <a:spcBef>
          <a:spcPct val="20000"/>
        </a:spcBef>
        <a:buFont typeface="Arial"/>
        <a:buChar char="•"/>
        <a:defRPr sz="39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914171" rtl="0" eaLnBrk="1" latinLnBrk="0" hangingPunct="1">
        <a:spcBef>
          <a:spcPct val="20000"/>
        </a:spcBef>
        <a:buFont typeface="Arial"/>
        <a:buChar char="•"/>
        <a:defRPr sz="39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914171" rtl="0" eaLnBrk="1" latinLnBrk="0" hangingPunct="1">
        <a:spcBef>
          <a:spcPct val="20000"/>
        </a:spcBef>
        <a:buFont typeface="Arial"/>
        <a:buChar char="•"/>
        <a:defRPr sz="39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914171" rtl="0" eaLnBrk="1" latinLnBrk="0" hangingPunct="1">
        <a:spcBef>
          <a:spcPct val="20000"/>
        </a:spcBef>
        <a:buFont typeface="Arial"/>
        <a:buChar char="•"/>
        <a:defRPr sz="3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1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914171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914171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914171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914171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914171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914171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914171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914171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34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Relationship Id="rId6" Type="http://schemas.openxmlformats.org/officeDocument/2006/relationships/chart" Target="../charts/char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38.png"/><Relationship Id="rId5" Type="http://schemas.openxmlformats.org/officeDocument/2006/relationships/chart" Target="../charts/chart2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38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74.xml"/><Relationship Id="rId1" Type="http://schemas.openxmlformats.org/officeDocument/2006/relationships/themeOverride" Target="../theme/themeOverride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38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58.png"/><Relationship Id="rId5" Type="http://schemas.openxmlformats.org/officeDocument/2006/relationships/image" Target="../media/image38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38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62.png"/><Relationship Id="rId5" Type="http://schemas.openxmlformats.org/officeDocument/2006/relationships/image" Target="../media/image56.png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74.xml"/><Relationship Id="rId1" Type="http://schemas.openxmlformats.org/officeDocument/2006/relationships/themeOverride" Target="../theme/themeOverride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65.png"/><Relationship Id="rId5" Type="http://schemas.openxmlformats.org/officeDocument/2006/relationships/image" Target="../media/image38.png"/><Relationship Id="rId4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chart" Target="../charts/chart9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3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6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3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3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8.xml"/><Relationship Id="rId5" Type="http://schemas.openxmlformats.org/officeDocument/2006/relationships/image" Target="../media/image62.png"/><Relationship Id="rId4" Type="http://schemas.openxmlformats.org/officeDocument/2006/relationships/image" Target="../media/image53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5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4.xml"/><Relationship Id="rId3" Type="http://schemas.openxmlformats.org/officeDocument/2006/relationships/chart" Target="../charts/chart13.xml"/><Relationship Id="rId7" Type="http://schemas.openxmlformats.org/officeDocument/2006/relationships/image" Target="../media/image79.png"/><Relationship Id="rId12" Type="http://schemas.openxmlformats.org/officeDocument/2006/relationships/image" Target="../media/image83.pn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11" Type="http://schemas.openxmlformats.org/officeDocument/2006/relationships/image" Target="../media/image82.png"/><Relationship Id="rId5" Type="http://schemas.openxmlformats.org/officeDocument/2006/relationships/image" Target="../media/image77.png"/><Relationship Id="rId10" Type="http://schemas.openxmlformats.org/officeDocument/2006/relationships/image" Target="../media/image81.png"/><Relationship Id="rId4" Type="http://schemas.openxmlformats.org/officeDocument/2006/relationships/image" Target="../media/image76.png"/><Relationship Id="rId9" Type="http://schemas.openxmlformats.org/officeDocument/2006/relationships/image" Target="../media/image8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38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chart" Target="../charts/chart15.xml"/><Relationship Id="rId9" Type="http://schemas.openxmlformats.org/officeDocument/2006/relationships/chart" Target="../charts/chart16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chart" Target="../charts/chart18.xml"/><Relationship Id="rId7" Type="http://schemas.openxmlformats.org/officeDocument/2006/relationships/chart" Target="../charts/chart22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1.xml"/><Relationship Id="rId5" Type="http://schemas.openxmlformats.org/officeDocument/2006/relationships/chart" Target="../charts/chart20.xml"/><Relationship Id="rId4" Type="http://schemas.openxmlformats.org/officeDocument/2006/relationships/chart" Target="../charts/chart19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38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chart" Target="../charts/chart24.xml"/><Relationship Id="rId4" Type="http://schemas.openxmlformats.org/officeDocument/2006/relationships/chart" Target="../charts/chart23.xml"/><Relationship Id="rId9" Type="http://schemas.openxmlformats.org/officeDocument/2006/relationships/image" Target="../media/image91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chart" Target="../charts/chart26.xml"/><Relationship Id="rId7" Type="http://schemas.openxmlformats.org/officeDocument/2006/relationships/image" Target="../media/image78.png"/><Relationship Id="rId12" Type="http://schemas.openxmlformats.org/officeDocument/2006/relationships/chart" Target="../charts/chart27.xml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11" Type="http://schemas.openxmlformats.org/officeDocument/2006/relationships/image" Target="../media/image95.png"/><Relationship Id="rId5" Type="http://schemas.openxmlformats.org/officeDocument/2006/relationships/image" Target="../media/image77.png"/><Relationship Id="rId10" Type="http://schemas.openxmlformats.org/officeDocument/2006/relationships/image" Target="../media/image94.png"/><Relationship Id="rId4" Type="http://schemas.openxmlformats.org/officeDocument/2006/relationships/image" Target="../media/image76.png"/><Relationship Id="rId9" Type="http://schemas.openxmlformats.org/officeDocument/2006/relationships/image" Target="../media/image79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38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chart" Target="../charts/chart29.xml"/><Relationship Id="rId4" Type="http://schemas.openxmlformats.org/officeDocument/2006/relationships/chart" Target="../charts/chart28.xml"/><Relationship Id="rId9" Type="http://schemas.openxmlformats.org/officeDocument/2006/relationships/image" Target="../media/image99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7.png"/><Relationship Id="rId7" Type="http://schemas.openxmlformats.org/officeDocument/2006/relationships/image" Target="../media/image80.png"/><Relationship Id="rId12" Type="http://schemas.openxmlformats.org/officeDocument/2006/relationships/chart" Target="../charts/chart33.xm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0.xml"/><Relationship Id="rId11" Type="http://schemas.openxmlformats.org/officeDocument/2006/relationships/chart" Target="../charts/chart32.xml"/><Relationship Id="rId5" Type="http://schemas.openxmlformats.org/officeDocument/2006/relationships/image" Target="../media/image79.png"/><Relationship Id="rId10" Type="http://schemas.openxmlformats.org/officeDocument/2006/relationships/image" Target="../media/image100.png"/><Relationship Id="rId4" Type="http://schemas.openxmlformats.org/officeDocument/2006/relationships/image" Target="../media/image78.png"/><Relationship Id="rId9" Type="http://schemas.openxmlformats.org/officeDocument/2006/relationships/chart" Target="../charts/chart3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chart" Target="../charts/chart3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chart" Target="../charts/chart35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chart" Target="../charts/chart37.xml"/><Relationship Id="rId7" Type="http://schemas.openxmlformats.org/officeDocument/2006/relationships/chart" Target="../charts/chart38.xml"/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11" Type="http://schemas.openxmlformats.org/officeDocument/2006/relationships/image" Target="../media/image108.png"/><Relationship Id="rId5" Type="http://schemas.openxmlformats.org/officeDocument/2006/relationships/image" Target="../media/image93.png"/><Relationship Id="rId10" Type="http://schemas.openxmlformats.org/officeDocument/2006/relationships/image" Target="../media/image107.png"/><Relationship Id="rId4" Type="http://schemas.openxmlformats.org/officeDocument/2006/relationships/image" Target="../media/image77.png"/><Relationship Id="rId9" Type="http://schemas.openxmlformats.org/officeDocument/2006/relationships/image" Target="../media/image10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chart" Target="../charts/chart3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chart" Target="../charts/chart40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42.xml"/><Relationship Id="rId4" Type="http://schemas.openxmlformats.org/officeDocument/2006/relationships/chart" Target="../charts/chart4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chart" Target="../charts/chart4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chart" Target="../charts/chart44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chart" Target="../charts/chart46.xml"/><Relationship Id="rId7" Type="http://schemas.openxmlformats.org/officeDocument/2006/relationships/image" Target="../media/image78.png"/><Relationship Id="rId2" Type="http://schemas.openxmlformats.org/officeDocument/2006/relationships/chart" Target="../charts/chart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11" Type="http://schemas.openxmlformats.org/officeDocument/2006/relationships/chart" Target="../charts/chart47.xml"/><Relationship Id="rId5" Type="http://schemas.openxmlformats.org/officeDocument/2006/relationships/image" Target="../media/image77.png"/><Relationship Id="rId10" Type="http://schemas.openxmlformats.org/officeDocument/2006/relationships/image" Target="../media/image94.png"/><Relationship Id="rId4" Type="http://schemas.openxmlformats.org/officeDocument/2006/relationships/image" Target="../media/image76.png"/><Relationship Id="rId9" Type="http://schemas.openxmlformats.org/officeDocument/2006/relationships/image" Target="../media/image7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chart" Target="../charts/chart4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chart" Target="../charts/chart4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16.jpe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chart" Target="../charts/chart54.xml"/><Relationship Id="rId2" Type="http://schemas.openxmlformats.org/officeDocument/2006/relationships/chart" Target="../charts/chart50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53.xml"/><Relationship Id="rId5" Type="http://schemas.openxmlformats.org/officeDocument/2006/relationships/chart" Target="../charts/chart52.xml"/><Relationship Id="rId4" Type="http://schemas.openxmlformats.org/officeDocument/2006/relationships/chart" Target="../charts/chart5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chart" Target="../charts/chart5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chart" Target="../charts/chart5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9.xml"/><Relationship Id="rId13" Type="http://schemas.openxmlformats.org/officeDocument/2006/relationships/image" Target="../media/image126.png"/><Relationship Id="rId3" Type="http://schemas.openxmlformats.org/officeDocument/2006/relationships/chart" Target="../charts/chart57.xml"/><Relationship Id="rId7" Type="http://schemas.openxmlformats.org/officeDocument/2006/relationships/image" Target="../media/image79.png"/><Relationship Id="rId12" Type="http://schemas.openxmlformats.org/officeDocument/2006/relationships/image" Target="../media/image12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11" Type="http://schemas.openxmlformats.org/officeDocument/2006/relationships/image" Target="../media/image124.png"/><Relationship Id="rId5" Type="http://schemas.openxmlformats.org/officeDocument/2006/relationships/image" Target="../media/image77.png"/><Relationship Id="rId10" Type="http://schemas.openxmlformats.org/officeDocument/2006/relationships/image" Target="../media/image123.png"/><Relationship Id="rId4" Type="http://schemas.openxmlformats.org/officeDocument/2006/relationships/chart" Target="../charts/chart58.xml"/><Relationship Id="rId9" Type="http://schemas.openxmlformats.org/officeDocument/2006/relationships/image" Target="../media/image105.png"/><Relationship Id="rId14" Type="http://schemas.openxmlformats.org/officeDocument/2006/relationships/chart" Target="../charts/chart6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chart" Target="../charts/chart6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chart" Target="../charts/chart62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78.png"/><Relationship Id="rId7" Type="http://schemas.openxmlformats.org/officeDocument/2006/relationships/chart" Target="../charts/chart64.xm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11" Type="http://schemas.openxmlformats.org/officeDocument/2006/relationships/image" Target="../media/image133.png"/><Relationship Id="rId5" Type="http://schemas.openxmlformats.org/officeDocument/2006/relationships/chart" Target="../charts/chart63.xml"/><Relationship Id="rId10" Type="http://schemas.openxmlformats.org/officeDocument/2006/relationships/image" Target="../media/image132.png"/><Relationship Id="rId4" Type="http://schemas.openxmlformats.org/officeDocument/2006/relationships/image" Target="../media/image79.png"/><Relationship Id="rId9" Type="http://schemas.openxmlformats.org/officeDocument/2006/relationships/image" Target="../media/image131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1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2083475" y="4721717"/>
            <a:ext cx="20822576" cy="335514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9598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Informe</a:t>
            </a:r>
            <a:r>
              <a:rPr lang="en-US" sz="9598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 de </a:t>
            </a:r>
            <a:r>
              <a:rPr lang="en-US" sz="9598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Ejecución</a:t>
            </a:r>
            <a:r>
              <a:rPr lang="en-US" sz="9598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/>
            </a:r>
            <a:br>
              <a:rPr lang="en-US" sz="9598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</a:br>
            <a:r>
              <a:rPr lang="en-US" sz="9598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POA - PRIMER TRIMESTRE 2020</a:t>
            </a:r>
            <a:endParaRPr sz="7198" dirty="0"/>
          </a:p>
        </p:txBody>
      </p:sp>
    </p:spTree>
    <p:extLst>
      <p:ext uri="{BB962C8B-B14F-4D97-AF65-F5344CB8AC3E}">
        <p14:creationId xmlns:p14="http://schemas.microsoft.com/office/powerpoint/2010/main" val="24574078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636" y="998600"/>
            <a:ext cx="7851109" cy="523407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865" y="6486245"/>
            <a:ext cx="9006880" cy="683802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" r="50080"/>
          <a:stretch/>
        </p:blipFill>
        <p:spPr>
          <a:xfrm>
            <a:off x="21625461" y="553951"/>
            <a:ext cx="2288060" cy="1385313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0242673" y="1484908"/>
            <a:ext cx="10135478" cy="1907910"/>
          </a:xfrm>
          <a:prstGeom prst="rect">
            <a:avLst/>
          </a:prstGeom>
          <a:noFill/>
        </p:spPr>
        <p:txBody>
          <a:bodyPr wrap="square" lIns="182832" tIns="91416" rIns="182832" bIns="91416">
            <a:spAutoFit/>
          </a:bodyPr>
          <a:lstStyle/>
          <a:p>
            <a:pPr algn="ctr" defTabSz="1828343"/>
            <a:r>
              <a:rPr lang="es-ES" sz="5599" b="1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Conmemoración 8 de marzo </a:t>
            </a:r>
          </a:p>
          <a:p>
            <a:pPr algn="ctr" defTabSz="1828343"/>
            <a:r>
              <a:rPr lang="es-ES" sz="5599" b="1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“Día internacional de la mujer”</a:t>
            </a:r>
          </a:p>
        </p:txBody>
      </p:sp>
      <p:sp>
        <p:nvSpPr>
          <p:cNvPr id="8" name="Rectángulo 7"/>
          <p:cNvSpPr/>
          <p:nvPr/>
        </p:nvSpPr>
        <p:spPr>
          <a:xfrm>
            <a:off x="9758629" y="11416551"/>
            <a:ext cx="14619022" cy="1907910"/>
          </a:xfrm>
          <a:prstGeom prst="rect">
            <a:avLst/>
          </a:prstGeom>
          <a:noFill/>
        </p:spPr>
        <p:txBody>
          <a:bodyPr wrap="square" lIns="182832" tIns="91416" rIns="182832" bIns="91416">
            <a:spAutoFit/>
          </a:bodyPr>
          <a:lstStyle/>
          <a:p>
            <a:pPr algn="ctr" defTabSz="1828343"/>
            <a:r>
              <a:rPr lang="es-ES" sz="5599" b="1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Presentación y juramentación del </a:t>
            </a:r>
            <a:endParaRPr lang="es-ES" sz="5599" b="1" i="1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 defTabSz="1828343"/>
            <a:r>
              <a:rPr lang="es-ES" sz="5599" b="1" i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Comité </a:t>
            </a:r>
            <a:r>
              <a:rPr lang="es-ES" sz="5599" b="1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de acoso sexual y laboral de </a:t>
            </a:r>
            <a:r>
              <a:rPr lang="es-ES" sz="5599" b="1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Insaforp</a:t>
            </a:r>
            <a:endParaRPr lang="es-ES" sz="5599" b="1" i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977" y="3753557"/>
            <a:ext cx="10745251" cy="7163502"/>
          </a:xfrm>
          <a:prstGeom prst="rect">
            <a:avLst/>
          </a:prstGeom>
        </p:spPr>
      </p:pic>
      <p:sp>
        <p:nvSpPr>
          <p:cNvPr id="10" name="Rectángulo redondeado 9"/>
          <p:cNvSpPr/>
          <p:nvPr/>
        </p:nvSpPr>
        <p:spPr>
          <a:xfrm>
            <a:off x="20799297" y="1761867"/>
            <a:ext cx="3501576" cy="1021361"/>
          </a:xfrm>
          <a:prstGeom prst="roundRect">
            <a:avLst/>
          </a:prstGeom>
          <a:solidFill>
            <a:sysClr val="window" lastClr="FFFFFF">
              <a:alpha val="53000"/>
            </a:sysClr>
          </a:solidFill>
          <a:ln w="25400" cap="flat" cmpd="sng" algn="ctr">
            <a:noFill/>
            <a:prstDash val="solid"/>
          </a:ln>
          <a:effectLst/>
        </p:spPr>
        <p:txBody>
          <a:bodyPr wrap="square" lIns="182832" tIns="91416" rIns="182832" bIns="91416">
            <a:spAutoFit/>
          </a:bodyPr>
          <a:lstStyle/>
          <a:p>
            <a:pPr algn="ctr" defTabSz="1828343">
              <a:defRPr/>
            </a:pPr>
            <a:r>
              <a:rPr lang="es-SV" sz="4799" b="1" kern="0" dirty="0">
                <a:ln w="0"/>
                <a:solidFill>
                  <a:srgbClr val="E43E1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Marzo 2020</a:t>
            </a:r>
          </a:p>
        </p:txBody>
      </p:sp>
    </p:spTree>
    <p:extLst>
      <p:ext uri="{BB962C8B-B14F-4D97-AF65-F5344CB8AC3E}">
        <p14:creationId xmlns:p14="http://schemas.microsoft.com/office/powerpoint/2010/main" val="332588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660" y="6456218"/>
            <a:ext cx="12073049" cy="6791090"/>
          </a:xfrm>
          <a:prstGeom prst="rect">
            <a:avLst/>
          </a:prstGeom>
        </p:spPr>
      </p:pic>
      <p:sp>
        <p:nvSpPr>
          <p:cNvPr id="3" name="Rectángulo redondeado 2"/>
          <p:cNvSpPr/>
          <p:nvPr/>
        </p:nvSpPr>
        <p:spPr>
          <a:xfrm>
            <a:off x="935089" y="9016028"/>
            <a:ext cx="10014300" cy="2451681"/>
          </a:xfrm>
          <a:prstGeom prst="roundRect">
            <a:avLst/>
          </a:prstGeom>
          <a:solidFill>
            <a:schemeClr val="lt1">
              <a:alpha val="36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82832" tIns="91416" rIns="182832" bIns="91416">
            <a:spAutoFit/>
          </a:bodyPr>
          <a:lstStyle/>
          <a:p>
            <a:pPr algn="ctr" defTabSz="1828343"/>
            <a:r>
              <a:rPr lang="es-SV" sz="4400" b="1" i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Evento </a:t>
            </a:r>
            <a:r>
              <a:rPr lang="es-SV" sz="4400" b="1" i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Institucional: “Prevenir la discriminación contra las mujeres en el Sistema de Formación Profesional”</a:t>
            </a:r>
            <a:endParaRPr lang="es-SV" sz="4000" b="1" i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57" y="387697"/>
            <a:ext cx="11180964" cy="745397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" r="50080"/>
          <a:stretch/>
        </p:blipFill>
        <p:spPr>
          <a:xfrm>
            <a:off x="21269344" y="553951"/>
            <a:ext cx="2288060" cy="1385313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>
            <a:off x="20433143" y="1686093"/>
            <a:ext cx="3928553" cy="1021361"/>
          </a:xfrm>
          <a:prstGeom prst="roundRect">
            <a:avLst/>
          </a:prstGeom>
          <a:solidFill>
            <a:sysClr val="window" lastClr="FFFFFF">
              <a:alpha val="53000"/>
            </a:sysClr>
          </a:solidFill>
          <a:ln w="25400" cap="flat" cmpd="sng" algn="ctr">
            <a:noFill/>
            <a:prstDash val="solid"/>
          </a:ln>
          <a:effectLst/>
        </p:spPr>
        <p:txBody>
          <a:bodyPr wrap="square" lIns="182832" tIns="91416" rIns="182832" bIns="91416">
            <a:spAutoFit/>
          </a:bodyPr>
          <a:lstStyle/>
          <a:p>
            <a:pPr algn="ctr" defTabSz="1828343">
              <a:defRPr/>
            </a:pPr>
            <a:r>
              <a:rPr lang="es-SV" sz="4799" b="1" kern="0" dirty="0" smtClean="0">
                <a:ln w="0"/>
                <a:solidFill>
                  <a:srgbClr val="E43E1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Marzo </a:t>
            </a:r>
            <a:r>
              <a:rPr lang="es-SV" sz="4799" b="1" kern="0" dirty="0">
                <a:ln w="0"/>
                <a:solidFill>
                  <a:srgbClr val="E43E1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2020</a:t>
            </a:r>
          </a:p>
        </p:txBody>
      </p:sp>
      <p:sp>
        <p:nvSpPr>
          <p:cNvPr id="8" name="Rectángulo redondeado 7"/>
          <p:cNvSpPr/>
          <p:nvPr/>
        </p:nvSpPr>
        <p:spPr>
          <a:xfrm>
            <a:off x="13464242" y="3439073"/>
            <a:ext cx="9538980" cy="2451681"/>
          </a:xfrm>
          <a:prstGeom prst="roundRect">
            <a:avLst/>
          </a:prstGeom>
          <a:solidFill>
            <a:schemeClr val="lt1">
              <a:alpha val="36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82832" tIns="91416" rIns="182832" bIns="91416">
            <a:spAutoFit/>
          </a:bodyPr>
          <a:lstStyle/>
          <a:p>
            <a:pPr algn="ctr" defTabSz="1828343"/>
            <a:r>
              <a:rPr lang="es-SV" sz="4400" b="1" i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Presentación “Kit de Herramientas” para prevenir la discriminación contra las mujeres en los CFP</a:t>
            </a:r>
            <a:endParaRPr lang="es-SV" sz="4000" b="1" i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520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6"/>
          <p:cNvSpPr txBox="1">
            <a:spLocks/>
          </p:cNvSpPr>
          <p:nvPr/>
        </p:nvSpPr>
        <p:spPr>
          <a:xfrm>
            <a:off x="1582728" y="3859920"/>
            <a:ext cx="21475982" cy="1777643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343" indent="-1828343">
              <a:buFontTx/>
              <a:buAutoNum type="arabicPeriod"/>
            </a:pPr>
            <a:r>
              <a:rPr lang="en-US" sz="10797" b="1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Ejecución</a:t>
            </a:r>
            <a:r>
              <a:rPr lang="en-US" sz="10797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 e </a:t>
            </a:r>
            <a:r>
              <a:rPr lang="en-US" sz="10797" b="1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Indicadores</a:t>
            </a:r>
            <a:r>
              <a:rPr lang="en-US" sz="10797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 </a:t>
            </a:r>
          </a:p>
          <a:p>
            <a:r>
              <a:rPr lang="en-US" sz="10797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de INSAFORP</a:t>
            </a:r>
          </a:p>
          <a:p>
            <a:r>
              <a:rPr lang="en-US" sz="10797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Primer </a:t>
            </a:r>
            <a:r>
              <a:rPr lang="en-US" sz="10797" b="1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Trimestre</a:t>
            </a:r>
            <a:r>
              <a:rPr lang="en-US" sz="10797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389135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88" descr="Header Gray Bar"/>
          <p:cNvSpPr/>
          <p:nvPr/>
        </p:nvSpPr>
        <p:spPr bwMode="auto">
          <a:xfrm>
            <a:off x="1" y="12879560"/>
            <a:ext cx="24396695" cy="865377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" r="50080"/>
          <a:stretch/>
        </p:blipFill>
        <p:spPr>
          <a:xfrm>
            <a:off x="7556848" y="4586635"/>
            <a:ext cx="10166518" cy="6155353"/>
          </a:xfrm>
          <a:prstGeom prst="rect">
            <a:avLst/>
          </a:prstGeom>
        </p:spPr>
      </p:pic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 4</a:t>
            </a:r>
          </a:p>
        </p:txBody>
      </p:sp>
      <p:sp>
        <p:nvSpPr>
          <p:cNvPr id="100" name="Rectangle 88" descr="Header Gray Bar"/>
          <p:cNvSpPr/>
          <p:nvPr/>
        </p:nvSpPr>
        <p:spPr bwMode="auto">
          <a:xfrm>
            <a:off x="-19044" y="4382"/>
            <a:ext cx="24396695" cy="2612354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15393654" y="3115057"/>
            <a:ext cx="8814628" cy="9073365"/>
            <a:chOff x="7529712" y="1344773"/>
            <a:chExt cx="4408462" cy="4537864"/>
          </a:xfrm>
        </p:grpSpPr>
        <p:cxnSp>
          <p:nvCxnSpPr>
            <p:cNvPr id="188" name="Straight Connector 187" descr="Horizontal Divider Line"/>
            <p:cNvCxnSpPr/>
            <p:nvPr/>
          </p:nvCxnSpPr>
          <p:spPr>
            <a:xfrm>
              <a:off x="8291901" y="1802682"/>
              <a:ext cx="3596373" cy="0"/>
            </a:xfrm>
            <a:prstGeom prst="line">
              <a:avLst/>
            </a:prstGeom>
            <a:ln w="12700" cap="rnd" cmpd="sng">
              <a:solidFill>
                <a:srgbClr val="9B9B9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 descr="Horizontal Divider Line"/>
            <p:cNvCxnSpPr/>
            <p:nvPr/>
          </p:nvCxnSpPr>
          <p:spPr>
            <a:xfrm>
              <a:off x="8291901" y="3064269"/>
              <a:ext cx="3595300" cy="676"/>
            </a:xfrm>
            <a:prstGeom prst="line">
              <a:avLst/>
            </a:prstGeom>
            <a:ln w="12700" cap="rnd" cmpd="sng">
              <a:solidFill>
                <a:srgbClr val="9B9B9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TextBox 164"/>
            <p:cNvSpPr txBox="1"/>
            <p:nvPr/>
          </p:nvSpPr>
          <p:spPr>
            <a:xfrm>
              <a:off x="7529712" y="1344773"/>
              <a:ext cx="2007266" cy="415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437365"/>
              <a:r>
                <a:rPr lang="en-US" sz="4799">
                  <a:solidFill>
                    <a:srgbClr val="FF3606"/>
                  </a:solidFill>
                  <a:latin typeface="Eras Bold ITC" panose="020B0907030504020204" pitchFamily="34" charset="0"/>
                  <a:cs typeface="Arial"/>
                </a:rPr>
                <a:t>INVERSIÓN</a:t>
              </a:r>
            </a:p>
          </p:txBody>
        </p:sp>
        <p:sp>
          <p:nvSpPr>
            <p:cNvPr id="198" name="Rectangle 70"/>
            <p:cNvSpPr>
              <a:spLocks noChangeArrowheads="1"/>
            </p:cNvSpPr>
            <p:nvPr/>
          </p:nvSpPr>
          <p:spPr bwMode="auto">
            <a:xfrm>
              <a:off x="8057236" y="5009032"/>
              <a:ext cx="2145395" cy="854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algn="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10797" b="1">
                  <a:solidFill>
                    <a:srgbClr val="FF3606"/>
                  </a:solidFill>
                  <a:latin typeface="Arial Narrow" pitchFamily="34" charset="0"/>
                </a:rPr>
                <a:t>63.5%</a:t>
              </a:r>
              <a:r>
                <a:rPr lang="en-US" sz="3599" b="1">
                  <a:solidFill>
                    <a:srgbClr val="FF3606"/>
                  </a:solidFill>
                  <a:latin typeface="Arial Narrow" pitchFamily="34" charset="0"/>
                </a:rPr>
                <a:t> </a:t>
              </a:r>
              <a:r>
                <a:rPr lang="en-US" sz="2799">
                  <a:solidFill>
                    <a:srgbClr val="FF3606"/>
                  </a:solidFill>
                  <a:latin typeface="Arial Narrow" pitchFamily="112" charset="0"/>
                </a:rPr>
                <a:t>. </a:t>
              </a:r>
            </a:p>
          </p:txBody>
        </p:sp>
        <p:sp>
          <p:nvSpPr>
            <p:cNvPr id="298" name="Rectangle 70"/>
            <p:cNvSpPr>
              <a:spLocks noChangeArrowheads="1"/>
            </p:cNvSpPr>
            <p:nvPr/>
          </p:nvSpPr>
          <p:spPr bwMode="auto">
            <a:xfrm>
              <a:off x="8774236" y="2090720"/>
              <a:ext cx="2867752" cy="1219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algn="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7998" b="1">
                  <a:solidFill>
                    <a:srgbClr val="FF3606"/>
                  </a:solidFill>
                  <a:latin typeface="Arial Narrow" pitchFamily="34" charset="0"/>
                </a:rPr>
                <a:t>8.8 </a:t>
              </a:r>
              <a:r>
                <a:rPr lang="es-419" sz="7998" b="1">
                  <a:solidFill>
                    <a:srgbClr val="FF3606"/>
                  </a:solidFill>
                  <a:latin typeface="Arial Narrow" pitchFamily="34" charset="0"/>
                </a:rPr>
                <a:t>Millones</a:t>
              </a:r>
            </a:p>
            <a:p>
              <a:pPr algn="ct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4799">
                  <a:solidFill>
                    <a:srgbClr val="FF3606"/>
                  </a:solidFill>
                  <a:latin typeface="Arial Narrow" pitchFamily="112" charset="0"/>
                </a:rPr>
                <a:t>Meta</a:t>
              </a:r>
            </a:p>
          </p:txBody>
        </p:sp>
        <p:sp>
          <p:nvSpPr>
            <p:cNvPr id="105" name="Rectangle 70"/>
            <p:cNvSpPr>
              <a:spLocks noChangeArrowheads="1"/>
            </p:cNvSpPr>
            <p:nvPr/>
          </p:nvSpPr>
          <p:spPr bwMode="auto">
            <a:xfrm>
              <a:off x="8478050" y="3269765"/>
              <a:ext cx="3460124" cy="932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algn="ct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10797" b="1">
                  <a:solidFill>
                    <a:srgbClr val="FF3606"/>
                  </a:solidFill>
                  <a:latin typeface="Arial Narrow" pitchFamily="34" charset="0"/>
                </a:rPr>
                <a:t>5.6 </a:t>
              </a:r>
              <a:r>
                <a:rPr lang="es-ES_tradnl" sz="8798" b="1">
                  <a:solidFill>
                    <a:srgbClr val="FF3606"/>
                  </a:solidFill>
                  <a:latin typeface="Arial Narrow" pitchFamily="34" charset="0"/>
                </a:rPr>
                <a:t>Millones</a:t>
              </a:r>
            </a:p>
            <a:p>
              <a:pPr algn="ct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s-419" sz="4799">
                  <a:solidFill>
                    <a:srgbClr val="FF3606"/>
                  </a:solidFill>
                  <a:latin typeface="Arial Narrow" pitchFamily="34" charset="0"/>
                </a:rPr>
                <a:t>Ejecutado</a:t>
              </a:r>
            </a:p>
          </p:txBody>
        </p:sp>
        <p:grpSp>
          <p:nvGrpSpPr>
            <p:cNvPr id="3" name="Grupo 2"/>
            <p:cNvGrpSpPr/>
            <p:nvPr/>
          </p:nvGrpSpPr>
          <p:grpSpPr>
            <a:xfrm>
              <a:off x="10437711" y="4949131"/>
              <a:ext cx="896731" cy="933506"/>
              <a:chOff x="10195655" y="1460284"/>
              <a:chExt cx="896731" cy="933506"/>
            </a:xfrm>
          </p:grpSpPr>
          <p:sp>
            <p:nvSpPr>
              <p:cNvPr id="82" name="Freeform 34"/>
              <p:cNvSpPr>
                <a:spLocks/>
              </p:cNvSpPr>
              <p:nvPr/>
            </p:nvSpPr>
            <p:spPr bwMode="auto">
              <a:xfrm>
                <a:off x="10195655" y="1460284"/>
                <a:ext cx="421707" cy="443172"/>
              </a:xfrm>
              <a:custGeom>
                <a:avLst/>
                <a:gdLst/>
                <a:ahLst/>
                <a:cxnLst>
                  <a:cxn ang="0">
                    <a:pos x="668" y="702"/>
                  </a:cxn>
                  <a:cxn ang="0">
                    <a:pos x="0" y="484"/>
                  </a:cxn>
                  <a:cxn ang="0">
                    <a:pos x="0" y="484"/>
                  </a:cxn>
                  <a:cxn ang="0">
                    <a:pos x="10" y="458"/>
                  </a:cxn>
                  <a:cxn ang="0">
                    <a:pos x="20" y="431"/>
                  </a:cxn>
                  <a:cxn ang="0">
                    <a:pos x="31" y="404"/>
                  </a:cxn>
                  <a:cxn ang="0">
                    <a:pos x="43" y="379"/>
                  </a:cxn>
                  <a:cxn ang="0">
                    <a:pos x="57" y="355"/>
                  </a:cxn>
                  <a:cxn ang="0">
                    <a:pos x="71" y="330"/>
                  </a:cxn>
                  <a:cxn ang="0">
                    <a:pos x="86" y="307"/>
                  </a:cxn>
                  <a:cxn ang="0">
                    <a:pos x="101" y="285"/>
                  </a:cxn>
                  <a:cxn ang="0">
                    <a:pos x="118" y="263"/>
                  </a:cxn>
                  <a:cxn ang="0">
                    <a:pos x="135" y="241"/>
                  </a:cxn>
                  <a:cxn ang="0">
                    <a:pos x="153" y="222"/>
                  </a:cxn>
                  <a:cxn ang="0">
                    <a:pos x="171" y="202"/>
                  </a:cxn>
                  <a:cxn ang="0">
                    <a:pos x="191" y="183"/>
                  </a:cxn>
                  <a:cxn ang="0">
                    <a:pos x="212" y="166"/>
                  </a:cxn>
                  <a:cxn ang="0">
                    <a:pos x="233" y="147"/>
                  </a:cxn>
                  <a:cxn ang="0">
                    <a:pos x="254" y="132"/>
                  </a:cxn>
                  <a:cxn ang="0">
                    <a:pos x="276" y="117"/>
                  </a:cxn>
                  <a:cxn ang="0">
                    <a:pos x="299" y="101"/>
                  </a:cxn>
                  <a:cxn ang="0">
                    <a:pos x="321" y="89"/>
                  </a:cxn>
                  <a:cxn ang="0">
                    <a:pos x="345" y="76"/>
                  </a:cxn>
                  <a:cxn ang="0">
                    <a:pos x="370" y="63"/>
                  </a:cxn>
                  <a:cxn ang="0">
                    <a:pos x="394" y="53"/>
                  </a:cxn>
                  <a:cxn ang="0">
                    <a:pos x="421" y="44"/>
                  </a:cxn>
                  <a:cxn ang="0">
                    <a:pos x="446" y="34"/>
                  </a:cxn>
                  <a:cxn ang="0">
                    <a:pos x="473" y="27"/>
                  </a:cxn>
                  <a:cxn ang="0">
                    <a:pos x="500" y="20"/>
                  </a:cxn>
                  <a:cxn ang="0">
                    <a:pos x="526" y="13"/>
                  </a:cxn>
                  <a:cxn ang="0">
                    <a:pos x="554" y="9"/>
                  </a:cxn>
                  <a:cxn ang="0">
                    <a:pos x="582" y="4"/>
                  </a:cxn>
                  <a:cxn ang="0">
                    <a:pos x="611" y="2"/>
                  </a:cxn>
                  <a:cxn ang="0">
                    <a:pos x="639" y="0"/>
                  </a:cxn>
                  <a:cxn ang="0">
                    <a:pos x="668" y="0"/>
                  </a:cxn>
                  <a:cxn ang="0">
                    <a:pos x="668" y="702"/>
                  </a:cxn>
                </a:cxnLst>
                <a:rect l="0" t="0" r="r" b="b"/>
                <a:pathLst>
                  <a:path w="668" h="702">
                    <a:moveTo>
                      <a:pt x="668" y="702"/>
                    </a:moveTo>
                    <a:lnTo>
                      <a:pt x="0" y="484"/>
                    </a:lnTo>
                    <a:lnTo>
                      <a:pt x="0" y="484"/>
                    </a:lnTo>
                    <a:lnTo>
                      <a:pt x="10" y="458"/>
                    </a:lnTo>
                    <a:lnTo>
                      <a:pt x="20" y="431"/>
                    </a:lnTo>
                    <a:lnTo>
                      <a:pt x="31" y="404"/>
                    </a:lnTo>
                    <a:lnTo>
                      <a:pt x="43" y="379"/>
                    </a:lnTo>
                    <a:lnTo>
                      <a:pt x="57" y="355"/>
                    </a:lnTo>
                    <a:lnTo>
                      <a:pt x="71" y="330"/>
                    </a:lnTo>
                    <a:lnTo>
                      <a:pt x="86" y="307"/>
                    </a:lnTo>
                    <a:lnTo>
                      <a:pt x="101" y="285"/>
                    </a:lnTo>
                    <a:lnTo>
                      <a:pt x="118" y="263"/>
                    </a:lnTo>
                    <a:lnTo>
                      <a:pt x="135" y="241"/>
                    </a:lnTo>
                    <a:lnTo>
                      <a:pt x="153" y="222"/>
                    </a:lnTo>
                    <a:lnTo>
                      <a:pt x="171" y="202"/>
                    </a:lnTo>
                    <a:lnTo>
                      <a:pt x="191" y="183"/>
                    </a:lnTo>
                    <a:lnTo>
                      <a:pt x="212" y="166"/>
                    </a:lnTo>
                    <a:lnTo>
                      <a:pt x="233" y="147"/>
                    </a:lnTo>
                    <a:lnTo>
                      <a:pt x="254" y="132"/>
                    </a:lnTo>
                    <a:lnTo>
                      <a:pt x="276" y="117"/>
                    </a:lnTo>
                    <a:lnTo>
                      <a:pt x="299" y="101"/>
                    </a:lnTo>
                    <a:lnTo>
                      <a:pt x="321" y="89"/>
                    </a:lnTo>
                    <a:lnTo>
                      <a:pt x="345" y="76"/>
                    </a:lnTo>
                    <a:lnTo>
                      <a:pt x="370" y="63"/>
                    </a:lnTo>
                    <a:lnTo>
                      <a:pt x="394" y="53"/>
                    </a:lnTo>
                    <a:lnTo>
                      <a:pt x="421" y="44"/>
                    </a:lnTo>
                    <a:lnTo>
                      <a:pt x="446" y="34"/>
                    </a:lnTo>
                    <a:lnTo>
                      <a:pt x="473" y="27"/>
                    </a:lnTo>
                    <a:lnTo>
                      <a:pt x="500" y="20"/>
                    </a:lnTo>
                    <a:lnTo>
                      <a:pt x="526" y="13"/>
                    </a:lnTo>
                    <a:lnTo>
                      <a:pt x="554" y="9"/>
                    </a:lnTo>
                    <a:lnTo>
                      <a:pt x="582" y="4"/>
                    </a:lnTo>
                    <a:lnTo>
                      <a:pt x="611" y="2"/>
                    </a:lnTo>
                    <a:lnTo>
                      <a:pt x="639" y="0"/>
                    </a:lnTo>
                    <a:lnTo>
                      <a:pt x="668" y="0"/>
                    </a:lnTo>
                    <a:lnTo>
                      <a:pt x="668" y="702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pPr defTabSz="2437365"/>
                <a:endParaRPr lang="en-US" sz="4799">
                  <a:solidFill>
                    <a:srgbClr val="FF3606"/>
                  </a:solidFill>
                </a:endParaRPr>
              </a:p>
            </p:txBody>
          </p:sp>
          <p:sp>
            <p:nvSpPr>
              <p:cNvPr id="83" name="Freeform 35"/>
              <p:cNvSpPr>
                <a:spLocks/>
              </p:cNvSpPr>
              <p:nvPr/>
            </p:nvSpPr>
            <p:spPr bwMode="auto">
              <a:xfrm>
                <a:off x="10206044" y="1508077"/>
                <a:ext cx="886342" cy="885713"/>
              </a:xfrm>
              <a:custGeom>
                <a:avLst/>
                <a:gdLst/>
                <a:ahLst/>
                <a:cxnLst>
                  <a:cxn ang="0">
                    <a:pos x="702" y="0"/>
                  </a:cxn>
                  <a:cxn ang="0">
                    <a:pos x="739" y="0"/>
                  </a:cxn>
                  <a:cxn ang="0">
                    <a:pos x="809" y="7"/>
                  </a:cxn>
                  <a:cxn ang="0">
                    <a:pos x="878" y="21"/>
                  </a:cxn>
                  <a:cxn ang="0">
                    <a:pos x="944" y="42"/>
                  </a:cxn>
                  <a:cxn ang="0">
                    <a:pos x="1007" y="68"/>
                  </a:cxn>
                  <a:cxn ang="0">
                    <a:pos x="1067" y="101"/>
                  </a:cxn>
                  <a:cxn ang="0">
                    <a:pos x="1122" y="139"/>
                  </a:cxn>
                  <a:cxn ang="0">
                    <a:pos x="1175" y="181"/>
                  </a:cxn>
                  <a:cxn ang="0">
                    <a:pos x="1221" y="228"/>
                  </a:cxn>
                  <a:cxn ang="0">
                    <a:pos x="1265" y="280"/>
                  </a:cxn>
                  <a:cxn ang="0">
                    <a:pos x="1303" y="336"/>
                  </a:cxn>
                  <a:cxn ang="0">
                    <a:pos x="1335" y="397"/>
                  </a:cxn>
                  <a:cxn ang="0">
                    <a:pos x="1362" y="460"/>
                  </a:cxn>
                  <a:cxn ang="0">
                    <a:pos x="1383" y="526"/>
                  </a:cxn>
                  <a:cxn ang="0">
                    <a:pos x="1397" y="595"/>
                  </a:cxn>
                  <a:cxn ang="0">
                    <a:pos x="1404" y="665"/>
                  </a:cxn>
                  <a:cxn ang="0">
                    <a:pos x="1404" y="701"/>
                  </a:cxn>
                  <a:cxn ang="0">
                    <a:pos x="1401" y="773"/>
                  </a:cxn>
                  <a:cxn ang="0">
                    <a:pos x="1390" y="843"/>
                  </a:cxn>
                  <a:cxn ang="0">
                    <a:pos x="1373" y="909"/>
                  </a:cxn>
                  <a:cxn ang="0">
                    <a:pos x="1349" y="973"/>
                  </a:cxn>
                  <a:cxn ang="0">
                    <a:pos x="1320" y="1035"/>
                  </a:cxn>
                  <a:cxn ang="0">
                    <a:pos x="1285" y="1093"/>
                  </a:cxn>
                  <a:cxn ang="0">
                    <a:pos x="1244" y="1147"/>
                  </a:cxn>
                  <a:cxn ang="0">
                    <a:pos x="1199" y="1197"/>
                  </a:cxn>
                  <a:cxn ang="0">
                    <a:pos x="1148" y="1243"/>
                  </a:cxn>
                  <a:cxn ang="0">
                    <a:pos x="1095" y="1284"/>
                  </a:cxn>
                  <a:cxn ang="0">
                    <a:pos x="1038" y="1319"/>
                  </a:cxn>
                  <a:cxn ang="0">
                    <a:pos x="976" y="1348"/>
                  </a:cxn>
                  <a:cxn ang="0">
                    <a:pos x="911" y="1371"/>
                  </a:cxn>
                  <a:cxn ang="0">
                    <a:pos x="844" y="1389"/>
                  </a:cxn>
                  <a:cxn ang="0">
                    <a:pos x="774" y="1399"/>
                  </a:cxn>
                  <a:cxn ang="0">
                    <a:pos x="702" y="1403"/>
                  </a:cxn>
                  <a:cxn ang="0">
                    <a:pos x="666" y="1401"/>
                  </a:cxn>
                  <a:cxn ang="0">
                    <a:pos x="595" y="1394"/>
                  </a:cxn>
                  <a:cxn ang="0">
                    <a:pos x="527" y="1380"/>
                  </a:cxn>
                  <a:cxn ang="0">
                    <a:pos x="461" y="1361"/>
                  </a:cxn>
                  <a:cxn ang="0">
                    <a:pos x="397" y="1334"/>
                  </a:cxn>
                  <a:cxn ang="0">
                    <a:pos x="338" y="1302"/>
                  </a:cxn>
                  <a:cxn ang="0">
                    <a:pos x="282" y="1264"/>
                  </a:cxn>
                  <a:cxn ang="0">
                    <a:pos x="230" y="1220"/>
                  </a:cxn>
                  <a:cxn ang="0">
                    <a:pos x="183" y="1173"/>
                  </a:cxn>
                  <a:cxn ang="0">
                    <a:pos x="139" y="1121"/>
                  </a:cxn>
                  <a:cxn ang="0">
                    <a:pos x="101" y="1065"/>
                  </a:cxn>
                  <a:cxn ang="0">
                    <a:pos x="69" y="1006"/>
                  </a:cxn>
                  <a:cxn ang="0">
                    <a:pos x="42" y="943"/>
                  </a:cxn>
                  <a:cxn ang="0">
                    <a:pos x="23" y="877"/>
                  </a:cxn>
                  <a:cxn ang="0">
                    <a:pos x="9" y="808"/>
                  </a:cxn>
                  <a:cxn ang="0">
                    <a:pos x="2" y="736"/>
                  </a:cxn>
                  <a:cxn ang="0">
                    <a:pos x="0" y="701"/>
                  </a:cxn>
                  <a:cxn ang="0">
                    <a:pos x="2" y="645"/>
                  </a:cxn>
                  <a:cxn ang="0">
                    <a:pos x="9" y="590"/>
                  </a:cxn>
                  <a:cxn ang="0">
                    <a:pos x="18" y="538"/>
                  </a:cxn>
                  <a:cxn ang="0">
                    <a:pos x="34" y="484"/>
                  </a:cxn>
                </a:cxnLst>
                <a:rect l="0" t="0" r="r" b="b"/>
                <a:pathLst>
                  <a:path w="1404" h="1403">
                    <a:moveTo>
                      <a:pt x="702" y="701"/>
                    </a:moveTo>
                    <a:lnTo>
                      <a:pt x="702" y="0"/>
                    </a:lnTo>
                    <a:lnTo>
                      <a:pt x="702" y="0"/>
                    </a:lnTo>
                    <a:lnTo>
                      <a:pt x="739" y="0"/>
                    </a:lnTo>
                    <a:lnTo>
                      <a:pt x="774" y="2"/>
                    </a:lnTo>
                    <a:lnTo>
                      <a:pt x="809" y="7"/>
                    </a:lnTo>
                    <a:lnTo>
                      <a:pt x="844" y="14"/>
                    </a:lnTo>
                    <a:lnTo>
                      <a:pt x="878" y="21"/>
                    </a:lnTo>
                    <a:lnTo>
                      <a:pt x="911" y="30"/>
                    </a:lnTo>
                    <a:lnTo>
                      <a:pt x="944" y="42"/>
                    </a:lnTo>
                    <a:lnTo>
                      <a:pt x="976" y="54"/>
                    </a:lnTo>
                    <a:lnTo>
                      <a:pt x="1007" y="68"/>
                    </a:lnTo>
                    <a:lnTo>
                      <a:pt x="1038" y="84"/>
                    </a:lnTo>
                    <a:lnTo>
                      <a:pt x="1067" y="101"/>
                    </a:lnTo>
                    <a:lnTo>
                      <a:pt x="1095" y="119"/>
                    </a:lnTo>
                    <a:lnTo>
                      <a:pt x="1122" y="139"/>
                    </a:lnTo>
                    <a:lnTo>
                      <a:pt x="1148" y="160"/>
                    </a:lnTo>
                    <a:lnTo>
                      <a:pt x="1175" y="181"/>
                    </a:lnTo>
                    <a:lnTo>
                      <a:pt x="1199" y="204"/>
                    </a:lnTo>
                    <a:lnTo>
                      <a:pt x="1221" y="228"/>
                    </a:lnTo>
                    <a:lnTo>
                      <a:pt x="1244" y="255"/>
                    </a:lnTo>
                    <a:lnTo>
                      <a:pt x="1265" y="280"/>
                    </a:lnTo>
                    <a:lnTo>
                      <a:pt x="1285" y="308"/>
                    </a:lnTo>
                    <a:lnTo>
                      <a:pt x="1303" y="336"/>
                    </a:lnTo>
                    <a:lnTo>
                      <a:pt x="1320" y="366"/>
                    </a:lnTo>
                    <a:lnTo>
                      <a:pt x="1335" y="397"/>
                    </a:lnTo>
                    <a:lnTo>
                      <a:pt x="1349" y="428"/>
                    </a:lnTo>
                    <a:lnTo>
                      <a:pt x="1362" y="460"/>
                    </a:lnTo>
                    <a:lnTo>
                      <a:pt x="1373" y="492"/>
                    </a:lnTo>
                    <a:lnTo>
                      <a:pt x="1383" y="526"/>
                    </a:lnTo>
                    <a:lnTo>
                      <a:pt x="1390" y="560"/>
                    </a:lnTo>
                    <a:lnTo>
                      <a:pt x="1397" y="595"/>
                    </a:lnTo>
                    <a:lnTo>
                      <a:pt x="1401" y="630"/>
                    </a:lnTo>
                    <a:lnTo>
                      <a:pt x="1404" y="665"/>
                    </a:lnTo>
                    <a:lnTo>
                      <a:pt x="1404" y="701"/>
                    </a:lnTo>
                    <a:lnTo>
                      <a:pt x="1404" y="701"/>
                    </a:lnTo>
                    <a:lnTo>
                      <a:pt x="1404" y="736"/>
                    </a:lnTo>
                    <a:lnTo>
                      <a:pt x="1401" y="773"/>
                    </a:lnTo>
                    <a:lnTo>
                      <a:pt x="1397" y="808"/>
                    </a:lnTo>
                    <a:lnTo>
                      <a:pt x="1390" y="843"/>
                    </a:lnTo>
                    <a:lnTo>
                      <a:pt x="1383" y="877"/>
                    </a:lnTo>
                    <a:lnTo>
                      <a:pt x="1373" y="909"/>
                    </a:lnTo>
                    <a:lnTo>
                      <a:pt x="1362" y="943"/>
                    </a:lnTo>
                    <a:lnTo>
                      <a:pt x="1349" y="973"/>
                    </a:lnTo>
                    <a:lnTo>
                      <a:pt x="1335" y="1006"/>
                    </a:lnTo>
                    <a:lnTo>
                      <a:pt x="1320" y="1035"/>
                    </a:lnTo>
                    <a:lnTo>
                      <a:pt x="1303" y="1065"/>
                    </a:lnTo>
                    <a:lnTo>
                      <a:pt x="1285" y="1093"/>
                    </a:lnTo>
                    <a:lnTo>
                      <a:pt x="1265" y="1121"/>
                    </a:lnTo>
                    <a:lnTo>
                      <a:pt x="1244" y="1147"/>
                    </a:lnTo>
                    <a:lnTo>
                      <a:pt x="1221" y="1173"/>
                    </a:lnTo>
                    <a:lnTo>
                      <a:pt x="1199" y="1197"/>
                    </a:lnTo>
                    <a:lnTo>
                      <a:pt x="1175" y="1220"/>
                    </a:lnTo>
                    <a:lnTo>
                      <a:pt x="1148" y="1243"/>
                    </a:lnTo>
                    <a:lnTo>
                      <a:pt x="1122" y="1264"/>
                    </a:lnTo>
                    <a:lnTo>
                      <a:pt x="1095" y="1284"/>
                    </a:lnTo>
                    <a:lnTo>
                      <a:pt x="1067" y="1302"/>
                    </a:lnTo>
                    <a:lnTo>
                      <a:pt x="1038" y="1319"/>
                    </a:lnTo>
                    <a:lnTo>
                      <a:pt x="1007" y="1334"/>
                    </a:lnTo>
                    <a:lnTo>
                      <a:pt x="976" y="1348"/>
                    </a:lnTo>
                    <a:lnTo>
                      <a:pt x="944" y="1361"/>
                    </a:lnTo>
                    <a:lnTo>
                      <a:pt x="911" y="1371"/>
                    </a:lnTo>
                    <a:lnTo>
                      <a:pt x="878" y="1380"/>
                    </a:lnTo>
                    <a:lnTo>
                      <a:pt x="844" y="1389"/>
                    </a:lnTo>
                    <a:lnTo>
                      <a:pt x="809" y="1394"/>
                    </a:lnTo>
                    <a:lnTo>
                      <a:pt x="774" y="1399"/>
                    </a:lnTo>
                    <a:lnTo>
                      <a:pt x="739" y="1401"/>
                    </a:lnTo>
                    <a:lnTo>
                      <a:pt x="702" y="1403"/>
                    </a:lnTo>
                    <a:lnTo>
                      <a:pt x="702" y="1403"/>
                    </a:lnTo>
                    <a:lnTo>
                      <a:pt x="666" y="1401"/>
                    </a:lnTo>
                    <a:lnTo>
                      <a:pt x="630" y="1399"/>
                    </a:lnTo>
                    <a:lnTo>
                      <a:pt x="595" y="1394"/>
                    </a:lnTo>
                    <a:lnTo>
                      <a:pt x="560" y="1389"/>
                    </a:lnTo>
                    <a:lnTo>
                      <a:pt x="527" y="1380"/>
                    </a:lnTo>
                    <a:lnTo>
                      <a:pt x="493" y="1371"/>
                    </a:lnTo>
                    <a:lnTo>
                      <a:pt x="461" y="1361"/>
                    </a:lnTo>
                    <a:lnTo>
                      <a:pt x="428" y="1348"/>
                    </a:lnTo>
                    <a:lnTo>
                      <a:pt x="397" y="1334"/>
                    </a:lnTo>
                    <a:lnTo>
                      <a:pt x="368" y="1319"/>
                    </a:lnTo>
                    <a:lnTo>
                      <a:pt x="338" y="1302"/>
                    </a:lnTo>
                    <a:lnTo>
                      <a:pt x="310" y="1284"/>
                    </a:lnTo>
                    <a:lnTo>
                      <a:pt x="282" y="1264"/>
                    </a:lnTo>
                    <a:lnTo>
                      <a:pt x="256" y="1243"/>
                    </a:lnTo>
                    <a:lnTo>
                      <a:pt x="230" y="1220"/>
                    </a:lnTo>
                    <a:lnTo>
                      <a:pt x="205" y="1197"/>
                    </a:lnTo>
                    <a:lnTo>
                      <a:pt x="183" y="1173"/>
                    </a:lnTo>
                    <a:lnTo>
                      <a:pt x="160" y="1147"/>
                    </a:lnTo>
                    <a:lnTo>
                      <a:pt x="139" y="1121"/>
                    </a:lnTo>
                    <a:lnTo>
                      <a:pt x="119" y="1093"/>
                    </a:lnTo>
                    <a:lnTo>
                      <a:pt x="101" y="1065"/>
                    </a:lnTo>
                    <a:lnTo>
                      <a:pt x="84" y="1035"/>
                    </a:lnTo>
                    <a:lnTo>
                      <a:pt x="69" y="1006"/>
                    </a:lnTo>
                    <a:lnTo>
                      <a:pt x="55" y="973"/>
                    </a:lnTo>
                    <a:lnTo>
                      <a:pt x="42" y="943"/>
                    </a:lnTo>
                    <a:lnTo>
                      <a:pt x="31" y="909"/>
                    </a:lnTo>
                    <a:lnTo>
                      <a:pt x="23" y="877"/>
                    </a:lnTo>
                    <a:lnTo>
                      <a:pt x="14" y="843"/>
                    </a:lnTo>
                    <a:lnTo>
                      <a:pt x="9" y="808"/>
                    </a:lnTo>
                    <a:lnTo>
                      <a:pt x="4" y="773"/>
                    </a:lnTo>
                    <a:lnTo>
                      <a:pt x="2" y="736"/>
                    </a:lnTo>
                    <a:lnTo>
                      <a:pt x="0" y="701"/>
                    </a:lnTo>
                    <a:lnTo>
                      <a:pt x="0" y="701"/>
                    </a:lnTo>
                    <a:lnTo>
                      <a:pt x="0" y="672"/>
                    </a:lnTo>
                    <a:lnTo>
                      <a:pt x="2" y="645"/>
                    </a:lnTo>
                    <a:lnTo>
                      <a:pt x="4" y="617"/>
                    </a:lnTo>
                    <a:lnTo>
                      <a:pt x="9" y="590"/>
                    </a:lnTo>
                    <a:lnTo>
                      <a:pt x="13" y="565"/>
                    </a:lnTo>
                    <a:lnTo>
                      <a:pt x="18" y="538"/>
                    </a:lnTo>
                    <a:lnTo>
                      <a:pt x="27" y="512"/>
                    </a:lnTo>
                    <a:lnTo>
                      <a:pt x="34" y="484"/>
                    </a:lnTo>
                    <a:lnTo>
                      <a:pt x="702" y="701"/>
                    </a:lnTo>
                    <a:close/>
                  </a:path>
                </a:pathLst>
              </a:custGeom>
              <a:solidFill>
                <a:srgbClr val="FF360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pPr defTabSz="2437365"/>
                <a:endParaRPr lang="en-US" sz="4799">
                  <a:solidFill>
                    <a:srgbClr val="FF3606"/>
                  </a:solidFill>
                </a:endParaRPr>
              </a:p>
            </p:txBody>
          </p:sp>
        </p:grpSp>
        <p:sp>
          <p:nvSpPr>
            <p:cNvPr id="95" name="Freeform 460"/>
            <p:cNvSpPr/>
            <p:nvPr/>
          </p:nvSpPr>
          <p:spPr>
            <a:xfrm>
              <a:off x="8641826" y="2029953"/>
              <a:ext cx="402118" cy="620977"/>
            </a:xfrm>
            <a:custGeom>
              <a:avLst/>
              <a:gdLst/>
              <a:ahLst/>
              <a:cxnLst/>
              <a:rect l="l" t="t" r="r" b="b"/>
              <a:pathLst>
                <a:path w="262845" h="504825">
                  <a:moveTo>
                    <a:pt x="114947" y="0"/>
                  </a:moveTo>
                  <a:lnTo>
                    <a:pt x="152977" y="0"/>
                  </a:lnTo>
                  <a:cubicBezTo>
                    <a:pt x="155607" y="0"/>
                    <a:pt x="157767" y="845"/>
                    <a:pt x="159457" y="2535"/>
                  </a:cubicBezTo>
                  <a:cubicBezTo>
                    <a:pt x="161147" y="4226"/>
                    <a:pt x="161992" y="6385"/>
                    <a:pt x="161992" y="9015"/>
                  </a:cubicBezTo>
                  <a:lnTo>
                    <a:pt x="161992" y="58596"/>
                  </a:lnTo>
                  <a:cubicBezTo>
                    <a:pt x="172698" y="59723"/>
                    <a:pt x="183073" y="61882"/>
                    <a:pt x="193121" y="65075"/>
                  </a:cubicBezTo>
                  <a:cubicBezTo>
                    <a:pt x="203169" y="68268"/>
                    <a:pt x="211338" y="71414"/>
                    <a:pt x="217630" y="74512"/>
                  </a:cubicBezTo>
                  <a:cubicBezTo>
                    <a:pt x="223921" y="77611"/>
                    <a:pt x="229885" y="81133"/>
                    <a:pt x="235519" y="85076"/>
                  </a:cubicBezTo>
                  <a:cubicBezTo>
                    <a:pt x="241153" y="89020"/>
                    <a:pt x="244815" y="91744"/>
                    <a:pt x="246506" y="93246"/>
                  </a:cubicBezTo>
                  <a:cubicBezTo>
                    <a:pt x="248195" y="94749"/>
                    <a:pt x="249604" y="96063"/>
                    <a:pt x="250731" y="97190"/>
                  </a:cubicBezTo>
                  <a:cubicBezTo>
                    <a:pt x="253924" y="100571"/>
                    <a:pt x="254394" y="104139"/>
                    <a:pt x="252139" y="107895"/>
                  </a:cubicBezTo>
                  <a:lnTo>
                    <a:pt x="229321" y="149025"/>
                  </a:lnTo>
                  <a:cubicBezTo>
                    <a:pt x="227819" y="151842"/>
                    <a:pt x="225659" y="153344"/>
                    <a:pt x="222842" y="153532"/>
                  </a:cubicBezTo>
                  <a:cubicBezTo>
                    <a:pt x="220212" y="154096"/>
                    <a:pt x="217677" y="153438"/>
                    <a:pt x="215236" y="151560"/>
                  </a:cubicBezTo>
                  <a:cubicBezTo>
                    <a:pt x="214672" y="150997"/>
                    <a:pt x="213310" y="149870"/>
                    <a:pt x="211151" y="148180"/>
                  </a:cubicBezTo>
                  <a:cubicBezTo>
                    <a:pt x="208991" y="146489"/>
                    <a:pt x="205329" y="144001"/>
                    <a:pt x="200165" y="140714"/>
                  </a:cubicBezTo>
                  <a:cubicBezTo>
                    <a:pt x="194999" y="137428"/>
                    <a:pt x="189505" y="134423"/>
                    <a:pt x="183684" y="131700"/>
                  </a:cubicBezTo>
                  <a:cubicBezTo>
                    <a:pt x="177862" y="128976"/>
                    <a:pt x="170867" y="126535"/>
                    <a:pt x="162697" y="124375"/>
                  </a:cubicBezTo>
                  <a:cubicBezTo>
                    <a:pt x="154527" y="122215"/>
                    <a:pt x="146498" y="121135"/>
                    <a:pt x="138610" y="121135"/>
                  </a:cubicBezTo>
                  <a:cubicBezTo>
                    <a:pt x="120769" y="121135"/>
                    <a:pt x="106213" y="125173"/>
                    <a:pt x="94946" y="133249"/>
                  </a:cubicBezTo>
                  <a:cubicBezTo>
                    <a:pt x="83677" y="141325"/>
                    <a:pt x="78042" y="151748"/>
                    <a:pt x="78042" y="164519"/>
                  </a:cubicBezTo>
                  <a:cubicBezTo>
                    <a:pt x="78042" y="169402"/>
                    <a:pt x="78841" y="173909"/>
                    <a:pt x="80438" y="178041"/>
                  </a:cubicBezTo>
                  <a:cubicBezTo>
                    <a:pt x="82033" y="182173"/>
                    <a:pt x="84804" y="186070"/>
                    <a:pt x="88748" y="189732"/>
                  </a:cubicBezTo>
                  <a:cubicBezTo>
                    <a:pt x="92692" y="193394"/>
                    <a:pt x="96401" y="196493"/>
                    <a:pt x="99875" y="199028"/>
                  </a:cubicBezTo>
                  <a:cubicBezTo>
                    <a:pt x="103350" y="201564"/>
                    <a:pt x="108609" y="204475"/>
                    <a:pt x="115651" y="207761"/>
                  </a:cubicBezTo>
                  <a:cubicBezTo>
                    <a:pt x="122694" y="211048"/>
                    <a:pt x="128375" y="213583"/>
                    <a:pt x="132695" y="215368"/>
                  </a:cubicBezTo>
                  <a:cubicBezTo>
                    <a:pt x="137014" y="217152"/>
                    <a:pt x="143588" y="219734"/>
                    <a:pt x="152414" y="223115"/>
                  </a:cubicBezTo>
                  <a:cubicBezTo>
                    <a:pt x="162368" y="226871"/>
                    <a:pt x="169975" y="229829"/>
                    <a:pt x="175232" y="231988"/>
                  </a:cubicBezTo>
                  <a:cubicBezTo>
                    <a:pt x="180492" y="234148"/>
                    <a:pt x="187628" y="237435"/>
                    <a:pt x="196643" y="241848"/>
                  </a:cubicBezTo>
                  <a:cubicBezTo>
                    <a:pt x="205658" y="246262"/>
                    <a:pt x="212747" y="250253"/>
                    <a:pt x="217912" y="253821"/>
                  </a:cubicBezTo>
                  <a:cubicBezTo>
                    <a:pt x="223077" y="257390"/>
                    <a:pt x="228899" y="262085"/>
                    <a:pt x="235378" y="267907"/>
                  </a:cubicBezTo>
                  <a:cubicBezTo>
                    <a:pt x="241857" y="273729"/>
                    <a:pt x="246834" y="279691"/>
                    <a:pt x="250308" y="285795"/>
                  </a:cubicBezTo>
                  <a:cubicBezTo>
                    <a:pt x="253783" y="291899"/>
                    <a:pt x="256741" y="299083"/>
                    <a:pt x="259183" y="307346"/>
                  </a:cubicBezTo>
                  <a:cubicBezTo>
                    <a:pt x="261624" y="315610"/>
                    <a:pt x="262845" y="324436"/>
                    <a:pt x="262845" y="333827"/>
                  </a:cubicBezTo>
                  <a:cubicBezTo>
                    <a:pt x="262845" y="362561"/>
                    <a:pt x="253501" y="387305"/>
                    <a:pt x="234814" y="408057"/>
                  </a:cubicBezTo>
                  <a:cubicBezTo>
                    <a:pt x="216128" y="428810"/>
                    <a:pt x="191853" y="441628"/>
                    <a:pt x="161992" y="446511"/>
                  </a:cubicBezTo>
                  <a:lnTo>
                    <a:pt x="161992" y="495810"/>
                  </a:lnTo>
                  <a:cubicBezTo>
                    <a:pt x="161992" y="498440"/>
                    <a:pt x="161147" y="500599"/>
                    <a:pt x="159457" y="502290"/>
                  </a:cubicBezTo>
                  <a:cubicBezTo>
                    <a:pt x="157767" y="503980"/>
                    <a:pt x="155607" y="504825"/>
                    <a:pt x="152977" y="504825"/>
                  </a:cubicBezTo>
                  <a:lnTo>
                    <a:pt x="114947" y="504825"/>
                  </a:lnTo>
                  <a:cubicBezTo>
                    <a:pt x="112505" y="504825"/>
                    <a:pt x="110392" y="503933"/>
                    <a:pt x="108609" y="502149"/>
                  </a:cubicBezTo>
                  <a:cubicBezTo>
                    <a:pt x="106824" y="500365"/>
                    <a:pt x="105932" y="498252"/>
                    <a:pt x="105932" y="495810"/>
                  </a:cubicBezTo>
                  <a:lnTo>
                    <a:pt x="105932" y="446511"/>
                  </a:lnTo>
                  <a:cubicBezTo>
                    <a:pt x="93537" y="444821"/>
                    <a:pt x="81564" y="441910"/>
                    <a:pt x="70014" y="437778"/>
                  </a:cubicBezTo>
                  <a:cubicBezTo>
                    <a:pt x="58464" y="433646"/>
                    <a:pt x="48933" y="429467"/>
                    <a:pt x="41421" y="425242"/>
                  </a:cubicBezTo>
                  <a:cubicBezTo>
                    <a:pt x="33908" y="421016"/>
                    <a:pt x="26959" y="416509"/>
                    <a:pt x="20574" y="411720"/>
                  </a:cubicBezTo>
                  <a:cubicBezTo>
                    <a:pt x="14188" y="406931"/>
                    <a:pt x="9822" y="403409"/>
                    <a:pt x="7474" y="401155"/>
                  </a:cubicBezTo>
                  <a:cubicBezTo>
                    <a:pt x="5126" y="398902"/>
                    <a:pt x="3484" y="397212"/>
                    <a:pt x="2545" y="396085"/>
                  </a:cubicBezTo>
                  <a:cubicBezTo>
                    <a:pt x="-649" y="392141"/>
                    <a:pt x="-836" y="388291"/>
                    <a:pt x="1981" y="384535"/>
                  </a:cubicBezTo>
                  <a:lnTo>
                    <a:pt x="30997" y="346504"/>
                  </a:lnTo>
                  <a:cubicBezTo>
                    <a:pt x="32311" y="344626"/>
                    <a:pt x="34472" y="343499"/>
                    <a:pt x="37476" y="343123"/>
                  </a:cubicBezTo>
                  <a:cubicBezTo>
                    <a:pt x="40294" y="342748"/>
                    <a:pt x="42547" y="343593"/>
                    <a:pt x="44238" y="345659"/>
                  </a:cubicBezTo>
                  <a:cubicBezTo>
                    <a:pt x="44238" y="345659"/>
                    <a:pt x="44425" y="345846"/>
                    <a:pt x="44801" y="346222"/>
                  </a:cubicBezTo>
                  <a:cubicBezTo>
                    <a:pt x="66023" y="364815"/>
                    <a:pt x="88841" y="376553"/>
                    <a:pt x="113257" y="381436"/>
                  </a:cubicBezTo>
                  <a:cubicBezTo>
                    <a:pt x="120206" y="382938"/>
                    <a:pt x="127154" y="383690"/>
                    <a:pt x="134103" y="383690"/>
                  </a:cubicBezTo>
                  <a:cubicBezTo>
                    <a:pt x="149315" y="383690"/>
                    <a:pt x="162697" y="379652"/>
                    <a:pt x="174246" y="371576"/>
                  </a:cubicBezTo>
                  <a:cubicBezTo>
                    <a:pt x="185797" y="363500"/>
                    <a:pt x="191572" y="352044"/>
                    <a:pt x="191572" y="337207"/>
                  </a:cubicBezTo>
                  <a:cubicBezTo>
                    <a:pt x="191572" y="331949"/>
                    <a:pt x="190163" y="326972"/>
                    <a:pt x="187347" y="322277"/>
                  </a:cubicBezTo>
                  <a:cubicBezTo>
                    <a:pt x="184529" y="317581"/>
                    <a:pt x="181384" y="313638"/>
                    <a:pt x="177909" y="310445"/>
                  </a:cubicBezTo>
                  <a:cubicBezTo>
                    <a:pt x="174434" y="307252"/>
                    <a:pt x="168941" y="303731"/>
                    <a:pt x="161429" y="299881"/>
                  </a:cubicBezTo>
                  <a:cubicBezTo>
                    <a:pt x="153917" y="296031"/>
                    <a:pt x="147719" y="293026"/>
                    <a:pt x="142836" y="290866"/>
                  </a:cubicBezTo>
                  <a:cubicBezTo>
                    <a:pt x="137953" y="288706"/>
                    <a:pt x="130441" y="285654"/>
                    <a:pt x="120299" y="281710"/>
                  </a:cubicBezTo>
                  <a:cubicBezTo>
                    <a:pt x="112975" y="278705"/>
                    <a:pt x="107200" y="276358"/>
                    <a:pt x="102974" y="274668"/>
                  </a:cubicBezTo>
                  <a:cubicBezTo>
                    <a:pt x="98749" y="272977"/>
                    <a:pt x="92973" y="270489"/>
                    <a:pt x="85649" y="267202"/>
                  </a:cubicBezTo>
                  <a:cubicBezTo>
                    <a:pt x="78324" y="263916"/>
                    <a:pt x="72455" y="261005"/>
                    <a:pt x="68042" y="258469"/>
                  </a:cubicBezTo>
                  <a:cubicBezTo>
                    <a:pt x="63628" y="255934"/>
                    <a:pt x="58323" y="252600"/>
                    <a:pt x="52125" y="248469"/>
                  </a:cubicBezTo>
                  <a:cubicBezTo>
                    <a:pt x="45928" y="244337"/>
                    <a:pt x="40903" y="240346"/>
                    <a:pt x="37054" y="236496"/>
                  </a:cubicBezTo>
                  <a:cubicBezTo>
                    <a:pt x="33204" y="232646"/>
                    <a:pt x="29119" y="228045"/>
                    <a:pt x="24799" y="222692"/>
                  </a:cubicBezTo>
                  <a:cubicBezTo>
                    <a:pt x="20480" y="217340"/>
                    <a:pt x="17147" y="211893"/>
                    <a:pt x="14799" y="206353"/>
                  </a:cubicBezTo>
                  <a:cubicBezTo>
                    <a:pt x="12451" y="200812"/>
                    <a:pt x="10479" y="194568"/>
                    <a:pt x="8883" y="187619"/>
                  </a:cubicBezTo>
                  <a:cubicBezTo>
                    <a:pt x="7287" y="180670"/>
                    <a:pt x="6488" y="173346"/>
                    <a:pt x="6488" y="165646"/>
                  </a:cubicBezTo>
                  <a:cubicBezTo>
                    <a:pt x="6488" y="139728"/>
                    <a:pt x="15691" y="117004"/>
                    <a:pt x="34096" y="97472"/>
                  </a:cubicBezTo>
                  <a:cubicBezTo>
                    <a:pt x="52501" y="77940"/>
                    <a:pt x="76446" y="65357"/>
                    <a:pt x="105932" y="59723"/>
                  </a:cubicBezTo>
                  <a:lnTo>
                    <a:pt x="105932" y="9015"/>
                  </a:lnTo>
                  <a:cubicBezTo>
                    <a:pt x="105932" y="6573"/>
                    <a:pt x="106824" y="4460"/>
                    <a:pt x="108609" y="2676"/>
                  </a:cubicBezTo>
                  <a:cubicBezTo>
                    <a:pt x="110392" y="892"/>
                    <a:pt x="112505" y="0"/>
                    <a:pt x="114947" y="0"/>
                  </a:cubicBezTo>
                  <a:close/>
                </a:path>
              </a:pathLst>
            </a:custGeom>
            <a:solidFill>
              <a:srgbClr val="FF36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343"/>
              <a:endParaRPr lang="en-US" sz="2699">
                <a:solidFill>
                  <a:srgbClr val="FF3606"/>
                </a:solidFill>
              </a:endParaRPr>
            </a:p>
          </p:txBody>
        </p:sp>
      </p:grpSp>
      <p:grpSp>
        <p:nvGrpSpPr>
          <p:cNvPr id="4" name="Grupo 3"/>
          <p:cNvGrpSpPr/>
          <p:nvPr/>
        </p:nvGrpSpPr>
        <p:grpSpPr>
          <a:xfrm>
            <a:off x="915160" y="3044507"/>
            <a:ext cx="7240998" cy="9354843"/>
            <a:chOff x="260747" y="1226337"/>
            <a:chExt cx="3621442" cy="4678640"/>
          </a:xfrm>
        </p:grpSpPr>
        <p:cxnSp>
          <p:nvCxnSpPr>
            <p:cNvPr id="187" name="Straight Connector 186" descr="Horizontal Divider Line"/>
            <p:cNvCxnSpPr/>
            <p:nvPr/>
          </p:nvCxnSpPr>
          <p:spPr>
            <a:xfrm>
              <a:off x="381000" y="1776924"/>
              <a:ext cx="3220329" cy="0"/>
            </a:xfrm>
            <a:prstGeom prst="line">
              <a:avLst/>
            </a:prstGeom>
            <a:ln w="12700" cap="rnd" cmpd="sng">
              <a:solidFill>
                <a:srgbClr val="9B9B9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 descr="Horizontal Divider Line"/>
            <p:cNvCxnSpPr/>
            <p:nvPr/>
          </p:nvCxnSpPr>
          <p:spPr>
            <a:xfrm flipV="1">
              <a:off x="381000" y="3055272"/>
              <a:ext cx="3339168" cy="2482"/>
            </a:xfrm>
            <a:prstGeom prst="line">
              <a:avLst/>
            </a:prstGeom>
            <a:ln w="12700" cap="rnd" cmpd="sng">
              <a:solidFill>
                <a:srgbClr val="9B9B9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 descr="Horizontal Divider Line"/>
            <p:cNvCxnSpPr/>
            <p:nvPr/>
          </p:nvCxnSpPr>
          <p:spPr>
            <a:xfrm>
              <a:off x="381000" y="4541459"/>
              <a:ext cx="3501189" cy="0"/>
            </a:xfrm>
            <a:prstGeom prst="line">
              <a:avLst/>
            </a:prstGeom>
            <a:ln w="12700" cap="rnd" cmpd="sng">
              <a:solidFill>
                <a:srgbClr val="9B9B9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 descr="Vertical Divider Line"/>
            <p:cNvCxnSpPr/>
            <p:nvPr/>
          </p:nvCxnSpPr>
          <p:spPr>
            <a:xfrm rot="5400000">
              <a:off x="1730317" y="5223219"/>
              <a:ext cx="1363517" cy="0"/>
            </a:xfrm>
            <a:prstGeom prst="line">
              <a:avLst/>
            </a:prstGeom>
            <a:ln w="12700" cap="rnd" cmpd="sng">
              <a:solidFill>
                <a:srgbClr val="9B9B9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TextBox 163"/>
            <p:cNvSpPr txBox="1"/>
            <p:nvPr/>
          </p:nvSpPr>
          <p:spPr>
            <a:xfrm>
              <a:off x="260747" y="1226337"/>
              <a:ext cx="3258866" cy="415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2437365"/>
              <a:r>
                <a:rPr lang="en-US" sz="4799" b="1">
                  <a:solidFill>
                    <a:srgbClr val="002060"/>
                  </a:solidFill>
                  <a:latin typeface="Eras Bold ITC" panose="020B0907030504020204" pitchFamily="34" charset="0"/>
                  <a:cs typeface="Arial"/>
                </a:rPr>
                <a:t>PARTICIPACIONES</a:t>
              </a:r>
            </a:p>
          </p:txBody>
        </p:sp>
        <p:sp>
          <p:nvSpPr>
            <p:cNvPr id="197" name="Rectangle 70"/>
            <p:cNvSpPr>
              <a:spLocks noChangeArrowheads="1"/>
            </p:cNvSpPr>
            <p:nvPr/>
          </p:nvSpPr>
          <p:spPr bwMode="auto">
            <a:xfrm>
              <a:off x="381000" y="4969859"/>
              <a:ext cx="1896945" cy="647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algn="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10797" b="1">
                  <a:solidFill>
                    <a:srgbClr val="002060"/>
                  </a:solidFill>
                  <a:latin typeface="Arial Narrow" pitchFamily="34" charset="0"/>
                </a:rPr>
                <a:t>74.5% </a:t>
              </a:r>
            </a:p>
          </p:txBody>
        </p:sp>
        <p:grpSp>
          <p:nvGrpSpPr>
            <p:cNvPr id="264" name="Group 263"/>
            <p:cNvGrpSpPr/>
            <p:nvPr/>
          </p:nvGrpSpPr>
          <p:grpSpPr>
            <a:xfrm>
              <a:off x="1389067" y="1992841"/>
              <a:ext cx="294796" cy="731454"/>
              <a:chOff x="4042929" y="1216283"/>
              <a:chExt cx="266700" cy="701676"/>
            </a:xfrm>
            <a:solidFill>
              <a:schemeClr val="tx2">
                <a:lumMod val="60000"/>
                <a:lumOff val="40000"/>
              </a:schemeClr>
            </a:solidFill>
          </p:grpSpPr>
          <p:sp>
            <p:nvSpPr>
              <p:cNvPr id="274" name="Freeform 6"/>
              <p:cNvSpPr>
                <a:spLocks/>
              </p:cNvSpPr>
              <p:nvPr/>
            </p:nvSpPr>
            <p:spPr bwMode="auto">
              <a:xfrm>
                <a:off x="4111188" y="1216283"/>
                <a:ext cx="136525" cy="133350"/>
              </a:xfrm>
              <a:custGeom>
                <a:avLst/>
                <a:gdLst>
                  <a:gd name="T0" fmla="*/ 15 w 40"/>
                  <a:gd name="T1" fmla="*/ 4 h 39"/>
                  <a:gd name="T2" fmla="*/ 34 w 40"/>
                  <a:gd name="T3" fmla="*/ 25 h 39"/>
                  <a:gd name="T4" fmla="*/ 7 w 40"/>
                  <a:gd name="T5" fmla="*/ 30 h 39"/>
                  <a:gd name="T6" fmla="*/ 15 w 40"/>
                  <a:gd name="T7" fmla="*/ 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39">
                    <a:moveTo>
                      <a:pt x="15" y="4"/>
                    </a:moveTo>
                    <a:cubicBezTo>
                      <a:pt x="27" y="0"/>
                      <a:pt x="40" y="14"/>
                      <a:pt x="34" y="25"/>
                    </a:cubicBezTo>
                    <a:cubicBezTo>
                      <a:pt x="31" y="36"/>
                      <a:pt x="14" y="39"/>
                      <a:pt x="7" y="30"/>
                    </a:cubicBezTo>
                    <a:cubicBezTo>
                      <a:pt x="0" y="22"/>
                      <a:pt x="4" y="6"/>
                      <a:pt x="15" y="4"/>
                    </a:cubicBez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pPr defTabSz="2437365"/>
                <a:endParaRPr lang="en-US" sz="4799">
                  <a:solidFill>
                    <a:srgbClr val="002060"/>
                  </a:solidFill>
                </a:endParaRPr>
              </a:p>
            </p:txBody>
          </p:sp>
          <p:sp>
            <p:nvSpPr>
              <p:cNvPr id="275" name="Freeform 7"/>
              <p:cNvSpPr>
                <a:spLocks/>
              </p:cNvSpPr>
              <p:nvPr/>
            </p:nvSpPr>
            <p:spPr bwMode="auto">
              <a:xfrm>
                <a:off x="4042929" y="1341696"/>
                <a:ext cx="266700" cy="576263"/>
              </a:xfrm>
              <a:custGeom>
                <a:avLst/>
                <a:gdLst>
                  <a:gd name="T0" fmla="*/ 10 w 78"/>
                  <a:gd name="T1" fmla="*/ 4 h 168"/>
                  <a:gd name="T2" fmla="*/ 43 w 78"/>
                  <a:gd name="T3" fmla="*/ 2 h 168"/>
                  <a:gd name="T4" fmla="*/ 71 w 78"/>
                  <a:gd name="T5" fmla="*/ 7 h 168"/>
                  <a:gd name="T6" fmla="*/ 78 w 78"/>
                  <a:gd name="T7" fmla="*/ 27 h 168"/>
                  <a:gd name="T8" fmla="*/ 78 w 78"/>
                  <a:gd name="T9" fmla="*/ 73 h 168"/>
                  <a:gd name="T10" fmla="*/ 72 w 78"/>
                  <a:gd name="T11" fmla="*/ 81 h 168"/>
                  <a:gd name="T12" fmla="*/ 64 w 78"/>
                  <a:gd name="T13" fmla="*/ 73 h 168"/>
                  <a:gd name="T14" fmla="*/ 64 w 78"/>
                  <a:gd name="T15" fmla="*/ 28 h 168"/>
                  <a:gd name="T16" fmla="*/ 59 w 78"/>
                  <a:gd name="T17" fmla="*/ 28 h 168"/>
                  <a:gd name="T18" fmla="*/ 59 w 78"/>
                  <a:gd name="T19" fmla="*/ 156 h 168"/>
                  <a:gd name="T20" fmla="*/ 41 w 78"/>
                  <a:gd name="T21" fmla="*/ 158 h 168"/>
                  <a:gd name="T22" fmla="*/ 41 w 78"/>
                  <a:gd name="T23" fmla="*/ 81 h 168"/>
                  <a:gd name="T24" fmla="*/ 37 w 78"/>
                  <a:gd name="T25" fmla="*/ 81 h 168"/>
                  <a:gd name="T26" fmla="*/ 37 w 78"/>
                  <a:gd name="T27" fmla="*/ 148 h 168"/>
                  <a:gd name="T28" fmla="*/ 35 w 78"/>
                  <a:gd name="T29" fmla="*/ 162 h 168"/>
                  <a:gd name="T30" fmla="*/ 18 w 78"/>
                  <a:gd name="T31" fmla="*/ 156 h 168"/>
                  <a:gd name="T32" fmla="*/ 18 w 78"/>
                  <a:gd name="T33" fmla="*/ 28 h 168"/>
                  <a:gd name="T34" fmla="*/ 14 w 78"/>
                  <a:gd name="T35" fmla="*/ 28 h 168"/>
                  <a:gd name="T36" fmla="*/ 14 w 78"/>
                  <a:gd name="T37" fmla="*/ 71 h 168"/>
                  <a:gd name="T38" fmla="*/ 6 w 78"/>
                  <a:gd name="T39" fmla="*/ 81 h 168"/>
                  <a:gd name="T40" fmla="*/ 0 w 78"/>
                  <a:gd name="T41" fmla="*/ 74 h 168"/>
                  <a:gd name="T42" fmla="*/ 0 w 78"/>
                  <a:gd name="T43" fmla="*/ 21 h 168"/>
                  <a:gd name="T44" fmla="*/ 10 w 78"/>
                  <a:gd name="T45" fmla="*/ 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8" h="168">
                    <a:moveTo>
                      <a:pt x="10" y="4"/>
                    </a:moveTo>
                    <a:cubicBezTo>
                      <a:pt x="21" y="0"/>
                      <a:pt x="32" y="2"/>
                      <a:pt x="43" y="2"/>
                    </a:cubicBezTo>
                    <a:cubicBezTo>
                      <a:pt x="53" y="2"/>
                      <a:pt x="64" y="0"/>
                      <a:pt x="71" y="7"/>
                    </a:cubicBezTo>
                    <a:cubicBezTo>
                      <a:pt x="77" y="12"/>
                      <a:pt x="78" y="20"/>
                      <a:pt x="78" y="27"/>
                    </a:cubicBezTo>
                    <a:cubicBezTo>
                      <a:pt x="78" y="42"/>
                      <a:pt x="78" y="57"/>
                      <a:pt x="78" y="73"/>
                    </a:cubicBezTo>
                    <a:cubicBezTo>
                      <a:pt x="78" y="76"/>
                      <a:pt x="78" y="81"/>
                      <a:pt x="72" y="81"/>
                    </a:cubicBezTo>
                    <a:cubicBezTo>
                      <a:pt x="67" y="81"/>
                      <a:pt x="64" y="77"/>
                      <a:pt x="64" y="73"/>
                    </a:cubicBezTo>
                    <a:cubicBezTo>
                      <a:pt x="64" y="58"/>
                      <a:pt x="64" y="43"/>
                      <a:pt x="64" y="28"/>
                    </a:cubicBezTo>
                    <a:cubicBezTo>
                      <a:pt x="63" y="28"/>
                      <a:pt x="60" y="28"/>
                      <a:pt x="59" y="28"/>
                    </a:cubicBezTo>
                    <a:cubicBezTo>
                      <a:pt x="59" y="71"/>
                      <a:pt x="59" y="113"/>
                      <a:pt x="59" y="156"/>
                    </a:cubicBezTo>
                    <a:cubicBezTo>
                      <a:pt x="60" y="166"/>
                      <a:pt x="42" y="168"/>
                      <a:pt x="41" y="158"/>
                    </a:cubicBezTo>
                    <a:cubicBezTo>
                      <a:pt x="41" y="132"/>
                      <a:pt x="41" y="107"/>
                      <a:pt x="41" y="81"/>
                    </a:cubicBezTo>
                    <a:cubicBezTo>
                      <a:pt x="40" y="81"/>
                      <a:pt x="38" y="81"/>
                      <a:pt x="37" y="81"/>
                    </a:cubicBezTo>
                    <a:cubicBezTo>
                      <a:pt x="37" y="103"/>
                      <a:pt x="37" y="126"/>
                      <a:pt x="37" y="148"/>
                    </a:cubicBezTo>
                    <a:cubicBezTo>
                      <a:pt x="37" y="153"/>
                      <a:pt x="37" y="160"/>
                      <a:pt x="35" y="162"/>
                    </a:cubicBezTo>
                    <a:cubicBezTo>
                      <a:pt x="29" y="167"/>
                      <a:pt x="18" y="164"/>
                      <a:pt x="18" y="156"/>
                    </a:cubicBezTo>
                    <a:cubicBezTo>
                      <a:pt x="18" y="113"/>
                      <a:pt x="18" y="71"/>
                      <a:pt x="18" y="28"/>
                    </a:cubicBezTo>
                    <a:cubicBezTo>
                      <a:pt x="17" y="28"/>
                      <a:pt x="15" y="28"/>
                      <a:pt x="14" y="28"/>
                    </a:cubicBezTo>
                    <a:cubicBezTo>
                      <a:pt x="14" y="43"/>
                      <a:pt x="14" y="57"/>
                      <a:pt x="14" y="71"/>
                    </a:cubicBezTo>
                    <a:cubicBezTo>
                      <a:pt x="14" y="75"/>
                      <a:pt x="12" y="81"/>
                      <a:pt x="6" y="81"/>
                    </a:cubicBezTo>
                    <a:cubicBezTo>
                      <a:pt x="2" y="81"/>
                      <a:pt x="0" y="77"/>
                      <a:pt x="0" y="74"/>
                    </a:cubicBezTo>
                    <a:cubicBezTo>
                      <a:pt x="0" y="57"/>
                      <a:pt x="0" y="39"/>
                      <a:pt x="0" y="21"/>
                    </a:cubicBezTo>
                    <a:cubicBezTo>
                      <a:pt x="0" y="14"/>
                      <a:pt x="3" y="7"/>
                      <a:pt x="10" y="4"/>
                    </a:cubicBez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pPr defTabSz="2437365"/>
                <a:endParaRPr lang="en-US" sz="4799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276" name="Rectangle 70"/>
            <p:cNvSpPr>
              <a:spLocks noChangeArrowheads="1"/>
            </p:cNvSpPr>
            <p:nvPr/>
          </p:nvSpPr>
          <p:spPr bwMode="auto">
            <a:xfrm>
              <a:off x="1905452" y="1986172"/>
              <a:ext cx="1975831" cy="1219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7998" b="1">
                  <a:solidFill>
                    <a:srgbClr val="002060"/>
                  </a:solidFill>
                  <a:latin typeface="Arial Narrow" pitchFamily="34" charset="0"/>
                </a:rPr>
                <a:t>73,425</a:t>
              </a:r>
            </a:p>
            <a:p>
              <a:pPr algn="ct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4799">
                  <a:solidFill>
                    <a:srgbClr val="002060"/>
                  </a:solidFill>
                  <a:latin typeface="Arial Narrow" pitchFamily="112" charset="0"/>
                </a:rPr>
                <a:t>Meta</a:t>
              </a:r>
            </a:p>
          </p:txBody>
        </p:sp>
        <p:grpSp>
          <p:nvGrpSpPr>
            <p:cNvPr id="258" name="Group 257" descr="Blue Pie Chart Icon"/>
            <p:cNvGrpSpPr/>
            <p:nvPr/>
          </p:nvGrpSpPr>
          <p:grpSpPr>
            <a:xfrm>
              <a:off x="2737604" y="4850383"/>
              <a:ext cx="984862" cy="975710"/>
              <a:chOff x="6458212" y="-6845110"/>
              <a:chExt cx="2335656" cy="2453575"/>
            </a:xfrm>
            <a:solidFill>
              <a:srgbClr val="2E76D4"/>
            </a:solidFill>
          </p:grpSpPr>
          <p:sp>
            <p:nvSpPr>
              <p:cNvPr id="259" name="Freeform 34"/>
              <p:cNvSpPr>
                <a:spLocks/>
              </p:cNvSpPr>
              <p:nvPr/>
            </p:nvSpPr>
            <p:spPr bwMode="auto">
              <a:xfrm>
                <a:off x="6458212" y="-6845110"/>
                <a:ext cx="1060451" cy="1114425"/>
              </a:xfrm>
              <a:custGeom>
                <a:avLst/>
                <a:gdLst/>
                <a:ahLst/>
                <a:cxnLst>
                  <a:cxn ang="0">
                    <a:pos x="668" y="702"/>
                  </a:cxn>
                  <a:cxn ang="0">
                    <a:pos x="0" y="484"/>
                  </a:cxn>
                  <a:cxn ang="0">
                    <a:pos x="0" y="484"/>
                  </a:cxn>
                  <a:cxn ang="0">
                    <a:pos x="10" y="458"/>
                  </a:cxn>
                  <a:cxn ang="0">
                    <a:pos x="20" y="431"/>
                  </a:cxn>
                  <a:cxn ang="0">
                    <a:pos x="31" y="404"/>
                  </a:cxn>
                  <a:cxn ang="0">
                    <a:pos x="43" y="379"/>
                  </a:cxn>
                  <a:cxn ang="0">
                    <a:pos x="57" y="355"/>
                  </a:cxn>
                  <a:cxn ang="0">
                    <a:pos x="71" y="330"/>
                  </a:cxn>
                  <a:cxn ang="0">
                    <a:pos x="86" y="307"/>
                  </a:cxn>
                  <a:cxn ang="0">
                    <a:pos x="101" y="285"/>
                  </a:cxn>
                  <a:cxn ang="0">
                    <a:pos x="118" y="263"/>
                  </a:cxn>
                  <a:cxn ang="0">
                    <a:pos x="135" y="241"/>
                  </a:cxn>
                  <a:cxn ang="0">
                    <a:pos x="153" y="222"/>
                  </a:cxn>
                  <a:cxn ang="0">
                    <a:pos x="171" y="202"/>
                  </a:cxn>
                  <a:cxn ang="0">
                    <a:pos x="191" y="183"/>
                  </a:cxn>
                  <a:cxn ang="0">
                    <a:pos x="212" y="166"/>
                  </a:cxn>
                  <a:cxn ang="0">
                    <a:pos x="233" y="147"/>
                  </a:cxn>
                  <a:cxn ang="0">
                    <a:pos x="254" y="132"/>
                  </a:cxn>
                  <a:cxn ang="0">
                    <a:pos x="276" y="117"/>
                  </a:cxn>
                  <a:cxn ang="0">
                    <a:pos x="299" y="101"/>
                  </a:cxn>
                  <a:cxn ang="0">
                    <a:pos x="321" y="89"/>
                  </a:cxn>
                  <a:cxn ang="0">
                    <a:pos x="345" y="76"/>
                  </a:cxn>
                  <a:cxn ang="0">
                    <a:pos x="370" y="63"/>
                  </a:cxn>
                  <a:cxn ang="0">
                    <a:pos x="394" y="53"/>
                  </a:cxn>
                  <a:cxn ang="0">
                    <a:pos x="421" y="44"/>
                  </a:cxn>
                  <a:cxn ang="0">
                    <a:pos x="446" y="34"/>
                  </a:cxn>
                  <a:cxn ang="0">
                    <a:pos x="473" y="27"/>
                  </a:cxn>
                  <a:cxn ang="0">
                    <a:pos x="500" y="20"/>
                  </a:cxn>
                  <a:cxn ang="0">
                    <a:pos x="526" y="13"/>
                  </a:cxn>
                  <a:cxn ang="0">
                    <a:pos x="554" y="9"/>
                  </a:cxn>
                  <a:cxn ang="0">
                    <a:pos x="582" y="4"/>
                  </a:cxn>
                  <a:cxn ang="0">
                    <a:pos x="611" y="2"/>
                  </a:cxn>
                  <a:cxn ang="0">
                    <a:pos x="639" y="0"/>
                  </a:cxn>
                  <a:cxn ang="0">
                    <a:pos x="668" y="0"/>
                  </a:cxn>
                  <a:cxn ang="0">
                    <a:pos x="668" y="702"/>
                  </a:cxn>
                </a:cxnLst>
                <a:rect l="0" t="0" r="r" b="b"/>
                <a:pathLst>
                  <a:path w="668" h="702">
                    <a:moveTo>
                      <a:pt x="668" y="702"/>
                    </a:moveTo>
                    <a:lnTo>
                      <a:pt x="0" y="484"/>
                    </a:lnTo>
                    <a:lnTo>
                      <a:pt x="0" y="484"/>
                    </a:lnTo>
                    <a:lnTo>
                      <a:pt x="10" y="458"/>
                    </a:lnTo>
                    <a:lnTo>
                      <a:pt x="20" y="431"/>
                    </a:lnTo>
                    <a:lnTo>
                      <a:pt x="31" y="404"/>
                    </a:lnTo>
                    <a:lnTo>
                      <a:pt x="43" y="379"/>
                    </a:lnTo>
                    <a:lnTo>
                      <a:pt x="57" y="355"/>
                    </a:lnTo>
                    <a:lnTo>
                      <a:pt x="71" y="330"/>
                    </a:lnTo>
                    <a:lnTo>
                      <a:pt x="86" y="307"/>
                    </a:lnTo>
                    <a:lnTo>
                      <a:pt x="101" y="285"/>
                    </a:lnTo>
                    <a:lnTo>
                      <a:pt x="118" y="263"/>
                    </a:lnTo>
                    <a:lnTo>
                      <a:pt x="135" y="241"/>
                    </a:lnTo>
                    <a:lnTo>
                      <a:pt x="153" y="222"/>
                    </a:lnTo>
                    <a:lnTo>
                      <a:pt x="171" y="202"/>
                    </a:lnTo>
                    <a:lnTo>
                      <a:pt x="191" y="183"/>
                    </a:lnTo>
                    <a:lnTo>
                      <a:pt x="212" y="166"/>
                    </a:lnTo>
                    <a:lnTo>
                      <a:pt x="233" y="147"/>
                    </a:lnTo>
                    <a:lnTo>
                      <a:pt x="254" y="132"/>
                    </a:lnTo>
                    <a:lnTo>
                      <a:pt x="276" y="117"/>
                    </a:lnTo>
                    <a:lnTo>
                      <a:pt x="299" y="101"/>
                    </a:lnTo>
                    <a:lnTo>
                      <a:pt x="321" y="89"/>
                    </a:lnTo>
                    <a:lnTo>
                      <a:pt x="345" y="76"/>
                    </a:lnTo>
                    <a:lnTo>
                      <a:pt x="370" y="63"/>
                    </a:lnTo>
                    <a:lnTo>
                      <a:pt x="394" y="53"/>
                    </a:lnTo>
                    <a:lnTo>
                      <a:pt x="421" y="44"/>
                    </a:lnTo>
                    <a:lnTo>
                      <a:pt x="446" y="34"/>
                    </a:lnTo>
                    <a:lnTo>
                      <a:pt x="473" y="27"/>
                    </a:lnTo>
                    <a:lnTo>
                      <a:pt x="500" y="20"/>
                    </a:lnTo>
                    <a:lnTo>
                      <a:pt x="526" y="13"/>
                    </a:lnTo>
                    <a:lnTo>
                      <a:pt x="554" y="9"/>
                    </a:lnTo>
                    <a:lnTo>
                      <a:pt x="582" y="4"/>
                    </a:lnTo>
                    <a:lnTo>
                      <a:pt x="611" y="2"/>
                    </a:lnTo>
                    <a:lnTo>
                      <a:pt x="639" y="0"/>
                    </a:lnTo>
                    <a:lnTo>
                      <a:pt x="668" y="0"/>
                    </a:lnTo>
                    <a:lnTo>
                      <a:pt x="668" y="702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pPr defTabSz="2437365"/>
                <a:endParaRPr lang="en-US" sz="4799">
                  <a:solidFill>
                    <a:srgbClr val="002060"/>
                  </a:solidFill>
                </a:endParaRPr>
              </a:p>
            </p:txBody>
          </p:sp>
          <p:sp>
            <p:nvSpPr>
              <p:cNvPr id="260" name="Freeform 35"/>
              <p:cNvSpPr>
                <a:spLocks/>
              </p:cNvSpPr>
              <p:nvPr/>
            </p:nvSpPr>
            <p:spPr bwMode="auto">
              <a:xfrm>
                <a:off x="6565017" y="-6618799"/>
                <a:ext cx="2228851" cy="2227264"/>
              </a:xfrm>
              <a:custGeom>
                <a:avLst/>
                <a:gdLst/>
                <a:ahLst/>
                <a:cxnLst>
                  <a:cxn ang="0">
                    <a:pos x="702" y="0"/>
                  </a:cxn>
                  <a:cxn ang="0">
                    <a:pos x="739" y="0"/>
                  </a:cxn>
                  <a:cxn ang="0">
                    <a:pos x="809" y="7"/>
                  </a:cxn>
                  <a:cxn ang="0">
                    <a:pos x="878" y="21"/>
                  </a:cxn>
                  <a:cxn ang="0">
                    <a:pos x="944" y="42"/>
                  </a:cxn>
                  <a:cxn ang="0">
                    <a:pos x="1007" y="68"/>
                  </a:cxn>
                  <a:cxn ang="0">
                    <a:pos x="1067" y="101"/>
                  </a:cxn>
                  <a:cxn ang="0">
                    <a:pos x="1122" y="139"/>
                  </a:cxn>
                  <a:cxn ang="0">
                    <a:pos x="1175" y="181"/>
                  </a:cxn>
                  <a:cxn ang="0">
                    <a:pos x="1221" y="228"/>
                  </a:cxn>
                  <a:cxn ang="0">
                    <a:pos x="1265" y="280"/>
                  </a:cxn>
                  <a:cxn ang="0">
                    <a:pos x="1303" y="336"/>
                  </a:cxn>
                  <a:cxn ang="0">
                    <a:pos x="1335" y="397"/>
                  </a:cxn>
                  <a:cxn ang="0">
                    <a:pos x="1362" y="460"/>
                  </a:cxn>
                  <a:cxn ang="0">
                    <a:pos x="1383" y="526"/>
                  </a:cxn>
                  <a:cxn ang="0">
                    <a:pos x="1397" y="595"/>
                  </a:cxn>
                  <a:cxn ang="0">
                    <a:pos x="1404" y="665"/>
                  </a:cxn>
                  <a:cxn ang="0">
                    <a:pos x="1404" y="701"/>
                  </a:cxn>
                  <a:cxn ang="0">
                    <a:pos x="1401" y="773"/>
                  </a:cxn>
                  <a:cxn ang="0">
                    <a:pos x="1390" y="843"/>
                  </a:cxn>
                  <a:cxn ang="0">
                    <a:pos x="1373" y="909"/>
                  </a:cxn>
                  <a:cxn ang="0">
                    <a:pos x="1349" y="973"/>
                  </a:cxn>
                  <a:cxn ang="0">
                    <a:pos x="1320" y="1035"/>
                  </a:cxn>
                  <a:cxn ang="0">
                    <a:pos x="1285" y="1093"/>
                  </a:cxn>
                  <a:cxn ang="0">
                    <a:pos x="1244" y="1147"/>
                  </a:cxn>
                  <a:cxn ang="0">
                    <a:pos x="1199" y="1197"/>
                  </a:cxn>
                  <a:cxn ang="0">
                    <a:pos x="1148" y="1243"/>
                  </a:cxn>
                  <a:cxn ang="0">
                    <a:pos x="1095" y="1284"/>
                  </a:cxn>
                  <a:cxn ang="0">
                    <a:pos x="1038" y="1319"/>
                  </a:cxn>
                  <a:cxn ang="0">
                    <a:pos x="976" y="1348"/>
                  </a:cxn>
                  <a:cxn ang="0">
                    <a:pos x="911" y="1371"/>
                  </a:cxn>
                  <a:cxn ang="0">
                    <a:pos x="844" y="1389"/>
                  </a:cxn>
                  <a:cxn ang="0">
                    <a:pos x="774" y="1399"/>
                  </a:cxn>
                  <a:cxn ang="0">
                    <a:pos x="702" y="1403"/>
                  </a:cxn>
                  <a:cxn ang="0">
                    <a:pos x="666" y="1401"/>
                  </a:cxn>
                  <a:cxn ang="0">
                    <a:pos x="595" y="1394"/>
                  </a:cxn>
                  <a:cxn ang="0">
                    <a:pos x="527" y="1380"/>
                  </a:cxn>
                  <a:cxn ang="0">
                    <a:pos x="461" y="1361"/>
                  </a:cxn>
                  <a:cxn ang="0">
                    <a:pos x="397" y="1334"/>
                  </a:cxn>
                  <a:cxn ang="0">
                    <a:pos x="338" y="1302"/>
                  </a:cxn>
                  <a:cxn ang="0">
                    <a:pos x="282" y="1264"/>
                  </a:cxn>
                  <a:cxn ang="0">
                    <a:pos x="230" y="1220"/>
                  </a:cxn>
                  <a:cxn ang="0">
                    <a:pos x="183" y="1173"/>
                  </a:cxn>
                  <a:cxn ang="0">
                    <a:pos x="139" y="1121"/>
                  </a:cxn>
                  <a:cxn ang="0">
                    <a:pos x="101" y="1065"/>
                  </a:cxn>
                  <a:cxn ang="0">
                    <a:pos x="69" y="1006"/>
                  </a:cxn>
                  <a:cxn ang="0">
                    <a:pos x="42" y="943"/>
                  </a:cxn>
                  <a:cxn ang="0">
                    <a:pos x="23" y="877"/>
                  </a:cxn>
                  <a:cxn ang="0">
                    <a:pos x="9" y="808"/>
                  </a:cxn>
                  <a:cxn ang="0">
                    <a:pos x="2" y="736"/>
                  </a:cxn>
                  <a:cxn ang="0">
                    <a:pos x="0" y="701"/>
                  </a:cxn>
                  <a:cxn ang="0">
                    <a:pos x="2" y="645"/>
                  </a:cxn>
                  <a:cxn ang="0">
                    <a:pos x="9" y="590"/>
                  </a:cxn>
                  <a:cxn ang="0">
                    <a:pos x="18" y="538"/>
                  </a:cxn>
                  <a:cxn ang="0">
                    <a:pos x="34" y="484"/>
                  </a:cxn>
                </a:cxnLst>
                <a:rect l="0" t="0" r="r" b="b"/>
                <a:pathLst>
                  <a:path w="1404" h="1403">
                    <a:moveTo>
                      <a:pt x="702" y="701"/>
                    </a:moveTo>
                    <a:lnTo>
                      <a:pt x="702" y="0"/>
                    </a:lnTo>
                    <a:lnTo>
                      <a:pt x="702" y="0"/>
                    </a:lnTo>
                    <a:lnTo>
                      <a:pt x="739" y="0"/>
                    </a:lnTo>
                    <a:lnTo>
                      <a:pt x="774" y="2"/>
                    </a:lnTo>
                    <a:lnTo>
                      <a:pt x="809" y="7"/>
                    </a:lnTo>
                    <a:lnTo>
                      <a:pt x="844" y="14"/>
                    </a:lnTo>
                    <a:lnTo>
                      <a:pt x="878" y="21"/>
                    </a:lnTo>
                    <a:lnTo>
                      <a:pt x="911" y="30"/>
                    </a:lnTo>
                    <a:lnTo>
                      <a:pt x="944" y="42"/>
                    </a:lnTo>
                    <a:lnTo>
                      <a:pt x="976" y="54"/>
                    </a:lnTo>
                    <a:lnTo>
                      <a:pt x="1007" y="68"/>
                    </a:lnTo>
                    <a:lnTo>
                      <a:pt x="1038" y="84"/>
                    </a:lnTo>
                    <a:lnTo>
                      <a:pt x="1067" y="101"/>
                    </a:lnTo>
                    <a:lnTo>
                      <a:pt x="1095" y="119"/>
                    </a:lnTo>
                    <a:lnTo>
                      <a:pt x="1122" y="139"/>
                    </a:lnTo>
                    <a:lnTo>
                      <a:pt x="1148" y="160"/>
                    </a:lnTo>
                    <a:lnTo>
                      <a:pt x="1175" y="181"/>
                    </a:lnTo>
                    <a:lnTo>
                      <a:pt x="1199" y="204"/>
                    </a:lnTo>
                    <a:lnTo>
                      <a:pt x="1221" y="228"/>
                    </a:lnTo>
                    <a:lnTo>
                      <a:pt x="1244" y="255"/>
                    </a:lnTo>
                    <a:lnTo>
                      <a:pt x="1265" y="280"/>
                    </a:lnTo>
                    <a:lnTo>
                      <a:pt x="1285" y="308"/>
                    </a:lnTo>
                    <a:lnTo>
                      <a:pt x="1303" y="336"/>
                    </a:lnTo>
                    <a:lnTo>
                      <a:pt x="1320" y="366"/>
                    </a:lnTo>
                    <a:lnTo>
                      <a:pt x="1335" y="397"/>
                    </a:lnTo>
                    <a:lnTo>
                      <a:pt x="1349" y="428"/>
                    </a:lnTo>
                    <a:lnTo>
                      <a:pt x="1362" y="460"/>
                    </a:lnTo>
                    <a:lnTo>
                      <a:pt x="1373" y="492"/>
                    </a:lnTo>
                    <a:lnTo>
                      <a:pt x="1383" y="526"/>
                    </a:lnTo>
                    <a:lnTo>
                      <a:pt x="1390" y="560"/>
                    </a:lnTo>
                    <a:lnTo>
                      <a:pt x="1397" y="595"/>
                    </a:lnTo>
                    <a:lnTo>
                      <a:pt x="1401" y="630"/>
                    </a:lnTo>
                    <a:lnTo>
                      <a:pt x="1404" y="665"/>
                    </a:lnTo>
                    <a:lnTo>
                      <a:pt x="1404" y="701"/>
                    </a:lnTo>
                    <a:lnTo>
                      <a:pt x="1404" y="701"/>
                    </a:lnTo>
                    <a:lnTo>
                      <a:pt x="1404" y="736"/>
                    </a:lnTo>
                    <a:lnTo>
                      <a:pt x="1401" y="773"/>
                    </a:lnTo>
                    <a:lnTo>
                      <a:pt x="1397" y="808"/>
                    </a:lnTo>
                    <a:lnTo>
                      <a:pt x="1390" y="843"/>
                    </a:lnTo>
                    <a:lnTo>
                      <a:pt x="1383" y="877"/>
                    </a:lnTo>
                    <a:lnTo>
                      <a:pt x="1373" y="909"/>
                    </a:lnTo>
                    <a:lnTo>
                      <a:pt x="1362" y="943"/>
                    </a:lnTo>
                    <a:lnTo>
                      <a:pt x="1349" y="973"/>
                    </a:lnTo>
                    <a:lnTo>
                      <a:pt x="1335" y="1006"/>
                    </a:lnTo>
                    <a:lnTo>
                      <a:pt x="1320" y="1035"/>
                    </a:lnTo>
                    <a:lnTo>
                      <a:pt x="1303" y="1065"/>
                    </a:lnTo>
                    <a:lnTo>
                      <a:pt x="1285" y="1093"/>
                    </a:lnTo>
                    <a:lnTo>
                      <a:pt x="1265" y="1121"/>
                    </a:lnTo>
                    <a:lnTo>
                      <a:pt x="1244" y="1147"/>
                    </a:lnTo>
                    <a:lnTo>
                      <a:pt x="1221" y="1173"/>
                    </a:lnTo>
                    <a:lnTo>
                      <a:pt x="1199" y="1197"/>
                    </a:lnTo>
                    <a:lnTo>
                      <a:pt x="1175" y="1220"/>
                    </a:lnTo>
                    <a:lnTo>
                      <a:pt x="1148" y="1243"/>
                    </a:lnTo>
                    <a:lnTo>
                      <a:pt x="1122" y="1264"/>
                    </a:lnTo>
                    <a:lnTo>
                      <a:pt x="1095" y="1284"/>
                    </a:lnTo>
                    <a:lnTo>
                      <a:pt x="1067" y="1302"/>
                    </a:lnTo>
                    <a:lnTo>
                      <a:pt x="1038" y="1319"/>
                    </a:lnTo>
                    <a:lnTo>
                      <a:pt x="1007" y="1334"/>
                    </a:lnTo>
                    <a:lnTo>
                      <a:pt x="976" y="1348"/>
                    </a:lnTo>
                    <a:lnTo>
                      <a:pt x="944" y="1361"/>
                    </a:lnTo>
                    <a:lnTo>
                      <a:pt x="911" y="1371"/>
                    </a:lnTo>
                    <a:lnTo>
                      <a:pt x="878" y="1380"/>
                    </a:lnTo>
                    <a:lnTo>
                      <a:pt x="844" y="1389"/>
                    </a:lnTo>
                    <a:lnTo>
                      <a:pt x="809" y="1394"/>
                    </a:lnTo>
                    <a:lnTo>
                      <a:pt x="774" y="1399"/>
                    </a:lnTo>
                    <a:lnTo>
                      <a:pt x="739" y="1401"/>
                    </a:lnTo>
                    <a:lnTo>
                      <a:pt x="702" y="1403"/>
                    </a:lnTo>
                    <a:lnTo>
                      <a:pt x="702" y="1403"/>
                    </a:lnTo>
                    <a:lnTo>
                      <a:pt x="666" y="1401"/>
                    </a:lnTo>
                    <a:lnTo>
                      <a:pt x="630" y="1399"/>
                    </a:lnTo>
                    <a:lnTo>
                      <a:pt x="595" y="1394"/>
                    </a:lnTo>
                    <a:lnTo>
                      <a:pt x="560" y="1389"/>
                    </a:lnTo>
                    <a:lnTo>
                      <a:pt x="527" y="1380"/>
                    </a:lnTo>
                    <a:lnTo>
                      <a:pt x="493" y="1371"/>
                    </a:lnTo>
                    <a:lnTo>
                      <a:pt x="461" y="1361"/>
                    </a:lnTo>
                    <a:lnTo>
                      <a:pt x="428" y="1348"/>
                    </a:lnTo>
                    <a:lnTo>
                      <a:pt x="397" y="1334"/>
                    </a:lnTo>
                    <a:lnTo>
                      <a:pt x="368" y="1319"/>
                    </a:lnTo>
                    <a:lnTo>
                      <a:pt x="338" y="1302"/>
                    </a:lnTo>
                    <a:lnTo>
                      <a:pt x="310" y="1284"/>
                    </a:lnTo>
                    <a:lnTo>
                      <a:pt x="282" y="1264"/>
                    </a:lnTo>
                    <a:lnTo>
                      <a:pt x="256" y="1243"/>
                    </a:lnTo>
                    <a:lnTo>
                      <a:pt x="230" y="1220"/>
                    </a:lnTo>
                    <a:lnTo>
                      <a:pt x="205" y="1197"/>
                    </a:lnTo>
                    <a:lnTo>
                      <a:pt x="183" y="1173"/>
                    </a:lnTo>
                    <a:lnTo>
                      <a:pt x="160" y="1147"/>
                    </a:lnTo>
                    <a:lnTo>
                      <a:pt x="139" y="1121"/>
                    </a:lnTo>
                    <a:lnTo>
                      <a:pt x="119" y="1093"/>
                    </a:lnTo>
                    <a:lnTo>
                      <a:pt x="101" y="1065"/>
                    </a:lnTo>
                    <a:lnTo>
                      <a:pt x="84" y="1035"/>
                    </a:lnTo>
                    <a:lnTo>
                      <a:pt x="69" y="1006"/>
                    </a:lnTo>
                    <a:lnTo>
                      <a:pt x="55" y="973"/>
                    </a:lnTo>
                    <a:lnTo>
                      <a:pt x="42" y="943"/>
                    </a:lnTo>
                    <a:lnTo>
                      <a:pt x="31" y="909"/>
                    </a:lnTo>
                    <a:lnTo>
                      <a:pt x="23" y="877"/>
                    </a:lnTo>
                    <a:lnTo>
                      <a:pt x="14" y="843"/>
                    </a:lnTo>
                    <a:lnTo>
                      <a:pt x="9" y="808"/>
                    </a:lnTo>
                    <a:lnTo>
                      <a:pt x="4" y="773"/>
                    </a:lnTo>
                    <a:lnTo>
                      <a:pt x="2" y="736"/>
                    </a:lnTo>
                    <a:lnTo>
                      <a:pt x="0" y="701"/>
                    </a:lnTo>
                    <a:lnTo>
                      <a:pt x="0" y="701"/>
                    </a:lnTo>
                    <a:lnTo>
                      <a:pt x="0" y="672"/>
                    </a:lnTo>
                    <a:lnTo>
                      <a:pt x="2" y="645"/>
                    </a:lnTo>
                    <a:lnTo>
                      <a:pt x="4" y="617"/>
                    </a:lnTo>
                    <a:lnTo>
                      <a:pt x="9" y="590"/>
                    </a:lnTo>
                    <a:lnTo>
                      <a:pt x="13" y="565"/>
                    </a:lnTo>
                    <a:lnTo>
                      <a:pt x="18" y="538"/>
                    </a:lnTo>
                    <a:lnTo>
                      <a:pt x="27" y="512"/>
                    </a:lnTo>
                    <a:lnTo>
                      <a:pt x="34" y="484"/>
                    </a:lnTo>
                    <a:lnTo>
                      <a:pt x="702" y="701"/>
                    </a:lnTo>
                    <a:close/>
                  </a:path>
                </a:pathLst>
              </a:custGeom>
              <a:solidFill>
                <a:srgbClr val="00206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pPr defTabSz="2437365"/>
                <a:endParaRPr lang="en-US" sz="4799">
                  <a:solidFill>
                    <a:srgbClr val="002060"/>
                  </a:solidFill>
                </a:endParaRPr>
              </a:p>
            </p:txBody>
          </p:sp>
        </p:grpSp>
        <p:grpSp>
          <p:nvGrpSpPr>
            <p:cNvPr id="279" name="Group 278"/>
            <p:cNvGrpSpPr/>
            <p:nvPr/>
          </p:nvGrpSpPr>
          <p:grpSpPr>
            <a:xfrm>
              <a:off x="943402" y="1986172"/>
              <a:ext cx="332629" cy="726488"/>
              <a:chOff x="1251190" y="1241839"/>
              <a:chExt cx="319088" cy="696911"/>
            </a:xfrm>
            <a:solidFill>
              <a:schemeClr val="tx2">
                <a:lumMod val="60000"/>
                <a:lumOff val="40000"/>
              </a:schemeClr>
            </a:solidFill>
          </p:grpSpPr>
          <p:sp>
            <p:nvSpPr>
              <p:cNvPr id="294" name="Freeform 5"/>
              <p:cNvSpPr>
                <a:spLocks/>
              </p:cNvSpPr>
              <p:nvPr/>
            </p:nvSpPr>
            <p:spPr bwMode="auto">
              <a:xfrm>
                <a:off x="1333745" y="1241839"/>
                <a:ext cx="133350" cy="133350"/>
              </a:xfrm>
              <a:custGeom>
                <a:avLst/>
                <a:gdLst>
                  <a:gd name="T0" fmla="*/ 17 w 39"/>
                  <a:gd name="T1" fmla="*/ 3 h 39"/>
                  <a:gd name="T2" fmla="*/ 37 w 39"/>
                  <a:gd name="T3" fmla="*/ 21 h 39"/>
                  <a:gd name="T4" fmla="*/ 8 w 39"/>
                  <a:gd name="T5" fmla="*/ 28 h 39"/>
                  <a:gd name="T6" fmla="*/ 17 w 39"/>
                  <a:gd name="T7" fmla="*/ 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9">
                    <a:moveTo>
                      <a:pt x="17" y="3"/>
                    </a:moveTo>
                    <a:cubicBezTo>
                      <a:pt x="28" y="0"/>
                      <a:pt x="39" y="10"/>
                      <a:pt x="37" y="21"/>
                    </a:cubicBezTo>
                    <a:cubicBezTo>
                      <a:pt x="36" y="35"/>
                      <a:pt x="15" y="39"/>
                      <a:pt x="8" y="28"/>
                    </a:cubicBezTo>
                    <a:cubicBezTo>
                      <a:pt x="0" y="19"/>
                      <a:pt x="6" y="5"/>
                      <a:pt x="17" y="3"/>
                    </a:cubicBez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pPr defTabSz="2437365"/>
                <a:endParaRPr lang="en-US" sz="4799">
                  <a:solidFill>
                    <a:srgbClr val="002060"/>
                  </a:solidFill>
                </a:endParaRPr>
              </a:p>
            </p:txBody>
          </p:sp>
          <p:sp>
            <p:nvSpPr>
              <p:cNvPr id="295" name="Freeform 10"/>
              <p:cNvSpPr>
                <a:spLocks/>
              </p:cNvSpPr>
              <p:nvPr/>
            </p:nvSpPr>
            <p:spPr bwMode="auto">
              <a:xfrm>
                <a:off x="1251190" y="1370425"/>
                <a:ext cx="319088" cy="568325"/>
              </a:xfrm>
              <a:custGeom>
                <a:avLst/>
                <a:gdLst>
                  <a:gd name="T0" fmla="*/ 19 w 93"/>
                  <a:gd name="T1" fmla="*/ 7 h 166"/>
                  <a:gd name="T2" fmla="*/ 49 w 93"/>
                  <a:gd name="T3" fmla="*/ 2 h 166"/>
                  <a:gd name="T4" fmla="*/ 72 w 93"/>
                  <a:gd name="T5" fmla="*/ 10 h 166"/>
                  <a:gd name="T6" fmla="*/ 84 w 93"/>
                  <a:gd name="T7" fmla="*/ 43 h 166"/>
                  <a:gd name="T8" fmla="*/ 89 w 93"/>
                  <a:gd name="T9" fmla="*/ 71 h 166"/>
                  <a:gd name="T10" fmla="*/ 77 w 93"/>
                  <a:gd name="T11" fmla="*/ 67 h 166"/>
                  <a:gd name="T12" fmla="*/ 65 w 93"/>
                  <a:gd name="T13" fmla="*/ 28 h 166"/>
                  <a:gd name="T14" fmla="*/ 61 w 93"/>
                  <a:gd name="T15" fmla="*/ 23 h 166"/>
                  <a:gd name="T16" fmla="*/ 82 w 93"/>
                  <a:gd name="T17" fmla="*/ 100 h 166"/>
                  <a:gd name="T18" fmla="*/ 63 w 93"/>
                  <a:gd name="T19" fmla="*/ 100 h 166"/>
                  <a:gd name="T20" fmla="*/ 63 w 93"/>
                  <a:gd name="T21" fmla="*/ 156 h 166"/>
                  <a:gd name="T22" fmla="*/ 55 w 93"/>
                  <a:gd name="T23" fmla="*/ 164 h 166"/>
                  <a:gd name="T24" fmla="*/ 48 w 93"/>
                  <a:gd name="T25" fmla="*/ 156 h 166"/>
                  <a:gd name="T26" fmla="*/ 48 w 93"/>
                  <a:gd name="T27" fmla="*/ 100 h 166"/>
                  <a:gd name="T28" fmla="*/ 43 w 93"/>
                  <a:gd name="T29" fmla="*/ 100 h 166"/>
                  <a:gd name="T30" fmla="*/ 43 w 93"/>
                  <a:gd name="T31" fmla="*/ 158 h 166"/>
                  <a:gd name="T32" fmla="*/ 29 w 93"/>
                  <a:gd name="T33" fmla="*/ 158 h 166"/>
                  <a:gd name="T34" fmla="*/ 28 w 93"/>
                  <a:gd name="T35" fmla="*/ 100 h 166"/>
                  <a:gd name="T36" fmla="*/ 9 w 93"/>
                  <a:gd name="T37" fmla="*/ 100 h 166"/>
                  <a:gd name="T38" fmla="*/ 28 w 93"/>
                  <a:gd name="T39" fmla="*/ 24 h 166"/>
                  <a:gd name="T40" fmla="*/ 25 w 93"/>
                  <a:gd name="T41" fmla="*/ 26 h 166"/>
                  <a:gd name="T42" fmla="*/ 13 w 93"/>
                  <a:gd name="T43" fmla="*/ 67 h 166"/>
                  <a:gd name="T44" fmla="*/ 0 w 93"/>
                  <a:gd name="T45" fmla="*/ 66 h 166"/>
                  <a:gd name="T46" fmla="*/ 8 w 93"/>
                  <a:gd name="T47" fmla="*/ 36 h 166"/>
                  <a:gd name="T48" fmla="*/ 19 w 93"/>
                  <a:gd name="T49" fmla="*/ 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3" h="166">
                    <a:moveTo>
                      <a:pt x="19" y="7"/>
                    </a:moveTo>
                    <a:cubicBezTo>
                      <a:pt x="27" y="0"/>
                      <a:pt x="39" y="3"/>
                      <a:pt x="49" y="2"/>
                    </a:cubicBezTo>
                    <a:cubicBezTo>
                      <a:pt x="58" y="1"/>
                      <a:pt x="68" y="2"/>
                      <a:pt x="72" y="10"/>
                    </a:cubicBezTo>
                    <a:cubicBezTo>
                      <a:pt x="78" y="20"/>
                      <a:pt x="80" y="32"/>
                      <a:pt x="84" y="43"/>
                    </a:cubicBezTo>
                    <a:cubicBezTo>
                      <a:pt x="90" y="59"/>
                      <a:pt x="93" y="68"/>
                      <a:pt x="89" y="71"/>
                    </a:cubicBezTo>
                    <a:cubicBezTo>
                      <a:pt x="85" y="73"/>
                      <a:pt x="79" y="72"/>
                      <a:pt x="77" y="67"/>
                    </a:cubicBezTo>
                    <a:cubicBezTo>
                      <a:pt x="72" y="54"/>
                      <a:pt x="69" y="41"/>
                      <a:pt x="65" y="28"/>
                    </a:cubicBezTo>
                    <a:cubicBezTo>
                      <a:pt x="64" y="25"/>
                      <a:pt x="62" y="24"/>
                      <a:pt x="61" y="23"/>
                    </a:cubicBezTo>
                    <a:cubicBezTo>
                      <a:pt x="67" y="49"/>
                      <a:pt x="75" y="74"/>
                      <a:pt x="82" y="100"/>
                    </a:cubicBezTo>
                    <a:cubicBezTo>
                      <a:pt x="76" y="100"/>
                      <a:pt x="69" y="100"/>
                      <a:pt x="63" y="100"/>
                    </a:cubicBezTo>
                    <a:cubicBezTo>
                      <a:pt x="63" y="119"/>
                      <a:pt x="63" y="137"/>
                      <a:pt x="63" y="156"/>
                    </a:cubicBezTo>
                    <a:cubicBezTo>
                      <a:pt x="63" y="160"/>
                      <a:pt x="60" y="165"/>
                      <a:pt x="55" y="164"/>
                    </a:cubicBezTo>
                    <a:cubicBezTo>
                      <a:pt x="51" y="165"/>
                      <a:pt x="47" y="160"/>
                      <a:pt x="48" y="156"/>
                    </a:cubicBezTo>
                    <a:cubicBezTo>
                      <a:pt x="48" y="137"/>
                      <a:pt x="48" y="119"/>
                      <a:pt x="48" y="100"/>
                    </a:cubicBezTo>
                    <a:cubicBezTo>
                      <a:pt x="47" y="100"/>
                      <a:pt x="44" y="100"/>
                      <a:pt x="43" y="100"/>
                    </a:cubicBezTo>
                    <a:cubicBezTo>
                      <a:pt x="43" y="119"/>
                      <a:pt x="44" y="139"/>
                      <a:pt x="43" y="158"/>
                    </a:cubicBezTo>
                    <a:cubicBezTo>
                      <a:pt x="42" y="166"/>
                      <a:pt x="29" y="166"/>
                      <a:pt x="29" y="158"/>
                    </a:cubicBezTo>
                    <a:cubicBezTo>
                      <a:pt x="28" y="139"/>
                      <a:pt x="29" y="119"/>
                      <a:pt x="28" y="100"/>
                    </a:cubicBezTo>
                    <a:cubicBezTo>
                      <a:pt x="22" y="100"/>
                      <a:pt x="15" y="100"/>
                      <a:pt x="9" y="100"/>
                    </a:cubicBezTo>
                    <a:cubicBezTo>
                      <a:pt x="15" y="75"/>
                      <a:pt x="22" y="49"/>
                      <a:pt x="28" y="24"/>
                    </a:cubicBezTo>
                    <a:cubicBezTo>
                      <a:pt x="27" y="24"/>
                      <a:pt x="26" y="25"/>
                      <a:pt x="25" y="26"/>
                    </a:cubicBezTo>
                    <a:cubicBezTo>
                      <a:pt x="20" y="39"/>
                      <a:pt x="18" y="54"/>
                      <a:pt x="13" y="67"/>
                    </a:cubicBezTo>
                    <a:cubicBezTo>
                      <a:pt x="11" y="74"/>
                      <a:pt x="0" y="73"/>
                      <a:pt x="0" y="66"/>
                    </a:cubicBezTo>
                    <a:cubicBezTo>
                      <a:pt x="1" y="56"/>
                      <a:pt x="5" y="46"/>
                      <a:pt x="8" y="36"/>
                    </a:cubicBezTo>
                    <a:cubicBezTo>
                      <a:pt x="11" y="26"/>
                      <a:pt x="12" y="15"/>
                      <a:pt x="19" y="7"/>
                    </a:cubicBez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pPr defTabSz="2437365"/>
                <a:endParaRPr lang="en-US" sz="4799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58" name="Rectangle 70"/>
            <p:cNvSpPr>
              <a:spLocks noChangeArrowheads="1"/>
            </p:cNvSpPr>
            <p:nvPr/>
          </p:nvSpPr>
          <p:spPr bwMode="auto">
            <a:xfrm>
              <a:off x="858224" y="3241305"/>
              <a:ext cx="2661389" cy="1219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algn="ct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10797" b="1">
                  <a:solidFill>
                    <a:srgbClr val="002060"/>
                  </a:solidFill>
                  <a:latin typeface="Arial Narrow" pitchFamily="34" charset="0"/>
                </a:rPr>
                <a:t>54,672*</a:t>
              </a:r>
            </a:p>
            <a:p>
              <a:pPr algn="ct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s-419" sz="4799">
                  <a:solidFill>
                    <a:srgbClr val="002060"/>
                  </a:solidFill>
                  <a:latin typeface="Arial Narrow" pitchFamily="112" charset="0"/>
                </a:rPr>
                <a:t>Ejecutado</a:t>
              </a:r>
            </a:p>
          </p:txBody>
        </p:sp>
      </p:grpSp>
      <p:sp>
        <p:nvSpPr>
          <p:cNvPr id="39" name="TextBox 214"/>
          <p:cNvSpPr txBox="1"/>
          <p:nvPr/>
        </p:nvSpPr>
        <p:spPr>
          <a:xfrm>
            <a:off x="440653" y="411464"/>
            <a:ext cx="23479916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365"/>
            <a:r>
              <a:rPr lang="es-SV" sz="6398">
                <a:solidFill>
                  <a:srgbClr val="FFFFFF"/>
                </a:solidFill>
                <a:latin typeface="Arial"/>
                <a:cs typeface="Arial"/>
              </a:rPr>
              <a:t>Ejecución INSAFORP</a:t>
            </a:r>
            <a:endParaRPr lang="es-419" sz="6398">
              <a:solidFill>
                <a:srgbClr val="FFFFFF"/>
              </a:solidFill>
              <a:latin typeface="Arial"/>
              <a:cs typeface="Arial"/>
            </a:endParaRPr>
          </a:p>
          <a:p>
            <a:pPr defTabSz="2437365"/>
            <a:r>
              <a:rPr lang="en-US" sz="3999">
                <a:solidFill>
                  <a:srgbClr val="D4D4D4"/>
                </a:solidFill>
                <a:latin typeface="Arial"/>
                <a:cs typeface="Arial"/>
              </a:rPr>
              <a:t>RESULTADOS PRIMER TRIMESTRE 2020</a:t>
            </a:r>
          </a:p>
        </p:txBody>
      </p:sp>
      <p:sp>
        <p:nvSpPr>
          <p:cNvPr id="40" name="CuadroTexto 39"/>
          <p:cNvSpPr txBox="1"/>
          <p:nvPr/>
        </p:nvSpPr>
        <p:spPr>
          <a:xfrm>
            <a:off x="440653" y="13011808"/>
            <a:ext cx="15409450" cy="52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343"/>
            <a:r>
              <a:rPr lang="es-SV" sz="2799" i="1" dirty="0">
                <a:solidFill>
                  <a:prstClr val="white"/>
                </a:solidFill>
              </a:rPr>
              <a:t>*Las cifras de ejecución corresponden hasta el </a:t>
            </a:r>
            <a:r>
              <a:rPr lang="es-SV" sz="2799" i="1" dirty="0" smtClean="0">
                <a:solidFill>
                  <a:prstClr val="white"/>
                </a:solidFill>
              </a:rPr>
              <a:t>13 </a:t>
            </a:r>
            <a:r>
              <a:rPr lang="es-SV" sz="2799" i="1" dirty="0">
                <a:solidFill>
                  <a:prstClr val="white"/>
                </a:solidFill>
              </a:rPr>
              <a:t>de marzo de 2020</a:t>
            </a:r>
          </a:p>
        </p:txBody>
      </p:sp>
      <p:cxnSp>
        <p:nvCxnSpPr>
          <p:cNvPr id="44" name="Straight Connector 191" descr="Horizontal Divider Line"/>
          <p:cNvCxnSpPr/>
          <p:nvPr/>
        </p:nvCxnSpPr>
        <p:spPr>
          <a:xfrm>
            <a:off x="16760511" y="9721136"/>
            <a:ext cx="7000554" cy="0"/>
          </a:xfrm>
          <a:prstGeom prst="line">
            <a:avLst/>
          </a:prstGeom>
          <a:ln w="12700" cap="rnd" cmpd="sng">
            <a:solidFill>
              <a:srgbClr val="9B9B9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261" descr="Vertical Divider Line"/>
          <p:cNvCxnSpPr/>
          <p:nvPr/>
        </p:nvCxnSpPr>
        <p:spPr>
          <a:xfrm rot="5400000">
            <a:off x="19458442" y="11084301"/>
            <a:ext cx="2726324" cy="0"/>
          </a:xfrm>
          <a:prstGeom prst="line">
            <a:avLst/>
          </a:prstGeom>
          <a:ln w="12700" cap="rnd" cmpd="sng">
            <a:solidFill>
              <a:srgbClr val="9B9B9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9" name="Imagen 4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7968" y="702915"/>
            <a:ext cx="2501566" cy="136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75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 4</a:t>
            </a:r>
          </a:p>
        </p:txBody>
      </p:sp>
      <p:sp>
        <p:nvSpPr>
          <p:cNvPr id="100" name="Rectangle 88" descr="Header Gray Bar"/>
          <p:cNvSpPr/>
          <p:nvPr/>
        </p:nvSpPr>
        <p:spPr bwMode="auto">
          <a:xfrm>
            <a:off x="-19044" y="4382"/>
            <a:ext cx="24396695" cy="2612354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39" name="TextBox 214"/>
          <p:cNvSpPr txBox="1"/>
          <p:nvPr/>
        </p:nvSpPr>
        <p:spPr>
          <a:xfrm>
            <a:off x="440653" y="411464"/>
            <a:ext cx="23479916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365"/>
            <a:r>
              <a:rPr lang="es-SV" sz="6398">
                <a:solidFill>
                  <a:srgbClr val="FFFFFF"/>
                </a:solidFill>
                <a:latin typeface="Arial"/>
                <a:cs typeface="Arial"/>
              </a:rPr>
              <a:t>Ejecución INSAFORP</a:t>
            </a:r>
            <a:endParaRPr lang="es-419" sz="6398">
              <a:solidFill>
                <a:srgbClr val="FFFFFF"/>
              </a:solidFill>
              <a:latin typeface="Arial"/>
              <a:cs typeface="Arial"/>
            </a:endParaRPr>
          </a:p>
          <a:p>
            <a:pPr defTabSz="2437365"/>
            <a:r>
              <a:rPr lang="en-US" sz="3999">
                <a:solidFill>
                  <a:srgbClr val="D4D4D4"/>
                </a:solidFill>
                <a:latin typeface="Arial"/>
                <a:cs typeface="Arial"/>
              </a:rPr>
              <a:t>RESULTADOS PRIMER TRIMESTRE 2020</a:t>
            </a:r>
          </a:p>
        </p:txBody>
      </p:sp>
      <p:pic>
        <p:nvPicPr>
          <p:cNvPr id="49" name="Imagen 4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7968" y="702915"/>
            <a:ext cx="2501566" cy="136758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8507" y="2695945"/>
            <a:ext cx="9342658" cy="565609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" y="2616733"/>
            <a:ext cx="13623553" cy="11097481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15481022" y="8509905"/>
            <a:ext cx="8712437" cy="5713464"/>
            <a:chOff x="5941109" y="4176216"/>
            <a:chExt cx="4357353" cy="2857476"/>
          </a:xfrm>
        </p:grpSpPr>
        <p:sp>
          <p:nvSpPr>
            <p:cNvPr id="16" name="TextBox 18">
              <a:extLst>
                <a:ext uri="{FF2B5EF4-FFF2-40B4-BE49-F238E27FC236}">
                  <a16:creationId xmlns="" xmlns:a16="http://schemas.microsoft.com/office/drawing/2014/main" id="{F009F5A7-1AA4-BF47-9EE1-129B6BFE9B69}"/>
                </a:ext>
              </a:extLst>
            </p:cNvPr>
            <p:cNvSpPr txBox="1"/>
            <p:nvPr/>
          </p:nvSpPr>
          <p:spPr>
            <a:xfrm>
              <a:off x="5941109" y="6055888"/>
              <a:ext cx="4357353" cy="600192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algn="ctr" defTabSz="1828343"/>
              <a:r>
                <a:rPr lang="en-US" sz="3599" dirty="0">
                  <a:solidFill>
                    <a:srgbClr val="1F497D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Meta: </a:t>
              </a:r>
              <a:r>
                <a:rPr lang="en-US" sz="3599" b="1" dirty="0">
                  <a:solidFill>
                    <a:srgbClr val="1F497D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73,425</a:t>
              </a:r>
              <a:r>
                <a:rPr lang="en-US" sz="3599" dirty="0">
                  <a:solidFill>
                    <a:srgbClr val="1F497D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 | Valor </a:t>
              </a:r>
              <a:r>
                <a:rPr lang="en-US" sz="3599" b="1" dirty="0">
                  <a:solidFill>
                    <a:srgbClr val="1F497D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54,672</a:t>
              </a:r>
            </a:p>
            <a:p>
              <a:pPr algn="ctr" defTabSz="1828343"/>
              <a:r>
                <a:rPr lang="en-US" sz="3599" dirty="0" err="1">
                  <a:solidFill>
                    <a:srgbClr val="1F497D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Periodo</a:t>
              </a:r>
              <a:r>
                <a:rPr lang="en-US" sz="3599" dirty="0">
                  <a:solidFill>
                    <a:srgbClr val="1F497D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: </a:t>
              </a:r>
              <a:r>
                <a:rPr lang="en-US" sz="3599" b="1" dirty="0" err="1">
                  <a:solidFill>
                    <a:srgbClr val="1F497D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Marzo</a:t>
              </a:r>
              <a:r>
                <a:rPr lang="en-US" sz="3599" b="1" dirty="0">
                  <a:solidFill>
                    <a:srgbClr val="1F497D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 2020 </a:t>
              </a:r>
            </a:p>
          </p:txBody>
        </p:sp>
        <p:sp>
          <p:nvSpPr>
            <p:cNvPr id="6" name="Rectángulo 5"/>
            <p:cNvSpPr/>
            <p:nvPr/>
          </p:nvSpPr>
          <p:spPr>
            <a:xfrm>
              <a:off x="7487548" y="5776938"/>
              <a:ext cx="1494680" cy="2924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828343"/>
              <a:r>
                <a:rPr lang="en-US" sz="3199" b="1" dirty="0" err="1">
                  <a:solidFill>
                    <a:srgbClr val="1F497D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Avance</a:t>
              </a:r>
              <a:r>
                <a:rPr lang="en-US" sz="3199" b="1" dirty="0">
                  <a:solidFill>
                    <a:srgbClr val="1F497D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 74%</a:t>
              </a:r>
              <a:endParaRPr lang="es-SV" sz="3199"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rupo 8"/>
            <p:cNvGrpSpPr/>
            <p:nvPr/>
          </p:nvGrpSpPr>
          <p:grpSpPr>
            <a:xfrm>
              <a:off x="6635955" y="4176216"/>
              <a:ext cx="2853809" cy="2857476"/>
              <a:chOff x="7269006" y="4176216"/>
              <a:chExt cx="2853809" cy="2857476"/>
            </a:xfrm>
          </p:grpSpPr>
          <p:graphicFrame>
            <p:nvGraphicFramePr>
              <p:cNvPr id="15" name="Chart 23">
                <a:extLst>
                  <a:ext uri="{FF2B5EF4-FFF2-40B4-BE49-F238E27FC236}">
                    <a16:creationId xmlns="" xmlns:a16="http://schemas.microsoft.com/office/drawing/2014/main" id="{A4EE410A-CC16-7E4F-B466-0629C62CA665}"/>
                  </a:ext>
                </a:extLst>
              </p:cNvPr>
              <p:cNvGraphicFramePr/>
              <p:nvPr>
                <p:extLst/>
              </p:nvPr>
            </p:nvGraphicFramePr>
            <p:xfrm>
              <a:off x="7269006" y="4176216"/>
              <a:ext cx="2853809" cy="285747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6"/>
              </a:graphicData>
            </a:graphic>
          </p:graphicFrame>
          <p:grpSp>
            <p:nvGrpSpPr>
              <p:cNvPr id="24" name="Group 15">
                <a:extLst>
                  <a:ext uri="{FF2B5EF4-FFF2-40B4-BE49-F238E27FC236}">
                    <a16:creationId xmlns="" xmlns:a16="http://schemas.microsoft.com/office/drawing/2014/main" id="{5CAE7901-A099-184A-B617-186C579C36A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40799">
                <a:off x="7649938" y="5083615"/>
                <a:ext cx="1330956" cy="423336"/>
                <a:chOff x="7469178" y="7156087"/>
                <a:chExt cx="1914635" cy="608988"/>
              </a:xfrm>
            </p:grpSpPr>
            <p:sp>
              <p:nvSpPr>
                <p:cNvPr id="25" name="Triangle 4">
                  <a:extLst>
                    <a:ext uri="{FF2B5EF4-FFF2-40B4-BE49-F238E27FC236}">
                      <a16:creationId xmlns="" xmlns:a16="http://schemas.microsoft.com/office/drawing/2014/main" id="{2E2FFB45-7052-BD4F-BC29-091DB13E0FF2}"/>
                    </a:ext>
                  </a:extLst>
                </p:cNvPr>
                <p:cNvSpPr/>
                <p:nvPr/>
              </p:nvSpPr>
              <p:spPr>
                <a:xfrm rot="17282797">
                  <a:off x="8208693" y="6416572"/>
                  <a:ext cx="249680" cy="1728710"/>
                </a:xfrm>
                <a:prstGeom prst="triangle">
                  <a:avLst/>
                </a:prstGeom>
                <a:solidFill>
                  <a:schemeClr val="tx2"/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828343"/>
                  <a:endParaRPr lang="en-US" sz="3599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" name="Oval 5">
                  <a:extLst>
                    <a:ext uri="{FF2B5EF4-FFF2-40B4-BE49-F238E27FC236}">
                      <a16:creationId xmlns="" xmlns:a16="http://schemas.microsoft.com/office/drawing/2014/main" id="{A1FFCACC-6FDD-FD48-AF7C-AA377D4D9D3A}"/>
                    </a:ext>
                  </a:extLst>
                </p:cNvPr>
                <p:cNvSpPr/>
                <p:nvPr/>
              </p:nvSpPr>
              <p:spPr>
                <a:xfrm rot="684176">
                  <a:off x="8955484" y="7336747"/>
                  <a:ext cx="428329" cy="428328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32" tIns="91416" rIns="182832" bIns="91416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1828343"/>
                  <a:endParaRPr lang="en-US" sz="3599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89493" y="8679525"/>
            <a:ext cx="2902970" cy="1125427"/>
          </a:xfrm>
          <a:prstGeom prst="rect">
            <a:avLst/>
          </a:prstGeom>
          <a:ln>
            <a:solidFill>
              <a:srgbClr val="3795AF"/>
            </a:solidFill>
          </a:ln>
        </p:spPr>
      </p:pic>
    </p:spTree>
    <p:extLst>
      <p:ext uri="{BB962C8B-B14F-4D97-AF65-F5344CB8AC3E}">
        <p14:creationId xmlns:p14="http://schemas.microsoft.com/office/powerpoint/2010/main" val="225649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n 4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" r="50080"/>
          <a:stretch/>
        </p:blipFill>
        <p:spPr>
          <a:xfrm>
            <a:off x="7257059" y="4723080"/>
            <a:ext cx="10166518" cy="6155353"/>
          </a:xfrm>
          <a:prstGeom prst="rect">
            <a:avLst/>
          </a:prstGeom>
        </p:spPr>
      </p:pic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 4</a:t>
            </a:r>
          </a:p>
        </p:txBody>
      </p:sp>
      <p:sp>
        <p:nvSpPr>
          <p:cNvPr id="100" name="Rectangle 88" descr="Header Gray Bar"/>
          <p:cNvSpPr/>
          <p:nvPr/>
        </p:nvSpPr>
        <p:spPr bwMode="auto">
          <a:xfrm>
            <a:off x="-22219" y="-23609"/>
            <a:ext cx="24396695" cy="2612354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98" name="TextBox 214"/>
          <p:cNvSpPr txBox="1"/>
          <p:nvPr/>
        </p:nvSpPr>
        <p:spPr>
          <a:xfrm>
            <a:off x="440653" y="411464"/>
            <a:ext cx="23479916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365"/>
            <a:r>
              <a:rPr lang="es-SV" sz="6398">
                <a:solidFill>
                  <a:srgbClr val="FFFFFF"/>
                </a:solidFill>
                <a:latin typeface="Arial"/>
                <a:cs typeface="Arial"/>
              </a:rPr>
              <a:t>Ejecución INSAFORP</a:t>
            </a:r>
            <a:endParaRPr lang="es-419" sz="6398">
              <a:solidFill>
                <a:srgbClr val="FFFFFF"/>
              </a:solidFill>
              <a:latin typeface="Arial"/>
              <a:cs typeface="Arial"/>
            </a:endParaRPr>
          </a:p>
          <a:p>
            <a:pPr defTabSz="2437365"/>
            <a:r>
              <a:rPr lang="en-US" sz="3999">
                <a:solidFill>
                  <a:srgbClr val="D4D4D4"/>
                </a:solidFill>
                <a:latin typeface="Arial"/>
                <a:cs typeface="Arial"/>
              </a:rPr>
              <a:t>RESULTADOS PRIMER TRIMESTRE 2020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107943" y="3163005"/>
            <a:ext cx="10353141" cy="9937415"/>
            <a:chOff x="53985" y="1581021"/>
            <a:chExt cx="5177919" cy="4970002"/>
          </a:xfrm>
        </p:grpSpPr>
        <p:cxnSp>
          <p:nvCxnSpPr>
            <p:cNvPr id="205" name="Straight Arrow Connector 204"/>
            <p:cNvCxnSpPr/>
            <p:nvPr/>
          </p:nvCxnSpPr>
          <p:spPr>
            <a:xfrm rot="10800000" flipH="1">
              <a:off x="1567807" y="4256677"/>
              <a:ext cx="144780" cy="0"/>
            </a:xfrm>
            <a:prstGeom prst="straightConnector1">
              <a:avLst/>
            </a:prstGeom>
            <a:ln w="12700">
              <a:solidFill>
                <a:srgbClr val="9B9B9B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/>
            <p:cNvCxnSpPr/>
            <p:nvPr/>
          </p:nvCxnSpPr>
          <p:spPr>
            <a:xfrm rot="16200000">
              <a:off x="884930" y="4256055"/>
              <a:ext cx="1363517" cy="1242"/>
            </a:xfrm>
            <a:prstGeom prst="line">
              <a:avLst/>
            </a:prstGeom>
            <a:ln w="3175" cap="flat" cmpd="sng" algn="ctr">
              <a:solidFill>
                <a:srgbClr val="9B9B9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 descr="Horizontal Divider Line"/>
            <p:cNvCxnSpPr/>
            <p:nvPr/>
          </p:nvCxnSpPr>
          <p:spPr>
            <a:xfrm>
              <a:off x="137028" y="2077616"/>
              <a:ext cx="3220329" cy="0"/>
            </a:xfrm>
            <a:prstGeom prst="line">
              <a:avLst/>
            </a:prstGeom>
            <a:ln w="12700" cap="rnd" cmpd="sng">
              <a:solidFill>
                <a:srgbClr val="9B9B9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 descr="Horizontal Divider Line"/>
            <p:cNvCxnSpPr/>
            <p:nvPr/>
          </p:nvCxnSpPr>
          <p:spPr>
            <a:xfrm>
              <a:off x="91915" y="3407490"/>
              <a:ext cx="3806234" cy="0"/>
            </a:xfrm>
            <a:prstGeom prst="line">
              <a:avLst/>
            </a:prstGeom>
            <a:ln w="12700" cap="rnd" cmpd="sng">
              <a:solidFill>
                <a:srgbClr val="9B9B9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 descr="Horizontal Divider Line"/>
            <p:cNvCxnSpPr/>
            <p:nvPr/>
          </p:nvCxnSpPr>
          <p:spPr>
            <a:xfrm>
              <a:off x="53985" y="5168033"/>
              <a:ext cx="4020710" cy="0"/>
            </a:xfrm>
            <a:prstGeom prst="line">
              <a:avLst/>
            </a:prstGeom>
            <a:ln w="12700" cap="rnd" cmpd="sng">
              <a:solidFill>
                <a:srgbClr val="9B9B9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 descr="Vertical Divider Line"/>
            <p:cNvCxnSpPr/>
            <p:nvPr/>
          </p:nvCxnSpPr>
          <p:spPr>
            <a:xfrm rot="5400000">
              <a:off x="1525809" y="5869265"/>
              <a:ext cx="1363517" cy="0"/>
            </a:xfrm>
            <a:prstGeom prst="line">
              <a:avLst/>
            </a:prstGeom>
            <a:ln w="12700" cap="rnd" cmpd="sng">
              <a:solidFill>
                <a:srgbClr val="9B9B9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TextBox 163"/>
            <p:cNvSpPr txBox="1"/>
            <p:nvPr/>
          </p:nvSpPr>
          <p:spPr>
            <a:xfrm>
              <a:off x="237421" y="1581021"/>
              <a:ext cx="2869927" cy="415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437365"/>
              <a:r>
                <a:rPr lang="es-419" sz="4799">
                  <a:solidFill>
                    <a:srgbClr val="002060"/>
                  </a:solidFill>
                  <a:latin typeface="Eras Bold ITC" panose="020B0907030504020204" pitchFamily="34" charset="0"/>
                  <a:cs typeface="Arial"/>
                </a:rPr>
                <a:t>TRABAJADORES</a:t>
              </a:r>
            </a:p>
          </p:txBody>
        </p:sp>
        <p:sp>
          <p:nvSpPr>
            <p:cNvPr id="197" name="Rectangle 70"/>
            <p:cNvSpPr>
              <a:spLocks noChangeArrowheads="1"/>
            </p:cNvSpPr>
            <p:nvPr/>
          </p:nvSpPr>
          <p:spPr bwMode="auto">
            <a:xfrm>
              <a:off x="1148491" y="5687823"/>
              <a:ext cx="1037342" cy="647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7998" b="1">
                  <a:solidFill>
                    <a:srgbClr val="002060"/>
                  </a:solidFill>
                  <a:latin typeface="Arial Narrow" pitchFamily="34" charset="0"/>
                </a:rPr>
                <a:t>39% </a:t>
              </a:r>
            </a:p>
          </p:txBody>
        </p:sp>
        <p:grpSp>
          <p:nvGrpSpPr>
            <p:cNvPr id="264" name="Group 263"/>
            <p:cNvGrpSpPr/>
            <p:nvPr/>
          </p:nvGrpSpPr>
          <p:grpSpPr>
            <a:xfrm>
              <a:off x="1283304" y="2377508"/>
              <a:ext cx="294796" cy="731454"/>
              <a:chOff x="4042929" y="1253129"/>
              <a:chExt cx="266700" cy="701676"/>
            </a:xfrm>
            <a:solidFill>
              <a:schemeClr val="tx2">
                <a:lumMod val="60000"/>
                <a:lumOff val="40000"/>
              </a:schemeClr>
            </a:solidFill>
          </p:grpSpPr>
          <p:sp>
            <p:nvSpPr>
              <p:cNvPr id="274" name="Freeform 6"/>
              <p:cNvSpPr>
                <a:spLocks/>
              </p:cNvSpPr>
              <p:nvPr/>
            </p:nvSpPr>
            <p:spPr bwMode="auto">
              <a:xfrm>
                <a:off x="4111188" y="1253129"/>
                <a:ext cx="136525" cy="133350"/>
              </a:xfrm>
              <a:custGeom>
                <a:avLst/>
                <a:gdLst>
                  <a:gd name="T0" fmla="*/ 15 w 40"/>
                  <a:gd name="T1" fmla="*/ 4 h 39"/>
                  <a:gd name="T2" fmla="*/ 34 w 40"/>
                  <a:gd name="T3" fmla="*/ 25 h 39"/>
                  <a:gd name="T4" fmla="*/ 7 w 40"/>
                  <a:gd name="T5" fmla="*/ 30 h 39"/>
                  <a:gd name="T6" fmla="*/ 15 w 40"/>
                  <a:gd name="T7" fmla="*/ 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39">
                    <a:moveTo>
                      <a:pt x="15" y="4"/>
                    </a:moveTo>
                    <a:cubicBezTo>
                      <a:pt x="27" y="0"/>
                      <a:pt x="40" y="14"/>
                      <a:pt x="34" y="25"/>
                    </a:cubicBezTo>
                    <a:cubicBezTo>
                      <a:pt x="31" y="36"/>
                      <a:pt x="14" y="39"/>
                      <a:pt x="7" y="30"/>
                    </a:cubicBezTo>
                    <a:cubicBezTo>
                      <a:pt x="0" y="22"/>
                      <a:pt x="4" y="6"/>
                      <a:pt x="15" y="4"/>
                    </a:cubicBez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pPr defTabSz="2437365"/>
                <a:endParaRPr lang="en-US" sz="4799">
                  <a:solidFill>
                    <a:srgbClr val="002060"/>
                  </a:solidFill>
                </a:endParaRPr>
              </a:p>
            </p:txBody>
          </p:sp>
          <p:sp>
            <p:nvSpPr>
              <p:cNvPr id="275" name="Freeform 7"/>
              <p:cNvSpPr>
                <a:spLocks/>
              </p:cNvSpPr>
              <p:nvPr/>
            </p:nvSpPr>
            <p:spPr bwMode="auto">
              <a:xfrm>
                <a:off x="4042929" y="1378542"/>
                <a:ext cx="266700" cy="576263"/>
              </a:xfrm>
              <a:custGeom>
                <a:avLst/>
                <a:gdLst>
                  <a:gd name="T0" fmla="*/ 10 w 78"/>
                  <a:gd name="T1" fmla="*/ 4 h 168"/>
                  <a:gd name="T2" fmla="*/ 43 w 78"/>
                  <a:gd name="T3" fmla="*/ 2 h 168"/>
                  <a:gd name="T4" fmla="*/ 71 w 78"/>
                  <a:gd name="T5" fmla="*/ 7 h 168"/>
                  <a:gd name="T6" fmla="*/ 78 w 78"/>
                  <a:gd name="T7" fmla="*/ 27 h 168"/>
                  <a:gd name="T8" fmla="*/ 78 w 78"/>
                  <a:gd name="T9" fmla="*/ 73 h 168"/>
                  <a:gd name="T10" fmla="*/ 72 w 78"/>
                  <a:gd name="T11" fmla="*/ 81 h 168"/>
                  <a:gd name="T12" fmla="*/ 64 w 78"/>
                  <a:gd name="T13" fmla="*/ 73 h 168"/>
                  <a:gd name="T14" fmla="*/ 64 w 78"/>
                  <a:gd name="T15" fmla="*/ 28 h 168"/>
                  <a:gd name="T16" fmla="*/ 59 w 78"/>
                  <a:gd name="T17" fmla="*/ 28 h 168"/>
                  <a:gd name="T18" fmla="*/ 59 w 78"/>
                  <a:gd name="T19" fmla="*/ 156 h 168"/>
                  <a:gd name="T20" fmla="*/ 41 w 78"/>
                  <a:gd name="T21" fmla="*/ 158 h 168"/>
                  <a:gd name="T22" fmla="*/ 41 w 78"/>
                  <a:gd name="T23" fmla="*/ 81 h 168"/>
                  <a:gd name="T24" fmla="*/ 37 w 78"/>
                  <a:gd name="T25" fmla="*/ 81 h 168"/>
                  <a:gd name="T26" fmla="*/ 37 w 78"/>
                  <a:gd name="T27" fmla="*/ 148 h 168"/>
                  <a:gd name="T28" fmla="*/ 35 w 78"/>
                  <a:gd name="T29" fmla="*/ 162 h 168"/>
                  <a:gd name="T30" fmla="*/ 18 w 78"/>
                  <a:gd name="T31" fmla="*/ 156 h 168"/>
                  <a:gd name="T32" fmla="*/ 18 w 78"/>
                  <a:gd name="T33" fmla="*/ 28 h 168"/>
                  <a:gd name="T34" fmla="*/ 14 w 78"/>
                  <a:gd name="T35" fmla="*/ 28 h 168"/>
                  <a:gd name="T36" fmla="*/ 14 w 78"/>
                  <a:gd name="T37" fmla="*/ 71 h 168"/>
                  <a:gd name="T38" fmla="*/ 6 w 78"/>
                  <a:gd name="T39" fmla="*/ 81 h 168"/>
                  <a:gd name="T40" fmla="*/ 0 w 78"/>
                  <a:gd name="T41" fmla="*/ 74 h 168"/>
                  <a:gd name="T42" fmla="*/ 0 w 78"/>
                  <a:gd name="T43" fmla="*/ 21 h 168"/>
                  <a:gd name="T44" fmla="*/ 10 w 78"/>
                  <a:gd name="T45" fmla="*/ 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8" h="168">
                    <a:moveTo>
                      <a:pt x="10" y="4"/>
                    </a:moveTo>
                    <a:cubicBezTo>
                      <a:pt x="21" y="0"/>
                      <a:pt x="32" y="2"/>
                      <a:pt x="43" y="2"/>
                    </a:cubicBezTo>
                    <a:cubicBezTo>
                      <a:pt x="53" y="2"/>
                      <a:pt x="64" y="0"/>
                      <a:pt x="71" y="7"/>
                    </a:cubicBezTo>
                    <a:cubicBezTo>
                      <a:pt x="77" y="12"/>
                      <a:pt x="78" y="20"/>
                      <a:pt x="78" y="27"/>
                    </a:cubicBezTo>
                    <a:cubicBezTo>
                      <a:pt x="78" y="42"/>
                      <a:pt x="78" y="57"/>
                      <a:pt x="78" y="73"/>
                    </a:cubicBezTo>
                    <a:cubicBezTo>
                      <a:pt x="78" y="76"/>
                      <a:pt x="78" y="81"/>
                      <a:pt x="72" y="81"/>
                    </a:cubicBezTo>
                    <a:cubicBezTo>
                      <a:pt x="67" y="81"/>
                      <a:pt x="64" y="77"/>
                      <a:pt x="64" y="73"/>
                    </a:cubicBezTo>
                    <a:cubicBezTo>
                      <a:pt x="64" y="58"/>
                      <a:pt x="64" y="43"/>
                      <a:pt x="64" y="28"/>
                    </a:cubicBezTo>
                    <a:cubicBezTo>
                      <a:pt x="63" y="28"/>
                      <a:pt x="60" y="28"/>
                      <a:pt x="59" y="28"/>
                    </a:cubicBezTo>
                    <a:cubicBezTo>
                      <a:pt x="59" y="71"/>
                      <a:pt x="59" y="113"/>
                      <a:pt x="59" y="156"/>
                    </a:cubicBezTo>
                    <a:cubicBezTo>
                      <a:pt x="60" y="166"/>
                      <a:pt x="42" y="168"/>
                      <a:pt x="41" y="158"/>
                    </a:cubicBezTo>
                    <a:cubicBezTo>
                      <a:pt x="41" y="132"/>
                      <a:pt x="41" y="107"/>
                      <a:pt x="41" y="81"/>
                    </a:cubicBezTo>
                    <a:cubicBezTo>
                      <a:pt x="40" y="81"/>
                      <a:pt x="38" y="81"/>
                      <a:pt x="37" y="81"/>
                    </a:cubicBezTo>
                    <a:cubicBezTo>
                      <a:pt x="37" y="103"/>
                      <a:pt x="37" y="126"/>
                      <a:pt x="37" y="148"/>
                    </a:cubicBezTo>
                    <a:cubicBezTo>
                      <a:pt x="37" y="153"/>
                      <a:pt x="37" y="160"/>
                      <a:pt x="35" y="162"/>
                    </a:cubicBezTo>
                    <a:cubicBezTo>
                      <a:pt x="29" y="167"/>
                      <a:pt x="18" y="164"/>
                      <a:pt x="18" y="156"/>
                    </a:cubicBezTo>
                    <a:cubicBezTo>
                      <a:pt x="18" y="113"/>
                      <a:pt x="18" y="71"/>
                      <a:pt x="18" y="28"/>
                    </a:cubicBezTo>
                    <a:cubicBezTo>
                      <a:pt x="17" y="28"/>
                      <a:pt x="15" y="28"/>
                      <a:pt x="14" y="28"/>
                    </a:cubicBezTo>
                    <a:cubicBezTo>
                      <a:pt x="14" y="43"/>
                      <a:pt x="14" y="57"/>
                      <a:pt x="14" y="71"/>
                    </a:cubicBezTo>
                    <a:cubicBezTo>
                      <a:pt x="14" y="75"/>
                      <a:pt x="12" y="81"/>
                      <a:pt x="6" y="81"/>
                    </a:cubicBezTo>
                    <a:cubicBezTo>
                      <a:pt x="2" y="81"/>
                      <a:pt x="0" y="77"/>
                      <a:pt x="0" y="74"/>
                    </a:cubicBezTo>
                    <a:cubicBezTo>
                      <a:pt x="0" y="57"/>
                      <a:pt x="0" y="39"/>
                      <a:pt x="0" y="21"/>
                    </a:cubicBezTo>
                    <a:cubicBezTo>
                      <a:pt x="0" y="14"/>
                      <a:pt x="3" y="7"/>
                      <a:pt x="10" y="4"/>
                    </a:cubicBez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pPr defTabSz="2437365"/>
                <a:endParaRPr lang="en-US" sz="4799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276" name="Rectangle 70"/>
            <p:cNvSpPr>
              <a:spLocks noChangeArrowheads="1"/>
            </p:cNvSpPr>
            <p:nvPr/>
          </p:nvSpPr>
          <p:spPr bwMode="auto">
            <a:xfrm>
              <a:off x="1715078" y="2308456"/>
              <a:ext cx="1975831" cy="1219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7998" b="1">
                  <a:solidFill>
                    <a:srgbClr val="002060"/>
                  </a:solidFill>
                  <a:latin typeface="Arial Narrow" pitchFamily="34" charset="0"/>
                </a:rPr>
                <a:t>28,801</a:t>
              </a:r>
            </a:p>
            <a:p>
              <a:pPr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4799">
                  <a:solidFill>
                    <a:srgbClr val="002060"/>
                  </a:solidFill>
                  <a:latin typeface="Arial Narrow" pitchFamily="112" charset="0"/>
                </a:rPr>
                <a:t>Participaciones</a:t>
              </a:r>
            </a:p>
          </p:txBody>
        </p:sp>
        <p:sp>
          <p:nvSpPr>
            <p:cNvPr id="104" name="Rectangle 70"/>
            <p:cNvSpPr>
              <a:spLocks noChangeArrowheads="1"/>
            </p:cNvSpPr>
            <p:nvPr/>
          </p:nvSpPr>
          <p:spPr bwMode="auto">
            <a:xfrm>
              <a:off x="1753771" y="3841007"/>
              <a:ext cx="2058910" cy="920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algn="ct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7998" b="1">
                  <a:solidFill>
                    <a:srgbClr val="002060"/>
                  </a:solidFill>
                  <a:latin typeface="Arial Narrow" pitchFamily="34" charset="0"/>
                </a:rPr>
                <a:t> 2.2 </a:t>
              </a:r>
            </a:p>
            <a:p>
              <a:pPr algn="ct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7998" b="1">
                  <a:solidFill>
                    <a:srgbClr val="002060"/>
                  </a:solidFill>
                  <a:latin typeface="Arial Narrow" pitchFamily="34" charset="0"/>
                </a:rPr>
                <a:t> Millones</a:t>
              </a:r>
            </a:p>
          </p:txBody>
        </p:sp>
        <p:sp>
          <p:nvSpPr>
            <p:cNvPr id="74" name="Rectangle 70"/>
            <p:cNvSpPr>
              <a:spLocks noChangeArrowheads="1"/>
            </p:cNvSpPr>
            <p:nvPr/>
          </p:nvSpPr>
          <p:spPr bwMode="auto">
            <a:xfrm>
              <a:off x="2459173" y="5808721"/>
              <a:ext cx="2772731" cy="397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4799">
                  <a:solidFill>
                    <a:srgbClr val="002060"/>
                  </a:solidFill>
                  <a:latin typeface="Arial Narrow" pitchFamily="34" charset="0"/>
                </a:rPr>
                <a:t>Ejecución Presupuesto </a:t>
              </a:r>
              <a:endParaRPr lang="en-US" sz="4799">
                <a:solidFill>
                  <a:srgbClr val="002060"/>
                </a:solidFill>
                <a:latin typeface="Arial Narrow" pitchFamily="112" charset="0"/>
              </a:endParaRPr>
            </a:p>
          </p:txBody>
        </p:sp>
        <p:grpSp>
          <p:nvGrpSpPr>
            <p:cNvPr id="52" name="Group 278"/>
            <p:cNvGrpSpPr/>
            <p:nvPr/>
          </p:nvGrpSpPr>
          <p:grpSpPr>
            <a:xfrm>
              <a:off x="894556" y="2363600"/>
              <a:ext cx="332629" cy="726488"/>
              <a:chOff x="1251190" y="1303395"/>
              <a:chExt cx="319088" cy="696911"/>
            </a:xfrm>
            <a:solidFill>
              <a:schemeClr val="tx2">
                <a:lumMod val="60000"/>
                <a:lumOff val="40000"/>
              </a:schemeClr>
            </a:solidFill>
          </p:grpSpPr>
          <p:sp>
            <p:nvSpPr>
              <p:cNvPr id="53" name="Freeform 5"/>
              <p:cNvSpPr>
                <a:spLocks/>
              </p:cNvSpPr>
              <p:nvPr/>
            </p:nvSpPr>
            <p:spPr bwMode="auto">
              <a:xfrm>
                <a:off x="1333745" y="1303395"/>
                <a:ext cx="133350" cy="133350"/>
              </a:xfrm>
              <a:custGeom>
                <a:avLst/>
                <a:gdLst>
                  <a:gd name="T0" fmla="*/ 17 w 39"/>
                  <a:gd name="T1" fmla="*/ 3 h 39"/>
                  <a:gd name="T2" fmla="*/ 37 w 39"/>
                  <a:gd name="T3" fmla="*/ 21 h 39"/>
                  <a:gd name="T4" fmla="*/ 8 w 39"/>
                  <a:gd name="T5" fmla="*/ 28 h 39"/>
                  <a:gd name="T6" fmla="*/ 17 w 39"/>
                  <a:gd name="T7" fmla="*/ 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9">
                    <a:moveTo>
                      <a:pt x="17" y="3"/>
                    </a:moveTo>
                    <a:cubicBezTo>
                      <a:pt x="28" y="0"/>
                      <a:pt x="39" y="10"/>
                      <a:pt x="37" y="21"/>
                    </a:cubicBezTo>
                    <a:cubicBezTo>
                      <a:pt x="36" y="35"/>
                      <a:pt x="15" y="39"/>
                      <a:pt x="8" y="28"/>
                    </a:cubicBezTo>
                    <a:cubicBezTo>
                      <a:pt x="0" y="19"/>
                      <a:pt x="6" y="5"/>
                      <a:pt x="17" y="3"/>
                    </a:cubicBez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pPr defTabSz="2437365"/>
                <a:endParaRPr lang="en-US" sz="4799">
                  <a:solidFill>
                    <a:srgbClr val="002060"/>
                  </a:solidFill>
                </a:endParaRPr>
              </a:p>
            </p:txBody>
          </p:sp>
          <p:sp>
            <p:nvSpPr>
              <p:cNvPr id="54" name="Freeform 10"/>
              <p:cNvSpPr>
                <a:spLocks/>
              </p:cNvSpPr>
              <p:nvPr/>
            </p:nvSpPr>
            <p:spPr bwMode="auto">
              <a:xfrm>
                <a:off x="1251190" y="1431981"/>
                <a:ext cx="319088" cy="568325"/>
              </a:xfrm>
              <a:custGeom>
                <a:avLst/>
                <a:gdLst>
                  <a:gd name="T0" fmla="*/ 19 w 93"/>
                  <a:gd name="T1" fmla="*/ 7 h 166"/>
                  <a:gd name="T2" fmla="*/ 49 w 93"/>
                  <a:gd name="T3" fmla="*/ 2 h 166"/>
                  <a:gd name="T4" fmla="*/ 72 w 93"/>
                  <a:gd name="T5" fmla="*/ 10 h 166"/>
                  <a:gd name="T6" fmla="*/ 84 w 93"/>
                  <a:gd name="T7" fmla="*/ 43 h 166"/>
                  <a:gd name="T8" fmla="*/ 89 w 93"/>
                  <a:gd name="T9" fmla="*/ 71 h 166"/>
                  <a:gd name="T10" fmla="*/ 77 w 93"/>
                  <a:gd name="T11" fmla="*/ 67 h 166"/>
                  <a:gd name="T12" fmla="*/ 65 w 93"/>
                  <a:gd name="T13" fmla="*/ 28 h 166"/>
                  <a:gd name="T14" fmla="*/ 61 w 93"/>
                  <a:gd name="T15" fmla="*/ 23 h 166"/>
                  <a:gd name="T16" fmla="*/ 82 w 93"/>
                  <a:gd name="T17" fmla="*/ 100 h 166"/>
                  <a:gd name="T18" fmla="*/ 63 w 93"/>
                  <a:gd name="T19" fmla="*/ 100 h 166"/>
                  <a:gd name="T20" fmla="*/ 63 w 93"/>
                  <a:gd name="T21" fmla="*/ 156 h 166"/>
                  <a:gd name="T22" fmla="*/ 55 w 93"/>
                  <a:gd name="T23" fmla="*/ 164 h 166"/>
                  <a:gd name="T24" fmla="*/ 48 w 93"/>
                  <a:gd name="T25" fmla="*/ 156 h 166"/>
                  <a:gd name="T26" fmla="*/ 48 w 93"/>
                  <a:gd name="T27" fmla="*/ 100 h 166"/>
                  <a:gd name="T28" fmla="*/ 43 w 93"/>
                  <a:gd name="T29" fmla="*/ 100 h 166"/>
                  <a:gd name="T30" fmla="*/ 43 w 93"/>
                  <a:gd name="T31" fmla="*/ 158 h 166"/>
                  <a:gd name="T32" fmla="*/ 29 w 93"/>
                  <a:gd name="T33" fmla="*/ 158 h 166"/>
                  <a:gd name="T34" fmla="*/ 28 w 93"/>
                  <a:gd name="T35" fmla="*/ 100 h 166"/>
                  <a:gd name="T36" fmla="*/ 9 w 93"/>
                  <a:gd name="T37" fmla="*/ 100 h 166"/>
                  <a:gd name="T38" fmla="*/ 28 w 93"/>
                  <a:gd name="T39" fmla="*/ 24 h 166"/>
                  <a:gd name="T40" fmla="*/ 25 w 93"/>
                  <a:gd name="T41" fmla="*/ 26 h 166"/>
                  <a:gd name="T42" fmla="*/ 13 w 93"/>
                  <a:gd name="T43" fmla="*/ 67 h 166"/>
                  <a:gd name="T44" fmla="*/ 0 w 93"/>
                  <a:gd name="T45" fmla="*/ 66 h 166"/>
                  <a:gd name="T46" fmla="*/ 8 w 93"/>
                  <a:gd name="T47" fmla="*/ 36 h 166"/>
                  <a:gd name="T48" fmla="*/ 19 w 93"/>
                  <a:gd name="T49" fmla="*/ 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3" h="166">
                    <a:moveTo>
                      <a:pt x="19" y="7"/>
                    </a:moveTo>
                    <a:cubicBezTo>
                      <a:pt x="27" y="0"/>
                      <a:pt x="39" y="3"/>
                      <a:pt x="49" y="2"/>
                    </a:cubicBezTo>
                    <a:cubicBezTo>
                      <a:pt x="58" y="1"/>
                      <a:pt x="68" y="2"/>
                      <a:pt x="72" y="10"/>
                    </a:cubicBezTo>
                    <a:cubicBezTo>
                      <a:pt x="78" y="20"/>
                      <a:pt x="80" y="32"/>
                      <a:pt x="84" y="43"/>
                    </a:cubicBezTo>
                    <a:cubicBezTo>
                      <a:pt x="90" y="59"/>
                      <a:pt x="93" y="68"/>
                      <a:pt x="89" y="71"/>
                    </a:cubicBezTo>
                    <a:cubicBezTo>
                      <a:pt x="85" y="73"/>
                      <a:pt x="79" y="72"/>
                      <a:pt x="77" y="67"/>
                    </a:cubicBezTo>
                    <a:cubicBezTo>
                      <a:pt x="72" y="54"/>
                      <a:pt x="69" y="41"/>
                      <a:pt x="65" y="28"/>
                    </a:cubicBezTo>
                    <a:cubicBezTo>
                      <a:pt x="64" y="25"/>
                      <a:pt x="62" y="24"/>
                      <a:pt x="61" y="23"/>
                    </a:cubicBezTo>
                    <a:cubicBezTo>
                      <a:pt x="67" y="49"/>
                      <a:pt x="75" y="74"/>
                      <a:pt x="82" y="100"/>
                    </a:cubicBezTo>
                    <a:cubicBezTo>
                      <a:pt x="76" y="100"/>
                      <a:pt x="69" y="100"/>
                      <a:pt x="63" y="100"/>
                    </a:cubicBezTo>
                    <a:cubicBezTo>
                      <a:pt x="63" y="119"/>
                      <a:pt x="63" y="137"/>
                      <a:pt x="63" y="156"/>
                    </a:cubicBezTo>
                    <a:cubicBezTo>
                      <a:pt x="63" y="160"/>
                      <a:pt x="60" y="165"/>
                      <a:pt x="55" y="164"/>
                    </a:cubicBezTo>
                    <a:cubicBezTo>
                      <a:pt x="51" y="165"/>
                      <a:pt x="47" y="160"/>
                      <a:pt x="48" y="156"/>
                    </a:cubicBezTo>
                    <a:cubicBezTo>
                      <a:pt x="48" y="137"/>
                      <a:pt x="48" y="119"/>
                      <a:pt x="48" y="100"/>
                    </a:cubicBezTo>
                    <a:cubicBezTo>
                      <a:pt x="47" y="100"/>
                      <a:pt x="44" y="100"/>
                      <a:pt x="43" y="100"/>
                    </a:cubicBezTo>
                    <a:cubicBezTo>
                      <a:pt x="43" y="119"/>
                      <a:pt x="44" y="139"/>
                      <a:pt x="43" y="158"/>
                    </a:cubicBezTo>
                    <a:cubicBezTo>
                      <a:pt x="42" y="166"/>
                      <a:pt x="29" y="166"/>
                      <a:pt x="29" y="158"/>
                    </a:cubicBezTo>
                    <a:cubicBezTo>
                      <a:pt x="28" y="139"/>
                      <a:pt x="29" y="119"/>
                      <a:pt x="28" y="100"/>
                    </a:cubicBezTo>
                    <a:cubicBezTo>
                      <a:pt x="22" y="100"/>
                      <a:pt x="15" y="100"/>
                      <a:pt x="9" y="100"/>
                    </a:cubicBezTo>
                    <a:cubicBezTo>
                      <a:pt x="15" y="75"/>
                      <a:pt x="22" y="49"/>
                      <a:pt x="28" y="24"/>
                    </a:cubicBezTo>
                    <a:cubicBezTo>
                      <a:pt x="27" y="24"/>
                      <a:pt x="26" y="25"/>
                      <a:pt x="25" y="26"/>
                    </a:cubicBezTo>
                    <a:cubicBezTo>
                      <a:pt x="20" y="39"/>
                      <a:pt x="18" y="54"/>
                      <a:pt x="13" y="67"/>
                    </a:cubicBezTo>
                    <a:cubicBezTo>
                      <a:pt x="11" y="74"/>
                      <a:pt x="0" y="73"/>
                      <a:pt x="0" y="66"/>
                    </a:cubicBezTo>
                    <a:cubicBezTo>
                      <a:pt x="1" y="56"/>
                      <a:pt x="5" y="46"/>
                      <a:pt x="8" y="36"/>
                    </a:cubicBezTo>
                    <a:cubicBezTo>
                      <a:pt x="11" y="26"/>
                      <a:pt x="12" y="15"/>
                      <a:pt x="19" y="7"/>
                    </a:cubicBez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pPr defTabSz="2437365"/>
                <a:endParaRPr lang="en-US" sz="4799">
                  <a:solidFill>
                    <a:srgbClr val="002060"/>
                  </a:solidFill>
                </a:endParaRPr>
              </a:p>
            </p:txBody>
          </p:sp>
        </p:grpSp>
      </p:grpSp>
      <p:grpSp>
        <p:nvGrpSpPr>
          <p:cNvPr id="5" name="Grupo 4"/>
          <p:cNvGrpSpPr/>
          <p:nvPr/>
        </p:nvGrpSpPr>
        <p:grpSpPr>
          <a:xfrm>
            <a:off x="12372337" y="2574802"/>
            <a:ext cx="12005313" cy="10572990"/>
            <a:chOff x="6187780" y="1286843"/>
            <a:chExt cx="6004220" cy="5287872"/>
          </a:xfrm>
        </p:grpSpPr>
        <p:cxnSp>
          <p:nvCxnSpPr>
            <p:cNvPr id="214" name="Straight Arrow Connector 213"/>
            <p:cNvCxnSpPr/>
            <p:nvPr/>
          </p:nvCxnSpPr>
          <p:spPr>
            <a:xfrm rot="10800000">
              <a:off x="10494900" y="4238016"/>
              <a:ext cx="144780" cy="0"/>
            </a:xfrm>
            <a:prstGeom prst="straightConnector1">
              <a:avLst/>
            </a:prstGeom>
            <a:ln w="12700">
              <a:solidFill>
                <a:srgbClr val="9B9B9B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 flipH="1">
              <a:off x="9959040" y="4237394"/>
              <a:ext cx="1363517" cy="1242"/>
            </a:xfrm>
            <a:prstGeom prst="line">
              <a:avLst/>
            </a:prstGeom>
            <a:ln w="3175" cap="flat" cmpd="sng" algn="ctr">
              <a:solidFill>
                <a:srgbClr val="9B9B9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 descr="Horizontal Divider Line"/>
            <p:cNvCxnSpPr/>
            <p:nvPr/>
          </p:nvCxnSpPr>
          <p:spPr>
            <a:xfrm>
              <a:off x="8315414" y="2109700"/>
              <a:ext cx="3596373" cy="0"/>
            </a:xfrm>
            <a:prstGeom prst="line">
              <a:avLst/>
            </a:prstGeom>
            <a:ln w="12700" cap="rnd" cmpd="sng">
              <a:solidFill>
                <a:srgbClr val="9B9B9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 descr="Horizontal Divider Line"/>
            <p:cNvCxnSpPr/>
            <p:nvPr/>
          </p:nvCxnSpPr>
          <p:spPr>
            <a:xfrm>
              <a:off x="8704998" y="3414587"/>
              <a:ext cx="3267236" cy="2811"/>
            </a:xfrm>
            <a:prstGeom prst="line">
              <a:avLst/>
            </a:prstGeom>
            <a:ln w="12700" cap="rnd" cmpd="sng">
              <a:solidFill>
                <a:srgbClr val="9B9B9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 descr="Horizontal Divider Line"/>
            <p:cNvCxnSpPr/>
            <p:nvPr/>
          </p:nvCxnSpPr>
          <p:spPr>
            <a:xfrm>
              <a:off x="8197516" y="5151991"/>
              <a:ext cx="3994484" cy="0"/>
            </a:xfrm>
            <a:prstGeom prst="line">
              <a:avLst/>
            </a:prstGeom>
            <a:ln w="12700" cap="rnd" cmpd="sng">
              <a:solidFill>
                <a:srgbClr val="9B9B9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 descr="Vertical Divider Line"/>
            <p:cNvCxnSpPr/>
            <p:nvPr/>
          </p:nvCxnSpPr>
          <p:spPr>
            <a:xfrm rot="5400000">
              <a:off x="8669016" y="5872388"/>
              <a:ext cx="1363517" cy="0"/>
            </a:xfrm>
            <a:prstGeom prst="line">
              <a:avLst/>
            </a:prstGeom>
            <a:ln w="12700" cap="rnd" cmpd="sng">
              <a:solidFill>
                <a:srgbClr val="9B9B9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TextBox 164"/>
            <p:cNvSpPr txBox="1"/>
            <p:nvPr/>
          </p:nvSpPr>
          <p:spPr>
            <a:xfrm>
              <a:off x="6187780" y="1286843"/>
              <a:ext cx="5808365" cy="784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2437365"/>
              <a:r>
                <a:rPr lang="en-US" sz="4799">
                  <a:solidFill>
                    <a:srgbClr val="FF3606"/>
                  </a:solidFill>
                  <a:latin typeface="Eras Bold ITC" panose="020B0907030504020204" pitchFamily="34" charset="0"/>
                  <a:cs typeface="Arial"/>
                </a:rPr>
                <a:t>POBLACIÓN </a:t>
              </a:r>
            </a:p>
            <a:p>
              <a:pPr algn="r" defTabSz="2437365"/>
              <a:r>
                <a:rPr lang="en-US" sz="4799">
                  <a:solidFill>
                    <a:srgbClr val="FF3606"/>
                  </a:solidFill>
                  <a:latin typeface="Eras Bold ITC" panose="020B0907030504020204" pitchFamily="34" charset="0"/>
                  <a:cs typeface="Arial"/>
                </a:rPr>
                <a:t>VULNERABLE Y JÓVENES</a:t>
              </a:r>
            </a:p>
          </p:txBody>
        </p:sp>
        <p:sp>
          <p:nvSpPr>
            <p:cNvPr id="198" name="Rectangle 70"/>
            <p:cNvSpPr>
              <a:spLocks noChangeArrowheads="1"/>
            </p:cNvSpPr>
            <p:nvPr/>
          </p:nvSpPr>
          <p:spPr bwMode="auto">
            <a:xfrm>
              <a:off x="7996046" y="5720218"/>
              <a:ext cx="1376463" cy="854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algn="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7998" b="1">
                  <a:solidFill>
                    <a:srgbClr val="FF3606"/>
                  </a:solidFill>
                  <a:latin typeface="Arial Narrow" pitchFamily="34" charset="0"/>
                </a:rPr>
                <a:t>61%</a:t>
              </a:r>
              <a:r>
                <a:rPr lang="en-US" sz="3599" b="1">
                  <a:solidFill>
                    <a:srgbClr val="FF3606"/>
                  </a:solidFill>
                  <a:latin typeface="Arial Narrow" pitchFamily="34" charset="0"/>
                </a:rPr>
                <a:t> </a:t>
              </a:r>
              <a:r>
                <a:rPr lang="en-US" sz="2799">
                  <a:solidFill>
                    <a:srgbClr val="FF3606"/>
                  </a:solidFill>
                  <a:latin typeface="Arial Narrow" pitchFamily="112" charset="0"/>
                </a:rPr>
                <a:t>. </a:t>
              </a:r>
            </a:p>
          </p:txBody>
        </p:sp>
        <p:sp>
          <p:nvSpPr>
            <p:cNvPr id="298" name="Rectangle 70"/>
            <p:cNvSpPr>
              <a:spLocks noChangeArrowheads="1"/>
            </p:cNvSpPr>
            <p:nvPr/>
          </p:nvSpPr>
          <p:spPr bwMode="auto">
            <a:xfrm>
              <a:off x="9669322" y="2377484"/>
              <a:ext cx="1837263" cy="1219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algn="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7998" b="1">
                  <a:solidFill>
                    <a:srgbClr val="FF3606"/>
                  </a:solidFill>
                  <a:latin typeface="Arial Narrow" pitchFamily="34" charset="0"/>
                </a:rPr>
                <a:t>25,871</a:t>
              </a:r>
            </a:p>
            <a:p>
              <a:pPr algn="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4799">
                  <a:solidFill>
                    <a:srgbClr val="FF3606"/>
                  </a:solidFill>
                  <a:latin typeface="Arial Narrow" pitchFamily="112" charset="0"/>
                </a:rPr>
                <a:t>Participaciones</a:t>
              </a:r>
            </a:p>
          </p:txBody>
        </p:sp>
        <p:grpSp>
          <p:nvGrpSpPr>
            <p:cNvPr id="279" name="Group 278"/>
            <p:cNvGrpSpPr/>
            <p:nvPr/>
          </p:nvGrpSpPr>
          <p:grpSpPr>
            <a:xfrm>
              <a:off x="9282412" y="2460773"/>
              <a:ext cx="332629" cy="726488"/>
              <a:chOff x="1251190" y="1349562"/>
              <a:chExt cx="319088" cy="696911"/>
            </a:xfrm>
            <a:solidFill>
              <a:srgbClr val="FF9900"/>
            </a:solidFill>
          </p:grpSpPr>
          <p:sp>
            <p:nvSpPr>
              <p:cNvPr id="294" name="Freeform 5"/>
              <p:cNvSpPr>
                <a:spLocks/>
              </p:cNvSpPr>
              <p:nvPr/>
            </p:nvSpPr>
            <p:spPr bwMode="auto">
              <a:xfrm>
                <a:off x="1333745" y="1349562"/>
                <a:ext cx="133350" cy="133350"/>
              </a:xfrm>
              <a:custGeom>
                <a:avLst/>
                <a:gdLst>
                  <a:gd name="T0" fmla="*/ 17 w 39"/>
                  <a:gd name="T1" fmla="*/ 3 h 39"/>
                  <a:gd name="T2" fmla="*/ 37 w 39"/>
                  <a:gd name="T3" fmla="*/ 21 h 39"/>
                  <a:gd name="T4" fmla="*/ 8 w 39"/>
                  <a:gd name="T5" fmla="*/ 28 h 39"/>
                  <a:gd name="T6" fmla="*/ 17 w 39"/>
                  <a:gd name="T7" fmla="*/ 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9">
                    <a:moveTo>
                      <a:pt x="17" y="3"/>
                    </a:moveTo>
                    <a:cubicBezTo>
                      <a:pt x="28" y="0"/>
                      <a:pt x="39" y="10"/>
                      <a:pt x="37" y="21"/>
                    </a:cubicBezTo>
                    <a:cubicBezTo>
                      <a:pt x="36" y="35"/>
                      <a:pt x="15" y="39"/>
                      <a:pt x="8" y="28"/>
                    </a:cubicBezTo>
                    <a:cubicBezTo>
                      <a:pt x="0" y="19"/>
                      <a:pt x="6" y="5"/>
                      <a:pt x="17" y="3"/>
                    </a:cubicBezTo>
                    <a:close/>
                  </a:path>
                </a:pathLst>
              </a:custGeom>
              <a:solidFill>
                <a:srgbClr val="FF3606"/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pPr defTabSz="2437365"/>
                <a:endParaRPr lang="en-US" sz="4799">
                  <a:solidFill>
                    <a:srgbClr val="FF3606"/>
                  </a:solidFill>
                </a:endParaRPr>
              </a:p>
            </p:txBody>
          </p:sp>
          <p:sp>
            <p:nvSpPr>
              <p:cNvPr id="295" name="Freeform 10"/>
              <p:cNvSpPr>
                <a:spLocks/>
              </p:cNvSpPr>
              <p:nvPr/>
            </p:nvSpPr>
            <p:spPr bwMode="auto">
              <a:xfrm>
                <a:off x="1251190" y="1478148"/>
                <a:ext cx="319088" cy="568325"/>
              </a:xfrm>
              <a:custGeom>
                <a:avLst/>
                <a:gdLst>
                  <a:gd name="T0" fmla="*/ 19 w 93"/>
                  <a:gd name="T1" fmla="*/ 7 h 166"/>
                  <a:gd name="T2" fmla="*/ 49 w 93"/>
                  <a:gd name="T3" fmla="*/ 2 h 166"/>
                  <a:gd name="T4" fmla="*/ 72 w 93"/>
                  <a:gd name="T5" fmla="*/ 10 h 166"/>
                  <a:gd name="T6" fmla="*/ 84 w 93"/>
                  <a:gd name="T7" fmla="*/ 43 h 166"/>
                  <a:gd name="T8" fmla="*/ 89 w 93"/>
                  <a:gd name="T9" fmla="*/ 71 h 166"/>
                  <a:gd name="T10" fmla="*/ 77 w 93"/>
                  <a:gd name="T11" fmla="*/ 67 h 166"/>
                  <a:gd name="T12" fmla="*/ 65 w 93"/>
                  <a:gd name="T13" fmla="*/ 28 h 166"/>
                  <a:gd name="T14" fmla="*/ 61 w 93"/>
                  <a:gd name="T15" fmla="*/ 23 h 166"/>
                  <a:gd name="T16" fmla="*/ 82 w 93"/>
                  <a:gd name="T17" fmla="*/ 100 h 166"/>
                  <a:gd name="T18" fmla="*/ 63 w 93"/>
                  <a:gd name="T19" fmla="*/ 100 h 166"/>
                  <a:gd name="T20" fmla="*/ 63 w 93"/>
                  <a:gd name="T21" fmla="*/ 156 h 166"/>
                  <a:gd name="T22" fmla="*/ 55 w 93"/>
                  <a:gd name="T23" fmla="*/ 164 h 166"/>
                  <a:gd name="T24" fmla="*/ 48 w 93"/>
                  <a:gd name="T25" fmla="*/ 156 h 166"/>
                  <a:gd name="T26" fmla="*/ 48 w 93"/>
                  <a:gd name="T27" fmla="*/ 100 h 166"/>
                  <a:gd name="T28" fmla="*/ 43 w 93"/>
                  <a:gd name="T29" fmla="*/ 100 h 166"/>
                  <a:gd name="T30" fmla="*/ 43 w 93"/>
                  <a:gd name="T31" fmla="*/ 158 h 166"/>
                  <a:gd name="T32" fmla="*/ 29 w 93"/>
                  <a:gd name="T33" fmla="*/ 158 h 166"/>
                  <a:gd name="T34" fmla="*/ 28 w 93"/>
                  <a:gd name="T35" fmla="*/ 100 h 166"/>
                  <a:gd name="T36" fmla="*/ 9 w 93"/>
                  <a:gd name="T37" fmla="*/ 100 h 166"/>
                  <a:gd name="T38" fmla="*/ 28 w 93"/>
                  <a:gd name="T39" fmla="*/ 24 h 166"/>
                  <a:gd name="T40" fmla="*/ 25 w 93"/>
                  <a:gd name="T41" fmla="*/ 26 h 166"/>
                  <a:gd name="T42" fmla="*/ 13 w 93"/>
                  <a:gd name="T43" fmla="*/ 67 h 166"/>
                  <a:gd name="T44" fmla="*/ 0 w 93"/>
                  <a:gd name="T45" fmla="*/ 66 h 166"/>
                  <a:gd name="T46" fmla="*/ 8 w 93"/>
                  <a:gd name="T47" fmla="*/ 36 h 166"/>
                  <a:gd name="T48" fmla="*/ 19 w 93"/>
                  <a:gd name="T49" fmla="*/ 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3" h="166">
                    <a:moveTo>
                      <a:pt x="19" y="7"/>
                    </a:moveTo>
                    <a:cubicBezTo>
                      <a:pt x="27" y="0"/>
                      <a:pt x="39" y="3"/>
                      <a:pt x="49" y="2"/>
                    </a:cubicBezTo>
                    <a:cubicBezTo>
                      <a:pt x="58" y="1"/>
                      <a:pt x="68" y="2"/>
                      <a:pt x="72" y="10"/>
                    </a:cubicBezTo>
                    <a:cubicBezTo>
                      <a:pt x="78" y="20"/>
                      <a:pt x="80" y="32"/>
                      <a:pt x="84" y="43"/>
                    </a:cubicBezTo>
                    <a:cubicBezTo>
                      <a:pt x="90" y="59"/>
                      <a:pt x="93" y="68"/>
                      <a:pt x="89" y="71"/>
                    </a:cubicBezTo>
                    <a:cubicBezTo>
                      <a:pt x="85" y="73"/>
                      <a:pt x="79" y="72"/>
                      <a:pt x="77" y="67"/>
                    </a:cubicBezTo>
                    <a:cubicBezTo>
                      <a:pt x="72" y="54"/>
                      <a:pt x="69" y="41"/>
                      <a:pt x="65" y="28"/>
                    </a:cubicBezTo>
                    <a:cubicBezTo>
                      <a:pt x="64" y="25"/>
                      <a:pt x="62" y="24"/>
                      <a:pt x="61" y="23"/>
                    </a:cubicBezTo>
                    <a:cubicBezTo>
                      <a:pt x="67" y="49"/>
                      <a:pt x="75" y="74"/>
                      <a:pt x="82" y="100"/>
                    </a:cubicBezTo>
                    <a:cubicBezTo>
                      <a:pt x="76" y="100"/>
                      <a:pt x="69" y="100"/>
                      <a:pt x="63" y="100"/>
                    </a:cubicBezTo>
                    <a:cubicBezTo>
                      <a:pt x="63" y="119"/>
                      <a:pt x="63" y="137"/>
                      <a:pt x="63" y="156"/>
                    </a:cubicBezTo>
                    <a:cubicBezTo>
                      <a:pt x="63" y="160"/>
                      <a:pt x="60" y="165"/>
                      <a:pt x="55" y="164"/>
                    </a:cubicBezTo>
                    <a:cubicBezTo>
                      <a:pt x="51" y="165"/>
                      <a:pt x="47" y="160"/>
                      <a:pt x="48" y="156"/>
                    </a:cubicBezTo>
                    <a:cubicBezTo>
                      <a:pt x="48" y="137"/>
                      <a:pt x="48" y="119"/>
                      <a:pt x="48" y="100"/>
                    </a:cubicBezTo>
                    <a:cubicBezTo>
                      <a:pt x="47" y="100"/>
                      <a:pt x="44" y="100"/>
                      <a:pt x="43" y="100"/>
                    </a:cubicBezTo>
                    <a:cubicBezTo>
                      <a:pt x="43" y="119"/>
                      <a:pt x="44" y="139"/>
                      <a:pt x="43" y="158"/>
                    </a:cubicBezTo>
                    <a:cubicBezTo>
                      <a:pt x="42" y="166"/>
                      <a:pt x="29" y="166"/>
                      <a:pt x="29" y="158"/>
                    </a:cubicBezTo>
                    <a:cubicBezTo>
                      <a:pt x="28" y="139"/>
                      <a:pt x="29" y="119"/>
                      <a:pt x="28" y="100"/>
                    </a:cubicBezTo>
                    <a:cubicBezTo>
                      <a:pt x="22" y="100"/>
                      <a:pt x="15" y="100"/>
                      <a:pt x="9" y="100"/>
                    </a:cubicBezTo>
                    <a:cubicBezTo>
                      <a:pt x="15" y="75"/>
                      <a:pt x="22" y="49"/>
                      <a:pt x="28" y="24"/>
                    </a:cubicBezTo>
                    <a:cubicBezTo>
                      <a:pt x="27" y="24"/>
                      <a:pt x="26" y="25"/>
                      <a:pt x="25" y="26"/>
                    </a:cubicBezTo>
                    <a:cubicBezTo>
                      <a:pt x="20" y="39"/>
                      <a:pt x="18" y="54"/>
                      <a:pt x="13" y="67"/>
                    </a:cubicBezTo>
                    <a:cubicBezTo>
                      <a:pt x="11" y="74"/>
                      <a:pt x="0" y="73"/>
                      <a:pt x="0" y="66"/>
                    </a:cubicBezTo>
                    <a:cubicBezTo>
                      <a:pt x="1" y="56"/>
                      <a:pt x="5" y="46"/>
                      <a:pt x="8" y="36"/>
                    </a:cubicBezTo>
                    <a:cubicBezTo>
                      <a:pt x="11" y="26"/>
                      <a:pt x="12" y="15"/>
                      <a:pt x="19" y="7"/>
                    </a:cubicBezTo>
                    <a:close/>
                  </a:path>
                </a:pathLst>
              </a:custGeom>
              <a:solidFill>
                <a:srgbClr val="FF3606"/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pPr defTabSz="2437365"/>
                <a:endParaRPr lang="en-US" sz="4799">
                  <a:solidFill>
                    <a:srgbClr val="FF3606"/>
                  </a:solidFill>
                </a:endParaRPr>
              </a:p>
            </p:txBody>
          </p:sp>
        </p:grpSp>
        <p:sp>
          <p:nvSpPr>
            <p:cNvPr id="105" name="Rectangle 70"/>
            <p:cNvSpPr>
              <a:spLocks noChangeArrowheads="1"/>
            </p:cNvSpPr>
            <p:nvPr/>
          </p:nvSpPr>
          <p:spPr bwMode="auto">
            <a:xfrm>
              <a:off x="8652920" y="3838987"/>
              <a:ext cx="1835612" cy="932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algn="ct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7998" b="1">
                  <a:solidFill>
                    <a:srgbClr val="FF3606"/>
                  </a:solidFill>
                  <a:latin typeface="Arial Narrow" pitchFamily="34" charset="0"/>
                </a:rPr>
                <a:t>3.4  Millones</a:t>
              </a:r>
            </a:p>
          </p:txBody>
        </p:sp>
        <p:sp>
          <p:nvSpPr>
            <p:cNvPr id="77" name="Rectangle 70"/>
            <p:cNvSpPr>
              <a:spLocks noChangeArrowheads="1"/>
            </p:cNvSpPr>
            <p:nvPr/>
          </p:nvSpPr>
          <p:spPr bwMode="auto">
            <a:xfrm>
              <a:off x="9026238" y="5808721"/>
              <a:ext cx="3066379" cy="377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algn="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4799">
                  <a:solidFill>
                    <a:srgbClr val="FF3606"/>
                  </a:solidFill>
                  <a:latin typeface="Arial Narrow" pitchFamily="34" charset="0"/>
                </a:rPr>
                <a:t>Ejecución Presupuesto</a:t>
              </a:r>
              <a:r>
                <a:rPr lang="en-US" sz="2799">
                  <a:solidFill>
                    <a:srgbClr val="FF3606"/>
                  </a:solidFill>
                  <a:latin typeface="Arial Narrow" pitchFamily="112" charset="0"/>
                </a:rPr>
                <a:t>. </a:t>
              </a:r>
            </a:p>
          </p:txBody>
        </p:sp>
        <p:sp>
          <p:nvSpPr>
            <p:cNvPr id="95" name="Freeform 460"/>
            <p:cNvSpPr/>
            <p:nvPr/>
          </p:nvSpPr>
          <p:spPr>
            <a:xfrm>
              <a:off x="11048905" y="3811689"/>
              <a:ext cx="658809" cy="1035165"/>
            </a:xfrm>
            <a:custGeom>
              <a:avLst/>
              <a:gdLst/>
              <a:ahLst/>
              <a:cxnLst/>
              <a:rect l="l" t="t" r="r" b="b"/>
              <a:pathLst>
                <a:path w="262845" h="504825">
                  <a:moveTo>
                    <a:pt x="114947" y="0"/>
                  </a:moveTo>
                  <a:lnTo>
                    <a:pt x="152977" y="0"/>
                  </a:lnTo>
                  <a:cubicBezTo>
                    <a:pt x="155607" y="0"/>
                    <a:pt x="157767" y="845"/>
                    <a:pt x="159457" y="2535"/>
                  </a:cubicBezTo>
                  <a:cubicBezTo>
                    <a:pt x="161147" y="4226"/>
                    <a:pt x="161992" y="6385"/>
                    <a:pt x="161992" y="9015"/>
                  </a:cubicBezTo>
                  <a:lnTo>
                    <a:pt x="161992" y="58596"/>
                  </a:lnTo>
                  <a:cubicBezTo>
                    <a:pt x="172698" y="59723"/>
                    <a:pt x="183073" y="61882"/>
                    <a:pt x="193121" y="65075"/>
                  </a:cubicBezTo>
                  <a:cubicBezTo>
                    <a:pt x="203169" y="68268"/>
                    <a:pt x="211338" y="71414"/>
                    <a:pt x="217630" y="74512"/>
                  </a:cubicBezTo>
                  <a:cubicBezTo>
                    <a:pt x="223921" y="77611"/>
                    <a:pt x="229885" y="81133"/>
                    <a:pt x="235519" y="85076"/>
                  </a:cubicBezTo>
                  <a:cubicBezTo>
                    <a:pt x="241153" y="89020"/>
                    <a:pt x="244815" y="91744"/>
                    <a:pt x="246506" y="93246"/>
                  </a:cubicBezTo>
                  <a:cubicBezTo>
                    <a:pt x="248195" y="94749"/>
                    <a:pt x="249604" y="96063"/>
                    <a:pt x="250731" y="97190"/>
                  </a:cubicBezTo>
                  <a:cubicBezTo>
                    <a:pt x="253924" y="100571"/>
                    <a:pt x="254394" y="104139"/>
                    <a:pt x="252139" y="107895"/>
                  </a:cubicBezTo>
                  <a:lnTo>
                    <a:pt x="229321" y="149025"/>
                  </a:lnTo>
                  <a:cubicBezTo>
                    <a:pt x="227819" y="151842"/>
                    <a:pt x="225659" y="153344"/>
                    <a:pt x="222842" y="153532"/>
                  </a:cubicBezTo>
                  <a:cubicBezTo>
                    <a:pt x="220212" y="154096"/>
                    <a:pt x="217677" y="153438"/>
                    <a:pt x="215236" y="151560"/>
                  </a:cubicBezTo>
                  <a:cubicBezTo>
                    <a:pt x="214672" y="150997"/>
                    <a:pt x="213310" y="149870"/>
                    <a:pt x="211151" y="148180"/>
                  </a:cubicBezTo>
                  <a:cubicBezTo>
                    <a:pt x="208991" y="146489"/>
                    <a:pt x="205329" y="144001"/>
                    <a:pt x="200165" y="140714"/>
                  </a:cubicBezTo>
                  <a:cubicBezTo>
                    <a:pt x="194999" y="137428"/>
                    <a:pt x="189505" y="134423"/>
                    <a:pt x="183684" y="131700"/>
                  </a:cubicBezTo>
                  <a:cubicBezTo>
                    <a:pt x="177862" y="128976"/>
                    <a:pt x="170867" y="126535"/>
                    <a:pt x="162697" y="124375"/>
                  </a:cubicBezTo>
                  <a:cubicBezTo>
                    <a:pt x="154527" y="122215"/>
                    <a:pt x="146498" y="121135"/>
                    <a:pt x="138610" y="121135"/>
                  </a:cubicBezTo>
                  <a:cubicBezTo>
                    <a:pt x="120769" y="121135"/>
                    <a:pt x="106213" y="125173"/>
                    <a:pt x="94946" y="133249"/>
                  </a:cubicBezTo>
                  <a:cubicBezTo>
                    <a:pt x="83677" y="141325"/>
                    <a:pt x="78042" y="151748"/>
                    <a:pt x="78042" y="164519"/>
                  </a:cubicBezTo>
                  <a:cubicBezTo>
                    <a:pt x="78042" y="169402"/>
                    <a:pt x="78841" y="173909"/>
                    <a:pt x="80438" y="178041"/>
                  </a:cubicBezTo>
                  <a:cubicBezTo>
                    <a:pt x="82033" y="182173"/>
                    <a:pt x="84804" y="186070"/>
                    <a:pt x="88748" y="189732"/>
                  </a:cubicBezTo>
                  <a:cubicBezTo>
                    <a:pt x="92692" y="193394"/>
                    <a:pt x="96401" y="196493"/>
                    <a:pt x="99875" y="199028"/>
                  </a:cubicBezTo>
                  <a:cubicBezTo>
                    <a:pt x="103350" y="201564"/>
                    <a:pt x="108609" y="204475"/>
                    <a:pt x="115651" y="207761"/>
                  </a:cubicBezTo>
                  <a:cubicBezTo>
                    <a:pt x="122694" y="211048"/>
                    <a:pt x="128375" y="213583"/>
                    <a:pt x="132695" y="215368"/>
                  </a:cubicBezTo>
                  <a:cubicBezTo>
                    <a:pt x="137014" y="217152"/>
                    <a:pt x="143588" y="219734"/>
                    <a:pt x="152414" y="223115"/>
                  </a:cubicBezTo>
                  <a:cubicBezTo>
                    <a:pt x="162368" y="226871"/>
                    <a:pt x="169975" y="229829"/>
                    <a:pt x="175232" y="231988"/>
                  </a:cubicBezTo>
                  <a:cubicBezTo>
                    <a:pt x="180492" y="234148"/>
                    <a:pt x="187628" y="237435"/>
                    <a:pt x="196643" y="241848"/>
                  </a:cubicBezTo>
                  <a:cubicBezTo>
                    <a:pt x="205658" y="246262"/>
                    <a:pt x="212747" y="250253"/>
                    <a:pt x="217912" y="253821"/>
                  </a:cubicBezTo>
                  <a:cubicBezTo>
                    <a:pt x="223077" y="257390"/>
                    <a:pt x="228899" y="262085"/>
                    <a:pt x="235378" y="267907"/>
                  </a:cubicBezTo>
                  <a:cubicBezTo>
                    <a:pt x="241857" y="273729"/>
                    <a:pt x="246834" y="279691"/>
                    <a:pt x="250308" y="285795"/>
                  </a:cubicBezTo>
                  <a:cubicBezTo>
                    <a:pt x="253783" y="291899"/>
                    <a:pt x="256741" y="299083"/>
                    <a:pt x="259183" y="307346"/>
                  </a:cubicBezTo>
                  <a:cubicBezTo>
                    <a:pt x="261624" y="315610"/>
                    <a:pt x="262845" y="324436"/>
                    <a:pt x="262845" y="333827"/>
                  </a:cubicBezTo>
                  <a:cubicBezTo>
                    <a:pt x="262845" y="362561"/>
                    <a:pt x="253501" y="387305"/>
                    <a:pt x="234814" y="408057"/>
                  </a:cubicBezTo>
                  <a:cubicBezTo>
                    <a:pt x="216128" y="428810"/>
                    <a:pt x="191853" y="441628"/>
                    <a:pt x="161992" y="446511"/>
                  </a:cubicBezTo>
                  <a:lnTo>
                    <a:pt x="161992" y="495810"/>
                  </a:lnTo>
                  <a:cubicBezTo>
                    <a:pt x="161992" y="498440"/>
                    <a:pt x="161147" y="500599"/>
                    <a:pt x="159457" y="502290"/>
                  </a:cubicBezTo>
                  <a:cubicBezTo>
                    <a:pt x="157767" y="503980"/>
                    <a:pt x="155607" y="504825"/>
                    <a:pt x="152977" y="504825"/>
                  </a:cubicBezTo>
                  <a:lnTo>
                    <a:pt x="114947" y="504825"/>
                  </a:lnTo>
                  <a:cubicBezTo>
                    <a:pt x="112505" y="504825"/>
                    <a:pt x="110392" y="503933"/>
                    <a:pt x="108609" y="502149"/>
                  </a:cubicBezTo>
                  <a:cubicBezTo>
                    <a:pt x="106824" y="500365"/>
                    <a:pt x="105932" y="498252"/>
                    <a:pt x="105932" y="495810"/>
                  </a:cubicBezTo>
                  <a:lnTo>
                    <a:pt x="105932" y="446511"/>
                  </a:lnTo>
                  <a:cubicBezTo>
                    <a:pt x="93537" y="444821"/>
                    <a:pt x="81564" y="441910"/>
                    <a:pt x="70014" y="437778"/>
                  </a:cubicBezTo>
                  <a:cubicBezTo>
                    <a:pt x="58464" y="433646"/>
                    <a:pt x="48933" y="429467"/>
                    <a:pt x="41421" y="425242"/>
                  </a:cubicBezTo>
                  <a:cubicBezTo>
                    <a:pt x="33908" y="421016"/>
                    <a:pt x="26959" y="416509"/>
                    <a:pt x="20574" y="411720"/>
                  </a:cubicBezTo>
                  <a:cubicBezTo>
                    <a:pt x="14188" y="406931"/>
                    <a:pt x="9822" y="403409"/>
                    <a:pt x="7474" y="401155"/>
                  </a:cubicBezTo>
                  <a:cubicBezTo>
                    <a:pt x="5126" y="398902"/>
                    <a:pt x="3484" y="397212"/>
                    <a:pt x="2545" y="396085"/>
                  </a:cubicBezTo>
                  <a:cubicBezTo>
                    <a:pt x="-649" y="392141"/>
                    <a:pt x="-836" y="388291"/>
                    <a:pt x="1981" y="384535"/>
                  </a:cubicBezTo>
                  <a:lnTo>
                    <a:pt x="30997" y="346504"/>
                  </a:lnTo>
                  <a:cubicBezTo>
                    <a:pt x="32311" y="344626"/>
                    <a:pt x="34472" y="343499"/>
                    <a:pt x="37476" y="343123"/>
                  </a:cubicBezTo>
                  <a:cubicBezTo>
                    <a:pt x="40294" y="342748"/>
                    <a:pt x="42547" y="343593"/>
                    <a:pt x="44238" y="345659"/>
                  </a:cubicBezTo>
                  <a:cubicBezTo>
                    <a:pt x="44238" y="345659"/>
                    <a:pt x="44425" y="345846"/>
                    <a:pt x="44801" y="346222"/>
                  </a:cubicBezTo>
                  <a:cubicBezTo>
                    <a:pt x="66023" y="364815"/>
                    <a:pt x="88841" y="376553"/>
                    <a:pt x="113257" y="381436"/>
                  </a:cubicBezTo>
                  <a:cubicBezTo>
                    <a:pt x="120206" y="382938"/>
                    <a:pt x="127154" y="383690"/>
                    <a:pt x="134103" y="383690"/>
                  </a:cubicBezTo>
                  <a:cubicBezTo>
                    <a:pt x="149315" y="383690"/>
                    <a:pt x="162697" y="379652"/>
                    <a:pt x="174246" y="371576"/>
                  </a:cubicBezTo>
                  <a:cubicBezTo>
                    <a:pt x="185797" y="363500"/>
                    <a:pt x="191572" y="352044"/>
                    <a:pt x="191572" y="337207"/>
                  </a:cubicBezTo>
                  <a:cubicBezTo>
                    <a:pt x="191572" y="331949"/>
                    <a:pt x="190163" y="326972"/>
                    <a:pt x="187347" y="322277"/>
                  </a:cubicBezTo>
                  <a:cubicBezTo>
                    <a:pt x="184529" y="317581"/>
                    <a:pt x="181384" y="313638"/>
                    <a:pt x="177909" y="310445"/>
                  </a:cubicBezTo>
                  <a:cubicBezTo>
                    <a:pt x="174434" y="307252"/>
                    <a:pt x="168941" y="303731"/>
                    <a:pt x="161429" y="299881"/>
                  </a:cubicBezTo>
                  <a:cubicBezTo>
                    <a:pt x="153917" y="296031"/>
                    <a:pt x="147719" y="293026"/>
                    <a:pt x="142836" y="290866"/>
                  </a:cubicBezTo>
                  <a:cubicBezTo>
                    <a:pt x="137953" y="288706"/>
                    <a:pt x="130441" y="285654"/>
                    <a:pt x="120299" y="281710"/>
                  </a:cubicBezTo>
                  <a:cubicBezTo>
                    <a:pt x="112975" y="278705"/>
                    <a:pt x="107200" y="276358"/>
                    <a:pt x="102974" y="274668"/>
                  </a:cubicBezTo>
                  <a:cubicBezTo>
                    <a:pt x="98749" y="272977"/>
                    <a:pt x="92973" y="270489"/>
                    <a:pt x="85649" y="267202"/>
                  </a:cubicBezTo>
                  <a:cubicBezTo>
                    <a:pt x="78324" y="263916"/>
                    <a:pt x="72455" y="261005"/>
                    <a:pt x="68042" y="258469"/>
                  </a:cubicBezTo>
                  <a:cubicBezTo>
                    <a:pt x="63628" y="255934"/>
                    <a:pt x="58323" y="252600"/>
                    <a:pt x="52125" y="248469"/>
                  </a:cubicBezTo>
                  <a:cubicBezTo>
                    <a:pt x="45928" y="244337"/>
                    <a:pt x="40903" y="240346"/>
                    <a:pt x="37054" y="236496"/>
                  </a:cubicBezTo>
                  <a:cubicBezTo>
                    <a:pt x="33204" y="232646"/>
                    <a:pt x="29119" y="228045"/>
                    <a:pt x="24799" y="222692"/>
                  </a:cubicBezTo>
                  <a:cubicBezTo>
                    <a:pt x="20480" y="217340"/>
                    <a:pt x="17147" y="211893"/>
                    <a:pt x="14799" y="206353"/>
                  </a:cubicBezTo>
                  <a:cubicBezTo>
                    <a:pt x="12451" y="200812"/>
                    <a:pt x="10479" y="194568"/>
                    <a:pt x="8883" y="187619"/>
                  </a:cubicBezTo>
                  <a:cubicBezTo>
                    <a:pt x="7287" y="180670"/>
                    <a:pt x="6488" y="173346"/>
                    <a:pt x="6488" y="165646"/>
                  </a:cubicBezTo>
                  <a:cubicBezTo>
                    <a:pt x="6488" y="139728"/>
                    <a:pt x="15691" y="117004"/>
                    <a:pt x="34096" y="97472"/>
                  </a:cubicBezTo>
                  <a:cubicBezTo>
                    <a:pt x="52501" y="77940"/>
                    <a:pt x="76446" y="65357"/>
                    <a:pt x="105932" y="59723"/>
                  </a:cubicBezTo>
                  <a:lnTo>
                    <a:pt x="105932" y="9015"/>
                  </a:lnTo>
                  <a:cubicBezTo>
                    <a:pt x="105932" y="6573"/>
                    <a:pt x="106824" y="4460"/>
                    <a:pt x="108609" y="2676"/>
                  </a:cubicBezTo>
                  <a:cubicBezTo>
                    <a:pt x="110392" y="892"/>
                    <a:pt x="112505" y="0"/>
                    <a:pt x="114947" y="0"/>
                  </a:cubicBezTo>
                  <a:close/>
                </a:path>
              </a:pathLst>
            </a:custGeom>
            <a:solidFill>
              <a:srgbClr val="FF36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343"/>
              <a:endParaRPr lang="en-US" sz="2699">
                <a:solidFill>
                  <a:srgbClr val="FF3606"/>
                </a:solidFill>
              </a:endParaRPr>
            </a:p>
          </p:txBody>
        </p:sp>
        <p:grpSp>
          <p:nvGrpSpPr>
            <p:cNvPr id="55" name="Group 263"/>
            <p:cNvGrpSpPr/>
            <p:nvPr/>
          </p:nvGrpSpPr>
          <p:grpSpPr>
            <a:xfrm>
              <a:off x="8922025" y="2448693"/>
              <a:ext cx="294796" cy="731454"/>
              <a:chOff x="4042929" y="1299296"/>
              <a:chExt cx="266700" cy="701676"/>
            </a:xfrm>
            <a:solidFill>
              <a:srgbClr val="FF9900"/>
            </a:solidFill>
          </p:grpSpPr>
          <p:sp>
            <p:nvSpPr>
              <p:cNvPr id="56" name="Freeform 6"/>
              <p:cNvSpPr>
                <a:spLocks/>
              </p:cNvSpPr>
              <p:nvPr/>
            </p:nvSpPr>
            <p:spPr bwMode="auto">
              <a:xfrm>
                <a:off x="4111188" y="1299296"/>
                <a:ext cx="136525" cy="133350"/>
              </a:xfrm>
              <a:custGeom>
                <a:avLst/>
                <a:gdLst>
                  <a:gd name="T0" fmla="*/ 15 w 40"/>
                  <a:gd name="T1" fmla="*/ 4 h 39"/>
                  <a:gd name="T2" fmla="*/ 34 w 40"/>
                  <a:gd name="T3" fmla="*/ 25 h 39"/>
                  <a:gd name="T4" fmla="*/ 7 w 40"/>
                  <a:gd name="T5" fmla="*/ 30 h 39"/>
                  <a:gd name="T6" fmla="*/ 15 w 40"/>
                  <a:gd name="T7" fmla="*/ 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39">
                    <a:moveTo>
                      <a:pt x="15" y="4"/>
                    </a:moveTo>
                    <a:cubicBezTo>
                      <a:pt x="27" y="0"/>
                      <a:pt x="40" y="14"/>
                      <a:pt x="34" y="25"/>
                    </a:cubicBezTo>
                    <a:cubicBezTo>
                      <a:pt x="31" y="36"/>
                      <a:pt x="14" y="39"/>
                      <a:pt x="7" y="30"/>
                    </a:cubicBezTo>
                    <a:cubicBezTo>
                      <a:pt x="0" y="22"/>
                      <a:pt x="4" y="6"/>
                      <a:pt x="15" y="4"/>
                    </a:cubicBezTo>
                    <a:close/>
                  </a:path>
                </a:pathLst>
              </a:custGeom>
              <a:solidFill>
                <a:srgbClr val="FF3606"/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pPr defTabSz="2437365"/>
                <a:endParaRPr lang="en-US" sz="4799">
                  <a:solidFill>
                    <a:srgbClr val="FF3606"/>
                  </a:solidFill>
                </a:endParaRPr>
              </a:p>
            </p:txBody>
          </p:sp>
          <p:sp>
            <p:nvSpPr>
              <p:cNvPr id="57" name="Freeform 7"/>
              <p:cNvSpPr>
                <a:spLocks/>
              </p:cNvSpPr>
              <p:nvPr/>
            </p:nvSpPr>
            <p:spPr bwMode="auto">
              <a:xfrm>
                <a:off x="4042929" y="1424709"/>
                <a:ext cx="266700" cy="576263"/>
              </a:xfrm>
              <a:custGeom>
                <a:avLst/>
                <a:gdLst>
                  <a:gd name="T0" fmla="*/ 10 w 78"/>
                  <a:gd name="T1" fmla="*/ 4 h 168"/>
                  <a:gd name="T2" fmla="*/ 43 w 78"/>
                  <a:gd name="T3" fmla="*/ 2 h 168"/>
                  <a:gd name="T4" fmla="*/ 71 w 78"/>
                  <a:gd name="T5" fmla="*/ 7 h 168"/>
                  <a:gd name="T6" fmla="*/ 78 w 78"/>
                  <a:gd name="T7" fmla="*/ 27 h 168"/>
                  <a:gd name="T8" fmla="*/ 78 w 78"/>
                  <a:gd name="T9" fmla="*/ 73 h 168"/>
                  <a:gd name="T10" fmla="*/ 72 w 78"/>
                  <a:gd name="T11" fmla="*/ 81 h 168"/>
                  <a:gd name="T12" fmla="*/ 64 w 78"/>
                  <a:gd name="T13" fmla="*/ 73 h 168"/>
                  <a:gd name="T14" fmla="*/ 64 w 78"/>
                  <a:gd name="T15" fmla="*/ 28 h 168"/>
                  <a:gd name="T16" fmla="*/ 59 w 78"/>
                  <a:gd name="T17" fmla="*/ 28 h 168"/>
                  <a:gd name="T18" fmla="*/ 59 w 78"/>
                  <a:gd name="T19" fmla="*/ 156 h 168"/>
                  <a:gd name="T20" fmla="*/ 41 w 78"/>
                  <a:gd name="T21" fmla="*/ 158 h 168"/>
                  <a:gd name="T22" fmla="*/ 41 w 78"/>
                  <a:gd name="T23" fmla="*/ 81 h 168"/>
                  <a:gd name="T24" fmla="*/ 37 w 78"/>
                  <a:gd name="T25" fmla="*/ 81 h 168"/>
                  <a:gd name="T26" fmla="*/ 37 w 78"/>
                  <a:gd name="T27" fmla="*/ 148 h 168"/>
                  <a:gd name="T28" fmla="*/ 35 w 78"/>
                  <a:gd name="T29" fmla="*/ 162 h 168"/>
                  <a:gd name="T30" fmla="*/ 18 w 78"/>
                  <a:gd name="T31" fmla="*/ 156 h 168"/>
                  <a:gd name="T32" fmla="*/ 18 w 78"/>
                  <a:gd name="T33" fmla="*/ 28 h 168"/>
                  <a:gd name="T34" fmla="*/ 14 w 78"/>
                  <a:gd name="T35" fmla="*/ 28 h 168"/>
                  <a:gd name="T36" fmla="*/ 14 w 78"/>
                  <a:gd name="T37" fmla="*/ 71 h 168"/>
                  <a:gd name="T38" fmla="*/ 6 w 78"/>
                  <a:gd name="T39" fmla="*/ 81 h 168"/>
                  <a:gd name="T40" fmla="*/ 0 w 78"/>
                  <a:gd name="T41" fmla="*/ 74 h 168"/>
                  <a:gd name="T42" fmla="*/ 0 w 78"/>
                  <a:gd name="T43" fmla="*/ 21 h 168"/>
                  <a:gd name="T44" fmla="*/ 10 w 78"/>
                  <a:gd name="T45" fmla="*/ 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8" h="168">
                    <a:moveTo>
                      <a:pt x="10" y="4"/>
                    </a:moveTo>
                    <a:cubicBezTo>
                      <a:pt x="21" y="0"/>
                      <a:pt x="32" y="2"/>
                      <a:pt x="43" y="2"/>
                    </a:cubicBezTo>
                    <a:cubicBezTo>
                      <a:pt x="53" y="2"/>
                      <a:pt x="64" y="0"/>
                      <a:pt x="71" y="7"/>
                    </a:cubicBezTo>
                    <a:cubicBezTo>
                      <a:pt x="77" y="12"/>
                      <a:pt x="78" y="20"/>
                      <a:pt x="78" y="27"/>
                    </a:cubicBezTo>
                    <a:cubicBezTo>
                      <a:pt x="78" y="42"/>
                      <a:pt x="78" y="57"/>
                      <a:pt x="78" y="73"/>
                    </a:cubicBezTo>
                    <a:cubicBezTo>
                      <a:pt x="78" y="76"/>
                      <a:pt x="78" y="81"/>
                      <a:pt x="72" y="81"/>
                    </a:cubicBezTo>
                    <a:cubicBezTo>
                      <a:pt x="67" y="81"/>
                      <a:pt x="64" y="77"/>
                      <a:pt x="64" y="73"/>
                    </a:cubicBezTo>
                    <a:cubicBezTo>
                      <a:pt x="64" y="58"/>
                      <a:pt x="64" y="43"/>
                      <a:pt x="64" y="28"/>
                    </a:cubicBezTo>
                    <a:cubicBezTo>
                      <a:pt x="63" y="28"/>
                      <a:pt x="60" y="28"/>
                      <a:pt x="59" y="28"/>
                    </a:cubicBezTo>
                    <a:cubicBezTo>
                      <a:pt x="59" y="71"/>
                      <a:pt x="59" y="113"/>
                      <a:pt x="59" y="156"/>
                    </a:cubicBezTo>
                    <a:cubicBezTo>
                      <a:pt x="60" y="166"/>
                      <a:pt x="42" y="168"/>
                      <a:pt x="41" y="158"/>
                    </a:cubicBezTo>
                    <a:cubicBezTo>
                      <a:pt x="41" y="132"/>
                      <a:pt x="41" y="107"/>
                      <a:pt x="41" y="81"/>
                    </a:cubicBezTo>
                    <a:cubicBezTo>
                      <a:pt x="40" y="81"/>
                      <a:pt x="38" y="81"/>
                      <a:pt x="37" y="81"/>
                    </a:cubicBezTo>
                    <a:cubicBezTo>
                      <a:pt x="37" y="103"/>
                      <a:pt x="37" y="126"/>
                      <a:pt x="37" y="148"/>
                    </a:cubicBezTo>
                    <a:cubicBezTo>
                      <a:pt x="37" y="153"/>
                      <a:pt x="37" y="160"/>
                      <a:pt x="35" y="162"/>
                    </a:cubicBezTo>
                    <a:cubicBezTo>
                      <a:pt x="29" y="167"/>
                      <a:pt x="18" y="164"/>
                      <a:pt x="18" y="156"/>
                    </a:cubicBezTo>
                    <a:cubicBezTo>
                      <a:pt x="18" y="113"/>
                      <a:pt x="18" y="71"/>
                      <a:pt x="18" y="28"/>
                    </a:cubicBezTo>
                    <a:cubicBezTo>
                      <a:pt x="17" y="28"/>
                      <a:pt x="15" y="28"/>
                      <a:pt x="14" y="28"/>
                    </a:cubicBezTo>
                    <a:cubicBezTo>
                      <a:pt x="14" y="43"/>
                      <a:pt x="14" y="57"/>
                      <a:pt x="14" y="71"/>
                    </a:cubicBezTo>
                    <a:cubicBezTo>
                      <a:pt x="14" y="75"/>
                      <a:pt x="12" y="81"/>
                      <a:pt x="6" y="81"/>
                    </a:cubicBezTo>
                    <a:cubicBezTo>
                      <a:pt x="2" y="81"/>
                      <a:pt x="0" y="77"/>
                      <a:pt x="0" y="74"/>
                    </a:cubicBezTo>
                    <a:cubicBezTo>
                      <a:pt x="0" y="57"/>
                      <a:pt x="0" y="39"/>
                      <a:pt x="0" y="21"/>
                    </a:cubicBezTo>
                    <a:cubicBezTo>
                      <a:pt x="0" y="14"/>
                      <a:pt x="3" y="7"/>
                      <a:pt x="10" y="4"/>
                    </a:cubicBezTo>
                    <a:close/>
                  </a:path>
                </a:pathLst>
              </a:custGeom>
              <a:solidFill>
                <a:srgbClr val="FF3606"/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pPr defTabSz="2437365"/>
                <a:endParaRPr lang="en-US" sz="4799">
                  <a:solidFill>
                    <a:srgbClr val="FF3606"/>
                  </a:solidFill>
                </a:endParaRPr>
              </a:p>
            </p:txBody>
          </p:sp>
        </p:grpSp>
      </p:grpSp>
      <p:sp>
        <p:nvSpPr>
          <p:cNvPr id="47" name="Freeform 460"/>
          <p:cNvSpPr/>
          <p:nvPr/>
        </p:nvSpPr>
        <p:spPr>
          <a:xfrm>
            <a:off x="1097735" y="7567078"/>
            <a:ext cx="1317275" cy="2069791"/>
          </a:xfrm>
          <a:custGeom>
            <a:avLst/>
            <a:gdLst/>
            <a:ahLst/>
            <a:cxnLst/>
            <a:rect l="l" t="t" r="r" b="b"/>
            <a:pathLst>
              <a:path w="262845" h="504825">
                <a:moveTo>
                  <a:pt x="114947" y="0"/>
                </a:moveTo>
                <a:lnTo>
                  <a:pt x="152977" y="0"/>
                </a:lnTo>
                <a:cubicBezTo>
                  <a:pt x="155607" y="0"/>
                  <a:pt x="157767" y="845"/>
                  <a:pt x="159457" y="2535"/>
                </a:cubicBezTo>
                <a:cubicBezTo>
                  <a:pt x="161147" y="4226"/>
                  <a:pt x="161992" y="6385"/>
                  <a:pt x="161992" y="9015"/>
                </a:cubicBezTo>
                <a:lnTo>
                  <a:pt x="161992" y="58596"/>
                </a:lnTo>
                <a:cubicBezTo>
                  <a:pt x="172698" y="59723"/>
                  <a:pt x="183073" y="61882"/>
                  <a:pt x="193121" y="65075"/>
                </a:cubicBezTo>
                <a:cubicBezTo>
                  <a:pt x="203169" y="68268"/>
                  <a:pt x="211338" y="71414"/>
                  <a:pt x="217630" y="74512"/>
                </a:cubicBezTo>
                <a:cubicBezTo>
                  <a:pt x="223921" y="77611"/>
                  <a:pt x="229885" y="81133"/>
                  <a:pt x="235519" y="85076"/>
                </a:cubicBezTo>
                <a:cubicBezTo>
                  <a:pt x="241153" y="89020"/>
                  <a:pt x="244815" y="91744"/>
                  <a:pt x="246506" y="93246"/>
                </a:cubicBezTo>
                <a:cubicBezTo>
                  <a:pt x="248195" y="94749"/>
                  <a:pt x="249604" y="96063"/>
                  <a:pt x="250731" y="97190"/>
                </a:cubicBezTo>
                <a:cubicBezTo>
                  <a:pt x="253924" y="100571"/>
                  <a:pt x="254394" y="104139"/>
                  <a:pt x="252139" y="107895"/>
                </a:cubicBezTo>
                <a:lnTo>
                  <a:pt x="229321" y="149025"/>
                </a:lnTo>
                <a:cubicBezTo>
                  <a:pt x="227819" y="151842"/>
                  <a:pt x="225659" y="153344"/>
                  <a:pt x="222842" y="153532"/>
                </a:cubicBezTo>
                <a:cubicBezTo>
                  <a:pt x="220212" y="154096"/>
                  <a:pt x="217677" y="153438"/>
                  <a:pt x="215236" y="151560"/>
                </a:cubicBezTo>
                <a:cubicBezTo>
                  <a:pt x="214672" y="150997"/>
                  <a:pt x="213310" y="149870"/>
                  <a:pt x="211151" y="148180"/>
                </a:cubicBezTo>
                <a:cubicBezTo>
                  <a:pt x="208991" y="146489"/>
                  <a:pt x="205329" y="144001"/>
                  <a:pt x="200165" y="140714"/>
                </a:cubicBezTo>
                <a:cubicBezTo>
                  <a:pt x="194999" y="137428"/>
                  <a:pt x="189505" y="134423"/>
                  <a:pt x="183684" y="131700"/>
                </a:cubicBezTo>
                <a:cubicBezTo>
                  <a:pt x="177862" y="128976"/>
                  <a:pt x="170867" y="126535"/>
                  <a:pt x="162697" y="124375"/>
                </a:cubicBezTo>
                <a:cubicBezTo>
                  <a:pt x="154527" y="122215"/>
                  <a:pt x="146498" y="121135"/>
                  <a:pt x="138610" y="121135"/>
                </a:cubicBezTo>
                <a:cubicBezTo>
                  <a:pt x="120769" y="121135"/>
                  <a:pt x="106213" y="125173"/>
                  <a:pt x="94946" y="133249"/>
                </a:cubicBezTo>
                <a:cubicBezTo>
                  <a:pt x="83677" y="141325"/>
                  <a:pt x="78042" y="151748"/>
                  <a:pt x="78042" y="164519"/>
                </a:cubicBezTo>
                <a:cubicBezTo>
                  <a:pt x="78042" y="169402"/>
                  <a:pt x="78841" y="173909"/>
                  <a:pt x="80438" y="178041"/>
                </a:cubicBezTo>
                <a:cubicBezTo>
                  <a:pt x="82033" y="182173"/>
                  <a:pt x="84804" y="186070"/>
                  <a:pt x="88748" y="189732"/>
                </a:cubicBezTo>
                <a:cubicBezTo>
                  <a:pt x="92692" y="193394"/>
                  <a:pt x="96401" y="196493"/>
                  <a:pt x="99875" y="199028"/>
                </a:cubicBezTo>
                <a:cubicBezTo>
                  <a:pt x="103350" y="201564"/>
                  <a:pt x="108609" y="204475"/>
                  <a:pt x="115651" y="207761"/>
                </a:cubicBezTo>
                <a:cubicBezTo>
                  <a:pt x="122694" y="211048"/>
                  <a:pt x="128375" y="213583"/>
                  <a:pt x="132695" y="215368"/>
                </a:cubicBezTo>
                <a:cubicBezTo>
                  <a:pt x="137014" y="217152"/>
                  <a:pt x="143588" y="219734"/>
                  <a:pt x="152414" y="223115"/>
                </a:cubicBezTo>
                <a:cubicBezTo>
                  <a:pt x="162368" y="226871"/>
                  <a:pt x="169975" y="229829"/>
                  <a:pt x="175232" y="231988"/>
                </a:cubicBezTo>
                <a:cubicBezTo>
                  <a:pt x="180492" y="234148"/>
                  <a:pt x="187628" y="237435"/>
                  <a:pt x="196643" y="241848"/>
                </a:cubicBezTo>
                <a:cubicBezTo>
                  <a:pt x="205658" y="246262"/>
                  <a:pt x="212747" y="250253"/>
                  <a:pt x="217912" y="253821"/>
                </a:cubicBezTo>
                <a:cubicBezTo>
                  <a:pt x="223077" y="257390"/>
                  <a:pt x="228899" y="262085"/>
                  <a:pt x="235378" y="267907"/>
                </a:cubicBezTo>
                <a:cubicBezTo>
                  <a:pt x="241857" y="273729"/>
                  <a:pt x="246834" y="279691"/>
                  <a:pt x="250308" y="285795"/>
                </a:cubicBezTo>
                <a:cubicBezTo>
                  <a:pt x="253783" y="291899"/>
                  <a:pt x="256741" y="299083"/>
                  <a:pt x="259183" y="307346"/>
                </a:cubicBezTo>
                <a:cubicBezTo>
                  <a:pt x="261624" y="315610"/>
                  <a:pt x="262845" y="324436"/>
                  <a:pt x="262845" y="333827"/>
                </a:cubicBezTo>
                <a:cubicBezTo>
                  <a:pt x="262845" y="362561"/>
                  <a:pt x="253501" y="387305"/>
                  <a:pt x="234814" y="408057"/>
                </a:cubicBezTo>
                <a:cubicBezTo>
                  <a:pt x="216128" y="428810"/>
                  <a:pt x="191853" y="441628"/>
                  <a:pt x="161992" y="446511"/>
                </a:cubicBezTo>
                <a:lnTo>
                  <a:pt x="161992" y="495810"/>
                </a:lnTo>
                <a:cubicBezTo>
                  <a:pt x="161992" y="498440"/>
                  <a:pt x="161147" y="500599"/>
                  <a:pt x="159457" y="502290"/>
                </a:cubicBezTo>
                <a:cubicBezTo>
                  <a:pt x="157767" y="503980"/>
                  <a:pt x="155607" y="504825"/>
                  <a:pt x="152977" y="504825"/>
                </a:cubicBezTo>
                <a:lnTo>
                  <a:pt x="114947" y="504825"/>
                </a:lnTo>
                <a:cubicBezTo>
                  <a:pt x="112505" y="504825"/>
                  <a:pt x="110392" y="503933"/>
                  <a:pt x="108609" y="502149"/>
                </a:cubicBezTo>
                <a:cubicBezTo>
                  <a:pt x="106824" y="500365"/>
                  <a:pt x="105932" y="498252"/>
                  <a:pt x="105932" y="495810"/>
                </a:cubicBezTo>
                <a:lnTo>
                  <a:pt x="105932" y="446511"/>
                </a:lnTo>
                <a:cubicBezTo>
                  <a:pt x="93537" y="444821"/>
                  <a:pt x="81564" y="441910"/>
                  <a:pt x="70014" y="437778"/>
                </a:cubicBezTo>
                <a:cubicBezTo>
                  <a:pt x="58464" y="433646"/>
                  <a:pt x="48933" y="429467"/>
                  <a:pt x="41421" y="425242"/>
                </a:cubicBezTo>
                <a:cubicBezTo>
                  <a:pt x="33908" y="421016"/>
                  <a:pt x="26959" y="416509"/>
                  <a:pt x="20574" y="411720"/>
                </a:cubicBezTo>
                <a:cubicBezTo>
                  <a:pt x="14188" y="406931"/>
                  <a:pt x="9822" y="403409"/>
                  <a:pt x="7474" y="401155"/>
                </a:cubicBezTo>
                <a:cubicBezTo>
                  <a:pt x="5126" y="398902"/>
                  <a:pt x="3484" y="397212"/>
                  <a:pt x="2545" y="396085"/>
                </a:cubicBezTo>
                <a:cubicBezTo>
                  <a:pt x="-649" y="392141"/>
                  <a:pt x="-836" y="388291"/>
                  <a:pt x="1981" y="384535"/>
                </a:cubicBezTo>
                <a:lnTo>
                  <a:pt x="30997" y="346504"/>
                </a:lnTo>
                <a:cubicBezTo>
                  <a:pt x="32311" y="344626"/>
                  <a:pt x="34472" y="343499"/>
                  <a:pt x="37476" y="343123"/>
                </a:cubicBezTo>
                <a:cubicBezTo>
                  <a:pt x="40294" y="342748"/>
                  <a:pt x="42547" y="343593"/>
                  <a:pt x="44238" y="345659"/>
                </a:cubicBezTo>
                <a:cubicBezTo>
                  <a:pt x="44238" y="345659"/>
                  <a:pt x="44425" y="345846"/>
                  <a:pt x="44801" y="346222"/>
                </a:cubicBezTo>
                <a:cubicBezTo>
                  <a:pt x="66023" y="364815"/>
                  <a:pt x="88841" y="376553"/>
                  <a:pt x="113257" y="381436"/>
                </a:cubicBezTo>
                <a:cubicBezTo>
                  <a:pt x="120206" y="382938"/>
                  <a:pt x="127154" y="383690"/>
                  <a:pt x="134103" y="383690"/>
                </a:cubicBezTo>
                <a:cubicBezTo>
                  <a:pt x="149315" y="383690"/>
                  <a:pt x="162697" y="379652"/>
                  <a:pt x="174246" y="371576"/>
                </a:cubicBezTo>
                <a:cubicBezTo>
                  <a:pt x="185797" y="363500"/>
                  <a:pt x="191572" y="352044"/>
                  <a:pt x="191572" y="337207"/>
                </a:cubicBezTo>
                <a:cubicBezTo>
                  <a:pt x="191572" y="331949"/>
                  <a:pt x="190163" y="326972"/>
                  <a:pt x="187347" y="322277"/>
                </a:cubicBezTo>
                <a:cubicBezTo>
                  <a:pt x="184529" y="317581"/>
                  <a:pt x="181384" y="313638"/>
                  <a:pt x="177909" y="310445"/>
                </a:cubicBezTo>
                <a:cubicBezTo>
                  <a:pt x="174434" y="307252"/>
                  <a:pt x="168941" y="303731"/>
                  <a:pt x="161429" y="299881"/>
                </a:cubicBezTo>
                <a:cubicBezTo>
                  <a:pt x="153917" y="296031"/>
                  <a:pt x="147719" y="293026"/>
                  <a:pt x="142836" y="290866"/>
                </a:cubicBezTo>
                <a:cubicBezTo>
                  <a:pt x="137953" y="288706"/>
                  <a:pt x="130441" y="285654"/>
                  <a:pt x="120299" y="281710"/>
                </a:cubicBezTo>
                <a:cubicBezTo>
                  <a:pt x="112975" y="278705"/>
                  <a:pt x="107200" y="276358"/>
                  <a:pt x="102974" y="274668"/>
                </a:cubicBezTo>
                <a:cubicBezTo>
                  <a:pt x="98749" y="272977"/>
                  <a:pt x="92973" y="270489"/>
                  <a:pt x="85649" y="267202"/>
                </a:cubicBezTo>
                <a:cubicBezTo>
                  <a:pt x="78324" y="263916"/>
                  <a:pt x="72455" y="261005"/>
                  <a:pt x="68042" y="258469"/>
                </a:cubicBezTo>
                <a:cubicBezTo>
                  <a:pt x="63628" y="255934"/>
                  <a:pt x="58323" y="252600"/>
                  <a:pt x="52125" y="248469"/>
                </a:cubicBezTo>
                <a:cubicBezTo>
                  <a:pt x="45928" y="244337"/>
                  <a:pt x="40903" y="240346"/>
                  <a:pt x="37054" y="236496"/>
                </a:cubicBezTo>
                <a:cubicBezTo>
                  <a:pt x="33204" y="232646"/>
                  <a:pt x="29119" y="228045"/>
                  <a:pt x="24799" y="222692"/>
                </a:cubicBezTo>
                <a:cubicBezTo>
                  <a:pt x="20480" y="217340"/>
                  <a:pt x="17147" y="211893"/>
                  <a:pt x="14799" y="206353"/>
                </a:cubicBezTo>
                <a:cubicBezTo>
                  <a:pt x="12451" y="200812"/>
                  <a:pt x="10479" y="194568"/>
                  <a:pt x="8883" y="187619"/>
                </a:cubicBezTo>
                <a:cubicBezTo>
                  <a:pt x="7287" y="180670"/>
                  <a:pt x="6488" y="173346"/>
                  <a:pt x="6488" y="165646"/>
                </a:cubicBezTo>
                <a:cubicBezTo>
                  <a:pt x="6488" y="139728"/>
                  <a:pt x="15691" y="117004"/>
                  <a:pt x="34096" y="97472"/>
                </a:cubicBezTo>
                <a:cubicBezTo>
                  <a:pt x="52501" y="77940"/>
                  <a:pt x="76446" y="65357"/>
                  <a:pt x="105932" y="59723"/>
                </a:cubicBezTo>
                <a:lnTo>
                  <a:pt x="105932" y="9015"/>
                </a:lnTo>
                <a:cubicBezTo>
                  <a:pt x="105932" y="6573"/>
                  <a:pt x="106824" y="4460"/>
                  <a:pt x="108609" y="2676"/>
                </a:cubicBezTo>
                <a:cubicBezTo>
                  <a:pt x="110392" y="892"/>
                  <a:pt x="112505" y="0"/>
                  <a:pt x="114947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343"/>
            <a:endParaRPr lang="en-US" sz="2699">
              <a:ln>
                <a:solidFill>
                  <a:srgbClr val="1F497D">
                    <a:lumMod val="50000"/>
                  </a:srgbClr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49" name="Rectangle 88" descr="Header Gray Bar"/>
          <p:cNvSpPr/>
          <p:nvPr/>
        </p:nvSpPr>
        <p:spPr bwMode="auto">
          <a:xfrm>
            <a:off x="1" y="13261581"/>
            <a:ext cx="24396695" cy="483356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pic>
        <p:nvPicPr>
          <p:cNvPr id="50" name="Imagen 4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7968" y="702915"/>
            <a:ext cx="2501566" cy="136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15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 4</a:t>
            </a:r>
          </a:p>
        </p:txBody>
      </p:sp>
      <p:sp>
        <p:nvSpPr>
          <p:cNvPr id="100" name="Rectangle 88" descr="Header Gray Bar"/>
          <p:cNvSpPr/>
          <p:nvPr/>
        </p:nvSpPr>
        <p:spPr bwMode="auto">
          <a:xfrm>
            <a:off x="-22218" y="-23607"/>
            <a:ext cx="24399868" cy="2566431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98" name="TextBox 214"/>
          <p:cNvSpPr txBox="1"/>
          <p:nvPr/>
        </p:nvSpPr>
        <p:spPr>
          <a:xfrm>
            <a:off x="440653" y="411464"/>
            <a:ext cx="23479916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365"/>
            <a:r>
              <a:rPr lang="es-SV" sz="6398">
                <a:solidFill>
                  <a:srgbClr val="FFFFFF"/>
                </a:solidFill>
                <a:latin typeface="Arial"/>
                <a:cs typeface="Arial"/>
              </a:rPr>
              <a:t>Ejecución INSAFORP</a:t>
            </a:r>
            <a:endParaRPr lang="en-US" sz="6398">
              <a:solidFill>
                <a:srgbClr val="FFFFFF"/>
              </a:solidFill>
              <a:latin typeface="Arial"/>
              <a:cs typeface="Arial"/>
            </a:endParaRPr>
          </a:p>
          <a:p>
            <a:pPr defTabSz="2437365"/>
            <a:r>
              <a:rPr lang="en-US" sz="3999">
                <a:solidFill>
                  <a:srgbClr val="D4D4D4"/>
                </a:solidFill>
                <a:latin typeface="Arial"/>
                <a:cs typeface="Arial"/>
              </a:rPr>
              <a:t>RESULTADOS PRIMER TRIMESTRE 2020</a:t>
            </a:r>
          </a:p>
        </p:txBody>
      </p:sp>
      <p:grpSp>
        <p:nvGrpSpPr>
          <p:cNvPr id="17" name="Grupo 16"/>
          <p:cNvGrpSpPr/>
          <p:nvPr/>
        </p:nvGrpSpPr>
        <p:grpSpPr>
          <a:xfrm>
            <a:off x="764413" y="2769003"/>
            <a:ext cx="11529333" cy="10273752"/>
            <a:chOff x="356323" y="1295400"/>
            <a:chExt cx="5766168" cy="5138214"/>
          </a:xfrm>
        </p:grpSpPr>
        <p:grpSp>
          <p:nvGrpSpPr>
            <p:cNvPr id="204" name="Group 203" descr="Vertical Divider Line"/>
            <p:cNvGrpSpPr/>
            <p:nvPr/>
          </p:nvGrpSpPr>
          <p:grpSpPr>
            <a:xfrm rot="10800000">
              <a:off x="2235902" y="3242264"/>
              <a:ext cx="146519" cy="1363517"/>
              <a:chOff x="8861329" y="5596154"/>
              <a:chExt cx="186817" cy="490400"/>
            </a:xfrm>
          </p:grpSpPr>
          <p:cxnSp>
            <p:nvCxnSpPr>
              <p:cNvPr id="205" name="Straight Arrow Connector 204"/>
              <p:cNvCxnSpPr/>
              <p:nvPr/>
            </p:nvCxnSpPr>
            <p:spPr>
              <a:xfrm flipH="1">
                <a:off x="8861329" y="5841354"/>
                <a:ext cx="185113" cy="0"/>
              </a:xfrm>
              <a:prstGeom prst="straightConnector1">
                <a:avLst/>
              </a:prstGeom>
              <a:ln w="12700">
                <a:solidFill>
                  <a:srgbClr val="9B9B9B"/>
                </a:solidFill>
                <a:headEnd type="none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 rot="5400000">
                <a:off x="8802153" y="5840560"/>
                <a:ext cx="490400" cy="1587"/>
              </a:xfrm>
              <a:prstGeom prst="line">
                <a:avLst/>
              </a:prstGeom>
              <a:ln w="3175" cap="flat" cmpd="sng" algn="ctr">
                <a:solidFill>
                  <a:srgbClr val="9B9B9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7" name="Straight Connector 186" descr="Horizontal Divider Line"/>
            <p:cNvCxnSpPr/>
            <p:nvPr/>
          </p:nvCxnSpPr>
          <p:spPr>
            <a:xfrm>
              <a:off x="381000" y="1776924"/>
              <a:ext cx="3220329" cy="0"/>
            </a:xfrm>
            <a:prstGeom prst="line">
              <a:avLst/>
            </a:prstGeom>
            <a:ln w="12700" cap="rnd" cmpd="sng">
              <a:solidFill>
                <a:srgbClr val="9B9B9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 descr="Horizontal Divider Line"/>
            <p:cNvCxnSpPr/>
            <p:nvPr/>
          </p:nvCxnSpPr>
          <p:spPr>
            <a:xfrm>
              <a:off x="381000" y="2986314"/>
              <a:ext cx="4424835" cy="0"/>
            </a:xfrm>
            <a:prstGeom prst="line">
              <a:avLst/>
            </a:prstGeom>
            <a:ln w="12700" cap="rnd" cmpd="sng">
              <a:solidFill>
                <a:srgbClr val="9B9B9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 descr="Horizontal Divider Line"/>
            <p:cNvCxnSpPr/>
            <p:nvPr/>
          </p:nvCxnSpPr>
          <p:spPr>
            <a:xfrm>
              <a:off x="381000" y="4898659"/>
              <a:ext cx="4424835" cy="0"/>
            </a:xfrm>
            <a:prstGeom prst="line">
              <a:avLst/>
            </a:prstGeom>
            <a:ln w="12700" cap="rnd" cmpd="sng">
              <a:solidFill>
                <a:srgbClr val="9B9B9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 descr="Vertical Divider Line"/>
            <p:cNvCxnSpPr/>
            <p:nvPr/>
          </p:nvCxnSpPr>
          <p:spPr>
            <a:xfrm rot="5400000">
              <a:off x="1730317" y="5580419"/>
              <a:ext cx="1363517" cy="0"/>
            </a:xfrm>
            <a:prstGeom prst="line">
              <a:avLst/>
            </a:prstGeom>
            <a:ln w="12700" cap="rnd" cmpd="sng">
              <a:solidFill>
                <a:srgbClr val="9B9B9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/>
            <p:cNvSpPr/>
            <p:nvPr/>
          </p:nvSpPr>
          <p:spPr>
            <a:xfrm>
              <a:off x="6040500" y="2106258"/>
              <a:ext cx="81991" cy="22182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437365"/>
              <a:endParaRPr lang="en-US" sz="4799">
                <a:solidFill>
                  <a:srgbClr val="002060"/>
                </a:solidFill>
              </a:endParaRPr>
            </a:p>
          </p:txBody>
        </p:sp>
        <p:grpSp>
          <p:nvGrpSpPr>
            <p:cNvPr id="3" name="Group 2" descr="Blue group."/>
            <p:cNvGrpSpPr/>
            <p:nvPr/>
          </p:nvGrpSpPr>
          <p:grpSpPr>
            <a:xfrm>
              <a:off x="356323" y="1295400"/>
              <a:ext cx="5756346" cy="5138214"/>
              <a:chOff x="682877" y="1295400"/>
              <a:chExt cx="5428764" cy="5138214"/>
            </a:xfrm>
          </p:grpSpPr>
          <p:grpSp>
            <p:nvGrpSpPr>
              <p:cNvPr id="175" name="Group 174" descr="Male Half Icon"/>
              <p:cNvGrpSpPr/>
              <p:nvPr/>
            </p:nvGrpSpPr>
            <p:grpSpPr>
              <a:xfrm>
                <a:off x="5103812" y="1295400"/>
                <a:ext cx="1007829" cy="5138214"/>
                <a:chOff x="5065712" y="990600"/>
                <a:chExt cx="1007829" cy="5138214"/>
              </a:xfrm>
            </p:grpSpPr>
            <p:sp>
              <p:nvSpPr>
                <p:cNvPr id="185" name="Freeform 16"/>
                <p:cNvSpPr>
                  <a:spLocks/>
                </p:cNvSpPr>
                <p:nvPr/>
              </p:nvSpPr>
              <p:spPr bwMode="auto">
                <a:xfrm>
                  <a:off x="5065712" y="1905001"/>
                  <a:ext cx="1007829" cy="4223813"/>
                </a:xfrm>
                <a:custGeom>
                  <a:avLst/>
                  <a:gdLst>
                    <a:gd name="T0" fmla="*/ 10 w 41"/>
                    <a:gd name="T1" fmla="*/ 4 h 173"/>
                    <a:gd name="T2" fmla="*/ 40 w 41"/>
                    <a:gd name="T3" fmla="*/ 1 h 173"/>
                    <a:gd name="T4" fmla="*/ 41 w 41"/>
                    <a:gd name="T5" fmla="*/ 81 h 173"/>
                    <a:gd name="T6" fmla="*/ 38 w 41"/>
                    <a:gd name="T7" fmla="*/ 84 h 173"/>
                    <a:gd name="T8" fmla="*/ 38 w 41"/>
                    <a:gd name="T9" fmla="*/ 162 h 173"/>
                    <a:gd name="T10" fmla="*/ 20 w 41"/>
                    <a:gd name="T11" fmla="*/ 165 h 173"/>
                    <a:gd name="T12" fmla="*/ 19 w 41"/>
                    <a:gd name="T13" fmla="*/ 155 h 173"/>
                    <a:gd name="T14" fmla="*/ 19 w 41"/>
                    <a:gd name="T15" fmla="*/ 28 h 173"/>
                    <a:gd name="T16" fmla="*/ 15 w 41"/>
                    <a:gd name="T17" fmla="*/ 28 h 173"/>
                    <a:gd name="T18" fmla="*/ 15 w 41"/>
                    <a:gd name="T19" fmla="*/ 74 h 173"/>
                    <a:gd name="T20" fmla="*/ 7 w 41"/>
                    <a:gd name="T21" fmla="*/ 83 h 173"/>
                    <a:gd name="T22" fmla="*/ 1 w 41"/>
                    <a:gd name="T23" fmla="*/ 76 h 173"/>
                    <a:gd name="T24" fmla="*/ 0 w 41"/>
                    <a:gd name="T25" fmla="*/ 22 h 173"/>
                    <a:gd name="T26" fmla="*/ 10 w 41"/>
                    <a:gd name="T27" fmla="*/ 4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1" h="173">
                      <a:moveTo>
                        <a:pt x="10" y="4"/>
                      </a:moveTo>
                      <a:cubicBezTo>
                        <a:pt x="19" y="0"/>
                        <a:pt x="30" y="1"/>
                        <a:pt x="40" y="1"/>
                      </a:cubicBezTo>
                      <a:cubicBezTo>
                        <a:pt x="41" y="27"/>
                        <a:pt x="40" y="54"/>
                        <a:pt x="41" y="81"/>
                      </a:cubicBezTo>
                      <a:cubicBezTo>
                        <a:pt x="40" y="82"/>
                        <a:pt x="39" y="84"/>
                        <a:pt x="38" y="84"/>
                      </a:cubicBezTo>
                      <a:cubicBezTo>
                        <a:pt x="38" y="110"/>
                        <a:pt x="38" y="136"/>
                        <a:pt x="38" y="162"/>
                      </a:cubicBezTo>
                      <a:cubicBezTo>
                        <a:pt x="38" y="171"/>
                        <a:pt x="23" y="173"/>
                        <a:pt x="20" y="165"/>
                      </a:cubicBezTo>
                      <a:cubicBezTo>
                        <a:pt x="19" y="162"/>
                        <a:pt x="19" y="158"/>
                        <a:pt x="19" y="155"/>
                      </a:cubicBezTo>
                      <a:cubicBezTo>
                        <a:pt x="19" y="113"/>
                        <a:pt x="19" y="71"/>
                        <a:pt x="19" y="28"/>
                      </a:cubicBezTo>
                      <a:cubicBezTo>
                        <a:pt x="18" y="28"/>
                        <a:pt x="16" y="28"/>
                        <a:pt x="15" y="28"/>
                      </a:cubicBezTo>
                      <a:cubicBezTo>
                        <a:pt x="15" y="44"/>
                        <a:pt x="15" y="59"/>
                        <a:pt x="15" y="74"/>
                      </a:cubicBezTo>
                      <a:cubicBezTo>
                        <a:pt x="15" y="79"/>
                        <a:pt x="12" y="84"/>
                        <a:pt x="7" y="83"/>
                      </a:cubicBezTo>
                      <a:cubicBezTo>
                        <a:pt x="3" y="84"/>
                        <a:pt x="0" y="80"/>
                        <a:pt x="1" y="76"/>
                      </a:cubicBezTo>
                      <a:cubicBezTo>
                        <a:pt x="0" y="58"/>
                        <a:pt x="0" y="40"/>
                        <a:pt x="0" y="22"/>
                      </a:cubicBezTo>
                      <a:cubicBezTo>
                        <a:pt x="0" y="15"/>
                        <a:pt x="3" y="7"/>
                        <a:pt x="10" y="4"/>
                      </a:cubicBez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txBody>
                <a:bodyPr vert="horz" wrap="square" lIns="182832" tIns="91416" rIns="182832" bIns="9141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2437365"/>
                  <a:endParaRPr lang="en-US" sz="4799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86" name="Oval 17"/>
                <p:cNvSpPr/>
                <p:nvPr/>
              </p:nvSpPr>
              <p:spPr bwMode="auto">
                <a:xfrm>
                  <a:off x="5597795" y="990600"/>
                  <a:ext cx="431800" cy="8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800" h="838200">
                      <a:moveTo>
                        <a:pt x="419100" y="0"/>
                      </a:moveTo>
                      <a:lnTo>
                        <a:pt x="431800" y="1280"/>
                      </a:lnTo>
                      <a:lnTo>
                        <a:pt x="431800" y="836920"/>
                      </a:lnTo>
                      <a:lnTo>
                        <a:pt x="419100" y="838200"/>
                      </a:lnTo>
                      <a:cubicBezTo>
                        <a:pt x="187637" y="838200"/>
                        <a:pt x="0" y="650563"/>
                        <a:pt x="0" y="419100"/>
                      </a:cubicBezTo>
                      <a:cubicBezTo>
                        <a:pt x="0" y="187637"/>
                        <a:pt x="187637" y="0"/>
                        <a:pt x="419100" y="0"/>
                      </a:cubicBezTo>
                      <a:close/>
                    </a:path>
                  </a:pathLst>
                </a:custGeom>
                <a:solidFill>
                  <a:srgbClr val="00206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182832" tIns="91416" rIns="182832" bIns="91416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1828343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4799">
                    <a:solidFill>
                      <a:srgbClr val="002060"/>
                    </a:solidFill>
                    <a:latin typeface="Times" pitchFamily="-97" charset="0"/>
                  </a:endParaRPr>
                </a:p>
              </p:txBody>
            </p:sp>
          </p:grpSp>
          <p:sp>
            <p:nvSpPr>
              <p:cNvPr id="197" name="Rectangle 70"/>
              <p:cNvSpPr>
                <a:spLocks noChangeArrowheads="1"/>
              </p:cNvSpPr>
              <p:nvPr/>
            </p:nvSpPr>
            <p:spPr bwMode="auto">
              <a:xfrm>
                <a:off x="1337624" y="5359138"/>
                <a:ext cx="1436058" cy="6473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16" tIns="36566" rIns="54850" bIns="36566"/>
              <a:lstStyle/>
              <a:p>
                <a:pPr defTabSz="2437365">
                  <a:lnSpc>
                    <a:spcPct val="85000"/>
                  </a:lnSpc>
                  <a:spcBef>
                    <a:spcPts val="400"/>
                  </a:spcBef>
                </a:pPr>
                <a:r>
                  <a:rPr lang="en-US" sz="7998" b="1">
                    <a:solidFill>
                      <a:srgbClr val="002060"/>
                    </a:solidFill>
                    <a:latin typeface="Arial Narrow" pitchFamily="34" charset="0"/>
                  </a:rPr>
                  <a:t>55.4% </a:t>
                </a:r>
              </a:p>
            </p:txBody>
          </p:sp>
          <p:grpSp>
            <p:nvGrpSpPr>
              <p:cNvPr id="264" name="Group 263"/>
              <p:cNvGrpSpPr/>
              <p:nvPr/>
            </p:nvGrpSpPr>
            <p:grpSpPr>
              <a:xfrm>
                <a:off x="682877" y="1964668"/>
                <a:ext cx="278019" cy="731454"/>
                <a:chOff x="4042929" y="1191573"/>
                <a:chExt cx="266700" cy="701676"/>
              </a:xfrm>
              <a:solidFill>
                <a:srgbClr val="2E76D4"/>
              </a:solidFill>
            </p:grpSpPr>
            <p:sp>
              <p:nvSpPr>
                <p:cNvPr id="274" name="Freeform 6"/>
                <p:cNvSpPr>
                  <a:spLocks/>
                </p:cNvSpPr>
                <p:nvPr/>
              </p:nvSpPr>
              <p:spPr bwMode="auto">
                <a:xfrm>
                  <a:off x="4111188" y="1191573"/>
                  <a:ext cx="136525" cy="133350"/>
                </a:xfrm>
                <a:custGeom>
                  <a:avLst/>
                  <a:gdLst>
                    <a:gd name="T0" fmla="*/ 15 w 40"/>
                    <a:gd name="T1" fmla="*/ 4 h 39"/>
                    <a:gd name="T2" fmla="*/ 34 w 40"/>
                    <a:gd name="T3" fmla="*/ 25 h 39"/>
                    <a:gd name="T4" fmla="*/ 7 w 40"/>
                    <a:gd name="T5" fmla="*/ 30 h 39"/>
                    <a:gd name="T6" fmla="*/ 15 w 40"/>
                    <a:gd name="T7" fmla="*/ 4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9">
                      <a:moveTo>
                        <a:pt x="15" y="4"/>
                      </a:moveTo>
                      <a:cubicBezTo>
                        <a:pt x="27" y="0"/>
                        <a:pt x="40" y="14"/>
                        <a:pt x="34" y="25"/>
                      </a:cubicBezTo>
                      <a:cubicBezTo>
                        <a:pt x="31" y="36"/>
                        <a:pt x="14" y="39"/>
                        <a:pt x="7" y="30"/>
                      </a:cubicBezTo>
                      <a:cubicBezTo>
                        <a:pt x="0" y="22"/>
                        <a:pt x="4" y="6"/>
                        <a:pt x="15" y="4"/>
                      </a:cubicBez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txBody>
                <a:bodyPr vert="horz" wrap="square" lIns="182832" tIns="91416" rIns="182832" bIns="9141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2437365"/>
                  <a:endParaRPr lang="en-US" sz="4799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275" name="Freeform 7"/>
                <p:cNvSpPr>
                  <a:spLocks/>
                </p:cNvSpPr>
                <p:nvPr/>
              </p:nvSpPr>
              <p:spPr bwMode="auto">
                <a:xfrm>
                  <a:off x="4042929" y="1316986"/>
                  <a:ext cx="266700" cy="576263"/>
                </a:xfrm>
                <a:custGeom>
                  <a:avLst/>
                  <a:gdLst>
                    <a:gd name="T0" fmla="*/ 10 w 78"/>
                    <a:gd name="T1" fmla="*/ 4 h 168"/>
                    <a:gd name="T2" fmla="*/ 43 w 78"/>
                    <a:gd name="T3" fmla="*/ 2 h 168"/>
                    <a:gd name="T4" fmla="*/ 71 w 78"/>
                    <a:gd name="T5" fmla="*/ 7 h 168"/>
                    <a:gd name="T6" fmla="*/ 78 w 78"/>
                    <a:gd name="T7" fmla="*/ 27 h 168"/>
                    <a:gd name="T8" fmla="*/ 78 w 78"/>
                    <a:gd name="T9" fmla="*/ 73 h 168"/>
                    <a:gd name="T10" fmla="*/ 72 w 78"/>
                    <a:gd name="T11" fmla="*/ 81 h 168"/>
                    <a:gd name="T12" fmla="*/ 64 w 78"/>
                    <a:gd name="T13" fmla="*/ 73 h 168"/>
                    <a:gd name="T14" fmla="*/ 64 w 78"/>
                    <a:gd name="T15" fmla="*/ 28 h 168"/>
                    <a:gd name="T16" fmla="*/ 59 w 78"/>
                    <a:gd name="T17" fmla="*/ 28 h 168"/>
                    <a:gd name="T18" fmla="*/ 59 w 78"/>
                    <a:gd name="T19" fmla="*/ 156 h 168"/>
                    <a:gd name="T20" fmla="*/ 41 w 78"/>
                    <a:gd name="T21" fmla="*/ 158 h 168"/>
                    <a:gd name="T22" fmla="*/ 41 w 78"/>
                    <a:gd name="T23" fmla="*/ 81 h 168"/>
                    <a:gd name="T24" fmla="*/ 37 w 78"/>
                    <a:gd name="T25" fmla="*/ 81 h 168"/>
                    <a:gd name="T26" fmla="*/ 37 w 78"/>
                    <a:gd name="T27" fmla="*/ 148 h 168"/>
                    <a:gd name="T28" fmla="*/ 35 w 78"/>
                    <a:gd name="T29" fmla="*/ 162 h 168"/>
                    <a:gd name="T30" fmla="*/ 18 w 78"/>
                    <a:gd name="T31" fmla="*/ 156 h 168"/>
                    <a:gd name="T32" fmla="*/ 18 w 78"/>
                    <a:gd name="T33" fmla="*/ 28 h 168"/>
                    <a:gd name="T34" fmla="*/ 14 w 78"/>
                    <a:gd name="T35" fmla="*/ 28 h 168"/>
                    <a:gd name="T36" fmla="*/ 14 w 78"/>
                    <a:gd name="T37" fmla="*/ 71 h 168"/>
                    <a:gd name="T38" fmla="*/ 6 w 78"/>
                    <a:gd name="T39" fmla="*/ 81 h 168"/>
                    <a:gd name="T40" fmla="*/ 0 w 78"/>
                    <a:gd name="T41" fmla="*/ 74 h 168"/>
                    <a:gd name="T42" fmla="*/ 0 w 78"/>
                    <a:gd name="T43" fmla="*/ 21 h 168"/>
                    <a:gd name="T44" fmla="*/ 10 w 78"/>
                    <a:gd name="T45" fmla="*/ 4 h 1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78" h="168">
                      <a:moveTo>
                        <a:pt x="10" y="4"/>
                      </a:moveTo>
                      <a:cubicBezTo>
                        <a:pt x="21" y="0"/>
                        <a:pt x="32" y="2"/>
                        <a:pt x="43" y="2"/>
                      </a:cubicBezTo>
                      <a:cubicBezTo>
                        <a:pt x="53" y="2"/>
                        <a:pt x="64" y="0"/>
                        <a:pt x="71" y="7"/>
                      </a:cubicBezTo>
                      <a:cubicBezTo>
                        <a:pt x="77" y="12"/>
                        <a:pt x="78" y="20"/>
                        <a:pt x="78" y="27"/>
                      </a:cubicBezTo>
                      <a:cubicBezTo>
                        <a:pt x="78" y="42"/>
                        <a:pt x="78" y="57"/>
                        <a:pt x="78" y="73"/>
                      </a:cubicBezTo>
                      <a:cubicBezTo>
                        <a:pt x="78" y="76"/>
                        <a:pt x="78" y="81"/>
                        <a:pt x="72" y="81"/>
                      </a:cubicBezTo>
                      <a:cubicBezTo>
                        <a:pt x="67" y="81"/>
                        <a:pt x="64" y="77"/>
                        <a:pt x="64" y="73"/>
                      </a:cubicBezTo>
                      <a:cubicBezTo>
                        <a:pt x="64" y="58"/>
                        <a:pt x="64" y="43"/>
                        <a:pt x="64" y="28"/>
                      </a:cubicBezTo>
                      <a:cubicBezTo>
                        <a:pt x="63" y="28"/>
                        <a:pt x="60" y="28"/>
                        <a:pt x="59" y="28"/>
                      </a:cubicBezTo>
                      <a:cubicBezTo>
                        <a:pt x="59" y="71"/>
                        <a:pt x="59" y="113"/>
                        <a:pt x="59" y="156"/>
                      </a:cubicBezTo>
                      <a:cubicBezTo>
                        <a:pt x="60" y="166"/>
                        <a:pt x="42" y="168"/>
                        <a:pt x="41" y="158"/>
                      </a:cubicBezTo>
                      <a:cubicBezTo>
                        <a:pt x="41" y="132"/>
                        <a:pt x="41" y="107"/>
                        <a:pt x="41" y="81"/>
                      </a:cubicBezTo>
                      <a:cubicBezTo>
                        <a:pt x="40" y="81"/>
                        <a:pt x="38" y="81"/>
                        <a:pt x="37" y="81"/>
                      </a:cubicBezTo>
                      <a:cubicBezTo>
                        <a:pt x="37" y="103"/>
                        <a:pt x="37" y="126"/>
                        <a:pt x="37" y="148"/>
                      </a:cubicBezTo>
                      <a:cubicBezTo>
                        <a:pt x="37" y="153"/>
                        <a:pt x="37" y="160"/>
                        <a:pt x="35" y="162"/>
                      </a:cubicBezTo>
                      <a:cubicBezTo>
                        <a:pt x="29" y="167"/>
                        <a:pt x="18" y="164"/>
                        <a:pt x="18" y="156"/>
                      </a:cubicBezTo>
                      <a:cubicBezTo>
                        <a:pt x="18" y="113"/>
                        <a:pt x="18" y="71"/>
                        <a:pt x="18" y="28"/>
                      </a:cubicBezTo>
                      <a:cubicBezTo>
                        <a:pt x="17" y="28"/>
                        <a:pt x="15" y="28"/>
                        <a:pt x="14" y="28"/>
                      </a:cubicBezTo>
                      <a:cubicBezTo>
                        <a:pt x="14" y="43"/>
                        <a:pt x="14" y="57"/>
                        <a:pt x="14" y="71"/>
                      </a:cubicBezTo>
                      <a:cubicBezTo>
                        <a:pt x="14" y="75"/>
                        <a:pt x="12" y="81"/>
                        <a:pt x="6" y="81"/>
                      </a:cubicBezTo>
                      <a:cubicBezTo>
                        <a:pt x="2" y="81"/>
                        <a:pt x="0" y="77"/>
                        <a:pt x="0" y="74"/>
                      </a:cubicBezTo>
                      <a:cubicBezTo>
                        <a:pt x="0" y="57"/>
                        <a:pt x="0" y="39"/>
                        <a:pt x="0" y="21"/>
                      </a:cubicBezTo>
                      <a:cubicBezTo>
                        <a:pt x="0" y="14"/>
                        <a:pt x="3" y="7"/>
                        <a:pt x="10" y="4"/>
                      </a:cubicBez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txBody>
                <a:bodyPr vert="horz" wrap="square" lIns="182832" tIns="91416" rIns="182832" bIns="9141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2437365"/>
                  <a:endParaRPr lang="en-US" sz="4799">
                    <a:solidFill>
                      <a:srgbClr val="002060"/>
                    </a:solidFill>
                  </a:endParaRPr>
                </a:p>
              </p:txBody>
            </p:sp>
          </p:grpSp>
          <p:sp>
            <p:nvSpPr>
              <p:cNvPr id="276" name="Rectangle 70"/>
              <p:cNvSpPr>
                <a:spLocks noChangeArrowheads="1"/>
              </p:cNvSpPr>
              <p:nvPr/>
            </p:nvSpPr>
            <p:spPr bwMode="auto">
              <a:xfrm>
                <a:off x="1101942" y="1935419"/>
                <a:ext cx="1863390" cy="12199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16" tIns="36566" rIns="54850" bIns="36566"/>
              <a:lstStyle/>
              <a:p>
                <a:pPr defTabSz="2437365">
                  <a:lnSpc>
                    <a:spcPct val="85000"/>
                  </a:lnSpc>
                  <a:spcBef>
                    <a:spcPts val="400"/>
                  </a:spcBef>
                </a:pPr>
                <a:r>
                  <a:rPr lang="en-US" sz="7998" b="1">
                    <a:solidFill>
                      <a:srgbClr val="002060"/>
                    </a:solidFill>
                    <a:latin typeface="Arial Narrow" pitchFamily="34" charset="0"/>
                  </a:rPr>
                  <a:t>30,005</a:t>
                </a:r>
              </a:p>
              <a:p>
                <a:pPr defTabSz="2437365">
                  <a:lnSpc>
                    <a:spcPct val="85000"/>
                  </a:lnSpc>
                  <a:spcBef>
                    <a:spcPts val="400"/>
                  </a:spcBef>
                </a:pPr>
                <a:r>
                  <a:rPr lang="en-US" sz="4799">
                    <a:solidFill>
                      <a:srgbClr val="002060"/>
                    </a:solidFill>
                    <a:latin typeface="Arial Narrow" pitchFamily="112" charset="0"/>
                  </a:rPr>
                  <a:t>Participaciones</a:t>
                </a:r>
              </a:p>
            </p:txBody>
          </p:sp>
          <p:sp>
            <p:nvSpPr>
              <p:cNvPr id="261" name="Rectangle 70"/>
              <p:cNvSpPr>
                <a:spLocks noChangeArrowheads="1"/>
              </p:cNvSpPr>
              <p:nvPr/>
            </p:nvSpPr>
            <p:spPr bwMode="auto">
              <a:xfrm>
                <a:off x="2857949" y="2067651"/>
                <a:ext cx="1252536" cy="9329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16" tIns="36566" rIns="54850" bIns="36566"/>
              <a:lstStyle/>
              <a:p>
                <a:pPr algn="r" defTabSz="2437365">
                  <a:lnSpc>
                    <a:spcPct val="85000"/>
                  </a:lnSpc>
                  <a:spcBef>
                    <a:spcPts val="400"/>
                  </a:spcBef>
                </a:pPr>
                <a:r>
                  <a:rPr lang="en-US" sz="7998" b="1">
                    <a:solidFill>
                      <a:srgbClr val="002060"/>
                    </a:solidFill>
                    <a:latin typeface="Arial Narrow" pitchFamily="34" charset="0"/>
                  </a:rPr>
                  <a:t>54.9%</a:t>
                </a:r>
              </a:p>
            </p:txBody>
          </p:sp>
          <p:grpSp>
            <p:nvGrpSpPr>
              <p:cNvPr id="258" name="Group 257" descr="Blue Pie Chart Icon"/>
              <p:cNvGrpSpPr/>
              <p:nvPr/>
            </p:nvGrpSpPr>
            <p:grpSpPr>
              <a:xfrm>
                <a:off x="4162662" y="1880694"/>
                <a:ext cx="928815" cy="975710"/>
                <a:chOff x="6458212" y="-5946885"/>
                <a:chExt cx="2335656" cy="2453576"/>
              </a:xfrm>
              <a:solidFill>
                <a:srgbClr val="2E76D4"/>
              </a:solidFill>
            </p:grpSpPr>
            <p:sp>
              <p:nvSpPr>
                <p:cNvPr id="259" name="Freeform 34"/>
                <p:cNvSpPr>
                  <a:spLocks/>
                </p:cNvSpPr>
                <p:nvPr/>
              </p:nvSpPr>
              <p:spPr bwMode="auto">
                <a:xfrm>
                  <a:off x="6458212" y="-5946885"/>
                  <a:ext cx="1060451" cy="1114426"/>
                </a:xfrm>
                <a:custGeom>
                  <a:avLst/>
                  <a:gdLst/>
                  <a:ahLst/>
                  <a:cxnLst>
                    <a:cxn ang="0">
                      <a:pos x="668" y="702"/>
                    </a:cxn>
                    <a:cxn ang="0">
                      <a:pos x="0" y="484"/>
                    </a:cxn>
                    <a:cxn ang="0">
                      <a:pos x="0" y="484"/>
                    </a:cxn>
                    <a:cxn ang="0">
                      <a:pos x="10" y="458"/>
                    </a:cxn>
                    <a:cxn ang="0">
                      <a:pos x="20" y="431"/>
                    </a:cxn>
                    <a:cxn ang="0">
                      <a:pos x="31" y="404"/>
                    </a:cxn>
                    <a:cxn ang="0">
                      <a:pos x="43" y="379"/>
                    </a:cxn>
                    <a:cxn ang="0">
                      <a:pos x="57" y="355"/>
                    </a:cxn>
                    <a:cxn ang="0">
                      <a:pos x="71" y="330"/>
                    </a:cxn>
                    <a:cxn ang="0">
                      <a:pos x="86" y="307"/>
                    </a:cxn>
                    <a:cxn ang="0">
                      <a:pos x="101" y="285"/>
                    </a:cxn>
                    <a:cxn ang="0">
                      <a:pos x="118" y="263"/>
                    </a:cxn>
                    <a:cxn ang="0">
                      <a:pos x="135" y="241"/>
                    </a:cxn>
                    <a:cxn ang="0">
                      <a:pos x="153" y="222"/>
                    </a:cxn>
                    <a:cxn ang="0">
                      <a:pos x="171" y="202"/>
                    </a:cxn>
                    <a:cxn ang="0">
                      <a:pos x="191" y="183"/>
                    </a:cxn>
                    <a:cxn ang="0">
                      <a:pos x="212" y="166"/>
                    </a:cxn>
                    <a:cxn ang="0">
                      <a:pos x="233" y="147"/>
                    </a:cxn>
                    <a:cxn ang="0">
                      <a:pos x="254" y="132"/>
                    </a:cxn>
                    <a:cxn ang="0">
                      <a:pos x="276" y="117"/>
                    </a:cxn>
                    <a:cxn ang="0">
                      <a:pos x="299" y="101"/>
                    </a:cxn>
                    <a:cxn ang="0">
                      <a:pos x="321" y="89"/>
                    </a:cxn>
                    <a:cxn ang="0">
                      <a:pos x="345" y="76"/>
                    </a:cxn>
                    <a:cxn ang="0">
                      <a:pos x="370" y="63"/>
                    </a:cxn>
                    <a:cxn ang="0">
                      <a:pos x="394" y="53"/>
                    </a:cxn>
                    <a:cxn ang="0">
                      <a:pos x="421" y="44"/>
                    </a:cxn>
                    <a:cxn ang="0">
                      <a:pos x="446" y="34"/>
                    </a:cxn>
                    <a:cxn ang="0">
                      <a:pos x="473" y="27"/>
                    </a:cxn>
                    <a:cxn ang="0">
                      <a:pos x="500" y="20"/>
                    </a:cxn>
                    <a:cxn ang="0">
                      <a:pos x="526" y="13"/>
                    </a:cxn>
                    <a:cxn ang="0">
                      <a:pos x="554" y="9"/>
                    </a:cxn>
                    <a:cxn ang="0">
                      <a:pos x="582" y="4"/>
                    </a:cxn>
                    <a:cxn ang="0">
                      <a:pos x="611" y="2"/>
                    </a:cxn>
                    <a:cxn ang="0">
                      <a:pos x="639" y="0"/>
                    </a:cxn>
                    <a:cxn ang="0">
                      <a:pos x="668" y="0"/>
                    </a:cxn>
                    <a:cxn ang="0">
                      <a:pos x="668" y="702"/>
                    </a:cxn>
                  </a:cxnLst>
                  <a:rect l="0" t="0" r="r" b="b"/>
                  <a:pathLst>
                    <a:path w="668" h="702">
                      <a:moveTo>
                        <a:pt x="668" y="702"/>
                      </a:moveTo>
                      <a:lnTo>
                        <a:pt x="0" y="484"/>
                      </a:lnTo>
                      <a:lnTo>
                        <a:pt x="0" y="484"/>
                      </a:lnTo>
                      <a:lnTo>
                        <a:pt x="10" y="458"/>
                      </a:lnTo>
                      <a:lnTo>
                        <a:pt x="20" y="431"/>
                      </a:lnTo>
                      <a:lnTo>
                        <a:pt x="31" y="404"/>
                      </a:lnTo>
                      <a:lnTo>
                        <a:pt x="43" y="379"/>
                      </a:lnTo>
                      <a:lnTo>
                        <a:pt x="57" y="355"/>
                      </a:lnTo>
                      <a:lnTo>
                        <a:pt x="71" y="330"/>
                      </a:lnTo>
                      <a:lnTo>
                        <a:pt x="86" y="307"/>
                      </a:lnTo>
                      <a:lnTo>
                        <a:pt x="101" y="285"/>
                      </a:lnTo>
                      <a:lnTo>
                        <a:pt x="118" y="263"/>
                      </a:lnTo>
                      <a:lnTo>
                        <a:pt x="135" y="241"/>
                      </a:lnTo>
                      <a:lnTo>
                        <a:pt x="153" y="222"/>
                      </a:lnTo>
                      <a:lnTo>
                        <a:pt x="171" y="202"/>
                      </a:lnTo>
                      <a:lnTo>
                        <a:pt x="191" y="183"/>
                      </a:lnTo>
                      <a:lnTo>
                        <a:pt x="212" y="166"/>
                      </a:lnTo>
                      <a:lnTo>
                        <a:pt x="233" y="147"/>
                      </a:lnTo>
                      <a:lnTo>
                        <a:pt x="254" y="132"/>
                      </a:lnTo>
                      <a:lnTo>
                        <a:pt x="276" y="117"/>
                      </a:lnTo>
                      <a:lnTo>
                        <a:pt x="299" y="101"/>
                      </a:lnTo>
                      <a:lnTo>
                        <a:pt x="321" y="89"/>
                      </a:lnTo>
                      <a:lnTo>
                        <a:pt x="345" y="76"/>
                      </a:lnTo>
                      <a:lnTo>
                        <a:pt x="370" y="63"/>
                      </a:lnTo>
                      <a:lnTo>
                        <a:pt x="394" y="53"/>
                      </a:lnTo>
                      <a:lnTo>
                        <a:pt x="421" y="44"/>
                      </a:lnTo>
                      <a:lnTo>
                        <a:pt x="446" y="34"/>
                      </a:lnTo>
                      <a:lnTo>
                        <a:pt x="473" y="27"/>
                      </a:lnTo>
                      <a:lnTo>
                        <a:pt x="500" y="20"/>
                      </a:lnTo>
                      <a:lnTo>
                        <a:pt x="526" y="13"/>
                      </a:lnTo>
                      <a:lnTo>
                        <a:pt x="554" y="9"/>
                      </a:lnTo>
                      <a:lnTo>
                        <a:pt x="582" y="4"/>
                      </a:lnTo>
                      <a:lnTo>
                        <a:pt x="611" y="2"/>
                      </a:lnTo>
                      <a:lnTo>
                        <a:pt x="639" y="0"/>
                      </a:lnTo>
                      <a:lnTo>
                        <a:pt x="668" y="0"/>
                      </a:lnTo>
                      <a:lnTo>
                        <a:pt x="668" y="702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82832" tIns="91416" rIns="182832" bIns="9141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2437365"/>
                  <a:endParaRPr lang="en-US" sz="4799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260" name="Freeform 35"/>
                <p:cNvSpPr>
                  <a:spLocks/>
                </p:cNvSpPr>
                <p:nvPr/>
              </p:nvSpPr>
              <p:spPr bwMode="auto">
                <a:xfrm>
                  <a:off x="6565017" y="-5720573"/>
                  <a:ext cx="2228851" cy="2227264"/>
                </a:xfrm>
                <a:custGeom>
                  <a:avLst/>
                  <a:gdLst/>
                  <a:ahLst/>
                  <a:cxnLst>
                    <a:cxn ang="0">
                      <a:pos x="702" y="0"/>
                    </a:cxn>
                    <a:cxn ang="0">
                      <a:pos x="739" y="0"/>
                    </a:cxn>
                    <a:cxn ang="0">
                      <a:pos x="809" y="7"/>
                    </a:cxn>
                    <a:cxn ang="0">
                      <a:pos x="878" y="21"/>
                    </a:cxn>
                    <a:cxn ang="0">
                      <a:pos x="944" y="42"/>
                    </a:cxn>
                    <a:cxn ang="0">
                      <a:pos x="1007" y="68"/>
                    </a:cxn>
                    <a:cxn ang="0">
                      <a:pos x="1067" y="101"/>
                    </a:cxn>
                    <a:cxn ang="0">
                      <a:pos x="1122" y="139"/>
                    </a:cxn>
                    <a:cxn ang="0">
                      <a:pos x="1175" y="181"/>
                    </a:cxn>
                    <a:cxn ang="0">
                      <a:pos x="1221" y="228"/>
                    </a:cxn>
                    <a:cxn ang="0">
                      <a:pos x="1265" y="280"/>
                    </a:cxn>
                    <a:cxn ang="0">
                      <a:pos x="1303" y="336"/>
                    </a:cxn>
                    <a:cxn ang="0">
                      <a:pos x="1335" y="397"/>
                    </a:cxn>
                    <a:cxn ang="0">
                      <a:pos x="1362" y="460"/>
                    </a:cxn>
                    <a:cxn ang="0">
                      <a:pos x="1383" y="526"/>
                    </a:cxn>
                    <a:cxn ang="0">
                      <a:pos x="1397" y="595"/>
                    </a:cxn>
                    <a:cxn ang="0">
                      <a:pos x="1404" y="665"/>
                    </a:cxn>
                    <a:cxn ang="0">
                      <a:pos x="1404" y="701"/>
                    </a:cxn>
                    <a:cxn ang="0">
                      <a:pos x="1401" y="773"/>
                    </a:cxn>
                    <a:cxn ang="0">
                      <a:pos x="1390" y="843"/>
                    </a:cxn>
                    <a:cxn ang="0">
                      <a:pos x="1373" y="909"/>
                    </a:cxn>
                    <a:cxn ang="0">
                      <a:pos x="1349" y="973"/>
                    </a:cxn>
                    <a:cxn ang="0">
                      <a:pos x="1320" y="1035"/>
                    </a:cxn>
                    <a:cxn ang="0">
                      <a:pos x="1285" y="1093"/>
                    </a:cxn>
                    <a:cxn ang="0">
                      <a:pos x="1244" y="1147"/>
                    </a:cxn>
                    <a:cxn ang="0">
                      <a:pos x="1199" y="1197"/>
                    </a:cxn>
                    <a:cxn ang="0">
                      <a:pos x="1148" y="1243"/>
                    </a:cxn>
                    <a:cxn ang="0">
                      <a:pos x="1095" y="1284"/>
                    </a:cxn>
                    <a:cxn ang="0">
                      <a:pos x="1038" y="1319"/>
                    </a:cxn>
                    <a:cxn ang="0">
                      <a:pos x="976" y="1348"/>
                    </a:cxn>
                    <a:cxn ang="0">
                      <a:pos x="911" y="1371"/>
                    </a:cxn>
                    <a:cxn ang="0">
                      <a:pos x="844" y="1389"/>
                    </a:cxn>
                    <a:cxn ang="0">
                      <a:pos x="774" y="1399"/>
                    </a:cxn>
                    <a:cxn ang="0">
                      <a:pos x="702" y="1403"/>
                    </a:cxn>
                    <a:cxn ang="0">
                      <a:pos x="666" y="1401"/>
                    </a:cxn>
                    <a:cxn ang="0">
                      <a:pos x="595" y="1394"/>
                    </a:cxn>
                    <a:cxn ang="0">
                      <a:pos x="527" y="1380"/>
                    </a:cxn>
                    <a:cxn ang="0">
                      <a:pos x="461" y="1361"/>
                    </a:cxn>
                    <a:cxn ang="0">
                      <a:pos x="397" y="1334"/>
                    </a:cxn>
                    <a:cxn ang="0">
                      <a:pos x="338" y="1302"/>
                    </a:cxn>
                    <a:cxn ang="0">
                      <a:pos x="282" y="1264"/>
                    </a:cxn>
                    <a:cxn ang="0">
                      <a:pos x="230" y="1220"/>
                    </a:cxn>
                    <a:cxn ang="0">
                      <a:pos x="183" y="1173"/>
                    </a:cxn>
                    <a:cxn ang="0">
                      <a:pos x="139" y="1121"/>
                    </a:cxn>
                    <a:cxn ang="0">
                      <a:pos x="101" y="1065"/>
                    </a:cxn>
                    <a:cxn ang="0">
                      <a:pos x="69" y="1006"/>
                    </a:cxn>
                    <a:cxn ang="0">
                      <a:pos x="42" y="943"/>
                    </a:cxn>
                    <a:cxn ang="0">
                      <a:pos x="23" y="877"/>
                    </a:cxn>
                    <a:cxn ang="0">
                      <a:pos x="9" y="808"/>
                    </a:cxn>
                    <a:cxn ang="0">
                      <a:pos x="2" y="736"/>
                    </a:cxn>
                    <a:cxn ang="0">
                      <a:pos x="0" y="701"/>
                    </a:cxn>
                    <a:cxn ang="0">
                      <a:pos x="2" y="645"/>
                    </a:cxn>
                    <a:cxn ang="0">
                      <a:pos x="9" y="590"/>
                    </a:cxn>
                    <a:cxn ang="0">
                      <a:pos x="18" y="538"/>
                    </a:cxn>
                    <a:cxn ang="0">
                      <a:pos x="34" y="484"/>
                    </a:cxn>
                  </a:cxnLst>
                  <a:rect l="0" t="0" r="r" b="b"/>
                  <a:pathLst>
                    <a:path w="1404" h="1403">
                      <a:moveTo>
                        <a:pt x="702" y="701"/>
                      </a:moveTo>
                      <a:lnTo>
                        <a:pt x="702" y="0"/>
                      </a:lnTo>
                      <a:lnTo>
                        <a:pt x="702" y="0"/>
                      </a:lnTo>
                      <a:lnTo>
                        <a:pt x="739" y="0"/>
                      </a:lnTo>
                      <a:lnTo>
                        <a:pt x="774" y="2"/>
                      </a:lnTo>
                      <a:lnTo>
                        <a:pt x="809" y="7"/>
                      </a:lnTo>
                      <a:lnTo>
                        <a:pt x="844" y="14"/>
                      </a:lnTo>
                      <a:lnTo>
                        <a:pt x="878" y="21"/>
                      </a:lnTo>
                      <a:lnTo>
                        <a:pt x="911" y="30"/>
                      </a:lnTo>
                      <a:lnTo>
                        <a:pt x="944" y="42"/>
                      </a:lnTo>
                      <a:lnTo>
                        <a:pt x="976" y="54"/>
                      </a:lnTo>
                      <a:lnTo>
                        <a:pt x="1007" y="68"/>
                      </a:lnTo>
                      <a:lnTo>
                        <a:pt x="1038" y="84"/>
                      </a:lnTo>
                      <a:lnTo>
                        <a:pt x="1067" y="101"/>
                      </a:lnTo>
                      <a:lnTo>
                        <a:pt x="1095" y="119"/>
                      </a:lnTo>
                      <a:lnTo>
                        <a:pt x="1122" y="139"/>
                      </a:lnTo>
                      <a:lnTo>
                        <a:pt x="1148" y="160"/>
                      </a:lnTo>
                      <a:lnTo>
                        <a:pt x="1175" y="181"/>
                      </a:lnTo>
                      <a:lnTo>
                        <a:pt x="1199" y="204"/>
                      </a:lnTo>
                      <a:lnTo>
                        <a:pt x="1221" y="228"/>
                      </a:lnTo>
                      <a:lnTo>
                        <a:pt x="1244" y="255"/>
                      </a:lnTo>
                      <a:lnTo>
                        <a:pt x="1265" y="280"/>
                      </a:lnTo>
                      <a:lnTo>
                        <a:pt x="1285" y="308"/>
                      </a:lnTo>
                      <a:lnTo>
                        <a:pt x="1303" y="336"/>
                      </a:lnTo>
                      <a:lnTo>
                        <a:pt x="1320" y="366"/>
                      </a:lnTo>
                      <a:lnTo>
                        <a:pt x="1335" y="397"/>
                      </a:lnTo>
                      <a:lnTo>
                        <a:pt x="1349" y="428"/>
                      </a:lnTo>
                      <a:lnTo>
                        <a:pt x="1362" y="460"/>
                      </a:lnTo>
                      <a:lnTo>
                        <a:pt x="1373" y="492"/>
                      </a:lnTo>
                      <a:lnTo>
                        <a:pt x="1383" y="526"/>
                      </a:lnTo>
                      <a:lnTo>
                        <a:pt x="1390" y="560"/>
                      </a:lnTo>
                      <a:lnTo>
                        <a:pt x="1397" y="595"/>
                      </a:lnTo>
                      <a:lnTo>
                        <a:pt x="1401" y="630"/>
                      </a:lnTo>
                      <a:lnTo>
                        <a:pt x="1404" y="665"/>
                      </a:lnTo>
                      <a:lnTo>
                        <a:pt x="1404" y="701"/>
                      </a:lnTo>
                      <a:lnTo>
                        <a:pt x="1404" y="701"/>
                      </a:lnTo>
                      <a:lnTo>
                        <a:pt x="1404" y="736"/>
                      </a:lnTo>
                      <a:lnTo>
                        <a:pt x="1401" y="773"/>
                      </a:lnTo>
                      <a:lnTo>
                        <a:pt x="1397" y="808"/>
                      </a:lnTo>
                      <a:lnTo>
                        <a:pt x="1390" y="843"/>
                      </a:lnTo>
                      <a:lnTo>
                        <a:pt x="1383" y="877"/>
                      </a:lnTo>
                      <a:lnTo>
                        <a:pt x="1373" y="909"/>
                      </a:lnTo>
                      <a:lnTo>
                        <a:pt x="1362" y="943"/>
                      </a:lnTo>
                      <a:lnTo>
                        <a:pt x="1349" y="973"/>
                      </a:lnTo>
                      <a:lnTo>
                        <a:pt x="1335" y="1006"/>
                      </a:lnTo>
                      <a:lnTo>
                        <a:pt x="1320" y="1035"/>
                      </a:lnTo>
                      <a:lnTo>
                        <a:pt x="1303" y="1065"/>
                      </a:lnTo>
                      <a:lnTo>
                        <a:pt x="1285" y="1093"/>
                      </a:lnTo>
                      <a:lnTo>
                        <a:pt x="1265" y="1121"/>
                      </a:lnTo>
                      <a:lnTo>
                        <a:pt x="1244" y="1147"/>
                      </a:lnTo>
                      <a:lnTo>
                        <a:pt x="1221" y="1173"/>
                      </a:lnTo>
                      <a:lnTo>
                        <a:pt x="1199" y="1197"/>
                      </a:lnTo>
                      <a:lnTo>
                        <a:pt x="1175" y="1220"/>
                      </a:lnTo>
                      <a:lnTo>
                        <a:pt x="1148" y="1243"/>
                      </a:lnTo>
                      <a:lnTo>
                        <a:pt x="1122" y="1264"/>
                      </a:lnTo>
                      <a:lnTo>
                        <a:pt x="1095" y="1284"/>
                      </a:lnTo>
                      <a:lnTo>
                        <a:pt x="1067" y="1302"/>
                      </a:lnTo>
                      <a:lnTo>
                        <a:pt x="1038" y="1319"/>
                      </a:lnTo>
                      <a:lnTo>
                        <a:pt x="1007" y="1334"/>
                      </a:lnTo>
                      <a:lnTo>
                        <a:pt x="976" y="1348"/>
                      </a:lnTo>
                      <a:lnTo>
                        <a:pt x="944" y="1361"/>
                      </a:lnTo>
                      <a:lnTo>
                        <a:pt x="911" y="1371"/>
                      </a:lnTo>
                      <a:lnTo>
                        <a:pt x="878" y="1380"/>
                      </a:lnTo>
                      <a:lnTo>
                        <a:pt x="844" y="1389"/>
                      </a:lnTo>
                      <a:lnTo>
                        <a:pt x="809" y="1394"/>
                      </a:lnTo>
                      <a:lnTo>
                        <a:pt x="774" y="1399"/>
                      </a:lnTo>
                      <a:lnTo>
                        <a:pt x="739" y="1401"/>
                      </a:lnTo>
                      <a:lnTo>
                        <a:pt x="702" y="1403"/>
                      </a:lnTo>
                      <a:lnTo>
                        <a:pt x="702" y="1403"/>
                      </a:lnTo>
                      <a:lnTo>
                        <a:pt x="666" y="1401"/>
                      </a:lnTo>
                      <a:lnTo>
                        <a:pt x="630" y="1399"/>
                      </a:lnTo>
                      <a:lnTo>
                        <a:pt x="595" y="1394"/>
                      </a:lnTo>
                      <a:lnTo>
                        <a:pt x="560" y="1389"/>
                      </a:lnTo>
                      <a:lnTo>
                        <a:pt x="527" y="1380"/>
                      </a:lnTo>
                      <a:lnTo>
                        <a:pt x="493" y="1371"/>
                      </a:lnTo>
                      <a:lnTo>
                        <a:pt x="461" y="1361"/>
                      </a:lnTo>
                      <a:lnTo>
                        <a:pt x="428" y="1348"/>
                      </a:lnTo>
                      <a:lnTo>
                        <a:pt x="397" y="1334"/>
                      </a:lnTo>
                      <a:lnTo>
                        <a:pt x="368" y="1319"/>
                      </a:lnTo>
                      <a:lnTo>
                        <a:pt x="338" y="1302"/>
                      </a:lnTo>
                      <a:lnTo>
                        <a:pt x="310" y="1284"/>
                      </a:lnTo>
                      <a:lnTo>
                        <a:pt x="282" y="1264"/>
                      </a:lnTo>
                      <a:lnTo>
                        <a:pt x="256" y="1243"/>
                      </a:lnTo>
                      <a:lnTo>
                        <a:pt x="230" y="1220"/>
                      </a:lnTo>
                      <a:lnTo>
                        <a:pt x="205" y="1197"/>
                      </a:lnTo>
                      <a:lnTo>
                        <a:pt x="183" y="1173"/>
                      </a:lnTo>
                      <a:lnTo>
                        <a:pt x="160" y="1147"/>
                      </a:lnTo>
                      <a:lnTo>
                        <a:pt x="139" y="1121"/>
                      </a:lnTo>
                      <a:lnTo>
                        <a:pt x="119" y="1093"/>
                      </a:lnTo>
                      <a:lnTo>
                        <a:pt x="101" y="1065"/>
                      </a:lnTo>
                      <a:lnTo>
                        <a:pt x="84" y="1035"/>
                      </a:lnTo>
                      <a:lnTo>
                        <a:pt x="69" y="1006"/>
                      </a:lnTo>
                      <a:lnTo>
                        <a:pt x="55" y="973"/>
                      </a:lnTo>
                      <a:lnTo>
                        <a:pt x="42" y="943"/>
                      </a:lnTo>
                      <a:lnTo>
                        <a:pt x="31" y="909"/>
                      </a:lnTo>
                      <a:lnTo>
                        <a:pt x="23" y="877"/>
                      </a:lnTo>
                      <a:lnTo>
                        <a:pt x="14" y="843"/>
                      </a:lnTo>
                      <a:lnTo>
                        <a:pt x="9" y="808"/>
                      </a:lnTo>
                      <a:lnTo>
                        <a:pt x="4" y="773"/>
                      </a:lnTo>
                      <a:lnTo>
                        <a:pt x="2" y="736"/>
                      </a:lnTo>
                      <a:lnTo>
                        <a:pt x="0" y="701"/>
                      </a:lnTo>
                      <a:lnTo>
                        <a:pt x="0" y="701"/>
                      </a:lnTo>
                      <a:lnTo>
                        <a:pt x="0" y="672"/>
                      </a:lnTo>
                      <a:lnTo>
                        <a:pt x="2" y="645"/>
                      </a:lnTo>
                      <a:lnTo>
                        <a:pt x="4" y="617"/>
                      </a:lnTo>
                      <a:lnTo>
                        <a:pt x="9" y="590"/>
                      </a:lnTo>
                      <a:lnTo>
                        <a:pt x="13" y="565"/>
                      </a:lnTo>
                      <a:lnTo>
                        <a:pt x="18" y="538"/>
                      </a:lnTo>
                      <a:lnTo>
                        <a:pt x="27" y="512"/>
                      </a:lnTo>
                      <a:lnTo>
                        <a:pt x="34" y="484"/>
                      </a:lnTo>
                      <a:lnTo>
                        <a:pt x="702" y="701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82832" tIns="91416" rIns="182832" bIns="9141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2437365"/>
                  <a:endParaRPr lang="en-US" sz="4799">
                    <a:solidFill>
                      <a:srgbClr val="002060"/>
                    </a:solidFill>
                  </a:endParaRPr>
                </a:p>
              </p:txBody>
            </p:sp>
          </p:grpSp>
        </p:grpSp>
        <p:sp>
          <p:nvSpPr>
            <p:cNvPr id="104" name="Rectangle 70"/>
            <p:cNvSpPr>
              <a:spLocks noChangeArrowheads="1"/>
            </p:cNvSpPr>
            <p:nvPr/>
          </p:nvSpPr>
          <p:spPr bwMode="auto">
            <a:xfrm>
              <a:off x="2386335" y="3472169"/>
              <a:ext cx="2058910" cy="920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algn="ct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7998" b="1">
                  <a:solidFill>
                    <a:srgbClr val="002060"/>
                  </a:solidFill>
                  <a:latin typeface="Arial Narrow" pitchFamily="34" charset="0"/>
                </a:rPr>
                <a:t>3.1</a:t>
              </a:r>
            </a:p>
            <a:p>
              <a:pPr algn="ct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s-419" sz="7998" b="1">
                  <a:solidFill>
                    <a:srgbClr val="002060"/>
                  </a:solidFill>
                  <a:latin typeface="Arial Narrow" pitchFamily="34" charset="0"/>
                </a:rPr>
                <a:t>Millones</a:t>
              </a:r>
            </a:p>
          </p:txBody>
        </p:sp>
        <p:sp>
          <p:nvSpPr>
            <p:cNvPr id="74" name="Rectangle 70"/>
            <p:cNvSpPr>
              <a:spLocks noChangeArrowheads="1"/>
            </p:cNvSpPr>
            <p:nvPr/>
          </p:nvSpPr>
          <p:spPr bwMode="auto">
            <a:xfrm>
              <a:off x="2514379" y="5438964"/>
              <a:ext cx="2772731" cy="397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s-419" sz="4799">
                  <a:solidFill>
                    <a:srgbClr val="002060"/>
                  </a:solidFill>
                  <a:latin typeface="Arial Narrow" pitchFamily="34" charset="0"/>
                </a:rPr>
                <a:t>Presupuesto</a:t>
              </a:r>
              <a:r>
                <a:rPr lang="en-US" sz="4799">
                  <a:solidFill>
                    <a:srgbClr val="002060"/>
                  </a:solidFill>
                  <a:latin typeface="Arial Narrow" pitchFamily="34" charset="0"/>
                </a:rPr>
                <a:t> </a:t>
              </a:r>
              <a:r>
                <a:rPr lang="es-419" sz="4799">
                  <a:solidFill>
                    <a:srgbClr val="002060"/>
                  </a:solidFill>
                  <a:latin typeface="Arial Narrow" pitchFamily="34" charset="0"/>
                </a:rPr>
                <a:t>Ejecutado</a:t>
              </a:r>
              <a:endParaRPr lang="es-419" sz="4799">
                <a:solidFill>
                  <a:srgbClr val="002060"/>
                </a:solidFill>
                <a:latin typeface="Arial Narrow" pitchFamily="112" charset="0"/>
              </a:endParaRPr>
            </a:p>
          </p:txBody>
        </p:sp>
        <p:sp>
          <p:nvSpPr>
            <p:cNvPr id="93" name="Freeform 460"/>
            <p:cNvSpPr/>
            <p:nvPr/>
          </p:nvSpPr>
          <p:spPr>
            <a:xfrm>
              <a:off x="1134101" y="3362072"/>
              <a:ext cx="658809" cy="1035165"/>
            </a:xfrm>
            <a:custGeom>
              <a:avLst/>
              <a:gdLst/>
              <a:ahLst/>
              <a:cxnLst/>
              <a:rect l="l" t="t" r="r" b="b"/>
              <a:pathLst>
                <a:path w="262845" h="504825">
                  <a:moveTo>
                    <a:pt x="114947" y="0"/>
                  </a:moveTo>
                  <a:lnTo>
                    <a:pt x="152977" y="0"/>
                  </a:lnTo>
                  <a:cubicBezTo>
                    <a:pt x="155607" y="0"/>
                    <a:pt x="157767" y="845"/>
                    <a:pt x="159457" y="2535"/>
                  </a:cubicBezTo>
                  <a:cubicBezTo>
                    <a:pt x="161147" y="4226"/>
                    <a:pt x="161992" y="6385"/>
                    <a:pt x="161992" y="9015"/>
                  </a:cubicBezTo>
                  <a:lnTo>
                    <a:pt x="161992" y="58596"/>
                  </a:lnTo>
                  <a:cubicBezTo>
                    <a:pt x="172698" y="59723"/>
                    <a:pt x="183073" y="61882"/>
                    <a:pt x="193121" y="65075"/>
                  </a:cubicBezTo>
                  <a:cubicBezTo>
                    <a:pt x="203169" y="68268"/>
                    <a:pt x="211338" y="71414"/>
                    <a:pt x="217630" y="74512"/>
                  </a:cubicBezTo>
                  <a:cubicBezTo>
                    <a:pt x="223921" y="77611"/>
                    <a:pt x="229885" y="81133"/>
                    <a:pt x="235519" y="85076"/>
                  </a:cubicBezTo>
                  <a:cubicBezTo>
                    <a:pt x="241153" y="89020"/>
                    <a:pt x="244815" y="91744"/>
                    <a:pt x="246506" y="93246"/>
                  </a:cubicBezTo>
                  <a:cubicBezTo>
                    <a:pt x="248195" y="94749"/>
                    <a:pt x="249604" y="96063"/>
                    <a:pt x="250731" y="97190"/>
                  </a:cubicBezTo>
                  <a:cubicBezTo>
                    <a:pt x="253924" y="100571"/>
                    <a:pt x="254394" y="104139"/>
                    <a:pt x="252139" y="107895"/>
                  </a:cubicBezTo>
                  <a:lnTo>
                    <a:pt x="229321" y="149025"/>
                  </a:lnTo>
                  <a:cubicBezTo>
                    <a:pt x="227819" y="151842"/>
                    <a:pt x="225659" y="153344"/>
                    <a:pt x="222842" y="153532"/>
                  </a:cubicBezTo>
                  <a:cubicBezTo>
                    <a:pt x="220212" y="154096"/>
                    <a:pt x="217677" y="153438"/>
                    <a:pt x="215236" y="151560"/>
                  </a:cubicBezTo>
                  <a:cubicBezTo>
                    <a:pt x="214672" y="150997"/>
                    <a:pt x="213310" y="149870"/>
                    <a:pt x="211151" y="148180"/>
                  </a:cubicBezTo>
                  <a:cubicBezTo>
                    <a:pt x="208991" y="146489"/>
                    <a:pt x="205329" y="144001"/>
                    <a:pt x="200165" y="140714"/>
                  </a:cubicBezTo>
                  <a:cubicBezTo>
                    <a:pt x="194999" y="137428"/>
                    <a:pt x="189505" y="134423"/>
                    <a:pt x="183684" y="131700"/>
                  </a:cubicBezTo>
                  <a:cubicBezTo>
                    <a:pt x="177862" y="128976"/>
                    <a:pt x="170867" y="126535"/>
                    <a:pt x="162697" y="124375"/>
                  </a:cubicBezTo>
                  <a:cubicBezTo>
                    <a:pt x="154527" y="122215"/>
                    <a:pt x="146498" y="121135"/>
                    <a:pt x="138610" y="121135"/>
                  </a:cubicBezTo>
                  <a:cubicBezTo>
                    <a:pt x="120769" y="121135"/>
                    <a:pt x="106213" y="125173"/>
                    <a:pt x="94946" y="133249"/>
                  </a:cubicBezTo>
                  <a:cubicBezTo>
                    <a:pt x="83677" y="141325"/>
                    <a:pt x="78042" y="151748"/>
                    <a:pt x="78042" y="164519"/>
                  </a:cubicBezTo>
                  <a:cubicBezTo>
                    <a:pt x="78042" y="169402"/>
                    <a:pt x="78841" y="173909"/>
                    <a:pt x="80438" y="178041"/>
                  </a:cubicBezTo>
                  <a:cubicBezTo>
                    <a:pt x="82033" y="182173"/>
                    <a:pt x="84804" y="186070"/>
                    <a:pt x="88748" y="189732"/>
                  </a:cubicBezTo>
                  <a:cubicBezTo>
                    <a:pt x="92692" y="193394"/>
                    <a:pt x="96401" y="196493"/>
                    <a:pt x="99875" y="199028"/>
                  </a:cubicBezTo>
                  <a:cubicBezTo>
                    <a:pt x="103350" y="201564"/>
                    <a:pt x="108609" y="204475"/>
                    <a:pt x="115651" y="207761"/>
                  </a:cubicBezTo>
                  <a:cubicBezTo>
                    <a:pt x="122694" y="211048"/>
                    <a:pt x="128375" y="213583"/>
                    <a:pt x="132695" y="215368"/>
                  </a:cubicBezTo>
                  <a:cubicBezTo>
                    <a:pt x="137014" y="217152"/>
                    <a:pt x="143588" y="219734"/>
                    <a:pt x="152414" y="223115"/>
                  </a:cubicBezTo>
                  <a:cubicBezTo>
                    <a:pt x="162368" y="226871"/>
                    <a:pt x="169975" y="229829"/>
                    <a:pt x="175232" y="231988"/>
                  </a:cubicBezTo>
                  <a:cubicBezTo>
                    <a:pt x="180492" y="234148"/>
                    <a:pt x="187628" y="237435"/>
                    <a:pt x="196643" y="241848"/>
                  </a:cubicBezTo>
                  <a:cubicBezTo>
                    <a:pt x="205658" y="246262"/>
                    <a:pt x="212747" y="250253"/>
                    <a:pt x="217912" y="253821"/>
                  </a:cubicBezTo>
                  <a:cubicBezTo>
                    <a:pt x="223077" y="257390"/>
                    <a:pt x="228899" y="262085"/>
                    <a:pt x="235378" y="267907"/>
                  </a:cubicBezTo>
                  <a:cubicBezTo>
                    <a:pt x="241857" y="273729"/>
                    <a:pt x="246834" y="279691"/>
                    <a:pt x="250308" y="285795"/>
                  </a:cubicBezTo>
                  <a:cubicBezTo>
                    <a:pt x="253783" y="291899"/>
                    <a:pt x="256741" y="299083"/>
                    <a:pt x="259183" y="307346"/>
                  </a:cubicBezTo>
                  <a:cubicBezTo>
                    <a:pt x="261624" y="315610"/>
                    <a:pt x="262845" y="324436"/>
                    <a:pt x="262845" y="333827"/>
                  </a:cubicBezTo>
                  <a:cubicBezTo>
                    <a:pt x="262845" y="362561"/>
                    <a:pt x="253501" y="387305"/>
                    <a:pt x="234814" y="408057"/>
                  </a:cubicBezTo>
                  <a:cubicBezTo>
                    <a:pt x="216128" y="428810"/>
                    <a:pt x="191853" y="441628"/>
                    <a:pt x="161992" y="446511"/>
                  </a:cubicBezTo>
                  <a:lnTo>
                    <a:pt x="161992" y="495810"/>
                  </a:lnTo>
                  <a:cubicBezTo>
                    <a:pt x="161992" y="498440"/>
                    <a:pt x="161147" y="500599"/>
                    <a:pt x="159457" y="502290"/>
                  </a:cubicBezTo>
                  <a:cubicBezTo>
                    <a:pt x="157767" y="503980"/>
                    <a:pt x="155607" y="504825"/>
                    <a:pt x="152977" y="504825"/>
                  </a:cubicBezTo>
                  <a:lnTo>
                    <a:pt x="114947" y="504825"/>
                  </a:lnTo>
                  <a:cubicBezTo>
                    <a:pt x="112505" y="504825"/>
                    <a:pt x="110392" y="503933"/>
                    <a:pt x="108609" y="502149"/>
                  </a:cubicBezTo>
                  <a:cubicBezTo>
                    <a:pt x="106824" y="500365"/>
                    <a:pt x="105932" y="498252"/>
                    <a:pt x="105932" y="495810"/>
                  </a:cubicBezTo>
                  <a:lnTo>
                    <a:pt x="105932" y="446511"/>
                  </a:lnTo>
                  <a:cubicBezTo>
                    <a:pt x="93537" y="444821"/>
                    <a:pt x="81564" y="441910"/>
                    <a:pt x="70014" y="437778"/>
                  </a:cubicBezTo>
                  <a:cubicBezTo>
                    <a:pt x="58464" y="433646"/>
                    <a:pt x="48933" y="429467"/>
                    <a:pt x="41421" y="425242"/>
                  </a:cubicBezTo>
                  <a:cubicBezTo>
                    <a:pt x="33908" y="421016"/>
                    <a:pt x="26959" y="416509"/>
                    <a:pt x="20574" y="411720"/>
                  </a:cubicBezTo>
                  <a:cubicBezTo>
                    <a:pt x="14188" y="406931"/>
                    <a:pt x="9822" y="403409"/>
                    <a:pt x="7474" y="401155"/>
                  </a:cubicBezTo>
                  <a:cubicBezTo>
                    <a:pt x="5126" y="398902"/>
                    <a:pt x="3484" y="397212"/>
                    <a:pt x="2545" y="396085"/>
                  </a:cubicBezTo>
                  <a:cubicBezTo>
                    <a:pt x="-649" y="392141"/>
                    <a:pt x="-836" y="388291"/>
                    <a:pt x="1981" y="384535"/>
                  </a:cubicBezTo>
                  <a:lnTo>
                    <a:pt x="30997" y="346504"/>
                  </a:lnTo>
                  <a:cubicBezTo>
                    <a:pt x="32311" y="344626"/>
                    <a:pt x="34472" y="343499"/>
                    <a:pt x="37476" y="343123"/>
                  </a:cubicBezTo>
                  <a:cubicBezTo>
                    <a:pt x="40294" y="342748"/>
                    <a:pt x="42547" y="343593"/>
                    <a:pt x="44238" y="345659"/>
                  </a:cubicBezTo>
                  <a:cubicBezTo>
                    <a:pt x="44238" y="345659"/>
                    <a:pt x="44425" y="345846"/>
                    <a:pt x="44801" y="346222"/>
                  </a:cubicBezTo>
                  <a:cubicBezTo>
                    <a:pt x="66023" y="364815"/>
                    <a:pt x="88841" y="376553"/>
                    <a:pt x="113257" y="381436"/>
                  </a:cubicBezTo>
                  <a:cubicBezTo>
                    <a:pt x="120206" y="382938"/>
                    <a:pt x="127154" y="383690"/>
                    <a:pt x="134103" y="383690"/>
                  </a:cubicBezTo>
                  <a:cubicBezTo>
                    <a:pt x="149315" y="383690"/>
                    <a:pt x="162697" y="379652"/>
                    <a:pt x="174246" y="371576"/>
                  </a:cubicBezTo>
                  <a:cubicBezTo>
                    <a:pt x="185797" y="363500"/>
                    <a:pt x="191572" y="352044"/>
                    <a:pt x="191572" y="337207"/>
                  </a:cubicBezTo>
                  <a:cubicBezTo>
                    <a:pt x="191572" y="331949"/>
                    <a:pt x="190163" y="326972"/>
                    <a:pt x="187347" y="322277"/>
                  </a:cubicBezTo>
                  <a:cubicBezTo>
                    <a:pt x="184529" y="317581"/>
                    <a:pt x="181384" y="313638"/>
                    <a:pt x="177909" y="310445"/>
                  </a:cubicBezTo>
                  <a:cubicBezTo>
                    <a:pt x="174434" y="307252"/>
                    <a:pt x="168941" y="303731"/>
                    <a:pt x="161429" y="299881"/>
                  </a:cubicBezTo>
                  <a:cubicBezTo>
                    <a:pt x="153917" y="296031"/>
                    <a:pt x="147719" y="293026"/>
                    <a:pt x="142836" y="290866"/>
                  </a:cubicBezTo>
                  <a:cubicBezTo>
                    <a:pt x="137953" y="288706"/>
                    <a:pt x="130441" y="285654"/>
                    <a:pt x="120299" y="281710"/>
                  </a:cubicBezTo>
                  <a:cubicBezTo>
                    <a:pt x="112975" y="278705"/>
                    <a:pt x="107200" y="276358"/>
                    <a:pt x="102974" y="274668"/>
                  </a:cubicBezTo>
                  <a:cubicBezTo>
                    <a:pt x="98749" y="272977"/>
                    <a:pt x="92973" y="270489"/>
                    <a:pt x="85649" y="267202"/>
                  </a:cubicBezTo>
                  <a:cubicBezTo>
                    <a:pt x="78324" y="263916"/>
                    <a:pt x="72455" y="261005"/>
                    <a:pt x="68042" y="258469"/>
                  </a:cubicBezTo>
                  <a:cubicBezTo>
                    <a:pt x="63628" y="255934"/>
                    <a:pt x="58323" y="252600"/>
                    <a:pt x="52125" y="248469"/>
                  </a:cubicBezTo>
                  <a:cubicBezTo>
                    <a:pt x="45928" y="244337"/>
                    <a:pt x="40903" y="240346"/>
                    <a:pt x="37054" y="236496"/>
                  </a:cubicBezTo>
                  <a:cubicBezTo>
                    <a:pt x="33204" y="232646"/>
                    <a:pt x="29119" y="228045"/>
                    <a:pt x="24799" y="222692"/>
                  </a:cubicBezTo>
                  <a:cubicBezTo>
                    <a:pt x="20480" y="217340"/>
                    <a:pt x="17147" y="211893"/>
                    <a:pt x="14799" y="206353"/>
                  </a:cubicBezTo>
                  <a:cubicBezTo>
                    <a:pt x="12451" y="200812"/>
                    <a:pt x="10479" y="194568"/>
                    <a:pt x="8883" y="187619"/>
                  </a:cubicBezTo>
                  <a:cubicBezTo>
                    <a:pt x="7287" y="180670"/>
                    <a:pt x="6488" y="173346"/>
                    <a:pt x="6488" y="165646"/>
                  </a:cubicBezTo>
                  <a:cubicBezTo>
                    <a:pt x="6488" y="139728"/>
                    <a:pt x="15691" y="117004"/>
                    <a:pt x="34096" y="97472"/>
                  </a:cubicBezTo>
                  <a:cubicBezTo>
                    <a:pt x="52501" y="77940"/>
                    <a:pt x="76446" y="65357"/>
                    <a:pt x="105932" y="59723"/>
                  </a:cubicBezTo>
                  <a:lnTo>
                    <a:pt x="105932" y="9015"/>
                  </a:lnTo>
                  <a:cubicBezTo>
                    <a:pt x="105932" y="6573"/>
                    <a:pt x="106824" y="4460"/>
                    <a:pt x="108609" y="2676"/>
                  </a:cubicBezTo>
                  <a:cubicBezTo>
                    <a:pt x="110392" y="892"/>
                    <a:pt x="112505" y="0"/>
                    <a:pt x="114947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343"/>
              <a:endParaRPr lang="en-US" sz="2699">
                <a:ln>
                  <a:solidFill>
                    <a:srgbClr val="1F497D">
                      <a:lumMod val="50000"/>
                    </a:srgbClr>
                  </a:solidFill>
                </a:ln>
                <a:solidFill>
                  <a:srgbClr val="002060"/>
                </a:solidFill>
              </a:endParaRPr>
            </a:p>
          </p:txBody>
        </p:sp>
      </p:grpSp>
      <p:grpSp>
        <p:nvGrpSpPr>
          <p:cNvPr id="18" name="Grupo 17"/>
          <p:cNvGrpSpPr/>
          <p:nvPr/>
        </p:nvGrpSpPr>
        <p:grpSpPr>
          <a:xfrm>
            <a:off x="12242789" y="2746422"/>
            <a:ext cx="11613511" cy="10248956"/>
            <a:chOff x="6122989" y="1295401"/>
            <a:chExt cx="5808268" cy="5125813"/>
          </a:xfrm>
        </p:grpSpPr>
        <p:cxnSp>
          <p:nvCxnSpPr>
            <p:cNvPr id="214" name="Straight Arrow Connector 213"/>
            <p:cNvCxnSpPr/>
            <p:nvPr/>
          </p:nvCxnSpPr>
          <p:spPr>
            <a:xfrm rot="10800000">
              <a:off x="10331666" y="3858082"/>
              <a:ext cx="144780" cy="0"/>
            </a:xfrm>
            <a:prstGeom prst="straightConnector1">
              <a:avLst/>
            </a:prstGeom>
            <a:ln w="12700">
              <a:solidFill>
                <a:srgbClr val="9B9B9B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 flipH="1">
              <a:off x="9795806" y="3857460"/>
              <a:ext cx="1363517" cy="1242"/>
            </a:xfrm>
            <a:prstGeom prst="line">
              <a:avLst/>
            </a:prstGeom>
            <a:ln w="3175" cap="flat" cmpd="sng" algn="ctr">
              <a:solidFill>
                <a:srgbClr val="9B9B9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 descr="Horizontal Divider Line"/>
            <p:cNvCxnSpPr/>
            <p:nvPr/>
          </p:nvCxnSpPr>
          <p:spPr>
            <a:xfrm>
              <a:off x="7245633" y="1749628"/>
              <a:ext cx="3596373" cy="0"/>
            </a:xfrm>
            <a:prstGeom prst="line">
              <a:avLst/>
            </a:prstGeom>
            <a:ln w="12700" cap="rnd" cmpd="sng">
              <a:solidFill>
                <a:srgbClr val="9B9B9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 descr="Horizontal Divider Line"/>
            <p:cNvCxnSpPr/>
            <p:nvPr/>
          </p:nvCxnSpPr>
          <p:spPr>
            <a:xfrm>
              <a:off x="7389341" y="2997808"/>
              <a:ext cx="4421659" cy="0"/>
            </a:xfrm>
            <a:prstGeom prst="line">
              <a:avLst/>
            </a:prstGeom>
            <a:ln w="12700" cap="rnd" cmpd="sng">
              <a:solidFill>
                <a:srgbClr val="9B9B9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 descr="Horizontal Divider Line"/>
            <p:cNvCxnSpPr/>
            <p:nvPr/>
          </p:nvCxnSpPr>
          <p:spPr>
            <a:xfrm>
              <a:off x="7389341" y="4898659"/>
              <a:ext cx="4421659" cy="0"/>
            </a:xfrm>
            <a:prstGeom prst="line">
              <a:avLst/>
            </a:prstGeom>
            <a:ln w="12700" cap="rnd" cmpd="sng">
              <a:solidFill>
                <a:srgbClr val="9B9B9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 descr="Vertical Divider Line"/>
            <p:cNvCxnSpPr/>
            <p:nvPr/>
          </p:nvCxnSpPr>
          <p:spPr>
            <a:xfrm rot="5400000">
              <a:off x="8214627" y="5580418"/>
              <a:ext cx="1363517" cy="0"/>
            </a:xfrm>
            <a:prstGeom prst="line">
              <a:avLst/>
            </a:prstGeom>
            <a:ln w="12700" cap="rnd" cmpd="sng">
              <a:solidFill>
                <a:srgbClr val="9B9B9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6" name="Group 165" descr="Female Half Icon"/>
            <p:cNvGrpSpPr/>
            <p:nvPr/>
          </p:nvGrpSpPr>
          <p:grpSpPr>
            <a:xfrm>
              <a:off x="6122989" y="1295401"/>
              <a:ext cx="1155700" cy="5125813"/>
              <a:chOff x="6083300" y="990600"/>
              <a:chExt cx="1155700" cy="5125813"/>
            </a:xfrm>
          </p:grpSpPr>
          <p:sp>
            <p:nvSpPr>
              <p:cNvPr id="167" name="Freeform 54"/>
              <p:cNvSpPr>
                <a:spLocks/>
              </p:cNvSpPr>
              <p:nvPr/>
            </p:nvSpPr>
            <p:spPr bwMode="auto">
              <a:xfrm flipH="1">
                <a:off x="6096000" y="1905001"/>
                <a:ext cx="1143000" cy="4211412"/>
              </a:xfrm>
              <a:custGeom>
                <a:avLst/>
                <a:gdLst>
                  <a:gd name="T0" fmla="*/ 45 w 45"/>
                  <a:gd name="T1" fmla="*/ 99 h 165"/>
                  <a:gd name="T2" fmla="*/ 45 w 45"/>
                  <a:gd name="T3" fmla="*/ 1 h 165"/>
                  <a:gd name="T4" fmla="*/ 19 w 45"/>
                  <a:gd name="T5" fmla="*/ 6 h 165"/>
                  <a:gd name="T6" fmla="*/ 8 w 45"/>
                  <a:gd name="T7" fmla="*/ 35 h 165"/>
                  <a:gd name="T8" fmla="*/ 0 w 45"/>
                  <a:gd name="T9" fmla="*/ 65 h 165"/>
                  <a:gd name="T10" fmla="*/ 13 w 45"/>
                  <a:gd name="T11" fmla="*/ 66 h 165"/>
                  <a:gd name="T12" fmla="*/ 26 w 45"/>
                  <a:gd name="T13" fmla="*/ 25 h 165"/>
                  <a:gd name="T14" fmla="*/ 28 w 45"/>
                  <a:gd name="T15" fmla="*/ 23 h 165"/>
                  <a:gd name="T16" fmla="*/ 9 w 45"/>
                  <a:gd name="T17" fmla="*/ 99 h 165"/>
                  <a:gd name="T18" fmla="*/ 29 w 45"/>
                  <a:gd name="T19" fmla="*/ 99 h 165"/>
                  <a:gd name="T20" fmla="*/ 29 w 45"/>
                  <a:gd name="T21" fmla="*/ 157 h 165"/>
                  <a:gd name="T22" fmla="*/ 43 w 45"/>
                  <a:gd name="T23" fmla="*/ 157 h 165"/>
                  <a:gd name="T24" fmla="*/ 44 w 45"/>
                  <a:gd name="T25" fmla="*/ 99 h 165"/>
                  <a:gd name="T26" fmla="*/ 45 w 45"/>
                  <a:gd name="T27" fmla="*/ 99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5" h="165">
                    <a:moveTo>
                      <a:pt x="45" y="99"/>
                    </a:moveTo>
                    <a:cubicBezTo>
                      <a:pt x="45" y="1"/>
                      <a:pt x="45" y="1"/>
                      <a:pt x="45" y="1"/>
                    </a:cubicBezTo>
                    <a:cubicBezTo>
                      <a:pt x="36" y="1"/>
                      <a:pt x="26" y="0"/>
                      <a:pt x="19" y="6"/>
                    </a:cubicBezTo>
                    <a:cubicBezTo>
                      <a:pt x="12" y="14"/>
                      <a:pt x="12" y="25"/>
                      <a:pt x="8" y="35"/>
                    </a:cubicBezTo>
                    <a:cubicBezTo>
                      <a:pt x="6" y="45"/>
                      <a:pt x="1" y="55"/>
                      <a:pt x="0" y="65"/>
                    </a:cubicBezTo>
                    <a:cubicBezTo>
                      <a:pt x="0" y="72"/>
                      <a:pt x="12" y="73"/>
                      <a:pt x="13" y="66"/>
                    </a:cubicBezTo>
                    <a:cubicBezTo>
                      <a:pt x="18" y="53"/>
                      <a:pt x="21" y="38"/>
                      <a:pt x="26" y="25"/>
                    </a:cubicBezTo>
                    <a:cubicBezTo>
                      <a:pt x="26" y="24"/>
                      <a:pt x="28" y="23"/>
                      <a:pt x="28" y="23"/>
                    </a:cubicBezTo>
                    <a:cubicBezTo>
                      <a:pt x="22" y="48"/>
                      <a:pt x="15" y="74"/>
                      <a:pt x="9" y="99"/>
                    </a:cubicBezTo>
                    <a:cubicBezTo>
                      <a:pt x="16" y="99"/>
                      <a:pt x="22" y="99"/>
                      <a:pt x="29" y="99"/>
                    </a:cubicBezTo>
                    <a:cubicBezTo>
                      <a:pt x="29" y="118"/>
                      <a:pt x="28" y="138"/>
                      <a:pt x="29" y="157"/>
                    </a:cubicBezTo>
                    <a:cubicBezTo>
                      <a:pt x="30" y="165"/>
                      <a:pt x="43" y="165"/>
                      <a:pt x="43" y="157"/>
                    </a:cubicBezTo>
                    <a:cubicBezTo>
                      <a:pt x="44" y="138"/>
                      <a:pt x="43" y="118"/>
                      <a:pt x="44" y="99"/>
                    </a:cubicBezTo>
                    <a:cubicBezTo>
                      <a:pt x="44" y="99"/>
                      <a:pt x="45" y="99"/>
                      <a:pt x="45" y="99"/>
                    </a:cubicBezTo>
                    <a:close/>
                  </a:path>
                </a:pathLst>
              </a:custGeom>
              <a:solidFill>
                <a:srgbClr val="FF3606"/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pPr defTabSz="2437365"/>
                <a:endParaRPr lang="en-US" sz="4799">
                  <a:solidFill>
                    <a:srgbClr val="FF3606"/>
                  </a:solidFill>
                </a:endParaRPr>
              </a:p>
            </p:txBody>
          </p:sp>
          <p:sp>
            <p:nvSpPr>
              <p:cNvPr id="168" name="Oval 17"/>
              <p:cNvSpPr/>
              <p:nvPr/>
            </p:nvSpPr>
            <p:spPr bwMode="auto">
              <a:xfrm flipH="1">
                <a:off x="6083300" y="990600"/>
                <a:ext cx="431800" cy="838200"/>
              </a:xfrm>
              <a:custGeom>
                <a:avLst/>
                <a:gdLst/>
                <a:ahLst/>
                <a:cxnLst/>
                <a:rect l="l" t="t" r="r" b="b"/>
                <a:pathLst>
                  <a:path w="431800" h="838200">
                    <a:moveTo>
                      <a:pt x="419100" y="0"/>
                    </a:moveTo>
                    <a:lnTo>
                      <a:pt x="431800" y="1280"/>
                    </a:lnTo>
                    <a:lnTo>
                      <a:pt x="431800" y="836920"/>
                    </a:lnTo>
                    <a:lnTo>
                      <a:pt x="419100" y="838200"/>
                    </a:lnTo>
                    <a:cubicBezTo>
                      <a:pt x="187637" y="838200"/>
                      <a:pt x="0" y="650563"/>
                      <a:pt x="0" y="419100"/>
                    </a:cubicBezTo>
                    <a:cubicBezTo>
                      <a:pt x="0" y="187637"/>
                      <a:pt x="187637" y="0"/>
                      <a:pt x="419100" y="0"/>
                    </a:cubicBezTo>
                    <a:close/>
                  </a:path>
                </a:pathLst>
              </a:custGeom>
              <a:solidFill>
                <a:srgbClr val="FF360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82832" tIns="91416" rIns="182832" bIns="91416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828343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799">
                  <a:solidFill>
                    <a:srgbClr val="FF3606"/>
                  </a:solidFill>
                  <a:latin typeface="Times" pitchFamily="-97" charset="0"/>
                </a:endParaRPr>
              </a:p>
            </p:txBody>
          </p:sp>
        </p:grpSp>
        <p:sp>
          <p:nvSpPr>
            <p:cNvPr id="198" name="Rectangle 70"/>
            <p:cNvSpPr>
              <a:spLocks noChangeArrowheads="1"/>
            </p:cNvSpPr>
            <p:nvPr/>
          </p:nvSpPr>
          <p:spPr bwMode="auto">
            <a:xfrm>
              <a:off x="6437961" y="5361428"/>
              <a:ext cx="2438488" cy="854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algn="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7998" b="1">
                  <a:solidFill>
                    <a:srgbClr val="FF3606"/>
                  </a:solidFill>
                  <a:latin typeface="Arial Narrow" pitchFamily="34" charset="0"/>
                </a:rPr>
                <a:t>44.6%</a:t>
              </a:r>
              <a:r>
                <a:rPr lang="en-US" sz="3599" b="1">
                  <a:solidFill>
                    <a:srgbClr val="FF3606"/>
                  </a:solidFill>
                  <a:latin typeface="Arial Narrow" pitchFamily="34" charset="0"/>
                </a:rPr>
                <a:t> </a:t>
              </a:r>
              <a:r>
                <a:rPr lang="en-US" sz="2799">
                  <a:solidFill>
                    <a:srgbClr val="FF3606"/>
                  </a:solidFill>
                  <a:latin typeface="Arial Narrow" pitchFamily="112" charset="0"/>
                </a:rPr>
                <a:t>. </a:t>
              </a:r>
            </a:p>
          </p:txBody>
        </p:sp>
        <p:sp>
          <p:nvSpPr>
            <p:cNvPr id="257" name="Rectangle 70"/>
            <p:cNvSpPr>
              <a:spLocks noChangeArrowheads="1"/>
            </p:cNvSpPr>
            <p:nvPr/>
          </p:nvSpPr>
          <p:spPr bwMode="auto">
            <a:xfrm>
              <a:off x="10671525" y="2057095"/>
              <a:ext cx="1259732" cy="522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7998" b="1">
                  <a:solidFill>
                    <a:srgbClr val="FF3606"/>
                  </a:solidFill>
                  <a:latin typeface="Arial Narrow" pitchFamily="34" charset="0"/>
                </a:rPr>
                <a:t>45.1%</a:t>
              </a:r>
            </a:p>
          </p:txBody>
        </p:sp>
        <p:sp>
          <p:nvSpPr>
            <p:cNvPr id="298" name="Rectangle 70"/>
            <p:cNvSpPr>
              <a:spLocks noChangeArrowheads="1"/>
            </p:cNvSpPr>
            <p:nvPr/>
          </p:nvSpPr>
          <p:spPr bwMode="auto">
            <a:xfrm>
              <a:off x="7642119" y="1935418"/>
              <a:ext cx="1837263" cy="1219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7998" b="1">
                  <a:solidFill>
                    <a:srgbClr val="FF3606"/>
                  </a:solidFill>
                  <a:latin typeface="Arial Narrow" pitchFamily="34" charset="0"/>
                </a:rPr>
                <a:t>24,667</a:t>
              </a:r>
            </a:p>
            <a:p>
              <a:pPr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4799">
                  <a:solidFill>
                    <a:srgbClr val="FF3606"/>
                  </a:solidFill>
                  <a:latin typeface="Arial Narrow" pitchFamily="112" charset="0"/>
                </a:rPr>
                <a:t>Participaciones</a:t>
              </a:r>
            </a:p>
          </p:txBody>
        </p:sp>
        <p:grpSp>
          <p:nvGrpSpPr>
            <p:cNvPr id="279" name="Group 278"/>
            <p:cNvGrpSpPr/>
            <p:nvPr/>
          </p:nvGrpSpPr>
          <p:grpSpPr>
            <a:xfrm>
              <a:off x="7233661" y="2042547"/>
              <a:ext cx="332629" cy="726488"/>
              <a:chOff x="1179668" y="1253583"/>
              <a:chExt cx="319088" cy="696911"/>
            </a:xfrm>
            <a:solidFill>
              <a:srgbClr val="E83CC9"/>
            </a:solidFill>
          </p:grpSpPr>
          <p:sp>
            <p:nvSpPr>
              <p:cNvPr id="294" name="Freeform 5"/>
              <p:cNvSpPr>
                <a:spLocks/>
              </p:cNvSpPr>
              <p:nvPr/>
            </p:nvSpPr>
            <p:spPr bwMode="auto">
              <a:xfrm>
                <a:off x="1262217" y="1253583"/>
                <a:ext cx="133350" cy="133350"/>
              </a:xfrm>
              <a:custGeom>
                <a:avLst/>
                <a:gdLst>
                  <a:gd name="T0" fmla="*/ 17 w 39"/>
                  <a:gd name="T1" fmla="*/ 3 h 39"/>
                  <a:gd name="T2" fmla="*/ 37 w 39"/>
                  <a:gd name="T3" fmla="*/ 21 h 39"/>
                  <a:gd name="T4" fmla="*/ 8 w 39"/>
                  <a:gd name="T5" fmla="*/ 28 h 39"/>
                  <a:gd name="T6" fmla="*/ 17 w 39"/>
                  <a:gd name="T7" fmla="*/ 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9">
                    <a:moveTo>
                      <a:pt x="17" y="3"/>
                    </a:moveTo>
                    <a:cubicBezTo>
                      <a:pt x="28" y="0"/>
                      <a:pt x="39" y="10"/>
                      <a:pt x="37" y="21"/>
                    </a:cubicBezTo>
                    <a:cubicBezTo>
                      <a:pt x="36" y="35"/>
                      <a:pt x="15" y="39"/>
                      <a:pt x="8" y="28"/>
                    </a:cubicBezTo>
                    <a:cubicBezTo>
                      <a:pt x="0" y="19"/>
                      <a:pt x="6" y="5"/>
                      <a:pt x="17" y="3"/>
                    </a:cubicBezTo>
                    <a:close/>
                  </a:path>
                </a:pathLst>
              </a:custGeom>
              <a:solidFill>
                <a:srgbClr val="FF3606"/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pPr defTabSz="2437365"/>
                <a:endParaRPr lang="en-US" sz="4799">
                  <a:solidFill>
                    <a:srgbClr val="FF3606"/>
                  </a:solidFill>
                </a:endParaRPr>
              </a:p>
            </p:txBody>
          </p:sp>
          <p:sp>
            <p:nvSpPr>
              <p:cNvPr id="295" name="Freeform 10"/>
              <p:cNvSpPr>
                <a:spLocks/>
              </p:cNvSpPr>
              <p:nvPr/>
            </p:nvSpPr>
            <p:spPr bwMode="auto">
              <a:xfrm>
                <a:off x="1179668" y="1382169"/>
                <a:ext cx="319088" cy="568325"/>
              </a:xfrm>
              <a:custGeom>
                <a:avLst/>
                <a:gdLst>
                  <a:gd name="T0" fmla="*/ 19 w 93"/>
                  <a:gd name="T1" fmla="*/ 7 h 166"/>
                  <a:gd name="T2" fmla="*/ 49 w 93"/>
                  <a:gd name="T3" fmla="*/ 2 h 166"/>
                  <a:gd name="T4" fmla="*/ 72 w 93"/>
                  <a:gd name="T5" fmla="*/ 10 h 166"/>
                  <a:gd name="T6" fmla="*/ 84 w 93"/>
                  <a:gd name="T7" fmla="*/ 43 h 166"/>
                  <a:gd name="T8" fmla="*/ 89 w 93"/>
                  <a:gd name="T9" fmla="*/ 71 h 166"/>
                  <a:gd name="T10" fmla="*/ 77 w 93"/>
                  <a:gd name="T11" fmla="*/ 67 h 166"/>
                  <a:gd name="T12" fmla="*/ 65 w 93"/>
                  <a:gd name="T13" fmla="*/ 28 h 166"/>
                  <a:gd name="T14" fmla="*/ 61 w 93"/>
                  <a:gd name="T15" fmla="*/ 23 h 166"/>
                  <a:gd name="T16" fmla="*/ 82 w 93"/>
                  <a:gd name="T17" fmla="*/ 100 h 166"/>
                  <a:gd name="T18" fmla="*/ 63 w 93"/>
                  <a:gd name="T19" fmla="*/ 100 h 166"/>
                  <a:gd name="T20" fmla="*/ 63 w 93"/>
                  <a:gd name="T21" fmla="*/ 156 h 166"/>
                  <a:gd name="T22" fmla="*/ 55 w 93"/>
                  <a:gd name="T23" fmla="*/ 164 h 166"/>
                  <a:gd name="T24" fmla="*/ 48 w 93"/>
                  <a:gd name="T25" fmla="*/ 156 h 166"/>
                  <a:gd name="T26" fmla="*/ 48 w 93"/>
                  <a:gd name="T27" fmla="*/ 100 h 166"/>
                  <a:gd name="T28" fmla="*/ 43 w 93"/>
                  <a:gd name="T29" fmla="*/ 100 h 166"/>
                  <a:gd name="T30" fmla="*/ 43 w 93"/>
                  <a:gd name="T31" fmla="*/ 158 h 166"/>
                  <a:gd name="T32" fmla="*/ 29 w 93"/>
                  <a:gd name="T33" fmla="*/ 158 h 166"/>
                  <a:gd name="T34" fmla="*/ 28 w 93"/>
                  <a:gd name="T35" fmla="*/ 100 h 166"/>
                  <a:gd name="T36" fmla="*/ 9 w 93"/>
                  <a:gd name="T37" fmla="*/ 100 h 166"/>
                  <a:gd name="T38" fmla="*/ 28 w 93"/>
                  <a:gd name="T39" fmla="*/ 24 h 166"/>
                  <a:gd name="T40" fmla="*/ 25 w 93"/>
                  <a:gd name="T41" fmla="*/ 26 h 166"/>
                  <a:gd name="T42" fmla="*/ 13 w 93"/>
                  <a:gd name="T43" fmla="*/ 67 h 166"/>
                  <a:gd name="T44" fmla="*/ 0 w 93"/>
                  <a:gd name="T45" fmla="*/ 66 h 166"/>
                  <a:gd name="T46" fmla="*/ 8 w 93"/>
                  <a:gd name="T47" fmla="*/ 36 h 166"/>
                  <a:gd name="T48" fmla="*/ 19 w 93"/>
                  <a:gd name="T49" fmla="*/ 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3" h="166">
                    <a:moveTo>
                      <a:pt x="19" y="7"/>
                    </a:moveTo>
                    <a:cubicBezTo>
                      <a:pt x="27" y="0"/>
                      <a:pt x="39" y="3"/>
                      <a:pt x="49" y="2"/>
                    </a:cubicBezTo>
                    <a:cubicBezTo>
                      <a:pt x="58" y="1"/>
                      <a:pt x="68" y="2"/>
                      <a:pt x="72" y="10"/>
                    </a:cubicBezTo>
                    <a:cubicBezTo>
                      <a:pt x="78" y="20"/>
                      <a:pt x="80" y="32"/>
                      <a:pt x="84" y="43"/>
                    </a:cubicBezTo>
                    <a:cubicBezTo>
                      <a:pt x="90" y="59"/>
                      <a:pt x="93" y="68"/>
                      <a:pt x="89" y="71"/>
                    </a:cubicBezTo>
                    <a:cubicBezTo>
                      <a:pt x="85" y="73"/>
                      <a:pt x="79" y="72"/>
                      <a:pt x="77" y="67"/>
                    </a:cubicBezTo>
                    <a:cubicBezTo>
                      <a:pt x="72" y="54"/>
                      <a:pt x="69" y="41"/>
                      <a:pt x="65" y="28"/>
                    </a:cubicBezTo>
                    <a:cubicBezTo>
                      <a:pt x="64" y="25"/>
                      <a:pt x="62" y="24"/>
                      <a:pt x="61" y="23"/>
                    </a:cubicBezTo>
                    <a:cubicBezTo>
                      <a:pt x="67" y="49"/>
                      <a:pt x="75" y="74"/>
                      <a:pt x="82" y="100"/>
                    </a:cubicBezTo>
                    <a:cubicBezTo>
                      <a:pt x="76" y="100"/>
                      <a:pt x="69" y="100"/>
                      <a:pt x="63" y="100"/>
                    </a:cubicBezTo>
                    <a:cubicBezTo>
                      <a:pt x="63" y="119"/>
                      <a:pt x="63" y="137"/>
                      <a:pt x="63" y="156"/>
                    </a:cubicBezTo>
                    <a:cubicBezTo>
                      <a:pt x="63" y="160"/>
                      <a:pt x="60" y="165"/>
                      <a:pt x="55" y="164"/>
                    </a:cubicBezTo>
                    <a:cubicBezTo>
                      <a:pt x="51" y="165"/>
                      <a:pt x="47" y="160"/>
                      <a:pt x="48" y="156"/>
                    </a:cubicBezTo>
                    <a:cubicBezTo>
                      <a:pt x="48" y="137"/>
                      <a:pt x="48" y="119"/>
                      <a:pt x="48" y="100"/>
                    </a:cubicBezTo>
                    <a:cubicBezTo>
                      <a:pt x="47" y="100"/>
                      <a:pt x="44" y="100"/>
                      <a:pt x="43" y="100"/>
                    </a:cubicBezTo>
                    <a:cubicBezTo>
                      <a:pt x="43" y="119"/>
                      <a:pt x="44" y="139"/>
                      <a:pt x="43" y="158"/>
                    </a:cubicBezTo>
                    <a:cubicBezTo>
                      <a:pt x="42" y="166"/>
                      <a:pt x="29" y="166"/>
                      <a:pt x="29" y="158"/>
                    </a:cubicBezTo>
                    <a:cubicBezTo>
                      <a:pt x="28" y="139"/>
                      <a:pt x="29" y="119"/>
                      <a:pt x="28" y="100"/>
                    </a:cubicBezTo>
                    <a:cubicBezTo>
                      <a:pt x="22" y="100"/>
                      <a:pt x="15" y="100"/>
                      <a:pt x="9" y="100"/>
                    </a:cubicBezTo>
                    <a:cubicBezTo>
                      <a:pt x="15" y="75"/>
                      <a:pt x="22" y="49"/>
                      <a:pt x="28" y="24"/>
                    </a:cubicBezTo>
                    <a:cubicBezTo>
                      <a:pt x="27" y="24"/>
                      <a:pt x="26" y="25"/>
                      <a:pt x="25" y="26"/>
                    </a:cubicBezTo>
                    <a:cubicBezTo>
                      <a:pt x="20" y="39"/>
                      <a:pt x="18" y="54"/>
                      <a:pt x="13" y="67"/>
                    </a:cubicBezTo>
                    <a:cubicBezTo>
                      <a:pt x="11" y="74"/>
                      <a:pt x="0" y="73"/>
                      <a:pt x="0" y="66"/>
                    </a:cubicBezTo>
                    <a:cubicBezTo>
                      <a:pt x="1" y="56"/>
                      <a:pt x="5" y="46"/>
                      <a:pt x="8" y="36"/>
                    </a:cubicBezTo>
                    <a:cubicBezTo>
                      <a:pt x="11" y="26"/>
                      <a:pt x="12" y="15"/>
                      <a:pt x="19" y="7"/>
                    </a:cubicBezTo>
                    <a:close/>
                  </a:path>
                </a:pathLst>
              </a:custGeom>
              <a:solidFill>
                <a:srgbClr val="FF3606"/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pPr defTabSz="2437365"/>
                <a:endParaRPr lang="en-US" sz="4799">
                  <a:solidFill>
                    <a:srgbClr val="FF3606"/>
                  </a:solidFill>
                </a:endParaRPr>
              </a:p>
            </p:txBody>
          </p:sp>
        </p:grpSp>
        <p:sp>
          <p:nvSpPr>
            <p:cNvPr id="105" name="Rectangle 70"/>
            <p:cNvSpPr>
              <a:spLocks noChangeArrowheads="1"/>
            </p:cNvSpPr>
            <p:nvPr/>
          </p:nvSpPr>
          <p:spPr bwMode="auto">
            <a:xfrm>
              <a:off x="8232470" y="3415912"/>
              <a:ext cx="1835612" cy="932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algn="ct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7998" b="1">
                  <a:solidFill>
                    <a:srgbClr val="FF3606"/>
                  </a:solidFill>
                  <a:latin typeface="Arial Narrow" pitchFamily="34" charset="0"/>
                </a:rPr>
                <a:t>2.5 </a:t>
              </a:r>
              <a:r>
                <a:rPr lang="en-US" sz="7998" b="1" err="1">
                  <a:solidFill>
                    <a:srgbClr val="FF3606"/>
                  </a:solidFill>
                  <a:latin typeface="Arial Narrow" pitchFamily="34" charset="0"/>
                </a:rPr>
                <a:t>Millones</a:t>
              </a:r>
              <a:endParaRPr lang="en-US" sz="7998" b="1">
                <a:solidFill>
                  <a:srgbClr val="FF3606"/>
                </a:solidFill>
                <a:latin typeface="Arial Narrow" pitchFamily="34" charset="0"/>
              </a:endParaRPr>
            </a:p>
          </p:txBody>
        </p:sp>
        <p:sp>
          <p:nvSpPr>
            <p:cNvPr id="77" name="Rectangle 70"/>
            <p:cNvSpPr>
              <a:spLocks noChangeArrowheads="1"/>
            </p:cNvSpPr>
            <p:nvPr/>
          </p:nvSpPr>
          <p:spPr bwMode="auto">
            <a:xfrm>
              <a:off x="8622331" y="5449320"/>
              <a:ext cx="3066379" cy="377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algn="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s-419" sz="4799">
                  <a:solidFill>
                    <a:srgbClr val="FF3606"/>
                  </a:solidFill>
                  <a:latin typeface="Arial Narrow" pitchFamily="34" charset="0"/>
                </a:rPr>
                <a:t>Presupuesto</a:t>
              </a:r>
              <a:r>
                <a:rPr lang="en-US" sz="4799">
                  <a:solidFill>
                    <a:srgbClr val="FF3606"/>
                  </a:solidFill>
                  <a:latin typeface="Arial Narrow" pitchFamily="34" charset="0"/>
                </a:rPr>
                <a:t> </a:t>
              </a:r>
              <a:r>
                <a:rPr lang="es-419" sz="4799">
                  <a:solidFill>
                    <a:srgbClr val="FF3606"/>
                  </a:solidFill>
                  <a:latin typeface="Arial Narrow" pitchFamily="34" charset="0"/>
                </a:rPr>
                <a:t>Ejecutado</a:t>
              </a:r>
              <a:endParaRPr lang="es-419" sz="2799">
                <a:solidFill>
                  <a:srgbClr val="FF3606"/>
                </a:solidFill>
                <a:latin typeface="Arial Narrow" pitchFamily="112" charset="0"/>
              </a:endParaRPr>
            </a:p>
          </p:txBody>
        </p:sp>
        <p:sp>
          <p:nvSpPr>
            <p:cNvPr id="82" name="Freeform 34"/>
            <p:cNvSpPr>
              <a:spLocks/>
            </p:cNvSpPr>
            <p:nvPr/>
          </p:nvSpPr>
          <p:spPr bwMode="auto">
            <a:xfrm>
              <a:off x="9646375" y="1852918"/>
              <a:ext cx="421707" cy="443172"/>
            </a:xfrm>
            <a:custGeom>
              <a:avLst/>
              <a:gdLst/>
              <a:ahLst/>
              <a:cxnLst>
                <a:cxn ang="0">
                  <a:pos x="668" y="702"/>
                </a:cxn>
                <a:cxn ang="0">
                  <a:pos x="0" y="484"/>
                </a:cxn>
                <a:cxn ang="0">
                  <a:pos x="0" y="484"/>
                </a:cxn>
                <a:cxn ang="0">
                  <a:pos x="10" y="458"/>
                </a:cxn>
                <a:cxn ang="0">
                  <a:pos x="20" y="431"/>
                </a:cxn>
                <a:cxn ang="0">
                  <a:pos x="31" y="404"/>
                </a:cxn>
                <a:cxn ang="0">
                  <a:pos x="43" y="379"/>
                </a:cxn>
                <a:cxn ang="0">
                  <a:pos x="57" y="355"/>
                </a:cxn>
                <a:cxn ang="0">
                  <a:pos x="71" y="330"/>
                </a:cxn>
                <a:cxn ang="0">
                  <a:pos x="86" y="307"/>
                </a:cxn>
                <a:cxn ang="0">
                  <a:pos x="101" y="285"/>
                </a:cxn>
                <a:cxn ang="0">
                  <a:pos x="118" y="263"/>
                </a:cxn>
                <a:cxn ang="0">
                  <a:pos x="135" y="241"/>
                </a:cxn>
                <a:cxn ang="0">
                  <a:pos x="153" y="222"/>
                </a:cxn>
                <a:cxn ang="0">
                  <a:pos x="171" y="202"/>
                </a:cxn>
                <a:cxn ang="0">
                  <a:pos x="191" y="183"/>
                </a:cxn>
                <a:cxn ang="0">
                  <a:pos x="212" y="166"/>
                </a:cxn>
                <a:cxn ang="0">
                  <a:pos x="233" y="147"/>
                </a:cxn>
                <a:cxn ang="0">
                  <a:pos x="254" y="132"/>
                </a:cxn>
                <a:cxn ang="0">
                  <a:pos x="276" y="117"/>
                </a:cxn>
                <a:cxn ang="0">
                  <a:pos x="299" y="101"/>
                </a:cxn>
                <a:cxn ang="0">
                  <a:pos x="321" y="89"/>
                </a:cxn>
                <a:cxn ang="0">
                  <a:pos x="345" y="76"/>
                </a:cxn>
                <a:cxn ang="0">
                  <a:pos x="370" y="63"/>
                </a:cxn>
                <a:cxn ang="0">
                  <a:pos x="394" y="53"/>
                </a:cxn>
                <a:cxn ang="0">
                  <a:pos x="421" y="44"/>
                </a:cxn>
                <a:cxn ang="0">
                  <a:pos x="446" y="34"/>
                </a:cxn>
                <a:cxn ang="0">
                  <a:pos x="473" y="27"/>
                </a:cxn>
                <a:cxn ang="0">
                  <a:pos x="500" y="20"/>
                </a:cxn>
                <a:cxn ang="0">
                  <a:pos x="526" y="13"/>
                </a:cxn>
                <a:cxn ang="0">
                  <a:pos x="554" y="9"/>
                </a:cxn>
                <a:cxn ang="0">
                  <a:pos x="582" y="4"/>
                </a:cxn>
                <a:cxn ang="0">
                  <a:pos x="611" y="2"/>
                </a:cxn>
                <a:cxn ang="0">
                  <a:pos x="639" y="0"/>
                </a:cxn>
                <a:cxn ang="0">
                  <a:pos x="668" y="0"/>
                </a:cxn>
                <a:cxn ang="0">
                  <a:pos x="668" y="702"/>
                </a:cxn>
              </a:cxnLst>
              <a:rect l="0" t="0" r="r" b="b"/>
              <a:pathLst>
                <a:path w="668" h="702">
                  <a:moveTo>
                    <a:pt x="668" y="702"/>
                  </a:moveTo>
                  <a:lnTo>
                    <a:pt x="0" y="484"/>
                  </a:lnTo>
                  <a:lnTo>
                    <a:pt x="0" y="484"/>
                  </a:lnTo>
                  <a:lnTo>
                    <a:pt x="10" y="458"/>
                  </a:lnTo>
                  <a:lnTo>
                    <a:pt x="20" y="431"/>
                  </a:lnTo>
                  <a:lnTo>
                    <a:pt x="31" y="404"/>
                  </a:lnTo>
                  <a:lnTo>
                    <a:pt x="43" y="379"/>
                  </a:lnTo>
                  <a:lnTo>
                    <a:pt x="57" y="355"/>
                  </a:lnTo>
                  <a:lnTo>
                    <a:pt x="71" y="330"/>
                  </a:lnTo>
                  <a:lnTo>
                    <a:pt x="86" y="307"/>
                  </a:lnTo>
                  <a:lnTo>
                    <a:pt x="101" y="285"/>
                  </a:lnTo>
                  <a:lnTo>
                    <a:pt x="118" y="263"/>
                  </a:lnTo>
                  <a:lnTo>
                    <a:pt x="135" y="241"/>
                  </a:lnTo>
                  <a:lnTo>
                    <a:pt x="153" y="222"/>
                  </a:lnTo>
                  <a:lnTo>
                    <a:pt x="171" y="202"/>
                  </a:lnTo>
                  <a:lnTo>
                    <a:pt x="191" y="183"/>
                  </a:lnTo>
                  <a:lnTo>
                    <a:pt x="212" y="166"/>
                  </a:lnTo>
                  <a:lnTo>
                    <a:pt x="233" y="147"/>
                  </a:lnTo>
                  <a:lnTo>
                    <a:pt x="254" y="132"/>
                  </a:lnTo>
                  <a:lnTo>
                    <a:pt x="276" y="117"/>
                  </a:lnTo>
                  <a:lnTo>
                    <a:pt x="299" y="101"/>
                  </a:lnTo>
                  <a:lnTo>
                    <a:pt x="321" y="89"/>
                  </a:lnTo>
                  <a:lnTo>
                    <a:pt x="345" y="76"/>
                  </a:lnTo>
                  <a:lnTo>
                    <a:pt x="370" y="63"/>
                  </a:lnTo>
                  <a:lnTo>
                    <a:pt x="394" y="53"/>
                  </a:lnTo>
                  <a:lnTo>
                    <a:pt x="421" y="44"/>
                  </a:lnTo>
                  <a:lnTo>
                    <a:pt x="446" y="34"/>
                  </a:lnTo>
                  <a:lnTo>
                    <a:pt x="473" y="27"/>
                  </a:lnTo>
                  <a:lnTo>
                    <a:pt x="500" y="20"/>
                  </a:lnTo>
                  <a:lnTo>
                    <a:pt x="526" y="13"/>
                  </a:lnTo>
                  <a:lnTo>
                    <a:pt x="554" y="9"/>
                  </a:lnTo>
                  <a:lnTo>
                    <a:pt x="582" y="4"/>
                  </a:lnTo>
                  <a:lnTo>
                    <a:pt x="611" y="2"/>
                  </a:lnTo>
                  <a:lnTo>
                    <a:pt x="639" y="0"/>
                  </a:lnTo>
                  <a:lnTo>
                    <a:pt x="668" y="0"/>
                  </a:lnTo>
                  <a:lnTo>
                    <a:pt x="668" y="70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pPr defTabSz="2437365"/>
              <a:endParaRPr lang="en-US" sz="4799">
                <a:solidFill>
                  <a:srgbClr val="FF3606"/>
                </a:solidFill>
              </a:endParaRPr>
            </a:p>
          </p:txBody>
        </p:sp>
        <p:sp>
          <p:nvSpPr>
            <p:cNvPr id="83" name="Freeform 35"/>
            <p:cNvSpPr>
              <a:spLocks/>
            </p:cNvSpPr>
            <p:nvPr/>
          </p:nvSpPr>
          <p:spPr bwMode="auto">
            <a:xfrm>
              <a:off x="9688848" y="1942915"/>
              <a:ext cx="886342" cy="885713"/>
            </a:xfrm>
            <a:custGeom>
              <a:avLst/>
              <a:gdLst/>
              <a:ahLst/>
              <a:cxnLst>
                <a:cxn ang="0">
                  <a:pos x="702" y="0"/>
                </a:cxn>
                <a:cxn ang="0">
                  <a:pos x="739" y="0"/>
                </a:cxn>
                <a:cxn ang="0">
                  <a:pos x="809" y="7"/>
                </a:cxn>
                <a:cxn ang="0">
                  <a:pos x="878" y="21"/>
                </a:cxn>
                <a:cxn ang="0">
                  <a:pos x="944" y="42"/>
                </a:cxn>
                <a:cxn ang="0">
                  <a:pos x="1007" y="68"/>
                </a:cxn>
                <a:cxn ang="0">
                  <a:pos x="1067" y="101"/>
                </a:cxn>
                <a:cxn ang="0">
                  <a:pos x="1122" y="139"/>
                </a:cxn>
                <a:cxn ang="0">
                  <a:pos x="1175" y="181"/>
                </a:cxn>
                <a:cxn ang="0">
                  <a:pos x="1221" y="228"/>
                </a:cxn>
                <a:cxn ang="0">
                  <a:pos x="1265" y="280"/>
                </a:cxn>
                <a:cxn ang="0">
                  <a:pos x="1303" y="336"/>
                </a:cxn>
                <a:cxn ang="0">
                  <a:pos x="1335" y="397"/>
                </a:cxn>
                <a:cxn ang="0">
                  <a:pos x="1362" y="460"/>
                </a:cxn>
                <a:cxn ang="0">
                  <a:pos x="1383" y="526"/>
                </a:cxn>
                <a:cxn ang="0">
                  <a:pos x="1397" y="595"/>
                </a:cxn>
                <a:cxn ang="0">
                  <a:pos x="1404" y="665"/>
                </a:cxn>
                <a:cxn ang="0">
                  <a:pos x="1404" y="701"/>
                </a:cxn>
                <a:cxn ang="0">
                  <a:pos x="1401" y="773"/>
                </a:cxn>
                <a:cxn ang="0">
                  <a:pos x="1390" y="843"/>
                </a:cxn>
                <a:cxn ang="0">
                  <a:pos x="1373" y="909"/>
                </a:cxn>
                <a:cxn ang="0">
                  <a:pos x="1349" y="973"/>
                </a:cxn>
                <a:cxn ang="0">
                  <a:pos x="1320" y="1035"/>
                </a:cxn>
                <a:cxn ang="0">
                  <a:pos x="1285" y="1093"/>
                </a:cxn>
                <a:cxn ang="0">
                  <a:pos x="1244" y="1147"/>
                </a:cxn>
                <a:cxn ang="0">
                  <a:pos x="1199" y="1197"/>
                </a:cxn>
                <a:cxn ang="0">
                  <a:pos x="1148" y="1243"/>
                </a:cxn>
                <a:cxn ang="0">
                  <a:pos x="1095" y="1284"/>
                </a:cxn>
                <a:cxn ang="0">
                  <a:pos x="1038" y="1319"/>
                </a:cxn>
                <a:cxn ang="0">
                  <a:pos x="976" y="1348"/>
                </a:cxn>
                <a:cxn ang="0">
                  <a:pos x="911" y="1371"/>
                </a:cxn>
                <a:cxn ang="0">
                  <a:pos x="844" y="1389"/>
                </a:cxn>
                <a:cxn ang="0">
                  <a:pos x="774" y="1399"/>
                </a:cxn>
                <a:cxn ang="0">
                  <a:pos x="702" y="1403"/>
                </a:cxn>
                <a:cxn ang="0">
                  <a:pos x="666" y="1401"/>
                </a:cxn>
                <a:cxn ang="0">
                  <a:pos x="595" y="1394"/>
                </a:cxn>
                <a:cxn ang="0">
                  <a:pos x="527" y="1380"/>
                </a:cxn>
                <a:cxn ang="0">
                  <a:pos x="461" y="1361"/>
                </a:cxn>
                <a:cxn ang="0">
                  <a:pos x="397" y="1334"/>
                </a:cxn>
                <a:cxn ang="0">
                  <a:pos x="338" y="1302"/>
                </a:cxn>
                <a:cxn ang="0">
                  <a:pos x="282" y="1264"/>
                </a:cxn>
                <a:cxn ang="0">
                  <a:pos x="230" y="1220"/>
                </a:cxn>
                <a:cxn ang="0">
                  <a:pos x="183" y="1173"/>
                </a:cxn>
                <a:cxn ang="0">
                  <a:pos x="139" y="1121"/>
                </a:cxn>
                <a:cxn ang="0">
                  <a:pos x="101" y="1065"/>
                </a:cxn>
                <a:cxn ang="0">
                  <a:pos x="69" y="1006"/>
                </a:cxn>
                <a:cxn ang="0">
                  <a:pos x="42" y="943"/>
                </a:cxn>
                <a:cxn ang="0">
                  <a:pos x="23" y="877"/>
                </a:cxn>
                <a:cxn ang="0">
                  <a:pos x="9" y="808"/>
                </a:cxn>
                <a:cxn ang="0">
                  <a:pos x="2" y="736"/>
                </a:cxn>
                <a:cxn ang="0">
                  <a:pos x="0" y="701"/>
                </a:cxn>
                <a:cxn ang="0">
                  <a:pos x="2" y="645"/>
                </a:cxn>
                <a:cxn ang="0">
                  <a:pos x="9" y="590"/>
                </a:cxn>
                <a:cxn ang="0">
                  <a:pos x="18" y="538"/>
                </a:cxn>
                <a:cxn ang="0">
                  <a:pos x="34" y="484"/>
                </a:cxn>
              </a:cxnLst>
              <a:rect l="0" t="0" r="r" b="b"/>
              <a:pathLst>
                <a:path w="1404" h="1403">
                  <a:moveTo>
                    <a:pt x="702" y="701"/>
                  </a:moveTo>
                  <a:lnTo>
                    <a:pt x="702" y="0"/>
                  </a:lnTo>
                  <a:lnTo>
                    <a:pt x="702" y="0"/>
                  </a:lnTo>
                  <a:lnTo>
                    <a:pt x="739" y="0"/>
                  </a:lnTo>
                  <a:lnTo>
                    <a:pt x="774" y="2"/>
                  </a:lnTo>
                  <a:lnTo>
                    <a:pt x="809" y="7"/>
                  </a:lnTo>
                  <a:lnTo>
                    <a:pt x="844" y="14"/>
                  </a:lnTo>
                  <a:lnTo>
                    <a:pt x="878" y="21"/>
                  </a:lnTo>
                  <a:lnTo>
                    <a:pt x="911" y="30"/>
                  </a:lnTo>
                  <a:lnTo>
                    <a:pt x="944" y="42"/>
                  </a:lnTo>
                  <a:lnTo>
                    <a:pt x="976" y="54"/>
                  </a:lnTo>
                  <a:lnTo>
                    <a:pt x="1007" y="68"/>
                  </a:lnTo>
                  <a:lnTo>
                    <a:pt x="1038" y="84"/>
                  </a:lnTo>
                  <a:lnTo>
                    <a:pt x="1067" y="101"/>
                  </a:lnTo>
                  <a:lnTo>
                    <a:pt x="1095" y="119"/>
                  </a:lnTo>
                  <a:lnTo>
                    <a:pt x="1122" y="139"/>
                  </a:lnTo>
                  <a:lnTo>
                    <a:pt x="1148" y="160"/>
                  </a:lnTo>
                  <a:lnTo>
                    <a:pt x="1175" y="181"/>
                  </a:lnTo>
                  <a:lnTo>
                    <a:pt x="1199" y="204"/>
                  </a:lnTo>
                  <a:lnTo>
                    <a:pt x="1221" y="228"/>
                  </a:lnTo>
                  <a:lnTo>
                    <a:pt x="1244" y="255"/>
                  </a:lnTo>
                  <a:lnTo>
                    <a:pt x="1265" y="280"/>
                  </a:lnTo>
                  <a:lnTo>
                    <a:pt x="1285" y="308"/>
                  </a:lnTo>
                  <a:lnTo>
                    <a:pt x="1303" y="336"/>
                  </a:lnTo>
                  <a:lnTo>
                    <a:pt x="1320" y="366"/>
                  </a:lnTo>
                  <a:lnTo>
                    <a:pt x="1335" y="397"/>
                  </a:lnTo>
                  <a:lnTo>
                    <a:pt x="1349" y="428"/>
                  </a:lnTo>
                  <a:lnTo>
                    <a:pt x="1362" y="460"/>
                  </a:lnTo>
                  <a:lnTo>
                    <a:pt x="1373" y="492"/>
                  </a:lnTo>
                  <a:lnTo>
                    <a:pt x="1383" y="526"/>
                  </a:lnTo>
                  <a:lnTo>
                    <a:pt x="1390" y="560"/>
                  </a:lnTo>
                  <a:lnTo>
                    <a:pt x="1397" y="595"/>
                  </a:lnTo>
                  <a:lnTo>
                    <a:pt x="1401" y="630"/>
                  </a:lnTo>
                  <a:lnTo>
                    <a:pt x="1404" y="665"/>
                  </a:lnTo>
                  <a:lnTo>
                    <a:pt x="1404" y="701"/>
                  </a:lnTo>
                  <a:lnTo>
                    <a:pt x="1404" y="701"/>
                  </a:lnTo>
                  <a:lnTo>
                    <a:pt x="1404" y="736"/>
                  </a:lnTo>
                  <a:lnTo>
                    <a:pt x="1401" y="773"/>
                  </a:lnTo>
                  <a:lnTo>
                    <a:pt x="1397" y="808"/>
                  </a:lnTo>
                  <a:lnTo>
                    <a:pt x="1390" y="843"/>
                  </a:lnTo>
                  <a:lnTo>
                    <a:pt x="1383" y="877"/>
                  </a:lnTo>
                  <a:lnTo>
                    <a:pt x="1373" y="909"/>
                  </a:lnTo>
                  <a:lnTo>
                    <a:pt x="1362" y="943"/>
                  </a:lnTo>
                  <a:lnTo>
                    <a:pt x="1349" y="973"/>
                  </a:lnTo>
                  <a:lnTo>
                    <a:pt x="1335" y="1006"/>
                  </a:lnTo>
                  <a:lnTo>
                    <a:pt x="1320" y="1035"/>
                  </a:lnTo>
                  <a:lnTo>
                    <a:pt x="1303" y="1065"/>
                  </a:lnTo>
                  <a:lnTo>
                    <a:pt x="1285" y="1093"/>
                  </a:lnTo>
                  <a:lnTo>
                    <a:pt x="1265" y="1121"/>
                  </a:lnTo>
                  <a:lnTo>
                    <a:pt x="1244" y="1147"/>
                  </a:lnTo>
                  <a:lnTo>
                    <a:pt x="1221" y="1173"/>
                  </a:lnTo>
                  <a:lnTo>
                    <a:pt x="1199" y="1197"/>
                  </a:lnTo>
                  <a:lnTo>
                    <a:pt x="1175" y="1220"/>
                  </a:lnTo>
                  <a:lnTo>
                    <a:pt x="1148" y="1243"/>
                  </a:lnTo>
                  <a:lnTo>
                    <a:pt x="1122" y="1264"/>
                  </a:lnTo>
                  <a:lnTo>
                    <a:pt x="1095" y="1284"/>
                  </a:lnTo>
                  <a:lnTo>
                    <a:pt x="1067" y="1302"/>
                  </a:lnTo>
                  <a:lnTo>
                    <a:pt x="1038" y="1319"/>
                  </a:lnTo>
                  <a:lnTo>
                    <a:pt x="1007" y="1334"/>
                  </a:lnTo>
                  <a:lnTo>
                    <a:pt x="976" y="1348"/>
                  </a:lnTo>
                  <a:lnTo>
                    <a:pt x="944" y="1361"/>
                  </a:lnTo>
                  <a:lnTo>
                    <a:pt x="911" y="1371"/>
                  </a:lnTo>
                  <a:lnTo>
                    <a:pt x="878" y="1380"/>
                  </a:lnTo>
                  <a:lnTo>
                    <a:pt x="844" y="1389"/>
                  </a:lnTo>
                  <a:lnTo>
                    <a:pt x="809" y="1394"/>
                  </a:lnTo>
                  <a:lnTo>
                    <a:pt x="774" y="1399"/>
                  </a:lnTo>
                  <a:lnTo>
                    <a:pt x="739" y="1401"/>
                  </a:lnTo>
                  <a:lnTo>
                    <a:pt x="702" y="1403"/>
                  </a:lnTo>
                  <a:lnTo>
                    <a:pt x="702" y="1403"/>
                  </a:lnTo>
                  <a:lnTo>
                    <a:pt x="666" y="1401"/>
                  </a:lnTo>
                  <a:lnTo>
                    <a:pt x="630" y="1399"/>
                  </a:lnTo>
                  <a:lnTo>
                    <a:pt x="595" y="1394"/>
                  </a:lnTo>
                  <a:lnTo>
                    <a:pt x="560" y="1389"/>
                  </a:lnTo>
                  <a:lnTo>
                    <a:pt x="527" y="1380"/>
                  </a:lnTo>
                  <a:lnTo>
                    <a:pt x="493" y="1371"/>
                  </a:lnTo>
                  <a:lnTo>
                    <a:pt x="461" y="1361"/>
                  </a:lnTo>
                  <a:lnTo>
                    <a:pt x="428" y="1348"/>
                  </a:lnTo>
                  <a:lnTo>
                    <a:pt x="397" y="1334"/>
                  </a:lnTo>
                  <a:lnTo>
                    <a:pt x="368" y="1319"/>
                  </a:lnTo>
                  <a:lnTo>
                    <a:pt x="338" y="1302"/>
                  </a:lnTo>
                  <a:lnTo>
                    <a:pt x="310" y="1284"/>
                  </a:lnTo>
                  <a:lnTo>
                    <a:pt x="282" y="1264"/>
                  </a:lnTo>
                  <a:lnTo>
                    <a:pt x="256" y="1243"/>
                  </a:lnTo>
                  <a:lnTo>
                    <a:pt x="230" y="1220"/>
                  </a:lnTo>
                  <a:lnTo>
                    <a:pt x="205" y="1197"/>
                  </a:lnTo>
                  <a:lnTo>
                    <a:pt x="183" y="1173"/>
                  </a:lnTo>
                  <a:lnTo>
                    <a:pt x="160" y="1147"/>
                  </a:lnTo>
                  <a:lnTo>
                    <a:pt x="139" y="1121"/>
                  </a:lnTo>
                  <a:lnTo>
                    <a:pt x="119" y="1093"/>
                  </a:lnTo>
                  <a:lnTo>
                    <a:pt x="101" y="1065"/>
                  </a:lnTo>
                  <a:lnTo>
                    <a:pt x="84" y="1035"/>
                  </a:lnTo>
                  <a:lnTo>
                    <a:pt x="69" y="1006"/>
                  </a:lnTo>
                  <a:lnTo>
                    <a:pt x="55" y="973"/>
                  </a:lnTo>
                  <a:lnTo>
                    <a:pt x="42" y="943"/>
                  </a:lnTo>
                  <a:lnTo>
                    <a:pt x="31" y="909"/>
                  </a:lnTo>
                  <a:lnTo>
                    <a:pt x="23" y="877"/>
                  </a:lnTo>
                  <a:lnTo>
                    <a:pt x="14" y="843"/>
                  </a:lnTo>
                  <a:lnTo>
                    <a:pt x="9" y="808"/>
                  </a:lnTo>
                  <a:lnTo>
                    <a:pt x="4" y="773"/>
                  </a:lnTo>
                  <a:lnTo>
                    <a:pt x="2" y="736"/>
                  </a:lnTo>
                  <a:lnTo>
                    <a:pt x="0" y="701"/>
                  </a:lnTo>
                  <a:lnTo>
                    <a:pt x="0" y="701"/>
                  </a:lnTo>
                  <a:lnTo>
                    <a:pt x="0" y="672"/>
                  </a:lnTo>
                  <a:lnTo>
                    <a:pt x="2" y="645"/>
                  </a:lnTo>
                  <a:lnTo>
                    <a:pt x="4" y="617"/>
                  </a:lnTo>
                  <a:lnTo>
                    <a:pt x="9" y="590"/>
                  </a:lnTo>
                  <a:lnTo>
                    <a:pt x="13" y="565"/>
                  </a:lnTo>
                  <a:lnTo>
                    <a:pt x="18" y="538"/>
                  </a:lnTo>
                  <a:lnTo>
                    <a:pt x="27" y="512"/>
                  </a:lnTo>
                  <a:lnTo>
                    <a:pt x="34" y="484"/>
                  </a:lnTo>
                  <a:lnTo>
                    <a:pt x="702" y="701"/>
                  </a:lnTo>
                  <a:close/>
                </a:path>
              </a:pathLst>
            </a:custGeom>
            <a:solidFill>
              <a:srgbClr val="FF360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pPr defTabSz="2437365"/>
              <a:endParaRPr lang="en-US" sz="4799">
                <a:solidFill>
                  <a:srgbClr val="FF3606"/>
                </a:solidFill>
              </a:endParaRPr>
            </a:p>
          </p:txBody>
        </p:sp>
        <p:sp>
          <p:nvSpPr>
            <p:cNvPr id="95" name="Freeform 460"/>
            <p:cNvSpPr/>
            <p:nvPr/>
          </p:nvSpPr>
          <p:spPr>
            <a:xfrm>
              <a:off x="10849351" y="3335046"/>
              <a:ext cx="658809" cy="1035165"/>
            </a:xfrm>
            <a:custGeom>
              <a:avLst/>
              <a:gdLst/>
              <a:ahLst/>
              <a:cxnLst/>
              <a:rect l="l" t="t" r="r" b="b"/>
              <a:pathLst>
                <a:path w="262845" h="504825">
                  <a:moveTo>
                    <a:pt x="114947" y="0"/>
                  </a:moveTo>
                  <a:lnTo>
                    <a:pt x="152977" y="0"/>
                  </a:lnTo>
                  <a:cubicBezTo>
                    <a:pt x="155607" y="0"/>
                    <a:pt x="157767" y="845"/>
                    <a:pt x="159457" y="2535"/>
                  </a:cubicBezTo>
                  <a:cubicBezTo>
                    <a:pt x="161147" y="4226"/>
                    <a:pt x="161992" y="6385"/>
                    <a:pt x="161992" y="9015"/>
                  </a:cubicBezTo>
                  <a:lnTo>
                    <a:pt x="161992" y="58596"/>
                  </a:lnTo>
                  <a:cubicBezTo>
                    <a:pt x="172698" y="59723"/>
                    <a:pt x="183073" y="61882"/>
                    <a:pt x="193121" y="65075"/>
                  </a:cubicBezTo>
                  <a:cubicBezTo>
                    <a:pt x="203169" y="68268"/>
                    <a:pt x="211338" y="71414"/>
                    <a:pt x="217630" y="74512"/>
                  </a:cubicBezTo>
                  <a:cubicBezTo>
                    <a:pt x="223921" y="77611"/>
                    <a:pt x="229885" y="81133"/>
                    <a:pt x="235519" y="85076"/>
                  </a:cubicBezTo>
                  <a:cubicBezTo>
                    <a:pt x="241153" y="89020"/>
                    <a:pt x="244815" y="91744"/>
                    <a:pt x="246506" y="93246"/>
                  </a:cubicBezTo>
                  <a:cubicBezTo>
                    <a:pt x="248195" y="94749"/>
                    <a:pt x="249604" y="96063"/>
                    <a:pt x="250731" y="97190"/>
                  </a:cubicBezTo>
                  <a:cubicBezTo>
                    <a:pt x="253924" y="100571"/>
                    <a:pt x="254394" y="104139"/>
                    <a:pt x="252139" y="107895"/>
                  </a:cubicBezTo>
                  <a:lnTo>
                    <a:pt x="229321" y="149025"/>
                  </a:lnTo>
                  <a:cubicBezTo>
                    <a:pt x="227819" y="151842"/>
                    <a:pt x="225659" y="153344"/>
                    <a:pt x="222842" y="153532"/>
                  </a:cubicBezTo>
                  <a:cubicBezTo>
                    <a:pt x="220212" y="154096"/>
                    <a:pt x="217677" y="153438"/>
                    <a:pt x="215236" y="151560"/>
                  </a:cubicBezTo>
                  <a:cubicBezTo>
                    <a:pt x="214672" y="150997"/>
                    <a:pt x="213310" y="149870"/>
                    <a:pt x="211151" y="148180"/>
                  </a:cubicBezTo>
                  <a:cubicBezTo>
                    <a:pt x="208991" y="146489"/>
                    <a:pt x="205329" y="144001"/>
                    <a:pt x="200165" y="140714"/>
                  </a:cubicBezTo>
                  <a:cubicBezTo>
                    <a:pt x="194999" y="137428"/>
                    <a:pt x="189505" y="134423"/>
                    <a:pt x="183684" y="131700"/>
                  </a:cubicBezTo>
                  <a:cubicBezTo>
                    <a:pt x="177862" y="128976"/>
                    <a:pt x="170867" y="126535"/>
                    <a:pt x="162697" y="124375"/>
                  </a:cubicBezTo>
                  <a:cubicBezTo>
                    <a:pt x="154527" y="122215"/>
                    <a:pt x="146498" y="121135"/>
                    <a:pt x="138610" y="121135"/>
                  </a:cubicBezTo>
                  <a:cubicBezTo>
                    <a:pt x="120769" y="121135"/>
                    <a:pt x="106213" y="125173"/>
                    <a:pt x="94946" y="133249"/>
                  </a:cubicBezTo>
                  <a:cubicBezTo>
                    <a:pt x="83677" y="141325"/>
                    <a:pt x="78042" y="151748"/>
                    <a:pt x="78042" y="164519"/>
                  </a:cubicBezTo>
                  <a:cubicBezTo>
                    <a:pt x="78042" y="169402"/>
                    <a:pt x="78841" y="173909"/>
                    <a:pt x="80438" y="178041"/>
                  </a:cubicBezTo>
                  <a:cubicBezTo>
                    <a:pt x="82033" y="182173"/>
                    <a:pt x="84804" y="186070"/>
                    <a:pt x="88748" y="189732"/>
                  </a:cubicBezTo>
                  <a:cubicBezTo>
                    <a:pt x="92692" y="193394"/>
                    <a:pt x="96401" y="196493"/>
                    <a:pt x="99875" y="199028"/>
                  </a:cubicBezTo>
                  <a:cubicBezTo>
                    <a:pt x="103350" y="201564"/>
                    <a:pt x="108609" y="204475"/>
                    <a:pt x="115651" y="207761"/>
                  </a:cubicBezTo>
                  <a:cubicBezTo>
                    <a:pt x="122694" y="211048"/>
                    <a:pt x="128375" y="213583"/>
                    <a:pt x="132695" y="215368"/>
                  </a:cubicBezTo>
                  <a:cubicBezTo>
                    <a:pt x="137014" y="217152"/>
                    <a:pt x="143588" y="219734"/>
                    <a:pt x="152414" y="223115"/>
                  </a:cubicBezTo>
                  <a:cubicBezTo>
                    <a:pt x="162368" y="226871"/>
                    <a:pt x="169975" y="229829"/>
                    <a:pt x="175232" y="231988"/>
                  </a:cubicBezTo>
                  <a:cubicBezTo>
                    <a:pt x="180492" y="234148"/>
                    <a:pt x="187628" y="237435"/>
                    <a:pt x="196643" y="241848"/>
                  </a:cubicBezTo>
                  <a:cubicBezTo>
                    <a:pt x="205658" y="246262"/>
                    <a:pt x="212747" y="250253"/>
                    <a:pt x="217912" y="253821"/>
                  </a:cubicBezTo>
                  <a:cubicBezTo>
                    <a:pt x="223077" y="257390"/>
                    <a:pt x="228899" y="262085"/>
                    <a:pt x="235378" y="267907"/>
                  </a:cubicBezTo>
                  <a:cubicBezTo>
                    <a:pt x="241857" y="273729"/>
                    <a:pt x="246834" y="279691"/>
                    <a:pt x="250308" y="285795"/>
                  </a:cubicBezTo>
                  <a:cubicBezTo>
                    <a:pt x="253783" y="291899"/>
                    <a:pt x="256741" y="299083"/>
                    <a:pt x="259183" y="307346"/>
                  </a:cubicBezTo>
                  <a:cubicBezTo>
                    <a:pt x="261624" y="315610"/>
                    <a:pt x="262845" y="324436"/>
                    <a:pt x="262845" y="333827"/>
                  </a:cubicBezTo>
                  <a:cubicBezTo>
                    <a:pt x="262845" y="362561"/>
                    <a:pt x="253501" y="387305"/>
                    <a:pt x="234814" y="408057"/>
                  </a:cubicBezTo>
                  <a:cubicBezTo>
                    <a:pt x="216128" y="428810"/>
                    <a:pt x="191853" y="441628"/>
                    <a:pt x="161992" y="446511"/>
                  </a:cubicBezTo>
                  <a:lnTo>
                    <a:pt x="161992" y="495810"/>
                  </a:lnTo>
                  <a:cubicBezTo>
                    <a:pt x="161992" y="498440"/>
                    <a:pt x="161147" y="500599"/>
                    <a:pt x="159457" y="502290"/>
                  </a:cubicBezTo>
                  <a:cubicBezTo>
                    <a:pt x="157767" y="503980"/>
                    <a:pt x="155607" y="504825"/>
                    <a:pt x="152977" y="504825"/>
                  </a:cubicBezTo>
                  <a:lnTo>
                    <a:pt x="114947" y="504825"/>
                  </a:lnTo>
                  <a:cubicBezTo>
                    <a:pt x="112505" y="504825"/>
                    <a:pt x="110392" y="503933"/>
                    <a:pt x="108609" y="502149"/>
                  </a:cubicBezTo>
                  <a:cubicBezTo>
                    <a:pt x="106824" y="500365"/>
                    <a:pt x="105932" y="498252"/>
                    <a:pt x="105932" y="495810"/>
                  </a:cubicBezTo>
                  <a:lnTo>
                    <a:pt x="105932" y="446511"/>
                  </a:lnTo>
                  <a:cubicBezTo>
                    <a:pt x="93537" y="444821"/>
                    <a:pt x="81564" y="441910"/>
                    <a:pt x="70014" y="437778"/>
                  </a:cubicBezTo>
                  <a:cubicBezTo>
                    <a:pt x="58464" y="433646"/>
                    <a:pt x="48933" y="429467"/>
                    <a:pt x="41421" y="425242"/>
                  </a:cubicBezTo>
                  <a:cubicBezTo>
                    <a:pt x="33908" y="421016"/>
                    <a:pt x="26959" y="416509"/>
                    <a:pt x="20574" y="411720"/>
                  </a:cubicBezTo>
                  <a:cubicBezTo>
                    <a:pt x="14188" y="406931"/>
                    <a:pt x="9822" y="403409"/>
                    <a:pt x="7474" y="401155"/>
                  </a:cubicBezTo>
                  <a:cubicBezTo>
                    <a:pt x="5126" y="398902"/>
                    <a:pt x="3484" y="397212"/>
                    <a:pt x="2545" y="396085"/>
                  </a:cubicBezTo>
                  <a:cubicBezTo>
                    <a:pt x="-649" y="392141"/>
                    <a:pt x="-836" y="388291"/>
                    <a:pt x="1981" y="384535"/>
                  </a:cubicBezTo>
                  <a:lnTo>
                    <a:pt x="30997" y="346504"/>
                  </a:lnTo>
                  <a:cubicBezTo>
                    <a:pt x="32311" y="344626"/>
                    <a:pt x="34472" y="343499"/>
                    <a:pt x="37476" y="343123"/>
                  </a:cubicBezTo>
                  <a:cubicBezTo>
                    <a:pt x="40294" y="342748"/>
                    <a:pt x="42547" y="343593"/>
                    <a:pt x="44238" y="345659"/>
                  </a:cubicBezTo>
                  <a:cubicBezTo>
                    <a:pt x="44238" y="345659"/>
                    <a:pt x="44425" y="345846"/>
                    <a:pt x="44801" y="346222"/>
                  </a:cubicBezTo>
                  <a:cubicBezTo>
                    <a:pt x="66023" y="364815"/>
                    <a:pt x="88841" y="376553"/>
                    <a:pt x="113257" y="381436"/>
                  </a:cubicBezTo>
                  <a:cubicBezTo>
                    <a:pt x="120206" y="382938"/>
                    <a:pt x="127154" y="383690"/>
                    <a:pt x="134103" y="383690"/>
                  </a:cubicBezTo>
                  <a:cubicBezTo>
                    <a:pt x="149315" y="383690"/>
                    <a:pt x="162697" y="379652"/>
                    <a:pt x="174246" y="371576"/>
                  </a:cubicBezTo>
                  <a:cubicBezTo>
                    <a:pt x="185797" y="363500"/>
                    <a:pt x="191572" y="352044"/>
                    <a:pt x="191572" y="337207"/>
                  </a:cubicBezTo>
                  <a:cubicBezTo>
                    <a:pt x="191572" y="331949"/>
                    <a:pt x="190163" y="326972"/>
                    <a:pt x="187347" y="322277"/>
                  </a:cubicBezTo>
                  <a:cubicBezTo>
                    <a:pt x="184529" y="317581"/>
                    <a:pt x="181384" y="313638"/>
                    <a:pt x="177909" y="310445"/>
                  </a:cubicBezTo>
                  <a:cubicBezTo>
                    <a:pt x="174434" y="307252"/>
                    <a:pt x="168941" y="303731"/>
                    <a:pt x="161429" y="299881"/>
                  </a:cubicBezTo>
                  <a:cubicBezTo>
                    <a:pt x="153917" y="296031"/>
                    <a:pt x="147719" y="293026"/>
                    <a:pt x="142836" y="290866"/>
                  </a:cubicBezTo>
                  <a:cubicBezTo>
                    <a:pt x="137953" y="288706"/>
                    <a:pt x="130441" y="285654"/>
                    <a:pt x="120299" y="281710"/>
                  </a:cubicBezTo>
                  <a:cubicBezTo>
                    <a:pt x="112975" y="278705"/>
                    <a:pt x="107200" y="276358"/>
                    <a:pt x="102974" y="274668"/>
                  </a:cubicBezTo>
                  <a:cubicBezTo>
                    <a:pt x="98749" y="272977"/>
                    <a:pt x="92973" y="270489"/>
                    <a:pt x="85649" y="267202"/>
                  </a:cubicBezTo>
                  <a:cubicBezTo>
                    <a:pt x="78324" y="263916"/>
                    <a:pt x="72455" y="261005"/>
                    <a:pt x="68042" y="258469"/>
                  </a:cubicBezTo>
                  <a:cubicBezTo>
                    <a:pt x="63628" y="255934"/>
                    <a:pt x="58323" y="252600"/>
                    <a:pt x="52125" y="248469"/>
                  </a:cubicBezTo>
                  <a:cubicBezTo>
                    <a:pt x="45928" y="244337"/>
                    <a:pt x="40903" y="240346"/>
                    <a:pt x="37054" y="236496"/>
                  </a:cubicBezTo>
                  <a:cubicBezTo>
                    <a:pt x="33204" y="232646"/>
                    <a:pt x="29119" y="228045"/>
                    <a:pt x="24799" y="222692"/>
                  </a:cubicBezTo>
                  <a:cubicBezTo>
                    <a:pt x="20480" y="217340"/>
                    <a:pt x="17147" y="211893"/>
                    <a:pt x="14799" y="206353"/>
                  </a:cubicBezTo>
                  <a:cubicBezTo>
                    <a:pt x="12451" y="200812"/>
                    <a:pt x="10479" y="194568"/>
                    <a:pt x="8883" y="187619"/>
                  </a:cubicBezTo>
                  <a:cubicBezTo>
                    <a:pt x="7287" y="180670"/>
                    <a:pt x="6488" y="173346"/>
                    <a:pt x="6488" y="165646"/>
                  </a:cubicBezTo>
                  <a:cubicBezTo>
                    <a:pt x="6488" y="139728"/>
                    <a:pt x="15691" y="117004"/>
                    <a:pt x="34096" y="97472"/>
                  </a:cubicBezTo>
                  <a:cubicBezTo>
                    <a:pt x="52501" y="77940"/>
                    <a:pt x="76446" y="65357"/>
                    <a:pt x="105932" y="59723"/>
                  </a:cubicBezTo>
                  <a:lnTo>
                    <a:pt x="105932" y="9015"/>
                  </a:lnTo>
                  <a:cubicBezTo>
                    <a:pt x="105932" y="6573"/>
                    <a:pt x="106824" y="4460"/>
                    <a:pt x="108609" y="2676"/>
                  </a:cubicBezTo>
                  <a:cubicBezTo>
                    <a:pt x="110392" y="892"/>
                    <a:pt x="112505" y="0"/>
                    <a:pt x="114947" y="0"/>
                  </a:cubicBezTo>
                  <a:close/>
                </a:path>
              </a:pathLst>
            </a:custGeom>
            <a:solidFill>
              <a:srgbClr val="FF36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343"/>
              <a:endParaRPr lang="en-US" sz="2699">
                <a:solidFill>
                  <a:srgbClr val="FF3606"/>
                </a:solidFill>
              </a:endParaRPr>
            </a:p>
          </p:txBody>
        </p:sp>
      </p:grpSp>
      <p:sp>
        <p:nvSpPr>
          <p:cNvPr id="56" name="Rectangle 213" descr="Bottom Gray Bar"/>
          <p:cNvSpPr/>
          <p:nvPr/>
        </p:nvSpPr>
        <p:spPr bwMode="auto">
          <a:xfrm>
            <a:off x="1" y="13137760"/>
            <a:ext cx="24410188" cy="609441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pic>
        <p:nvPicPr>
          <p:cNvPr id="55" name="Imagen 5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7968" y="702915"/>
            <a:ext cx="2501566" cy="1367588"/>
          </a:xfrm>
          <a:prstGeom prst="rect">
            <a:avLst/>
          </a:prstGeom>
        </p:spPr>
      </p:pic>
      <p:sp>
        <p:nvSpPr>
          <p:cNvPr id="53" name="TextBox 163"/>
          <p:cNvSpPr txBox="1"/>
          <p:nvPr/>
        </p:nvSpPr>
        <p:spPr>
          <a:xfrm>
            <a:off x="-220244" y="2820026"/>
            <a:ext cx="4446048" cy="830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2437365"/>
            <a:r>
              <a:rPr lang="en-US" sz="4799">
                <a:solidFill>
                  <a:srgbClr val="002060"/>
                </a:solidFill>
                <a:latin typeface="Eras Bold ITC" panose="020B0907030504020204" pitchFamily="34" charset="0"/>
                <a:cs typeface="Arial"/>
              </a:rPr>
              <a:t>HOMBRES</a:t>
            </a:r>
          </a:p>
        </p:txBody>
      </p:sp>
      <p:sp>
        <p:nvSpPr>
          <p:cNvPr id="54" name="TextBox 164"/>
          <p:cNvSpPr txBox="1"/>
          <p:nvPr/>
        </p:nvSpPr>
        <p:spPr>
          <a:xfrm>
            <a:off x="14363369" y="2778836"/>
            <a:ext cx="3996047" cy="830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365"/>
            <a:r>
              <a:rPr lang="en-US" sz="4799">
                <a:solidFill>
                  <a:srgbClr val="FF3606"/>
                </a:solidFill>
                <a:latin typeface="Eras Bold ITC" panose="020B0907030504020204" pitchFamily="34" charset="0"/>
                <a:cs typeface="Arial"/>
              </a:rPr>
              <a:t>MUJERES</a:t>
            </a:r>
          </a:p>
        </p:txBody>
      </p:sp>
    </p:spTree>
    <p:extLst>
      <p:ext uri="{BB962C8B-B14F-4D97-AF65-F5344CB8AC3E}">
        <p14:creationId xmlns:p14="http://schemas.microsoft.com/office/powerpoint/2010/main" val="262574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6"/>
          <p:cNvSpPr txBox="1">
            <a:spLocks/>
          </p:cNvSpPr>
          <p:nvPr/>
        </p:nvSpPr>
        <p:spPr>
          <a:xfrm>
            <a:off x="3694095" y="4554345"/>
            <a:ext cx="17044774" cy="1777643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797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2. </a:t>
            </a:r>
            <a:r>
              <a:rPr lang="en-US" sz="10797" b="1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Gestión</a:t>
            </a:r>
            <a:r>
              <a:rPr lang="en-US" sz="10797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 de </a:t>
            </a:r>
            <a:r>
              <a:rPr lang="en-US" sz="10797" b="1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Formación</a:t>
            </a:r>
            <a:r>
              <a:rPr lang="en-US" sz="10797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 </a:t>
            </a:r>
            <a:r>
              <a:rPr lang="en-US" sz="10797" b="1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Profesional</a:t>
            </a:r>
            <a:endParaRPr lang="en-US" sz="10797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56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6"/>
          <p:cNvSpPr txBox="1">
            <a:spLocks/>
          </p:cNvSpPr>
          <p:nvPr/>
        </p:nvSpPr>
        <p:spPr>
          <a:xfrm>
            <a:off x="3550116" y="4842302"/>
            <a:ext cx="17044774" cy="1777643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598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Gerencia de </a:t>
            </a:r>
          </a:p>
          <a:p>
            <a:r>
              <a:rPr lang="en-US" sz="9598" b="1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Formación</a:t>
            </a:r>
            <a:r>
              <a:rPr lang="en-US" sz="9598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 Continua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9793" y="10601442"/>
            <a:ext cx="4319355" cy="236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07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 4</a:t>
            </a:r>
          </a:p>
        </p:txBody>
      </p:sp>
      <p:sp>
        <p:nvSpPr>
          <p:cNvPr id="100" name="Rectangle 88" descr="Header Gray Bar"/>
          <p:cNvSpPr/>
          <p:nvPr/>
        </p:nvSpPr>
        <p:spPr bwMode="auto">
          <a:xfrm>
            <a:off x="-19044" y="4382"/>
            <a:ext cx="24396695" cy="2612354"/>
          </a:xfrm>
          <a:prstGeom prst="rect">
            <a:avLst/>
          </a:prstGeom>
          <a:gradFill flip="none" rotWithShape="1">
            <a:gsLst>
              <a:gs pos="39000">
                <a:srgbClr val="3333CC"/>
              </a:gs>
              <a:gs pos="100000">
                <a:srgbClr val="5D5D5D"/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159593" y="8593645"/>
            <a:ext cx="20143483" cy="3392282"/>
            <a:chOff x="3415011" y="-1038"/>
            <a:chExt cx="7225553" cy="3048676"/>
          </a:xfrm>
        </p:grpSpPr>
        <p:sp>
          <p:nvSpPr>
            <p:cNvPr id="165" name="TextBox 164"/>
            <p:cNvSpPr txBox="1"/>
            <p:nvPr/>
          </p:nvSpPr>
          <p:spPr>
            <a:xfrm>
              <a:off x="3785737" y="-1038"/>
              <a:ext cx="2007266" cy="746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437365"/>
              <a:r>
                <a:rPr lang="en-US" sz="4799">
                  <a:solidFill>
                    <a:srgbClr val="3333CC"/>
                  </a:solidFill>
                  <a:latin typeface="Eras Bold ITC" panose="020B0907030504020204" pitchFamily="34" charset="0"/>
                  <a:cs typeface="Arial"/>
                </a:rPr>
                <a:t>INVERSIÓN</a:t>
              </a:r>
            </a:p>
          </p:txBody>
        </p:sp>
        <p:sp>
          <p:nvSpPr>
            <p:cNvPr id="198" name="Rectangle 70"/>
            <p:cNvSpPr>
              <a:spLocks noChangeArrowheads="1"/>
            </p:cNvSpPr>
            <p:nvPr/>
          </p:nvSpPr>
          <p:spPr bwMode="auto">
            <a:xfrm>
              <a:off x="8495169" y="1761196"/>
              <a:ext cx="2145395" cy="854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algn="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10797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55.4%</a:t>
              </a:r>
              <a:r>
                <a:rPr lang="en-US" sz="3599" b="1">
                  <a:solidFill>
                    <a:srgbClr val="FFC000"/>
                  </a:solidFill>
                  <a:latin typeface="Arial Narrow" pitchFamily="34" charset="0"/>
                </a:rPr>
                <a:t> </a:t>
              </a:r>
              <a:r>
                <a:rPr lang="en-US" sz="2799">
                  <a:solidFill>
                    <a:srgbClr val="FFC000"/>
                  </a:solidFill>
                  <a:latin typeface="Arial Narrow" pitchFamily="112" charset="0"/>
                </a:rPr>
                <a:t>. </a:t>
              </a:r>
            </a:p>
          </p:txBody>
        </p:sp>
        <p:sp>
          <p:nvSpPr>
            <p:cNvPr id="298" name="Rectangle 70"/>
            <p:cNvSpPr>
              <a:spLocks noChangeArrowheads="1"/>
            </p:cNvSpPr>
            <p:nvPr/>
          </p:nvSpPr>
          <p:spPr bwMode="auto">
            <a:xfrm>
              <a:off x="3415011" y="1827648"/>
              <a:ext cx="2867752" cy="12199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algn="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7998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3.8 </a:t>
              </a:r>
              <a:r>
                <a:rPr lang="es-419" sz="7998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Millones</a:t>
              </a:r>
            </a:p>
            <a:p>
              <a:pPr algn="ct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4799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112" charset="0"/>
                </a:rPr>
                <a:t>Meta</a:t>
              </a:r>
            </a:p>
          </p:txBody>
        </p:sp>
        <p:sp>
          <p:nvSpPr>
            <p:cNvPr id="105" name="Rectangle 70"/>
            <p:cNvSpPr>
              <a:spLocks noChangeArrowheads="1"/>
            </p:cNvSpPr>
            <p:nvPr/>
          </p:nvSpPr>
          <p:spPr bwMode="auto">
            <a:xfrm>
              <a:off x="5975454" y="1553810"/>
              <a:ext cx="3460124" cy="932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algn="ct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10797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2.1 </a:t>
              </a:r>
              <a:r>
                <a:rPr lang="es-ES_tradnl" sz="8798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Millones</a:t>
              </a:r>
            </a:p>
            <a:p>
              <a:pPr algn="ct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s-419" sz="4799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Ejecutado</a:t>
              </a:r>
            </a:p>
          </p:txBody>
        </p:sp>
        <p:sp>
          <p:nvSpPr>
            <p:cNvPr id="95" name="Freeform 460"/>
            <p:cNvSpPr/>
            <p:nvPr/>
          </p:nvSpPr>
          <p:spPr>
            <a:xfrm>
              <a:off x="4191661" y="1598406"/>
              <a:ext cx="262781" cy="1251517"/>
            </a:xfrm>
            <a:custGeom>
              <a:avLst/>
              <a:gdLst/>
              <a:ahLst/>
              <a:cxnLst/>
              <a:rect l="l" t="t" r="r" b="b"/>
              <a:pathLst>
                <a:path w="262845" h="504825">
                  <a:moveTo>
                    <a:pt x="114947" y="0"/>
                  </a:moveTo>
                  <a:lnTo>
                    <a:pt x="152977" y="0"/>
                  </a:lnTo>
                  <a:cubicBezTo>
                    <a:pt x="155607" y="0"/>
                    <a:pt x="157767" y="845"/>
                    <a:pt x="159457" y="2535"/>
                  </a:cubicBezTo>
                  <a:cubicBezTo>
                    <a:pt x="161147" y="4226"/>
                    <a:pt x="161992" y="6385"/>
                    <a:pt x="161992" y="9015"/>
                  </a:cubicBezTo>
                  <a:lnTo>
                    <a:pt x="161992" y="58596"/>
                  </a:lnTo>
                  <a:cubicBezTo>
                    <a:pt x="172698" y="59723"/>
                    <a:pt x="183073" y="61882"/>
                    <a:pt x="193121" y="65075"/>
                  </a:cubicBezTo>
                  <a:cubicBezTo>
                    <a:pt x="203169" y="68268"/>
                    <a:pt x="211338" y="71414"/>
                    <a:pt x="217630" y="74512"/>
                  </a:cubicBezTo>
                  <a:cubicBezTo>
                    <a:pt x="223921" y="77611"/>
                    <a:pt x="229885" y="81133"/>
                    <a:pt x="235519" y="85076"/>
                  </a:cubicBezTo>
                  <a:cubicBezTo>
                    <a:pt x="241153" y="89020"/>
                    <a:pt x="244815" y="91744"/>
                    <a:pt x="246506" y="93246"/>
                  </a:cubicBezTo>
                  <a:cubicBezTo>
                    <a:pt x="248195" y="94749"/>
                    <a:pt x="249604" y="96063"/>
                    <a:pt x="250731" y="97190"/>
                  </a:cubicBezTo>
                  <a:cubicBezTo>
                    <a:pt x="253924" y="100571"/>
                    <a:pt x="254394" y="104139"/>
                    <a:pt x="252139" y="107895"/>
                  </a:cubicBezTo>
                  <a:lnTo>
                    <a:pt x="229321" y="149025"/>
                  </a:lnTo>
                  <a:cubicBezTo>
                    <a:pt x="227819" y="151842"/>
                    <a:pt x="225659" y="153344"/>
                    <a:pt x="222842" y="153532"/>
                  </a:cubicBezTo>
                  <a:cubicBezTo>
                    <a:pt x="220212" y="154096"/>
                    <a:pt x="217677" y="153438"/>
                    <a:pt x="215236" y="151560"/>
                  </a:cubicBezTo>
                  <a:cubicBezTo>
                    <a:pt x="214672" y="150997"/>
                    <a:pt x="213310" y="149870"/>
                    <a:pt x="211151" y="148180"/>
                  </a:cubicBezTo>
                  <a:cubicBezTo>
                    <a:pt x="208991" y="146489"/>
                    <a:pt x="205329" y="144001"/>
                    <a:pt x="200165" y="140714"/>
                  </a:cubicBezTo>
                  <a:cubicBezTo>
                    <a:pt x="194999" y="137428"/>
                    <a:pt x="189505" y="134423"/>
                    <a:pt x="183684" y="131700"/>
                  </a:cubicBezTo>
                  <a:cubicBezTo>
                    <a:pt x="177862" y="128976"/>
                    <a:pt x="170867" y="126535"/>
                    <a:pt x="162697" y="124375"/>
                  </a:cubicBezTo>
                  <a:cubicBezTo>
                    <a:pt x="154527" y="122215"/>
                    <a:pt x="146498" y="121135"/>
                    <a:pt x="138610" y="121135"/>
                  </a:cubicBezTo>
                  <a:cubicBezTo>
                    <a:pt x="120769" y="121135"/>
                    <a:pt x="106213" y="125173"/>
                    <a:pt x="94946" y="133249"/>
                  </a:cubicBezTo>
                  <a:cubicBezTo>
                    <a:pt x="83677" y="141325"/>
                    <a:pt x="78042" y="151748"/>
                    <a:pt x="78042" y="164519"/>
                  </a:cubicBezTo>
                  <a:cubicBezTo>
                    <a:pt x="78042" y="169402"/>
                    <a:pt x="78841" y="173909"/>
                    <a:pt x="80438" y="178041"/>
                  </a:cubicBezTo>
                  <a:cubicBezTo>
                    <a:pt x="82033" y="182173"/>
                    <a:pt x="84804" y="186070"/>
                    <a:pt x="88748" y="189732"/>
                  </a:cubicBezTo>
                  <a:cubicBezTo>
                    <a:pt x="92692" y="193394"/>
                    <a:pt x="96401" y="196493"/>
                    <a:pt x="99875" y="199028"/>
                  </a:cubicBezTo>
                  <a:cubicBezTo>
                    <a:pt x="103350" y="201564"/>
                    <a:pt x="108609" y="204475"/>
                    <a:pt x="115651" y="207761"/>
                  </a:cubicBezTo>
                  <a:cubicBezTo>
                    <a:pt x="122694" y="211048"/>
                    <a:pt x="128375" y="213583"/>
                    <a:pt x="132695" y="215368"/>
                  </a:cubicBezTo>
                  <a:cubicBezTo>
                    <a:pt x="137014" y="217152"/>
                    <a:pt x="143588" y="219734"/>
                    <a:pt x="152414" y="223115"/>
                  </a:cubicBezTo>
                  <a:cubicBezTo>
                    <a:pt x="162368" y="226871"/>
                    <a:pt x="169975" y="229829"/>
                    <a:pt x="175232" y="231988"/>
                  </a:cubicBezTo>
                  <a:cubicBezTo>
                    <a:pt x="180492" y="234148"/>
                    <a:pt x="187628" y="237435"/>
                    <a:pt x="196643" y="241848"/>
                  </a:cubicBezTo>
                  <a:cubicBezTo>
                    <a:pt x="205658" y="246262"/>
                    <a:pt x="212747" y="250253"/>
                    <a:pt x="217912" y="253821"/>
                  </a:cubicBezTo>
                  <a:cubicBezTo>
                    <a:pt x="223077" y="257390"/>
                    <a:pt x="228899" y="262085"/>
                    <a:pt x="235378" y="267907"/>
                  </a:cubicBezTo>
                  <a:cubicBezTo>
                    <a:pt x="241857" y="273729"/>
                    <a:pt x="246834" y="279691"/>
                    <a:pt x="250308" y="285795"/>
                  </a:cubicBezTo>
                  <a:cubicBezTo>
                    <a:pt x="253783" y="291899"/>
                    <a:pt x="256741" y="299083"/>
                    <a:pt x="259183" y="307346"/>
                  </a:cubicBezTo>
                  <a:cubicBezTo>
                    <a:pt x="261624" y="315610"/>
                    <a:pt x="262845" y="324436"/>
                    <a:pt x="262845" y="333827"/>
                  </a:cubicBezTo>
                  <a:cubicBezTo>
                    <a:pt x="262845" y="362561"/>
                    <a:pt x="253501" y="387305"/>
                    <a:pt x="234814" y="408057"/>
                  </a:cubicBezTo>
                  <a:cubicBezTo>
                    <a:pt x="216128" y="428810"/>
                    <a:pt x="191853" y="441628"/>
                    <a:pt x="161992" y="446511"/>
                  </a:cubicBezTo>
                  <a:lnTo>
                    <a:pt x="161992" y="495810"/>
                  </a:lnTo>
                  <a:cubicBezTo>
                    <a:pt x="161992" y="498440"/>
                    <a:pt x="161147" y="500599"/>
                    <a:pt x="159457" y="502290"/>
                  </a:cubicBezTo>
                  <a:cubicBezTo>
                    <a:pt x="157767" y="503980"/>
                    <a:pt x="155607" y="504825"/>
                    <a:pt x="152977" y="504825"/>
                  </a:cubicBezTo>
                  <a:lnTo>
                    <a:pt x="114947" y="504825"/>
                  </a:lnTo>
                  <a:cubicBezTo>
                    <a:pt x="112505" y="504825"/>
                    <a:pt x="110392" y="503933"/>
                    <a:pt x="108609" y="502149"/>
                  </a:cubicBezTo>
                  <a:cubicBezTo>
                    <a:pt x="106824" y="500365"/>
                    <a:pt x="105932" y="498252"/>
                    <a:pt x="105932" y="495810"/>
                  </a:cubicBezTo>
                  <a:lnTo>
                    <a:pt x="105932" y="446511"/>
                  </a:lnTo>
                  <a:cubicBezTo>
                    <a:pt x="93537" y="444821"/>
                    <a:pt x="81564" y="441910"/>
                    <a:pt x="70014" y="437778"/>
                  </a:cubicBezTo>
                  <a:cubicBezTo>
                    <a:pt x="58464" y="433646"/>
                    <a:pt x="48933" y="429467"/>
                    <a:pt x="41421" y="425242"/>
                  </a:cubicBezTo>
                  <a:cubicBezTo>
                    <a:pt x="33908" y="421016"/>
                    <a:pt x="26959" y="416509"/>
                    <a:pt x="20574" y="411720"/>
                  </a:cubicBezTo>
                  <a:cubicBezTo>
                    <a:pt x="14188" y="406931"/>
                    <a:pt x="9822" y="403409"/>
                    <a:pt x="7474" y="401155"/>
                  </a:cubicBezTo>
                  <a:cubicBezTo>
                    <a:pt x="5126" y="398902"/>
                    <a:pt x="3484" y="397212"/>
                    <a:pt x="2545" y="396085"/>
                  </a:cubicBezTo>
                  <a:cubicBezTo>
                    <a:pt x="-649" y="392141"/>
                    <a:pt x="-836" y="388291"/>
                    <a:pt x="1981" y="384535"/>
                  </a:cubicBezTo>
                  <a:lnTo>
                    <a:pt x="30997" y="346504"/>
                  </a:lnTo>
                  <a:cubicBezTo>
                    <a:pt x="32311" y="344626"/>
                    <a:pt x="34472" y="343499"/>
                    <a:pt x="37476" y="343123"/>
                  </a:cubicBezTo>
                  <a:cubicBezTo>
                    <a:pt x="40294" y="342748"/>
                    <a:pt x="42547" y="343593"/>
                    <a:pt x="44238" y="345659"/>
                  </a:cubicBezTo>
                  <a:cubicBezTo>
                    <a:pt x="44238" y="345659"/>
                    <a:pt x="44425" y="345846"/>
                    <a:pt x="44801" y="346222"/>
                  </a:cubicBezTo>
                  <a:cubicBezTo>
                    <a:pt x="66023" y="364815"/>
                    <a:pt x="88841" y="376553"/>
                    <a:pt x="113257" y="381436"/>
                  </a:cubicBezTo>
                  <a:cubicBezTo>
                    <a:pt x="120206" y="382938"/>
                    <a:pt x="127154" y="383690"/>
                    <a:pt x="134103" y="383690"/>
                  </a:cubicBezTo>
                  <a:cubicBezTo>
                    <a:pt x="149315" y="383690"/>
                    <a:pt x="162697" y="379652"/>
                    <a:pt x="174246" y="371576"/>
                  </a:cubicBezTo>
                  <a:cubicBezTo>
                    <a:pt x="185797" y="363500"/>
                    <a:pt x="191572" y="352044"/>
                    <a:pt x="191572" y="337207"/>
                  </a:cubicBezTo>
                  <a:cubicBezTo>
                    <a:pt x="191572" y="331949"/>
                    <a:pt x="190163" y="326972"/>
                    <a:pt x="187347" y="322277"/>
                  </a:cubicBezTo>
                  <a:cubicBezTo>
                    <a:pt x="184529" y="317581"/>
                    <a:pt x="181384" y="313638"/>
                    <a:pt x="177909" y="310445"/>
                  </a:cubicBezTo>
                  <a:cubicBezTo>
                    <a:pt x="174434" y="307252"/>
                    <a:pt x="168941" y="303731"/>
                    <a:pt x="161429" y="299881"/>
                  </a:cubicBezTo>
                  <a:cubicBezTo>
                    <a:pt x="153917" y="296031"/>
                    <a:pt x="147719" y="293026"/>
                    <a:pt x="142836" y="290866"/>
                  </a:cubicBezTo>
                  <a:cubicBezTo>
                    <a:pt x="137953" y="288706"/>
                    <a:pt x="130441" y="285654"/>
                    <a:pt x="120299" y="281710"/>
                  </a:cubicBezTo>
                  <a:cubicBezTo>
                    <a:pt x="112975" y="278705"/>
                    <a:pt x="107200" y="276358"/>
                    <a:pt x="102974" y="274668"/>
                  </a:cubicBezTo>
                  <a:cubicBezTo>
                    <a:pt x="98749" y="272977"/>
                    <a:pt x="92973" y="270489"/>
                    <a:pt x="85649" y="267202"/>
                  </a:cubicBezTo>
                  <a:cubicBezTo>
                    <a:pt x="78324" y="263916"/>
                    <a:pt x="72455" y="261005"/>
                    <a:pt x="68042" y="258469"/>
                  </a:cubicBezTo>
                  <a:cubicBezTo>
                    <a:pt x="63628" y="255934"/>
                    <a:pt x="58323" y="252600"/>
                    <a:pt x="52125" y="248469"/>
                  </a:cubicBezTo>
                  <a:cubicBezTo>
                    <a:pt x="45928" y="244337"/>
                    <a:pt x="40903" y="240346"/>
                    <a:pt x="37054" y="236496"/>
                  </a:cubicBezTo>
                  <a:cubicBezTo>
                    <a:pt x="33204" y="232646"/>
                    <a:pt x="29119" y="228045"/>
                    <a:pt x="24799" y="222692"/>
                  </a:cubicBezTo>
                  <a:cubicBezTo>
                    <a:pt x="20480" y="217340"/>
                    <a:pt x="17147" y="211893"/>
                    <a:pt x="14799" y="206353"/>
                  </a:cubicBezTo>
                  <a:cubicBezTo>
                    <a:pt x="12451" y="200812"/>
                    <a:pt x="10479" y="194568"/>
                    <a:pt x="8883" y="187619"/>
                  </a:cubicBezTo>
                  <a:cubicBezTo>
                    <a:pt x="7287" y="180670"/>
                    <a:pt x="6488" y="173346"/>
                    <a:pt x="6488" y="165646"/>
                  </a:cubicBezTo>
                  <a:cubicBezTo>
                    <a:pt x="6488" y="139728"/>
                    <a:pt x="15691" y="117004"/>
                    <a:pt x="34096" y="97472"/>
                  </a:cubicBezTo>
                  <a:cubicBezTo>
                    <a:pt x="52501" y="77940"/>
                    <a:pt x="76446" y="65357"/>
                    <a:pt x="105932" y="59723"/>
                  </a:cubicBezTo>
                  <a:lnTo>
                    <a:pt x="105932" y="9015"/>
                  </a:lnTo>
                  <a:cubicBezTo>
                    <a:pt x="105932" y="6573"/>
                    <a:pt x="106824" y="4460"/>
                    <a:pt x="108609" y="2676"/>
                  </a:cubicBezTo>
                  <a:cubicBezTo>
                    <a:pt x="110392" y="892"/>
                    <a:pt x="112505" y="0"/>
                    <a:pt x="114947" y="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343"/>
              <a:endParaRPr lang="en-US" sz="2699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</p:grpSp>
      <p:grpSp>
        <p:nvGrpSpPr>
          <p:cNvPr id="4" name="Grupo 3"/>
          <p:cNvGrpSpPr/>
          <p:nvPr/>
        </p:nvGrpSpPr>
        <p:grpSpPr>
          <a:xfrm>
            <a:off x="915159" y="3012783"/>
            <a:ext cx="21280649" cy="4073621"/>
            <a:chOff x="260747" y="1210470"/>
            <a:chExt cx="10643096" cy="2037341"/>
          </a:xfrm>
        </p:grpSpPr>
        <p:sp>
          <p:nvSpPr>
            <p:cNvPr id="164" name="TextBox 163"/>
            <p:cNvSpPr txBox="1"/>
            <p:nvPr/>
          </p:nvSpPr>
          <p:spPr>
            <a:xfrm>
              <a:off x="260747" y="1210470"/>
              <a:ext cx="3192064" cy="415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2437365"/>
              <a:r>
                <a:rPr lang="en-US" sz="4799">
                  <a:solidFill>
                    <a:srgbClr val="3333CC"/>
                  </a:solidFill>
                  <a:latin typeface="Eras Bold ITC" panose="020B0907030504020204" pitchFamily="34" charset="0"/>
                  <a:cs typeface="Arial"/>
                </a:rPr>
                <a:t>PARTICIPACIONES</a:t>
              </a:r>
            </a:p>
          </p:txBody>
        </p:sp>
        <p:sp>
          <p:nvSpPr>
            <p:cNvPr id="197" name="Rectangle 70"/>
            <p:cNvSpPr>
              <a:spLocks noChangeArrowheads="1"/>
            </p:cNvSpPr>
            <p:nvPr/>
          </p:nvSpPr>
          <p:spPr bwMode="auto">
            <a:xfrm>
              <a:off x="7931851" y="2027822"/>
              <a:ext cx="1896945" cy="647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algn="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10797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64.9% </a:t>
              </a:r>
            </a:p>
          </p:txBody>
        </p:sp>
        <p:grpSp>
          <p:nvGrpSpPr>
            <p:cNvPr id="264" name="Group 263"/>
            <p:cNvGrpSpPr/>
            <p:nvPr/>
          </p:nvGrpSpPr>
          <p:grpSpPr>
            <a:xfrm>
              <a:off x="1389067" y="1992841"/>
              <a:ext cx="294796" cy="731454"/>
              <a:chOff x="4042929" y="1216283"/>
              <a:chExt cx="266700" cy="701676"/>
            </a:xfrm>
            <a:solidFill>
              <a:schemeClr val="tx2">
                <a:lumMod val="60000"/>
                <a:lumOff val="40000"/>
              </a:schemeClr>
            </a:solidFill>
          </p:grpSpPr>
          <p:sp>
            <p:nvSpPr>
              <p:cNvPr id="274" name="Freeform 6"/>
              <p:cNvSpPr>
                <a:spLocks/>
              </p:cNvSpPr>
              <p:nvPr/>
            </p:nvSpPr>
            <p:spPr bwMode="auto">
              <a:xfrm>
                <a:off x="4111188" y="1216283"/>
                <a:ext cx="136525" cy="133350"/>
              </a:xfrm>
              <a:custGeom>
                <a:avLst/>
                <a:gdLst>
                  <a:gd name="T0" fmla="*/ 15 w 40"/>
                  <a:gd name="T1" fmla="*/ 4 h 39"/>
                  <a:gd name="T2" fmla="*/ 34 w 40"/>
                  <a:gd name="T3" fmla="*/ 25 h 39"/>
                  <a:gd name="T4" fmla="*/ 7 w 40"/>
                  <a:gd name="T5" fmla="*/ 30 h 39"/>
                  <a:gd name="T6" fmla="*/ 15 w 40"/>
                  <a:gd name="T7" fmla="*/ 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39">
                    <a:moveTo>
                      <a:pt x="15" y="4"/>
                    </a:moveTo>
                    <a:cubicBezTo>
                      <a:pt x="27" y="0"/>
                      <a:pt x="40" y="14"/>
                      <a:pt x="34" y="25"/>
                    </a:cubicBezTo>
                    <a:cubicBezTo>
                      <a:pt x="31" y="36"/>
                      <a:pt x="14" y="39"/>
                      <a:pt x="7" y="30"/>
                    </a:cubicBezTo>
                    <a:cubicBezTo>
                      <a:pt x="0" y="22"/>
                      <a:pt x="4" y="6"/>
                      <a:pt x="15" y="4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pPr defTabSz="2437365"/>
                <a:endParaRPr lang="en-US" sz="4799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7"/>
              <p:cNvSpPr>
                <a:spLocks/>
              </p:cNvSpPr>
              <p:nvPr/>
            </p:nvSpPr>
            <p:spPr bwMode="auto">
              <a:xfrm>
                <a:off x="4042929" y="1341696"/>
                <a:ext cx="266700" cy="576263"/>
              </a:xfrm>
              <a:custGeom>
                <a:avLst/>
                <a:gdLst>
                  <a:gd name="T0" fmla="*/ 10 w 78"/>
                  <a:gd name="T1" fmla="*/ 4 h 168"/>
                  <a:gd name="T2" fmla="*/ 43 w 78"/>
                  <a:gd name="T3" fmla="*/ 2 h 168"/>
                  <a:gd name="T4" fmla="*/ 71 w 78"/>
                  <a:gd name="T5" fmla="*/ 7 h 168"/>
                  <a:gd name="T6" fmla="*/ 78 w 78"/>
                  <a:gd name="T7" fmla="*/ 27 h 168"/>
                  <a:gd name="T8" fmla="*/ 78 w 78"/>
                  <a:gd name="T9" fmla="*/ 73 h 168"/>
                  <a:gd name="T10" fmla="*/ 72 w 78"/>
                  <a:gd name="T11" fmla="*/ 81 h 168"/>
                  <a:gd name="T12" fmla="*/ 64 w 78"/>
                  <a:gd name="T13" fmla="*/ 73 h 168"/>
                  <a:gd name="T14" fmla="*/ 64 w 78"/>
                  <a:gd name="T15" fmla="*/ 28 h 168"/>
                  <a:gd name="T16" fmla="*/ 59 w 78"/>
                  <a:gd name="T17" fmla="*/ 28 h 168"/>
                  <a:gd name="T18" fmla="*/ 59 w 78"/>
                  <a:gd name="T19" fmla="*/ 156 h 168"/>
                  <a:gd name="T20" fmla="*/ 41 w 78"/>
                  <a:gd name="T21" fmla="*/ 158 h 168"/>
                  <a:gd name="T22" fmla="*/ 41 w 78"/>
                  <a:gd name="T23" fmla="*/ 81 h 168"/>
                  <a:gd name="T24" fmla="*/ 37 w 78"/>
                  <a:gd name="T25" fmla="*/ 81 h 168"/>
                  <a:gd name="T26" fmla="*/ 37 w 78"/>
                  <a:gd name="T27" fmla="*/ 148 h 168"/>
                  <a:gd name="T28" fmla="*/ 35 w 78"/>
                  <a:gd name="T29" fmla="*/ 162 h 168"/>
                  <a:gd name="T30" fmla="*/ 18 w 78"/>
                  <a:gd name="T31" fmla="*/ 156 h 168"/>
                  <a:gd name="T32" fmla="*/ 18 w 78"/>
                  <a:gd name="T33" fmla="*/ 28 h 168"/>
                  <a:gd name="T34" fmla="*/ 14 w 78"/>
                  <a:gd name="T35" fmla="*/ 28 h 168"/>
                  <a:gd name="T36" fmla="*/ 14 w 78"/>
                  <a:gd name="T37" fmla="*/ 71 h 168"/>
                  <a:gd name="T38" fmla="*/ 6 w 78"/>
                  <a:gd name="T39" fmla="*/ 81 h 168"/>
                  <a:gd name="T40" fmla="*/ 0 w 78"/>
                  <a:gd name="T41" fmla="*/ 74 h 168"/>
                  <a:gd name="T42" fmla="*/ 0 w 78"/>
                  <a:gd name="T43" fmla="*/ 21 h 168"/>
                  <a:gd name="T44" fmla="*/ 10 w 78"/>
                  <a:gd name="T45" fmla="*/ 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8" h="168">
                    <a:moveTo>
                      <a:pt x="10" y="4"/>
                    </a:moveTo>
                    <a:cubicBezTo>
                      <a:pt x="21" y="0"/>
                      <a:pt x="32" y="2"/>
                      <a:pt x="43" y="2"/>
                    </a:cubicBezTo>
                    <a:cubicBezTo>
                      <a:pt x="53" y="2"/>
                      <a:pt x="64" y="0"/>
                      <a:pt x="71" y="7"/>
                    </a:cubicBezTo>
                    <a:cubicBezTo>
                      <a:pt x="77" y="12"/>
                      <a:pt x="78" y="20"/>
                      <a:pt x="78" y="27"/>
                    </a:cubicBezTo>
                    <a:cubicBezTo>
                      <a:pt x="78" y="42"/>
                      <a:pt x="78" y="57"/>
                      <a:pt x="78" y="73"/>
                    </a:cubicBezTo>
                    <a:cubicBezTo>
                      <a:pt x="78" y="76"/>
                      <a:pt x="78" y="81"/>
                      <a:pt x="72" y="81"/>
                    </a:cubicBezTo>
                    <a:cubicBezTo>
                      <a:pt x="67" y="81"/>
                      <a:pt x="64" y="77"/>
                      <a:pt x="64" y="73"/>
                    </a:cubicBezTo>
                    <a:cubicBezTo>
                      <a:pt x="64" y="58"/>
                      <a:pt x="64" y="43"/>
                      <a:pt x="64" y="28"/>
                    </a:cubicBezTo>
                    <a:cubicBezTo>
                      <a:pt x="63" y="28"/>
                      <a:pt x="60" y="28"/>
                      <a:pt x="59" y="28"/>
                    </a:cubicBezTo>
                    <a:cubicBezTo>
                      <a:pt x="59" y="71"/>
                      <a:pt x="59" y="113"/>
                      <a:pt x="59" y="156"/>
                    </a:cubicBezTo>
                    <a:cubicBezTo>
                      <a:pt x="60" y="166"/>
                      <a:pt x="42" y="168"/>
                      <a:pt x="41" y="158"/>
                    </a:cubicBezTo>
                    <a:cubicBezTo>
                      <a:pt x="41" y="132"/>
                      <a:pt x="41" y="107"/>
                      <a:pt x="41" y="81"/>
                    </a:cubicBezTo>
                    <a:cubicBezTo>
                      <a:pt x="40" y="81"/>
                      <a:pt x="38" y="81"/>
                      <a:pt x="37" y="81"/>
                    </a:cubicBezTo>
                    <a:cubicBezTo>
                      <a:pt x="37" y="103"/>
                      <a:pt x="37" y="126"/>
                      <a:pt x="37" y="148"/>
                    </a:cubicBezTo>
                    <a:cubicBezTo>
                      <a:pt x="37" y="153"/>
                      <a:pt x="37" y="160"/>
                      <a:pt x="35" y="162"/>
                    </a:cubicBezTo>
                    <a:cubicBezTo>
                      <a:pt x="29" y="167"/>
                      <a:pt x="18" y="164"/>
                      <a:pt x="18" y="156"/>
                    </a:cubicBezTo>
                    <a:cubicBezTo>
                      <a:pt x="18" y="113"/>
                      <a:pt x="18" y="71"/>
                      <a:pt x="18" y="28"/>
                    </a:cubicBezTo>
                    <a:cubicBezTo>
                      <a:pt x="17" y="28"/>
                      <a:pt x="15" y="28"/>
                      <a:pt x="14" y="28"/>
                    </a:cubicBezTo>
                    <a:cubicBezTo>
                      <a:pt x="14" y="43"/>
                      <a:pt x="14" y="57"/>
                      <a:pt x="14" y="71"/>
                    </a:cubicBezTo>
                    <a:cubicBezTo>
                      <a:pt x="14" y="75"/>
                      <a:pt x="12" y="81"/>
                      <a:pt x="6" y="81"/>
                    </a:cubicBezTo>
                    <a:cubicBezTo>
                      <a:pt x="2" y="81"/>
                      <a:pt x="0" y="77"/>
                      <a:pt x="0" y="74"/>
                    </a:cubicBezTo>
                    <a:cubicBezTo>
                      <a:pt x="0" y="57"/>
                      <a:pt x="0" y="39"/>
                      <a:pt x="0" y="21"/>
                    </a:cubicBezTo>
                    <a:cubicBezTo>
                      <a:pt x="0" y="14"/>
                      <a:pt x="3" y="7"/>
                      <a:pt x="10" y="4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pPr defTabSz="2437365"/>
                <a:endParaRPr lang="en-US" sz="4799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76" name="Rectangle 70"/>
            <p:cNvSpPr>
              <a:spLocks noChangeArrowheads="1"/>
            </p:cNvSpPr>
            <p:nvPr/>
          </p:nvSpPr>
          <p:spPr bwMode="auto">
            <a:xfrm>
              <a:off x="1905452" y="2027822"/>
              <a:ext cx="1975831" cy="1219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7998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41,909</a:t>
              </a:r>
            </a:p>
            <a:p>
              <a:pPr algn="ct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4799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112" charset="0"/>
                </a:rPr>
                <a:t>Meta</a:t>
              </a:r>
            </a:p>
          </p:txBody>
        </p:sp>
        <p:grpSp>
          <p:nvGrpSpPr>
            <p:cNvPr id="258" name="Group 257" descr="Blue Pie Chart Icon"/>
            <p:cNvGrpSpPr/>
            <p:nvPr/>
          </p:nvGrpSpPr>
          <p:grpSpPr>
            <a:xfrm>
              <a:off x="9918981" y="1726302"/>
              <a:ext cx="984862" cy="975710"/>
              <a:chOff x="23489255" y="-14701098"/>
              <a:chExt cx="2335656" cy="2453575"/>
            </a:xfrm>
            <a:solidFill>
              <a:srgbClr val="2E76D4"/>
            </a:solidFill>
          </p:grpSpPr>
          <p:sp>
            <p:nvSpPr>
              <p:cNvPr id="259" name="Freeform 34"/>
              <p:cNvSpPr>
                <a:spLocks/>
              </p:cNvSpPr>
              <p:nvPr/>
            </p:nvSpPr>
            <p:spPr bwMode="auto">
              <a:xfrm>
                <a:off x="23489255" y="-14701098"/>
                <a:ext cx="1060451" cy="1114425"/>
              </a:xfrm>
              <a:custGeom>
                <a:avLst/>
                <a:gdLst/>
                <a:ahLst/>
                <a:cxnLst>
                  <a:cxn ang="0">
                    <a:pos x="668" y="702"/>
                  </a:cxn>
                  <a:cxn ang="0">
                    <a:pos x="0" y="484"/>
                  </a:cxn>
                  <a:cxn ang="0">
                    <a:pos x="0" y="484"/>
                  </a:cxn>
                  <a:cxn ang="0">
                    <a:pos x="10" y="458"/>
                  </a:cxn>
                  <a:cxn ang="0">
                    <a:pos x="20" y="431"/>
                  </a:cxn>
                  <a:cxn ang="0">
                    <a:pos x="31" y="404"/>
                  </a:cxn>
                  <a:cxn ang="0">
                    <a:pos x="43" y="379"/>
                  </a:cxn>
                  <a:cxn ang="0">
                    <a:pos x="57" y="355"/>
                  </a:cxn>
                  <a:cxn ang="0">
                    <a:pos x="71" y="330"/>
                  </a:cxn>
                  <a:cxn ang="0">
                    <a:pos x="86" y="307"/>
                  </a:cxn>
                  <a:cxn ang="0">
                    <a:pos x="101" y="285"/>
                  </a:cxn>
                  <a:cxn ang="0">
                    <a:pos x="118" y="263"/>
                  </a:cxn>
                  <a:cxn ang="0">
                    <a:pos x="135" y="241"/>
                  </a:cxn>
                  <a:cxn ang="0">
                    <a:pos x="153" y="222"/>
                  </a:cxn>
                  <a:cxn ang="0">
                    <a:pos x="171" y="202"/>
                  </a:cxn>
                  <a:cxn ang="0">
                    <a:pos x="191" y="183"/>
                  </a:cxn>
                  <a:cxn ang="0">
                    <a:pos x="212" y="166"/>
                  </a:cxn>
                  <a:cxn ang="0">
                    <a:pos x="233" y="147"/>
                  </a:cxn>
                  <a:cxn ang="0">
                    <a:pos x="254" y="132"/>
                  </a:cxn>
                  <a:cxn ang="0">
                    <a:pos x="276" y="117"/>
                  </a:cxn>
                  <a:cxn ang="0">
                    <a:pos x="299" y="101"/>
                  </a:cxn>
                  <a:cxn ang="0">
                    <a:pos x="321" y="89"/>
                  </a:cxn>
                  <a:cxn ang="0">
                    <a:pos x="345" y="76"/>
                  </a:cxn>
                  <a:cxn ang="0">
                    <a:pos x="370" y="63"/>
                  </a:cxn>
                  <a:cxn ang="0">
                    <a:pos x="394" y="53"/>
                  </a:cxn>
                  <a:cxn ang="0">
                    <a:pos x="421" y="44"/>
                  </a:cxn>
                  <a:cxn ang="0">
                    <a:pos x="446" y="34"/>
                  </a:cxn>
                  <a:cxn ang="0">
                    <a:pos x="473" y="27"/>
                  </a:cxn>
                  <a:cxn ang="0">
                    <a:pos x="500" y="20"/>
                  </a:cxn>
                  <a:cxn ang="0">
                    <a:pos x="526" y="13"/>
                  </a:cxn>
                  <a:cxn ang="0">
                    <a:pos x="554" y="9"/>
                  </a:cxn>
                  <a:cxn ang="0">
                    <a:pos x="582" y="4"/>
                  </a:cxn>
                  <a:cxn ang="0">
                    <a:pos x="611" y="2"/>
                  </a:cxn>
                  <a:cxn ang="0">
                    <a:pos x="639" y="0"/>
                  </a:cxn>
                  <a:cxn ang="0">
                    <a:pos x="668" y="0"/>
                  </a:cxn>
                  <a:cxn ang="0">
                    <a:pos x="668" y="702"/>
                  </a:cxn>
                </a:cxnLst>
                <a:rect l="0" t="0" r="r" b="b"/>
                <a:pathLst>
                  <a:path w="668" h="702">
                    <a:moveTo>
                      <a:pt x="668" y="702"/>
                    </a:moveTo>
                    <a:lnTo>
                      <a:pt x="0" y="484"/>
                    </a:lnTo>
                    <a:lnTo>
                      <a:pt x="0" y="484"/>
                    </a:lnTo>
                    <a:lnTo>
                      <a:pt x="10" y="458"/>
                    </a:lnTo>
                    <a:lnTo>
                      <a:pt x="20" y="431"/>
                    </a:lnTo>
                    <a:lnTo>
                      <a:pt x="31" y="404"/>
                    </a:lnTo>
                    <a:lnTo>
                      <a:pt x="43" y="379"/>
                    </a:lnTo>
                    <a:lnTo>
                      <a:pt x="57" y="355"/>
                    </a:lnTo>
                    <a:lnTo>
                      <a:pt x="71" y="330"/>
                    </a:lnTo>
                    <a:lnTo>
                      <a:pt x="86" y="307"/>
                    </a:lnTo>
                    <a:lnTo>
                      <a:pt x="101" y="285"/>
                    </a:lnTo>
                    <a:lnTo>
                      <a:pt x="118" y="263"/>
                    </a:lnTo>
                    <a:lnTo>
                      <a:pt x="135" y="241"/>
                    </a:lnTo>
                    <a:lnTo>
                      <a:pt x="153" y="222"/>
                    </a:lnTo>
                    <a:lnTo>
                      <a:pt x="171" y="202"/>
                    </a:lnTo>
                    <a:lnTo>
                      <a:pt x="191" y="183"/>
                    </a:lnTo>
                    <a:lnTo>
                      <a:pt x="212" y="166"/>
                    </a:lnTo>
                    <a:lnTo>
                      <a:pt x="233" y="147"/>
                    </a:lnTo>
                    <a:lnTo>
                      <a:pt x="254" y="132"/>
                    </a:lnTo>
                    <a:lnTo>
                      <a:pt x="276" y="117"/>
                    </a:lnTo>
                    <a:lnTo>
                      <a:pt x="299" y="101"/>
                    </a:lnTo>
                    <a:lnTo>
                      <a:pt x="321" y="89"/>
                    </a:lnTo>
                    <a:lnTo>
                      <a:pt x="345" y="76"/>
                    </a:lnTo>
                    <a:lnTo>
                      <a:pt x="370" y="63"/>
                    </a:lnTo>
                    <a:lnTo>
                      <a:pt x="394" y="53"/>
                    </a:lnTo>
                    <a:lnTo>
                      <a:pt x="421" y="44"/>
                    </a:lnTo>
                    <a:lnTo>
                      <a:pt x="446" y="34"/>
                    </a:lnTo>
                    <a:lnTo>
                      <a:pt x="473" y="27"/>
                    </a:lnTo>
                    <a:lnTo>
                      <a:pt x="500" y="20"/>
                    </a:lnTo>
                    <a:lnTo>
                      <a:pt x="526" y="13"/>
                    </a:lnTo>
                    <a:lnTo>
                      <a:pt x="554" y="9"/>
                    </a:lnTo>
                    <a:lnTo>
                      <a:pt x="582" y="4"/>
                    </a:lnTo>
                    <a:lnTo>
                      <a:pt x="611" y="2"/>
                    </a:lnTo>
                    <a:lnTo>
                      <a:pt x="639" y="0"/>
                    </a:lnTo>
                    <a:lnTo>
                      <a:pt x="668" y="0"/>
                    </a:lnTo>
                    <a:lnTo>
                      <a:pt x="668" y="702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pPr defTabSz="2437365"/>
                <a:endParaRPr lang="en-US" sz="4799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5"/>
              <p:cNvSpPr>
                <a:spLocks/>
              </p:cNvSpPr>
              <p:nvPr/>
            </p:nvSpPr>
            <p:spPr bwMode="auto">
              <a:xfrm>
                <a:off x="23596060" y="-14474787"/>
                <a:ext cx="2228851" cy="2227264"/>
              </a:xfrm>
              <a:custGeom>
                <a:avLst/>
                <a:gdLst/>
                <a:ahLst/>
                <a:cxnLst>
                  <a:cxn ang="0">
                    <a:pos x="702" y="0"/>
                  </a:cxn>
                  <a:cxn ang="0">
                    <a:pos x="739" y="0"/>
                  </a:cxn>
                  <a:cxn ang="0">
                    <a:pos x="809" y="7"/>
                  </a:cxn>
                  <a:cxn ang="0">
                    <a:pos x="878" y="21"/>
                  </a:cxn>
                  <a:cxn ang="0">
                    <a:pos x="944" y="42"/>
                  </a:cxn>
                  <a:cxn ang="0">
                    <a:pos x="1007" y="68"/>
                  </a:cxn>
                  <a:cxn ang="0">
                    <a:pos x="1067" y="101"/>
                  </a:cxn>
                  <a:cxn ang="0">
                    <a:pos x="1122" y="139"/>
                  </a:cxn>
                  <a:cxn ang="0">
                    <a:pos x="1175" y="181"/>
                  </a:cxn>
                  <a:cxn ang="0">
                    <a:pos x="1221" y="228"/>
                  </a:cxn>
                  <a:cxn ang="0">
                    <a:pos x="1265" y="280"/>
                  </a:cxn>
                  <a:cxn ang="0">
                    <a:pos x="1303" y="336"/>
                  </a:cxn>
                  <a:cxn ang="0">
                    <a:pos x="1335" y="397"/>
                  </a:cxn>
                  <a:cxn ang="0">
                    <a:pos x="1362" y="460"/>
                  </a:cxn>
                  <a:cxn ang="0">
                    <a:pos x="1383" y="526"/>
                  </a:cxn>
                  <a:cxn ang="0">
                    <a:pos x="1397" y="595"/>
                  </a:cxn>
                  <a:cxn ang="0">
                    <a:pos x="1404" y="665"/>
                  </a:cxn>
                  <a:cxn ang="0">
                    <a:pos x="1404" y="701"/>
                  </a:cxn>
                  <a:cxn ang="0">
                    <a:pos x="1401" y="773"/>
                  </a:cxn>
                  <a:cxn ang="0">
                    <a:pos x="1390" y="843"/>
                  </a:cxn>
                  <a:cxn ang="0">
                    <a:pos x="1373" y="909"/>
                  </a:cxn>
                  <a:cxn ang="0">
                    <a:pos x="1349" y="973"/>
                  </a:cxn>
                  <a:cxn ang="0">
                    <a:pos x="1320" y="1035"/>
                  </a:cxn>
                  <a:cxn ang="0">
                    <a:pos x="1285" y="1093"/>
                  </a:cxn>
                  <a:cxn ang="0">
                    <a:pos x="1244" y="1147"/>
                  </a:cxn>
                  <a:cxn ang="0">
                    <a:pos x="1199" y="1197"/>
                  </a:cxn>
                  <a:cxn ang="0">
                    <a:pos x="1148" y="1243"/>
                  </a:cxn>
                  <a:cxn ang="0">
                    <a:pos x="1095" y="1284"/>
                  </a:cxn>
                  <a:cxn ang="0">
                    <a:pos x="1038" y="1319"/>
                  </a:cxn>
                  <a:cxn ang="0">
                    <a:pos x="976" y="1348"/>
                  </a:cxn>
                  <a:cxn ang="0">
                    <a:pos x="911" y="1371"/>
                  </a:cxn>
                  <a:cxn ang="0">
                    <a:pos x="844" y="1389"/>
                  </a:cxn>
                  <a:cxn ang="0">
                    <a:pos x="774" y="1399"/>
                  </a:cxn>
                  <a:cxn ang="0">
                    <a:pos x="702" y="1403"/>
                  </a:cxn>
                  <a:cxn ang="0">
                    <a:pos x="666" y="1401"/>
                  </a:cxn>
                  <a:cxn ang="0">
                    <a:pos x="595" y="1394"/>
                  </a:cxn>
                  <a:cxn ang="0">
                    <a:pos x="527" y="1380"/>
                  </a:cxn>
                  <a:cxn ang="0">
                    <a:pos x="461" y="1361"/>
                  </a:cxn>
                  <a:cxn ang="0">
                    <a:pos x="397" y="1334"/>
                  </a:cxn>
                  <a:cxn ang="0">
                    <a:pos x="338" y="1302"/>
                  </a:cxn>
                  <a:cxn ang="0">
                    <a:pos x="282" y="1264"/>
                  </a:cxn>
                  <a:cxn ang="0">
                    <a:pos x="230" y="1220"/>
                  </a:cxn>
                  <a:cxn ang="0">
                    <a:pos x="183" y="1173"/>
                  </a:cxn>
                  <a:cxn ang="0">
                    <a:pos x="139" y="1121"/>
                  </a:cxn>
                  <a:cxn ang="0">
                    <a:pos x="101" y="1065"/>
                  </a:cxn>
                  <a:cxn ang="0">
                    <a:pos x="69" y="1006"/>
                  </a:cxn>
                  <a:cxn ang="0">
                    <a:pos x="42" y="943"/>
                  </a:cxn>
                  <a:cxn ang="0">
                    <a:pos x="23" y="877"/>
                  </a:cxn>
                  <a:cxn ang="0">
                    <a:pos x="9" y="808"/>
                  </a:cxn>
                  <a:cxn ang="0">
                    <a:pos x="2" y="736"/>
                  </a:cxn>
                  <a:cxn ang="0">
                    <a:pos x="0" y="701"/>
                  </a:cxn>
                  <a:cxn ang="0">
                    <a:pos x="2" y="645"/>
                  </a:cxn>
                  <a:cxn ang="0">
                    <a:pos x="9" y="590"/>
                  </a:cxn>
                  <a:cxn ang="0">
                    <a:pos x="18" y="538"/>
                  </a:cxn>
                  <a:cxn ang="0">
                    <a:pos x="34" y="484"/>
                  </a:cxn>
                </a:cxnLst>
                <a:rect l="0" t="0" r="r" b="b"/>
                <a:pathLst>
                  <a:path w="1404" h="1403">
                    <a:moveTo>
                      <a:pt x="702" y="701"/>
                    </a:moveTo>
                    <a:lnTo>
                      <a:pt x="702" y="0"/>
                    </a:lnTo>
                    <a:lnTo>
                      <a:pt x="702" y="0"/>
                    </a:lnTo>
                    <a:lnTo>
                      <a:pt x="739" y="0"/>
                    </a:lnTo>
                    <a:lnTo>
                      <a:pt x="774" y="2"/>
                    </a:lnTo>
                    <a:lnTo>
                      <a:pt x="809" y="7"/>
                    </a:lnTo>
                    <a:lnTo>
                      <a:pt x="844" y="14"/>
                    </a:lnTo>
                    <a:lnTo>
                      <a:pt x="878" y="21"/>
                    </a:lnTo>
                    <a:lnTo>
                      <a:pt x="911" y="30"/>
                    </a:lnTo>
                    <a:lnTo>
                      <a:pt x="944" y="42"/>
                    </a:lnTo>
                    <a:lnTo>
                      <a:pt x="976" y="54"/>
                    </a:lnTo>
                    <a:lnTo>
                      <a:pt x="1007" y="68"/>
                    </a:lnTo>
                    <a:lnTo>
                      <a:pt x="1038" y="84"/>
                    </a:lnTo>
                    <a:lnTo>
                      <a:pt x="1067" y="101"/>
                    </a:lnTo>
                    <a:lnTo>
                      <a:pt x="1095" y="119"/>
                    </a:lnTo>
                    <a:lnTo>
                      <a:pt x="1122" y="139"/>
                    </a:lnTo>
                    <a:lnTo>
                      <a:pt x="1148" y="160"/>
                    </a:lnTo>
                    <a:lnTo>
                      <a:pt x="1175" y="181"/>
                    </a:lnTo>
                    <a:lnTo>
                      <a:pt x="1199" y="204"/>
                    </a:lnTo>
                    <a:lnTo>
                      <a:pt x="1221" y="228"/>
                    </a:lnTo>
                    <a:lnTo>
                      <a:pt x="1244" y="255"/>
                    </a:lnTo>
                    <a:lnTo>
                      <a:pt x="1265" y="280"/>
                    </a:lnTo>
                    <a:lnTo>
                      <a:pt x="1285" y="308"/>
                    </a:lnTo>
                    <a:lnTo>
                      <a:pt x="1303" y="336"/>
                    </a:lnTo>
                    <a:lnTo>
                      <a:pt x="1320" y="366"/>
                    </a:lnTo>
                    <a:lnTo>
                      <a:pt x="1335" y="397"/>
                    </a:lnTo>
                    <a:lnTo>
                      <a:pt x="1349" y="428"/>
                    </a:lnTo>
                    <a:lnTo>
                      <a:pt x="1362" y="460"/>
                    </a:lnTo>
                    <a:lnTo>
                      <a:pt x="1373" y="492"/>
                    </a:lnTo>
                    <a:lnTo>
                      <a:pt x="1383" y="526"/>
                    </a:lnTo>
                    <a:lnTo>
                      <a:pt x="1390" y="560"/>
                    </a:lnTo>
                    <a:lnTo>
                      <a:pt x="1397" y="595"/>
                    </a:lnTo>
                    <a:lnTo>
                      <a:pt x="1401" y="630"/>
                    </a:lnTo>
                    <a:lnTo>
                      <a:pt x="1404" y="665"/>
                    </a:lnTo>
                    <a:lnTo>
                      <a:pt x="1404" y="701"/>
                    </a:lnTo>
                    <a:lnTo>
                      <a:pt x="1404" y="701"/>
                    </a:lnTo>
                    <a:lnTo>
                      <a:pt x="1404" y="736"/>
                    </a:lnTo>
                    <a:lnTo>
                      <a:pt x="1401" y="773"/>
                    </a:lnTo>
                    <a:lnTo>
                      <a:pt x="1397" y="808"/>
                    </a:lnTo>
                    <a:lnTo>
                      <a:pt x="1390" y="843"/>
                    </a:lnTo>
                    <a:lnTo>
                      <a:pt x="1383" y="877"/>
                    </a:lnTo>
                    <a:lnTo>
                      <a:pt x="1373" y="909"/>
                    </a:lnTo>
                    <a:lnTo>
                      <a:pt x="1362" y="943"/>
                    </a:lnTo>
                    <a:lnTo>
                      <a:pt x="1349" y="973"/>
                    </a:lnTo>
                    <a:lnTo>
                      <a:pt x="1335" y="1006"/>
                    </a:lnTo>
                    <a:lnTo>
                      <a:pt x="1320" y="1035"/>
                    </a:lnTo>
                    <a:lnTo>
                      <a:pt x="1303" y="1065"/>
                    </a:lnTo>
                    <a:lnTo>
                      <a:pt x="1285" y="1093"/>
                    </a:lnTo>
                    <a:lnTo>
                      <a:pt x="1265" y="1121"/>
                    </a:lnTo>
                    <a:lnTo>
                      <a:pt x="1244" y="1147"/>
                    </a:lnTo>
                    <a:lnTo>
                      <a:pt x="1221" y="1173"/>
                    </a:lnTo>
                    <a:lnTo>
                      <a:pt x="1199" y="1197"/>
                    </a:lnTo>
                    <a:lnTo>
                      <a:pt x="1175" y="1220"/>
                    </a:lnTo>
                    <a:lnTo>
                      <a:pt x="1148" y="1243"/>
                    </a:lnTo>
                    <a:lnTo>
                      <a:pt x="1122" y="1264"/>
                    </a:lnTo>
                    <a:lnTo>
                      <a:pt x="1095" y="1284"/>
                    </a:lnTo>
                    <a:lnTo>
                      <a:pt x="1067" y="1302"/>
                    </a:lnTo>
                    <a:lnTo>
                      <a:pt x="1038" y="1319"/>
                    </a:lnTo>
                    <a:lnTo>
                      <a:pt x="1007" y="1334"/>
                    </a:lnTo>
                    <a:lnTo>
                      <a:pt x="976" y="1348"/>
                    </a:lnTo>
                    <a:lnTo>
                      <a:pt x="944" y="1361"/>
                    </a:lnTo>
                    <a:lnTo>
                      <a:pt x="911" y="1371"/>
                    </a:lnTo>
                    <a:lnTo>
                      <a:pt x="878" y="1380"/>
                    </a:lnTo>
                    <a:lnTo>
                      <a:pt x="844" y="1389"/>
                    </a:lnTo>
                    <a:lnTo>
                      <a:pt x="809" y="1394"/>
                    </a:lnTo>
                    <a:lnTo>
                      <a:pt x="774" y="1399"/>
                    </a:lnTo>
                    <a:lnTo>
                      <a:pt x="739" y="1401"/>
                    </a:lnTo>
                    <a:lnTo>
                      <a:pt x="702" y="1403"/>
                    </a:lnTo>
                    <a:lnTo>
                      <a:pt x="702" y="1403"/>
                    </a:lnTo>
                    <a:lnTo>
                      <a:pt x="666" y="1401"/>
                    </a:lnTo>
                    <a:lnTo>
                      <a:pt x="630" y="1399"/>
                    </a:lnTo>
                    <a:lnTo>
                      <a:pt x="595" y="1394"/>
                    </a:lnTo>
                    <a:lnTo>
                      <a:pt x="560" y="1389"/>
                    </a:lnTo>
                    <a:lnTo>
                      <a:pt x="527" y="1380"/>
                    </a:lnTo>
                    <a:lnTo>
                      <a:pt x="493" y="1371"/>
                    </a:lnTo>
                    <a:lnTo>
                      <a:pt x="461" y="1361"/>
                    </a:lnTo>
                    <a:lnTo>
                      <a:pt x="428" y="1348"/>
                    </a:lnTo>
                    <a:lnTo>
                      <a:pt x="397" y="1334"/>
                    </a:lnTo>
                    <a:lnTo>
                      <a:pt x="368" y="1319"/>
                    </a:lnTo>
                    <a:lnTo>
                      <a:pt x="338" y="1302"/>
                    </a:lnTo>
                    <a:lnTo>
                      <a:pt x="310" y="1284"/>
                    </a:lnTo>
                    <a:lnTo>
                      <a:pt x="282" y="1264"/>
                    </a:lnTo>
                    <a:lnTo>
                      <a:pt x="256" y="1243"/>
                    </a:lnTo>
                    <a:lnTo>
                      <a:pt x="230" y="1220"/>
                    </a:lnTo>
                    <a:lnTo>
                      <a:pt x="205" y="1197"/>
                    </a:lnTo>
                    <a:lnTo>
                      <a:pt x="183" y="1173"/>
                    </a:lnTo>
                    <a:lnTo>
                      <a:pt x="160" y="1147"/>
                    </a:lnTo>
                    <a:lnTo>
                      <a:pt x="139" y="1121"/>
                    </a:lnTo>
                    <a:lnTo>
                      <a:pt x="119" y="1093"/>
                    </a:lnTo>
                    <a:lnTo>
                      <a:pt x="101" y="1065"/>
                    </a:lnTo>
                    <a:lnTo>
                      <a:pt x="84" y="1035"/>
                    </a:lnTo>
                    <a:lnTo>
                      <a:pt x="69" y="1006"/>
                    </a:lnTo>
                    <a:lnTo>
                      <a:pt x="55" y="973"/>
                    </a:lnTo>
                    <a:lnTo>
                      <a:pt x="42" y="943"/>
                    </a:lnTo>
                    <a:lnTo>
                      <a:pt x="31" y="909"/>
                    </a:lnTo>
                    <a:lnTo>
                      <a:pt x="23" y="877"/>
                    </a:lnTo>
                    <a:lnTo>
                      <a:pt x="14" y="843"/>
                    </a:lnTo>
                    <a:lnTo>
                      <a:pt x="9" y="808"/>
                    </a:lnTo>
                    <a:lnTo>
                      <a:pt x="4" y="773"/>
                    </a:lnTo>
                    <a:lnTo>
                      <a:pt x="2" y="736"/>
                    </a:lnTo>
                    <a:lnTo>
                      <a:pt x="0" y="701"/>
                    </a:lnTo>
                    <a:lnTo>
                      <a:pt x="0" y="701"/>
                    </a:lnTo>
                    <a:lnTo>
                      <a:pt x="0" y="672"/>
                    </a:lnTo>
                    <a:lnTo>
                      <a:pt x="2" y="645"/>
                    </a:lnTo>
                    <a:lnTo>
                      <a:pt x="4" y="617"/>
                    </a:lnTo>
                    <a:lnTo>
                      <a:pt x="9" y="590"/>
                    </a:lnTo>
                    <a:lnTo>
                      <a:pt x="13" y="565"/>
                    </a:lnTo>
                    <a:lnTo>
                      <a:pt x="18" y="538"/>
                    </a:lnTo>
                    <a:lnTo>
                      <a:pt x="27" y="512"/>
                    </a:lnTo>
                    <a:lnTo>
                      <a:pt x="34" y="484"/>
                    </a:lnTo>
                    <a:lnTo>
                      <a:pt x="702" y="701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pPr defTabSz="2437365"/>
                <a:endParaRPr lang="en-US" sz="4799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79" name="Group 278"/>
            <p:cNvGrpSpPr/>
            <p:nvPr/>
          </p:nvGrpSpPr>
          <p:grpSpPr>
            <a:xfrm>
              <a:off x="943402" y="1986172"/>
              <a:ext cx="332629" cy="726488"/>
              <a:chOff x="1251190" y="1241839"/>
              <a:chExt cx="319088" cy="696911"/>
            </a:xfrm>
            <a:solidFill>
              <a:schemeClr val="tx2">
                <a:lumMod val="60000"/>
                <a:lumOff val="40000"/>
              </a:schemeClr>
            </a:solidFill>
          </p:grpSpPr>
          <p:sp>
            <p:nvSpPr>
              <p:cNvPr id="294" name="Freeform 5"/>
              <p:cNvSpPr>
                <a:spLocks/>
              </p:cNvSpPr>
              <p:nvPr/>
            </p:nvSpPr>
            <p:spPr bwMode="auto">
              <a:xfrm>
                <a:off x="1333745" y="1241839"/>
                <a:ext cx="133350" cy="133350"/>
              </a:xfrm>
              <a:custGeom>
                <a:avLst/>
                <a:gdLst>
                  <a:gd name="T0" fmla="*/ 17 w 39"/>
                  <a:gd name="T1" fmla="*/ 3 h 39"/>
                  <a:gd name="T2" fmla="*/ 37 w 39"/>
                  <a:gd name="T3" fmla="*/ 21 h 39"/>
                  <a:gd name="T4" fmla="*/ 8 w 39"/>
                  <a:gd name="T5" fmla="*/ 28 h 39"/>
                  <a:gd name="T6" fmla="*/ 17 w 39"/>
                  <a:gd name="T7" fmla="*/ 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9">
                    <a:moveTo>
                      <a:pt x="17" y="3"/>
                    </a:moveTo>
                    <a:cubicBezTo>
                      <a:pt x="28" y="0"/>
                      <a:pt x="39" y="10"/>
                      <a:pt x="37" y="21"/>
                    </a:cubicBezTo>
                    <a:cubicBezTo>
                      <a:pt x="36" y="35"/>
                      <a:pt x="15" y="39"/>
                      <a:pt x="8" y="28"/>
                    </a:cubicBezTo>
                    <a:cubicBezTo>
                      <a:pt x="0" y="19"/>
                      <a:pt x="6" y="5"/>
                      <a:pt x="17" y="3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pPr defTabSz="2437365"/>
                <a:endParaRPr lang="en-US" sz="4799">
                  <a:solidFill>
                    <a:prstClr val="black"/>
                  </a:solidFill>
                </a:endParaRPr>
              </a:p>
            </p:txBody>
          </p:sp>
          <p:sp>
            <p:nvSpPr>
              <p:cNvPr id="295" name="Freeform 10"/>
              <p:cNvSpPr>
                <a:spLocks/>
              </p:cNvSpPr>
              <p:nvPr/>
            </p:nvSpPr>
            <p:spPr bwMode="auto">
              <a:xfrm>
                <a:off x="1251190" y="1370425"/>
                <a:ext cx="319088" cy="568325"/>
              </a:xfrm>
              <a:custGeom>
                <a:avLst/>
                <a:gdLst>
                  <a:gd name="T0" fmla="*/ 19 w 93"/>
                  <a:gd name="T1" fmla="*/ 7 h 166"/>
                  <a:gd name="T2" fmla="*/ 49 w 93"/>
                  <a:gd name="T3" fmla="*/ 2 h 166"/>
                  <a:gd name="T4" fmla="*/ 72 w 93"/>
                  <a:gd name="T5" fmla="*/ 10 h 166"/>
                  <a:gd name="T6" fmla="*/ 84 w 93"/>
                  <a:gd name="T7" fmla="*/ 43 h 166"/>
                  <a:gd name="T8" fmla="*/ 89 w 93"/>
                  <a:gd name="T9" fmla="*/ 71 h 166"/>
                  <a:gd name="T10" fmla="*/ 77 w 93"/>
                  <a:gd name="T11" fmla="*/ 67 h 166"/>
                  <a:gd name="T12" fmla="*/ 65 w 93"/>
                  <a:gd name="T13" fmla="*/ 28 h 166"/>
                  <a:gd name="T14" fmla="*/ 61 w 93"/>
                  <a:gd name="T15" fmla="*/ 23 h 166"/>
                  <a:gd name="T16" fmla="*/ 82 w 93"/>
                  <a:gd name="T17" fmla="*/ 100 h 166"/>
                  <a:gd name="T18" fmla="*/ 63 w 93"/>
                  <a:gd name="T19" fmla="*/ 100 h 166"/>
                  <a:gd name="T20" fmla="*/ 63 w 93"/>
                  <a:gd name="T21" fmla="*/ 156 h 166"/>
                  <a:gd name="T22" fmla="*/ 55 w 93"/>
                  <a:gd name="T23" fmla="*/ 164 h 166"/>
                  <a:gd name="T24" fmla="*/ 48 w 93"/>
                  <a:gd name="T25" fmla="*/ 156 h 166"/>
                  <a:gd name="T26" fmla="*/ 48 w 93"/>
                  <a:gd name="T27" fmla="*/ 100 h 166"/>
                  <a:gd name="T28" fmla="*/ 43 w 93"/>
                  <a:gd name="T29" fmla="*/ 100 h 166"/>
                  <a:gd name="T30" fmla="*/ 43 w 93"/>
                  <a:gd name="T31" fmla="*/ 158 h 166"/>
                  <a:gd name="T32" fmla="*/ 29 w 93"/>
                  <a:gd name="T33" fmla="*/ 158 h 166"/>
                  <a:gd name="T34" fmla="*/ 28 w 93"/>
                  <a:gd name="T35" fmla="*/ 100 h 166"/>
                  <a:gd name="T36" fmla="*/ 9 w 93"/>
                  <a:gd name="T37" fmla="*/ 100 h 166"/>
                  <a:gd name="T38" fmla="*/ 28 w 93"/>
                  <a:gd name="T39" fmla="*/ 24 h 166"/>
                  <a:gd name="T40" fmla="*/ 25 w 93"/>
                  <a:gd name="T41" fmla="*/ 26 h 166"/>
                  <a:gd name="T42" fmla="*/ 13 w 93"/>
                  <a:gd name="T43" fmla="*/ 67 h 166"/>
                  <a:gd name="T44" fmla="*/ 0 w 93"/>
                  <a:gd name="T45" fmla="*/ 66 h 166"/>
                  <a:gd name="T46" fmla="*/ 8 w 93"/>
                  <a:gd name="T47" fmla="*/ 36 h 166"/>
                  <a:gd name="T48" fmla="*/ 19 w 93"/>
                  <a:gd name="T49" fmla="*/ 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3" h="166">
                    <a:moveTo>
                      <a:pt x="19" y="7"/>
                    </a:moveTo>
                    <a:cubicBezTo>
                      <a:pt x="27" y="0"/>
                      <a:pt x="39" y="3"/>
                      <a:pt x="49" y="2"/>
                    </a:cubicBezTo>
                    <a:cubicBezTo>
                      <a:pt x="58" y="1"/>
                      <a:pt x="68" y="2"/>
                      <a:pt x="72" y="10"/>
                    </a:cubicBezTo>
                    <a:cubicBezTo>
                      <a:pt x="78" y="20"/>
                      <a:pt x="80" y="32"/>
                      <a:pt x="84" y="43"/>
                    </a:cubicBezTo>
                    <a:cubicBezTo>
                      <a:pt x="90" y="59"/>
                      <a:pt x="93" y="68"/>
                      <a:pt x="89" y="71"/>
                    </a:cubicBezTo>
                    <a:cubicBezTo>
                      <a:pt x="85" y="73"/>
                      <a:pt x="79" y="72"/>
                      <a:pt x="77" y="67"/>
                    </a:cubicBezTo>
                    <a:cubicBezTo>
                      <a:pt x="72" y="54"/>
                      <a:pt x="69" y="41"/>
                      <a:pt x="65" y="28"/>
                    </a:cubicBezTo>
                    <a:cubicBezTo>
                      <a:pt x="64" y="25"/>
                      <a:pt x="62" y="24"/>
                      <a:pt x="61" y="23"/>
                    </a:cubicBezTo>
                    <a:cubicBezTo>
                      <a:pt x="67" y="49"/>
                      <a:pt x="75" y="74"/>
                      <a:pt x="82" y="100"/>
                    </a:cubicBezTo>
                    <a:cubicBezTo>
                      <a:pt x="76" y="100"/>
                      <a:pt x="69" y="100"/>
                      <a:pt x="63" y="100"/>
                    </a:cubicBezTo>
                    <a:cubicBezTo>
                      <a:pt x="63" y="119"/>
                      <a:pt x="63" y="137"/>
                      <a:pt x="63" y="156"/>
                    </a:cubicBezTo>
                    <a:cubicBezTo>
                      <a:pt x="63" y="160"/>
                      <a:pt x="60" y="165"/>
                      <a:pt x="55" y="164"/>
                    </a:cubicBezTo>
                    <a:cubicBezTo>
                      <a:pt x="51" y="165"/>
                      <a:pt x="47" y="160"/>
                      <a:pt x="48" y="156"/>
                    </a:cubicBezTo>
                    <a:cubicBezTo>
                      <a:pt x="48" y="137"/>
                      <a:pt x="48" y="119"/>
                      <a:pt x="48" y="100"/>
                    </a:cubicBezTo>
                    <a:cubicBezTo>
                      <a:pt x="47" y="100"/>
                      <a:pt x="44" y="100"/>
                      <a:pt x="43" y="100"/>
                    </a:cubicBezTo>
                    <a:cubicBezTo>
                      <a:pt x="43" y="119"/>
                      <a:pt x="44" y="139"/>
                      <a:pt x="43" y="158"/>
                    </a:cubicBezTo>
                    <a:cubicBezTo>
                      <a:pt x="42" y="166"/>
                      <a:pt x="29" y="166"/>
                      <a:pt x="29" y="158"/>
                    </a:cubicBezTo>
                    <a:cubicBezTo>
                      <a:pt x="28" y="139"/>
                      <a:pt x="29" y="119"/>
                      <a:pt x="28" y="100"/>
                    </a:cubicBezTo>
                    <a:cubicBezTo>
                      <a:pt x="22" y="100"/>
                      <a:pt x="15" y="100"/>
                      <a:pt x="9" y="100"/>
                    </a:cubicBezTo>
                    <a:cubicBezTo>
                      <a:pt x="15" y="75"/>
                      <a:pt x="22" y="49"/>
                      <a:pt x="28" y="24"/>
                    </a:cubicBezTo>
                    <a:cubicBezTo>
                      <a:pt x="27" y="24"/>
                      <a:pt x="26" y="25"/>
                      <a:pt x="25" y="26"/>
                    </a:cubicBezTo>
                    <a:cubicBezTo>
                      <a:pt x="20" y="39"/>
                      <a:pt x="18" y="54"/>
                      <a:pt x="13" y="67"/>
                    </a:cubicBezTo>
                    <a:cubicBezTo>
                      <a:pt x="11" y="74"/>
                      <a:pt x="0" y="73"/>
                      <a:pt x="0" y="66"/>
                    </a:cubicBezTo>
                    <a:cubicBezTo>
                      <a:pt x="1" y="56"/>
                      <a:pt x="5" y="46"/>
                      <a:pt x="8" y="36"/>
                    </a:cubicBezTo>
                    <a:cubicBezTo>
                      <a:pt x="11" y="26"/>
                      <a:pt x="12" y="15"/>
                      <a:pt x="19" y="7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pPr defTabSz="2437365"/>
                <a:endParaRPr lang="en-US" sz="4799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58" name="Rectangle 70"/>
            <p:cNvSpPr>
              <a:spLocks noChangeArrowheads="1"/>
            </p:cNvSpPr>
            <p:nvPr/>
          </p:nvSpPr>
          <p:spPr bwMode="auto">
            <a:xfrm>
              <a:off x="4403736" y="1857407"/>
              <a:ext cx="2661389" cy="1219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algn="ct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10797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27,209*</a:t>
              </a:r>
            </a:p>
            <a:p>
              <a:pPr algn="ct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s-419" sz="4799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112" charset="0"/>
                </a:rPr>
                <a:t>Ejecutado</a:t>
              </a:r>
            </a:p>
          </p:txBody>
        </p:sp>
      </p:grpSp>
      <p:sp>
        <p:nvSpPr>
          <p:cNvPr id="39" name="TextBox 214"/>
          <p:cNvSpPr txBox="1"/>
          <p:nvPr/>
        </p:nvSpPr>
        <p:spPr>
          <a:xfrm>
            <a:off x="440653" y="411464"/>
            <a:ext cx="23479916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365"/>
            <a:r>
              <a:rPr lang="es-SV" sz="6398">
                <a:solidFill>
                  <a:srgbClr val="FFFFFF"/>
                </a:solidFill>
                <a:latin typeface="Arial"/>
                <a:cs typeface="Arial"/>
              </a:rPr>
              <a:t>Ejecución GERENCIA DE FORMACIÓN CONTINUA</a:t>
            </a:r>
            <a:endParaRPr lang="es-419" sz="6398">
              <a:solidFill>
                <a:srgbClr val="FFFFFF"/>
              </a:solidFill>
              <a:latin typeface="Arial"/>
              <a:cs typeface="Arial"/>
            </a:endParaRPr>
          </a:p>
          <a:p>
            <a:pPr defTabSz="2437365"/>
            <a:r>
              <a:rPr lang="en-US" sz="3999">
                <a:solidFill>
                  <a:srgbClr val="D4D4D4"/>
                </a:solidFill>
                <a:latin typeface="Arial"/>
                <a:cs typeface="Arial"/>
              </a:rPr>
              <a:t>RESULTADOS PRIMER TRIMESTRE 2020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786" y="7145738"/>
            <a:ext cx="6892301" cy="1837947"/>
          </a:xfrm>
          <a:prstGeom prst="rect">
            <a:avLst/>
          </a:prstGeom>
        </p:spPr>
      </p:pic>
      <p:sp>
        <p:nvSpPr>
          <p:cNvPr id="42" name="Freeform 34"/>
          <p:cNvSpPr>
            <a:spLocks/>
          </p:cNvSpPr>
          <p:nvPr/>
        </p:nvSpPr>
        <p:spPr bwMode="auto">
          <a:xfrm>
            <a:off x="20226597" y="10035015"/>
            <a:ext cx="894075" cy="886113"/>
          </a:xfrm>
          <a:custGeom>
            <a:avLst/>
            <a:gdLst/>
            <a:ahLst/>
            <a:cxnLst>
              <a:cxn ang="0">
                <a:pos x="668" y="702"/>
              </a:cxn>
              <a:cxn ang="0">
                <a:pos x="0" y="484"/>
              </a:cxn>
              <a:cxn ang="0">
                <a:pos x="0" y="484"/>
              </a:cxn>
              <a:cxn ang="0">
                <a:pos x="10" y="458"/>
              </a:cxn>
              <a:cxn ang="0">
                <a:pos x="20" y="431"/>
              </a:cxn>
              <a:cxn ang="0">
                <a:pos x="31" y="404"/>
              </a:cxn>
              <a:cxn ang="0">
                <a:pos x="43" y="379"/>
              </a:cxn>
              <a:cxn ang="0">
                <a:pos x="57" y="355"/>
              </a:cxn>
              <a:cxn ang="0">
                <a:pos x="71" y="330"/>
              </a:cxn>
              <a:cxn ang="0">
                <a:pos x="86" y="307"/>
              </a:cxn>
              <a:cxn ang="0">
                <a:pos x="101" y="285"/>
              </a:cxn>
              <a:cxn ang="0">
                <a:pos x="118" y="263"/>
              </a:cxn>
              <a:cxn ang="0">
                <a:pos x="135" y="241"/>
              </a:cxn>
              <a:cxn ang="0">
                <a:pos x="153" y="222"/>
              </a:cxn>
              <a:cxn ang="0">
                <a:pos x="171" y="202"/>
              </a:cxn>
              <a:cxn ang="0">
                <a:pos x="191" y="183"/>
              </a:cxn>
              <a:cxn ang="0">
                <a:pos x="212" y="166"/>
              </a:cxn>
              <a:cxn ang="0">
                <a:pos x="233" y="147"/>
              </a:cxn>
              <a:cxn ang="0">
                <a:pos x="254" y="132"/>
              </a:cxn>
              <a:cxn ang="0">
                <a:pos x="276" y="117"/>
              </a:cxn>
              <a:cxn ang="0">
                <a:pos x="299" y="101"/>
              </a:cxn>
              <a:cxn ang="0">
                <a:pos x="321" y="89"/>
              </a:cxn>
              <a:cxn ang="0">
                <a:pos x="345" y="76"/>
              </a:cxn>
              <a:cxn ang="0">
                <a:pos x="370" y="63"/>
              </a:cxn>
              <a:cxn ang="0">
                <a:pos x="394" y="53"/>
              </a:cxn>
              <a:cxn ang="0">
                <a:pos x="421" y="44"/>
              </a:cxn>
              <a:cxn ang="0">
                <a:pos x="446" y="34"/>
              </a:cxn>
              <a:cxn ang="0">
                <a:pos x="473" y="27"/>
              </a:cxn>
              <a:cxn ang="0">
                <a:pos x="500" y="20"/>
              </a:cxn>
              <a:cxn ang="0">
                <a:pos x="526" y="13"/>
              </a:cxn>
              <a:cxn ang="0">
                <a:pos x="554" y="9"/>
              </a:cxn>
              <a:cxn ang="0">
                <a:pos x="582" y="4"/>
              </a:cxn>
              <a:cxn ang="0">
                <a:pos x="611" y="2"/>
              </a:cxn>
              <a:cxn ang="0">
                <a:pos x="639" y="0"/>
              </a:cxn>
              <a:cxn ang="0">
                <a:pos x="668" y="0"/>
              </a:cxn>
              <a:cxn ang="0">
                <a:pos x="668" y="702"/>
              </a:cxn>
            </a:cxnLst>
            <a:rect l="0" t="0" r="r" b="b"/>
            <a:pathLst>
              <a:path w="668" h="702">
                <a:moveTo>
                  <a:pt x="668" y="702"/>
                </a:moveTo>
                <a:lnTo>
                  <a:pt x="0" y="484"/>
                </a:lnTo>
                <a:lnTo>
                  <a:pt x="0" y="484"/>
                </a:lnTo>
                <a:lnTo>
                  <a:pt x="10" y="458"/>
                </a:lnTo>
                <a:lnTo>
                  <a:pt x="20" y="431"/>
                </a:lnTo>
                <a:lnTo>
                  <a:pt x="31" y="404"/>
                </a:lnTo>
                <a:lnTo>
                  <a:pt x="43" y="379"/>
                </a:lnTo>
                <a:lnTo>
                  <a:pt x="57" y="355"/>
                </a:lnTo>
                <a:lnTo>
                  <a:pt x="71" y="330"/>
                </a:lnTo>
                <a:lnTo>
                  <a:pt x="86" y="307"/>
                </a:lnTo>
                <a:lnTo>
                  <a:pt x="101" y="285"/>
                </a:lnTo>
                <a:lnTo>
                  <a:pt x="118" y="263"/>
                </a:lnTo>
                <a:lnTo>
                  <a:pt x="135" y="241"/>
                </a:lnTo>
                <a:lnTo>
                  <a:pt x="153" y="222"/>
                </a:lnTo>
                <a:lnTo>
                  <a:pt x="171" y="202"/>
                </a:lnTo>
                <a:lnTo>
                  <a:pt x="191" y="183"/>
                </a:lnTo>
                <a:lnTo>
                  <a:pt x="212" y="166"/>
                </a:lnTo>
                <a:lnTo>
                  <a:pt x="233" y="147"/>
                </a:lnTo>
                <a:lnTo>
                  <a:pt x="254" y="132"/>
                </a:lnTo>
                <a:lnTo>
                  <a:pt x="276" y="117"/>
                </a:lnTo>
                <a:lnTo>
                  <a:pt x="299" y="101"/>
                </a:lnTo>
                <a:lnTo>
                  <a:pt x="321" y="89"/>
                </a:lnTo>
                <a:lnTo>
                  <a:pt x="345" y="76"/>
                </a:lnTo>
                <a:lnTo>
                  <a:pt x="370" y="63"/>
                </a:lnTo>
                <a:lnTo>
                  <a:pt x="394" y="53"/>
                </a:lnTo>
                <a:lnTo>
                  <a:pt x="421" y="44"/>
                </a:lnTo>
                <a:lnTo>
                  <a:pt x="446" y="34"/>
                </a:lnTo>
                <a:lnTo>
                  <a:pt x="473" y="27"/>
                </a:lnTo>
                <a:lnTo>
                  <a:pt x="500" y="20"/>
                </a:lnTo>
                <a:lnTo>
                  <a:pt x="526" y="13"/>
                </a:lnTo>
                <a:lnTo>
                  <a:pt x="554" y="9"/>
                </a:lnTo>
                <a:lnTo>
                  <a:pt x="582" y="4"/>
                </a:lnTo>
                <a:lnTo>
                  <a:pt x="611" y="2"/>
                </a:lnTo>
                <a:lnTo>
                  <a:pt x="639" y="0"/>
                </a:lnTo>
                <a:lnTo>
                  <a:pt x="668" y="0"/>
                </a:lnTo>
                <a:lnTo>
                  <a:pt x="668" y="70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43" name="Freeform 35"/>
          <p:cNvSpPr>
            <a:spLocks/>
          </p:cNvSpPr>
          <p:nvPr/>
        </p:nvSpPr>
        <p:spPr bwMode="auto">
          <a:xfrm>
            <a:off x="20316646" y="10214962"/>
            <a:ext cx="1879163" cy="1770965"/>
          </a:xfrm>
          <a:custGeom>
            <a:avLst/>
            <a:gdLst/>
            <a:ahLst/>
            <a:cxnLst>
              <a:cxn ang="0">
                <a:pos x="702" y="0"/>
              </a:cxn>
              <a:cxn ang="0">
                <a:pos x="739" y="0"/>
              </a:cxn>
              <a:cxn ang="0">
                <a:pos x="809" y="7"/>
              </a:cxn>
              <a:cxn ang="0">
                <a:pos x="878" y="21"/>
              </a:cxn>
              <a:cxn ang="0">
                <a:pos x="944" y="42"/>
              </a:cxn>
              <a:cxn ang="0">
                <a:pos x="1007" y="68"/>
              </a:cxn>
              <a:cxn ang="0">
                <a:pos x="1067" y="101"/>
              </a:cxn>
              <a:cxn ang="0">
                <a:pos x="1122" y="139"/>
              </a:cxn>
              <a:cxn ang="0">
                <a:pos x="1175" y="181"/>
              </a:cxn>
              <a:cxn ang="0">
                <a:pos x="1221" y="228"/>
              </a:cxn>
              <a:cxn ang="0">
                <a:pos x="1265" y="280"/>
              </a:cxn>
              <a:cxn ang="0">
                <a:pos x="1303" y="336"/>
              </a:cxn>
              <a:cxn ang="0">
                <a:pos x="1335" y="397"/>
              </a:cxn>
              <a:cxn ang="0">
                <a:pos x="1362" y="460"/>
              </a:cxn>
              <a:cxn ang="0">
                <a:pos x="1383" y="526"/>
              </a:cxn>
              <a:cxn ang="0">
                <a:pos x="1397" y="595"/>
              </a:cxn>
              <a:cxn ang="0">
                <a:pos x="1404" y="665"/>
              </a:cxn>
              <a:cxn ang="0">
                <a:pos x="1404" y="701"/>
              </a:cxn>
              <a:cxn ang="0">
                <a:pos x="1401" y="773"/>
              </a:cxn>
              <a:cxn ang="0">
                <a:pos x="1390" y="843"/>
              </a:cxn>
              <a:cxn ang="0">
                <a:pos x="1373" y="909"/>
              </a:cxn>
              <a:cxn ang="0">
                <a:pos x="1349" y="973"/>
              </a:cxn>
              <a:cxn ang="0">
                <a:pos x="1320" y="1035"/>
              </a:cxn>
              <a:cxn ang="0">
                <a:pos x="1285" y="1093"/>
              </a:cxn>
              <a:cxn ang="0">
                <a:pos x="1244" y="1147"/>
              </a:cxn>
              <a:cxn ang="0">
                <a:pos x="1199" y="1197"/>
              </a:cxn>
              <a:cxn ang="0">
                <a:pos x="1148" y="1243"/>
              </a:cxn>
              <a:cxn ang="0">
                <a:pos x="1095" y="1284"/>
              </a:cxn>
              <a:cxn ang="0">
                <a:pos x="1038" y="1319"/>
              </a:cxn>
              <a:cxn ang="0">
                <a:pos x="976" y="1348"/>
              </a:cxn>
              <a:cxn ang="0">
                <a:pos x="911" y="1371"/>
              </a:cxn>
              <a:cxn ang="0">
                <a:pos x="844" y="1389"/>
              </a:cxn>
              <a:cxn ang="0">
                <a:pos x="774" y="1399"/>
              </a:cxn>
              <a:cxn ang="0">
                <a:pos x="702" y="1403"/>
              </a:cxn>
              <a:cxn ang="0">
                <a:pos x="666" y="1401"/>
              </a:cxn>
              <a:cxn ang="0">
                <a:pos x="595" y="1394"/>
              </a:cxn>
              <a:cxn ang="0">
                <a:pos x="527" y="1380"/>
              </a:cxn>
              <a:cxn ang="0">
                <a:pos x="461" y="1361"/>
              </a:cxn>
              <a:cxn ang="0">
                <a:pos x="397" y="1334"/>
              </a:cxn>
              <a:cxn ang="0">
                <a:pos x="338" y="1302"/>
              </a:cxn>
              <a:cxn ang="0">
                <a:pos x="282" y="1264"/>
              </a:cxn>
              <a:cxn ang="0">
                <a:pos x="230" y="1220"/>
              </a:cxn>
              <a:cxn ang="0">
                <a:pos x="183" y="1173"/>
              </a:cxn>
              <a:cxn ang="0">
                <a:pos x="139" y="1121"/>
              </a:cxn>
              <a:cxn ang="0">
                <a:pos x="101" y="1065"/>
              </a:cxn>
              <a:cxn ang="0">
                <a:pos x="69" y="1006"/>
              </a:cxn>
              <a:cxn ang="0">
                <a:pos x="42" y="943"/>
              </a:cxn>
              <a:cxn ang="0">
                <a:pos x="23" y="877"/>
              </a:cxn>
              <a:cxn ang="0">
                <a:pos x="9" y="808"/>
              </a:cxn>
              <a:cxn ang="0">
                <a:pos x="2" y="736"/>
              </a:cxn>
              <a:cxn ang="0">
                <a:pos x="0" y="701"/>
              </a:cxn>
              <a:cxn ang="0">
                <a:pos x="2" y="645"/>
              </a:cxn>
              <a:cxn ang="0">
                <a:pos x="9" y="590"/>
              </a:cxn>
              <a:cxn ang="0">
                <a:pos x="18" y="538"/>
              </a:cxn>
              <a:cxn ang="0">
                <a:pos x="34" y="484"/>
              </a:cxn>
            </a:cxnLst>
            <a:rect l="0" t="0" r="r" b="b"/>
            <a:pathLst>
              <a:path w="1404" h="1403">
                <a:moveTo>
                  <a:pt x="702" y="701"/>
                </a:moveTo>
                <a:lnTo>
                  <a:pt x="702" y="0"/>
                </a:lnTo>
                <a:lnTo>
                  <a:pt x="702" y="0"/>
                </a:lnTo>
                <a:lnTo>
                  <a:pt x="739" y="0"/>
                </a:lnTo>
                <a:lnTo>
                  <a:pt x="774" y="2"/>
                </a:lnTo>
                <a:lnTo>
                  <a:pt x="809" y="7"/>
                </a:lnTo>
                <a:lnTo>
                  <a:pt x="844" y="14"/>
                </a:lnTo>
                <a:lnTo>
                  <a:pt x="878" y="21"/>
                </a:lnTo>
                <a:lnTo>
                  <a:pt x="911" y="30"/>
                </a:lnTo>
                <a:lnTo>
                  <a:pt x="944" y="42"/>
                </a:lnTo>
                <a:lnTo>
                  <a:pt x="976" y="54"/>
                </a:lnTo>
                <a:lnTo>
                  <a:pt x="1007" y="68"/>
                </a:lnTo>
                <a:lnTo>
                  <a:pt x="1038" y="84"/>
                </a:lnTo>
                <a:lnTo>
                  <a:pt x="1067" y="101"/>
                </a:lnTo>
                <a:lnTo>
                  <a:pt x="1095" y="119"/>
                </a:lnTo>
                <a:lnTo>
                  <a:pt x="1122" y="139"/>
                </a:lnTo>
                <a:lnTo>
                  <a:pt x="1148" y="160"/>
                </a:lnTo>
                <a:lnTo>
                  <a:pt x="1175" y="181"/>
                </a:lnTo>
                <a:lnTo>
                  <a:pt x="1199" y="204"/>
                </a:lnTo>
                <a:lnTo>
                  <a:pt x="1221" y="228"/>
                </a:lnTo>
                <a:lnTo>
                  <a:pt x="1244" y="255"/>
                </a:lnTo>
                <a:lnTo>
                  <a:pt x="1265" y="280"/>
                </a:lnTo>
                <a:lnTo>
                  <a:pt x="1285" y="308"/>
                </a:lnTo>
                <a:lnTo>
                  <a:pt x="1303" y="336"/>
                </a:lnTo>
                <a:lnTo>
                  <a:pt x="1320" y="366"/>
                </a:lnTo>
                <a:lnTo>
                  <a:pt x="1335" y="397"/>
                </a:lnTo>
                <a:lnTo>
                  <a:pt x="1349" y="428"/>
                </a:lnTo>
                <a:lnTo>
                  <a:pt x="1362" y="460"/>
                </a:lnTo>
                <a:lnTo>
                  <a:pt x="1373" y="492"/>
                </a:lnTo>
                <a:lnTo>
                  <a:pt x="1383" y="526"/>
                </a:lnTo>
                <a:lnTo>
                  <a:pt x="1390" y="560"/>
                </a:lnTo>
                <a:lnTo>
                  <a:pt x="1397" y="595"/>
                </a:lnTo>
                <a:lnTo>
                  <a:pt x="1401" y="630"/>
                </a:lnTo>
                <a:lnTo>
                  <a:pt x="1404" y="665"/>
                </a:lnTo>
                <a:lnTo>
                  <a:pt x="1404" y="701"/>
                </a:lnTo>
                <a:lnTo>
                  <a:pt x="1404" y="701"/>
                </a:lnTo>
                <a:lnTo>
                  <a:pt x="1404" y="736"/>
                </a:lnTo>
                <a:lnTo>
                  <a:pt x="1401" y="773"/>
                </a:lnTo>
                <a:lnTo>
                  <a:pt x="1397" y="808"/>
                </a:lnTo>
                <a:lnTo>
                  <a:pt x="1390" y="843"/>
                </a:lnTo>
                <a:lnTo>
                  <a:pt x="1383" y="877"/>
                </a:lnTo>
                <a:lnTo>
                  <a:pt x="1373" y="909"/>
                </a:lnTo>
                <a:lnTo>
                  <a:pt x="1362" y="943"/>
                </a:lnTo>
                <a:lnTo>
                  <a:pt x="1349" y="973"/>
                </a:lnTo>
                <a:lnTo>
                  <a:pt x="1335" y="1006"/>
                </a:lnTo>
                <a:lnTo>
                  <a:pt x="1320" y="1035"/>
                </a:lnTo>
                <a:lnTo>
                  <a:pt x="1303" y="1065"/>
                </a:lnTo>
                <a:lnTo>
                  <a:pt x="1285" y="1093"/>
                </a:lnTo>
                <a:lnTo>
                  <a:pt x="1265" y="1121"/>
                </a:lnTo>
                <a:lnTo>
                  <a:pt x="1244" y="1147"/>
                </a:lnTo>
                <a:lnTo>
                  <a:pt x="1221" y="1173"/>
                </a:lnTo>
                <a:lnTo>
                  <a:pt x="1199" y="1197"/>
                </a:lnTo>
                <a:lnTo>
                  <a:pt x="1175" y="1220"/>
                </a:lnTo>
                <a:lnTo>
                  <a:pt x="1148" y="1243"/>
                </a:lnTo>
                <a:lnTo>
                  <a:pt x="1122" y="1264"/>
                </a:lnTo>
                <a:lnTo>
                  <a:pt x="1095" y="1284"/>
                </a:lnTo>
                <a:lnTo>
                  <a:pt x="1067" y="1302"/>
                </a:lnTo>
                <a:lnTo>
                  <a:pt x="1038" y="1319"/>
                </a:lnTo>
                <a:lnTo>
                  <a:pt x="1007" y="1334"/>
                </a:lnTo>
                <a:lnTo>
                  <a:pt x="976" y="1348"/>
                </a:lnTo>
                <a:lnTo>
                  <a:pt x="944" y="1361"/>
                </a:lnTo>
                <a:lnTo>
                  <a:pt x="911" y="1371"/>
                </a:lnTo>
                <a:lnTo>
                  <a:pt x="878" y="1380"/>
                </a:lnTo>
                <a:lnTo>
                  <a:pt x="844" y="1389"/>
                </a:lnTo>
                <a:lnTo>
                  <a:pt x="809" y="1394"/>
                </a:lnTo>
                <a:lnTo>
                  <a:pt x="774" y="1399"/>
                </a:lnTo>
                <a:lnTo>
                  <a:pt x="739" y="1401"/>
                </a:lnTo>
                <a:lnTo>
                  <a:pt x="702" y="1403"/>
                </a:lnTo>
                <a:lnTo>
                  <a:pt x="702" y="1403"/>
                </a:lnTo>
                <a:lnTo>
                  <a:pt x="666" y="1401"/>
                </a:lnTo>
                <a:lnTo>
                  <a:pt x="630" y="1399"/>
                </a:lnTo>
                <a:lnTo>
                  <a:pt x="595" y="1394"/>
                </a:lnTo>
                <a:lnTo>
                  <a:pt x="560" y="1389"/>
                </a:lnTo>
                <a:lnTo>
                  <a:pt x="527" y="1380"/>
                </a:lnTo>
                <a:lnTo>
                  <a:pt x="493" y="1371"/>
                </a:lnTo>
                <a:lnTo>
                  <a:pt x="461" y="1361"/>
                </a:lnTo>
                <a:lnTo>
                  <a:pt x="428" y="1348"/>
                </a:lnTo>
                <a:lnTo>
                  <a:pt x="397" y="1334"/>
                </a:lnTo>
                <a:lnTo>
                  <a:pt x="368" y="1319"/>
                </a:lnTo>
                <a:lnTo>
                  <a:pt x="338" y="1302"/>
                </a:lnTo>
                <a:lnTo>
                  <a:pt x="310" y="1284"/>
                </a:lnTo>
                <a:lnTo>
                  <a:pt x="282" y="1264"/>
                </a:lnTo>
                <a:lnTo>
                  <a:pt x="256" y="1243"/>
                </a:lnTo>
                <a:lnTo>
                  <a:pt x="230" y="1220"/>
                </a:lnTo>
                <a:lnTo>
                  <a:pt x="205" y="1197"/>
                </a:lnTo>
                <a:lnTo>
                  <a:pt x="183" y="1173"/>
                </a:lnTo>
                <a:lnTo>
                  <a:pt x="160" y="1147"/>
                </a:lnTo>
                <a:lnTo>
                  <a:pt x="139" y="1121"/>
                </a:lnTo>
                <a:lnTo>
                  <a:pt x="119" y="1093"/>
                </a:lnTo>
                <a:lnTo>
                  <a:pt x="101" y="1065"/>
                </a:lnTo>
                <a:lnTo>
                  <a:pt x="84" y="1035"/>
                </a:lnTo>
                <a:lnTo>
                  <a:pt x="69" y="1006"/>
                </a:lnTo>
                <a:lnTo>
                  <a:pt x="55" y="973"/>
                </a:lnTo>
                <a:lnTo>
                  <a:pt x="42" y="943"/>
                </a:lnTo>
                <a:lnTo>
                  <a:pt x="31" y="909"/>
                </a:lnTo>
                <a:lnTo>
                  <a:pt x="23" y="877"/>
                </a:lnTo>
                <a:lnTo>
                  <a:pt x="14" y="843"/>
                </a:lnTo>
                <a:lnTo>
                  <a:pt x="9" y="808"/>
                </a:lnTo>
                <a:lnTo>
                  <a:pt x="4" y="773"/>
                </a:lnTo>
                <a:lnTo>
                  <a:pt x="2" y="736"/>
                </a:lnTo>
                <a:lnTo>
                  <a:pt x="0" y="701"/>
                </a:lnTo>
                <a:lnTo>
                  <a:pt x="0" y="701"/>
                </a:lnTo>
                <a:lnTo>
                  <a:pt x="0" y="672"/>
                </a:lnTo>
                <a:lnTo>
                  <a:pt x="2" y="645"/>
                </a:lnTo>
                <a:lnTo>
                  <a:pt x="4" y="617"/>
                </a:lnTo>
                <a:lnTo>
                  <a:pt x="9" y="590"/>
                </a:lnTo>
                <a:lnTo>
                  <a:pt x="13" y="565"/>
                </a:lnTo>
                <a:lnTo>
                  <a:pt x="18" y="538"/>
                </a:lnTo>
                <a:lnTo>
                  <a:pt x="27" y="512"/>
                </a:lnTo>
                <a:lnTo>
                  <a:pt x="34" y="484"/>
                </a:lnTo>
                <a:lnTo>
                  <a:pt x="702" y="701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44" name="Rectangle 88" descr="Header Gray Bar"/>
          <p:cNvSpPr/>
          <p:nvPr/>
        </p:nvSpPr>
        <p:spPr bwMode="auto">
          <a:xfrm>
            <a:off x="-19044" y="13118950"/>
            <a:ext cx="24396695" cy="623392"/>
          </a:xfrm>
          <a:prstGeom prst="rect">
            <a:avLst/>
          </a:prstGeom>
          <a:gradFill flip="none" rotWithShape="1">
            <a:gsLst>
              <a:gs pos="39000">
                <a:srgbClr val="3333CC"/>
              </a:gs>
              <a:gs pos="100000">
                <a:srgbClr val="5D5D5D"/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cxnSp>
        <p:nvCxnSpPr>
          <p:cNvPr id="11" name="Conector recto 10"/>
          <p:cNvCxnSpPr/>
          <p:nvPr/>
        </p:nvCxnSpPr>
        <p:spPr>
          <a:xfrm>
            <a:off x="16253373" y="7990159"/>
            <a:ext cx="6755378" cy="0"/>
          </a:xfrm>
          <a:prstGeom prst="line">
            <a:avLst/>
          </a:prstGeom>
          <a:ln>
            <a:solidFill>
              <a:srgbClr val="3333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/>
          <p:cNvCxnSpPr/>
          <p:nvPr/>
        </p:nvCxnSpPr>
        <p:spPr>
          <a:xfrm>
            <a:off x="1319635" y="7990159"/>
            <a:ext cx="6755378" cy="0"/>
          </a:xfrm>
          <a:prstGeom prst="line">
            <a:avLst/>
          </a:prstGeom>
          <a:ln>
            <a:solidFill>
              <a:srgbClr val="3333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3" name="Imagen 5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7968" y="702915"/>
            <a:ext cx="2501566" cy="1367588"/>
          </a:xfrm>
          <a:prstGeom prst="rect">
            <a:avLst/>
          </a:prstGeom>
        </p:spPr>
      </p:pic>
      <p:sp>
        <p:nvSpPr>
          <p:cNvPr id="32" name="CuadroTexto 31"/>
          <p:cNvSpPr txBox="1"/>
          <p:nvPr/>
        </p:nvSpPr>
        <p:spPr>
          <a:xfrm>
            <a:off x="440653" y="13120964"/>
            <a:ext cx="15409450" cy="52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343"/>
            <a:r>
              <a:rPr lang="es-SV" sz="2799" i="1" dirty="0">
                <a:solidFill>
                  <a:prstClr val="white"/>
                </a:solidFill>
              </a:rPr>
              <a:t>*Las cifras de ejecución corresponden hasta el </a:t>
            </a:r>
            <a:r>
              <a:rPr lang="es-SV" sz="2799" i="1" dirty="0" smtClean="0">
                <a:solidFill>
                  <a:prstClr val="white"/>
                </a:solidFill>
              </a:rPr>
              <a:t>13 </a:t>
            </a:r>
            <a:r>
              <a:rPr lang="es-SV" sz="2799" i="1" dirty="0">
                <a:solidFill>
                  <a:prstClr val="white"/>
                </a:solidFill>
              </a:rPr>
              <a:t>de marzo de 2020</a:t>
            </a:r>
          </a:p>
        </p:txBody>
      </p:sp>
    </p:spTree>
    <p:extLst>
      <p:ext uri="{BB962C8B-B14F-4D97-AF65-F5344CB8AC3E}">
        <p14:creationId xmlns:p14="http://schemas.microsoft.com/office/powerpoint/2010/main" val="130569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17"/>
          <p:cNvSpPr txBox="1">
            <a:spLocks/>
          </p:cNvSpPr>
          <p:nvPr/>
        </p:nvSpPr>
        <p:spPr>
          <a:xfrm>
            <a:off x="3534774" y="923927"/>
            <a:ext cx="9022912" cy="33551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9598" b="1" dirty="0">
                <a:solidFill>
                  <a:srgbClr val="FF36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CONTENIDO</a:t>
            </a:r>
            <a:endParaRPr lang="es-ES" sz="7198" dirty="0">
              <a:solidFill>
                <a:srgbClr val="FF3606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534773" y="3264035"/>
            <a:ext cx="19602317" cy="5999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343" indent="-1828343">
              <a:buAutoNum type="arabicPeriod"/>
            </a:pPr>
            <a:r>
              <a:rPr lang="en-US" sz="6398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Actividades</a:t>
            </a:r>
            <a:r>
              <a:rPr lang="en-US" sz="6398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 </a:t>
            </a:r>
            <a:r>
              <a:rPr lang="en-US" sz="6398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Relevantes</a:t>
            </a:r>
            <a:r>
              <a:rPr lang="en-US" sz="6398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 </a:t>
            </a:r>
            <a:r>
              <a:rPr lang="en-US" sz="6398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– Primer </a:t>
            </a:r>
            <a:r>
              <a:rPr lang="en-US" sz="6398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Trimestre</a:t>
            </a:r>
            <a:r>
              <a:rPr lang="en-US" sz="6398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 2020.</a:t>
            </a:r>
            <a:endParaRPr lang="en-US" sz="6398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  <a:p>
            <a:pPr marL="1828343" indent="-1828343">
              <a:buAutoNum type="arabicPeriod"/>
            </a:pPr>
            <a:r>
              <a:rPr lang="en-US" sz="6398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Ejecución</a:t>
            </a:r>
            <a:r>
              <a:rPr lang="en-US" sz="6398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 e </a:t>
            </a:r>
            <a:r>
              <a:rPr lang="en-US" sz="6398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Indicadores</a:t>
            </a:r>
            <a:r>
              <a:rPr lang="en-US" sz="6398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 de INSAFORP - Primer </a:t>
            </a:r>
            <a:r>
              <a:rPr lang="en-US" sz="6398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Trimestre</a:t>
            </a:r>
            <a:r>
              <a:rPr lang="en-US" sz="6398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 2020.</a:t>
            </a:r>
          </a:p>
          <a:p>
            <a:pPr marL="1828343" indent="-1828343">
              <a:buAutoNum type="arabicPeriod"/>
            </a:pPr>
            <a:r>
              <a:rPr lang="en-US" sz="6398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Gestión</a:t>
            </a:r>
            <a:r>
              <a:rPr lang="en-US" sz="6398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 de </a:t>
            </a:r>
            <a:r>
              <a:rPr lang="en-US" sz="6398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Formación</a:t>
            </a:r>
            <a:r>
              <a:rPr lang="en-US" sz="6398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 </a:t>
            </a:r>
            <a:r>
              <a:rPr lang="en-US" sz="6398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Profesional</a:t>
            </a:r>
            <a:r>
              <a:rPr lang="en-US" sz="6398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.</a:t>
            </a:r>
          </a:p>
          <a:p>
            <a:pPr marL="1828343" indent="-1828343">
              <a:buAutoNum type="arabicPeriod"/>
            </a:pPr>
            <a:r>
              <a:rPr lang="en-US" sz="6398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Gestión</a:t>
            </a:r>
            <a:r>
              <a:rPr lang="en-US" sz="6398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 </a:t>
            </a:r>
            <a:r>
              <a:rPr lang="en-US" sz="6398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Administrativa</a:t>
            </a:r>
            <a:r>
              <a:rPr lang="en-US" sz="6398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 – </a:t>
            </a:r>
            <a:r>
              <a:rPr lang="en-US" sz="6398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Financiera</a:t>
            </a:r>
            <a:r>
              <a:rPr lang="en-US" sz="6398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36322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18">
            <a:extLst>
              <a:ext uri="{FF2B5EF4-FFF2-40B4-BE49-F238E27FC236}">
                <a16:creationId xmlns="" xmlns:a16="http://schemas.microsoft.com/office/drawing/2014/main" id="{F009F5A7-1AA4-BF47-9EE1-129B6BFE9B69}"/>
              </a:ext>
            </a:extLst>
          </p:cNvPr>
          <p:cNvSpPr txBox="1"/>
          <p:nvPr/>
        </p:nvSpPr>
        <p:spPr>
          <a:xfrm>
            <a:off x="14811474" y="12056134"/>
            <a:ext cx="9504656" cy="1200072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 defTabSz="1828343"/>
            <a:r>
              <a:rPr lang="en-US" sz="3599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Meta: </a:t>
            </a:r>
            <a:r>
              <a:rPr lang="en-US" sz="3599" b="1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41,909</a:t>
            </a:r>
            <a:r>
              <a:rPr lang="en-US" sz="3599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| Valor </a:t>
            </a:r>
            <a:r>
              <a:rPr lang="en-US" sz="3599" b="1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27,209</a:t>
            </a:r>
          </a:p>
          <a:p>
            <a:pPr algn="ctr" defTabSz="1828343"/>
            <a:r>
              <a:rPr lang="en-US" sz="3599" dirty="0" err="1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Periodo</a:t>
            </a:r>
            <a:r>
              <a:rPr lang="en-US" sz="3599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: </a:t>
            </a:r>
            <a:r>
              <a:rPr lang="en-US" sz="3599" b="1" dirty="0" err="1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Marzo</a:t>
            </a:r>
            <a:r>
              <a:rPr lang="en-US" sz="3599" b="1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2020 </a:t>
            </a:r>
          </a:p>
        </p:txBody>
      </p:sp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 4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4" y="2616733"/>
            <a:ext cx="14645963" cy="1109748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8688" y="2636190"/>
            <a:ext cx="8670190" cy="5276496"/>
          </a:xfrm>
          <a:prstGeom prst="rect">
            <a:avLst/>
          </a:prstGeom>
        </p:spPr>
      </p:pic>
      <p:grpSp>
        <p:nvGrpSpPr>
          <p:cNvPr id="4" name="Grupo 3"/>
          <p:cNvGrpSpPr/>
          <p:nvPr/>
        </p:nvGrpSpPr>
        <p:grpSpPr>
          <a:xfrm>
            <a:off x="16451308" y="7695676"/>
            <a:ext cx="6224988" cy="6431993"/>
            <a:chOff x="8049231" y="3813727"/>
            <a:chExt cx="3113305" cy="3216834"/>
          </a:xfrm>
        </p:grpSpPr>
        <p:sp>
          <p:nvSpPr>
            <p:cNvPr id="25" name="Rectángulo 24"/>
            <p:cNvSpPr/>
            <p:nvPr/>
          </p:nvSpPr>
          <p:spPr>
            <a:xfrm>
              <a:off x="8898979" y="5684715"/>
              <a:ext cx="1630591" cy="2924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828343"/>
              <a:r>
                <a:rPr lang="en-US" sz="3199" b="1" dirty="0" err="1">
                  <a:solidFill>
                    <a:srgbClr val="1F497D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Avance</a:t>
              </a:r>
              <a:r>
                <a:rPr lang="en-US" sz="3199" b="1" dirty="0">
                  <a:solidFill>
                    <a:srgbClr val="1F497D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 65%</a:t>
              </a:r>
              <a:endParaRPr lang="es-SV" sz="3199" dirty="0">
                <a:solidFill>
                  <a:prstClr val="black"/>
                </a:solidFill>
              </a:endParaRPr>
            </a:p>
          </p:txBody>
        </p:sp>
        <p:graphicFrame>
          <p:nvGraphicFramePr>
            <p:cNvPr id="27" name="Chart 23">
              <a:extLst>
                <a:ext uri="{FF2B5EF4-FFF2-40B4-BE49-F238E27FC236}">
                  <a16:creationId xmlns="" xmlns:a16="http://schemas.microsoft.com/office/drawing/2014/main" id="{A4EE410A-CC16-7E4F-B466-0629C62CA665}"/>
                </a:ext>
              </a:extLst>
            </p:cNvPr>
            <p:cNvGraphicFramePr/>
            <p:nvPr>
              <p:extLst/>
            </p:nvPr>
          </p:nvGraphicFramePr>
          <p:xfrm>
            <a:off x="8049231" y="3813727"/>
            <a:ext cx="3113305" cy="321683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pSp>
          <p:nvGrpSpPr>
            <p:cNvPr id="31" name="Group 15">
              <a:extLst>
                <a:ext uri="{FF2B5EF4-FFF2-40B4-BE49-F238E27FC236}">
                  <a16:creationId xmlns="" xmlns:a16="http://schemas.microsoft.com/office/drawing/2014/main" id="{5CAE7901-A099-184A-B617-186C579C36AA}"/>
                </a:ext>
              </a:extLst>
            </p:cNvPr>
            <p:cNvGrpSpPr>
              <a:grpSpLocks noChangeAspect="1"/>
            </p:cNvGrpSpPr>
            <p:nvPr/>
          </p:nvGrpSpPr>
          <p:grpSpPr>
            <a:xfrm rot="1335213">
              <a:off x="8479798" y="4869150"/>
              <a:ext cx="1406815" cy="447484"/>
              <a:chOff x="7545087" y="7234282"/>
              <a:chExt cx="1914635" cy="609019"/>
            </a:xfrm>
          </p:grpSpPr>
          <p:sp>
            <p:nvSpPr>
              <p:cNvPr id="32" name="Triangle 4">
                <a:extLst>
                  <a:ext uri="{FF2B5EF4-FFF2-40B4-BE49-F238E27FC236}">
                    <a16:creationId xmlns="" xmlns:a16="http://schemas.microsoft.com/office/drawing/2014/main" id="{2E2FFB45-7052-BD4F-BC29-091DB13E0FF2}"/>
                  </a:ext>
                </a:extLst>
              </p:cNvPr>
              <p:cNvSpPr/>
              <p:nvPr/>
            </p:nvSpPr>
            <p:spPr>
              <a:xfrm rot="17282797">
                <a:off x="8284603" y="6494766"/>
                <a:ext cx="249680" cy="1728712"/>
              </a:xfrm>
              <a:prstGeom prst="triangl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343"/>
                <a:endParaRPr lang="en-US" sz="3599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Oval 5">
                <a:extLst>
                  <a:ext uri="{FF2B5EF4-FFF2-40B4-BE49-F238E27FC236}">
                    <a16:creationId xmlns="" xmlns:a16="http://schemas.microsoft.com/office/drawing/2014/main" id="{A1FFCACC-6FDD-FD48-AF7C-AA377D4D9D3A}"/>
                  </a:ext>
                </a:extLst>
              </p:cNvPr>
              <p:cNvSpPr/>
              <p:nvPr/>
            </p:nvSpPr>
            <p:spPr>
              <a:xfrm rot="684176">
                <a:off x="9031393" y="7414971"/>
                <a:ext cx="428329" cy="42833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32" tIns="91416" rIns="182832" bIns="9141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828343"/>
                <a:endParaRPr lang="en-US" sz="3599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34" name="Rectangle 88" descr="Header Gray Bar"/>
          <p:cNvSpPr/>
          <p:nvPr/>
        </p:nvSpPr>
        <p:spPr bwMode="auto">
          <a:xfrm>
            <a:off x="-19044" y="4382"/>
            <a:ext cx="24396695" cy="2612354"/>
          </a:xfrm>
          <a:prstGeom prst="rect">
            <a:avLst/>
          </a:prstGeom>
          <a:gradFill flip="none" rotWithShape="1">
            <a:gsLst>
              <a:gs pos="39000">
                <a:srgbClr val="3333CC"/>
              </a:gs>
              <a:gs pos="100000">
                <a:srgbClr val="5D5D5D"/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35" name="TextBox 214"/>
          <p:cNvSpPr txBox="1"/>
          <p:nvPr/>
        </p:nvSpPr>
        <p:spPr>
          <a:xfrm>
            <a:off x="440653" y="411464"/>
            <a:ext cx="23479916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365"/>
            <a:r>
              <a:rPr lang="es-SV" sz="6398">
                <a:solidFill>
                  <a:srgbClr val="FFFFFF"/>
                </a:solidFill>
                <a:latin typeface="Arial"/>
                <a:cs typeface="Arial"/>
              </a:rPr>
              <a:t>Ejecución GERENCIA DE FORMACIÓN CONTINUA</a:t>
            </a:r>
            <a:endParaRPr lang="es-419" sz="6398">
              <a:solidFill>
                <a:srgbClr val="FFFFFF"/>
              </a:solidFill>
              <a:latin typeface="Arial"/>
              <a:cs typeface="Arial"/>
            </a:endParaRPr>
          </a:p>
          <a:p>
            <a:pPr defTabSz="2437365"/>
            <a:r>
              <a:rPr lang="en-US" sz="3999">
                <a:solidFill>
                  <a:srgbClr val="D4D4D4"/>
                </a:solidFill>
                <a:latin typeface="Arial"/>
                <a:cs typeface="Arial"/>
              </a:rPr>
              <a:t>RESULTADOS PRIMER TRIMESTRE 2020</a:t>
            </a:r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7968" y="702915"/>
            <a:ext cx="2501566" cy="136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6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 4</a:t>
            </a:r>
          </a:p>
        </p:txBody>
      </p:sp>
      <p:sp>
        <p:nvSpPr>
          <p:cNvPr id="100" name="Rectangle 88" descr="Header Gray Bar"/>
          <p:cNvSpPr/>
          <p:nvPr/>
        </p:nvSpPr>
        <p:spPr bwMode="auto">
          <a:xfrm>
            <a:off x="-19044" y="4382"/>
            <a:ext cx="24396695" cy="2612354"/>
          </a:xfrm>
          <a:prstGeom prst="rect">
            <a:avLst/>
          </a:prstGeom>
          <a:gradFill flip="none" rotWithShape="1">
            <a:gsLst>
              <a:gs pos="39000">
                <a:srgbClr val="3333CC"/>
              </a:gs>
              <a:gs pos="100000">
                <a:srgbClr val="5D5D5D"/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39" name="TextBox 214"/>
          <p:cNvSpPr txBox="1"/>
          <p:nvPr/>
        </p:nvSpPr>
        <p:spPr>
          <a:xfrm>
            <a:off x="440653" y="411464"/>
            <a:ext cx="23479916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365"/>
            <a:r>
              <a:rPr lang="es-SV" sz="6398">
                <a:solidFill>
                  <a:srgbClr val="FFFFFF"/>
                </a:solidFill>
                <a:latin typeface="Arial"/>
                <a:cs typeface="Arial"/>
              </a:rPr>
              <a:t>Ejecución GERENCIA DE FORMACIÓN CONTINUA</a:t>
            </a:r>
            <a:endParaRPr lang="es-419" sz="6398">
              <a:solidFill>
                <a:srgbClr val="FFFFFF"/>
              </a:solidFill>
              <a:latin typeface="Arial"/>
              <a:cs typeface="Arial"/>
            </a:endParaRPr>
          </a:p>
          <a:p>
            <a:pPr defTabSz="2437365"/>
            <a:r>
              <a:rPr lang="en-US" sz="3999">
                <a:solidFill>
                  <a:srgbClr val="D4D4D4"/>
                </a:solidFill>
                <a:latin typeface="Arial"/>
                <a:cs typeface="Arial"/>
              </a:rPr>
              <a:t>RESULTADOS PRIMER TRIMESTRE 2020</a:t>
            </a:r>
          </a:p>
        </p:txBody>
      </p:sp>
      <p:sp>
        <p:nvSpPr>
          <p:cNvPr id="44" name="Rectangle 88" descr="Header Gray Bar"/>
          <p:cNvSpPr/>
          <p:nvPr/>
        </p:nvSpPr>
        <p:spPr bwMode="auto">
          <a:xfrm>
            <a:off x="-19044" y="13118950"/>
            <a:ext cx="24396695" cy="623392"/>
          </a:xfrm>
          <a:prstGeom prst="rect">
            <a:avLst/>
          </a:prstGeom>
          <a:gradFill flip="none" rotWithShape="1">
            <a:gsLst>
              <a:gs pos="39000">
                <a:srgbClr val="3333CC"/>
              </a:gs>
              <a:gs pos="100000">
                <a:srgbClr val="5D5D5D"/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pic>
        <p:nvPicPr>
          <p:cNvPr id="53" name="Imagen 5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7968" y="702915"/>
            <a:ext cx="2501566" cy="1367588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>
          <a:xfrm>
            <a:off x="372034" y="2742772"/>
            <a:ext cx="11921713" cy="10316625"/>
            <a:chOff x="186065" y="1370850"/>
            <a:chExt cx="5962409" cy="5159656"/>
          </a:xfrm>
        </p:grpSpPr>
        <p:grpSp>
          <p:nvGrpSpPr>
            <p:cNvPr id="88" name="Group 203" descr="Vertical Divider Line"/>
            <p:cNvGrpSpPr/>
            <p:nvPr/>
          </p:nvGrpSpPr>
          <p:grpSpPr>
            <a:xfrm rot="10800000">
              <a:off x="2398358" y="3339156"/>
              <a:ext cx="146520" cy="1363517"/>
              <a:chOff x="8687309" y="5596154"/>
              <a:chExt cx="186818" cy="490400"/>
            </a:xfrm>
          </p:grpSpPr>
          <p:cxnSp>
            <p:nvCxnSpPr>
              <p:cNvPr id="114" name="Straight Arrow Connector 204"/>
              <p:cNvCxnSpPr/>
              <p:nvPr/>
            </p:nvCxnSpPr>
            <p:spPr>
              <a:xfrm flipH="1">
                <a:off x="8687309" y="5841354"/>
                <a:ext cx="185113" cy="0"/>
              </a:xfrm>
              <a:prstGeom prst="straightConnector1">
                <a:avLst/>
              </a:prstGeom>
              <a:ln w="12700">
                <a:solidFill>
                  <a:srgbClr val="9B9B9B"/>
                </a:solidFill>
                <a:headEnd type="none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205"/>
              <p:cNvCxnSpPr/>
              <p:nvPr/>
            </p:nvCxnSpPr>
            <p:spPr>
              <a:xfrm rot="5400000">
                <a:off x="8628133" y="5840560"/>
                <a:ext cx="490400" cy="1588"/>
              </a:xfrm>
              <a:prstGeom prst="line">
                <a:avLst/>
              </a:prstGeom>
              <a:ln w="3175" cap="flat" cmpd="sng" algn="ctr">
                <a:solidFill>
                  <a:srgbClr val="9B9B9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9" name="Straight Connector 186" descr="Horizontal Divider Line"/>
            <p:cNvCxnSpPr/>
            <p:nvPr/>
          </p:nvCxnSpPr>
          <p:spPr>
            <a:xfrm>
              <a:off x="406983" y="1873816"/>
              <a:ext cx="3220329" cy="0"/>
            </a:xfrm>
            <a:prstGeom prst="line">
              <a:avLst/>
            </a:prstGeom>
            <a:ln w="12700" cap="rnd" cmpd="sng">
              <a:solidFill>
                <a:srgbClr val="9B9B9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189" descr="Horizontal Divider Line"/>
            <p:cNvCxnSpPr/>
            <p:nvPr/>
          </p:nvCxnSpPr>
          <p:spPr>
            <a:xfrm>
              <a:off x="406983" y="3083206"/>
              <a:ext cx="4424835" cy="0"/>
            </a:xfrm>
            <a:prstGeom prst="line">
              <a:avLst/>
            </a:prstGeom>
            <a:ln w="12700" cap="rnd" cmpd="sng">
              <a:solidFill>
                <a:srgbClr val="9B9B9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191" descr="Horizontal Divider Line"/>
            <p:cNvCxnSpPr/>
            <p:nvPr/>
          </p:nvCxnSpPr>
          <p:spPr>
            <a:xfrm>
              <a:off x="406983" y="4995551"/>
              <a:ext cx="4424835" cy="0"/>
            </a:xfrm>
            <a:prstGeom prst="line">
              <a:avLst/>
            </a:prstGeom>
            <a:ln w="12700" cap="rnd" cmpd="sng">
              <a:solidFill>
                <a:srgbClr val="9B9B9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261" descr="Vertical Divider Line"/>
            <p:cNvCxnSpPr/>
            <p:nvPr/>
          </p:nvCxnSpPr>
          <p:spPr>
            <a:xfrm rot="5400000">
              <a:off x="1756300" y="5677311"/>
              <a:ext cx="1363517" cy="0"/>
            </a:xfrm>
            <a:prstGeom prst="line">
              <a:avLst/>
            </a:prstGeom>
            <a:ln w="12700" cap="rnd" cmpd="sng">
              <a:solidFill>
                <a:srgbClr val="9B9B9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Rectangle 6"/>
            <p:cNvSpPr/>
            <p:nvPr/>
          </p:nvSpPr>
          <p:spPr>
            <a:xfrm>
              <a:off x="6066483" y="2203150"/>
              <a:ext cx="81991" cy="22182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437365"/>
              <a:endParaRPr lang="en-US" sz="4799">
                <a:solidFill>
                  <a:prstClr val="white"/>
                </a:solidFill>
              </a:endParaRPr>
            </a:p>
          </p:txBody>
        </p:sp>
        <p:grpSp>
          <p:nvGrpSpPr>
            <p:cNvPr id="94" name="Group 2" descr="Blue group."/>
            <p:cNvGrpSpPr/>
            <p:nvPr/>
          </p:nvGrpSpPr>
          <p:grpSpPr>
            <a:xfrm>
              <a:off x="186065" y="1370850"/>
              <a:ext cx="5952587" cy="5159656"/>
              <a:chOff x="497804" y="1273958"/>
              <a:chExt cx="5613837" cy="5159656"/>
            </a:xfrm>
          </p:grpSpPr>
          <p:sp>
            <p:nvSpPr>
              <p:cNvPr id="99" name="TextBox 163"/>
              <p:cNvSpPr txBox="1"/>
              <p:nvPr/>
            </p:nvSpPr>
            <p:spPr>
              <a:xfrm>
                <a:off x="497804" y="1273958"/>
                <a:ext cx="2097062" cy="4771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2437365"/>
                <a:r>
                  <a:rPr lang="en-US" sz="5599">
                    <a:solidFill>
                      <a:srgbClr val="3333CC"/>
                    </a:solidFill>
                    <a:latin typeface="Eras Bold ITC" panose="020B0907030504020204" pitchFamily="34" charset="0"/>
                    <a:cs typeface="Arial"/>
                  </a:rPr>
                  <a:t>HOMBRES</a:t>
                </a:r>
              </a:p>
            </p:txBody>
          </p:sp>
          <p:grpSp>
            <p:nvGrpSpPr>
              <p:cNvPr id="101" name="Group 174" descr="Male Half Icon"/>
              <p:cNvGrpSpPr/>
              <p:nvPr/>
            </p:nvGrpSpPr>
            <p:grpSpPr>
              <a:xfrm>
                <a:off x="5103812" y="1295400"/>
                <a:ext cx="1007829" cy="5138214"/>
                <a:chOff x="5065712" y="990600"/>
                <a:chExt cx="1007829" cy="5138214"/>
              </a:xfrm>
            </p:grpSpPr>
            <p:sp>
              <p:nvSpPr>
                <p:cNvPr id="112" name="Freeform 16"/>
                <p:cNvSpPr>
                  <a:spLocks/>
                </p:cNvSpPr>
                <p:nvPr/>
              </p:nvSpPr>
              <p:spPr bwMode="auto">
                <a:xfrm>
                  <a:off x="5065712" y="1905001"/>
                  <a:ext cx="1007829" cy="4223813"/>
                </a:xfrm>
                <a:custGeom>
                  <a:avLst/>
                  <a:gdLst>
                    <a:gd name="T0" fmla="*/ 10 w 41"/>
                    <a:gd name="T1" fmla="*/ 4 h 173"/>
                    <a:gd name="T2" fmla="*/ 40 w 41"/>
                    <a:gd name="T3" fmla="*/ 1 h 173"/>
                    <a:gd name="T4" fmla="*/ 41 w 41"/>
                    <a:gd name="T5" fmla="*/ 81 h 173"/>
                    <a:gd name="T6" fmla="*/ 38 w 41"/>
                    <a:gd name="T7" fmla="*/ 84 h 173"/>
                    <a:gd name="T8" fmla="*/ 38 w 41"/>
                    <a:gd name="T9" fmla="*/ 162 h 173"/>
                    <a:gd name="T10" fmla="*/ 20 w 41"/>
                    <a:gd name="T11" fmla="*/ 165 h 173"/>
                    <a:gd name="T12" fmla="*/ 19 w 41"/>
                    <a:gd name="T13" fmla="*/ 155 h 173"/>
                    <a:gd name="T14" fmla="*/ 19 w 41"/>
                    <a:gd name="T15" fmla="*/ 28 h 173"/>
                    <a:gd name="T16" fmla="*/ 15 w 41"/>
                    <a:gd name="T17" fmla="*/ 28 h 173"/>
                    <a:gd name="T18" fmla="*/ 15 w 41"/>
                    <a:gd name="T19" fmla="*/ 74 h 173"/>
                    <a:gd name="T20" fmla="*/ 7 w 41"/>
                    <a:gd name="T21" fmla="*/ 83 h 173"/>
                    <a:gd name="T22" fmla="*/ 1 w 41"/>
                    <a:gd name="T23" fmla="*/ 76 h 173"/>
                    <a:gd name="T24" fmla="*/ 0 w 41"/>
                    <a:gd name="T25" fmla="*/ 22 h 173"/>
                    <a:gd name="T26" fmla="*/ 10 w 41"/>
                    <a:gd name="T27" fmla="*/ 4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1" h="173">
                      <a:moveTo>
                        <a:pt x="10" y="4"/>
                      </a:moveTo>
                      <a:cubicBezTo>
                        <a:pt x="19" y="0"/>
                        <a:pt x="30" y="1"/>
                        <a:pt x="40" y="1"/>
                      </a:cubicBezTo>
                      <a:cubicBezTo>
                        <a:pt x="41" y="27"/>
                        <a:pt x="40" y="54"/>
                        <a:pt x="41" y="81"/>
                      </a:cubicBezTo>
                      <a:cubicBezTo>
                        <a:pt x="40" y="82"/>
                        <a:pt x="39" y="84"/>
                        <a:pt x="38" y="84"/>
                      </a:cubicBezTo>
                      <a:cubicBezTo>
                        <a:pt x="38" y="110"/>
                        <a:pt x="38" y="136"/>
                        <a:pt x="38" y="162"/>
                      </a:cubicBezTo>
                      <a:cubicBezTo>
                        <a:pt x="38" y="171"/>
                        <a:pt x="23" y="173"/>
                        <a:pt x="20" y="165"/>
                      </a:cubicBezTo>
                      <a:cubicBezTo>
                        <a:pt x="19" y="162"/>
                        <a:pt x="19" y="158"/>
                        <a:pt x="19" y="155"/>
                      </a:cubicBezTo>
                      <a:cubicBezTo>
                        <a:pt x="19" y="113"/>
                        <a:pt x="19" y="71"/>
                        <a:pt x="19" y="28"/>
                      </a:cubicBezTo>
                      <a:cubicBezTo>
                        <a:pt x="18" y="28"/>
                        <a:pt x="16" y="28"/>
                        <a:pt x="15" y="28"/>
                      </a:cubicBezTo>
                      <a:cubicBezTo>
                        <a:pt x="15" y="44"/>
                        <a:pt x="15" y="59"/>
                        <a:pt x="15" y="74"/>
                      </a:cubicBezTo>
                      <a:cubicBezTo>
                        <a:pt x="15" y="79"/>
                        <a:pt x="12" y="84"/>
                        <a:pt x="7" y="83"/>
                      </a:cubicBezTo>
                      <a:cubicBezTo>
                        <a:pt x="3" y="84"/>
                        <a:pt x="0" y="80"/>
                        <a:pt x="1" y="76"/>
                      </a:cubicBezTo>
                      <a:cubicBezTo>
                        <a:pt x="0" y="58"/>
                        <a:pt x="0" y="40"/>
                        <a:pt x="0" y="22"/>
                      </a:cubicBezTo>
                      <a:cubicBezTo>
                        <a:pt x="0" y="15"/>
                        <a:pt x="3" y="7"/>
                        <a:pt x="10" y="4"/>
                      </a:cubicBezTo>
                      <a:close/>
                    </a:path>
                  </a:pathLst>
                </a:custGeom>
                <a:solidFill>
                  <a:srgbClr val="3333CC"/>
                </a:solidFill>
                <a:ln>
                  <a:noFill/>
                </a:ln>
              </p:spPr>
              <p:txBody>
                <a:bodyPr vert="horz" wrap="square" lIns="182832" tIns="91416" rIns="182832" bIns="9141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2437365"/>
                  <a:endParaRPr lang="en-US" sz="4799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3" name="Oval 17"/>
                <p:cNvSpPr/>
                <p:nvPr/>
              </p:nvSpPr>
              <p:spPr bwMode="auto">
                <a:xfrm>
                  <a:off x="5597795" y="990600"/>
                  <a:ext cx="431800" cy="8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800" h="838200">
                      <a:moveTo>
                        <a:pt x="419100" y="0"/>
                      </a:moveTo>
                      <a:lnTo>
                        <a:pt x="431800" y="1280"/>
                      </a:lnTo>
                      <a:lnTo>
                        <a:pt x="431800" y="836920"/>
                      </a:lnTo>
                      <a:lnTo>
                        <a:pt x="419100" y="838200"/>
                      </a:lnTo>
                      <a:cubicBezTo>
                        <a:pt x="187637" y="838200"/>
                        <a:pt x="0" y="650563"/>
                        <a:pt x="0" y="419100"/>
                      </a:cubicBezTo>
                      <a:cubicBezTo>
                        <a:pt x="0" y="187637"/>
                        <a:pt x="187637" y="0"/>
                        <a:pt x="419100" y="0"/>
                      </a:cubicBezTo>
                      <a:close/>
                    </a:path>
                  </a:pathLst>
                </a:custGeom>
                <a:solidFill>
                  <a:srgbClr val="3333CC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182832" tIns="91416" rIns="182832" bIns="91416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1828343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4799">
                    <a:solidFill>
                      <a:prstClr val="black"/>
                    </a:solidFill>
                    <a:latin typeface="Times" pitchFamily="-97" charset="0"/>
                  </a:endParaRPr>
                </a:p>
              </p:txBody>
            </p:sp>
          </p:grpSp>
          <p:sp>
            <p:nvSpPr>
              <p:cNvPr id="102" name="Rectangle 70"/>
              <p:cNvSpPr>
                <a:spLocks noChangeArrowheads="1"/>
              </p:cNvSpPr>
              <p:nvPr/>
            </p:nvSpPr>
            <p:spPr bwMode="auto">
              <a:xfrm>
                <a:off x="1517824" y="5400082"/>
                <a:ext cx="1436058" cy="6473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16" tIns="36566" rIns="54850" bIns="36566"/>
              <a:lstStyle/>
              <a:p>
                <a:pPr defTabSz="2437365">
                  <a:lnSpc>
                    <a:spcPct val="85000"/>
                  </a:lnSpc>
                  <a:spcBef>
                    <a:spcPts val="400"/>
                  </a:spcBef>
                </a:pPr>
                <a:r>
                  <a:rPr lang="en-US" sz="7998" b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 Narrow" pitchFamily="34" charset="0"/>
                  </a:rPr>
                  <a:t>62% </a:t>
                </a:r>
              </a:p>
            </p:txBody>
          </p:sp>
          <p:grpSp>
            <p:nvGrpSpPr>
              <p:cNvPr id="103" name="Group 263"/>
              <p:cNvGrpSpPr/>
              <p:nvPr/>
            </p:nvGrpSpPr>
            <p:grpSpPr>
              <a:xfrm>
                <a:off x="682877" y="1964668"/>
                <a:ext cx="278019" cy="731454"/>
                <a:chOff x="4042929" y="1191573"/>
                <a:chExt cx="266700" cy="701676"/>
              </a:xfrm>
              <a:solidFill>
                <a:srgbClr val="2E76D4"/>
              </a:solidFill>
            </p:grpSpPr>
            <p:sp>
              <p:nvSpPr>
                <p:cNvPr id="110" name="Freeform 6"/>
                <p:cNvSpPr>
                  <a:spLocks/>
                </p:cNvSpPr>
                <p:nvPr/>
              </p:nvSpPr>
              <p:spPr bwMode="auto">
                <a:xfrm>
                  <a:off x="4111188" y="1191573"/>
                  <a:ext cx="136525" cy="133350"/>
                </a:xfrm>
                <a:custGeom>
                  <a:avLst/>
                  <a:gdLst>
                    <a:gd name="T0" fmla="*/ 15 w 40"/>
                    <a:gd name="T1" fmla="*/ 4 h 39"/>
                    <a:gd name="T2" fmla="*/ 34 w 40"/>
                    <a:gd name="T3" fmla="*/ 25 h 39"/>
                    <a:gd name="T4" fmla="*/ 7 w 40"/>
                    <a:gd name="T5" fmla="*/ 30 h 39"/>
                    <a:gd name="T6" fmla="*/ 15 w 40"/>
                    <a:gd name="T7" fmla="*/ 4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9">
                      <a:moveTo>
                        <a:pt x="15" y="4"/>
                      </a:moveTo>
                      <a:cubicBezTo>
                        <a:pt x="27" y="0"/>
                        <a:pt x="40" y="14"/>
                        <a:pt x="34" y="25"/>
                      </a:cubicBezTo>
                      <a:cubicBezTo>
                        <a:pt x="31" y="36"/>
                        <a:pt x="14" y="39"/>
                        <a:pt x="7" y="30"/>
                      </a:cubicBezTo>
                      <a:cubicBezTo>
                        <a:pt x="0" y="22"/>
                        <a:pt x="4" y="6"/>
                        <a:pt x="15" y="4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txBody>
                <a:bodyPr vert="horz" wrap="square" lIns="182832" tIns="91416" rIns="182832" bIns="9141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2437365"/>
                  <a:endParaRPr lang="en-US" sz="4799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1" name="Freeform 7"/>
                <p:cNvSpPr>
                  <a:spLocks/>
                </p:cNvSpPr>
                <p:nvPr/>
              </p:nvSpPr>
              <p:spPr bwMode="auto">
                <a:xfrm>
                  <a:off x="4042929" y="1316986"/>
                  <a:ext cx="266700" cy="576263"/>
                </a:xfrm>
                <a:custGeom>
                  <a:avLst/>
                  <a:gdLst>
                    <a:gd name="T0" fmla="*/ 10 w 78"/>
                    <a:gd name="T1" fmla="*/ 4 h 168"/>
                    <a:gd name="T2" fmla="*/ 43 w 78"/>
                    <a:gd name="T3" fmla="*/ 2 h 168"/>
                    <a:gd name="T4" fmla="*/ 71 w 78"/>
                    <a:gd name="T5" fmla="*/ 7 h 168"/>
                    <a:gd name="T6" fmla="*/ 78 w 78"/>
                    <a:gd name="T7" fmla="*/ 27 h 168"/>
                    <a:gd name="T8" fmla="*/ 78 w 78"/>
                    <a:gd name="T9" fmla="*/ 73 h 168"/>
                    <a:gd name="T10" fmla="*/ 72 w 78"/>
                    <a:gd name="T11" fmla="*/ 81 h 168"/>
                    <a:gd name="T12" fmla="*/ 64 w 78"/>
                    <a:gd name="T13" fmla="*/ 73 h 168"/>
                    <a:gd name="T14" fmla="*/ 64 w 78"/>
                    <a:gd name="T15" fmla="*/ 28 h 168"/>
                    <a:gd name="T16" fmla="*/ 59 w 78"/>
                    <a:gd name="T17" fmla="*/ 28 h 168"/>
                    <a:gd name="T18" fmla="*/ 59 w 78"/>
                    <a:gd name="T19" fmla="*/ 156 h 168"/>
                    <a:gd name="T20" fmla="*/ 41 w 78"/>
                    <a:gd name="T21" fmla="*/ 158 h 168"/>
                    <a:gd name="T22" fmla="*/ 41 w 78"/>
                    <a:gd name="T23" fmla="*/ 81 h 168"/>
                    <a:gd name="T24" fmla="*/ 37 w 78"/>
                    <a:gd name="T25" fmla="*/ 81 h 168"/>
                    <a:gd name="T26" fmla="*/ 37 w 78"/>
                    <a:gd name="T27" fmla="*/ 148 h 168"/>
                    <a:gd name="T28" fmla="*/ 35 w 78"/>
                    <a:gd name="T29" fmla="*/ 162 h 168"/>
                    <a:gd name="T30" fmla="*/ 18 w 78"/>
                    <a:gd name="T31" fmla="*/ 156 h 168"/>
                    <a:gd name="T32" fmla="*/ 18 w 78"/>
                    <a:gd name="T33" fmla="*/ 28 h 168"/>
                    <a:gd name="T34" fmla="*/ 14 w 78"/>
                    <a:gd name="T35" fmla="*/ 28 h 168"/>
                    <a:gd name="T36" fmla="*/ 14 w 78"/>
                    <a:gd name="T37" fmla="*/ 71 h 168"/>
                    <a:gd name="T38" fmla="*/ 6 w 78"/>
                    <a:gd name="T39" fmla="*/ 81 h 168"/>
                    <a:gd name="T40" fmla="*/ 0 w 78"/>
                    <a:gd name="T41" fmla="*/ 74 h 168"/>
                    <a:gd name="T42" fmla="*/ 0 w 78"/>
                    <a:gd name="T43" fmla="*/ 21 h 168"/>
                    <a:gd name="T44" fmla="*/ 10 w 78"/>
                    <a:gd name="T45" fmla="*/ 4 h 1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78" h="168">
                      <a:moveTo>
                        <a:pt x="10" y="4"/>
                      </a:moveTo>
                      <a:cubicBezTo>
                        <a:pt x="21" y="0"/>
                        <a:pt x="32" y="2"/>
                        <a:pt x="43" y="2"/>
                      </a:cubicBezTo>
                      <a:cubicBezTo>
                        <a:pt x="53" y="2"/>
                        <a:pt x="64" y="0"/>
                        <a:pt x="71" y="7"/>
                      </a:cubicBezTo>
                      <a:cubicBezTo>
                        <a:pt x="77" y="12"/>
                        <a:pt x="78" y="20"/>
                        <a:pt x="78" y="27"/>
                      </a:cubicBezTo>
                      <a:cubicBezTo>
                        <a:pt x="78" y="42"/>
                        <a:pt x="78" y="57"/>
                        <a:pt x="78" y="73"/>
                      </a:cubicBezTo>
                      <a:cubicBezTo>
                        <a:pt x="78" y="76"/>
                        <a:pt x="78" y="81"/>
                        <a:pt x="72" y="81"/>
                      </a:cubicBezTo>
                      <a:cubicBezTo>
                        <a:pt x="67" y="81"/>
                        <a:pt x="64" y="77"/>
                        <a:pt x="64" y="73"/>
                      </a:cubicBezTo>
                      <a:cubicBezTo>
                        <a:pt x="64" y="58"/>
                        <a:pt x="64" y="43"/>
                        <a:pt x="64" y="28"/>
                      </a:cubicBezTo>
                      <a:cubicBezTo>
                        <a:pt x="63" y="28"/>
                        <a:pt x="60" y="28"/>
                        <a:pt x="59" y="28"/>
                      </a:cubicBezTo>
                      <a:cubicBezTo>
                        <a:pt x="59" y="71"/>
                        <a:pt x="59" y="113"/>
                        <a:pt x="59" y="156"/>
                      </a:cubicBezTo>
                      <a:cubicBezTo>
                        <a:pt x="60" y="166"/>
                        <a:pt x="42" y="168"/>
                        <a:pt x="41" y="158"/>
                      </a:cubicBezTo>
                      <a:cubicBezTo>
                        <a:pt x="41" y="132"/>
                        <a:pt x="41" y="107"/>
                        <a:pt x="41" y="81"/>
                      </a:cubicBezTo>
                      <a:cubicBezTo>
                        <a:pt x="40" y="81"/>
                        <a:pt x="38" y="81"/>
                        <a:pt x="37" y="81"/>
                      </a:cubicBezTo>
                      <a:cubicBezTo>
                        <a:pt x="37" y="103"/>
                        <a:pt x="37" y="126"/>
                        <a:pt x="37" y="148"/>
                      </a:cubicBezTo>
                      <a:cubicBezTo>
                        <a:pt x="37" y="153"/>
                        <a:pt x="37" y="160"/>
                        <a:pt x="35" y="162"/>
                      </a:cubicBezTo>
                      <a:cubicBezTo>
                        <a:pt x="29" y="167"/>
                        <a:pt x="18" y="164"/>
                        <a:pt x="18" y="156"/>
                      </a:cubicBezTo>
                      <a:cubicBezTo>
                        <a:pt x="18" y="113"/>
                        <a:pt x="18" y="71"/>
                        <a:pt x="18" y="28"/>
                      </a:cubicBezTo>
                      <a:cubicBezTo>
                        <a:pt x="17" y="28"/>
                        <a:pt x="15" y="28"/>
                        <a:pt x="14" y="28"/>
                      </a:cubicBezTo>
                      <a:cubicBezTo>
                        <a:pt x="14" y="43"/>
                        <a:pt x="14" y="57"/>
                        <a:pt x="14" y="71"/>
                      </a:cubicBezTo>
                      <a:cubicBezTo>
                        <a:pt x="14" y="75"/>
                        <a:pt x="12" y="81"/>
                        <a:pt x="6" y="81"/>
                      </a:cubicBezTo>
                      <a:cubicBezTo>
                        <a:pt x="2" y="81"/>
                        <a:pt x="0" y="77"/>
                        <a:pt x="0" y="74"/>
                      </a:cubicBezTo>
                      <a:cubicBezTo>
                        <a:pt x="0" y="57"/>
                        <a:pt x="0" y="39"/>
                        <a:pt x="0" y="21"/>
                      </a:cubicBezTo>
                      <a:cubicBezTo>
                        <a:pt x="0" y="14"/>
                        <a:pt x="3" y="7"/>
                        <a:pt x="10" y="4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txBody>
                <a:bodyPr vert="horz" wrap="square" lIns="182832" tIns="91416" rIns="182832" bIns="9141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2437365"/>
                  <a:endParaRPr lang="en-US" sz="4799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04" name="Rectangle 70"/>
              <p:cNvSpPr>
                <a:spLocks noChangeArrowheads="1"/>
              </p:cNvSpPr>
              <p:nvPr/>
            </p:nvSpPr>
            <p:spPr bwMode="auto">
              <a:xfrm>
                <a:off x="1101942" y="1935419"/>
                <a:ext cx="1863390" cy="12199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16" tIns="36566" rIns="54850" bIns="36566"/>
              <a:lstStyle/>
              <a:p>
                <a:pPr defTabSz="2437365">
                  <a:lnSpc>
                    <a:spcPct val="85000"/>
                  </a:lnSpc>
                  <a:spcBef>
                    <a:spcPts val="400"/>
                  </a:spcBef>
                </a:pPr>
                <a:r>
                  <a:rPr lang="en-US" sz="7998" b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 Narrow" pitchFamily="34" charset="0"/>
                  </a:rPr>
                  <a:t>16,232</a:t>
                </a:r>
              </a:p>
              <a:p>
                <a:pPr defTabSz="2437365">
                  <a:lnSpc>
                    <a:spcPct val="85000"/>
                  </a:lnSpc>
                  <a:spcBef>
                    <a:spcPts val="400"/>
                  </a:spcBef>
                </a:pPr>
                <a:r>
                  <a:rPr lang="en-US" sz="4799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 Narrow" pitchFamily="112" charset="0"/>
                  </a:rPr>
                  <a:t>Participaciones</a:t>
                </a:r>
              </a:p>
            </p:txBody>
          </p:sp>
          <p:sp>
            <p:nvSpPr>
              <p:cNvPr id="106" name="Rectangle 70"/>
              <p:cNvSpPr>
                <a:spLocks noChangeArrowheads="1"/>
              </p:cNvSpPr>
              <p:nvPr/>
            </p:nvSpPr>
            <p:spPr bwMode="auto">
              <a:xfrm>
                <a:off x="2819287" y="2108651"/>
                <a:ext cx="1252536" cy="9329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16" tIns="36566" rIns="54850" bIns="36566"/>
              <a:lstStyle/>
              <a:p>
                <a:pPr algn="r" defTabSz="2437365">
                  <a:lnSpc>
                    <a:spcPct val="85000"/>
                  </a:lnSpc>
                  <a:spcBef>
                    <a:spcPts val="400"/>
                  </a:spcBef>
                </a:pPr>
                <a:r>
                  <a:rPr lang="en-US" sz="7998" b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 Narrow" pitchFamily="34" charset="0"/>
                  </a:rPr>
                  <a:t>59.7%</a:t>
                </a:r>
              </a:p>
            </p:txBody>
          </p:sp>
          <p:grpSp>
            <p:nvGrpSpPr>
              <p:cNvPr id="107" name="Group 257" descr="Blue Pie Chart Icon"/>
              <p:cNvGrpSpPr/>
              <p:nvPr/>
            </p:nvGrpSpPr>
            <p:grpSpPr>
              <a:xfrm>
                <a:off x="4162659" y="1880695"/>
                <a:ext cx="928817" cy="975710"/>
                <a:chOff x="6458210" y="-5946885"/>
                <a:chExt cx="2335663" cy="2453577"/>
              </a:xfrm>
              <a:solidFill>
                <a:srgbClr val="2E76D4"/>
              </a:solidFill>
            </p:grpSpPr>
            <p:sp>
              <p:nvSpPr>
                <p:cNvPr id="108" name="Freeform 34"/>
                <p:cNvSpPr>
                  <a:spLocks/>
                </p:cNvSpPr>
                <p:nvPr/>
              </p:nvSpPr>
              <p:spPr bwMode="auto">
                <a:xfrm>
                  <a:off x="6458210" y="-5946885"/>
                  <a:ext cx="1060452" cy="1114426"/>
                </a:xfrm>
                <a:custGeom>
                  <a:avLst/>
                  <a:gdLst/>
                  <a:ahLst/>
                  <a:cxnLst>
                    <a:cxn ang="0">
                      <a:pos x="668" y="702"/>
                    </a:cxn>
                    <a:cxn ang="0">
                      <a:pos x="0" y="484"/>
                    </a:cxn>
                    <a:cxn ang="0">
                      <a:pos x="0" y="484"/>
                    </a:cxn>
                    <a:cxn ang="0">
                      <a:pos x="10" y="458"/>
                    </a:cxn>
                    <a:cxn ang="0">
                      <a:pos x="20" y="431"/>
                    </a:cxn>
                    <a:cxn ang="0">
                      <a:pos x="31" y="404"/>
                    </a:cxn>
                    <a:cxn ang="0">
                      <a:pos x="43" y="379"/>
                    </a:cxn>
                    <a:cxn ang="0">
                      <a:pos x="57" y="355"/>
                    </a:cxn>
                    <a:cxn ang="0">
                      <a:pos x="71" y="330"/>
                    </a:cxn>
                    <a:cxn ang="0">
                      <a:pos x="86" y="307"/>
                    </a:cxn>
                    <a:cxn ang="0">
                      <a:pos x="101" y="285"/>
                    </a:cxn>
                    <a:cxn ang="0">
                      <a:pos x="118" y="263"/>
                    </a:cxn>
                    <a:cxn ang="0">
                      <a:pos x="135" y="241"/>
                    </a:cxn>
                    <a:cxn ang="0">
                      <a:pos x="153" y="222"/>
                    </a:cxn>
                    <a:cxn ang="0">
                      <a:pos x="171" y="202"/>
                    </a:cxn>
                    <a:cxn ang="0">
                      <a:pos x="191" y="183"/>
                    </a:cxn>
                    <a:cxn ang="0">
                      <a:pos x="212" y="166"/>
                    </a:cxn>
                    <a:cxn ang="0">
                      <a:pos x="233" y="147"/>
                    </a:cxn>
                    <a:cxn ang="0">
                      <a:pos x="254" y="132"/>
                    </a:cxn>
                    <a:cxn ang="0">
                      <a:pos x="276" y="117"/>
                    </a:cxn>
                    <a:cxn ang="0">
                      <a:pos x="299" y="101"/>
                    </a:cxn>
                    <a:cxn ang="0">
                      <a:pos x="321" y="89"/>
                    </a:cxn>
                    <a:cxn ang="0">
                      <a:pos x="345" y="76"/>
                    </a:cxn>
                    <a:cxn ang="0">
                      <a:pos x="370" y="63"/>
                    </a:cxn>
                    <a:cxn ang="0">
                      <a:pos x="394" y="53"/>
                    </a:cxn>
                    <a:cxn ang="0">
                      <a:pos x="421" y="44"/>
                    </a:cxn>
                    <a:cxn ang="0">
                      <a:pos x="446" y="34"/>
                    </a:cxn>
                    <a:cxn ang="0">
                      <a:pos x="473" y="27"/>
                    </a:cxn>
                    <a:cxn ang="0">
                      <a:pos x="500" y="20"/>
                    </a:cxn>
                    <a:cxn ang="0">
                      <a:pos x="526" y="13"/>
                    </a:cxn>
                    <a:cxn ang="0">
                      <a:pos x="554" y="9"/>
                    </a:cxn>
                    <a:cxn ang="0">
                      <a:pos x="582" y="4"/>
                    </a:cxn>
                    <a:cxn ang="0">
                      <a:pos x="611" y="2"/>
                    </a:cxn>
                    <a:cxn ang="0">
                      <a:pos x="639" y="0"/>
                    </a:cxn>
                    <a:cxn ang="0">
                      <a:pos x="668" y="0"/>
                    </a:cxn>
                    <a:cxn ang="0">
                      <a:pos x="668" y="702"/>
                    </a:cxn>
                  </a:cxnLst>
                  <a:rect l="0" t="0" r="r" b="b"/>
                  <a:pathLst>
                    <a:path w="668" h="702">
                      <a:moveTo>
                        <a:pt x="668" y="702"/>
                      </a:moveTo>
                      <a:lnTo>
                        <a:pt x="0" y="484"/>
                      </a:lnTo>
                      <a:lnTo>
                        <a:pt x="0" y="484"/>
                      </a:lnTo>
                      <a:lnTo>
                        <a:pt x="10" y="458"/>
                      </a:lnTo>
                      <a:lnTo>
                        <a:pt x="20" y="431"/>
                      </a:lnTo>
                      <a:lnTo>
                        <a:pt x="31" y="404"/>
                      </a:lnTo>
                      <a:lnTo>
                        <a:pt x="43" y="379"/>
                      </a:lnTo>
                      <a:lnTo>
                        <a:pt x="57" y="355"/>
                      </a:lnTo>
                      <a:lnTo>
                        <a:pt x="71" y="330"/>
                      </a:lnTo>
                      <a:lnTo>
                        <a:pt x="86" y="307"/>
                      </a:lnTo>
                      <a:lnTo>
                        <a:pt x="101" y="285"/>
                      </a:lnTo>
                      <a:lnTo>
                        <a:pt x="118" y="263"/>
                      </a:lnTo>
                      <a:lnTo>
                        <a:pt x="135" y="241"/>
                      </a:lnTo>
                      <a:lnTo>
                        <a:pt x="153" y="222"/>
                      </a:lnTo>
                      <a:lnTo>
                        <a:pt x="171" y="202"/>
                      </a:lnTo>
                      <a:lnTo>
                        <a:pt x="191" y="183"/>
                      </a:lnTo>
                      <a:lnTo>
                        <a:pt x="212" y="166"/>
                      </a:lnTo>
                      <a:lnTo>
                        <a:pt x="233" y="147"/>
                      </a:lnTo>
                      <a:lnTo>
                        <a:pt x="254" y="132"/>
                      </a:lnTo>
                      <a:lnTo>
                        <a:pt x="276" y="117"/>
                      </a:lnTo>
                      <a:lnTo>
                        <a:pt x="299" y="101"/>
                      </a:lnTo>
                      <a:lnTo>
                        <a:pt x="321" y="89"/>
                      </a:lnTo>
                      <a:lnTo>
                        <a:pt x="345" y="76"/>
                      </a:lnTo>
                      <a:lnTo>
                        <a:pt x="370" y="63"/>
                      </a:lnTo>
                      <a:lnTo>
                        <a:pt x="394" y="53"/>
                      </a:lnTo>
                      <a:lnTo>
                        <a:pt x="421" y="44"/>
                      </a:lnTo>
                      <a:lnTo>
                        <a:pt x="446" y="34"/>
                      </a:lnTo>
                      <a:lnTo>
                        <a:pt x="473" y="27"/>
                      </a:lnTo>
                      <a:lnTo>
                        <a:pt x="500" y="20"/>
                      </a:lnTo>
                      <a:lnTo>
                        <a:pt x="526" y="13"/>
                      </a:lnTo>
                      <a:lnTo>
                        <a:pt x="554" y="9"/>
                      </a:lnTo>
                      <a:lnTo>
                        <a:pt x="582" y="4"/>
                      </a:lnTo>
                      <a:lnTo>
                        <a:pt x="611" y="2"/>
                      </a:lnTo>
                      <a:lnTo>
                        <a:pt x="639" y="0"/>
                      </a:lnTo>
                      <a:lnTo>
                        <a:pt x="668" y="0"/>
                      </a:lnTo>
                      <a:lnTo>
                        <a:pt x="668" y="702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82832" tIns="91416" rIns="182832" bIns="9141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2437365"/>
                  <a:endParaRPr lang="en-US" sz="4799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9" name="Freeform 35"/>
                <p:cNvSpPr>
                  <a:spLocks/>
                </p:cNvSpPr>
                <p:nvPr/>
              </p:nvSpPr>
              <p:spPr bwMode="auto">
                <a:xfrm>
                  <a:off x="6565020" y="-5720573"/>
                  <a:ext cx="2228853" cy="2227265"/>
                </a:xfrm>
                <a:custGeom>
                  <a:avLst/>
                  <a:gdLst/>
                  <a:ahLst/>
                  <a:cxnLst>
                    <a:cxn ang="0">
                      <a:pos x="702" y="0"/>
                    </a:cxn>
                    <a:cxn ang="0">
                      <a:pos x="739" y="0"/>
                    </a:cxn>
                    <a:cxn ang="0">
                      <a:pos x="809" y="7"/>
                    </a:cxn>
                    <a:cxn ang="0">
                      <a:pos x="878" y="21"/>
                    </a:cxn>
                    <a:cxn ang="0">
                      <a:pos x="944" y="42"/>
                    </a:cxn>
                    <a:cxn ang="0">
                      <a:pos x="1007" y="68"/>
                    </a:cxn>
                    <a:cxn ang="0">
                      <a:pos x="1067" y="101"/>
                    </a:cxn>
                    <a:cxn ang="0">
                      <a:pos x="1122" y="139"/>
                    </a:cxn>
                    <a:cxn ang="0">
                      <a:pos x="1175" y="181"/>
                    </a:cxn>
                    <a:cxn ang="0">
                      <a:pos x="1221" y="228"/>
                    </a:cxn>
                    <a:cxn ang="0">
                      <a:pos x="1265" y="280"/>
                    </a:cxn>
                    <a:cxn ang="0">
                      <a:pos x="1303" y="336"/>
                    </a:cxn>
                    <a:cxn ang="0">
                      <a:pos x="1335" y="397"/>
                    </a:cxn>
                    <a:cxn ang="0">
                      <a:pos x="1362" y="460"/>
                    </a:cxn>
                    <a:cxn ang="0">
                      <a:pos x="1383" y="526"/>
                    </a:cxn>
                    <a:cxn ang="0">
                      <a:pos x="1397" y="595"/>
                    </a:cxn>
                    <a:cxn ang="0">
                      <a:pos x="1404" y="665"/>
                    </a:cxn>
                    <a:cxn ang="0">
                      <a:pos x="1404" y="701"/>
                    </a:cxn>
                    <a:cxn ang="0">
                      <a:pos x="1401" y="773"/>
                    </a:cxn>
                    <a:cxn ang="0">
                      <a:pos x="1390" y="843"/>
                    </a:cxn>
                    <a:cxn ang="0">
                      <a:pos x="1373" y="909"/>
                    </a:cxn>
                    <a:cxn ang="0">
                      <a:pos x="1349" y="973"/>
                    </a:cxn>
                    <a:cxn ang="0">
                      <a:pos x="1320" y="1035"/>
                    </a:cxn>
                    <a:cxn ang="0">
                      <a:pos x="1285" y="1093"/>
                    </a:cxn>
                    <a:cxn ang="0">
                      <a:pos x="1244" y="1147"/>
                    </a:cxn>
                    <a:cxn ang="0">
                      <a:pos x="1199" y="1197"/>
                    </a:cxn>
                    <a:cxn ang="0">
                      <a:pos x="1148" y="1243"/>
                    </a:cxn>
                    <a:cxn ang="0">
                      <a:pos x="1095" y="1284"/>
                    </a:cxn>
                    <a:cxn ang="0">
                      <a:pos x="1038" y="1319"/>
                    </a:cxn>
                    <a:cxn ang="0">
                      <a:pos x="976" y="1348"/>
                    </a:cxn>
                    <a:cxn ang="0">
                      <a:pos x="911" y="1371"/>
                    </a:cxn>
                    <a:cxn ang="0">
                      <a:pos x="844" y="1389"/>
                    </a:cxn>
                    <a:cxn ang="0">
                      <a:pos x="774" y="1399"/>
                    </a:cxn>
                    <a:cxn ang="0">
                      <a:pos x="702" y="1403"/>
                    </a:cxn>
                    <a:cxn ang="0">
                      <a:pos x="666" y="1401"/>
                    </a:cxn>
                    <a:cxn ang="0">
                      <a:pos x="595" y="1394"/>
                    </a:cxn>
                    <a:cxn ang="0">
                      <a:pos x="527" y="1380"/>
                    </a:cxn>
                    <a:cxn ang="0">
                      <a:pos x="461" y="1361"/>
                    </a:cxn>
                    <a:cxn ang="0">
                      <a:pos x="397" y="1334"/>
                    </a:cxn>
                    <a:cxn ang="0">
                      <a:pos x="338" y="1302"/>
                    </a:cxn>
                    <a:cxn ang="0">
                      <a:pos x="282" y="1264"/>
                    </a:cxn>
                    <a:cxn ang="0">
                      <a:pos x="230" y="1220"/>
                    </a:cxn>
                    <a:cxn ang="0">
                      <a:pos x="183" y="1173"/>
                    </a:cxn>
                    <a:cxn ang="0">
                      <a:pos x="139" y="1121"/>
                    </a:cxn>
                    <a:cxn ang="0">
                      <a:pos x="101" y="1065"/>
                    </a:cxn>
                    <a:cxn ang="0">
                      <a:pos x="69" y="1006"/>
                    </a:cxn>
                    <a:cxn ang="0">
                      <a:pos x="42" y="943"/>
                    </a:cxn>
                    <a:cxn ang="0">
                      <a:pos x="23" y="877"/>
                    </a:cxn>
                    <a:cxn ang="0">
                      <a:pos x="9" y="808"/>
                    </a:cxn>
                    <a:cxn ang="0">
                      <a:pos x="2" y="736"/>
                    </a:cxn>
                    <a:cxn ang="0">
                      <a:pos x="0" y="701"/>
                    </a:cxn>
                    <a:cxn ang="0">
                      <a:pos x="2" y="645"/>
                    </a:cxn>
                    <a:cxn ang="0">
                      <a:pos x="9" y="590"/>
                    </a:cxn>
                    <a:cxn ang="0">
                      <a:pos x="18" y="538"/>
                    </a:cxn>
                    <a:cxn ang="0">
                      <a:pos x="34" y="484"/>
                    </a:cxn>
                  </a:cxnLst>
                  <a:rect l="0" t="0" r="r" b="b"/>
                  <a:pathLst>
                    <a:path w="1404" h="1403">
                      <a:moveTo>
                        <a:pt x="702" y="701"/>
                      </a:moveTo>
                      <a:lnTo>
                        <a:pt x="702" y="0"/>
                      </a:lnTo>
                      <a:lnTo>
                        <a:pt x="702" y="0"/>
                      </a:lnTo>
                      <a:lnTo>
                        <a:pt x="739" y="0"/>
                      </a:lnTo>
                      <a:lnTo>
                        <a:pt x="774" y="2"/>
                      </a:lnTo>
                      <a:lnTo>
                        <a:pt x="809" y="7"/>
                      </a:lnTo>
                      <a:lnTo>
                        <a:pt x="844" y="14"/>
                      </a:lnTo>
                      <a:lnTo>
                        <a:pt x="878" y="21"/>
                      </a:lnTo>
                      <a:lnTo>
                        <a:pt x="911" y="30"/>
                      </a:lnTo>
                      <a:lnTo>
                        <a:pt x="944" y="42"/>
                      </a:lnTo>
                      <a:lnTo>
                        <a:pt x="976" y="54"/>
                      </a:lnTo>
                      <a:lnTo>
                        <a:pt x="1007" y="68"/>
                      </a:lnTo>
                      <a:lnTo>
                        <a:pt x="1038" y="84"/>
                      </a:lnTo>
                      <a:lnTo>
                        <a:pt x="1067" y="101"/>
                      </a:lnTo>
                      <a:lnTo>
                        <a:pt x="1095" y="119"/>
                      </a:lnTo>
                      <a:lnTo>
                        <a:pt x="1122" y="139"/>
                      </a:lnTo>
                      <a:lnTo>
                        <a:pt x="1148" y="160"/>
                      </a:lnTo>
                      <a:lnTo>
                        <a:pt x="1175" y="181"/>
                      </a:lnTo>
                      <a:lnTo>
                        <a:pt x="1199" y="204"/>
                      </a:lnTo>
                      <a:lnTo>
                        <a:pt x="1221" y="228"/>
                      </a:lnTo>
                      <a:lnTo>
                        <a:pt x="1244" y="255"/>
                      </a:lnTo>
                      <a:lnTo>
                        <a:pt x="1265" y="280"/>
                      </a:lnTo>
                      <a:lnTo>
                        <a:pt x="1285" y="308"/>
                      </a:lnTo>
                      <a:lnTo>
                        <a:pt x="1303" y="336"/>
                      </a:lnTo>
                      <a:lnTo>
                        <a:pt x="1320" y="366"/>
                      </a:lnTo>
                      <a:lnTo>
                        <a:pt x="1335" y="397"/>
                      </a:lnTo>
                      <a:lnTo>
                        <a:pt x="1349" y="428"/>
                      </a:lnTo>
                      <a:lnTo>
                        <a:pt x="1362" y="460"/>
                      </a:lnTo>
                      <a:lnTo>
                        <a:pt x="1373" y="492"/>
                      </a:lnTo>
                      <a:lnTo>
                        <a:pt x="1383" y="526"/>
                      </a:lnTo>
                      <a:lnTo>
                        <a:pt x="1390" y="560"/>
                      </a:lnTo>
                      <a:lnTo>
                        <a:pt x="1397" y="595"/>
                      </a:lnTo>
                      <a:lnTo>
                        <a:pt x="1401" y="630"/>
                      </a:lnTo>
                      <a:lnTo>
                        <a:pt x="1404" y="665"/>
                      </a:lnTo>
                      <a:lnTo>
                        <a:pt x="1404" y="701"/>
                      </a:lnTo>
                      <a:lnTo>
                        <a:pt x="1404" y="701"/>
                      </a:lnTo>
                      <a:lnTo>
                        <a:pt x="1404" y="736"/>
                      </a:lnTo>
                      <a:lnTo>
                        <a:pt x="1401" y="773"/>
                      </a:lnTo>
                      <a:lnTo>
                        <a:pt x="1397" y="808"/>
                      </a:lnTo>
                      <a:lnTo>
                        <a:pt x="1390" y="843"/>
                      </a:lnTo>
                      <a:lnTo>
                        <a:pt x="1383" y="877"/>
                      </a:lnTo>
                      <a:lnTo>
                        <a:pt x="1373" y="909"/>
                      </a:lnTo>
                      <a:lnTo>
                        <a:pt x="1362" y="943"/>
                      </a:lnTo>
                      <a:lnTo>
                        <a:pt x="1349" y="973"/>
                      </a:lnTo>
                      <a:lnTo>
                        <a:pt x="1335" y="1006"/>
                      </a:lnTo>
                      <a:lnTo>
                        <a:pt x="1320" y="1035"/>
                      </a:lnTo>
                      <a:lnTo>
                        <a:pt x="1303" y="1065"/>
                      </a:lnTo>
                      <a:lnTo>
                        <a:pt x="1285" y="1093"/>
                      </a:lnTo>
                      <a:lnTo>
                        <a:pt x="1265" y="1121"/>
                      </a:lnTo>
                      <a:lnTo>
                        <a:pt x="1244" y="1147"/>
                      </a:lnTo>
                      <a:lnTo>
                        <a:pt x="1221" y="1173"/>
                      </a:lnTo>
                      <a:lnTo>
                        <a:pt x="1199" y="1197"/>
                      </a:lnTo>
                      <a:lnTo>
                        <a:pt x="1175" y="1220"/>
                      </a:lnTo>
                      <a:lnTo>
                        <a:pt x="1148" y="1243"/>
                      </a:lnTo>
                      <a:lnTo>
                        <a:pt x="1122" y="1264"/>
                      </a:lnTo>
                      <a:lnTo>
                        <a:pt x="1095" y="1284"/>
                      </a:lnTo>
                      <a:lnTo>
                        <a:pt x="1067" y="1302"/>
                      </a:lnTo>
                      <a:lnTo>
                        <a:pt x="1038" y="1319"/>
                      </a:lnTo>
                      <a:lnTo>
                        <a:pt x="1007" y="1334"/>
                      </a:lnTo>
                      <a:lnTo>
                        <a:pt x="976" y="1348"/>
                      </a:lnTo>
                      <a:lnTo>
                        <a:pt x="944" y="1361"/>
                      </a:lnTo>
                      <a:lnTo>
                        <a:pt x="911" y="1371"/>
                      </a:lnTo>
                      <a:lnTo>
                        <a:pt x="878" y="1380"/>
                      </a:lnTo>
                      <a:lnTo>
                        <a:pt x="844" y="1389"/>
                      </a:lnTo>
                      <a:lnTo>
                        <a:pt x="809" y="1394"/>
                      </a:lnTo>
                      <a:lnTo>
                        <a:pt x="774" y="1399"/>
                      </a:lnTo>
                      <a:lnTo>
                        <a:pt x="739" y="1401"/>
                      </a:lnTo>
                      <a:lnTo>
                        <a:pt x="702" y="1403"/>
                      </a:lnTo>
                      <a:lnTo>
                        <a:pt x="702" y="1403"/>
                      </a:lnTo>
                      <a:lnTo>
                        <a:pt x="666" y="1401"/>
                      </a:lnTo>
                      <a:lnTo>
                        <a:pt x="630" y="1399"/>
                      </a:lnTo>
                      <a:lnTo>
                        <a:pt x="595" y="1394"/>
                      </a:lnTo>
                      <a:lnTo>
                        <a:pt x="560" y="1389"/>
                      </a:lnTo>
                      <a:lnTo>
                        <a:pt x="527" y="1380"/>
                      </a:lnTo>
                      <a:lnTo>
                        <a:pt x="493" y="1371"/>
                      </a:lnTo>
                      <a:lnTo>
                        <a:pt x="461" y="1361"/>
                      </a:lnTo>
                      <a:lnTo>
                        <a:pt x="428" y="1348"/>
                      </a:lnTo>
                      <a:lnTo>
                        <a:pt x="397" y="1334"/>
                      </a:lnTo>
                      <a:lnTo>
                        <a:pt x="368" y="1319"/>
                      </a:lnTo>
                      <a:lnTo>
                        <a:pt x="338" y="1302"/>
                      </a:lnTo>
                      <a:lnTo>
                        <a:pt x="310" y="1284"/>
                      </a:lnTo>
                      <a:lnTo>
                        <a:pt x="282" y="1264"/>
                      </a:lnTo>
                      <a:lnTo>
                        <a:pt x="256" y="1243"/>
                      </a:lnTo>
                      <a:lnTo>
                        <a:pt x="230" y="1220"/>
                      </a:lnTo>
                      <a:lnTo>
                        <a:pt x="205" y="1197"/>
                      </a:lnTo>
                      <a:lnTo>
                        <a:pt x="183" y="1173"/>
                      </a:lnTo>
                      <a:lnTo>
                        <a:pt x="160" y="1147"/>
                      </a:lnTo>
                      <a:lnTo>
                        <a:pt x="139" y="1121"/>
                      </a:lnTo>
                      <a:lnTo>
                        <a:pt x="119" y="1093"/>
                      </a:lnTo>
                      <a:lnTo>
                        <a:pt x="101" y="1065"/>
                      </a:lnTo>
                      <a:lnTo>
                        <a:pt x="84" y="1035"/>
                      </a:lnTo>
                      <a:lnTo>
                        <a:pt x="69" y="1006"/>
                      </a:lnTo>
                      <a:lnTo>
                        <a:pt x="55" y="973"/>
                      </a:lnTo>
                      <a:lnTo>
                        <a:pt x="42" y="943"/>
                      </a:lnTo>
                      <a:lnTo>
                        <a:pt x="31" y="909"/>
                      </a:lnTo>
                      <a:lnTo>
                        <a:pt x="23" y="877"/>
                      </a:lnTo>
                      <a:lnTo>
                        <a:pt x="14" y="843"/>
                      </a:lnTo>
                      <a:lnTo>
                        <a:pt x="9" y="808"/>
                      </a:lnTo>
                      <a:lnTo>
                        <a:pt x="4" y="773"/>
                      </a:lnTo>
                      <a:lnTo>
                        <a:pt x="2" y="736"/>
                      </a:lnTo>
                      <a:lnTo>
                        <a:pt x="0" y="701"/>
                      </a:lnTo>
                      <a:lnTo>
                        <a:pt x="0" y="701"/>
                      </a:lnTo>
                      <a:lnTo>
                        <a:pt x="0" y="672"/>
                      </a:lnTo>
                      <a:lnTo>
                        <a:pt x="2" y="645"/>
                      </a:lnTo>
                      <a:lnTo>
                        <a:pt x="4" y="617"/>
                      </a:lnTo>
                      <a:lnTo>
                        <a:pt x="9" y="590"/>
                      </a:lnTo>
                      <a:lnTo>
                        <a:pt x="13" y="565"/>
                      </a:lnTo>
                      <a:lnTo>
                        <a:pt x="18" y="538"/>
                      </a:lnTo>
                      <a:lnTo>
                        <a:pt x="27" y="512"/>
                      </a:lnTo>
                      <a:lnTo>
                        <a:pt x="34" y="484"/>
                      </a:lnTo>
                      <a:lnTo>
                        <a:pt x="702" y="701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82832" tIns="91416" rIns="182832" bIns="9141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2437365"/>
                  <a:endParaRPr lang="en-US" sz="4799">
                    <a:solidFill>
                      <a:prstClr val="black">
                        <a:lumMod val="75000"/>
                        <a:lumOff val="25000"/>
                      </a:prstClr>
                    </a:solidFill>
                  </a:endParaRPr>
                </a:p>
              </p:txBody>
            </p:sp>
          </p:grpSp>
        </p:grpSp>
        <p:sp>
          <p:nvSpPr>
            <p:cNvPr id="96" name="Rectangle 70"/>
            <p:cNvSpPr>
              <a:spLocks noChangeArrowheads="1"/>
            </p:cNvSpPr>
            <p:nvPr/>
          </p:nvSpPr>
          <p:spPr bwMode="auto">
            <a:xfrm>
              <a:off x="2576094" y="3569061"/>
              <a:ext cx="2058910" cy="920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algn="ct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7998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1.3</a:t>
              </a:r>
            </a:p>
            <a:p>
              <a:pPr algn="ct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s-419" sz="7998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Millones</a:t>
              </a:r>
            </a:p>
          </p:txBody>
        </p:sp>
        <p:sp>
          <p:nvSpPr>
            <p:cNvPr id="97" name="Rectangle 70"/>
            <p:cNvSpPr>
              <a:spLocks noChangeArrowheads="1"/>
            </p:cNvSpPr>
            <p:nvPr/>
          </p:nvSpPr>
          <p:spPr bwMode="auto">
            <a:xfrm>
              <a:off x="2540362" y="5535856"/>
              <a:ext cx="2772731" cy="397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s-419" sz="4799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Presupuesto</a:t>
              </a:r>
              <a:r>
                <a:rPr lang="en-US" sz="4799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 </a:t>
              </a:r>
              <a:r>
                <a:rPr lang="es-419" sz="4799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Ejecutado</a:t>
              </a:r>
              <a:endParaRPr lang="es-419" sz="4799">
                <a:solidFill>
                  <a:prstClr val="black">
                    <a:lumMod val="75000"/>
                    <a:lumOff val="25000"/>
                  </a:prstClr>
                </a:solidFill>
                <a:latin typeface="Arial Narrow" pitchFamily="112" charset="0"/>
              </a:endParaRPr>
            </a:p>
          </p:txBody>
        </p:sp>
        <p:sp>
          <p:nvSpPr>
            <p:cNvPr id="98" name="Freeform 460"/>
            <p:cNvSpPr/>
            <p:nvPr/>
          </p:nvSpPr>
          <p:spPr>
            <a:xfrm>
              <a:off x="1160084" y="3458964"/>
              <a:ext cx="658809" cy="1035165"/>
            </a:xfrm>
            <a:custGeom>
              <a:avLst/>
              <a:gdLst/>
              <a:ahLst/>
              <a:cxnLst/>
              <a:rect l="l" t="t" r="r" b="b"/>
              <a:pathLst>
                <a:path w="262845" h="504825">
                  <a:moveTo>
                    <a:pt x="114947" y="0"/>
                  </a:moveTo>
                  <a:lnTo>
                    <a:pt x="152977" y="0"/>
                  </a:lnTo>
                  <a:cubicBezTo>
                    <a:pt x="155607" y="0"/>
                    <a:pt x="157767" y="845"/>
                    <a:pt x="159457" y="2535"/>
                  </a:cubicBezTo>
                  <a:cubicBezTo>
                    <a:pt x="161147" y="4226"/>
                    <a:pt x="161992" y="6385"/>
                    <a:pt x="161992" y="9015"/>
                  </a:cubicBezTo>
                  <a:lnTo>
                    <a:pt x="161992" y="58596"/>
                  </a:lnTo>
                  <a:cubicBezTo>
                    <a:pt x="172698" y="59723"/>
                    <a:pt x="183073" y="61882"/>
                    <a:pt x="193121" y="65075"/>
                  </a:cubicBezTo>
                  <a:cubicBezTo>
                    <a:pt x="203169" y="68268"/>
                    <a:pt x="211338" y="71414"/>
                    <a:pt x="217630" y="74512"/>
                  </a:cubicBezTo>
                  <a:cubicBezTo>
                    <a:pt x="223921" y="77611"/>
                    <a:pt x="229885" y="81133"/>
                    <a:pt x="235519" y="85076"/>
                  </a:cubicBezTo>
                  <a:cubicBezTo>
                    <a:pt x="241153" y="89020"/>
                    <a:pt x="244815" y="91744"/>
                    <a:pt x="246506" y="93246"/>
                  </a:cubicBezTo>
                  <a:cubicBezTo>
                    <a:pt x="248195" y="94749"/>
                    <a:pt x="249604" y="96063"/>
                    <a:pt x="250731" y="97190"/>
                  </a:cubicBezTo>
                  <a:cubicBezTo>
                    <a:pt x="253924" y="100571"/>
                    <a:pt x="254394" y="104139"/>
                    <a:pt x="252139" y="107895"/>
                  </a:cubicBezTo>
                  <a:lnTo>
                    <a:pt x="229321" y="149025"/>
                  </a:lnTo>
                  <a:cubicBezTo>
                    <a:pt x="227819" y="151842"/>
                    <a:pt x="225659" y="153344"/>
                    <a:pt x="222842" y="153532"/>
                  </a:cubicBezTo>
                  <a:cubicBezTo>
                    <a:pt x="220212" y="154096"/>
                    <a:pt x="217677" y="153438"/>
                    <a:pt x="215236" y="151560"/>
                  </a:cubicBezTo>
                  <a:cubicBezTo>
                    <a:pt x="214672" y="150997"/>
                    <a:pt x="213310" y="149870"/>
                    <a:pt x="211151" y="148180"/>
                  </a:cubicBezTo>
                  <a:cubicBezTo>
                    <a:pt x="208991" y="146489"/>
                    <a:pt x="205329" y="144001"/>
                    <a:pt x="200165" y="140714"/>
                  </a:cubicBezTo>
                  <a:cubicBezTo>
                    <a:pt x="194999" y="137428"/>
                    <a:pt x="189505" y="134423"/>
                    <a:pt x="183684" y="131700"/>
                  </a:cubicBezTo>
                  <a:cubicBezTo>
                    <a:pt x="177862" y="128976"/>
                    <a:pt x="170867" y="126535"/>
                    <a:pt x="162697" y="124375"/>
                  </a:cubicBezTo>
                  <a:cubicBezTo>
                    <a:pt x="154527" y="122215"/>
                    <a:pt x="146498" y="121135"/>
                    <a:pt x="138610" y="121135"/>
                  </a:cubicBezTo>
                  <a:cubicBezTo>
                    <a:pt x="120769" y="121135"/>
                    <a:pt x="106213" y="125173"/>
                    <a:pt x="94946" y="133249"/>
                  </a:cubicBezTo>
                  <a:cubicBezTo>
                    <a:pt x="83677" y="141325"/>
                    <a:pt x="78042" y="151748"/>
                    <a:pt x="78042" y="164519"/>
                  </a:cubicBezTo>
                  <a:cubicBezTo>
                    <a:pt x="78042" y="169402"/>
                    <a:pt x="78841" y="173909"/>
                    <a:pt x="80438" y="178041"/>
                  </a:cubicBezTo>
                  <a:cubicBezTo>
                    <a:pt x="82033" y="182173"/>
                    <a:pt x="84804" y="186070"/>
                    <a:pt x="88748" y="189732"/>
                  </a:cubicBezTo>
                  <a:cubicBezTo>
                    <a:pt x="92692" y="193394"/>
                    <a:pt x="96401" y="196493"/>
                    <a:pt x="99875" y="199028"/>
                  </a:cubicBezTo>
                  <a:cubicBezTo>
                    <a:pt x="103350" y="201564"/>
                    <a:pt x="108609" y="204475"/>
                    <a:pt x="115651" y="207761"/>
                  </a:cubicBezTo>
                  <a:cubicBezTo>
                    <a:pt x="122694" y="211048"/>
                    <a:pt x="128375" y="213583"/>
                    <a:pt x="132695" y="215368"/>
                  </a:cubicBezTo>
                  <a:cubicBezTo>
                    <a:pt x="137014" y="217152"/>
                    <a:pt x="143588" y="219734"/>
                    <a:pt x="152414" y="223115"/>
                  </a:cubicBezTo>
                  <a:cubicBezTo>
                    <a:pt x="162368" y="226871"/>
                    <a:pt x="169975" y="229829"/>
                    <a:pt x="175232" y="231988"/>
                  </a:cubicBezTo>
                  <a:cubicBezTo>
                    <a:pt x="180492" y="234148"/>
                    <a:pt x="187628" y="237435"/>
                    <a:pt x="196643" y="241848"/>
                  </a:cubicBezTo>
                  <a:cubicBezTo>
                    <a:pt x="205658" y="246262"/>
                    <a:pt x="212747" y="250253"/>
                    <a:pt x="217912" y="253821"/>
                  </a:cubicBezTo>
                  <a:cubicBezTo>
                    <a:pt x="223077" y="257390"/>
                    <a:pt x="228899" y="262085"/>
                    <a:pt x="235378" y="267907"/>
                  </a:cubicBezTo>
                  <a:cubicBezTo>
                    <a:pt x="241857" y="273729"/>
                    <a:pt x="246834" y="279691"/>
                    <a:pt x="250308" y="285795"/>
                  </a:cubicBezTo>
                  <a:cubicBezTo>
                    <a:pt x="253783" y="291899"/>
                    <a:pt x="256741" y="299083"/>
                    <a:pt x="259183" y="307346"/>
                  </a:cubicBezTo>
                  <a:cubicBezTo>
                    <a:pt x="261624" y="315610"/>
                    <a:pt x="262845" y="324436"/>
                    <a:pt x="262845" y="333827"/>
                  </a:cubicBezTo>
                  <a:cubicBezTo>
                    <a:pt x="262845" y="362561"/>
                    <a:pt x="253501" y="387305"/>
                    <a:pt x="234814" y="408057"/>
                  </a:cubicBezTo>
                  <a:cubicBezTo>
                    <a:pt x="216128" y="428810"/>
                    <a:pt x="191853" y="441628"/>
                    <a:pt x="161992" y="446511"/>
                  </a:cubicBezTo>
                  <a:lnTo>
                    <a:pt x="161992" y="495810"/>
                  </a:lnTo>
                  <a:cubicBezTo>
                    <a:pt x="161992" y="498440"/>
                    <a:pt x="161147" y="500599"/>
                    <a:pt x="159457" y="502290"/>
                  </a:cubicBezTo>
                  <a:cubicBezTo>
                    <a:pt x="157767" y="503980"/>
                    <a:pt x="155607" y="504825"/>
                    <a:pt x="152977" y="504825"/>
                  </a:cubicBezTo>
                  <a:lnTo>
                    <a:pt x="114947" y="504825"/>
                  </a:lnTo>
                  <a:cubicBezTo>
                    <a:pt x="112505" y="504825"/>
                    <a:pt x="110392" y="503933"/>
                    <a:pt x="108609" y="502149"/>
                  </a:cubicBezTo>
                  <a:cubicBezTo>
                    <a:pt x="106824" y="500365"/>
                    <a:pt x="105932" y="498252"/>
                    <a:pt x="105932" y="495810"/>
                  </a:cubicBezTo>
                  <a:lnTo>
                    <a:pt x="105932" y="446511"/>
                  </a:lnTo>
                  <a:cubicBezTo>
                    <a:pt x="93537" y="444821"/>
                    <a:pt x="81564" y="441910"/>
                    <a:pt x="70014" y="437778"/>
                  </a:cubicBezTo>
                  <a:cubicBezTo>
                    <a:pt x="58464" y="433646"/>
                    <a:pt x="48933" y="429467"/>
                    <a:pt x="41421" y="425242"/>
                  </a:cubicBezTo>
                  <a:cubicBezTo>
                    <a:pt x="33908" y="421016"/>
                    <a:pt x="26959" y="416509"/>
                    <a:pt x="20574" y="411720"/>
                  </a:cubicBezTo>
                  <a:cubicBezTo>
                    <a:pt x="14188" y="406931"/>
                    <a:pt x="9822" y="403409"/>
                    <a:pt x="7474" y="401155"/>
                  </a:cubicBezTo>
                  <a:cubicBezTo>
                    <a:pt x="5126" y="398902"/>
                    <a:pt x="3484" y="397212"/>
                    <a:pt x="2545" y="396085"/>
                  </a:cubicBezTo>
                  <a:cubicBezTo>
                    <a:pt x="-649" y="392141"/>
                    <a:pt x="-836" y="388291"/>
                    <a:pt x="1981" y="384535"/>
                  </a:cubicBezTo>
                  <a:lnTo>
                    <a:pt x="30997" y="346504"/>
                  </a:lnTo>
                  <a:cubicBezTo>
                    <a:pt x="32311" y="344626"/>
                    <a:pt x="34472" y="343499"/>
                    <a:pt x="37476" y="343123"/>
                  </a:cubicBezTo>
                  <a:cubicBezTo>
                    <a:pt x="40294" y="342748"/>
                    <a:pt x="42547" y="343593"/>
                    <a:pt x="44238" y="345659"/>
                  </a:cubicBezTo>
                  <a:cubicBezTo>
                    <a:pt x="44238" y="345659"/>
                    <a:pt x="44425" y="345846"/>
                    <a:pt x="44801" y="346222"/>
                  </a:cubicBezTo>
                  <a:cubicBezTo>
                    <a:pt x="66023" y="364815"/>
                    <a:pt x="88841" y="376553"/>
                    <a:pt x="113257" y="381436"/>
                  </a:cubicBezTo>
                  <a:cubicBezTo>
                    <a:pt x="120206" y="382938"/>
                    <a:pt x="127154" y="383690"/>
                    <a:pt x="134103" y="383690"/>
                  </a:cubicBezTo>
                  <a:cubicBezTo>
                    <a:pt x="149315" y="383690"/>
                    <a:pt x="162697" y="379652"/>
                    <a:pt x="174246" y="371576"/>
                  </a:cubicBezTo>
                  <a:cubicBezTo>
                    <a:pt x="185797" y="363500"/>
                    <a:pt x="191572" y="352044"/>
                    <a:pt x="191572" y="337207"/>
                  </a:cubicBezTo>
                  <a:cubicBezTo>
                    <a:pt x="191572" y="331949"/>
                    <a:pt x="190163" y="326972"/>
                    <a:pt x="187347" y="322277"/>
                  </a:cubicBezTo>
                  <a:cubicBezTo>
                    <a:pt x="184529" y="317581"/>
                    <a:pt x="181384" y="313638"/>
                    <a:pt x="177909" y="310445"/>
                  </a:cubicBezTo>
                  <a:cubicBezTo>
                    <a:pt x="174434" y="307252"/>
                    <a:pt x="168941" y="303731"/>
                    <a:pt x="161429" y="299881"/>
                  </a:cubicBezTo>
                  <a:cubicBezTo>
                    <a:pt x="153917" y="296031"/>
                    <a:pt x="147719" y="293026"/>
                    <a:pt x="142836" y="290866"/>
                  </a:cubicBezTo>
                  <a:cubicBezTo>
                    <a:pt x="137953" y="288706"/>
                    <a:pt x="130441" y="285654"/>
                    <a:pt x="120299" y="281710"/>
                  </a:cubicBezTo>
                  <a:cubicBezTo>
                    <a:pt x="112975" y="278705"/>
                    <a:pt x="107200" y="276358"/>
                    <a:pt x="102974" y="274668"/>
                  </a:cubicBezTo>
                  <a:cubicBezTo>
                    <a:pt x="98749" y="272977"/>
                    <a:pt x="92973" y="270489"/>
                    <a:pt x="85649" y="267202"/>
                  </a:cubicBezTo>
                  <a:cubicBezTo>
                    <a:pt x="78324" y="263916"/>
                    <a:pt x="72455" y="261005"/>
                    <a:pt x="68042" y="258469"/>
                  </a:cubicBezTo>
                  <a:cubicBezTo>
                    <a:pt x="63628" y="255934"/>
                    <a:pt x="58323" y="252600"/>
                    <a:pt x="52125" y="248469"/>
                  </a:cubicBezTo>
                  <a:cubicBezTo>
                    <a:pt x="45928" y="244337"/>
                    <a:pt x="40903" y="240346"/>
                    <a:pt x="37054" y="236496"/>
                  </a:cubicBezTo>
                  <a:cubicBezTo>
                    <a:pt x="33204" y="232646"/>
                    <a:pt x="29119" y="228045"/>
                    <a:pt x="24799" y="222692"/>
                  </a:cubicBezTo>
                  <a:cubicBezTo>
                    <a:pt x="20480" y="217340"/>
                    <a:pt x="17147" y="211893"/>
                    <a:pt x="14799" y="206353"/>
                  </a:cubicBezTo>
                  <a:cubicBezTo>
                    <a:pt x="12451" y="200812"/>
                    <a:pt x="10479" y="194568"/>
                    <a:pt x="8883" y="187619"/>
                  </a:cubicBezTo>
                  <a:cubicBezTo>
                    <a:pt x="7287" y="180670"/>
                    <a:pt x="6488" y="173346"/>
                    <a:pt x="6488" y="165646"/>
                  </a:cubicBezTo>
                  <a:cubicBezTo>
                    <a:pt x="6488" y="139728"/>
                    <a:pt x="15691" y="117004"/>
                    <a:pt x="34096" y="97472"/>
                  </a:cubicBezTo>
                  <a:cubicBezTo>
                    <a:pt x="52501" y="77940"/>
                    <a:pt x="76446" y="65357"/>
                    <a:pt x="105932" y="59723"/>
                  </a:cubicBezTo>
                  <a:lnTo>
                    <a:pt x="105932" y="9015"/>
                  </a:lnTo>
                  <a:cubicBezTo>
                    <a:pt x="105932" y="6573"/>
                    <a:pt x="106824" y="4460"/>
                    <a:pt x="108609" y="2676"/>
                  </a:cubicBezTo>
                  <a:cubicBezTo>
                    <a:pt x="110392" y="892"/>
                    <a:pt x="112505" y="0"/>
                    <a:pt x="114947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343"/>
              <a:endParaRPr lang="en-US" sz="2699">
                <a:ln>
                  <a:solidFill>
                    <a:srgbClr val="1F497D">
                      <a:lumMod val="50000"/>
                    </a:srgbClr>
                  </a:solidFill>
                </a:ln>
                <a:solidFill>
                  <a:prstClr val="white"/>
                </a:solidFill>
              </a:endParaRPr>
            </a:p>
          </p:txBody>
        </p:sp>
      </p:grpSp>
      <p:grpSp>
        <p:nvGrpSpPr>
          <p:cNvPr id="116" name="Grupo 115"/>
          <p:cNvGrpSpPr/>
          <p:nvPr/>
        </p:nvGrpSpPr>
        <p:grpSpPr>
          <a:xfrm>
            <a:off x="12242790" y="2788815"/>
            <a:ext cx="11905289" cy="10248956"/>
            <a:chOff x="6122989" y="1295401"/>
            <a:chExt cx="5954195" cy="5125813"/>
          </a:xfrm>
        </p:grpSpPr>
        <p:cxnSp>
          <p:nvCxnSpPr>
            <p:cNvPr id="117" name="Straight Arrow Connector 213"/>
            <p:cNvCxnSpPr/>
            <p:nvPr/>
          </p:nvCxnSpPr>
          <p:spPr>
            <a:xfrm rot="10800000">
              <a:off x="10331666" y="3858082"/>
              <a:ext cx="144780" cy="0"/>
            </a:xfrm>
            <a:prstGeom prst="straightConnector1">
              <a:avLst/>
            </a:prstGeom>
            <a:ln w="12700">
              <a:solidFill>
                <a:srgbClr val="9B9B9B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214"/>
            <p:cNvCxnSpPr/>
            <p:nvPr/>
          </p:nvCxnSpPr>
          <p:spPr>
            <a:xfrm rot="5400000" flipH="1">
              <a:off x="9795806" y="3857460"/>
              <a:ext cx="1363517" cy="1242"/>
            </a:xfrm>
            <a:prstGeom prst="line">
              <a:avLst/>
            </a:prstGeom>
            <a:ln w="3175" cap="flat" cmpd="sng" algn="ctr">
              <a:solidFill>
                <a:srgbClr val="9B9B9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87" descr="Horizontal Divider Line"/>
            <p:cNvCxnSpPr/>
            <p:nvPr/>
          </p:nvCxnSpPr>
          <p:spPr>
            <a:xfrm>
              <a:off x="8214627" y="1776924"/>
              <a:ext cx="3596373" cy="0"/>
            </a:xfrm>
            <a:prstGeom prst="line">
              <a:avLst/>
            </a:prstGeom>
            <a:ln w="12700" cap="rnd" cmpd="sng">
              <a:solidFill>
                <a:srgbClr val="9B9B9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90" descr="Horizontal Divider Line"/>
            <p:cNvCxnSpPr/>
            <p:nvPr/>
          </p:nvCxnSpPr>
          <p:spPr>
            <a:xfrm>
              <a:off x="7389341" y="2997808"/>
              <a:ext cx="4421659" cy="0"/>
            </a:xfrm>
            <a:prstGeom prst="line">
              <a:avLst/>
            </a:prstGeom>
            <a:ln w="12700" cap="rnd" cmpd="sng">
              <a:solidFill>
                <a:srgbClr val="9B9B9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92" descr="Horizontal Divider Line"/>
            <p:cNvCxnSpPr/>
            <p:nvPr/>
          </p:nvCxnSpPr>
          <p:spPr>
            <a:xfrm>
              <a:off x="7389341" y="4898659"/>
              <a:ext cx="4421659" cy="0"/>
            </a:xfrm>
            <a:prstGeom prst="line">
              <a:avLst/>
            </a:prstGeom>
            <a:ln w="12700" cap="rnd" cmpd="sng">
              <a:solidFill>
                <a:srgbClr val="9B9B9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255" descr="Vertical Divider Line"/>
            <p:cNvCxnSpPr/>
            <p:nvPr/>
          </p:nvCxnSpPr>
          <p:spPr>
            <a:xfrm rot="5400000">
              <a:off x="8214627" y="5580418"/>
              <a:ext cx="1363517" cy="0"/>
            </a:xfrm>
            <a:prstGeom prst="line">
              <a:avLst/>
            </a:prstGeom>
            <a:ln w="12700" cap="rnd" cmpd="sng">
              <a:solidFill>
                <a:srgbClr val="9B9B9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TextBox 164"/>
            <p:cNvSpPr txBox="1"/>
            <p:nvPr/>
          </p:nvSpPr>
          <p:spPr>
            <a:xfrm>
              <a:off x="7183555" y="1303290"/>
              <a:ext cx="1998544" cy="477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437365"/>
              <a:r>
                <a:rPr lang="en-US" sz="5599">
                  <a:solidFill>
                    <a:srgbClr val="FF3606"/>
                  </a:solidFill>
                  <a:latin typeface="Eras Bold ITC" panose="020B0907030504020204" pitchFamily="34" charset="0"/>
                  <a:cs typeface="Arial"/>
                </a:rPr>
                <a:t>MUJERES</a:t>
              </a:r>
            </a:p>
          </p:txBody>
        </p:sp>
        <p:grpSp>
          <p:nvGrpSpPr>
            <p:cNvPr id="124" name="Group 165" descr="Female Half Icon"/>
            <p:cNvGrpSpPr/>
            <p:nvPr/>
          </p:nvGrpSpPr>
          <p:grpSpPr>
            <a:xfrm>
              <a:off x="6122989" y="1295401"/>
              <a:ext cx="1155700" cy="5125813"/>
              <a:chOff x="6083300" y="990600"/>
              <a:chExt cx="1155700" cy="5125813"/>
            </a:xfrm>
          </p:grpSpPr>
          <p:sp>
            <p:nvSpPr>
              <p:cNvPr id="136" name="Freeform 54"/>
              <p:cNvSpPr>
                <a:spLocks/>
              </p:cNvSpPr>
              <p:nvPr/>
            </p:nvSpPr>
            <p:spPr bwMode="auto">
              <a:xfrm flipH="1">
                <a:off x="6096000" y="1905001"/>
                <a:ext cx="1143000" cy="4211412"/>
              </a:xfrm>
              <a:custGeom>
                <a:avLst/>
                <a:gdLst>
                  <a:gd name="T0" fmla="*/ 45 w 45"/>
                  <a:gd name="T1" fmla="*/ 99 h 165"/>
                  <a:gd name="T2" fmla="*/ 45 w 45"/>
                  <a:gd name="T3" fmla="*/ 1 h 165"/>
                  <a:gd name="T4" fmla="*/ 19 w 45"/>
                  <a:gd name="T5" fmla="*/ 6 h 165"/>
                  <a:gd name="T6" fmla="*/ 8 w 45"/>
                  <a:gd name="T7" fmla="*/ 35 h 165"/>
                  <a:gd name="T8" fmla="*/ 0 w 45"/>
                  <a:gd name="T9" fmla="*/ 65 h 165"/>
                  <a:gd name="T10" fmla="*/ 13 w 45"/>
                  <a:gd name="T11" fmla="*/ 66 h 165"/>
                  <a:gd name="T12" fmla="*/ 26 w 45"/>
                  <a:gd name="T13" fmla="*/ 25 h 165"/>
                  <a:gd name="T14" fmla="*/ 28 w 45"/>
                  <a:gd name="T15" fmla="*/ 23 h 165"/>
                  <a:gd name="T16" fmla="*/ 9 w 45"/>
                  <a:gd name="T17" fmla="*/ 99 h 165"/>
                  <a:gd name="T18" fmla="*/ 29 w 45"/>
                  <a:gd name="T19" fmla="*/ 99 h 165"/>
                  <a:gd name="T20" fmla="*/ 29 w 45"/>
                  <a:gd name="T21" fmla="*/ 157 h 165"/>
                  <a:gd name="T22" fmla="*/ 43 w 45"/>
                  <a:gd name="T23" fmla="*/ 157 h 165"/>
                  <a:gd name="T24" fmla="*/ 44 w 45"/>
                  <a:gd name="T25" fmla="*/ 99 h 165"/>
                  <a:gd name="T26" fmla="*/ 45 w 45"/>
                  <a:gd name="T27" fmla="*/ 99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5" h="165">
                    <a:moveTo>
                      <a:pt x="45" y="99"/>
                    </a:moveTo>
                    <a:cubicBezTo>
                      <a:pt x="45" y="1"/>
                      <a:pt x="45" y="1"/>
                      <a:pt x="45" y="1"/>
                    </a:cubicBezTo>
                    <a:cubicBezTo>
                      <a:pt x="36" y="1"/>
                      <a:pt x="26" y="0"/>
                      <a:pt x="19" y="6"/>
                    </a:cubicBezTo>
                    <a:cubicBezTo>
                      <a:pt x="12" y="14"/>
                      <a:pt x="12" y="25"/>
                      <a:pt x="8" y="35"/>
                    </a:cubicBezTo>
                    <a:cubicBezTo>
                      <a:pt x="6" y="45"/>
                      <a:pt x="1" y="55"/>
                      <a:pt x="0" y="65"/>
                    </a:cubicBezTo>
                    <a:cubicBezTo>
                      <a:pt x="0" y="72"/>
                      <a:pt x="12" y="73"/>
                      <a:pt x="13" y="66"/>
                    </a:cubicBezTo>
                    <a:cubicBezTo>
                      <a:pt x="18" y="53"/>
                      <a:pt x="21" y="38"/>
                      <a:pt x="26" y="25"/>
                    </a:cubicBezTo>
                    <a:cubicBezTo>
                      <a:pt x="26" y="24"/>
                      <a:pt x="28" y="23"/>
                      <a:pt x="28" y="23"/>
                    </a:cubicBezTo>
                    <a:cubicBezTo>
                      <a:pt x="22" y="48"/>
                      <a:pt x="15" y="74"/>
                      <a:pt x="9" y="99"/>
                    </a:cubicBezTo>
                    <a:cubicBezTo>
                      <a:pt x="16" y="99"/>
                      <a:pt x="22" y="99"/>
                      <a:pt x="29" y="99"/>
                    </a:cubicBezTo>
                    <a:cubicBezTo>
                      <a:pt x="29" y="118"/>
                      <a:pt x="28" y="138"/>
                      <a:pt x="29" y="157"/>
                    </a:cubicBezTo>
                    <a:cubicBezTo>
                      <a:pt x="30" y="165"/>
                      <a:pt x="43" y="165"/>
                      <a:pt x="43" y="157"/>
                    </a:cubicBezTo>
                    <a:cubicBezTo>
                      <a:pt x="44" y="138"/>
                      <a:pt x="43" y="118"/>
                      <a:pt x="44" y="99"/>
                    </a:cubicBezTo>
                    <a:cubicBezTo>
                      <a:pt x="44" y="99"/>
                      <a:pt x="45" y="99"/>
                      <a:pt x="45" y="99"/>
                    </a:cubicBezTo>
                    <a:close/>
                  </a:path>
                </a:pathLst>
              </a:custGeom>
              <a:solidFill>
                <a:srgbClr val="FF3606"/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pPr defTabSz="2437365"/>
                <a:endParaRPr lang="en-US" sz="4799">
                  <a:solidFill>
                    <a:srgbClr val="F79646">
                      <a:lumMod val="75000"/>
                    </a:srgbClr>
                  </a:solidFill>
                </a:endParaRPr>
              </a:p>
            </p:txBody>
          </p:sp>
          <p:sp>
            <p:nvSpPr>
              <p:cNvPr id="137" name="Oval 17"/>
              <p:cNvSpPr/>
              <p:nvPr/>
            </p:nvSpPr>
            <p:spPr bwMode="auto">
              <a:xfrm flipH="1">
                <a:off x="6083300" y="990600"/>
                <a:ext cx="431800" cy="838200"/>
              </a:xfrm>
              <a:custGeom>
                <a:avLst/>
                <a:gdLst/>
                <a:ahLst/>
                <a:cxnLst/>
                <a:rect l="l" t="t" r="r" b="b"/>
                <a:pathLst>
                  <a:path w="431800" h="838200">
                    <a:moveTo>
                      <a:pt x="419100" y="0"/>
                    </a:moveTo>
                    <a:lnTo>
                      <a:pt x="431800" y="1280"/>
                    </a:lnTo>
                    <a:lnTo>
                      <a:pt x="431800" y="836920"/>
                    </a:lnTo>
                    <a:lnTo>
                      <a:pt x="419100" y="838200"/>
                    </a:lnTo>
                    <a:cubicBezTo>
                      <a:pt x="187637" y="838200"/>
                      <a:pt x="0" y="650563"/>
                      <a:pt x="0" y="419100"/>
                    </a:cubicBezTo>
                    <a:cubicBezTo>
                      <a:pt x="0" y="187637"/>
                      <a:pt x="187637" y="0"/>
                      <a:pt x="419100" y="0"/>
                    </a:cubicBezTo>
                    <a:close/>
                  </a:path>
                </a:pathLst>
              </a:custGeom>
              <a:solidFill>
                <a:srgbClr val="FF360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82832" tIns="91416" rIns="182832" bIns="91416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828343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799">
                  <a:solidFill>
                    <a:srgbClr val="F79646">
                      <a:lumMod val="75000"/>
                    </a:srgbClr>
                  </a:solidFill>
                  <a:latin typeface="Times" pitchFamily="-97" charset="0"/>
                </a:endParaRPr>
              </a:p>
            </p:txBody>
          </p:sp>
        </p:grpSp>
        <p:sp>
          <p:nvSpPr>
            <p:cNvPr id="125" name="Rectangle 70"/>
            <p:cNvSpPr>
              <a:spLocks noChangeArrowheads="1"/>
            </p:cNvSpPr>
            <p:nvPr/>
          </p:nvSpPr>
          <p:spPr bwMode="auto">
            <a:xfrm>
              <a:off x="6492553" y="5361428"/>
              <a:ext cx="2438488" cy="854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algn="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7998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38%</a:t>
              </a:r>
              <a:r>
                <a:rPr lang="en-US" sz="3599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 </a:t>
              </a:r>
              <a:r>
                <a:rPr lang="en-US" sz="2799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112" charset="0"/>
                </a:rPr>
                <a:t>. </a:t>
              </a:r>
            </a:p>
          </p:txBody>
        </p:sp>
        <p:sp>
          <p:nvSpPr>
            <p:cNvPr id="126" name="Rectangle 70"/>
            <p:cNvSpPr>
              <a:spLocks noChangeArrowheads="1"/>
            </p:cNvSpPr>
            <p:nvPr/>
          </p:nvSpPr>
          <p:spPr bwMode="auto">
            <a:xfrm>
              <a:off x="10741137" y="2043447"/>
              <a:ext cx="1336047" cy="522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7998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40.3%</a:t>
              </a:r>
            </a:p>
          </p:txBody>
        </p:sp>
        <p:sp>
          <p:nvSpPr>
            <p:cNvPr id="127" name="Rectangle 70"/>
            <p:cNvSpPr>
              <a:spLocks noChangeArrowheads="1"/>
            </p:cNvSpPr>
            <p:nvPr/>
          </p:nvSpPr>
          <p:spPr bwMode="auto">
            <a:xfrm>
              <a:off x="7658495" y="1935418"/>
              <a:ext cx="1837263" cy="1219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algn="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7998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10,977</a:t>
              </a:r>
            </a:p>
            <a:p>
              <a:pPr algn="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4799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112" charset="0"/>
                </a:rPr>
                <a:t>Participaciones</a:t>
              </a:r>
            </a:p>
          </p:txBody>
        </p:sp>
        <p:grpSp>
          <p:nvGrpSpPr>
            <p:cNvPr id="128" name="Group 278"/>
            <p:cNvGrpSpPr/>
            <p:nvPr/>
          </p:nvGrpSpPr>
          <p:grpSpPr>
            <a:xfrm>
              <a:off x="7304629" y="2042547"/>
              <a:ext cx="332629" cy="726488"/>
              <a:chOff x="1247742" y="1253583"/>
              <a:chExt cx="319088" cy="696911"/>
            </a:xfrm>
            <a:solidFill>
              <a:srgbClr val="E83CC9"/>
            </a:solidFill>
          </p:grpSpPr>
          <p:sp>
            <p:nvSpPr>
              <p:cNvPr id="134" name="Freeform 5"/>
              <p:cNvSpPr>
                <a:spLocks/>
              </p:cNvSpPr>
              <p:nvPr/>
            </p:nvSpPr>
            <p:spPr bwMode="auto">
              <a:xfrm>
                <a:off x="1330297" y="1253583"/>
                <a:ext cx="133350" cy="133350"/>
              </a:xfrm>
              <a:custGeom>
                <a:avLst/>
                <a:gdLst>
                  <a:gd name="T0" fmla="*/ 17 w 39"/>
                  <a:gd name="T1" fmla="*/ 3 h 39"/>
                  <a:gd name="T2" fmla="*/ 37 w 39"/>
                  <a:gd name="T3" fmla="*/ 21 h 39"/>
                  <a:gd name="T4" fmla="*/ 8 w 39"/>
                  <a:gd name="T5" fmla="*/ 28 h 39"/>
                  <a:gd name="T6" fmla="*/ 17 w 39"/>
                  <a:gd name="T7" fmla="*/ 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9">
                    <a:moveTo>
                      <a:pt x="17" y="3"/>
                    </a:moveTo>
                    <a:cubicBezTo>
                      <a:pt x="28" y="0"/>
                      <a:pt x="39" y="10"/>
                      <a:pt x="37" y="21"/>
                    </a:cubicBezTo>
                    <a:cubicBezTo>
                      <a:pt x="36" y="35"/>
                      <a:pt x="15" y="39"/>
                      <a:pt x="8" y="28"/>
                    </a:cubicBezTo>
                    <a:cubicBezTo>
                      <a:pt x="0" y="19"/>
                      <a:pt x="6" y="5"/>
                      <a:pt x="17" y="3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pPr defTabSz="2437365"/>
                <a:endParaRPr lang="en-US" sz="4799">
                  <a:solidFill>
                    <a:srgbClr val="F79646">
                      <a:lumMod val="75000"/>
                    </a:srgbClr>
                  </a:solidFill>
                </a:endParaRPr>
              </a:p>
            </p:txBody>
          </p:sp>
          <p:sp>
            <p:nvSpPr>
              <p:cNvPr id="135" name="Freeform 10"/>
              <p:cNvSpPr>
                <a:spLocks/>
              </p:cNvSpPr>
              <p:nvPr/>
            </p:nvSpPr>
            <p:spPr bwMode="auto">
              <a:xfrm>
                <a:off x="1247742" y="1382169"/>
                <a:ext cx="319088" cy="568325"/>
              </a:xfrm>
              <a:custGeom>
                <a:avLst/>
                <a:gdLst>
                  <a:gd name="T0" fmla="*/ 19 w 93"/>
                  <a:gd name="T1" fmla="*/ 7 h 166"/>
                  <a:gd name="T2" fmla="*/ 49 w 93"/>
                  <a:gd name="T3" fmla="*/ 2 h 166"/>
                  <a:gd name="T4" fmla="*/ 72 w 93"/>
                  <a:gd name="T5" fmla="*/ 10 h 166"/>
                  <a:gd name="T6" fmla="*/ 84 w 93"/>
                  <a:gd name="T7" fmla="*/ 43 h 166"/>
                  <a:gd name="T8" fmla="*/ 89 w 93"/>
                  <a:gd name="T9" fmla="*/ 71 h 166"/>
                  <a:gd name="T10" fmla="*/ 77 w 93"/>
                  <a:gd name="T11" fmla="*/ 67 h 166"/>
                  <a:gd name="T12" fmla="*/ 65 w 93"/>
                  <a:gd name="T13" fmla="*/ 28 h 166"/>
                  <a:gd name="T14" fmla="*/ 61 w 93"/>
                  <a:gd name="T15" fmla="*/ 23 h 166"/>
                  <a:gd name="T16" fmla="*/ 82 w 93"/>
                  <a:gd name="T17" fmla="*/ 100 h 166"/>
                  <a:gd name="T18" fmla="*/ 63 w 93"/>
                  <a:gd name="T19" fmla="*/ 100 h 166"/>
                  <a:gd name="T20" fmla="*/ 63 w 93"/>
                  <a:gd name="T21" fmla="*/ 156 h 166"/>
                  <a:gd name="T22" fmla="*/ 55 w 93"/>
                  <a:gd name="T23" fmla="*/ 164 h 166"/>
                  <a:gd name="T24" fmla="*/ 48 w 93"/>
                  <a:gd name="T25" fmla="*/ 156 h 166"/>
                  <a:gd name="T26" fmla="*/ 48 w 93"/>
                  <a:gd name="T27" fmla="*/ 100 h 166"/>
                  <a:gd name="T28" fmla="*/ 43 w 93"/>
                  <a:gd name="T29" fmla="*/ 100 h 166"/>
                  <a:gd name="T30" fmla="*/ 43 w 93"/>
                  <a:gd name="T31" fmla="*/ 158 h 166"/>
                  <a:gd name="T32" fmla="*/ 29 w 93"/>
                  <a:gd name="T33" fmla="*/ 158 h 166"/>
                  <a:gd name="T34" fmla="*/ 28 w 93"/>
                  <a:gd name="T35" fmla="*/ 100 h 166"/>
                  <a:gd name="T36" fmla="*/ 9 w 93"/>
                  <a:gd name="T37" fmla="*/ 100 h 166"/>
                  <a:gd name="T38" fmla="*/ 28 w 93"/>
                  <a:gd name="T39" fmla="*/ 24 h 166"/>
                  <a:gd name="T40" fmla="*/ 25 w 93"/>
                  <a:gd name="T41" fmla="*/ 26 h 166"/>
                  <a:gd name="T42" fmla="*/ 13 w 93"/>
                  <a:gd name="T43" fmla="*/ 67 h 166"/>
                  <a:gd name="T44" fmla="*/ 0 w 93"/>
                  <a:gd name="T45" fmla="*/ 66 h 166"/>
                  <a:gd name="T46" fmla="*/ 8 w 93"/>
                  <a:gd name="T47" fmla="*/ 36 h 166"/>
                  <a:gd name="T48" fmla="*/ 19 w 93"/>
                  <a:gd name="T49" fmla="*/ 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3" h="166">
                    <a:moveTo>
                      <a:pt x="19" y="7"/>
                    </a:moveTo>
                    <a:cubicBezTo>
                      <a:pt x="27" y="0"/>
                      <a:pt x="39" y="3"/>
                      <a:pt x="49" y="2"/>
                    </a:cubicBezTo>
                    <a:cubicBezTo>
                      <a:pt x="58" y="1"/>
                      <a:pt x="68" y="2"/>
                      <a:pt x="72" y="10"/>
                    </a:cubicBezTo>
                    <a:cubicBezTo>
                      <a:pt x="78" y="20"/>
                      <a:pt x="80" y="32"/>
                      <a:pt x="84" y="43"/>
                    </a:cubicBezTo>
                    <a:cubicBezTo>
                      <a:pt x="90" y="59"/>
                      <a:pt x="93" y="68"/>
                      <a:pt x="89" y="71"/>
                    </a:cubicBezTo>
                    <a:cubicBezTo>
                      <a:pt x="85" y="73"/>
                      <a:pt x="79" y="72"/>
                      <a:pt x="77" y="67"/>
                    </a:cubicBezTo>
                    <a:cubicBezTo>
                      <a:pt x="72" y="54"/>
                      <a:pt x="69" y="41"/>
                      <a:pt x="65" y="28"/>
                    </a:cubicBezTo>
                    <a:cubicBezTo>
                      <a:pt x="64" y="25"/>
                      <a:pt x="62" y="24"/>
                      <a:pt x="61" y="23"/>
                    </a:cubicBezTo>
                    <a:cubicBezTo>
                      <a:pt x="67" y="49"/>
                      <a:pt x="75" y="74"/>
                      <a:pt x="82" y="100"/>
                    </a:cubicBezTo>
                    <a:cubicBezTo>
                      <a:pt x="76" y="100"/>
                      <a:pt x="69" y="100"/>
                      <a:pt x="63" y="100"/>
                    </a:cubicBezTo>
                    <a:cubicBezTo>
                      <a:pt x="63" y="119"/>
                      <a:pt x="63" y="137"/>
                      <a:pt x="63" y="156"/>
                    </a:cubicBezTo>
                    <a:cubicBezTo>
                      <a:pt x="63" y="160"/>
                      <a:pt x="60" y="165"/>
                      <a:pt x="55" y="164"/>
                    </a:cubicBezTo>
                    <a:cubicBezTo>
                      <a:pt x="51" y="165"/>
                      <a:pt x="47" y="160"/>
                      <a:pt x="48" y="156"/>
                    </a:cubicBezTo>
                    <a:cubicBezTo>
                      <a:pt x="48" y="137"/>
                      <a:pt x="48" y="119"/>
                      <a:pt x="48" y="100"/>
                    </a:cubicBezTo>
                    <a:cubicBezTo>
                      <a:pt x="47" y="100"/>
                      <a:pt x="44" y="100"/>
                      <a:pt x="43" y="100"/>
                    </a:cubicBezTo>
                    <a:cubicBezTo>
                      <a:pt x="43" y="119"/>
                      <a:pt x="44" y="139"/>
                      <a:pt x="43" y="158"/>
                    </a:cubicBezTo>
                    <a:cubicBezTo>
                      <a:pt x="42" y="166"/>
                      <a:pt x="29" y="166"/>
                      <a:pt x="29" y="158"/>
                    </a:cubicBezTo>
                    <a:cubicBezTo>
                      <a:pt x="28" y="139"/>
                      <a:pt x="29" y="119"/>
                      <a:pt x="28" y="100"/>
                    </a:cubicBezTo>
                    <a:cubicBezTo>
                      <a:pt x="22" y="100"/>
                      <a:pt x="15" y="100"/>
                      <a:pt x="9" y="100"/>
                    </a:cubicBezTo>
                    <a:cubicBezTo>
                      <a:pt x="15" y="75"/>
                      <a:pt x="22" y="49"/>
                      <a:pt x="28" y="24"/>
                    </a:cubicBezTo>
                    <a:cubicBezTo>
                      <a:pt x="27" y="24"/>
                      <a:pt x="26" y="25"/>
                      <a:pt x="25" y="26"/>
                    </a:cubicBezTo>
                    <a:cubicBezTo>
                      <a:pt x="20" y="39"/>
                      <a:pt x="18" y="54"/>
                      <a:pt x="13" y="67"/>
                    </a:cubicBezTo>
                    <a:cubicBezTo>
                      <a:pt x="11" y="74"/>
                      <a:pt x="0" y="73"/>
                      <a:pt x="0" y="66"/>
                    </a:cubicBezTo>
                    <a:cubicBezTo>
                      <a:pt x="1" y="56"/>
                      <a:pt x="5" y="46"/>
                      <a:pt x="8" y="36"/>
                    </a:cubicBezTo>
                    <a:cubicBezTo>
                      <a:pt x="11" y="26"/>
                      <a:pt x="12" y="15"/>
                      <a:pt x="19" y="7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pPr defTabSz="2437365"/>
                <a:endParaRPr lang="en-US" sz="4799">
                  <a:solidFill>
                    <a:srgbClr val="F79646">
                      <a:lumMod val="75000"/>
                    </a:srgbClr>
                  </a:solidFill>
                </a:endParaRPr>
              </a:p>
            </p:txBody>
          </p:sp>
        </p:grpSp>
        <p:sp>
          <p:nvSpPr>
            <p:cNvPr id="129" name="Rectangle 70"/>
            <p:cNvSpPr>
              <a:spLocks noChangeArrowheads="1"/>
            </p:cNvSpPr>
            <p:nvPr/>
          </p:nvSpPr>
          <p:spPr bwMode="auto">
            <a:xfrm>
              <a:off x="8063367" y="3430070"/>
              <a:ext cx="1835612" cy="932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algn="ct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7998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0.8 </a:t>
              </a:r>
              <a:r>
                <a:rPr lang="en-US" sz="7998" b="1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Millones</a:t>
              </a:r>
              <a:endParaRPr lang="en-US" sz="7998" b="1">
                <a:solidFill>
                  <a:prstClr val="black">
                    <a:lumMod val="75000"/>
                    <a:lumOff val="25000"/>
                  </a:prstClr>
                </a:solidFill>
                <a:latin typeface="Arial Narrow" pitchFamily="34" charset="0"/>
              </a:endParaRPr>
            </a:p>
          </p:txBody>
        </p:sp>
        <p:sp>
          <p:nvSpPr>
            <p:cNvPr id="130" name="Rectangle 70"/>
            <p:cNvSpPr>
              <a:spLocks noChangeArrowheads="1"/>
            </p:cNvSpPr>
            <p:nvPr/>
          </p:nvSpPr>
          <p:spPr bwMode="auto">
            <a:xfrm>
              <a:off x="8622331" y="5449320"/>
              <a:ext cx="3066379" cy="377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algn="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s-419" sz="4799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Presupuesto</a:t>
              </a:r>
              <a:r>
                <a:rPr lang="en-US" sz="4799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 </a:t>
              </a:r>
              <a:r>
                <a:rPr lang="es-419" sz="4799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Ejecutado</a:t>
              </a:r>
              <a:endParaRPr lang="es-419" sz="2799">
                <a:solidFill>
                  <a:prstClr val="black">
                    <a:lumMod val="75000"/>
                    <a:lumOff val="25000"/>
                  </a:prstClr>
                </a:solidFill>
                <a:latin typeface="Arial Narrow" pitchFamily="112" charset="0"/>
              </a:endParaRPr>
            </a:p>
          </p:txBody>
        </p:sp>
        <p:sp>
          <p:nvSpPr>
            <p:cNvPr id="131" name="Freeform 34"/>
            <p:cNvSpPr>
              <a:spLocks/>
            </p:cNvSpPr>
            <p:nvPr/>
          </p:nvSpPr>
          <p:spPr bwMode="auto">
            <a:xfrm>
              <a:off x="9689207" y="1811974"/>
              <a:ext cx="421707" cy="443172"/>
            </a:xfrm>
            <a:custGeom>
              <a:avLst/>
              <a:gdLst/>
              <a:ahLst/>
              <a:cxnLst>
                <a:cxn ang="0">
                  <a:pos x="668" y="702"/>
                </a:cxn>
                <a:cxn ang="0">
                  <a:pos x="0" y="484"/>
                </a:cxn>
                <a:cxn ang="0">
                  <a:pos x="0" y="484"/>
                </a:cxn>
                <a:cxn ang="0">
                  <a:pos x="10" y="458"/>
                </a:cxn>
                <a:cxn ang="0">
                  <a:pos x="20" y="431"/>
                </a:cxn>
                <a:cxn ang="0">
                  <a:pos x="31" y="404"/>
                </a:cxn>
                <a:cxn ang="0">
                  <a:pos x="43" y="379"/>
                </a:cxn>
                <a:cxn ang="0">
                  <a:pos x="57" y="355"/>
                </a:cxn>
                <a:cxn ang="0">
                  <a:pos x="71" y="330"/>
                </a:cxn>
                <a:cxn ang="0">
                  <a:pos x="86" y="307"/>
                </a:cxn>
                <a:cxn ang="0">
                  <a:pos x="101" y="285"/>
                </a:cxn>
                <a:cxn ang="0">
                  <a:pos x="118" y="263"/>
                </a:cxn>
                <a:cxn ang="0">
                  <a:pos x="135" y="241"/>
                </a:cxn>
                <a:cxn ang="0">
                  <a:pos x="153" y="222"/>
                </a:cxn>
                <a:cxn ang="0">
                  <a:pos x="171" y="202"/>
                </a:cxn>
                <a:cxn ang="0">
                  <a:pos x="191" y="183"/>
                </a:cxn>
                <a:cxn ang="0">
                  <a:pos x="212" y="166"/>
                </a:cxn>
                <a:cxn ang="0">
                  <a:pos x="233" y="147"/>
                </a:cxn>
                <a:cxn ang="0">
                  <a:pos x="254" y="132"/>
                </a:cxn>
                <a:cxn ang="0">
                  <a:pos x="276" y="117"/>
                </a:cxn>
                <a:cxn ang="0">
                  <a:pos x="299" y="101"/>
                </a:cxn>
                <a:cxn ang="0">
                  <a:pos x="321" y="89"/>
                </a:cxn>
                <a:cxn ang="0">
                  <a:pos x="345" y="76"/>
                </a:cxn>
                <a:cxn ang="0">
                  <a:pos x="370" y="63"/>
                </a:cxn>
                <a:cxn ang="0">
                  <a:pos x="394" y="53"/>
                </a:cxn>
                <a:cxn ang="0">
                  <a:pos x="421" y="44"/>
                </a:cxn>
                <a:cxn ang="0">
                  <a:pos x="446" y="34"/>
                </a:cxn>
                <a:cxn ang="0">
                  <a:pos x="473" y="27"/>
                </a:cxn>
                <a:cxn ang="0">
                  <a:pos x="500" y="20"/>
                </a:cxn>
                <a:cxn ang="0">
                  <a:pos x="526" y="13"/>
                </a:cxn>
                <a:cxn ang="0">
                  <a:pos x="554" y="9"/>
                </a:cxn>
                <a:cxn ang="0">
                  <a:pos x="582" y="4"/>
                </a:cxn>
                <a:cxn ang="0">
                  <a:pos x="611" y="2"/>
                </a:cxn>
                <a:cxn ang="0">
                  <a:pos x="639" y="0"/>
                </a:cxn>
                <a:cxn ang="0">
                  <a:pos x="668" y="0"/>
                </a:cxn>
                <a:cxn ang="0">
                  <a:pos x="668" y="702"/>
                </a:cxn>
              </a:cxnLst>
              <a:rect l="0" t="0" r="r" b="b"/>
              <a:pathLst>
                <a:path w="668" h="702">
                  <a:moveTo>
                    <a:pt x="668" y="702"/>
                  </a:moveTo>
                  <a:lnTo>
                    <a:pt x="0" y="484"/>
                  </a:lnTo>
                  <a:lnTo>
                    <a:pt x="0" y="484"/>
                  </a:lnTo>
                  <a:lnTo>
                    <a:pt x="10" y="458"/>
                  </a:lnTo>
                  <a:lnTo>
                    <a:pt x="20" y="431"/>
                  </a:lnTo>
                  <a:lnTo>
                    <a:pt x="31" y="404"/>
                  </a:lnTo>
                  <a:lnTo>
                    <a:pt x="43" y="379"/>
                  </a:lnTo>
                  <a:lnTo>
                    <a:pt x="57" y="355"/>
                  </a:lnTo>
                  <a:lnTo>
                    <a:pt x="71" y="330"/>
                  </a:lnTo>
                  <a:lnTo>
                    <a:pt x="86" y="307"/>
                  </a:lnTo>
                  <a:lnTo>
                    <a:pt x="101" y="285"/>
                  </a:lnTo>
                  <a:lnTo>
                    <a:pt x="118" y="263"/>
                  </a:lnTo>
                  <a:lnTo>
                    <a:pt x="135" y="241"/>
                  </a:lnTo>
                  <a:lnTo>
                    <a:pt x="153" y="222"/>
                  </a:lnTo>
                  <a:lnTo>
                    <a:pt x="171" y="202"/>
                  </a:lnTo>
                  <a:lnTo>
                    <a:pt x="191" y="183"/>
                  </a:lnTo>
                  <a:lnTo>
                    <a:pt x="212" y="166"/>
                  </a:lnTo>
                  <a:lnTo>
                    <a:pt x="233" y="147"/>
                  </a:lnTo>
                  <a:lnTo>
                    <a:pt x="254" y="132"/>
                  </a:lnTo>
                  <a:lnTo>
                    <a:pt x="276" y="117"/>
                  </a:lnTo>
                  <a:lnTo>
                    <a:pt x="299" y="101"/>
                  </a:lnTo>
                  <a:lnTo>
                    <a:pt x="321" y="89"/>
                  </a:lnTo>
                  <a:lnTo>
                    <a:pt x="345" y="76"/>
                  </a:lnTo>
                  <a:lnTo>
                    <a:pt x="370" y="63"/>
                  </a:lnTo>
                  <a:lnTo>
                    <a:pt x="394" y="53"/>
                  </a:lnTo>
                  <a:lnTo>
                    <a:pt x="421" y="44"/>
                  </a:lnTo>
                  <a:lnTo>
                    <a:pt x="446" y="34"/>
                  </a:lnTo>
                  <a:lnTo>
                    <a:pt x="473" y="27"/>
                  </a:lnTo>
                  <a:lnTo>
                    <a:pt x="500" y="20"/>
                  </a:lnTo>
                  <a:lnTo>
                    <a:pt x="526" y="13"/>
                  </a:lnTo>
                  <a:lnTo>
                    <a:pt x="554" y="9"/>
                  </a:lnTo>
                  <a:lnTo>
                    <a:pt x="582" y="4"/>
                  </a:lnTo>
                  <a:lnTo>
                    <a:pt x="611" y="2"/>
                  </a:lnTo>
                  <a:lnTo>
                    <a:pt x="639" y="0"/>
                  </a:lnTo>
                  <a:lnTo>
                    <a:pt x="668" y="0"/>
                  </a:lnTo>
                  <a:lnTo>
                    <a:pt x="668" y="70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pPr defTabSz="2437365"/>
              <a:endParaRPr lang="en-US" sz="4799">
                <a:solidFill>
                  <a:prstClr val="black"/>
                </a:solidFill>
              </a:endParaRPr>
            </a:p>
          </p:txBody>
        </p:sp>
        <p:sp>
          <p:nvSpPr>
            <p:cNvPr id="132" name="Freeform 35"/>
            <p:cNvSpPr>
              <a:spLocks/>
            </p:cNvSpPr>
            <p:nvPr/>
          </p:nvSpPr>
          <p:spPr bwMode="auto">
            <a:xfrm>
              <a:off x="9731680" y="1901971"/>
              <a:ext cx="886342" cy="885713"/>
            </a:xfrm>
            <a:custGeom>
              <a:avLst/>
              <a:gdLst/>
              <a:ahLst/>
              <a:cxnLst>
                <a:cxn ang="0">
                  <a:pos x="702" y="0"/>
                </a:cxn>
                <a:cxn ang="0">
                  <a:pos x="739" y="0"/>
                </a:cxn>
                <a:cxn ang="0">
                  <a:pos x="809" y="7"/>
                </a:cxn>
                <a:cxn ang="0">
                  <a:pos x="878" y="21"/>
                </a:cxn>
                <a:cxn ang="0">
                  <a:pos x="944" y="42"/>
                </a:cxn>
                <a:cxn ang="0">
                  <a:pos x="1007" y="68"/>
                </a:cxn>
                <a:cxn ang="0">
                  <a:pos x="1067" y="101"/>
                </a:cxn>
                <a:cxn ang="0">
                  <a:pos x="1122" y="139"/>
                </a:cxn>
                <a:cxn ang="0">
                  <a:pos x="1175" y="181"/>
                </a:cxn>
                <a:cxn ang="0">
                  <a:pos x="1221" y="228"/>
                </a:cxn>
                <a:cxn ang="0">
                  <a:pos x="1265" y="280"/>
                </a:cxn>
                <a:cxn ang="0">
                  <a:pos x="1303" y="336"/>
                </a:cxn>
                <a:cxn ang="0">
                  <a:pos x="1335" y="397"/>
                </a:cxn>
                <a:cxn ang="0">
                  <a:pos x="1362" y="460"/>
                </a:cxn>
                <a:cxn ang="0">
                  <a:pos x="1383" y="526"/>
                </a:cxn>
                <a:cxn ang="0">
                  <a:pos x="1397" y="595"/>
                </a:cxn>
                <a:cxn ang="0">
                  <a:pos x="1404" y="665"/>
                </a:cxn>
                <a:cxn ang="0">
                  <a:pos x="1404" y="701"/>
                </a:cxn>
                <a:cxn ang="0">
                  <a:pos x="1401" y="773"/>
                </a:cxn>
                <a:cxn ang="0">
                  <a:pos x="1390" y="843"/>
                </a:cxn>
                <a:cxn ang="0">
                  <a:pos x="1373" y="909"/>
                </a:cxn>
                <a:cxn ang="0">
                  <a:pos x="1349" y="973"/>
                </a:cxn>
                <a:cxn ang="0">
                  <a:pos x="1320" y="1035"/>
                </a:cxn>
                <a:cxn ang="0">
                  <a:pos x="1285" y="1093"/>
                </a:cxn>
                <a:cxn ang="0">
                  <a:pos x="1244" y="1147"/>
                </a:cxn>
                <a:cxn ang="0">
                  <a:pos x="1199" y="1197"/>
                </a:cxn>
                <a:cxn ang="0">
                  <a:pos x="1148" y="1243"/>
                </a:cxn>
                <a:cxn ang="0">
                  <a:pos x="1095" y="1284"/>
                </a:cxn>
                <a:cxn ang="0">
                  <a:pos x="1038" y="1319"/>
                </a:cxn>
                <a:cxn ang="0">
                  <a:pos x="976" y="1348"/>
                </a:cxn>
                <a:cxn ang="0">
                  <a:pos x="911" y="1371"/>
                </a:cxn>
                <a:cxn ang="0">
                  <a:pos x="844" y="1389"/>
                </a:cxn>
                <a:cxn ang="0">
                  <a:pos x="774" y="1399"/>
                </a:cxn>
                <a:cxn ang="0">
                  <a:pos x="702" y="1403"/>
                </a:cxn>
                <a:cxn ang="0">
                  <a:pos x="666" y="1401"/>
                </a:cxn>
                <a:cxn ang="0">
                  <a:pos x="595" y="1394"/>
                </a:cxn>
                <a:cxn ang="0">
                  <a:pos x="527" y="1380"/>
                </a:cxn>
                <a:cxn ang="0">
                  <a:pos x="461" y="1361"/>
                </a:cxn>
                <a:cxn ang="0">
                  <a:pos x="397" y="1334"/>
                </a:cxn>
                <a:cxn ang="0">
                  <a:pos x="338" y="1302"/>
                </a:cxn>
                <a:cxn ang="0">
                  <a:pos x="282" y="1264"/>
                </a:cxn>
                <a:cxn ang="0">
                  <a:pos x="230" y="1220"/>
                </a:cxn>
                <a:cxn ang="0">
                  <a:pos x="183" y="1173"/>
                </a:cxn>
                <a:cxn ang="0">
                  <a:pos x="139" y="1121"/>
                </a:cxn>
                <a:cxn ang="0">
                  <a:pos x="101" y="1065"/>
                </a:cxn>
                <a:cxn ang="0">
                  <a:pos x="69" y="1006"/>
                </a:cxn>
                <a:cxn ang="0">
                  <a:pos x="42" y="943"/>
                </a:cxn>
                <a:cxn ang="0">
                  <a:pos x="23" y="877"/>
                </a:cxn>
                <a:cxn ang="0">
                  <a:pos x="9" y="808"/>
                </a:cxn>
                <a:cxn ang="0">
                  <a:pos x="2" y="736"/>
                </a:cxn>
                <a:cxn ang="0">
                  <a:pos x="0" y="701"/>
                </a:cxn>
                <a:cxn ang="0">
                  <a:pos x="2" y="645"/>
                </a:cxn>
                <a:cxn ang="0">
                  <a:pos x="9" y="590"/>
                </a:cxn>
                <a:cxn ang="0">
                  <a:pos x="18" y="538"/>
                </a:cxn>
                <a:cxn ang="0">
                  <a:pos x="34" y="484"/>
                </a:cxn>
              </a:cxnLst>
              <a:rect l="0" t="0" r="r" b="b"/>
              <a:pathLst>
                <a:path w="1404" h="1403">
                  <a:moveTo>
                    <a:pt x="702" y="701"/>
                  </a:moveTo>
                  <a:lnTo>
                    <a:pt x="702" y="0"/>
                  </a:lnTo>
                  <a:lnTo>
                    <a:pt x="702" y="0"/>
                  </a:lnTo>
                  <a:lnTo>
                    <a:pt x="739" y="0"/>
                  </a:lnTo>
                  <a:lnTo>
                    <a:pt x="774" y="2"/>
                  </a:lnTo>
                  <a:lnTo>
                    <a:pt x="809" y="7"/>
                  </a:lnTo>
                  <a:lnTo>
                    <a:pt x="844" y="14"/>
                  </a:lnTo>
                  <a:lnTo>
                    <a:pt x="878" y="21"/>
                  </a:lnTo>
                  <a:lnTo>
                    <a:pt x="911" y="30"/>
                  </a:lnTo>
                  <a:lnTo>
                    <a:pt x="944" y="42"/>
                  </a:lnTo>
                  <a:lnTo>
                    <a:pt x="976" y="54"/>
                  </a:lnTo>
                  <a:lnTo>
                    <a:pt x="1007" y="68"/>
                  </a:lnTo>
                  <a:lnTo>
                    <a:pt x="1038" y="84"/>
                  </a:lnTo>
                  <a:lnTo>
                    <a:pt x="1067" y="101"/>
                  </a:lnTo>
                  <a:lnTo>
                    <a:pt x="1095" y="119"/>
                  </a:lnTo>
                  <a:lnTo>
                    <a:pt x="1122" y="139"/>
                  </a:lnTo>
                  <a:lnTo>
                    <a:pt x="1148" y="160"/>
                  </a:lnTo>
                  <a:lnTo>
                    <a:pt x="1175" y="181"/>
                  </a:lnTo>
                  <a:lnTo>
                    <a:pt x="1199" y="204"/>
                  </a:lnTo>
                  <a:lnTo>
                    <a:pt x="1221" y="228"/>
                  </a:lnTo>
                  <a:lnTo>
                    <a:pt x="1244" y="255"/>
                  </a:lnTo>
                  <a:lnTo>
                    <a:pt x="1265" y="280"/>
                  </a:lnTo>
                  <a:lnTo>
                    <a:pt x="1285" y="308"/>
                  </a:lnTo>
                  <a:lnTo>
                    <a:pt x="1303" y="336"/>
                  </a:lnTo>
                  <a:lnTo>
                    <a:pt x="1320" y="366"/>
                  </a:lnTo>
                  <a:lnTo>
                    <a:pt x="1335" y="397"/>
                  </a:lnTo>
                  <a:lnTo>
                    <a:pt x="1349" y="428"/>
                  </a:lnTo>
                  <a:lnTo>
                    <a:pt x="1362" y="460"/>
                  </a:lnTo>
                  <a:lnTo>
                    <a:pt x="1373" y="492"/>
                  </a:lnTo>
                  <a:lnTo>
                    <a:pt x="1383" y="526"/>
                  </a:lnTo>
                  <a:lnTo>
                    <a:pt x="1390" y="560"/>
                  </a:lnTo>
                  <a:lnTo>
                    <a:pt x="1397" y="595"/>
                  </a:lnTo>
                  <a:lnTo>
                    <a:pt x="1401" y="630"/>
                  </a:lnTo>
                  <a:lnTo>
                    <a:pt x="1404" y="665"/>
                  </a:lnTo>
                  <a:lnTo>
                    <a:pt x="1404" y="701"/>
                  </a:lnTo>
                  <a:lnTo>
                    <a:pt x="1404" y="701"/>
                  </a:lnTo>
                  <a:lnTo>
                    <a:pt x="1404" y="736"/>
                  </a:lnTo>
                  <a:lnTo>
                    <a:pt x="1401" y="773"/>
                  </a:lnTo>
                  <a:lnTo>
                    <a:pt x="1397" y="808"/>
                  </a:lnTo>
                  <a:lnTo>
                    <a:pt x="1390" y="843"/>
                  </a:lnTo>
                  <a:lnTo>
                    <a:pt x="1383" y="877"/>
                  </a:lnTo>
                  <a:lnTo>
                    <a:pt x="1373" y="909"/>
                  </a:lnTo>
                  <a:lnTo>
                    <a:pt x="1362" y="943"/>
                  </a:lnTo>
                  <a:lnTo>
                    <a:pt x="1349" y="973"/>
                  </a:lnTo>
                  <a:lnTo>
                    <a:pt x="1335" y="1006"/>
                  </a:lnTo>
                  <a:lnTo>
                    <a:pt x="1320" y="1035"/>
                  </a:lnTo>
                  <a:lnTo>
                    <a:pt x="1303" y="1065"/>
                  </a:lnTo>
                  <a:lnTo>
                    <a:pt x="1285" y="1093"/>
                  </a:lnTo>
                  <a:lnTo>
                    <a:pt x="1265" y="1121"/>
                  </a:lnTo>
                  <a:lnTo>
                    <a:pt x="1244" y="1147"/>
                  </a:lnTo>
                  <a:lnTo>
                    <a:pt x="1221" y="1173"/>
                  </a:lnTo>
                  <a:lnTo>
                    <a:pt x="1199" y="1197"/>
                  </a:lnTo>
                  <a:lnTo>
                    <a:pt x="1175" y="1220"/>
                  </a:lnTo>
                  <a:lnTo>
                    <a:pt x="1148" y="1243"/>
                  </a:lnTo>
                  <a:lnTo>
                    <a:pt x="1122" y="1264"/>
                  </a:lnTo>
                  <a:lnTo>
                    <a:pt x="1095" y="1284"/>
                  </a:lnTo>
                  <a:lnTo>
                    <a:pt x="1067" y="1302"/>
                  </a:lnTo>
                  <a:lnTo>
                    <a:pt x="1038" y="1319"/>
                  </a:lnTo>
                  <a:lnTo>
                    <a:pt x="1007" y="1334"/>
                  </a:lnTo>
                  <a:lnTo>
                    <a:pt x="976" y="1348"/>
                  </a:lnTo>
                  <a:lnTo>
                    <a:pt x="944" y="1361"/>
                  </a:lnTo>
                  <a:lnTo>
                    <a:pt x="911" y="1371"/>
                  </a:lnTo>
                  <a:lnTo>
                    <a:pt x="878" y="1380"/>
                  </a:lnTo>
                  <a:lnTo>
                    <a:pt x="844" y="1389"/>
                  </a:lnTo>
                  <a:lnTo>
                    <a:pt x="809" y="1394"/>
                  </a:lnTo>
                  <a:lnTo>
                    <a:pt x="774" y="1399"/>
                  </a:lnTo>
                  <a:lnTo>
                    <a:pt x="739" y="1401"/>
                  </a:lnTo>
                  <a:lnTo>
                    <a:pt x="702" y="1403"/>
                  </a:lnTo>
                  <a:lnTo>
                    <a:pt x="702" y="1403"/>
                  </a:lnTo>
                  <a:lnTo>
                    <a:pt x="666" y="1401"/>
                  </a:lnTo>
                  <a:lnTo>
                    <a:pt x="630" y="1399"/>
                  </a:lnTo>
                  <a:lnTo>
                    <a:pt x="595" y="1394"/>
                  </a:lnTo>
                  <a:lnTo>
                    <a:pt x="560" y="1389"/>
                  </a:lnTo>
                  <a:lnTo>
                    <a:pt x="527" y="1380"/>
                  </a:lnTo>
                  <a:lnTo>
                    <a:pt x="493" y="1371"/>
                  </a:lnTo>
                  <a:lnTo>
                    <a:pt x="461" y="1361"/>
                  </a:lnTo>
                  <a:lnTo>
                    <a:pt x="428" y="1348"/>
                  </a:lnTo>
                  <a:lnTo>
                    <a:pt x="397" y="1334"/>
                  </a:lnTo>
                  <a:lnTo>
                    <a:pt x="368" y="1319"/>
                  </a:lnTo>
                  <a:lnTo>
                    <a:pt x="338" y="1302"/>
                  </a:lnTo>
                  <a:lnTo>
                    <a:pt x="310" y="1284"/>
                  </a:lnTo>
                  <a:lnTo>
                    <a:pt x="282" y="1264"/>
                  </a:lnTo>
                  <a:lnTo>
                    <a:pt x="256" y="1243"/>
                  </a:lnTo>
                  <a:lnTo>
                    <a:pt x="230" y="1220"/>
                  </a:lnTo>
                  <a:lnTo>
                    <a:pt x="205" y="1197"/>
                  </a:lnTo>
                  <a:lnTo>
                    <a:pt x="183" y="1173"/>
                  </a:lnTo>
                  <a:lnTo>
                    <a:pt x="160" y="1147"/>
                  </a:lnTo>
                  <a:lnTo>
                    <a:pt x="139" y="1121"/>
                  </a:lnTo>
                  <a:lnTo>
                    <a:pt x="119" y="1093"/>
                  </a:lnTo>
                  <a:lnTo>
                    <a:pt x="101" y="1065"/>
                  </a:lnTo>
                  <a:lnTo>
                    <a:pt x="84" y="1035"/>
                  </a:lnTo>
                  <a:lnTo>
                    <a:pt x="69" y="1006"/>
                  </a:lnTo>
                  <a:lnTo>
                    <a:pt x="55" y="973"/>
                  </a:lnTo>
                  <a:lnTo>
                    <a:pt x="42" y="943"/>
                  </a:lnTo>
                  <a:lnTo>
                    <a:pt x="31" y="909"/>
                  </a:lnTo>
                  <a:lnTo>
                    <a:pt x="23" y="877"/>
                  </a:lnTo>
                  <a:lnTo>
                    <a:pt x="14" y="843"/>
                  </a:lnTo>
                  <a:lnTo>
                    <a:pt x="9" y="808"/>
                  </a:lnTo>
                  <a:lnTo>
                    <a:pt x="4" y="773"/>
                  </a:lnTo>
                  <a:lnTo>
                    <a:pt x="2" y="736"/>
                  </a:lnTo>
                  <a:lnTo>
                    <a:pt x="0" y="701"/>
                  </a:lnTo>
                  <a:lnTo>
                    <a:pt x="0" y="701"/>
                  </a:lnTo>
                  <a:lnTo>
                    <a:pt x="0" y="672"/>
                  </a:lnTo>
                  <a:lnTo>
                    <a:pt x="2" y="645"/>
                  </a:lnTo>
                  <a:lnTo>
                    <a:pt x="4" y="617"/>
                  </a:lnTo>
                  <a:lnTo>
                    <a:pt x="9" y="590"/>
                  </a:lnTo>
                  <a:lnTo>
                    <a:pt x="13" y="565"/>
                  </a:lnTo>
                  <a:lnTo>
                    <a:pt x="18" y="538"/>
                  </a:lnTo>
                  <a:lnTo>
                    <a:pt x="27" y="512"/>
                  </a:lnTo>
                  <a:lnTo>
                    <a:pt x="34" y="484"/>
                  </a:lnTo>
                  <a:lnTo>
                    <a:pt x="702" y="701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pPr defTabSz="2437365"/>
              <a:endParaRPr lang="en-US" sz="4799">
                <a:solidFill>
                  <a:srgbClr val="F79646">
                    <a:lumMod val="75000"/>
                  </a:srgbClr>
                </a:solidFill>
              </a:endParaRPr>
            </a:p>
          </p:txBody>
        </p:sp>
        <p:sp>
          <p:nvSpPr>
            <p:cNvPr id="133" name="Freeform 460"/>
            <p:cNvSpPr/>
            <p:nvPr/>
          </p:nvSpPr>
          <p:spPr>
            <a:xfrm>
              <a:off x="10849351" y="3335046"/>
              <a:ext cx="658809" cy="1035165"/>
            </a:xfrm>
            <a:custGeom>
              <a:avLst/>
              <a:gdLst/>
              <a:ahLst/>
              <a:cxnLst/>
              <a:rect l="l" t="t" r="r" b="b"/>
              <a:pathLst>
                <a:path w="262845" h="504825">
                  <a:moveTo>
                    <a:pt x="114947" y="0"/>
                  </a:moveTo>
                  <a:lnTo>
                    <a:pt x="152977" y="0"/>
                  </a:lnTo>
                  <a:cubicBezTo>
                    <a:pt x="155607" y="0"/>
                    <a:pt x="157767" y="845"/>
                    <a:pt x="159457" y="2535"/>
                  </a:cubicBezTo>
                  <a:cubicBezTo>
                    <a:pt x="161147" y="4226"/>
                    <a:pt x="161992" y="6385"/>
                    <a:pt x="161992" y="9015"/>
                  </a:cubicBezTo>
                  <a:lnTo>
                    <a:pt x="161992" y="58596"/>
                  </a:lnTo>
                  <a:cubicBezTo>
                    <a:pt x="172698" y="59723"/>
                    <a:pt x="183073" y="61882"/>
                    <a:pt x="193121" y="65075"/>
                  </a:cubicBezTo>
                  <a:cubicBezTo>
                    <a:pt x="203169" y="68268"/>
                    <a:pt x="211338" y="71414"/>
                    <a:pt x="217630" y="74512"/>
                  </a:cubicBezTo>
                  <a:cubicBezTo>
                    <a:pt x="223921" y="77611"/>
                    <a:pt x="229885" y="81133"/>
                    <a:pt x="235519" y="85076"/>
                  </a:cubicBezTo>
                  <a:cubicBezTo>
                    <a:pt x="241153" y="89020"/>
                    <a:pt x="244815" y="91744"/>
                    <a:pt x="246506" y="93246"/>
                  </a:cubicBezTo>
                  <a:cubicBezTo>
                    <a:pt x="248195" y="94749"/>
                    <a:pt x="249604" y="96063"/>
                    <a:pt x="250731" y="97190"/>
                  </a:cubicBezTo>
                  <a:cubicBezTo>
                    <a:pt x="253924" y="100571"/>
                    <a:pt x="254394" y="104139"/>
                    <a:pt x="252139" y="107895"/>
                  </a:cubicBezTo>
                  <a:lnTo>
                    <a:pt x="229321" y="149025"/>
                  </a:lnTo>
                  <a:cubicBezTo>
                    <a:pt x="227819" y="151842"/>
                    <a:pt x="225659" y="153344"/>
                    <a:pt x="222842" y="153532"/>
                  </a:cubicBezTo>
                  <a:cubicBezTo>
                    <a:pt x="220212" y="154096"/>
                    <a:pt x="217677" y="153438"/>
                    <a:pt x="215236" y="151560"/>
                  </a:cubicBezTo>
                  <a:cubicBezTo>
                    <a:pt x="214672" y="150997"/>
                    <a:pt x="213310" y="149870"/>
                    <a:pt x="211151" y="148180"/>
                  </a:cubicBezTo>
                  <a:cubicBezTo>
                    <a:pt x="208991" y="146489"/>
                    <a:pt x="205329" y="144001"/>
                    <a:pt x="200165" y="140714"/>
                  </a:cubicBezTo>
                  <a:cubicBezTo>
                    <a:pt x="194999" y="137428"/>
                    <a:pt x="189505" y="134423"/>
                    <a:pt x="183684" y="131700"/>
                  </a:cubicBezTo>
                  <a:cubicBezTo>
                    <a:pt x="177862" y="128976"/>
                    <a:pt x="170867" y="126535"/>
                    <a:pt x="162697" y="124375"/>
                  </a:cubicBezTo>
                  <a:cubicBezTo>
                    <a:pt x="154527" y="122215"/>
                    <a:pt x="146498" y="121135"/>
                    <a:pt x="138610" y="121135"/>
                  </a:cubicBezTo>
                  <a:cubicBezTo>
                    <a:pt x="120769" y="121135"/>
                    <a:pt x="106213" y="125173"/>
                    <a:pt x="94946" y="133249"/>
                  </a:cubicBezTo>
                  <a:cubicBezTo>
                    <a:pt x="83677" y="141325"/>
                    <a:pt x="78042" y="151748"/>
                    <a:pt x="78042" y="164519"/>
                  </a:cubicBezTo>
                  <a:cubicBezTo>
                    <a:pt x="78042" y="169402"/>
                    <a:pt x="78841" y="173909"/>
                    <a:pt x="80438" y="178041"/>
                  </a:cubicBezTo>
                  <a:cubicBezTo>
                    <a:pt x="82033" y="182173"/>
                    <a:pt x="84804" y="186070"/>
                    <a:pt x="88748" y="189732"/>
                  </a:cubicBezTo>
                  <a:cubicBezTo>
                    <a:pt x="92692" y="193394"/>
                    <a:pt x="96401" y="196493"/>
                    <a:pt x="99875" y="199028"/>
                  </a:cubicBezTo>
                  <a:cubicBezTo>
                    <a:pt x="103350" y="201564"/>
                    <a:pt x="108609" y="204475"/>
                    <a:pt x="115651" y="207761"/>
                  </a:cubicBezTo>
                  <a:cubicBezTo>
                    <a:pt x="122694" y="211048"/>
                    <a:pt x="128375" y="213583"/>
                    <a:pt x="132695" y="215368"/>
                  </a:cubicBezTo>
                  <a:cubicBezTo>
                    <a:pt x="137014" y="217152"/>
                    <a:pt x="143588" y="219734"/>
                    <a:pt x="152414" y="223115"/>
                  </a:cubicBezTo>
                  <a:cubicBezTo>
                    <a:pt x="162368" y="226871"/>
                    <a:pt x="169975" y="229829"/>
                    <a:pt x="175232" y="231988"/>
                  </a:cubicBezTo>
                  <a:cubicBezTo>
                    <a:pt x="180492" y="234148"/>
                    <a:pt x="187628" y="237435"/>
                    <a:pt x="196643" y="241848"/>
                  </a:cubicBezTo>
                  <a:cubicBezTo>
                    <a:pt x="205658" y="246262"/>
                    <a:pt x="212747" y="250253"/>
                    <a:pt x="217912" y="253821"/>
                  </a:cubicBezTo>
                  <a:cubicBezTo>
                    <a:pt x="223077" y="257390"/>
                    <a:pt x="228899" y="262085"/>
                    <a:pt x="235378" y="267907"/>
                  </a:cubicBezTo>
                  <a:cubicBezTo>
                    <a:pt x="241857" y="273729"/>
                    <a:pt x="246834" y="279691"/>
                    <a:pt x="250308" y="285795"/>
                  </a:cubicBezTo>
                  <a:cubicBezTo>
                    <a:pt x="253783" y="291899"/>
                    <a:pt x="256741" y="299083"/>
                    <a:pt x="259183" y="307346"/>
                  </a:cubicBezTo>
                  <a:cubicBezTo>
                    <a:pt x="261624" y="315610"/>
                    <a:pt x="262845" y="324436"/>
                    <a:pt x="262845" y="333827"/>
                  </a:cubicBezTo>
                  <a:cubicBezTo>
                    <a:pt x="262845" y="362561"/>
                    <a:pt x="253501" y="387305"/>
                    <a:pt x="234814" y="408057"/>
                  </a:cubicBezTo>
                  <a:cubicBezTo>
                    <a:pt x="216128" y="428810"/>
                    <a:pt x="191853" y="441628"/>
                    <a:pt x="161992" y="446511"/>
                  </a:cubicBezTo>
                  <a:lnTo>
                    <a:pt x="161992" y="495810"/>
                  </a:lnTo>
                  <a:cubicBezTo>
                    <a:pt x="161992" y="498440"/>
                    <a:pt x="161147" y="500599"/>
                    <a:pt x="159457" y="502290"/>
                  </a:cubicBezTo>
                  <a:cubicBezTo>
                    <a:pt x="157767" y="503980"/>
                    <a:pt x="155607" y="504825"/>
                    <a:pt x="152977" y="504825"/>
                  </a:cubicBezTo>
                  <a:lnTo>
                    <a:pt x="114947" y="504825"/>
                  </a:lnTo>
                  <a:cubicBezTo>
                    <a:pt x="112505" y="504825"/>
                    <a:pt x="110392" y="503933"/>
                    <a:pt x="108609" y="502149"/>
                  </a:cubicBezTo>
                  <a:cubicBezTo>
                    <a:pt x="106824" y="500365"/>
                    <a:pt x="105932" y="498252"/>
                    <a:pt x="105932" y="495810"/>
                  </a:cubicBezTo>
                  <a:lnTo>
                    <a:pt x="105932" y="446511"/>
                  </a:lnTo>
                  <a:cubicBezTo>
                    <a:pt x="93537" y="444821"/>
                    <a:pt x="81564" y="441910"/>
                    <a:pt x="70014" y="437778"/>
                  </a:cubicBezTo>
                  <a:cubicBezTo>
                    <a:pt x="58464" y="433646"/>
                    <a:pt x="48933" y="429467"/>
                    <a:pt x="41421" y="425242"/>
                  </a:cubicBezTo>
                  <a:cubicBezTo>
                    <a:pt x="33908" y="421016"/>
                    <a:pt x="26959" y="416509"/>
                    <a:pt x="20574" y="411720"/>
                  </a:cubicBezTo>
                  <a:cubicBezTo>
                    <a:pt x="14188" y="406931"/>
                    <a:pt x="9822" y="403409"/>
                    <a:pt x="7474" y="401155"/>
                  </a:cubicBezTo>
                  <a:cubicBezTo>
                    <a:pt x="5126" y="398902"/>
                    <a:pt x="3484" y="397212"/>
                    <a:pt x="2545" y="396085"/>
                  </a:cubicBezTo>
                  <a:cubicBezTo>
                    <a:pt x="-649" y="392141"/>
                    <a:pt x="-836" y="388291"/>
                    <a:pt x="1981" y="384535"/>
                  </a:cubicBezTo>
                  <a:lnTo>
                    <a:pt x="30997" y="346504"/>
                  </a:lnTo>
                  <a:cubicBezTo>
                    <a:pt x="32311" y="344626"/>
                    <a:pt x="34472" y="343499"/>
                    <a:pt x="37476" y="343123"/>
                  </a:cubicBezTo>
                  <a:cubicBezTo>
                    <a:pt x="40294" y="342748"/>
                    <a:pt x="42547" y="343593"/>
                    <a:pt x="44238" y="345659"/>
                  </a:cubicBezTo>
                  <a:cubicBezTo>
                    <a:pt x="44238" y="345659"/>
                    <a:pt x="44425" y="345846"/>
                    <a:pt x="44801" y="346222"/>
                  </a:cubicBezTo>
                  <a:cubicBezTo>
                    <a:pt x="66023" y="364815"/>
                    <a:pt x="88841" y="376553"/>
                    <a:pt x="113257" y="381436"/>
                  </a:cubicBezTo>
                  <a:cubicBezTo>
                    <a:pt x="120206" y="382938"/>
                    <a:pt x="127154" y="383690"/>
                    <a:pt x="134103" y="383690"/>
                  </a:cubicBezTo>
                  <a:cubicBezTo>
                    <a:pt x="149315" y="383690"/>
                    <a:pt x="162697" y="379652"/>
                    <a:pt x="174246" y="371576"/>
                  </a:cubicBezTo>
                  <a:cubicBezTo>
                    <a:pt x="185797" y="363500"/>
                    <a:pt x="191572" y="352044"/>
                    <a:pt x="191572" y="337207"/>
                  </a:cubicBezTo>
                  <a:cubicBezTo>
                    <a:pt x="191572" y="331949"/>
                    <a:pt x="190163" y="326972"/>
                    <a:pt x="187347" y="322277"/>
                  </a:cubicBezTo>
                  <a:cubicBezTo>
                    <a:pt x="184529" y="317581"/>
                    <a:pt x="181384" y="313638"/>
                    <a:pt x="177909" y="310445"/>
                  </a:cubicBezTo>
                  <a:cubicBezTo>
                    <a:pt x="174434" y="307252"/>
                    <a:pt x="168941" y="303731"/>
                    <a:pt x="161429" y="299881"/>
                  </a:cubicBezTo>
                  <a:cubicBezTo>
                    <a:pt x="153917" y="296031"/>
                    <a:pt x="147719" y="293026"/>
                    <a:pt x="142836" y="290866"/>
                  </a:cubicBezTo>
                  <a:cubicBezTo>
                    <a:pt x="137953" y="288706"/>
                    <a:pt x="130441" y="285654"/>
                    <a:pt x="120299" y="281710"/>
                  </a:cubicBezTo>
                  <a:cubicBezTo>
                    <a:pt x="112975" y="278705"/>
                    <a:pt x="107200" y="276358"/>
                    <a:pt x="102974" y="274668"/>
                  </a:cubicBezTo>
                  <a:cubicBezTo>
                    <a:pt x="98749" y="272977"/>
                    <a:pt x="92973" y="270489"/>
                    <a:pt x="85649" y="267202"/>
                  </a:cubicBezTo>
                  <a:cubicBezTo>
                    <a:pt x="78324" y="263916"/>
                    <a:pt x="72455" y="261005"/>
                    <a:pt x="68042" y="258469"/>
                  </a:cubicBezTo>
                  <a:cubicBezTo>
                    <a:pt x="63628" y="255934"/>
                    <a:pt x="58323" y="252600"/>
                    <a:pt x="52125" y="248469"/>
                  </a:cubicBezTo>
                  <a:cubicBezTo>
                    <a:pt x="45928" y="244337"/>
                    <a:pt x="40903" y="240346"/>
                    <a:pt x="37054" y="236496"/>
                  </a:cubicBezTo>
                  <a:cubicBezTo>
                    <a:pt x="33204" y="232646"/>
                    <a:pt x="29119" y="228045"/>
                    <a:pt x="24799" y="222692"/>
                  </a:cubicBezTo>
                  <a:cubicBezTo>
                    <a:pt x="20480" y="217340"/>
                    <a:pt x="17147" y="211893"/>
                    <a:pt x="14799" y="206353"/>
                  </a:cubicBezTo>
                  <a:cubicBezTo>
                    <a:pt x="12451" y="200812"/>
                    <a:pt x="10479" y="194568"/>
                    <a:pt x="8883" y="187619"/>
                  </a:cubicBezTo>
                  <a:cubicBezTo>
                    <a:pt x="7287" y="180670"/>
                    <a:pt x="6488" y="173346"/>
                    <a:pt x="6488" y="165646"/>
                  </a:cubicBezTo>
                  <a:cubicBezTo>
                    <a:pt x="6488" y="139728"/>
                    <a:pt x="15691" y="117004"/>
                    <a:pt x="34096" y="97472"/>
                  </a:cubicBezTo>
                  <a:cubicBezTo>
                    <a:pt x="52501" y="77940"/>
                    <a:pt x="76446" y="65357"/>
                    <a:pt x="105932" y="59723"/>
                  </a:cubicBezTo>
                  <a:lnTo>
                    <a:pt x="105932" y="9015"/>
                  </a:lnTo>
                  <a:cubicBezTo>
                    <a:pt x="105932" y="6573"/>
                    <a:pt x="106824" y="4460"/>
                    <a:pt x="108609" y="2676"/>
                  </a:cubicBezTo>
                  <a:cubicBezTo>
                    <a:pt x="110392" y="892"/>
                    <a:pt x="112505" y="0"/>
                    <a:pt x="114947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343"/>
              <a:endParaRPr lang="en-US" sz="2699">
                <a:solidFill>
                  <a:srgbClr val="F79646">
                    <a:lumMod val="75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44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6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6"/>
          <p:cNvSpPr txBox="1">
            <a:spLocks/>
          </p:cNvSpPr>
          <p:nvPr/>
        </p:nvSpPr>
        <p:spPr>
          <a:xfrm>
            <a:off x="3406138" y="4698324"/>
            <a:ext cx="17044774" cy="1777643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598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Gerencia de </a:t>
            </a:r>
          </a:p>
          <a:p>
            <a:r>
              <a:rPr lang="en-US" sz="9598" b="1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Formación</a:t>
            </a:r>
            <a:r>
              <a:rPr lang="en-US" sz="9598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 </a:t>
            </a:r>
            <a:r>
              <a:rPr lang="en-US" sz="9598" b="1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Inicial</a:t>
            </a:r>
            <a:endParaRPr lang="en-US" sz="9598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9793" y="10601442"/>
            <a:ext cx="4319355" cy="236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1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 4</a:t>
            </a:r>
          </a:p>
        </p:txBody>
      </p:sp>
      <p:sp>
        <p:nvSpPr>
          <p:cNvPr id="100" name="Rectangle 88" descr="Header Gray Bar"/>
          <p:cNvSpPr/>
          <p:nvPr/>
        </p:nvSpPr>
        <p:spPr bwMode="auto">
          <a:xfrm>
            <a:off x="-19044" y="4382"/>
            <a:ext cx="24396695" cy="2612354"/>
          </a:xfrm>
          <a:prstGeom prst="rect">
            <a:avLst/>
          </a:prstGeom>
          <a:gradFill flip="none" rotWithShape="1">
            <a:gsLst>
              <a:gs pos="39000">
                <a:srgbClr val="FF3606"/>
              </a:gs>
              <a:gs pos="100000">
                <a:srgbClr val="5D5D5D"/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159593" y="8582493"/>
            <a:ext cx="20143483" cy="3048678"/>
            <a:chOff x="3415011" y="307763"/>
            <a:chExt cx="7225553" cy="2739875"/>
          </a:xfrm>
        </p:grpSpPr>
        <p:sp>
          <p:nvSpPr>
            <p:cNvPr id="165" name="TextBox 164"/>
            <p:cNvSpPr txBox="1"/>
            <p:nvPr/>
          </p:nvSpPr>
          <p:spPr>
            <a:xfrm>
              <a:off x="3720149" y="307763"/>
              <a:ext cx="2007266" cy="746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437365"/>
              <a:r>
                <a:rPr lang="en-US" sz="4799">
                  <a:solidFill>
                    <a:srgbClr val="FF3606"/>
                  </a:solidFill>
                  <a:latin typeface="Eras Bold ITC" panose="020B0907030504020204" pitchFamily="34" charset="0"/>
                  <a:cs typeface="Arial"/>
                </a:rPr>
                <a:t>INVERSIÓN</a:t>
              </a:r>
            </a:p>
          </p:txBody>
        </p:sp>
        <p:sp>
          <p:nvSpPr>
            <p:cNvPr id="198" name="Rectangle 70"/>
            <p:cNvSpPr>
              <a:spLocks noChangeArrowheads="1"/>
            </p:cNvSpPr>
            <p:nvPr/>
          </p:nvSpPr>
          <p:spPr bwMode="auto">
            <a:xfrm>
              <a:off x="8495169" y="1761196"/>
              <a:ext cx="2145395" cy="854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algn="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10797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71.7%</a:t>
              </a:r>
              <a:r>
                <a:rPr lang="en-US" sz="3599" b="1">
                  <a:solidFill>
                    <a:srgbClr val="FFC000"/>
                  </a:solidFill>
                  <a:latin typeface="Arial Narrow" pitchFamily="34" charset="0"/>
                </a:rPr>
                <a:t> </a:t>
              </a:r>
              <a:r>
                <a:rPr lang="en-US" sz="2799">
                  <a:solidFill>
                    <a:srgbClr val="FFC000"/>
                  </a:solidFill>
                  <a:latin typeface="Arial Narrow" pitchFamily="112" charset="0"/>
                </a:rPr>
                <a:t>. </a:t>
              </a:r>
            </a:p>
          </p:txBody>
        </p:sp>
        <p:sp>
          <p:nvSpPr>
            <p:cNvPr id="298" name="Rectangle 70"/>
            <p:cNvSpPr>
              <a:spLocks noChangeArrowheads="1"/>
            </p:cNvSpPr>
            <p:nvPr/>
          </p:nvSpPr>
          <p:spPr bwMode="auto">
            <a:xfrm>
              <a:off x="3415011" y="1827648"/>
              <a:ext cx="2867752" cy="12199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algn="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7998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4.2 </a:t>
              </a:r>
              <a:r>
                <a:rPr lang="es-419" sz="7998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Millones</a:t>
              </a:r>
            </a:p>
            <a:p>
              <a:pPr algn="ct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4799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112" charset="0"/>
                </a:rPr>
                <a:t>Meta</a:t>
              </a:r>
            </a:p>
          </p:txBody>
        </p:sp>
        <p:sp>
          <p:nvSpPr>
            <p:cNvPr id="105" name="Rectangle 70"/>
            <p:cNvSpPr>
              <a:spLocks noChangeArrowheads="1"/>
            </p:cNvSpPr>
            <p:nvPr/>
          </p:nvSpPr>
          <p:spPr bwMode="auto">
            <a:xfrm>
              <a:off x="5975454" y="1553810"/>
              <a:ext cx="3460124" cy="932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algn="ct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10797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3.1 </a:t>
              </a:r>
              <a:r>
                <a:rPr lang="es-ES_tradnl" sz="8798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Millones</a:t>
              </a:r>
            </a:p>
            <a:p>
              <a:pPr algn="ct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s-419" sz="4799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Ejecutado</a:t>
              </a:r>
            </a:p>
          </p:txBody>
        </p:sp>
        <p:sp>
          <p:nvSpPr>
            <p:cNvPr id="95" name="Freeform 460"/>
            <p:cNvSpPr/>
            <p:nvPr/>
          </p:nvSpPr>
          <p:spPr>
            <a:xfrm>
              <a:off x="4205683" y="1666281"/>
              <a:ext cx="262781" cy="1251517"/>
            </a:xfrm>
            <a:custGeom>
              <a:avLst/>
              <a:gdLst/>
              <a:ahLst/>
              <a:cxnLst/>
              <a:rect l="l" t="t" r="r" b="b"/>
              <a:pathLst>
                <a:path w="262845" h="504825">
                  <a:moveTo>
                    <a:pt x="114947" y="0"/>
                  </a:moveTo>
                  <a:lnTo>
                    <a:pt x="152977" y="0"/>
                  </a:lnTo>
                  <a:cubicBezTo>
                    <a:pt x="155607" y="0"/>
                    <a:pt x="157767" y="845"/>
                    <a:pt x="159457" y="2535"/>
                  </a:cubicBezTo>
                  <a:cubicBezTo>
                    <a:pt x="161147" y="4226"/>
                    <a:pt x="161992" y="6385"/>
                    <a:pt x="161992" y="9015"/>
                  </a:cubicBezTo>
                  <a:lnTo>
                    <a:pt x="161992" y="58596"/>
                  </a:lnTo>
                  <a:cubicBezTo>
                    <a:pt x="172698" y="59723"/>
                    <a:pt x="183073" y="61882"/>
                    <a:pt x="193121" y="65075"/>
                  </a:cubicBezTo>
                  <a:cubicBezTo>
                    <a:pt x="203169" y="68268"/>
                    <a:pt x="211338" y="71414"/>
                    <a:pt x="217630" y="74512"/>
                  </a:cubicBezTo>
                  <a:cubicBezTo>
                    <a:pt x="223921" y="77611"/>
                    <a:pt x="229885" y="81133"/>
                    <a:pt x="235519" y="85076"/>
                  </a:cubicBezTo>
                  <a:cubicBezTo>
                    <a:pt x="241153" y="89020"/>
                    <a:pt x="244815" y="91744"/>
                    <a:pt x="246506" y="93246"/>
                  </a:cubicBezTo>
                  <a:cubicBezTo>
                    <a:pt x="248195" y="94749"/>
                    <a:pt x="249604" y="96063"/>
                    <a:pt x="250731" y="97190"/>
                  </a:cubicBezTo>
                  <a:cubicBezTo>
                    <a:pt x="253924" y="100571"/>
                    <a:pt x="254394" y="104139"/>
                    <a:pt x="252139" y="107895"/>
                  </a:cubicBezTo>
                  <a:lnTo>
                    <a:pt x="229321" y="149025"/>
                  </a:lnTo>
                  <a:cubicBezTo>
                    <a:pt x="227819" y="151842"/>
                    <a:pt x="225659" y="153344"/>
                    <a:pt x="222842" y="153532"/>
                  </a:cubicBezTo>
                  <a:cubicBezTo>
                    <a:pt x="220212" y="154096"/>
                    <a:pt x="217677" y="153438"/>
                    <a:pt x="215236" y="151560"/>
                  </a:cubicBezTo>
                  <a:cubicBezTo>
                    <a:pt x="214672" y="150997"/>
                    <a:pt x="213310" y="149870"/>
                    <a:pt x="211151" y="148180"/>
                  </a:cubicBezTo>
                  <a:cubicBezTo>
                    <a:pt x="208991" y="146489"/>
                    <a:pt x="205329" y="144001"/>
                    <a:pt x="200165" y="140714"/>
                  </a:cubicBezTo>
                  <a:cubicBezTo>
                    <a:pt x="194999" y="137428"/>
                    <a:pt x="189505" y="134423"/>
                    <a:pt x="183684" y="131700"/>
                  </a:cubicBezTo>
                  <a:cubicBezTo>
                    <a:pt x="177862" y="128976"/>
                    <a:pt x="170867" y="126535"/>
                    <a:pt x="162697" y="124375"/>
                  </a:cubicBezTo>
                  <a:cubicBezTo>
                    <a:pt x="154527" y="122215"/>
                    <a:pt x="146498" y="121135"/>
                    <a:pt x="138610" y="121135"/>
                  </a:cubicBezTo>
                  <a:cubicBezTo>
                    <a:pt x="120769" y="121135"/>
                    <a:pt x="106213" y="125173"/>
                    <a:pt x="94946" y="133249"/>
                  </a:cubicBezTo>
                  <a:cubicBezTo>
                    <a:pt x="83677" y="141325"/>
                    <a:pt x="78042" y="151748"/>
                    <a:pt x="78042" y="164519"/>
                  </a:cubicBezTo>
                  <a:cubicBezTo>
                    <a:pt x="78042" y="169402"/>
                    <a:pt x="78841" y="173909"/>
                    <a:pt x="80438" y="178041"/>
                  </a:cubicBezTo>
                  <a:cubicBezTo>
                    <a:pt x="82033" y="182173"/>
                    <a:pt x="84804" y="186070"/>
                    <a:pt x="88748" y="189732"/>
                  </a:cubicBezTo>
                  <a:cubicBezTo>
                    <a:pt x="92692" y="193394"/>
                    <a:pt x="96401" y="196493"/>
                    <a:pt x="99875" y="199028"/>
                  </a:cubicBezTo>
                  <a:cubicBezTo>
                    <a:pt x="103350" y="201564"/>
                    <a:pt x="108609" y="204475"/>
                    <a:pt x="115651" y="207761"/>
                  </a:cubicBezTo>
                  <a:cubicBezTo>
                    <a:pt x="122694" y="211048"/>
                    <a:pt x="128375" y="213583"/>
                    <a:pt x="132695" y="215368"/>
                  </a:cubicBezTo>
                  <a:cubicBezTo>
                    <a:pt x="137014" y="217152"/>
                    <a:pt x="143588" y="219734"/>
                    <a:pt x="152414" y="223115"/>
                  </a:cubicBezTo>
                  <a:cubicBezTo>
                    <a:pt x="162368" y="226871"/>
                    <a:pt x="169975" y="229829"/>
                    <a:pt x="175232" y="231988"/>
                  </a:cubicBezTo>
                  <a:cubicBezTo>
                    <a:pt x="180492" y="234148"/>
                    <a:pt x="187628" y="237435"/>
                    <a:pt x="196643" y="241848"/>
                  </a:cubicBezTo>
                  <a:cubicBezTo>
                    <a:pt x="205658" y="246262"/>
                    <a:pt x="212747" y="250253"/>
                    <a:pt x="217912" y="253821"/>
                  </a:cubicBezTo>
                  <a:cubicBezTo>
                    <a:pt x="223077" y="257390"/>
                    <a:pt x="228899" y="262085"/>
                    <a:pt x="235378" y="267907"/>
                  </a:cubicBezTo>
                  <a:cubicBezTo>
                    <a:pt x="241857" y="273729"/>
                    <a:pt x="246834" y="279691"/>
                    <a:pt x="250308" y="285795"/>
                  </a:cubicBezTo>
                  <a:cubicBezTo>
                    <a:pt x="253783" y="291899"/>
                    <a:pt x="256741" y="299083"/>
                    <a:pt x="259183" y="307346"/>
                  </a:cubicBezTo>
                  <a:cubicBezTo>
                    <a:pt x="261624" y="315610"/>
                    <a:pt x="262845" y="324436"/>
                    <a:pt x="262845" y="333827"/>
                  </a:cubicBezTo>
                  <a:cubicBezTo>
                    <a:pt x="262845" y="362561"/>
                    <a:pt x="253501" y="387305"/>
                    <a:pt x="234814" y="408057"/>
                  </a:cubicBezTo>
                  <a:cubicBezTo>
                    <a:pt x="216128" y="428810"/>
                    <a:pt x="191853" y="441628"/>
                    <a:pt x="161992" y="446511"/>
                  </a:cubicBezTo>
                  <a:lnTo>
                    <a:pt x="161992" y="495810"/>
                  </a:lnTo>
                  <a:cubicBezTo>
                    <a:pt x="161992" y="498440"/>
                    <a:pt x="161147" y="500599"/>
                    <a:pt x="159457" y="502290"/>
                  </a:cubicBezTo>
                  <a:cubicBezTo>
                    <a:pt x="157767" y="503980"/>
                    <a:pt x="155607" y="504825"/>
                    <a:pt x="152977" y="504825"/>
                  </a:cubicBezTo>
                  <a:lnTo>
                    <a:pt x="114947" y="504825"/>
                  </a:lnTo>
                  <a:cubicBezTo>
                    <a:pt x="112505" y="504825"/>
                    <a:pt x="110392" y="503933"/>
                    <a:pt x="108609" y="502149"/>
                  </a:cubicBezTo>
                  <a:cubicBezTo>
                    <a:pt x="106824" y="500365"/>
                    <a:pt x="105932" y="498252"/>
                    <a:pt x="105932" y="495810"/>
                  </a:cubicBezTo>
                  <a:lnTo>
                    <a:pt x="105932" y="446511"/>
                  </a:lnTo>
                  <a:cubicBezTo>
                    <a:pt x="93537" y="444821"/>
                    <a:pt x="81564" y="441910"/>
                    <a:pt x="70014" y="437778"/>
                  </a:cubicBezTo>
                  <a:cubicBezTo>
                    <a:pt x="58464" y="433646"/>
                    <a:pt x="48933" y="429467"/>
                    <a:pt x="41421" y="425242"/>
                  </a:cubicBezTo>
                  <a:cubicBezTo>
                    <a:pt x="33908" y="421016"/>
                    <a:pt x="26959" y="416509"/>
                    <a:pt x="20574" y="411720"/>
                  </a:cubicBezTo>
                  <a:cubicBezTo>
                    <a:pt x="14188" y="406931"/>
                    <a:pt x="9822" y="403409"/>
                    <a:pt x="7474" y="401155"/>
                  </a:cubicBezTo>
                  <a:cubicBezTo>
                    <a:pt x="5126" y="398902"/>
                    <a:pt x="3484" y="397212"/>
                    <a:pt x="2545" y="396085"/>
                  </a:cubicBezTo>
                  <a:cubicBezTo>
                    <a:pt x="-649" y="392141"/>
                    <a:pt x="-836" y="388291"/>
                    <a:pt x="1981" y="384535"/>
                  </a:cubicBezTo>
                  <a:lnTo>
                    <a:pt x="30997" y="346504"/>
                  </a:lnTo>
                  <a:cubicBezTo>
                    <a:pt x="32311" y="344626"/>
                    <a:pt x="34472" y="343499"/>
                    <a:pt x="37476" y="343123"/>
                  </a:cubicBezTo>
                  <a:cubicBezTo>
                    <a:pt x="40294" y="342748"/>
                    <a:pt x="42547" y="343593"/>
                    <a:pt x="44238" y="345659"/>
                  </a:cubicBezTo>
                  <a:cubicBezTo>
                    <a:pt x="44238" y="345659"/>
                    <a:pt x="44425" y="345846"/>
                    <a:pt x="44801" y="346222"/>
                  </a:cubicBezTo>
                  <a:cubicBezTo>
                    <a:pt x="66023" y="364815"/>
                    <a:pt x="88841" y="376553"/>
                    <a:pt x="113257" y="381436"/>
                  </a:cubicBezTo>
                  <a:cubicBezTo>
                    <a:pt x="120206" y="382938"/>
                    <a:pt x="127154" y="383690"/>
                    <a:pt x="134103" y="383690"/>
                  </a:cubicBezTo>
                  <a:cubicBezTo>
                    <a:pt x="149315" y="383690"/>
                    <a:pt x="162697" y="379652"/>
                    <a:pt x="174246" y="371576"/>
                  </a:cubicBezTo>
                  <a:cubicBezTo>
                    <a:pt x="185797" y="363500"/>
                    <a:pt x="191572" y="352044"/>
                    <a:pt x="191572" y="337207"/>
                  </a:cubicBezTo>
                  <a:cubicBezTo>
                    <a:pt x="191572" y="331949"/>
                    <a:pt x="190163" y="326972"/>
                    <a:pt x="187347" y="322277"/>
                  </a:cubicBezTo>
                  <a:cubicBezTo>
                    <a:pt x="184529" y="317581"/>
                    <a:pt x="181384" y="313638"/>
                    <a:pt x="177909" y="310445"/>
                  </a:cubicBezTo>
                  <a:cubicBezTo>
                    <a:pt x="174434" y="307252"/>
                    <a:pt x="168941" y="303731"/>
                    <a:pt x="161429" y="299881"/>
                  </a:cubicBezTo>
                  <a:cubicBezTo>
                    <a:pt x="153917" y="296031"/>
                    <a:pt x="147719" y="293026"/>
                    <a:pt x="142836" y="290866"/>
                  </a:cubicBezTo>
                  <a:cubicBezTo>
                    <a:pt x="137953" y="288706"/>
                    <a:pt x="130441" y="285654"/>
                    <a:pt x="120299" y="281710"/>
                  </a:cubicBezTo>
                  <a:cubicBezTo>
                    <a:pt x="112975" y="278705"/>
                    <a:pt x="107200" y="276358"/>
                    <a:pt x="102974" y="274668"/>
                  </a:cubicBezTo>
                  <a:cubicBezTo>
                    <a:pt x="98749" y="272977"/>
                    <a:pt x="92973" y="270489"/>
                    <a:pt x="85649" y="267202"/>
                  </a:cubicBezTo>
                  <a:cubicBezTo>
                    <a:pt x="78324" y="263916"/>
                    <a:pt x="72455" y="261005"/>
                    <a:pt x="68042" y="258469"/>
                  </a:cubicBezTo>
                  <a:cubicBezTo>
                    <a:pt x="63628" y="255934"/>
                    <a:pt x="58323" y="252600"/>
                    <a:pt x="52125" y="248469"/>
                  </a:cubicBezTo>
                  <a:cubicBezTo>
                    <a:pt x="45928" y="244337"/>
                    <a:pt x="40903" y="240346"/>
                    <a:pt x="37054" y="236496"/>
                  </a:cubicBezTo>
                  <a:cubicBezTo>
                    <a:pt x="33204" y="232646"/>
                    <a:pt x="29119" y="228045"/>
                    <a:pt x="24799" y="222692"/>
                  </a:cubicBezTo>
                  <a:cubicBezTo>
                    <a:pt x="20480" y="217340"/>
                    <a:pt x="17147" y="211893"/>
                    <a:pt x="14799" y="206353"/>
                  </a:cubicBezTo>
                  <a:cubicBezTo>
                    <a:pt x="12451" y="200812"/>
                    <a:pt x="10479" y="194568"/>
                    <a:pt x="8883" y="187619"/>
                  </a:cubicBezTo>
                  <a:cubicBezTo>
                    <a:pt x="7287" y="180670"/>
                    <a:pt x="6488" y="173346"/>
                    <a:pt x="6488" y="165646"/>
                  </a:cubicBezTo>
                  <a:cubicBezTo>
                    <a:pt x="6488" y="139728"/>
                    <a:pt x="15691" y="117004"/>
                    <a:pt x="34096" y="97472"/>
                  </a:cubicBezTo>
                  <a:cubicBezTo>
                    <a:pt x="52501" y="77940"/>
                    <a:pt x="76446" y="65357"/>
                    <a:pt x="105932" y="59723"/>
                  </a:cubicBezTo>
                  <a:lnTo>
                    <a:pt x="105932" y="9015"/>
                  </a:lnTo>
                  <a:cubicBezTo>
                    <a:pt x="105932" y="6573"/>
                    <a:pt x="106824" y="4460"/>
                    <a:pt x="108609" y="2676"/>
                  </a:cubicBezTo>
                  <a:cubicBezTo>
                    <a:pt x="110392" y="892"/>
                    <a:pt x="112505" y="0"/>
                    <a:pt x="114947" y="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343"/>
              <a:endParaRPr lang="en-US" sz="2699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</p:grpSp>
      <p:grpSp>
        <p:nvGrpSpPr>
          <p:cNvPr id="4" name="Grupo 3"/>
          <p:cNvGrpSpPr/>
          <p:nvPr/>
        </p:nvGrpSpPr>
        <p:grpSpPr>
          <a:xfrm>
            <a:off x="915160" y="2852753"/>
            <a:ext cx="21149595" cy="4233649"/>
            <a:chOff x="260747" y="1130435"/>
            <a:chExt cx="10577552" cy="2117376"/>
          </a:xfrm>
        </p:grpSpPr>
        <p:sp>
          <p:nvSpPr>
            <p:cNvPr id="164" name="TextBox 163"/>
            <p:cNvSpPr txBox="1"/>
            <p:nvPr/>
          </p:nvSpPr>
          <p:spPr>
            <a:xfrm>
              <a:off x="260747" y="1130435"/>
              <a:ext cx="3192064" cy="415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2437365"/>
              <a:r>
                <a:rPr lang="en-US" sz="4799">
                  <a:solidFill>
                    <a:srgbClr val="FF3606"/>
                  </a:solidFill>
                  <a:latin typeface="Eras Bold ITC" panose="020B0907030504020204" pitchFamily="34" charset="0"/>
                  <a:cs typeface="Arial"/>
                </a:rPr>
                <a:t>PARTICIPACIONES</a:t>
              </a:r>
            </a:p>
          </p:txBody>
        </p:sp>
        <p:sp>
          <p:nvSpPr>
            <p:cNvPr id="197" name="Rectangle 70"/>
            <p:cNvSpPr>
              <a:spLocks noChangeArrowheads="1"/>
            </p:cNvSpPr>
            <p:nvPr/>
          </p:nvSpPr>
          <p:spPr bwMode="auto">
            <a:xfrm>
              <a:off x="7834952" y="1998001"/>
              <a:ext cx="1896945" cy="647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algn="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10797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87.0% </a:t>
              </a:r>
            </a:p>
          </p:txBody>
        </p:sp>
        <p:grpSp>
          <p:nvGrpSpPr>
            <p:cNvPr id="264" name="Group 263"/>
            <p:cNvGrpSpPr/>
            <p:nvPr/>
          </p:nvGrpSpPr>
          <p:grpSpPr>
            <a:xfrm>
              <a:off x="1389067" y="1978774"/>
              <a:ext cx="294796" cy="745522"/>
              <a:chOff x="4042929" y="1202788"/>
              <a:chExt cx="266700" cy="715171"/>
            </a:xfrm>
            <a:solidFill>
              <a:schemeClr val="tx2">
                <a:lumMod val="60000"/>
                <a:lumOff val="40000"/>
              </a:schemeClr>
            </a:solidFill>
          </p:grpSpPr>
          <p:sp>
            <p:nvSpPr>
              <p:cNvPr id="274" name="Freeform 6"/>
              <p:cNvSpPr>
                <a:spLocks/>
              </p:cNvSpPr>
              <p:nvPr/>
            </p:nvSpPr>
            <p:spPr bwMode="auto">
              <a:xfrm>
                <a:off x="4111188" y="1202788"/>
                <a:ext cx="136525" cy="133350"/>
              </a:xfrm>
              <a:custGeom>
                <a:avLst/>
                <a:gdLst>
                  <a:gd name="T0" fmla="*/ 15 w 40"/>
                  <a:gd name="T1" fmla="*/ 4 h 39"/>
                  <a:gd name="T2" fmla="*/ 34 w 40"/>
                  <a:gd name="T3" fmla="*/ 25 h 39"/>
                  <a:gd name="T4" fmla="*/ 7 w 40"/>
                  <a:gd name="T5" fmla="*/ 30 h 39"/>
                  <a:gd name="T6" fmla="*/ 15 w 40"/>
                  <a:gd name="T7" fmla="*/ 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39">
                    <a:moveTo>
                      <a:pt x="15" y="4"/>
                    </a:moveTo>
                    <a:cubicBezTo>
                      <a:pt x="27" y="0"/>
                      <a:pt x="40" y="14"/>
                      <a:pt x="34" y="25"/>
                    </a:cubicBezTo>
                    <a:cubicBezTo>
                      <a:pt x="31" y="36"/>
                      <a:pt x="14" y="39"/>
                      <a:pt x="7" y="30"/>
                    </a:cubicBezTo>
                    <a:cubicBezTo>
                      <a:pt x="0" y="22"/>
                      <a:pt x="4" y="6"/>
                      <a:pt x="15" y="4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pPr defTabSz="2437365"/>
                <a:endParaRPr lang="en-US" sz="4799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7"/>
              <p:cNvSpPr>
                <a:spLocks/>
              </p:cNvSpPr>
              <p:nvPr/>
            </p:nvSpPr>
            <p:spPr bwMode="auto">
              <a:xfrm>
                <a:off x="4042929" y="1341696"/>
                <a:ext cx="266700" cy="576263"/>
              </a:xfrm>
              <a:custGeom>
                <a:avLst/>
                <a:gdLst>
                  <a:gd name="T0" fmla="*/ 10 w 78"/>
                  <a:gd name="T1" fmla="*/ 4 h 168"/>
                  <a:gd name="T2" fmla="*/ 43 w 78"/>
                  <a:gd name="T3" fmla="*/ 2 h 168"/>
                  <a:gd name="T4" fmla="*/ 71 w 78"/>
                  <a:gd name="T5" fmla="*/ 7 h 168"/>
                  <a:gd name="T6" fmla="*/ 78 w 78"/>
                  <a:gd name="T7" fmla="*/ 27 h 168"/>
                  <a:gd name="T8" fmla="*/ 78 w 78"/>
                  <a:gd name="T9" fmla="*/ 73 h 168"/>
                  <a:gd name="T10" fmla="*/ 72 w 78"/>
                  <a:gd name="T11" fmla="*/ 81 h 168"/>
                  <a:gd name="T12" fmla="*/ 64 w 78"/>
                  <a:gd name="T13" fmla="*/ 73 h 168"/>
                  <a:gd name="T14" fmla="*/ 64 w 78"/>
                  <a:gd name="T15" fmla="*/ 28 h 168"/>
                  <a:gd name="T16" fmla="*/ 59 w 78"/>
                  <a:gd name="T17" fmla="*/ 28 h 168"/>
                  <a:gd name="T18" fmla="*/ 59 w 78"/>
                  <a:gd name="T19" fmla="*/ 156 h 168"/>
                  <a:gd name="T20" fmla="*/ 41 w 78"/>
                  <a:gd name="T21" fmla="*/ 158 h 168"/>
                  <a:gd name="T22" fmla="*/ 41 w 78"/>
                  <a:gd name="T23" fmla="*/ 81 h 168"/>
                  <a:gd name="T24" fmla="*/ 37 w 78"/>
                  <a:gd name="T25" fmla="*/ 81 h 168"/>
                  <a:gd name="T26" fmla="*/ 37 w 78"/>
                  <a:gd name="T27" fmla="*/ 148 h 168"/>
                  <a:gd name="T28" fmla="*/ 35 w 78"/>
                  <a:gd name="T29" fmla="*/ 162 h 168"/>
                  <a:gd name="T30" fmla="*/ 18 w 78"/>
                  <a:gd name="T31" fmla="*/ 156 h 168"/>
                  <a:gd name="T32" fmla="*/ 18 w 78"/>
                  <a:gd name="T33" fmla="*/ 28 h 168"/>
                  <a:gd name="T34" fmla="*/ 14 w 78"/>
                  <a:gd name="T35" fmla="*/ 28 h 168"/>
                  <a:gd name="T36" fmla="*/ 14 w 78"/>
                  <a:gd name="T37" fmla="*/ 71 h 168"/>
                  <a:gd name="T38" fmla="*/ 6 w 78"/>
                  <a:gd name="T39" fmla="*/ 81 h 168"/>
                  <a:gd name="T40" fmla="*/ 0 w 78"/>
                  <a:gd name="T41" fmla="*/ 74 h 168"/>
                  <a:gd name="T42" fmla="*/ 0 w 78"/>
                  <a:gd name="T43" fmla="*/ 21 h 168"/>
                  <a:gd name="T44" fmla="*/ 10 w 78"/>
                  <a:gd name="T45" fmla="*/ 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8" h="168">
                    <a:moveTo>
                      <a:pt x="10" y="4"/>
                    </a:moveTo>
                    <a:cubicBezTo>
                      <a:pt x="21" y="0"/>
                      <a:pt x="32" y="2"/>
                      <a:pt x="43" y="2"/>
                    </a:cubicBezTo>
                    <a:cubicBezTo>
                      <a:pt x="53" y="2"/>
                      <a:pt x="64" y="0"/>
                      <a:pt x="71" y="7"/>
                    </a:cubicBezTo>
                    <a:cubicBezTo>
                      <a:pt x="77" y="12"/>
                      <a:pt x="78" y="20"/>
                      <a:pt x="78" y="27"/>
                    </a:cubicBezTo>
                    <a:cubicBezTo>
                      <a:pt x="78" y="42"/>
                      <a:pt x="78" y="57"/>
                      <a:pt x="78" y="73"/>
                    </a:cubicBezTo>
                    <a:cubicBezTo>
                      <a:pt x="78" y="76"/>
                      <a:pt x="78" y="81"/>
                      <a:pt x="72" y="81"/>
                    </a:cubicBezTo>
                    <a:cubicBezTo>
                      <a:pt x="67" y="81"/>
                      <a:pt x="64" y="77"/>
                      <a:pt x="64" y="73"/>
                    </a:cubicBezTo>
                    <a:cubicBezTo>
                      <a:pt x="64" y="58"/>
                      <a:pt x="64" y="43"/>
                      <a:pt x="64" y="28"/>
                    </a:cubicBezTo>
                    <a:cubicBezTo>
                      <a:pt x="63" y="28"/>
                      <a:pt x="60" y="28"/>
                      <a:pt x="59" y="28"/>
                    </a:cubicBezTo>
                    <a:cubicBezTo>
                      <a:pt x="59" y="71"/>
                      <a:pt x="59" y="113"/>
                      <a:pt x="59" y="156"/>
                    </a:cubicBezTo>
                    <a:cubicBezTo>
                      <a:pt x="60" y="166"/>
                      <a:pt x="42" y="168"/>
                      <a:pt x="41" y="158"/>
                    </a:cubicBezTo>
                    <a:cubicBezTo>
                      <a:pt x="41" y="132"/>
                      <a:pt x="41" y="107"/>
                      <a:pt x="41" y="81"/>
                    </a:cubicBezTo>
                    <a:cubicBezTo>
                      <a:pt x="40" y="81"/>
                      <a:pt x="38" y="81"/>
                      <a:pt x="37" y="81"/>
                    </a:cubicBezTo>
                    <a:cubicBezTo>
                      <a:pt x="37" y="103"/>
                      <a:pt x="37" y="126"/>
                      <a:pt x="37" y="148"/>
                    </a:cubicBezTo>
                    <a:cubicBezTo>
                      <a:pt x="37" y="153"/>
                      <a:pt x="37" y="160"/>
                      <a:pt x="35" y="162"/>
                    </a:cubicBezTo>
                    <a:cubicBezTo>
                      <a:pt x="29" y="167"/>
                      <a:pt x="18" y="164"/>
                      <a:pt x="18" y="156"/>
                    </a:cubicBezTo>
                    <a:cubicBezTo>
                      <a:pt x="18" y="113"/>
                      <a:pt x="18" y="71"/>
                      <a:pt x="18" y="28"/>
                    </a:cubicBezTo>
                    <a:cubicBezTo>
                      <a:pt x="17" y="28"/>
                      <a:pt x="15" y="28"/>
                      <a:pt x="14" y="28"/>
                    </a:cubicBezTo>
                    <a:cubicBezTo>
                      <a:pt x="14" y="43"/>
                      <a:pt x="14" y="57"/>
                      <a:pt x="14" y="71"/>
                    </a:cubicBezTo>
                    <a:cubicBezTo>
                      <a:pt x="14" y="75"/>
                      <a:pt x="12" y="81"/>
                      <a:pt x="6" y="81"/>
                    </a:cubicBezTo>
                    <a:cubicBezTo>
                      <a:pt x="2" y="81"/>
                      <a:pt x="0" y="77"/>
                      <a:pt x="0" y="74"/>
                    </a:cubicBezTo>
                    <a:cubicBezTo>
                      <a:pt x="0" y="57"/>
                      <a:pt x="0" y="39"/>
                      <a:pt x="0" y="21"/>
                    </a:cubicBezTo>
                    <a:cubicBezTo>
                      <a:pt x="0" y="14"/>
                      <a:pt x="3" y="7"/>
                      <a:pt x="10" y="4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pPr defTabSz="2437365"/>
                <a:endParaRPr lang="en-US" sz="4799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76" name="Rectangle 70"/>
            <p:cNvSpPr>
              <a:spLocks noChangeArrowheads="1"/>
            </p:cNvSpPr>
            <p:nvPr/>
          </p:nvSpPr>
          <p:spPr bwMode="auto">
            <a:xfrm>
              <a:off x="1905452" y="2027822"/>
              <a:ext cx="1975831" cy="1219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7998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27,375</a:t>
              </a:r>
            </a:p>
            <a:p>
              <a:pPr algn="ct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4799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112" charset="0"/>
                </a:rPr>
                <a:t>Meta</a:t>
              </a:r>
            </a:p>
          </p:txBody>
        </p:sp>
        <p:grpSp>
          <p:nvGrpSpPr>
            <p:cNvPr id="258" name="Group 257" descr="Blue Pie Chart Icon"/>
            <p:cNvGrpSpPr/>
            <p:nvPr/>
          </p:nvGrpSpPr>
          <p:grpSpPr>
            <a:xfrm>
              <a:off x="9853437" y="1793619"/>
              <a:ext cx="984862" cy="975710"/>
              <a:chOff x="23333815" y="-14531819"/>
              <a:chExt cx="2335656" cy="2453575"/>
            </a:xfrm>
            <a:solidFill>
              <a:srgbClr val="2E76D4"/>
            </a:solidFill>
          </p:grpSpPr>
          <p:sp>
            <p:nvSpPr>
              <p:cNvPr id="259" name="Freeform 34"/>
              <p:cNvSpPr>
                <a:spLocks/>
              </p:cNvSpPr>
              <p:nvPr/>
            </p:nvSpPr>
            <p:spPr bwMode="auto">
              <a:xfrm>
                <a:off x="23333815" y="-14531819"/>
                <a:ext cx="1060451" cy="1114425"/>
              </a:xfrm>
              <a:custGeom>
                <a:avLst/>
                <a:gdLst/>
                <a:ahLst/>
                <a:cxnLst>
                  <a:cxn ang="0">
                    <a:pos x="668" y="702"/>
                  </a:cxn>
                  <a:cxn ang="0">
                    <a:pos x="0" y="484"/>
                  </a:cxn>
                  <a:cxn ang="0">
                    <a:pos x="0" y="484"/>
                  </a:cxn>
                  <a:cxn ang="0">
                    <a:pos x="10" y="458"/>
                  </a:cxn>
                  <a:cxn ang="0">
                    <a:pos x="20" y="431"/>
                  </a:cxn>
                  <a:cxn ang="0">
                    <a:pos x="31" y="404"/>
                  </a:cxn>
                  <a:cxn ang="0">
                    <a:pos x="43" y="379"/>
                  </a:cxn>
                  <a:cxn ang="0">
                    <a:pos x="57" y="355"/>
                  </a:cxn>
                  <a:cxn ang="0">
                    <a:pos x="71" y="330"/>
                  </a:cxn>
                  <a:cxn ang="0">
                    <a:pos x="86" y="307"/>
                  </a:cxn>
                  <a:cxn ang="0">
                    <a:pos x="101" y="285"/>
                  </a:cxn>
                  <a:cxn ang="0">
                    <a:pos x="118" y="263"/>
                  </a:cxn>
                  <a:cxn ang="0">
                    <a:pos x="135" y="241"/>
                  </a:cxn>
                  <a:cxn ang="0">
                    <a:pos x="153" y="222"/>
                  </a:cxn>
                  <a:cxn ang="0">
                    <a:pos x="171" y="202"/>
                  </a:cxn>
                  <a:cxn ang="0">
                    <a:pos x="191" y="183"/>
                  </a:cxn>
                  <a:cxn ang="0">
                    <a:pos x="212" y="166"/>
                  </a:cxn>
                  <a:cxn ang="0">
                    <a:pos x="233" y="147"/>
                  </a:cxn>
                  <a:cxn ang="0">
                    <a:pos x="254" y="132"/>
                  </a:cxn>
                  <a:cxn ang="0">
                    <a:pos x="276" y="117"/>
                  </a:cxn>
                  <a:cxn ang="0">
                    <a:pos x="299" y="101"/>
                  </a:cxn>
                  <a:cxn ang="0">
                    <a:pos x="321" y="89"/>
                  </a:cxn>
                  <a:cxn ang="0">
                    <a:pos x="345" y="76"/>
                  </a:cxn>
                  <a:cxn ang="0">
                    <a:pos x="370" y="63"/>
                  </a:cxn>
                  <a:cxn ang="0">
                    <a:pos x="394" y="53"/>
                  </a:cxn>
                  <a:cxn ang="0">
                    <a:pos x="421" y="44"/>
                  </a:cxn>
                  <a:cxn ang="0">
                    <a:pos x="446" y="34"/>
                  </a:cxn>
                  <a:cxn ang="0">
                    <a:pos x="473" y="27"/>
                  </a:cxn>
                  <a:cxn ang="0">
                    <a:pos x="500" y="20"/>
                  </a:cxn>
                  <a:cxn ang="0">
                    <a:pos x="526" y="13"/>
                  </a:cxn>
                  <a:cxn ang="0">
                    <a:pos x="554" y="9"/>
                  </a:cxn>
                  <a:cxn ang="0">
                    <a:pos x="582" y="4"/>
                  </a:cxn>
                  <a:cxn ang="0">
                    <a:pos x="611" y="2"/>
                  </a:cxn>
                  <a:cxn ang="0">
                    <a:pos x="639" y="0"/>
                  </a:cxn>
                  <a:cxn ang="0">
                    <a:pos x="668" y="0"/>
                  </a:cxn>
                  <a:cxn ang="0">
                    <a:pos x="668" y="702"/>
                  </a:cxn>
                </a:cxnLst>
                <a:rect l="0" t="0" r="r" b="b"/>
                <a:pathLst>
                  <a:path w="668" h="702">
                    <a:moveTo>
                      <a:pt x="668" y="702"/>
                    </a:moveTo>
                    <a:lnTo>
                      <a:pt x="0" y="484"/>
                    </a:lnTo>
                    <a:lnTo>
                      <a:pt x="0" y="484"/>
                    </a:lnTo>
                    <a:lnTo>
                      <a:pt x="10" y="458"/>
                    </a:lnTo>
                    <a:lnTo>
                      <a:pt x="20" y="431"/>
                    </a:lnTo>
                    <a:lnTo>
                      <a:pt x="31" y="404"/>
                    </a:lnTo>
                    <a:lnTo>
                      <a:pt x="43" y="379"/>
                    </a:lnTo>
                    <a:lnTo>
                      <a:pt x="57" y="355"/>
                    </a:lnTo>
                    <a:lnTo>
                      <a:pt x="71" y="330"/>
                    </a:lnTo>
                    <a:lnTo>
                      <a:pt x="86" y="307"/>
                    </a:lnTo>
                    <a:lnTo>
                      <a:pt x="101" y="285"/>
                    </a:lnTo>
                    <a:lnTo>
                      <a:pt x="118" y="263"/>
                    </a:lnTo>
                    <a:lnTo>
                      <a:pt x="135" y="241"/>
                    </a:lnTo>
                    <a:lnTo>
                      <a:pt x="153" y="222"/>
                    </a:lnTo>
                    <a:lnTo>
                      <a:pt x="171" y="202"/>
                    </a:lnTo>
                    <a:lnTo>
                      <a:pt x="191" y="183"/>
                    </a:lnTo>
                    <a:lnTo>
                      <a:pt x="212" y="166"/>
                    </a:lnTo>
                    <a:lnTo>
                      <a:pt x="233" y="147"/>
                    </a:lnTo>
                    <a:lnTo>
                      <a:pt x="254" y="132"/>
                    </a:lnTo>
                    <a:lnTo>
                      <a:pt x="276" y="117"/>
                    </a:lnTo>
                    <a:lnTo>
                      <a:pt x="299" y="101"/>
                    </a:lnTo>
                    <a:lnTo>
                      <a:pt x="321" y="89"/>
                    </a:lnTo>
                    <a:lnTo>
                      <a:pt x="345" y="76"/>
                    </a:lnTo>
                    <a:lnTo>
                      <a:pt x="370" y="63"/>
                    </a:lnTo>
                    <a:lnTo>
                      <a:pt x="394" y="53"/>
                    </a:lnTo>
                    <a:lnTo>
                      <a:pt x="421" y="44"/>
                    </a:lnTo>
                    <a:lnTo>
                      <a:pt x="446" y="34"/>
                    </a:lnTo>
                    <a:lnTo>
                      <a:pt x="473" y="27"/>
                    </a:lnTo>
                    <a:lnTo>
                      <a:pt x="500" y="20"/>
                    </a:lnTo>
                    <a:lnTo>
                      <a:pt x="526" y="13"/>
                    </a:lnTo>
                    <a:lnTo>
                      <a:pt x="554" y="9"/>
                    </a:lnTo>
                    <a:lnTo>
                      <a:pt x="582" y="4"/>
                    </a:lnTo>
                    <a:lnTo>
                      <a:pt x="611" y="2"/>
                    </a:lnTo>
                    <a:lnTo>
                      <a:pt x="639" y="0"/>
                    </a:lnTo>
                    <a:lnTo>
                      <a:pt x="668" y="0"/>
                    </a:lnTo>
                    <a:lnTo>
                      <a:pt x="668" y="702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pPr defTabSz="2437365"/>
                <a:endParaRPr lang="en-US" sz="4799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5"/>
              <p:cNvSpPr>
                <a:spLocks/>
              </p:cNvSpPr>
              <p:nvPr/>
            </p:nvSpPr>
            <p:spPr bwMode="auto">
              <a:xfrm>
                <a:off x="23440620" y="-14305508"/>
                <a:ext cx="2228851" cy="2227264"/>
              </a:xfrm>
              <a:custGeom>
                <a:avLst/>
                <a:gdLst/>
                <a:ahLst/>
                <a:cxnLst>
                  <a:cxn ang="0">
                    <a:pos x="702" y="0"/>
                  </a:cxn>
                  <a:cxn ang="0">
                    <a:pos x="739" y="0"/>
                  </a:cxn>
                  <a:cxn ang="0">
                    <a:pos x="809" y="7"/>
                  </a:cxn>
                  <a:cxn ang="0">
                    <a:pos x="878" y="21"/>
                  </a:cxn>
                  <a:cxn ang="0">
                    <a:pos x="944" y="42"/>
                  </a:cxn>
                  <a:cxn ang="0">
                    <a:pos x="1007" y="68"/>
                  </a:cxn>
                  <a:cxn ang="0">
                    <a:pos x="1067" y="101"/>
                  </a:cxn>
                  <a:cxn ang="0">
                    <a:pos x="1122" y="139"/>
                  </a:cxn>
                  <a:cxn ang="0">
                    <a:pos x="1175" y="181"/>
                  </a:cxn>
                  <a:cxn ang="0">
                    <a:pos x="1221" y="228"/>
                  </a:cxn>
                  <a:cxn ang="0">
                    <a:pos x="1265" y="280"/>
                  </a:cxn>
                  <a:cxn ang="0">
                    <a:pos x="1303" y="336"/>
                  </a:cxn>
                  <a:cxn ang="0">
                    <a:pos x="1335" y="397"/>
                  </a:cxn>
                  <a:cxn ang="0">
                    <a:pos x="1362" y="460"/>
                  </a:cxn>
                  <a:cxn ang="0">
                    <a:pos x="1383" y="526"/>
                  </a:cxn>
                  <a:cxn ang="0">
                    <a:pos x="1397" y="595"/>
                  </a:cxn>
                  <a:cxn ang="0">
                    <a:pos x="1404" y="665"/>
                  </a:cxn>
                  <a:cxn ang="0">
                    <a:pos x="1404" y="701"/>
                  </a:cxn>
                  <a:cxn ang="0">
                    <a:pos x="1401" y="773"/>
                  </a:cxn>
                  <a:cxn ang="0">
                    <a:pos x="1390" y="843"/>
                  </a:cxn>
                  <a:cxn ang="0">
                    <a:pos x="1373" y="909"/>
                  </a:cxn>
                  <a:cxn ang="0">
                    <a:pos x="1349" y="973"/>
                  </a:cxn>
                  <a:cxn ang="0">
                    <a:pos x="1320" y="1035"/>
                  </a:cxn>
                  <a:cxn ang="0">
                    <a:pos x="1285" y="1093"/>
                  </a:cxn>
                  <a:cxn ang="0">
                    <a:pos x="1244" y="1147"/>
                  </a:cxn>
                  <a:cxn ang="0">
                    <a:pos x="1199" y="1197"/>
                  </a:cxn>
                  <a:cxn ang="0">
                    <a:pos x="1148" y="1243"/>
                  </a:cxn>
                  <a:cxn ang="0">
                    <a:pos x="1095" y="1284"/>
                  </a:cxn>
                  <a:cxn ang="0">
                    <a:pos x="1038" y="1319"/>
                  </a:cxn>
                  <a:cxn ang="0">
                    <a:pos x="976" y="1348"/>
                  </a:cxn>
                  <a:cxn ang="0">
                    <a:pos x="911" y="1371"/>
                  </a:cxn>
                  <a:cxn ang="0">
                    <a:pos x="844" y="1389"/>
                  </a:cxn>
                  <a:cxn ang="0">
                    <a:pos x="774" y="1399"/>
                  </a:cxn>
                  <a:cxn ang="0">
                    <a:pos x="702" y="1403"/>
                  </a:cxn>
                  <a:cxn ang="0">
                    <a:pos x="666" y="1401"/>
                  </a:cxn>
                  <a:cxn ang="0">
                    <a:pos x="595" y="1394"/>
                  </a:cxn>
                  <a:cxn ang="0">
                    <a:pos x="527" y="1380"/>
                  </a:cxn>
                  <a:cxn ang="0">
                    <a:pos x="461" y="1361"/>
                  </a:cxn>
                  <a:cxn ang="0">
                    <a:pos x="397" y="1334"/>
                  </a:cxn>
                  <a:cxn ang="0">
                    <a:pos x="338" y="1302"/>
                  </a:cxn>
                  <a:cxn ang="0">
                    <a:pos x="282" y="1264"/>
                  </a:cxn>
                  <a:cxn ang="0">
                    <a:pos x="230" y="1220"/>
                  </a:cxn>
                  <a:cxn ang="0">
                    <a:pos x="183" y="1173"/>
                  </a:cxn>
                  <a:cxn ang="0">
                    <a:pos x="139" y="1121"/>
                  </a:cxn>
                  <a:cxn ang="0">
                    <a:pos x="101" y="1065"/>
                  </a:cxn>
                  <a:cxn ang="0">
                    <a:pos x="69" y="1006"/>
                  </a:cxn>
                  <a:cxn ang="0">
                    <a:pos x="42" y="943"/>
                  </a:cxn>
                  <a:cxn ang="0">
                    <a:pos x="23" y="877"/>
                  </a:cxn>
                  <a:cxn ang="0">
                    <a:pos x="9" y="808"/>
                  </a:cxn>
                  <a:cxn ang="0">
                    <a:pos x="2" y="736"/>
                  </a:cxn>
                  <a:cxn ang="0">
                    <a:pos x="0" y="701"/>
                  </a:cxn>
                  <a:cxn ang="0">
                    <a:pos x="2" y="645"/>
                  </a:cxn>
                  <a:cxn ang="0">
                    <a:pos x="9" y="590"/>
                  </a:cxn>
                  <a:cxn ang="0">
                    <a:pos x="18" y="538"/>
                  </a:cxn>
                  <a:cxn ang="0">
                    <a:pos x="34" y="484"/>
                  </a:cxn>
                </a:cxnLst>
                <a:rect l="0" t="0" r="r" b="b"/>
                <a:pathLst>
                  <a:path w="1404" h="1403">
                    <a:moveTo>
                      <a:pt x="702" y="701"/>
                    </a:moveTo>
                    <a:lnTo>
                      <a:pt x="702" y="0"/>
                    </a:lnTo>
                    <a:lnTo>
                      <a:pt x="702" y="0"/>
                    </a:lnTo>
                    <a:lnTo>
                      <a:pt x="739" y="0"/>
                    </a:lnTo>
                    <a:lnTo>
                      <a:pt x="774" y="2"/>
                    </a:lnTo>
                    <a:lnTo>
                      <a:pt x="809" y="7"/>
                    </a:lnTo>
                    <a:lnTo>
                      <a:pt x="844" y="14"/>
                    </a:lnTo>
                    <a:lnTo>
                      <a:pt x="878" y="21"/>
                    </a:lnTo>
                    <a:lnTo>
                      <a:pt x="911" y="30"/>
                    </a:lnTo>
                    <a:lnTo>
                      <a:pt x="944" y="42"/>
                    </a:lnTo>
                    <a:lnTo>
                      <a:pt x="976" y="54"/>
                    </a:lnTo>
                    <a:lnTo>
                      <a:pt x="1007" y="68"/>
                    </a:lnTo>
                    <a:lnTo>
                      <a:pt x="1038" y="84"/>
                    </a:lnTo>
                    <a:lnTo>
                      <a:pt x="1067" y="101"/>
                    </a:lnTo>
                    <a:lnTo>
                      <a:pt x="1095" y="119"/>
                    </a:lnTo>
                    <a:lnTo>
                      <a:pt x="1122" y="139"/>
                    </a:lnTo>
                    <a:lnTo>
                      <a:pt x="1148" y="160"/>
                    </a:lnTo>
                    <a:lnTo>
                      <a:pt x="1175" y="181"/>
                    </a:lnTo>
                    <a:lnTo>
                      <a:pt x="1199" y="204"/>
                    </a:lnTo>
                    <a:lnTo>
                      <a:pt x="1221" y="228"/>
                    </a:lnTo>
                    <a:lnTo>
                      <a:pt x="1244" y="255"/>
                    </a:lnTo>
                    <a:lnTo>
                      <a:pt x="1265" y="280"/>
                    </a:lnTo>
                    <a:lnTo>
                      <a:pt x="1285" y="308"/>
                    </a:lnTo>
                    <a:lnTo>
                      <a:pt x="1303" y="336"/>
                    </a:lnTo>
                    <a:lnTo>
                      <a:pt x="1320" y="366"/>
                    </a:lnTo>
                    <a:lnTo>
                      <a:pt x="1335" y="397"/>
                    </a:lnTo>
                    <a:lnTo>
                      <a:pt x="1349" y="428"/>
                    </a:lnTo>
                    <a:lnTo>
                      <a:pt x="1362" y="460"/>
                    </a:lnTo>
                    <a:lnTo>
                      <a:pt x="1373" y="492"/>
                    </a:lnTo>
                    <a:lnTo>
                      <a:pt x="1383" y="526"/>
                    </a:lnTo>
                    <a:lnTo>
                      <a:pt x="1390" y="560"/>
                    </a:lnTo>
                    <a:lnTo>
                      <a:pt x="1397" y="595"/>
                    </a:lnTo>
                    <a:lnTo>
                      <a:pt x="1401" y="630"/>
                    </a:lnTo>
                    <a:lnTo>
                      <a:pt x="1404" y="665"/>
                    </a:lnTo>
                    <a:lnTo>
                      <a:pt x="1404" y="701"/>
                    </a:lnTo>
                    <a:lnTo>
                      <a:pt x="1404" y="701"/>
                    </a:lnTo>
                    <a:lnTo>
                      <a:pt x="1404" y="736"/>
                    </a:lnTo>
                    <a:lnTo>
                      <a:pt x="1401" y="773"/>
                    </a:lnTo>
                    <a:lnTo>
                      <a:pt x="1397" y="808"/>
                    </a:lnTo>
                    <a:lnTo>
                      <a:pt x="1390" y="843"/>
                    </a:lnTo>
                    <a:lnTo>
                      <a:pt x="1383" y="877"/>
                    </a:lnTo>
                    <a:lnTo>
                      <a:pt x="1373" y="909"/>
                    </a:lnTo>
                    <a:lnTo>
                      <a:pt x="1362" y="943"/>
                    </a:lnTo>
                    <a:lnTo>
                      <a:pt x="1349" y="973"/>
                    </a:lnTo>
                    <a:lnTo>
                      <a:pt x="1335" y="1006"/>
                    </a:lnTo>
                    <a:lnTo>
                      <a:pt x="1320" y="1035"/>
                    </a:lnTo>
                    <a:lnTo>
                      <a:pt x="1303" y="1065"/>
                    </a:lnTo>
                    <a:lnTo>
                      <a:pt x="1285" y="1093"/>
                    </a:lnTo>
                    <a:lnTo>
                      <a:pt x="1265" y="1121"/>
                    </a:lnTo>
                    <a:lnTo>
                      <a:pt x="1244" y="1147"/>
                    </a:lnTo>
                    <a:lnTo>
                      <a:pt x="1221" y="1173"/>
                    </a:lnTo>
                    <a:lnTo>
                      <a:pt x="1199" y="1197"/>
                    </a:lnTo>
                    <a:lnTo>
                      <a:pt x="1175" y="1220"/>
                    </a:lnTo>
                    <a:lnTo>
                      <a:pt x="1148" y="1243"/>
                    </a:lnTo>
                    <a:lnTo>
                      <a:pt x="1122" y="1264"/>
                    </a:lnTo>
                    <a:lnTo>
                      <a:pt x="1095" y="1284"/>
                    </a:lnTo>
                    <a:lnTo>
                      <a:pt x="1067" y="1302"/>
                    </a:lnTo>
                    <a:lnTo>
                      <a:pt x="1038" y="1319"/>
                    </a:lnTo>
                    <a:lnTo>
                      <a:pt x="1007" y="1334"/>
                    </a:lnTo>
                    <a:lnTo>
                      <a:pt x="976" y="1348"/>
                    </a:lnTo>
                    <a:lnTo>
                      <a:pt x="944" y="1361"/>
                    </a:lnTo>
                    <a:lnTo>
                      <a:pt x="911" y="1371"/>
                    </a:lnTo>
                    <a:lnTo>
                      <a:pt x="878" y="1380"/>
                    </a:lnTo>
                    <a:lnTo>
                      <a:pt x="844" y="1389"/>
                    </a:lnTo>
                    <a:lnTo>
                      <a:pt x="809" y="1394"/>
                    </a:lnTo>
                    <a:lnTo>
                      <a:pt x="774" y="1399"/>
                    </a:lnTo>
                    <a:lnTo>
                      <a:pt x="739" y="1401"/>
                    </a:lnTo>
                    <a:lnTo>
                      <a:pt x="702" y="1403"/>
                    </a:lnTo>
                    <a:lnTo>
                      <a:pt x="702" y="1403"/>
                    </a:lnTo>
                    <a:lnTo>
                      <a:pt x="666" y="1401"/>
                    </a:lnTo>
                    <a:lnTo>
                      <a:pt x="630" y="1399"/>
                    </a:lnTo>
                    <a:lnTo>
                      <a:pt x="595" y="1394"/>
                    </a:lnTo>
                    <a:lnTo>
                      <a:pt x="560" y="1389"/>
                    </a:lnTo>
                    <a:lnTo>
                      <a:pt x="527" y="1380"/>
                    </a:lnTo>
                    <a:lnTo>
                      <a:pt x="493" y="1371"/>
                    </a:lnTo>
                    <a:lnTo>
                      <a:pt x="461" y="1361"/>
                    </a:lnTo>
                    <a:lnTo>
                      <a:pt x="428" y="1348"/>
                    </a:lnTo>
                    <a:lnTo>
                      <a:pt x="397" y="1334"/>
                    </a:lnTo>
                    <a:lnTo>
                      <a:pt x="368" y="1319"/>
                    </a:lnTo>
                    <a:lnTo>
                      <a:pt x="338" y="1302"/>
                    </a:lnTo>
                    <a:lnTo>
                      <a:pt x="310" y="1284"/>
                    </a:lnTo>
                    <a:lnTo>
                      <a:pt x="282" y="1264"/>
                    </a:lnTo>
                    <a:lnTo>
                      <a:pt x="256" y="1243"/>
                    </a:lnTo>
                    <a:lnTo>
                      <a:pt x="230" y="1220"/>
                    </a:lnTo>
                    <a:lnTo>
                      <a:pt x="205" y="1197"/>
                    </a:lnTo>
                    <a:lnTo>
                      <a:pt x="183" y="1173"/>
                    </a:lnTo>
                    <a:lnTo>
                      <a:pt x="160" y="1147"/>
                    </a:lnTo>
                    <a:lnTo>
                      <a:pt x="139" y="1121"/>
                    </a:lnTo>
                    <a:lnTo>
                      <a:pt x="119" y="1093"/>
                    </a:lnTo>
                    <a:lnTo>
                      <a:pt x="101" y="1065"/>
                    </a:lnTo>
                    <a:lnTo>
                      <a:pt x="84" y="1035"/>
                    </a:lnTo>
                    <a:lnTo>
                      <a:pt x="69" y="1006"/>
                    </a:lnTo>
                    <a:lnTo>
                      <a:pt x="55" y="973"/>
                    </a:lnTo>
                    <a:lnTo>
                      <a:pt x="42" y="943"/>
                    </a:lnTo>
                    <a:lnTo>
                      <a:pt x="31" y="909"/>
                    </a:lnTo>
                    <a:lnTo>
                      <a:pt x="23" y="877"/>
                    </a:lnTo>
                    <a:lnTo>
                      <a:pt x="14" y="843"/>
                    </a:lnTo>
                    <a:lnTo>
                      <a:pt x="9" y="808"/>
                    </a:lnTo>
                    <a:lnTo>
                      <a:pt x="4" y="773"/>
                    </a:lnTo>
                    <a:lnTo>
                      <a:pt x="2" y="736"/>
                    </a:lnTo>
                    <a:lnTo>
                      <a:pt x="0" y="701"/>
                    </a:lnTo>
                    <a:lnTo>
                      <a:pt x="0" y="701"/>
                    </a:lnTo>
                    <a:lnTo>
                      <a:pt x="0" y="672"/>
                    </a:lnTo>
                    <a:lnTo>
                      <a:pt x="2" y="645"/>
                    </a:lnTo>
                    <a:lnTo>
                      <a:pt x="4" y="617"/>
                    </a:lnTo>
                    <a:lnTo>
                      <a:pt x="9" y="590"/>
                    </a:lnTo>
                    <a:lnTo>
                      <a:pt x="13" y="565"/>
                    </a:lnTo>
                    <a:lnTo>
                      <a:pt x="18" y="538"/>
                    </a:lnTo>
                    <a:lnTo>
                      <a:pt x="27" y="512"/>
                    </a:lnTo>
                    <a:lnTo>
                      <a:pt x="34" y="484"/>
                    </a:lnTo>
                    <a:lnTo>
                      <a:pt x="702" y="701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pPr defTabSz="2437365"/>
                <a:endParaRPr lang="en-US" sz="4799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79" name="Group 278"/>
            <p:cNvGrpSpPr/>
            <p:nvPr/>
          </p:nvGrpSpPr>
          <p:grpSpPr>
            <a:xfrm>
              <a:off x="943402" y="1986172"/>
              <a:ext cx="332629" cy="726488"/>
              <a:chOff x="1251190" y="1241839"/>
              <a:chExt cx="319088" cy="696911"/>
            </a:xfrm>
            <a:solidFill>
              <a:schemeClr val="tx2">
                <a:lumMod val="60000"/>
                <a:lumOff val="40000"/>
              </a:schemeClr>
            </a:solidFill>
          </p:grpSpPr>
          <p:sp>
            <p:nvSpPr>
              <p:cNvPr id="294" name="Freeform 5"/>
              <p:cNvSpPr>
                <a:spLocks/>
              </p:cNvSpPr>
              <p:nvPr/>
            </p:nvSpPr>
            <p:spPr bwMode="auto">
              <a:xfrm>
                <a:off x="1333745" y="1241839"/>
                <a:ext cx="133350" cy="133350"/>
              </a:xfrm>
              <a:custGeom>
                <a:avLst/>
                <a:gdLst>
                  <a:gd name="T0" fmla="*/ 17 w 39"/>
                  <a:gd name="T1" fmla="*/ 3 h 39"/>
                  <a:gd name="T2" fmla="*/ 37 w 39"/>
                  <a:gd name="T3" fmla="*/ 21 h 39"/>
                  <a:gd name="T4" fmla="*/ 8 w 39"/>
                  <a:gd name="T5" fmla="*/ 28 h 39"/>
                  <a:gd name="T6" fmla="*/ 17 w 39"/>
                  <a:gd name="T7" fmla="*/ 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9">
                    <a:moveTo>
                      <a:pt x="17" y="3"/>
                    </a:moveTo>
                    <a:cubicBezTo>
                      <a:pt x="28" y="0"/>
                      <a:pt x="39" y="10"/>
                      <a:pt x="37" y="21"/>
                    </a:cubicBezTo>
                    <a:cubicBezTo>
                      <a:pt x="36" y="35"/>
                      <a:pt x="15" y="39"/>
                      <a:pt x="8" y="28"/>
                    </a:cubicBezTo>
                    <a:cubicBezTo>
                      <a:pt x="0" y="19"/>
                      <a:pt x="6" y="5"/>
                      <a:pt x="17" y="3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pPr defTabSz="2437365"/>
                <a:endParaRPr lang="en-US" sz="4799">
                  <a:solidFill>
                    <a:prstClr val="black"/>
                  </a:solidFill>
                </a:endParaRPr>
              </a:p>
            </p:txBody>
          </p:sp>
          <p:sp>
            <p:nvSpPr>
              <p:cNvPr id="295" name="Freeform 10"/>
              <p:cNvSpPr>
                <a:spLocks/>
              </p:cNvSpPr>
              <p:nvPr/>
            </p:nvSpPr>
            <p:spPr bwMode="auto">
              <a:xfrm>
                <a:off x="1251190" y="1370425"/>
                <a:ext cx="319088" cy="568325"/>
              </a:xfrm>
              <a:custGeom>
                <a:avLst/>
                <a:gdLst>
                  <a:gd name="T0" fmla="*/ 19 w 93"/>
                  <a:gd name="T1" fmla="*/ 7 h 166"/>
                  <a:gd name="T2" fmla="*/ 49 w 93"/>
                  <a:gd name="T3" fmla="*/ 2 h 166"/>
                  <a:gd name="T4" fmla="*/ 72 w 93"/>
                  <a:gd name="T5" fmla="*/ 10 h 166"/>
                  <a:gd name="T6" fmla="*/ 84 w 93"/>
                  <a:gd name="T7" fmla="*/ 43 h 166"/>
                  <a:gd name="T8" fmla="*/ 89 w 93"/>
                  <a:gd name="T9" fmla="*/ 71 h 166"/>
                  <a:gd name="T10" fmla="*/ 77 w 93"/>
                  <a:gd name="T11" fmla="*/ 67 h 166"/>
                  <a:gd name="T12" fmla="*/ 65 w 93"/>
                  <a:gd name="T13" fmla="*/ 28 h 166"/>
                  <a:gd name="T14" fmla="*/ 61 w 93"/>
                  <a:gd name="T15" fmla="*/ 23 h 166"/>
                  <a:gd name="T16" fmla="*/ 82 w 93"/>
                  <a:gd name="T17" fmla="*/ 100 h 166"/>
                  <a:gd name="T18" fmla="*/ 63 w 93"/>
                  <a:gd name="T19" fmla="*/ 100 h 166"/>
                  <a:gd name="T20" fmla="*/ 63 w 93"/>
                  <a:gd name="T21" fmla="*/ 156 h 166"/>
                  <a:gd name="T22" fmla="*/ 55 w 93"/>
                  <a:gd name="T23" fmla="*/ 164 h 166"/>
                  <a:gd name="T24" fmla="*/ 48 w 93"/>
                  <a:gd name="T25" fmla="*/ 156 h 166"/>
                  <a:gd name="T26" fmla="*/ 48 w 93"/>
                  <a:gd name="T27" fmla="*/ 100 h 166"/>
                  <a:gd name="T28" fmla="*/ 43 w 93"/>
                  <a:gd name="T29" fmla="*/ 100 h 166"/>
                  <a:gd name="T30" fmla="*/ 43 w 93"/>
                  <a:gd name="T31" fmla="*/ 158 h 166"/>
                  <a:gd name="T32" fmla="*/ 29 w 93"/>
                  <a:gd name="T33" fmla="*/ 158 h 166"/>
                  <a:gd name="T34" fmla="*/ 28 w 93"/>
                  <a:gd name="T35" fmla="*/ 100 h 166"/>
                  <a:gd name="T36" fmla="*/ 9 w 93"/>
                  <a:gd name="T37" fmla="*/ 100 h 166"/>
                  <a:gd name="T38" fmla="*/ 28 w 93"/>
                  <a:gd name="T39" fmla="*/ 24 h 166"/>
                  <a:gd name="T40" fmla="*/ 25 w 93"/>
                  <a:gd name="T41" fmla="*/ 26 h 166"/>
                  <a:gd name="T42" fmla="*/ 13 w 93"/>
                  <a:gd name="T43" fmla="*/ 67 h 166"/>
                  <a:gd name="T44" fmla="*/ 0 w 93"/>
                  <a:gd name="T45" fmla="*/ 66 h 166"/>
                  <a:gd name="T46" fmla="*/ 8 w 93"/>
                  <a:gd name="T47" fmla="*/ 36 h 166"/>
                  <a:gd name="T48" fmla="*/ 19 w 93"/>
                  <a:gd name="T49" fmla="*/ 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3" h="166">
                    <a:moveTo>
                      <a:pt x="19" y="7"/>
                    </a:moveTo>
                    <a:cubicBezTo>
                      <a:pt x="27" y="0"/>
                      <a:pt x="39" y="3"/>
                      <a:pt x="49" y="2"/>
                    </a:cubicBezTo>
                    <a:cubicBezTo>
                      <a:pt x="58" y="1"/>
                      <a:pt x="68" y="2"/>
                      <a:pt x="72" y="10"/>
                    </a:cubicBezTo>
                    <a:cubicBezTo>
                      <a:pt x="78" y="20"/>
                      <a:pt x="80" y="32"/>
                      <a:pt x="84" y="43"/>
                    </a:cubicBezTo>
                    <a:cubicBezTo>
                      <a:pt x="90" y="59"/>
                      <a:pt x="93" y="68"/>
                      <a:pt x="89" y="71"/>
                    </a:cubicBezTo>
                    <a:cubicBezTo>
                      <a:pt x="85" y="73"/>
                      <a:pt x="79" y="72"/>
                      <a:pt x="77" y="67"/>
                    </a:cubicBezTo>
                    <a:cubicBezTo>
                      <a:pt x="72" y="54"/>
                      <a:pt x="69" y="41"/>
                      <a:pt x="65" y="28"/>
                    </a:cubicBezTo>
                    <a:cubicBezTo>
                      <a:pt x="64" y="25"/>
                      <a:pt x="62" y="24"/>
                      <a:pt x="61" y="23"/>
                    </a:cubicBezTo>
                    <a:cubicBezTo>
                      <a:pt x="67" y="49"/>
                      <a:pt x="75" y="74"/>
                      <a:pt x="82" y="100"/>
                    </a:cubicBezTo>
                    <a:cubicBezTo>
                      <a:pt x="76" y="100"/>
                      <a:pt x="69" y="100"/>
                      <a:pt x="63" y="100"/>
                    </a:cubicBezTo>
                    <a:cubicBezTo>
                      <a:pt x="63" y="119"/>
                      <a:pt x="63" y="137"/>
                      <a:pt x="63" y="156"/>
                    </a:cubicBezTo>
                    <a:cubicBezTo>
                      <a:pt x="63" y="160"/>
                      <a:pt x="60" y="165"/>
                      <a:pt x="55" y="164"/>
                    </a:cubicBezTo>
                    <a:cubicBezTo>
                      <a:pt x="51" y="165"/>
                      <a:pt x="47" y="160"/>
                      <a:pt x="48" y="156"/>
                    </a:cubicBezTo>
                    <a:cubicBezTo>
                      <a:pt x="48" y="137"/>
                      <a:pt x="48" y="119"/>
                      <a:pt x="48" y="100"/>
                    </a:cubicBezTo>
                    <a:cubicBezTo>
                      <a:pt x="47" y="100"/>
                      <a:pt x="44" y="100"/>
                      <a:pt x="43" y="100"/>
                    </a:cubicBezTo>
                    <a:cubicBezTo>
                      <a:pt x="43" y="119"/>
                      <a:pt x="44" y="139"/>
                      <a:pt x="43" y="158"/>
                    </a:cubicBezTo>
                    <a:cubicBezTo>
                      <a:pt x="42" y="166"/>
                      <a:pt x="29" y="166"/>
                      <a:pt x="29" y="158"/>
                    </a:cubicBezTo>
                    <a:cubicBezTo>
                      <a:pt x="28" y="139"/>
                      <a:pt x="29" y="119"/>
                      <a:pt x="28" y="100"/>
                    </a:cubicBezTo>
                    <a:cubicBezTo>
                      <a:pt x="22" y="100"/>
                      <a:pt x="15" y="100"/>
                      <a:pt x="9" y="100"/>
                    </a:cubicBezTo>
                    <a:cubicBezTo>
                      <a:pt x="15" y="75"/>
                      <a:pt x="22" y="49"/>
                      <a:pt x="28" y="24"/>
                    </a:cubicBezTo>
                    <a:cubicBezTo>
                      <a:pt x="27" y="24"/>
                      <a:pt x="26" y="25"/>
                      <a:pt x="25" y="26"/>
                    </a:cubicBezTo>
                    <a:cubicBezTo>
                      <a:pt x="20" y="39"/>
                      <a:pt x="18" y="54"/>
                      <a:pt x="13" y="67"/>
                    </a:cubicBezTo>
                    <a:cubicBezTo>
                      <a:pt x="11" y="74"/>
                      <a:pt x="0" y="73"/>
                      <a:pt x="0" y="66"/>
                    </a:cubicBezTo>
                    <a:cubicBezTo>
                      <a:pt x="1" y="56"/>
                      <a:pt x="5" y="46"/>
                      <a:pt x="8" y="36"/>
                    </a:cubicBezTo>
                    <a:cubicBezTo>
                      <a:pt x="11" y="26"/>
                      <a:pt x="12" y="15"/>
                      <a:pt x="19" y="7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pPr defTabSz="2437365"/>
                <a:endParaRPr lang="en-US" sz="4799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58" name="Rectangle 70"/>
            <p:cNvSpPr>
              <a:spLocks noChangeArrowheads="1"/>
            </p:cNvSpPr>
            <p:nvPr/>
          </p:nvSpPr>
          <p:spPr bwMode="auto">
            <a:xfrm>
              <a:off x="4403736" y="1857407"/>
              <a:ext cx="2661389" cy="1219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algn="ct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10797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23,808*</a:t>
              </a:r>
            </a:p>
            <a:p>
              <a:pPr algn="ct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s-419" sz="4799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112" charset="0"/>
                </a:rPr>
                <a:t>Ejecutado</a:t>
              </a:r>
            </a:p>
          </p:txBody>
        </p:sp>
      </p:grpSp>
      <p:sp>
        <p:nvSpPr>
          <p:cNvPr id="39" name="TextBox 214"/>
          <p:cNvSpPr txBox="1"/>
          <p:nvPr/>
        </p:nvSpPr>
        <p:spPr>
          <a:xfrm>
            <a:off x="440653" y="411464"/>
            <a:ext cx="23479916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365"/>
            <a:r>
              <a:rPr lang="es-SV" sz="6398">
                <a:solidFill>
                  <a:srgbClr val="FFFFFF"/>
                </a:solidFill>
                <a:latin typeface="Arial"/>
                <a:cs typeface="Arial"/>
              </a:rPr>
              <a:t>Ejecución GERENCIA DE FORMACIÓN INICIAL</a:t>
            </a:r>
            <a:endParaRPr lang="es-419" sz="6398">
              <a:solidFill>
                <a:srgbClr val="FFFFFF"/>
              </a:solidFill>
              <a:latin typeface="Arial"/>
              <a:cs typeface="Arial"/>
            </a:endParaRPr>
          </a:p>
          <a:p>
            <a:pPr defTabSz="2437365"/>
            <a:r>
              <a:rPr lang="en-US" sz="3999">
                <a:solidFill>
                  <a:srgbClr val="D4D4D4"/>
                </a:solidFill>
                <a:latin typeface="Arial"/>
                <a:cs typeface="Arial"/>
              </a:rPr>
              <a:t>RESULTADOS PRIMER TRIMESTRE 2020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786" y="7145738"/>
            <a:ext cx="6892301" cy="1837947"/>
          </a:xfrm>
          <a:prstGeom prst="rect">
            <a:avLst/>
          </a:prstGeom>
        </p:spPr>
      </p:pic>
      <p:sp>
        <p:nvSpPr>
          <p:cNvPr id="42" name="Freeform 34"/>
          <p:cNvSpPr>
            <a:spLocks/>
          </p:cNvSpPr>
          <p:nvPr/>
        </p:nvSpPr>
        <p:spPr bwMode="auto">
          <a:xfrm>
            <a:off x="20250929" y="9662152"/>
            <a:ext cx="894075" cy="886113"/>
          </a:xfrm>
          <a:custGeom>
            <a:avLst/>
            <a:gdLst/>
            <a:ahLst/>
            <a:cxnLst>
              <a:cxn ang="0">
                <a:pos x="668" y="702"/>
              </a:cxn>
              <a:cxn ang="0">
                <a:pos x="0" y="484"/>
              </a:cxn>
              <a:cxn ang="0">
                <a:pos x="0" y="484"/>
              </a:cxn>
              <a:cxn ang="0">
                <a:pos x="10" y="458"/>
              </a:cxn>
              <a:cxn ang="0">
                <a:pos x="20" y="431"/>
              </a:cxn>
              <a:cxn ang="0">
                <a:pos x="31" y="404"/>
              </a:cxn>
              <a:cxn ang="0">
                <a:pos x="43" y="379"/>
              </a:cxn>
              <a:cxn ang="0">
                <a:pos x="57" y="355"/>
              </a:cxn>
              <a:cxn ang="0">
                <a:pos x="71" y="330"/>
              </a:cxn>
              <a:cxn ang="0">
                <a:pos x="86" y="307"/>
              </a:cxn>
              <a:cxn ang="0">
                <a:pos x="101" y="285"/>
              </a:cxn>
              <a:cxn ang="0">
                <a:pos x="118" y="263"/>
              </a:cxn>
              <a:cxn ang="0">
                <a:pos x="135" y="241"/>
              </a:cxn>
              <a:cxn ang="0">
                <a:pos x="153" y="222"/>
              </a:cxn>
              <a:cxn ang="0">
                <a:pos x="171" y="202"/>
              </a:cxn>
              <a:cxn ang="0">
                <a:pos x="191" y="183"/>
              </a:cxn>
              <a:cxn ang="0">
                <a:pos x="212" y="166"/>
              </a:cxn>
              <a:cxn ang="0">
                <a:pos x="233" y="147"/>
              </a:cxn>
              <a:cxn ang="0">
                <a:pos x="254" y="132"/>
              </a:cxn>
              <a:cxn ang="0">
                <a:pos x="276" y="117"/>
              </a:cxn>
              <a:cxn ang="0">
                <a:pos x="299" y="101"/>
              </a:cxn>
              <a:cxn ang="0">
                <a:pos x="321" y="89"/>
              </a:cxn>
              <a:cxn ang="0">
                <a:pos x="345" y="76"/>
              </a:cxn>
              <a:cxn ang="0">
                <a:pos x="370" y="63"/>
              </a:cxn>
              <a:cxn ang="0">
                <a:pos x="394" y="53"/>
              </a:cxn>
              <a:cxn ang="0">
                <a:pos x="421" y="44"/>
              </a:cxn>
              <a:cxn ang="0">
                <a:pos x="446" y="34"/>
              </a:cxn>
              <a:cxn ang="0">
                <a:pos x="473" y="27"/>
              </a:cxn>
              <a:cxn ang="0">
                <a:pos x="500" y="20"/>
              </a:cxn>
              <a:cxn ang="0">
                <a:pos x="526" y="13"/>
              </a:cxn>
              <a:cxn ang="0">
                <a:pos x="554" y="9"/>
              </a:cxn>
              <a:cxn ang="0">
                <a:pos x="582" y="4"/>
              </a:cxn>
              <a:cxn ang="0">
                <a:pos x="611" y="2"/>
              </a:cxn>
              <a:cxn ang="0">
                <a:pos x="639" y="0"/>
              </a:cxn>
              <a:cxn ang="0">
                <a:pos x="668" y="0"/>
              </a:cxn>
              <a:cxn ang="0">
                <a:pos x="668" y="702"/>
              </a:cxn>
            </a:cxnLst>
            <a:rect l="0" t="0" r="r" b="b"/>
            <a:pathLst>
              <a:path w="668" h="702">
                <a:moveTo>
                  <a:pt x="668" y="702"/>
                </a:moveTo>
                <a:lnTo>
                  <a:pt x="0" y="484"/>
                </a:lnTo>
                <a:lnTo>
                  <a:pt x="0" y="484"/>
                </a:lnTo>
                <a:lnTo>
                  <a:pt x="10" y="458"/>
                </a:lnTo>
                <a:lnTo>
                  <a:pt x="20" y="431"/>
                </a:lnTo>
                <a:lnTo>
                  <a:pt x="31" y="404"/>
                </a:lnTo>
                <a:lnTo>
                  <a:pt x="43" y="379"/>
                </a:lnTo>
                <a:lnTo>
                  <a:pt x="57" y="355"/>
                </a:lnTo>
                <a:lnTo>
                  <a:pt x="71" y="330"/>
                </a:lnTo>
                <a:lnTo>
                  <a:pt x="86" y="307"/>
                </a:lnTo>
                <a:lnTo>
                  <a:pt x="101" y="285"/>
                </a:lnTo>
                <a:lnTo>
                  <a:pt x="118" y="263"/>
                </a:lnTo>
                <a:lnTo>
                  <a:pt x="135" y="241"/>
                </a:lnTo>
                <a:lnTo>
                  <a:pt x="153" y="222"/>
                </a:lnTo>
                <a:lnTo>
                  <a:pt x="171" y="202"/>
                </a:lnTo>
                <a:lnTo>
                  <a:pt x="191" y="183"/>
                </a:lnTo>
                <a:lnTo>
                  <a:pt x="212" y="166"/>
                </a:lnTo>
                <a:lnTo>
                  <a:pt x="233" y="147"/>
                </a:lnTo>
                <a:lnTo>
                  <a:pt x="254" y="132"/>
                </a:lnTo>
                <a:lnTo>
                  <a:pt x="276" y="117"/>
                </a:lnTo>
                <a:lnTo>
                  <a:pt x="299" y="101"/>
                </a:lnTo>
                <a:lnTo>
                  <a:pt x="321" y="89"/>
                </a:lnTo>
                <a:lnTo>
                  <a:pt x="345" y="76"/>
                </a:lnTo>
                <a:lnTo>
                  <a:pt x="370" y="63"/>
                </a:lnTo>
                <a:lnTo>
                  <a:pt x="394" y="53"/>
                </a:lnTo>
                <a:lnTo>
                  <a:pt x="421" y="44"/>
                </a:lnTo>
                <a:lnTo>
                  <a:pt x="446" y="34"/>
                </a:lnTo>
                <a:lnTo>
                  <a:pt x="473" y="27"/>
                </a:lnTo>
                <a:lnTo>
                  <a:pt x="500" y="20"/>
                </a:lnTo>
                <a:lnTo>
                  <a:pt x="526" y="13"/>
                </a:lnTo>
                <a:lnTo>
                  <a:pt x="554" y="9"/>
                </a:lnTo>
                <a:lnTo>
                  <a:pt x="582" y="4"/>
                </a:lnTo>
                <a:lnTo>
                  <a:pt x="611" y="2"/>
                </a:lnTo>
                <a:lnTo>
                  <a:pt x="639" y="0"/>
                </a:lnTo>
                <a:lnTo>
                  <a:pt x="668" y="0"/>
                </a:lnTo>
                <a:lnTo>
                  <a:pt x="668" y="70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43" name="Freeform 35"/>
          <p:cNvSpPr>
            <a:spLocks/>
          </p:cNvSpPr>
          <p:nvPr/>
        </p:nvSpPr>
        <p:spPr bwMode="auto">
          <a:xfrm>
            <a:off x="20340977" y="9842100"/>
            <a:ext cx="1879163" cy="1770965"/>
          </a:xfrm>
          <a:custGeom>
            <a:avLst/>
            <a:gdLst/>
            <a:ahLst/>
            <a:cxnLst>
              <a:cxn ang="0">
                <a:pos x="702" y="0"/>
              </a:cxn>
              <a:cxn ang="0">
                <a:pos x="739" y="0"/>
              </a:cxn>
              <a:cxn ang="0">
                <a:pos x="809" y="7"/>
              </a:cxn>
              <a:cxn ang="0">
                <a:pos x="878" y="21"/>
              </a:cxn>
              <a:cxn ang="0">
                <a:pos x="944" y="42"/>
              </a:cxn>
              <a:cxn ang="0">
                <a:pos x="1007" y="68"/>
              </a:cxn>
              <a:cxn ang="0">
                <a:pos x="1067" y="101"/>
              </a:cxn>
              <a:cxn ang="0">
                <a:pos x="1122" y="139"/>
              </a:cxn>
              <a:cxn ang="0">
                <a:pos x="1175" y="181"/>
              </a:cxn>
              <a:cxn ang="0">
                <a:pos x="1221" y="228"/>
              </a:cxn>
              <a:cxn ang="0">
                <a:pos x="1265" y="280"/>
              </a:cxn>
              <a:cxn ang="0">
                <a:pos x="1303" y="336"/>
              </a:cxn>
              <a:cxn ang="0">
                <a:pos x="1335" y="397"/>
              </a:cxn>
              <a:cxn ang="0">
                <a:pos x="1362" y="460"/>
              </a:cxn>
              <a:cxn ang="0">
                <a:pos x="1383" y="526"/>
              </a:cxn>
              <a:cxn ang="0">
                <a:pos x="1397" y="595"/>
              </a:cxn>
              <a:cxn ang="0">
                <a:pos x="1404" y="665"/>
              </a:cxn>
              <a:cxn ang="0">
                <a:pos x="1404" y="701"/>
              </a:cxn>
              <a:cxn ang="0">
                <a:pos x="1401" y="773"/>
              </a:cxn>
              <a:cxn ang="0">
                <a:pos x="1390" y="843"/>
              </a:cxn>
              <a:cxn ang="0">
                <a:pos x="1373" y="909"/>
              </a:cxn>
              <a:cxn ang="0">
                <a:pos x="1349" y="973"/>
              </a:cxn>
              <a:cxn ang="0">
                <a:pos x="1320" y="1035"/>
              </a:cxn>
              <a:cxn ang="0">
                <a:pos x="1285" y="1093"/>
              </a:cxn>
              <a:cxn ang="0">
                <a:pos x="1244" y="1147"/>
              </a:cxn>
              <a:cxn ang="0">
                <a:pos x="1199" y="1197"/>
              </a:cxn>
              <a:cxn ang="0">
                <a:pos x="1148" y="1243"/>
              </a:cxn>
              <a:cxn ang="0">
                <a:pos x="1095" y="1284"/>
              </a:cxn>
              <a:cxn ang="0">
                <a:pos x="1038" y="1319"/>
              </a:cxn>
              <a:cxn ang="0">
                <a:pos x="976" y="1348"/>
              </a:cxn>
              <a:cxn ang="0">
                <a:pos x="911" y="1371"/>
              </a:cxn>
              <a:cxn ang="0">
                <a:pos x="844" y="1389"/>
              </a:cxn>
              <a:cxn ang="0">
                <a:pos x="774" y="1399"/>
              </a:cxn>
              <a:cxn ang="0">
                <a:pos x="702" y="1403"/>
              </a:cxn>
              <a:cxn ang="0">
                <a:pos x="666" y="1401"/>
              </a:cxn>
              <a:cxn ang="0">
                <a:pos x="595" y="1394"/>
              </a:cxn>
              <a:cxn ang="0">
                <a:pos x="527" y="1380"/>
              </a:cxn>
              <a:cxn ang="0">
                <a:pos x="461" y="1361"/>
              </a:cxn>
              <a:cxn ang="0">
                <a:pos x="397" y="1334"/>
              </a:cxn>
              <a:cxn ang="0">
                <a:pos x="338" y="1302"/>
              </a:cxn>
              <a:cxn ang="0">
                <a:pos x="282" y="1264"/>
              </a:cxn>
              <a:cxn ang="0">
                <a:pos x="230" y="1220"/>
              </a:cxn>
              <a:cxn ang="0">
                <a:pos x="183" y="1173"/>
              </a:cxn>
              <a:cxn ang="0">
                <a:pos x="139" y="1121"/>
              </a:cxn>
              <a:cxn ang="0">
                <a:pos x="101" y="1065"/>
              </a:cxn>
              <a:cxn ang="0">
                <a:pos x="69" y="1006"/>
              </a:cxn>
              <a:cxn ang="0">
                <a:pos x="42" y="943"/>
              </a:cxn>
              <a:cxn ang="0">
                <a:pos x="23" y="877"/>
              </a:cxn>
              <a:cxn ang="0">
                <a:pos x="9" y="808"/>
              </a:cxn>
              <a:cxn ang="0">
                <a:pos x="2" y="736"/>
              </a:cxn>
              <a:cxn ang="0">
                <a:pos x="0" y="701"/>
              </a:cxn>
              <a:cxn ang="0">
                <a:pos x="2" y="645"/>
              </a:cxn>
              <a:cxn ang="0">
                <a:pos x="9" y="590"/>
              </a:cxn>
              <a:cxn ang="0">
                <a:pos x="18" y="538"/>
              </a:cxn>
              <a:cxn ang="0">
                <a:pos x="34" y="484"/>
              </a:cxn>
            </a:cxnLst>
            <a:rect l="0" t="0" r="r" b="b"/>
            <a:pathLst>
              <a:path w="1404" h="1403">
                <a:moveTo>
                  <a:pt x="702" y="701"/>
                </a:moveTo>
                <a:lnTo>
                  <a:pt x="702" y="0"/>
                </a:lnTo>
                <a:lnTo>
                  <a:pt x="702" y="0"/>
                </a:lnTo>
                <a:lnTo>
                  <a:pt x="739" y="0"/>
                </a:lnTo>
                <a:lnTo>
                  <a:pt x="774" y="2"/>
                </a:lnTo>
                <a:lnTo>
                  <a:pt x="809" y="7"/>
                </a:lnTo>
                <a:lnTo>
                  <a:pt x="844" y="14"/>
                </a:lnTo>
                <a:lnTo>
                  <a:pt x="878" y="21"/>
                </a:lnTo>
                <a:lnTo>
                  <a:pt x="911" y="30"/>
                </a:lnTo>
                <a:lnTo>
                  <a:pt x="944" y="42"/>
                </a:lnTo>
                <a:lnTo>
                  <a:pt x="976" y="54"/>
                </a:lnTo>
                <a:lnTo>
                  <a:pt x="1007" y="68"/>
                </a:lnTo>
                <a:lnTo>
                  <a:pt x="1038" y="84"/>
                </a:lnTo>
                <a:lnTo>
                  <a:pt x="1067" y="101"/>
                </a:lnTo>
                <a:lnTo>
                  <a:pt x="1095" y="119"/>
                </a:lnTo>
                <a:lnTo>
                  <a:pt x="1122" y="139"/>
                </a:lnTo>
                <a:lnTo>
                  <a:pt x="1148" y="160"/>
                </a:lnTo>
                <a:lnTo>
                  <a:pt x="1175" y="181"/>
                </a:lnTo>
                <a:lnTo>
                  <a:pt x="1199" y="204"/>
                </a:lnTo>
                <a:lnTo>
                  <a:pt x="1221" y="228"/>
                </a:lnTo>
                <a:lnTo>
                  <a:pt x="1244" y="255"/>
                </a:lnTo>
                <a:lnTo>
                  <a:pt x="1265" y="280"/>
                </a:lnTo>
                <a:lnTo>
                  <a:pt x="1285" y="308"/>
                </a:lnTo>
                <a:lnTo>
                  <a:pt x="1303" y="336"/>
                </a:lnTo>
                <a:lnTo>
                  <a:pt x="1320" y="366"/>
                </a:lnTo>
                <a:lnTo>
                  <a:pt x="1335" y="397"/>
                </a:lnTo>
                <a:lnTo>
                  <a:pt x="1349" y="428"/>
                </a:lnTo>
                <a:lnTo>
                  <a:pt x="1362" y="460"/>
                </a:lnTo>
                <a:lnTo>
                  <a:pt x="1373" y="492"/>
                </a:lnTo>
                <a:lnTo>
                  <a:pt x="1383" y="526"/>
                </a:lnTo>
                <a:lnTo>
                  <a:pt x="1390" y="560"/>
                </a:lnTo>
                <a:lnTo>
                  <a:pt x="1397" y="595"/>
                </a:lnTo>
                <a:lnTo>
                  <a:pt x="1401" y="630"/>
                </a:lnTo>
                <a:lnTo>
                  <a:pt x="1404" y="665"/>
                </a:lnTo>
                <a:lnTo>
                  <a:pt x="1404" y="701"/>
                </a:lnTo>
                <a:lnTo>
                  <a:pt x="1404" y="701"/>
                </a:lnTo>
                <a:lnTo>
                  <a:pt x="1404" y="736"/>
                </a:lnTo>
                <a:lnTo>
                  <a:pt x="1401" y="773"/>
                </a:lnTo>
                <a:lnTo>
                  <a:pt x="1397" y="808"/>
                </a:lnTo>
                <a:lnTo>
                  <a:pt x="1390" y="843"/>
                </a:lnTo>
                <a:lnTo>
                  <a:pt x="1383" y="877"/>
                </a:lnTo>
                <a:lnTo>
                  <a:pt x="1373" y="909"/>
                </a:lnTo>
                <a:lnTo>
                  <a:pt x="1362" y="943"/>
                </a:lnTo>
                <a:lnTo>
                  <a:pt x="1349" y="973"/>
                </a:lnTo>
                <a:lnTo>
                  <a:pt x="1335" y="1006"/>
                </a:lnTo>
                <a:lnTo>
                  <a:pt x="1320" y="1035"/>
                </a:lnTo>
                <a:lnTo>
                  <a:pt x="1303" y="1065"/>
                </a:lnTo>
                <a:lnTo>
                  <a:pt x="1285" y="1093"/>
                </a:lnTo>
                <a:lnTo>
                  <a:pt x="1265" y="1121"/>
                </a:lnTo>
                <a:lnTo>
                  <a:pt x="1244" y="1147"/>
                </a:lnTo>
                <a:lnTo>
                  <a:pt x="1221" y="1173"/>
                </a:lnTo>
                <a:lnTo>
                  <a:pt x="1199" y="1197"/>
                </a:lnTo>
                <a:lnTo>
                  <a:pt x="1175" y="1220"/>
                </a:lnTo>
                <a:lnTo>
                  <a:pt x="1148" y="1243"/>
                </a:lnTo>
                <a:lnTo>
                  <a:pt x="1122" y="1264"/>
                </a:lnTo>
                <a:lnTo>
                  <a:pt x="1095" y="1284"/>
                </a:lnTo>
                <a:lnTo>
                  <a:pt x="1067" y="1302"/>
                </a:lnTo>
                <a:lnTo>
                  <a:pt x="1038" y="1319"/>
                </a:lnTo>
                <a:lnTo>
                  <a:pt x="1007" y="1334"/>
                </a:lnTo>
                <a:lnTo>
                  <a:pt x="976" y="1348"/>
                </a:lnTo>
                <a:lnTo>
                  <a:pt x="944" y="1361"/>
                </a:lnTo>
                <a:lnTo>
                  <a:pt x="911" y="1371"/>
                </a:lnTo>
                <a:lnTo>
                  <a:pt x="878" y="1380"/>
                </a:lnTo>
                <a:lnTo>
                  <a:pt x="844" y="1389"/>
                </a:lnTo>
                <a:lnTo>
                  <a:pt x="809" y="1394"/>
                </a:lnTo>
                <a:lnTo>
                  <a:pt x="774" y="1399"/>
                </a:lnTo>
                <a:lnTo>
                  <a:pt x="739" y="1401"/>
                </a:lnTo>
                <a:lnTo>
                  <a:pt x="702" y="1403"/>
                </a:lnTo>
                <a:lnTo>
                  <a:pt x="702" y="1403"/>
                </a:lnTo>
                <a:lnTo>
                  <a:pt x="666" y="1401"/>
                </a:lnTo>
                <a:lnTo>
                  <a:pt x="630" y="1399"/>
                </a:lnTo>
                <a:lnTo>
                  <a:pt x="595" y="1394"/>
                </a:lnTo>
                <a:lnTo>
                  <a:pt x="560" y="1389"/>
                </a:lnTo>
                <a:lnTo>
                  <a:pt x="527" y="1380"/>
                </a:lnTo>
                <a:lnTo>
                  <a:pt x="493" y="1371"/>
                </a:lnTo>
                <a:lnTo>
                  <a:pt x="461" y="1361"/>
                </a:lnTo>
                <a:lnTo>
                  <a:pt x="428" y="1348"/>
                </a:lnTo>
                <a:lnTo>
                  <a:pt x="397" y="1334"/>
                </a:lnTo>
                <a:lnTo>
                  <a:pt x="368" y="1319"/>
                </a:lnTo>
                <a:lnTo>
                  <a:pt x="338" y="1302"/>
                </a:lnTo>
                <a:lnTo>
                  <a:pt x="310" y="1284"/>
                </a:lnTo>
                <a:lnTo>
                  <a:pt x="282" y="1264"/>
                </a:lnTo>
                <a:lnTo>
                  <a:pt x="256" y="1243"/>
                </a:lnTo>
                <a:lnTo>
                  <a:pt x="230" y="1220"/>
                </a:lnTo>
                <a:lnTo>
                  <a:pt x="205" y="1197"/>
                </a:lnTo>
                <a:lnTo>
                  <a:pt x="183" y="1173"/>
                </a:lnTo>
                <a:lnTo>
                  <a:pt x="160" y="1147"/>
                </a:lnTo>
                <a:lnTo>
                  <a:pt x="139" y="1121"/>
                </a:lnTo>
                <a:lnTo>
                  <a:pt x="119" y="1093"/>
                </a:lnTo>
                <a:lnTo>
                  <a:pt x="101" y="1065"/>
                </a:lnTo>
                <a:lnTo>
                  <a:pt x="84" y="1035"/>
                </a:lnTo>
                <a:lnTo>
                  <a:pt x="69" y="1006"/>
                </a:lnTo>
                <a:lnTo>
                  <a:pt x="55" y="973"/>
                </a:lnTo>
                <a:lnTo>
                  <a:pt x="42" y="943"/>
                </a:lnTo>
                <a:lnTo>
                  <a:pt x="31" y="909"/>
                </a:lnTo>
                <a:lnTo>
                  <a:pt x="23" y="877"/>
                </a:lnTo>
                <a:lnTo>
                  <a:pt x="14" y="843"/>
                </a:lnTo>
                <a:lnTo>
                  <a:pt x="9" y="808"/>
                </a:lnTo>
                <a:lnTo>
                  <a:pt x="4" y="773"/>
                </a:lnTo>
                <a:lnTo>
                  <a:pt x="2" y="736"/>
                </a:lnTo>
                <a:lnTo>
                  <a:pt x="0" y="701"/>
                </a:lnTo>
                <a:lnTo>
                  <a:pt x="0" y="701"/>
                </a:lnTo>
                <a:lnTo>
                  <a:pt x="0" y="672"/>
                </a:lnTo>
                <a:lnTo>
                  <a:pt x="2" y="645"/>
                </a:lnTo>
                <a:lnTo>
                  <a:pt x="4" y="617"/>
                </a:lnTo>
                <a:lnTo>
                  <a:pt x="9" y="590"/>
                </a:lnTo>
                <a:lnTo>
                  <a:pt x="13" y="565"/>
                </a:lnTo>
                <a:lnTo>
                  <a:pt x="18" y="538"/>
                </a:lnTo>
                <a:lnTo>
                  <a:pt x="27" y="512"/>
                </a:lnTo>
                <a:lnTo>
                  <a:pt x="34" y="484"/>
                </a:lnTo>
                <a:lnTo>
                  <a:pt x="702" y="701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44" name="Rectangle 88" descr="Header Gray Bar"/>
          <p:cNvSpPr/>
          <p:nvPr/>
        </p:nvSpPr>
        <p:spPr bwMode="auto">
          <a:xfrm>
            <a:off x="-19044" y="13091661"/>
            <a:ext cx="24396695" cy="623392"/>
          </a:xfrm>
          <a:prstGeom prst="rect">
            <a:avLst/>
          </a:prstGeom>
          <a:gradFill flip="none" rotWithShape="1">
            <a:gsLst>
              <a:gs pos="39000">
                <a:srgbClr val="FF3606"/>
              </a:gs>
              <a:gs pos="100000">
                <a:srgbClr val="5D5D5D"/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2799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1" name="Conector recto 10"/>
          <p:cNvCxnSpPr/>
          <p:nvPr/>
        </p:nvCxnSpPr>
        <p:spPr>
          <a:xfrm>
            <a:off x="16253373" y="7635403"/>
            <a:ext cx="6755378" cy="0"/>
          </a:xfrm>
          <a:prstGeom prst="line">
            <a:avLst/>
          </a:prstGeom>
          <a:ln>
            <a:solidFill>
              <a:srgbClr val="FF360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/>
          <p:cNvCxnSpPr/>
          <p:nvPr/>
        </p:nvCxnSpPr>
        <p:spPr>
          <a:xfrm>
            <a:off x="1319635" y="7635403"/>
            <a:ext cx="6755378" cy="0"/>
          </a:xfrm>
          <a:prstGeom prst="line">
            <a:avLst/>
          </a:prstGeom>
          <a:ln>
            <a:solidFill>
              <a:srgbClr val="FF360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3" name="Imagen 5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7968" y="702915"/>
            <a:ext cx="2501566" cy="1367588"/>
          </a:xfrm>
          <a:prstGeom prst="rect">
            <a:avLst/>
          </a:prstGeom>
        </p:spPr>
      </p:pic>
      <p:sp>
        <p:nvSpPr>
          <p:cNvPr id="32" name="CuadroTexto 31"/>
          <p:cNvSpPr txBox="1"/>
          <p:nvPr/>
        </p:nvSpPr>
        <p:spPr>
          <a:xfrm>
            <a:off x="440653" y="13093675"/>
            <a:ext cx="15409450" cy="52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343"/>
            <a:r>
              <a:rPr lang="es-SV" sz="2799" i="1" dirty="0">
                <a:solidFill>
                  <a:prstClr val="white"/>
                </a:solidFill>
              </a:rPr>
              <a:t>*Las cifras de ejecución corresponden hasta el </a:t>
            </a:r>
            <a:r>
              <a:rPr lang="es-SV" sz="2799" i="1" dirty="0" smtClean="0">
                <a:solidFill>
                  <a:prstClr val="white"/>
                </a:solidFill>
              </a:rPr>
              <a:t>13 </a:t>
            </a:r>
            <a:r>
              <a:rPr lang="es-SV" sz="2799" i="1" dirty="0">
                <a:solidFill>
                  <a:prstClr val="white"/>
                </a:solidFill>
              </a:rPr>
              <a:t>de marzo de 2020</a:t>
            </a:r>
          </a:p>
        </p:txBody>
      </p:sp>
    </p:spTree>
    <p:extLst>
      <p:ext uri="{BB962C8B-B14F-4D97-AF65-F5344CB8AC3E}">
        <p14:creationId xmlns:p14="http://schemas.microsoft.com/office/powerpoint/2010/main" val="330262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18">
            <a:extLst>
              <a:ext uri="{FF2B5EF4-FFF2-40B4-BE49-F238E27FC236}">
                <a16:creationId xmlns="" xmlns:a16="http://schemas.microsoft.com/office/drawing/2014/main" id="{F009F5A7-1AA4-BF47-9EE1-129B6BFE9B69}"/>
              </a:ext>
            </a:extLst>
          </p:cNvPr>
          <p:cNvSpPr txBox="1"/>
          <p:nvPr/>
        </p:nvSpPr>
        <p:spPr>
          <a:xfrm>
            <a:off x="14415913" y="12356306"/>
            <a:ext cx="9504656" cy="1200072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 defTabSz="1828343"/>
            <a:r>
              <a:rPr lang="en-US" sz="3599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Meta: </a:t>
            </a:r>
            <a:r>
              <a:rPr lang="en-US" sz="3599" b="1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27,375</a:t>
            </a:r>
            <a:r>
              <a:rPr lang="en-US" sz="3599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| Valor </a:t>
            </a:r>
            <a:r>
              <a:rPr lang="en-US" sz="3599" b="1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23,808</a:t>
            </a:r>
          </a:p>
          <a:p>
            <a:pPr algn="ctr" defTabSz="1828343"/>
            <a:r>
              <a:rPr lang="en-US" sz="3599" dirty="0" err="1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Periodo</a:t>
            </a:r>
            <a:r>
              <a:rPr lang="en-US" sz="3599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: </a:t>
            </a:r>
            <a:r>
              <a:rPr lang="en-US" sz="3599" b="1" dirty="0" err="1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Marzo</a:t>
            </a:r>
            <a:r>
              <a:rPr lang="en-US" sz="3599" b="1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2020 </a:t>
            </a:r>
          </a:p>
        </p:txBody>
      </p:sp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 4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17923568" y="11805606"/>
            <a:ext cx="3260333" cy="584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343"/>
            <a:r>
              <a:rPr lang="en-US" sz="3199" b="1" dirty="0" err="1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Avance</a:t>
            </a:r>
            <a:r>
              <a:rPr lang="en-US" sz="3199" b="1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87%</a:t>
            </a:r>
            <a:endParaRPr lang="es-SV" sz="3199" dirty="0">
              <a:solidFill>
                <a:prstClr val="black"/>
              </a:solidFill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16441239" y="8147102"/>
            <a:ext cx="6224988" cy="6431993"/>
            <a:chOff x="8142506" y="4052508"/>
            <a:chExt cx="3113305" cy="3216834"/>
          </a:xfrm>
        </p:grpSpPr>
        <p:graphicFrame>
          <p:nvGraphicFramePr>
            <p:cNvPr id="27" name="Chart 23">
              <a:extLst>
                <a:ext uri="{FF2B5EF4-FFF2-40B4-BE49-F238E27FC236}">
                  <a16:creationId xmlns="" xmlns:a16="http://schemas.microsoft.com/office/drawing/2014/main" id="{A4EE410A-CC16-7E4F-B466-0629C62CA665}"/>
                </a:ext>
              </a:extLst>
            </p:cNvPr>
            <p:cNvGraphicFramePr/>
            <p:nvPr>
              <p:extLst/>
            </p:nvPr>
          </p:nvGraphicFramePr>
          <p:xfrm>
            <a:off x="8142506" y="4052508"/>
            <a:ext cx="3113305" cy="321683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31" name="Group 15">
              <a:extLst>
                <a:ext uri="{FF2B5EF4-FFF2-40B4-BE49-F238E27FC236}">
                  <a16:creationId xmlns="" xmlns:a16="http://schemas.microsoft.com/office/drawing/2014/main" id="{5CAE7901-A099-184A-B617-186C579C36AA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8995750" y="4858636"/>
              <a:ext cx="1406815" cy="447484"/>
              <a:chOff x="7545087" y="7234282"/>
              <a:chExt cx="1914635" cy="609019"/>
            </a:xfrm>
          </p:grpSpPr>
          <p:sp>
            <p:nvSpPr>
              <p:cNvPr id="32" name="Triangle 4">
                <a:extLst>
                  <a:ext uri="{FF2B5EF4-FFF2-40B4-BE49-F238E27FC236}">
                    <a16:creationId xmlns="" xmlns:a16="http://schemas.microsoft.com/office/drawing/2014/main" id="{2E2FFB45-7052-BD4F-BC29-091DB13E0FF2}"/>
                  </a:ext>
                </a:extLst>
              </p:cNvPr>
              <p:cNvSpPr/>
              <p:nvPr/>
            </p:nvSpPr>
            <p:spPr>
              <a:xfrm rot="17282797">
                <a:off x="8284603" y="6494766"/>
                <a:ext cx="249680" cy="1728712"/>
              </a:xfrm>
              <a:prstGeom prst="triangl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343"/>
                <a:endParaRPr lang="en-US" sz="3599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Oval 5">
                <a:extLst>
                  <a:ext uri="{FF2B5EF4-FFF2-40B4-BE49-F238E27FC236}">
                    <a16:creationId xmlns="" xmlns:a16="http://schemas.microsoft.com/office/drawing/2014/main" id="{A1FFCACC-6FDD-FD48-AF7C-AA377D4D9D3A}"/>
                  </a:ext>
                </a:extLst>
              </p:cNvPr>
              <p:cNvSpPr/>
              <p:nvPr/>
            </p:nvSpPr>
            <p:spPr>
              <a:xfrm rot="684176">
                <a:off x="9031393" y="7414971"/>
                <a:ext cx="428329" cy="42833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32" tIns="91416" rIns="182832" bIns="9141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828343"/>
                <a:endParaRPr lang="en-US" sz="3599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5" name="Rectangle 88" descr="Header Gray Bar"/>
          <p:cNvSpPr/>
          <p:nvPr/>
        </p:nvSpPr>
        <p:spPr bwMode="auto">
          <a:xfrm>
            <a:off x="-19044" y="4382"/>
            <a:ext cx="24396695" cy="2612354"/>
          </a:xfrm>
          <a:prstGeom prst="rect">
            <a:avLst/>
          </a:prstGeom>
          <a:gradFill flip="none" rotWithShape="1">
            <a:gsLst>
              <a:gs pos="39000">
                <a:srgbClr val="FF3606"/>
              </a:gs>
              <a:gs pos="100000">
                <a:srgbClr val="5D5D5D"/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16" name="TextBox 214"/>
          <p:cNvSpPr txBox="1"/>
          <p:nvPr/>
        </p:nvSpPr>
        <p:spPr>
          <a:xfrm>
            <a:off x="440653" y="411464"/>
            <a:ext cx="23479916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365"/>
            <a:r>
              <a:rPr lang="es-SV" sz="6398">
                <a:solidFill>
                  <a:srgbClr val="FFFFFF"/>
                </a:solidFill>
                <a:latin typeface="Arial"/>
                <a:cs typeface="Arial"/>
              </a:rPr>
              <a:t>Ejecución GERENCIA DE FORMACIÓN INICIAL</a:t>
            </a:r>
            <a:endParaRPr lang="es-419" sz="6398">
              <a:solidFill>
                <a:srgbClr val="FFFFFF"/>
              </a:solidFill>
              <a:latin typeface="Arial"/>
              <a:cs typeface="Arial"/>
            </a:endParaRPr>
          </a:p>
          <a:p>
            <a:pPr defTabSz="2437365"/>
            <a:r>
              <a:rPr lang="en-US" sz="3999">
                <a:solidFill>
                  <a:srgbClr val="D4D4D4"/>
                </a:solidFill>
                <a:latin typeface="Arial"/>
                <a:cs typeface="Arial"/>
              </a:rPr>
              <a:t>RESULTADOS PRIMER TRIMESTRE 2020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7968" y="702915"/>
            <a:ext cx="2501566" cy="136758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36191"/>
            <a:ext cx="13408853" cy="1102182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6796" y="2656824"/>
            <a:ext cx="9042886" cy="540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07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 4</a:t>
            </a:r>
          </a:p>
        </p:txBody>
      </p:sp>
      <p:sp>
        <p:nvSpPr>
          <p:cNvPr id="100" name="Rectangle 88" descr="Header Gray Bar"/>
          <p:cNvSpPr/>
          <p:nvPr/>
        </p:nvSpPr>
        <p:spPr bwMode="auto">
          <a:xfrm>
            <a:off x="-19044" y="4382"/>
            <a:ext cx="24396695" cy="2612354"/>
          </a:xfrm>
          <a:prstGeom prst="rect">
            <a:avLst/>
          </a:prstGeom>
          <a:gradFill flip="none" rotWithShape="1">
            <a:gsLst>
              <a:gs pos="39000">
                <a:srgbClr val="FF3606"/>
              </a:gs>
              <a:gs pos="100000">
                <a:srgbClr val="5D5D5D"/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39" name="TextBox 214"/>
          <p:cNvSpPr txBox="1"/>
          <p:nvPr/>
        </p:nvSpPr>
        <p:spPr>
          <a:xfrm>
            <a:off x="440653" y="411464"/>
            <a:ext cx="23479916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365"/>
            <a:r>
              <a:rPr lang="es-SV" sz="6398">
                <a:solidFill>
                  <a:srgbClr val="FFFFFF"/>
                </a:solidFill>
                <a:latin typeface="Arial"/>
                <a:cs typeface="Arial"/>
              </a:rPr>
              <a:t>Ejecución GERENCIA DE FORMACIÓN INICIAL</a:t>
            </a:r>
            <a:endParaRPr lang="es-419" sz="6398">
              <a:solidFill>
                <a:srgbClr val="FFFFFF"/>
              </a:solidFill>
              <a:latin typeface="Arial"/>
              <a:cs typeface="Arial"/>
            </a:endParaRPr>
          </a:p>
          <a:p>
            <a:pPr defTabSz="2437365"/>
            <a:r>
              <a:rPr lang="en-US" sz="3999">
                <a:solidFill>
                  <a:srgbClr val="D4D4D4"/>
                </a:solidFill>
                <a:latin typeface="Arial"/>
                <a:cs typeface="Arial"/>
              </a:rPr>
              <a:t>RESULTADOS PRIMER TRIMESTRE 2020</a:t>
            </a:r>
          </a:p>
        </p:txBody>
      </p:sp>
      <p:sp>
        <p:nvSpPr>
          <p:cNvPr id="44" name="Rectangle 88" descr="Header Gray Bar"/>
          <p:cNvSpPr/>
          <p:nvPr/>
        </p:nvSpPr>
        <p:spPr bwMode="auto">
          <a:xfrm>
            <a:off x="-19044" y="13118950"/>
            <a:ext cx="24396695" cy="623392"/>
          </a:xfrm>
          <a:prstGeom prst="rect">
            <a:avLst/>
          </a:prstGeom>
          <a:gradFill flip="none" rotWithShape="1">
            <a:gsLst>
              <a:gs pos="39000">
                <a:srgbClr val="FF3606"/>
              </a:gs>
              <a:gs pos="100000">
                <a:srgbClr val="5D5D5D"/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pic>
        <p:nvPicPr>
          <p:cNvPr id="53" name="Imagen 5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7968" y="702915"/>
            <a:ext cx="2501566" cy="1367588"/>
          </a:xfrm>
          <a:prstGeom prst="rect">
            <a:avLst/>
          </a:prstGeom>
        </p:spPr>
      </p:pic>
      <p:grpSp>
        <p:nvGrpSpPr>
          <p:cNvPr id="87" name="Grupo 86"/>
          <p:cNvGrpSpPr/>
          <p:nvPr/>
        </p:nvGrpSpPr>
        <p:grpSpPr>
          <a:xfrm>
            <a:off x="764413" y="2785645"/>
            <a:ext cx="11529333" cy="10273752"/>
            <a:chOff x="356323" y="1295400"/>
            <a:chExt cx="5766168" cy="5138214"/>
          </a:xfrm>
        </p:grpSpPr>
        <p:grpSp>
          <p:nvGrpSpPr>
            <p:cNvPr id="88" name="Group 203" descr="Vertical Divider Line"/>
            <p:cNvGrpSpPr/>
            <p:nvPr/>
          </p:nvGrpSpPr>
          <p:grpSpPr>
            <a:xfrm rot="10800000">
              <a:off x="2372375" y="3242264"/>
              <a:ext cx="146520" cy="1363517"/>
              <a:chOff x="8687309" y="5596154"/>
              <a:chExt cx="186818" cy="490400"/>
            </a:xfrm>
          </p:grpSpPr>
          <p:cxnSp>
            <p:nvCxnSpPr>
              <p:cNvPr id="114" name="Straight Arrow Connector 204"/>
              <p:cNvCxnSpPr/>
              <p:nvPr/>
            </p:nvCxnSpPr>
            <p:spPr>
              <a:xfrm flipH="1">
                <a:off x="8687309" y="5841354"/>
                <a:ext cx="185113" cy="0"/>
              </a:xfrm>
              <a:prstGeom prst="straightConnector1">
                <a:avLst/>
              </a:prstGeom>
              <a:ln w="12700">
                <a:solidFill>
                  <a:srgbClr val="9B9B9B"/>
                </a:solidFill>
                <a:headEnd type="none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205"/>
              <p:cNvCxnSpPr/>
              <p:nvPr/>
            </p:nvCxnSpPr>
            <p:spPr>
              <a:xfrm rot="5400000">
                <a:off x="8628133" y="5840560"/>
                <a:ext cx="490400" cy="1588"/>
              </a:xfrm>
              <a:prstGeom prst="line">
                <a:avLst/>
              </a:prstGeom>
              <a:ln w="3175" cap="flat" cmpd="sng" algn="ctr">
                <a:solidFill>
                  <a:srgbClr val="9B9B9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9" name="Straight Connector 186" descr="Horizontal Divider Line"/>
            <p:cNvCxnSpPr/>
            <p:nvPr/>
          </p:nvCxnSpPr>
          <p:spPr>
            <a:xfrm>
              <a:off x="381000" y="1776924"/>
              <a:ext cx="3220329" cy="0"/>
            </a:xfrm>
            <a:prstGeom prst="line">
              <a:avLst/>
            </a:prstGeom>
            <a:ln w="12700" cap="rnd" cmpd="sng">
              <a:solidFill>
                <a:srgbClr val="9B9B9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189" descr="Horizontal Divider Line"/>
            <p:cNvCxnSpPr/>
            <p:nvPr/>
          </p:nvCxnSpPr>
          <p:spPr>
            <a:xfrm>
              <a:off x="381000" y="2986314"/>
              <a:ext cx="4424835" cy="0"/>
            </a:xfrm>
            <a:prstGeom prst="line">
              <a:avLst/>
            </a:prstGeom>
            <a:ln w="12700" cap="rnd" cmpd="sng">
              <a:solidFill>
                <a:srgbClr val="9B9B9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191" descr="Horizontal Divider Line"/>
            <p:cNvCxnSpPr/>
            <p:nvPr/>
          </p:nvCxnSpPr>
          <p:spPr>
            <a:xfrm>
              <a:off x="381000" y="4898659"/>
              <a:ext cx="4424835" cy="0"/>
            </a:xfrm>
            <a:prstGeom prst="line">
              <a:avLst/>
            </a:prstGeom>
            <a:ln w="12700" cap="rnd" cmpd="sng">
              <a:solidFill>
                <a:srgbClr val="9B9B9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261" descr="Vertical Divider Line"/>
            <p:cNvCxnSpPr/>
            <p:nvPr/>
          </p:nvCxnSpPr>
          <p:spPr>
            <a:xfrm rot="5400000">
              <a:off x="1730317" y="5580419"/>
              <a:ext cx="1363517" cy="0"/>
            </a:xfrm>
            <a:prstGeom prst="line">
              <a:avLst/>
            </a:prstGeom>
            <a:ln w="12700" cap="rnd" cmpd="sng">
              <a:solidFill>
                <a:srgbClr val="9B9B9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Rectangle 6"/>
            <p:cNvSpPr/>
            <p:nvPr/>
          </p:nvSpPr>
          <p:spPr>
            <a:xfrm>
              <a:off x="6040500" y="2106258"/>
              <a:ext cx="81991" cy="22182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437365"/>
              <a:endParaRPr lang="en-US" sz="4799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  <p:grpSp>
          <p:nvGrpSpPr>
            <p:cNvPr id="94" name="Group 2" descr="Blue group."/>
            <p:cNvGrpSpPr/>
            <p:nvPr/>
          </p:nvGrpSpPr>
          <p:grpSpPr>
            <a:xfrm>
              <a:off x="356323" y="1295400"/>
              <a:ext cx="5756346" cy="5138214"/>
              <a:chOff x="682877" y="1295400"/>
              <a:chExt cx="5428764" cy="5138214"/>
            </a:xfrm>
          </p:grpSpPr>
          <p:grpSp>
            <p:nvGrpSpPr>
              <p:cNvPr id="101" name="Group 174" descr="Male Half Icon"/>
              <p:cNvGrpSpPr/>
              <p:nvPr/>
            </p:nvGrpSpPr>
            <p:grpSpPr>
              <a:xfrm>
                <a:off x="5103812" y="1295400"/>
                <a:ext cx="1007829" cy="5138214"/>
                <a:chOff x="5065712" y="990600"/>
                <a:chExt cx="1007829" cy="5138214"/>
              </a:xfrm>
            </p:grpSpPr>
            <p:sp>
              <p:nvSpPr>
                <p:cNvPr id="112" name="Freeform 16"/>
                <p:cNvSpPr>
                  <a:spLocks/>
                </p:cNvSpPr>
                <p:nvPr/>
              </p:nvSpPr>
              <p:spPr bwMode="auto">
                <a:xfrm>
                  <a:off x="5065712" y="1905001"/>
                  <a:ext cx="1007829" cy="4223813"/>
                </a:xfrm>
                <a:custGeom>
                  <a:avLst/>
                  <a:gdLst>
                    <a:gd name="T0" fmla="*/ 10 w 41"/>
                    <a:gd name="T1" fmla="*/ 4 h 173"/>
                    <a:gd name="T2" fmla="*/ 40 w 41"/>
                    <a:gd name="T3" fmla="*/ 1 h 173"/>
                    <a:gd name="T4" fmla="*/ 41 w 41"/>
                    <a:gd name="T5" fmla="*/ 81 h 173"/>
                    <a:gd name="T6" fmla="*/ 38 w 41"/>
                    <a:gd name="T7" fmla="*/ 84 h 173"/>
                    <a:gd name="T8" fmla="*/ 38 w 41"/>
                    <a:gd name="T9" fmla="*/ 162 h 173"/>
                    <a:gd name="T10" fmla="*/ 20 w 41"/>
                    <a:gd name="T11" fmla="*/ 165 h 173"/>
                    <a:gd name="T12" fmla="*/ 19 w 41"/>
                    <a:gd name="T13" fmla="*/ 155 h 173"/>
                    <a:gd name="T14" fmla="*/ 19 w 41"/>
                    <a:gd name="T15" fmla="*/ 28 h 173"/>
                    <a:gd name="T16" fmla="*/ 15 w 41"/>
                    <a:gd name="T17" fmla="*/ 28 h 173"/>
                    <a:gd name="T18" fmla="*/ 15 w 41"/>
                    <a:gd name="T19" fmla="*/ 74 h 173"/>
                    <a:gd name="T20" fmla="*/ 7 w 41"/>
                    <a:gd name="T21" fmla="*/ 83 h 173"/>
                    <a:gd name="T22" fmla="*/ 1 w 41"/>
                    <a:gd name="T23" fmla="*/ 76 h 173"/>
                    <a:gd name="T24" fmla="*/ 0 w 41"/>
                    <a:gd name="T25" fmla="*/ 22 h 173"/>
                    <a:gd name="T26" fmla="*/ 10 w 41"/>
                    <a:gd name="T27" fmla="*/ 4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1" h="173">
                      <a:moveTo>
                        <a:pt x="10" y="4"/>
                      </a:moveTo>
                      <a:cubicBezTo>
                        <a:pt x="19" y="0"/>
                        <a:pt x="30" y="1"/>
                        <a:pt x="40" y="1"/>
                      </a:cubicBezTo>
                      <a:cubicBezTo>
                        <a:pt x="41" y="27"/>
                        <a:pt x="40" y="54"/>
                        <a:pt x="41" y="81"/>
                      </a:cubicBezTo>
                      <a:cubicBezTo>
                        <a:pt x="40" y="82"/>
                        <a:pt x="39" y="84"/>
                        <a:pt x="38" y="84"/>
                      </a:cubicBezTo>
                      <a:cubicBezTo>
                        <a:pt x="38" y="110"/>
                        <a:pt x="38" y="136"/>
                        <a:pt x="38" y="162"/>
                      </a:cubicBezTo>
                      <a:cubicBezTo>
                        <a:pt x="38" y="171"/>
                        <a:pt x="23" y="173"/>
                        <a:pt x="20" y="165"/>
                      </a:cubicBezTo>
                      <a:cubicBezTo>
                        <a:pt x="19" y="162"/>
                        <a:pt x="19" y="158"/>
                        <a:pt x="19" y="155"/>
                      </a:cubicBezTo>
                      <a:cubicBezTo>
                        <a:pt x="19" y="113"/>
                        <a:pt x="19" y="71"/>
                        <a:pt x="19" y="28"/>
                      </a:cubicBezTo>
                      <a:cubicBezTo>
                        <a:pt x="18" y="28"/>
                        <a:pt x="16" y="28"/>
                        <a:pt x="15" y="28"/>
                      </a:cubicBezTo>
                      <a:cubicBezTo>
                        <a:pt x="15" y="44"/>
                        <a:pt x="15" y="59"/>
                        <a:pt x="15" y="74"/>
                      </a:cubicBezTo>
                      <a:cubicBezTo>
                        <a:pt x="15" y="79"/>
                        <a:pt x="12" y="84"/>
                        <a:pt x="7" y="83"/>
                      </a:cubicBezTo>
                      <a:cubicBezTo>
                        <a:pt x="3" y="84"/>
                        <a:pt x="0" y="80"/>
                        <a:pt x="1" y="76"/>
                      </a:cubicBezTo>
                      <a:cubicBezTo>
                        <a:pt x="0" y="58"/>
                        <a:pt x="0" y="40"/>
                        <a:pt x="0" y="22"/>
                      </a:cubicBezTo>
                      <a:cubicBezTo>
                        <a:pt x="0" y="15"/>
                        <a:pt x="3" y="7"/>
                        <a:pt x="10" y="4"/>
                      </a:cubicBezTo>
                      <a:close/>
                    </a:path>
                  </a:pathLst>
                </a:custGeom>
                <a:solidFill>
                  <a:srgbClr val="3333CC"/>
                </a:solidFill>
                <a:ln>
                  <a:noFill/>
                </a:ln>
              </p:spPr>
              <p:txBody>
                <a:bodyPr vert="horz" wrap="square" lIns="182832" tIns="91416" rIns="182832" bIns="9141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2437365"/>
                  <a:endParaRPr lang="en-US" sz="4799">
                    <a:solidFill>
                      <a:prstClr val="black">
                        <a:lumMod val="75000"/>
                        <a:lumOff val="25000"/>
                      </a:prstClr>
                    </a:solidFill>
                  </a:endParaRPr>
                </a:p>
              </p:txBody>
            </p:sp>
            <p:sp>
              <p:nvSpPr>
                <p:cNvPr id="113" name="Oval 17"/>
                <p:cNvSpPr/>
                <p:nvPr/>
              </p:nvSpPr>
              <p:spPr bwMode="auto">
                <a:xfrm>
                  <a:off x="5597795" y="990600"/>
                  <a:ext cx="431800" cy="8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800" h="838200">
                      <a:moveTo>
                        <a:pt x="419100" y="0"/>
                      </a:moveTo>
                      <a:lnTo>
                        <a:pt x="431800" y="1280"/>
                      </a:lnTo>
                      <a:lnTo>
                        <a:pt x="431800" y="836920"/>
                      </a:lnTo>
                      <a:lnTo>
                        <a:pt x="419100" y="838200"/>
                      </a:lnTo>
                      <a:cubicBezTo>
                        <a:pt x="187637" y="838200"/>
                        <a:pt x="0" y="650563"/>
                        <a:pt x="0" y="419100"/>
                      </a:cubicBezTo>
                      <a:cubicBezTo>
                        <a:pt x="0" y="187637"/>
                        <a:pt x="187637" y="0"/>
                        <a:pt x="419100" y="0"/>
                      </a:cubicBezTo>
                      <a:close/>
                    </a:path>
                  </a:pathLst>
                </a:custGeom>
                <a:solidFill>
                  <a:srgbClr val="3333CC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182832" tIns="91416" rIns="182832" bIns="91416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1828343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4799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Times" pitchFamily="-97" charset="0"/>
                  </a:endParaRPr>
                </a:p>
              </p:txBody>
            </p:sp>
          </p:grpSp>
          <p:sp>
            <p:nvSpPr>
              <p:cNvPr id="102" name="Rectangle 70"/>
              <p:cNvSpPr>
                <a:spLocks noChangeArrowheads="1"/>
              </p:cNvSpPr>
              <p:nvPr/>
            </p:nvSpPr>
            <p:spPr bwMode="auto">
              <a:xfrm>
                <a:off x="1324753" y="5359138"/>
                <a:ext cx="1436058" cy="6473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16" tIns="36566" rIns="54850" bIns="36566"/>
              <a:lstStyle/>
              <a:p>
                <a:pPr defTabSz="2437365">
                  <a:lnSpc>
                    <a:spcPct val="85000"/>
                  </a:lnSpc>
                  <a:spcBef>
                    <a:spcPts val="400"/>
                  </a:spcBef>
                </a:pPr>
                <a:r>
                  <a:rPr lang="en-US" sz="7998" b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 Narrow" pitchFamily="34" charset="0"/>
                  </a:rPr>
                  <a:t>51.6% </a:t>
                </a:r>
              </a:p>
            </p:txBody>
          </p:sp>
          <p:grpSp>
            <p:nvGrpSpPr>
              <p:cNvPr id="103" name="Group 263"/>
              <p:cNvGrpSpPr/>
              <p:nvPr/>
            </p:nvGrpSpPr>
            <p:grpSpPr>
              <a:xfrm>
                <a:off x="682877" y="1964668"/>
                <a:ext cx="278019" cy="731454"/>
                <a:chOff x="4042929" y="1191573"/>
                <a:chExt cx="266700" cy="701676"/>
              </a:xfrm>
              <a:solidFill>
                <a:srgbClr val="2E76D4"/>
              </a:solidFill>
            </p:grpSpPr>
            <p:sp>
              <p:nvSpPr>
                <p:cNvPr id="110" name="Freeform 6"/>
                <p:cNvSpPr>
                  <a:spLocks/>
                </p:cNvSpPr>
                <p:nvPr/>
              </p:nvSpPr>
              <p:spPr bwMode="auto">
                <a:xfrm>
                  <a:off x="4111188" y="1191573"/>
                  <a:ext cx="136525" cy="133350"/>
                </a:xfrm>
                <a:custGeom>
                  <a:avLst/>
                  <a:gdLst>
                    <a:gd name="T0" fmla="*/ 15 w 40"/>
                    <a:gd name="T1" fmla="*/ 4 h 39"/>
                    <a:gd name="T2" fmla="*/ 34 w 40"/>
                    <a:gd name="T3" fmla="*/ 25 h 39"/>
                    <a:gd name="T4" fmla="*/ 7 w 40"/>
                    <a:gd name="T5" fmla="*/ 30 h 39"/>
                    <a:gd name="T6" fmla="*/ 15 w 40"/>
                    <a:gd name="T7" fmla="*/ 4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9">
                      <a:moveTo>
                        <a:pt x="15" y="4"/>
                      </a:moveTo>
                      <a:cubicBezTo>
                        <a:pt x="27" y="0"/>
                        <a:pt x="40" y="14"/>
                        <a:pt x="34" y="25"/>
                      </a:cubicBezTo>
                      <a:cubicBezTo>
                        <a:pt x="31" y="36"/>
                        <a:pt x="14" y="39"/>
                        <a:pt x="7" y="30"/>
                      </a:cubicBezTo>
                      <a:cubicBezTo>
                        <a:pt x="0" y="22"/>
                        <a:pt x="4" y="6"/>
                        <a:pt x="15" y="4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txBody>
                <a:bodyPr vert="horz" wrap="square" lIns="182832" tIns="91416" rIns="182832" bIns="9141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2437365"/>
                  <a:endParaRPr lang="en-US" sz="4799">
                    <a:solidFill>
                      <a:prstClr val="black">
                        <a:lumMod val="75000"/>
                        <a:lumOff val="25000"/>
                      </a:prstClr>
                    </a:solidFill>
                  </a:endParaRPr>
                </a:p>
              </p:txBody>
            </p:sp>
            <p:sp>
              <p:nvSpPr>
                <p:cNvPr id="111" name="Freeform 7"/>
                <p:cNvSpPr>
                  <a:spLocks/>
                </p:cNvSpPr>
                <p:nvPr/>
              </p:nvSpPr>
              <p:spPr bwMode="auto">
                <a:xfrm>
                  <a:off x="4042929" y="1316986"/>
                  <a:ext cx="266700" cy="576263"/>
                </a:xfrm>
                <a:custGeom>
                  <a:avLst/>
                  <a:gdLst>
                    <a:gd name="T0" fmla="*/ 10 w 78"/>
                    <a:gd name="T1" fmla="*/ 4 h 168"/>
                    <a:gd name="T2" fmla="*/ 43 w 78"/>
                    <a:gd name="T3" fmla="*/ 2 h 168"/>
                    <a:gd name="T4" fmla="*/ 71 w 78"/>
                    <a:gd name="T5" fmla="*/ 7 h 168"/>
                    <a:gd name="T6" fmla="*/ 78 w 78"/>
                    <a:gd name="T7" fmla="*/ 27 h 168"/>
                    <a:gd name="T8" fmla="*/ 78 w 78"/>
                    <a:gd name="T9" fmla="*/ 73 h 168"/>
                    <a:gd name="T10" fmla="*/ 72 w 78"/>
                    <a:gd name="T11" fmla="*/ 81 h 168"/>
                    <a:gd name="T12" fmla="*/ 64 w 78"/>
                    <a:gd name="T13" fmla="*/ 73 h 168"/>
                    <a:gd name="T14" fmla="*/ 64 w 78"/>
                    <a:gd name="T15" fmla="*/ 28 h 168"/>
                    <a:gd name="T16" fmla="*/ 59 w 78"/>
                    <a:gd name="T17" fmla="*/ 28 h 168"/>
                    <a:gd name="T18" fmla="*/ 59 w 78"/>
                    <a:gd name="T19" fmla="*/ 156 h 168"/>
                    <a:gd name="T20" fmla="*/ 41 w 78"/>
                    <a:gd name="T21" fmla="*/ 158 h 168"/>
                    <a:gd name="T22" fmla="*/ 41 w 78"/>
                    <a:gd name="T23" fmla="*/ 81 h 168"/>
                    <a:gd name="T24" fmla="*/ 37 w 78"/>
                    <a:gd name="T25" fmla="*/ 81 h 168"/>
                    <a:gd name="T26" fmla="*/ 37 w 78"/>
                    <a:gd name="T27" fmla="*/ 148 h 168"/>
                    <a:gd name="T28" fmla="*/ 35 w 78"/>
                    <a:gd name="T29" fmla="*/ 162 h 168"/>
                    <a:gd name="T30" fmla="*/ 18 w 78"/>
                    <a:gd name="T31" fmla="*/ 156 h 168"/>
                    <a:gd name="T32" fmla="*/ 18 w 78"/>
                    <a:gd name="T33" fmla="*/ 28 h 168"/>
                    <a:gd name="T34" fmla="*/ 14 w 78"/>
                    <a:gd name="T35" fmla="*/ 28 h 168"/>
                    <a:gd name="T36" fmla="*/ 14 w 78"/>
                    <a:gd name="T37" fmla="*/ 71 h 168"/>
                    <a:gd name="T38" fmla="*/ 6 w 78"/>
                    <a:gd name="T39" fmla="*/ 81 h 168"/>
                    <a:gd name="T40" fmla="*/ 0 w 78"/>
                    <a:gd name="T41" fmla="*/ 74 h 168"/>
                    <a:gd name="T42" fmla="*/ 0 w 78"/>
                    <a:gd name="T43" fmla="*/ 21 h 168"/>
                    <a:gd name="T44" fmla="*/ 10 w 78"/>
                    <a:gd name="T45" fmla="*/ 4 h 1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78" h="168">
                      <a:moveTo>
                        <a:pt x="10" y="4"/>
                      </a:moveTo>
                      <a:cubicBezTo>
                        <a:pt x="21" y="0"/>
                        <a:pt x="32" y="2"/>
                        <a:pt x="43" y="2"/>
                      </a:cubicBezTo>
                      <a:cubicBezTo>
                        <a:pt x="53" y="2"/>
                        <a:pt x="64" y="0"/>
                        <a:pt x="71" y="7"/>
                      </a:cubicBezTo>
                      <a:cubicBezTo>
                        <a:pt x="77" y="12"/>
                        <a:pt x="78" y="20"/>
                        <a:pt x="78" y="27"/>
                      </a:cubicBezTo>
                      <a:cubicBezTo>
                        <a:pt x="78" y="42"/>
                        <a:pt x="78" y="57"/>
                        <a:pt x="78" y="73"/>
                      </a:cubicBezTo>
                      <a:cubicBezTo>
                        <a:pt x="78" y="76"/>
                        <a:pt x="78" y="81"/>
                        <a:pt x="72" y="81"/>
                      </a:cubicBezTo>
                      <a:cubicBezTo>
                        <a:pt x="67" y="81"/>
                        <a:pt x="64" y="77"/>
                        <a:pt x="64" y="73"/>
                      </a:cubicBezTo>
                      <a:cubicBezTo>
                        <a:pt x="64" y="58"/>
                        <a:pt x="64" y="43"/>
                        <a:pt x="64" y="28"/>
                      </a:cubicBezTo>
                      <a:cubicBezTo>
                        <a:pt x="63" y="28"/>
                        <a:pt x="60" y="28"/>
                        <a:pt x="59" y="28"/>
                      </a:cubicBezTo>
                      <a:cubicBezTo>
                        <a:pt x="59" y="71"/>
                        <a:pt x="59" y="113"/>
                        <a:pt x="59" y="156"/>
                      </a:cubicBezTo>
                      <a:cubicBezTo>
                        <a:pt x="60" y="166"/>
                        <a:pt x="42" y="168"/>
                        <a:pt x="41" y="158"/>
                      </a:cubicBezTo>
                      <a:cubicBezTo>
                        <a:pt x="41" y="132"/>
                        <a:pt x="41" y="107"/>
                        <a:pt x="41" y="81"/>
                      </a:cubicBezTo>
                      <a:cubicBezTo>
                        <a:pt x="40" y="81"/>
                        <a:pt x="38" y="81"/>
                        <a:pt x="37" y="81"/>
                      </a:cubicBezTo>
                      <a:cubicBezTo>
                        <a:pt x="37" y="103"/>
                        <a:pt x="37" y="126"/>
                        <a:pt x="37" y="148"/>
                      </a:cubicBezTo>
                      <a:cubicBezTo>
                        <a:pt x="37" y="153"/>
                        <a:pt x="37" y="160"/>
                        <a:pt x="35" y="162"/>
                      </a:cubicBezTo>
                      <a:cubicBezTo>
                        <a:pt x="29" y="167"/>
                        <a:pt x="18" y="164"/>
                        <a:pt x="18" y="156"/>
                      </a:cubicBezTo>
                      <a:cubicBezTo>
                        <a:pt x="18" y="113"/>
                        <a:pt x="18" y="71"/>
                        <a:pt x="18" y="28"/>
                      </a:cubicBezTo>
                      <a:cubicBezTo>
                        <a:pt x="17" y="28"/>
                        <a:pt x="15" y="28"/>
                        <a:pt x="14" y="28"/>
                      </a:cubicBezTo>
                      <a:cubicBezTo>
                        <a:pt x="14" y="43"/>
                        <a:pt x="14" y="57"/>
                        <a:pt x="14" y="71"/>
                      </a:cubicBezTo>
                      <a:cubicBezTo>
                        <a:pt x="14" y="75"/>
                        <a:pt x="12" y="81"/>
                        <a:pt x="6" y="81"/>
                      </a:cubicBezTo>
                      <a:cubicBezTo>
                        <a:pt x="2" y="81"/>
                        <a:pt x="0" y="77"/>
                        <a:pt x="0" y="74"/>
                      </a:cubicBezTo>
                      <a:cubicBezTo>
                        <a:pt x="0" y="57"/>
                        <a:pt x="0" y="39"/>
                        <a:pt x="0" y="21"/>
                      </a:cubicBezTo>
                      <a:cubicBezTo>
                        <a:pt x="0" y="14"/>
                        <a:pt x="3" y="7"/>
                        <a:pt x="10" y="4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txBody>
                <a:bodyPr vert="horz" wrap="square" lIns="182832" tIns="91416" rIns="182832" bIns="9141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2437365"/>
                  <a:endParaRPr lang="en-US" sz="4799">
                    <a:solidFill>
                      <a:prstClr val="black">
                        <a:lumMod val="75000"/>
                        <a:lumOff val="25000"/>
                      </a:prstClr>
                    </a:solidFill>
                  </a:endParaRPr>
                </a:p>
              </p:txBody>
            </p:sp>
          </p:grpSp>
          <p:sp>
            <p:nvSpPr>
              <p:cNvPr id="104" name="Rectangle 70"/>
              <p:cNvSpPr>
                <a:spLocks noChangeArrowheads="1"/>
              </p:cNvSpPr>
              <p:nvPr/>
            </p:nvSpPr>
            <p:spPr bwMode="auto">
              <a:xfrm>
                <a:off x="1101942" y="1935419"/>
                <a:ext cx="1863390" cy="12199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16" tIns="36566" rIns="54850" bIns="36566"/>
              <a:lstStyle/>
              <a:p>
                <a:pPr defTabSz="2437365">
                  <a:lnSpc>
                    <a:spcPct val="85000"/>
                  </a:lnSpc>
                  <a:spcBef>
                    <a:spcPts val="400"/>
                  </a:spcBef>
                </a:pPr>
                <a:r>
                  <a:rPr lang="en-US" sz="7998" b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 Narrow" pitchFamily="34" charset="0"/>
                  </a:rPr>
                  <a:t>11,914</a:t>
                </a:r>
              </a:p>
              <a:p>
                <a:pPr defTabSz="2437365">
                  <a:lnSpc>
                    <a:spcPct val="85000"/>
                  </a:lnSpc>
                  <a:spcBef>
                    <a:spcPts val="400"/>
                  </a:spcBef>
                </a:pPr>
                <a:r>
                  <a:rPr lang="en-US" sz="4799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 Narrow" pitchFamily="112" charset="0"/>
                  </a:rPr>
                  <a:t>Participaciones</a:t>
                </a:r>
              </a:p>
            </p:txBody>
          </p:sp>
          <p:sp>
            <p:nvSpPr>
              <p:cNvPr id="106" name="Rectangle 70"/>
              <p:cNvSpPr>
                <a:spLocks noChangeArrowheads="1"/>
              </p:cNvSpPr>
              <p:nvPr/>
            </p:nvSpPr>
            <p:spPr bwMode="auto">
              <a:xfrm>
                <a:off x="2713693" y="2108651"/>
                <a:ext cx="1252536" cy="9329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16" tIns="36566" rIns="54850" bIns="36566"/>
              <a:lstStyle/>
              <a:p>
                <a:pPr algn="r" defTabSz="2437365">
                  <a:lnSpc>
                    <a:spcPct val="85000"/>
                  </a:lnSpc>
                  <a:spcBef>
                    <a:spcPts val="400"/>
                  </a:spcBef>
                </a:pPr>
                <a:r>
                  <a:rPr lang="en-US" sz="7998" b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 Narrow" pitchFamily="34" charset="0"/>
                  </a:rPr>
                  <a:t>50.1%</a:t>
                </a:r>
              </a:p>
            </p:txBody>
          </p:sp>
          <p:grpSp>
            <p:nvGrpSpPr>
              <p:cNvPr id="107" name="Group 257" descr="Blue Pie Chart Icon"/>
              <p:cNvGrpSpPr/>
              <p:nvPr/>
            </p:nvGrpSpPr>
            <p:grpSpPr>
              <a:xfrm>
                <a:off x="4162662" y="1880694"/>
                <a:ext cx="928815" cy="975710"/>
                <a:chOff x="6458212" y="-5946885"/>
                <a:chExt cx="2335656" cy="2453576"/>
              </a:xfrm>
              <a:solidFill>
                <a:srgbClr val="2E76D4"/>
              </a:solidFill>
            </p:grpSpPr>
            <p:sp>
              <p:nvSpPr>
                <p:cNvPr id="108" name="Freeform 34"/>
                <p:cNvSpPr>
                  <a:spLocks/>
                </p:cNvSpPr>
                <p:nvPr/>
              </p:nvSpPr>
              <p:spPr bwMode="auto">
                <a:xfrm>
                  <a:off x="6458212" y="-5946885"/>
                  <a:ext cx="1060451" cy="1114426"/>
                </a:xfrm>
                <a:custGeom>
                  <a:avLst/>
                  <a:gdLst/>
                  <a:ahLst/>
                  <a:cxnLst>
                    <a:cxn ang="0">
                      <a:pos x="668" y="702"/>
                    </a:cxn>
                    <a:cxn ang="0">
                      <a:pos x="0" y="484"/>
                    </a:cxn>
                    <a:cxn ang="0">
                      <a:pos x="0" y="484"/>
                    </a:cxn>
                    <a:cxn ang="0">
                      <a:pos x="10" y="458"/>
                    </a:cxn>
                    <a:cxn ang="0">
                      <a:pos x="20" y="431"/>
                    </a:cxn>
                    <a:cxn ang="0">
                      <a:pos x="31" y="404"/>
                    </a:cxn>
                    <a:cxn ang="0">
                      <a:pos x="43" y="379"/>
                    </a:cxn>
                    <a:cxn ang="0">
                      <a:pos x="57" y="355"/>
                    </a:cxn>
                    <a:cxn ang="0">
                      <a:pos x="71" y="330"/>
                    </a:cxn>
                    <a:cxn ang="0">
                      <a:pos x="86" y="307"/>
                    </a:cxn>
                    <a:cxn ang="0">
                      <a:pos x="101" y="285"/>
                    </a:cxn>
                    <a:cxn ang="0">
                      <a:pos x="118" y="263"/>
                    </a:cxn>
                    <a:cxn ang="0">
                      <a:pos x="135" y="241"/>
                    </a:cxn>
                    <a:cxn ang="0">
                      <a:pos x="153" y="222"/>
                    </a:cxn>
                    <a:cxn ang="0">
                      <a:pos x="171" y="202"/>
                    </a:cxn>
                    <a:cxn ang="0">
                      <a:pos x="191" y="183"/>
                    </a:cxn>
                    <a:cxn ang="0">
                      <a:pos x="212" y="166"/>
                    </a:cxn>
                    <a:cxn ang="0">
                      <a:pos x="233" y="147"/>
                    </a:cxn>
                    <a:cxn ang="0">
                      <a:pos x="254" y="132"/>
                    </a:cxn>
                    <a:cxn ang="0">
                      <a:pos x="276" y="117"/>
                    </a:cxn>
                    <a:cxn ang="0">
                      <a:pos x="299" y="101"/>
                    </a:cxn>
                    <a:cxn ang="0">
                      <a:pos x="321" y="89"/>
                    </a:cxn>
                    <a:cxn ang="0">
                      <a:pos x="345" y="76"/>
                    </a:cxn>
                    <a:cxn ang="0">
                      <a:pos x="370" y="63"/>
                    </a:cxn>
                    <a:cxn ang="0">
                      <a:pos x="394" y="53"/>
                    </a:cxn>
                    <a:cxn ang="0">
                      <a:pos x="421" y="44"/>
                    </a:cxn>
                    <a:cxn ang="0">
                      <a:pos x="446" y="34"/>
                    </a:cxn>
                    <a:cxn ang="0">
                      <a:pos x="473" y="27"/>
                    </a:cxn>
                    <a:cxn ang="0">
                      <a:pos x="500" y="20"/>
                    </a:cxn>
                    <a:cxn ang="0">
                      <a:pos x="526" y="13"/>
                    </a:cxn>
                    <a:cxn ang="0">
                      <a:pos x="554" y="9"/>
                    </a:cxn>
                    <a:cxn ang="0">
                      <a:pos x="582" y="4"/>
                    </a:cxn>
                    <a:cxn ang="0">
                      <a:pos x="611" y="2"/>
                    </a:cxn>
                    <a:cxn ang="0">
                      <a:pos x="639" y="0"/>
                    </a:cxn>
                    <a:cxn ang="0">
                      <a:pos x="668" y="0"/>
                    </a:cxn>
                    <a:cxn ang="0">
                      <a:pos x="668" y="702"/>
                    </a:cxn>
                  </a:cxnLst>
                  <a:rect l="0" t="0" r="r" b="b"/>
                  <a:pathLst>
                    <a:path w="668" h="702">
                      <a:moveTo>
                        <a:pt x="668" y="702"/>
                      </a:moveTo>
                      <a:lnTo>
                        <a:pt x="0" y="484"/>
                      </a:lnTo>
                      <a:lnTo>
                        <a:pt x="0" y="484"/>
                      </a:lnTo>
                      <a:lnTo>
                        <a:pt x="10" y="458"/>
                      </a:lnTo>
                      <a:lnTo>
                        <a:pt x="20" y="431"/>
                      </a:lnTo>
                      <a:lnTo>
                        <a:pt x="31" y="404"/>
                      </a:lnTo>
                      <a:lnTo>
                        <a:pt x="43" y="379"/>
                      </a:lnTo>
                      <a:lnTo>
                        <a:pt x="57" y="355"/>
                      </a:lnTo>
                      <a:lnTo>
                        <a:pt x="71" y="330"/>
                      </a:lnTo>
                      <a:lnTo>
                        <a:pt x="86" y="307"/>
                      </a:lnTo>
                      <a:lnTo>
                        <a:pt x="101" y="285"/>
                      </a:lnTo>
                      <a:lnTo>
                        <a:pt x="118" y="263"/>
                      </a:lnTo>
                      <a:lnTo>
                        <a:pt x="135" y="241"/>
                      </a:lnTo>
                      <a:lnTo>
                        <a:pt x="153" y="222"/>
                      </a:lnTo>
                      <a:lnTo>
                        <a:pt x="171" y="202"/>
                      </a:lnTo>
                      <a:lnTo>
                        <a:pt x="191" y="183"/>
                      </a:lnTo>
                      <a:lnTo>
                        <a:pt x="212" y="166"/>
                      </a:lnTo>
                      <a:lnTo>
                        <a:pt x="233" y="147"/>
                      </a:lnTo>
                      <a:lnTo>
                        <a:pt x="254" y="132"/>
                      </a:lnTo>
                      <a:lnTo>
                        <a:pt x="276" y="117"/>
                      </a:lnTo>
                      <a:lnTo>
                        <a:pt x="299" y="101"/>
                      </a:lnTo>
                      <a:lnTo>
                        <a:pt x="321" y="89"/>
                      </a:lnTo>
                      <a:lnTo>
                        <a:pt x="345" y="76"/>
                      </a:lnTo>
                      <a:lnTo>
                        <a:pt x="370" y="63"/>
                      </a:lnTo>
                      <a:lnTo>
                        <a:pt x="394" y="53"/>
                      </a:lnTo>
                      <a:lnTo>
                        <a:pt x="421" y="44"/>
                      </a:lnTo>
                      <a:lnTo>
                        <a:pt x="446" y="34"/>
                      </a:lnTo>
                      <a:lnTo>
                        <a:pt x="473" y="27"/>
                      </a:lnTo>
                      <a:lnTo>
                        <a:pt x="500" y="20"/>
                      </a:lnTo>
                      <a:lnTo>
                        <a:pt x="526" y="13"/>
                      </a:lnTo>
                      <a:lnTo>
                        <a:pt x="554" y="9"/>
                      </a:lnTo>
                      <a:lnTo>
                        <a:pt x="582" y="4"/>
                      </a:lnTo>
                      <a:lnTo>
                        <a:pt x="611" y="2"/>
                      </a:lnTo>
                      <a:lnTo>
                        <a:pt x="639" y="0"/>
                      </a:lnTo>
                      <a:lnTo>
                        <a:pt x="668" y="0"/>
                      </a:lnTo>
                      <a:lnTo>
                        <a:pt x="668" y="702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82832" tIns="91416" rIns="182832" bIns="9141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2437365"/>
                  <a:endParaRPr lang="en-US" sz="4799">
                    <a:solidFill>
                      <a:prstClr val="black">
                        <a:lumMod val="75000"/>
                        <a:lumOff val="25000"/>
                      </a:prstClr>
                    </a:solidFill>
                  </a:endParaRPr>
                </a:p>
              </p:txBody>
            </p:sp>
            <p:sp>
              <p:nvSpPr>
                <p:cNvPr id="109" name="Freeform 35"/>
                <p:cNvSpPr>
                  <a:spLocks/>
                </p:cNvSpPr>
                <p:nvPr/>
              </p:nvSpPr>
              <p:spPr bwMode="auto">
                <a:xfrm>
                  <a:off x="6565017" y="-5720573"/>
                  <a:ext cx="2228851" cy="2227264"/>
                </a:xfrm>
                <a:custGeom>
                  <a:avLst/>
                  <a:gdLst/>
                  <a:ahLst/>
                  <a:cxnLst>
                    <a:cxn ang="0">
                      <a:pos x="702" y="0"/>
                    </a:cxn>
                    <a:cxn ang="0">
                      <a:pos x="739" y="0"/>
                    </a:cxn>
                    <a:cxn ang="0">
                      <a:pos x="809" y="7"/>
                    </a:cxn>
                    <a:cxn ang="0">
                      <a:pos x="878" y="21"/>
                    </a:cxn>
                    <a:cxn ang="0">
                      <a:pos x="944" y="42"/>
                    </a:cxn>
                    <a:cxn ang="0">
                      <a:pos x="1007" y="68"/>
                    </a:cxn>
                    <a:cxn ang="0">
                      <a:pos x="1067" y="101"/>
                    </a:cxn>
                    <a:cxn ang="0">
                      <a:pos x="1122" y="139"/>
                    </a:cxn>
                    <a:cxn ang="0">
                      <a:pos x="1175" y="181"/>
                    </a:cxn>
                    <a:cxn ang="0">
                      <a:pos x="1221" y="228"/>
                    </a:cxn>
                    <a:cxn ang="0">
                      <a:pos x="1265" y="280"/>
                    </a:cxn>
                    <a:cxn ang="0">
                      <a:pos x="1303" y="336"/>
                    </a:cxn>
                    <a:cxn ang="0">
                      <a:pos x="1335" y="397"/>
                    </a:cxn>
                    <a:cxn ang="0">
                      <a:pos x="1362" y="460"/>
                    </a:cxn>
                    <a:cxn ang="0">
                      <a:pos x="1383" y="526"/>
                    </a:cxn>
                    <a:cxn ang="0">
                      <a:pos x="1397" y="595"/>
                    </a:cxn>
                    <a:cxn ang="0">
                      <a:pos x="1404" y="665"/>
                    </a:cxn>
                    <a:cxn ang="0">
                      <a:pos x="1404" y="701"/>
                    </a:cxn>
                    <a:cxn ang="0">
                      <a:pos x="1401" y="773"/>
                    </a:cxn>
                    <a:cxn ang="0">
                      <a:pos x="1390" y="843"/>
                    </a:cxn>
                    <a:cxn ang="0">
                      <a:pos x="1373" y="909"/>
                    </a:cxn>
                    <a:cxn ang="0">
                      <a:pos x="1349" y="973"/>
                    </a:cxn>
                    <a:cxn ang="0">
                      <a:pos x="1320" y="1035"/>
                    </a:cxn>
                    <a:cxn ang="0">
                      <a:pos x="1285" y="1093"/>
                    </a:cxn>
                    <a:cxn ang="0">
                      <a:pos x="1244" y="1147"/>
                    </a:cxn>
                    <a:cxn ang="0">
                      <a:pos x="1199" y="1197"/>
                    </a:cxn>
                    <a:cxn ang="0">
                      <a:pos x="1148" y="1243"/>
                    </a:cxn>
                    <a:cxn ang="0">
                      <a:pos x="1095" y="1284"/>
                    </a:cxn>
                    <a:cxn ang="0">
                      <a:pos x="1038" y="1319"/>
                    </a:cxn>
                    <a:cxn ang="0">
                      <a:pos x="976" y="1348"/>
                    </a:cxn>
                    <a:cxn ang="0">
                      <a:pos x="911" y="1371"/>
                    </a:cxn>
                    <a:cxn ang="0">
                      <a:pos x="844" y="1389"/>
                    </a:cxn>
                    <a:cxn ang="0">
                      <a:pos x="774" y="1399"/>
                    </a:cxn>
                    <a:cxn ang="0">
                      <a:pos x="702" y="1403"/>
                    </a:cxn>
                    <a:cxn ang="0">
                      <a:pos x="666" y="1401"/>
                    </a:cxn>
                    <a:cxn ang="0">
                      <a:pos x="595" y="1394"/>
                    </a:cxn>
                    <a:cxn ang="0">
                      <a:pos x="527" y="1380"/>
                    </a:cxn>
                    <a:cxn ang="0">
                      <a:pos x="461" y="1361"/>
                    </a:cxn>
                    <a:cxn ang="0">
                      <a:pos x="397" y="1334"/>
                    </a:cxn>
                    <a:cxn ang="0">
                      <a:pos x="338" y="1302"/>
                    </a:cxn>
                    <a:cxn ang="0">
                      <a:pos x="282" y="1264"/>
                    </a:cxn>
                    <a:cxn ang="0">
                      <a:pos x="230" y="1220"/>
                    </a:cxn>
                    <a:cxn ang="0">
                      <a:pos x="183" y="1173"/>
                    </a:cxn>
                    <a:cxn ang="0">
                      <a:pos x="139" y="1121"/>
                    </a:cxn>
                    <a:cxn ang="0">
                      <a:pos x="101" y="1065"/>
                    </a:cxn>
                    <a:cxn ang="0">
                      <a:pos x="69" y="1006"/>
                    </a:cxn>
                    <a:cxn ang="0">
                      <a:pos x="42" y="943"/>
                    </a:cxn>
                    <a:cxn ang="0">
                      <a:pos x="23" y="877"/>
                    </a:cxn>
                    <a:cxn ang="0">
                      <a:pos x="9" y="808"/>
                    </a:cxn>
                    <a:cxn ang="0">
                      <a:pos x="2" y="736"/>
                    </a:cxn>
                    <a:cxn ang="0">
                      <a:pos x="0" y="701"/>
                    </a:cxn>
                    <a:cxn ang="0">
                      <a:pos x="2" y="645"/>
                    </a:cxn>
                    <a:cxn ang="0">
                      <a:pos x="9" y="590"/>
                    </a:cxn>
                    <a:cxn ang="0">
                      <a:pos x="18" y="538"/>
                    </a:cxn>
                    <a:cxn ang="0">
                      <a:pos x="34" y="484"/>
                    </a:cxn>
                  </a:cxnLst>
                  <a:rect l="0" t="0" r="r" b="b"/>
                  <a:pathLst>
                    <a:path w="1404" h="1403">
                      <a:moveTo>
                        <a:pt x="702" y="701"/>
                      </a:moveTo>
                      <a:lnTo>
                        <a:pt x="702" y="0"/>
                      </a:lnTo>
                      <a:lnTo>
                        <a:pt x="702" y="0"/>
                      </a:lnTo>
                      <a:lnTo>
                        <a:pt x="739" y="0"/>
                      </a:lnTo>
                      <a:lnTo>
                        <a:pt x="774" y="2"/>
                      </a:lnTo>
                      <a:lnTo>
                        <a:pt x="809" y="7"/>
                      </a:lnTo>
                      <a:lnTo>
                        <a:pt x="844" y="14"/>
                      </a:lnTo>
                      <a:lnTo>
                        <a:pt x="878" y="21"/>
                      </a:lnTo>
                      <a:lnTo>
                        <a:pt x="911" y="30"/>
                      </a:lnTo>
                      <a:lnTo>
                        <a:pt x="944" y="42"/>
                      </a:lnTo>
                      <a:lnTo>
                        <a:pt x="976" y="54"/>
                      </a:lnTo>
                      <a:lnTo>
                        <a:pt x="1007" y="68"/>
                      </a:lnTo>
                      <a:lnTo>
                        <a:pt x="1038" y="84"/>
                      </a:lnTo>
                      <a:lnTo>
                        <a:pt x="1067" y="101"/>
                      </a:lnTo>
                      <a:lnTo>
                        <a:pt x="1095" y="119"/>
                      </a:lnTo>
                      <a:lnTo>
                        <a:pt x="1122" y="139"/>
                      </a:lnTo>
                      <a:lnTo>
                        <a:pt x="1148" y="160"/>
                      </a:lnTo>
                      <a:lnTo>
                        <a:pt x="1175" y="181"/>
                      </a:lnTo>
                      <a:lnTo>
                        <a:pt x="1199" y="204"/>
                      </a:lnTo>
                      <a:lnTo>
                        <a:pt x="1221" y="228"/>
                      </a:lnTo>
                      <a:lnTo>
                        <a:pt x="1244" y="255"/>
                      </a:lnTo>
                      <a:lnTo>
                        <a:pt x="1265" y="280"/>
                      </a:lnTo>
                      <a:lnTo>
                        <a:pt x="1285" y="308"/>
                      </a:lnTo>
                      <a:lnTo>
                        <a:pt x="1303" y="336"/>
                      </a:lnTo>
                      <a:lnTo>
                        <a:pt x="1320" y="366"/>
                      </a:lnTo>
                      <a:lnTo>
                        <a:pt x="1335" y="397"/>
                      </a:lnTo>
                      <a:lnTo>
                        <a:pt x="1349" y="428"/>
                      </a:lnTo>
                      <a:lnTo>
                        <a:pt x="1362" y="460"/>
                      </a:lnTo>
                      <a:lnTo>
                        <a:pt x="1373" y="492"/>
                      </a:lnTo>
                      <a:lnTo>
                        <a:pt x="1383" y="526"/>
                      </a:lnTo>
                      <a:lnTo>
                        <a:pt x="1390" y="560"/>
                      </a:lnTo>
                      <a:lnTo>
                        <a:pt x="1397" y="595"/>
                      </a:lnTo>
                      <a:lnTo>
                        <a:pt x="1401" y="630"/>
                      </a:lnTo>
                      <a:lnTo>
                        <a:pt x="1404" y="665"/>
                      </a:lnTo>
                      <a:lnTo>
                        <a:pt x="1404" y="701"/>
                      </a:lnTo>
                      <a:lnTo>
                        <a:pt x="1404" y="701"/>
                      </a:lnTo>
                      <a:lnTo>
                        <a:pt x="1404" y="736"/>
                      </a:lnTo>
                      <a:lnTo>
                        <a:pt x="1401" y="773"/>
                      </a:lnTo>
                      <a:lnTo>
                        <a:pt x="1397" y="808"/>
                      </a:lnTo>
                      <a:lnTo>
                        <a:pt x="1390" y="843"/>
                      </a:lnTo>
                      <a:lnTo>
                        <a:pt x="1383" y="877"/>
                      </a:lnTo>
                      <a:lnTo>
                        <a:pt x="1373" y="909"/>
                      </a:lnTo>
                      <a:lnTo>
                        <a:pt x="1362" y="943"/>
                      </a:lnTo>
                      <a:lnTo>
                        <a:pt x="1349" y="973"/>
                      </a:lnTo>
                      <a:lnTo>
                        <a:pt x="1335" y="1006"/>
                      </a:lnTo>
                      <a:lnTo>
                        <a:pt x="1320" y="1035"/>
                      </a:lnTo>
                      <a:lnTo>
                        <a:pt x="1303" y="1065"/>
                      </a:lnTo>
                      <a:lnTo>
                        <a:pt x="1285" y="1093"/>
                      </a:lnTo>
                      <a:lnTo>
                        <a:pt x="1265" y="1121"/>
                      </a:lnTo>
                      <a:lnTo>
                        <a:pt x="1244" y="1147"/>
                      </a:lnTo>
                      <a:lnTo>
                        <a:pt x="1221" y="1173"/>
                      </a:lnTo>
                      <a:lnTo>
                        <a:pt x="1199" y="1197"/>
                      </a:lnTo>
                      <a:lnTo>
                        <a:pt x="1175" y="1220"/>
                      </a:lnTo>
                      <a:lnTo>
                        <a:pt x="1148" y="1243"/>
                      </a:lnTo>
                      <a:lnTo>
                        <a:pt x="1122" y="1264"/>
                      </a:lnTo>
                      <a:lnTo>
                        <a:pt x="1095" y="1284"/>
                      </a:lnTo>
                      <a:lnTo>
                        <a:pt x="1067" y="1302"/>
                      </a:lnTo>
                      <a:lnTo>
                        <a:pt x="1038" y="1319"/>
                      </a:lnTo>
                      <a:lnTo>
                        <a:pt x="1007" y="1334"/>
                      </a:lnTo>
                      <a:lnTo>
                        <a:pt x="976" y="1348"/>
                      </a:lnTo>
                      <a:lnTo>
                        <a:pt x="944" y="1361"/>
                      </a:lnTo>
                      <a:lnTo>
                        <a:pt x="911" y="1371"/>
                      </a:lnTo>
                      <a:lnTo>
                        <a:pt x="878" y="1380"/>
                      </a:lnTo>
                      <a:lnTo>
                        <a:pt x="844" y="1389"/>
                      </a:lnTo>
                      <a:lnTo>
                        <a:pt x="809" y="1394"/>
                      </a:lnTo>
                      <a:lnTo>
                        <a:pt x="774" y="1399"/>
                      </a:lnTo>
                      <a:lnTo>
                        <a:pt x="739" y="1401"/>
                      </a:lnTo>
                      <a:lnTo>
                        <a:pt x="702" y="1403"/>
                      </a:lnTo>
                      <a:lnTo>
                        <a:pt x="702" y="1403"/>
                      </a:lnTo>
                      <a:lnTo>
                        <a:pt x="666" y="1401"/>
                      </a:lnTo>
                      <a:lnTo>
                        <a:pt x="630" y="1399"/>
                      </a:lnTo>
                      <a:lnTo>
                        <a:pt x="595" y="1394"/>
                      </a:lnTo>
                      <a:lnTo>
                        <a:pt x="560" y="1389"/>
                      </a:lnTo>
                      <a:lnTo>
                        <a:pt x="527" y="1380"/>
                      </a:lnTo>
                      <a:lnTo>
                        <a:pt x="493" y="1371"/>
                      </a:lnTo>
                      <a:lnTo>
                        <a:pt x="461" y="1361"/>
                      </a:lnTo>
                      <a:lnTo>
                        <a:pt x="428" y="1348"/>
                      </a:lnTo>
                      <a:lnTo>
                        <a:pt x="397" y="1334"/>
                      </a:lnTo>
                      <a:lnTo>
                        <a:pt x="368" y="1319"/>
                      </a:lnTo>
                      <a:lnTo>
                        <a:pt x="338" y="1302"/>
                      </a:lnTo>
                      <a:lnTo>
                        <a:pt x="310" y="1284"/>
                      </a:lnTo>
                      <a:lnTo>
                        <a:pt x="282" y="1264"/>
                      </a:lnTo>
                      <a:lnTo>
                        <a:pt x="256" y="1243"/>
                      </a:lnTo>
                      <a:lnTo>
                        <a:pt x="230" y="1220"/>
                      </a:lnTo>
                      <a:lnTo>
                        <a:pt x="205" y="1197"/>
                      </a:lnTo>
                      <a:lnTo>
                        <a:pt x="183" y="1173"/>
                      </a:lnTo>
                      <a:lnTo>
                        <a:pt x="160" y="1147"/>
                      </a:lnTo>
                      <a:lnTo>
                        <a:pt x="139" y="1121"/>
                      </a:lnTo>
                      <a:lnTo>
                        <a:pt x="119" y="1093"/>
                      </a:lnTo>
                      <a:lnTo>
                        <a:pt x="101" y="1065"/>
                      </a:lnTo>
                      <a:lnTo>
                        <a:pt x="84" y="1035"/>
                      </a:lnTo>
                      <a:lnTo>
                        <a:pt x="69" y="1006"/>
                      </a:lnTo>
                      <a:lnTo>
                        <a:pt x="55" y="973"/>
                      </a:lnTo>
                      <a:lnTo>
                        <a:pt x="42" y="943"/>
                      </a:lnTo>
                      <a:lnTo>
                        <a:pt x="31" y="909"/>
                      </a:lnTo>
                      <a:lnTo>
                        <a:pt x="23" y="877"/>
                      </a:lnTo>
                      <a:lnTo>
                        <a:pt x="14" y="843"/>
                      </a:lnTo>
                      <a:lnTo>
                        <a:pt x="9" y="808"/>
                      </a:lnTo>
                      <a:lnTo>
                        <a:pt x="4" y="773"/>
                      </a:lnTo>
                      <a:lnTo>
                        <a:pt x="2" y="736"/>
                      </a:lnTo>
                      <a:lnTo>
                        <a:pt x="0" y="701"/>
                      </a:lnTo>
                      <a:lnTo>
                        <a:pt x="0" y="701"/>
                      </a:lnTo>
                      <a:lnTo>
                        <a:pt x="0" y="672"/>
                      </a:lnTo>
                      <a:lnTo>
                        <a:pt x="2" y="645"/>
                      </a:lnTo>
                      <a:lnTo>
                        <a:pt x="4" y="617"/>
                      </a:lnTo>
                      <a:lnTo>
                        <a:pt x="9" y="590"/>
                      </a:lnTo>
                      <a:lnTo>
                        <a:pt x="13" y="565"/>
                      </a:lnTo>
                      <a:lnTo>
                        <a:pt x="18" y="538"/>
                      </a:lnTo>
                      <a:lnTo>
                        <a:pt x="27" y="512"/>
                      </a:lnTo>
                      <a:lnTo>
                        <a:pt x="34" y="484"/>
                      </a:lnTo>
                      <a:lnTo>
                        <a:pt x="702" y="701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82832" tIns="91416" rIns="182832" bIns="9141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2437365"/>
                  <a:endParaRPr lang="en-US" sz="4799">
                    <a:solidFill>
                      <a:prstClr val="black">
                        <a:lumMod val="75000"/>
                        <a:lumOff val="25000"/>
                      </a:prstClr>
                    </a:solidFill>
                  </a:endParaRPr>
                </a:p>
              </p:txBody>
            </p:sp>
          </p:grpSp>
        </p:grpSp>
        <p:sp>
          <p:nvSpPr>
            <p:cNvPr id="96" name="Rectangle 70"/>
            <p:cNvSpPr>
              <a:spLocks noChangeArrowheads="1"/>
            </p:cNvSpPr>
            <p:nvPr/>
          </p:nvSpPr>
          <p:spPr bwMode="auto">
            <a:xfrm>
              <a:off x="2550111" y="3472169"/>
              <a:ext cx="2058910" cy="920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algn="ct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7998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1.6</a:t>
              </a:r>
            </a:p>
            <a:p>
              <a:pPr algn="ct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s-419" sz="7998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Millones</a:t>
              </a:r>
            </a:p>
          </p:txBody>
        </p:sp>
        <p:sp>
          <p:nvSpPr>
            <p:cNvPr id="97" name="Rectangle 70"/>
            <p:cNvSpPr>
              <a:spLocks noChangeArrowheads="1"/>
            </p:cNvSpPr>
            <p:nvPr/>
          </p:nvSpPr>
          <p:spPr bwMode="auto">
            <a:xfrm>
              <a:off x="2514379" y="5438964"/>
              <a:ext cx="2772731" cy="397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s-419" sz="4799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Presupuesto</a:t>
              </a:r>
              <a:r>
                <a:rPr lang="en-US" sz="4799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 </a:t>
              </a:r>
              <a:r>
                <a:rPr lang="es-419" sz="4799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Ejecutado</a:t>
              </a:r>
              <a:endParaRPr lang="es-419" sz="4799">
                <a:solidFill>
                  <a:prstClr val="black">
                    <a:lumMod val="75000"/>
                    <a:lumOff val="25000"/>
                  </a:prstClr>
                </a:solidFill>
                <a:latin typeface="Arial Narrow" pitchFamily="112" charset="0"/>
              </a:endParaRPr>
            </a:p>
          </p:txBody>
        </p:sp>
        <p:sp>
          <p:nvSpPr>
            <p:cNvPr id="98" name="Freeform 460"/>
            <p:cNvSpPr/>
            <p:nvPr/>
          </p:nvSpPr>
          <p:spPr>
            <a:xfrm>
              <a:off x="1134101" y="3362072"/>
              <a:ext cx="658809" cy="1035165"/>
            </a:xfrm>
            <a:custGeom>
              <a:avLst/>
              <a:gdLst/>
              <a:ahLst/>
              <a:cxnLst/>
              <a:rect l="l" t="t" r="r" b="b"/>
              <a:pathLst>
                <a:path w="262845" h="504825">
                  <a:moveTo>
                    <a:pt x="114947" y="0"/>
                  </a:moveTo>
                  <a:lnTo>
                    <a:pt x="152977" y="0"/>
                  </a:lnTo>
                  <a:cubicBezTo>
                    <a:pt x="155607" y="0"/>
                    <a:pt x="157767" y="845"/>
                    <a:pt x="159457" y="2535"/>
                  </a:cubicBezTo>
                  <a:cubicBezTo>
                    <a:pt x="161147" y="4226"/>
                    <a:pt x="161992" y="6385"/>
                    <a:pt x="161992" y="9015"/>
                  </a:cubicBezTo>
                  <a:lnTo>
                    <a:pt x="161992" y="58596"/>
                  </a:lnTo>
                  <a:cubicBezTo>
                    <a:pt x="172698" y="59723"/>
                    <a:pt x="183073" y="61882"/>
                    <a:pt x="193121" y="65075"/>
                  </a:cubicBezTo>
                  <a:cubicBezTo>
                    <a:pt x="203169" y="68268"/>
                    <a:pt x="211338" y="71414"/>
                    <a:pt x="217630" y="74512"/>
                  </a:cubicBezTo>
                  <a:cubicBezTo>
                    <a:pt x="223921" y="77611"/>
                    <a:pt x="229885" y="81133"/>
                    <a:pt x="235519" y="85076"/>
                  </a:cubicBezTo>
                  <a:cubicBezTo>
                    <a:pt x="241153" y="89020"/>
                    <a:pt x="244815" y="91744"/>
                    <a:pt x="246506" y="93246"/>
                  </a:cubicBezTo>
                  <a:cubicBezTo>
                    <a:pt x="248195" y="94749"/>
                    <a:pt x="249604" y="96063"/>
                    <a:pt x="250731" y="97190"/>
                  </a:cubicBezTo>
                  <a:cubicBezTo>
                    <a:pt x="253924" y="100571"/>
                    <a:pt x="254394" y="104139"/>
                    <a:pt x="252139" y="107895"/>
                  </a:cubicBezTo>
                  <a:lnTo>
                    <a:pt x="229321" y="149025"/>
                  </a:lnTo>
                  <a:cubicBezTo>
                    <a:pt x="227819" y="151842"/>
                    <a:pt x="225659" y="153344"/>
                    <a:pt x="222842" y="153532"/>
                  </a:cubicBezTo>
                  <a:cubicBezTo>
                    <a:pt x="220212" y="154096"/>
                    <a:pt x="217677" y="153438"/>
                    <a:pt x="215236" y="151560"/>
                  </a:cubicBezTo>
                  <a:cubicBezTo>
                    <a:pt x="214672" y="150997"/>
                    <a:pt x="213310" y="149870"/>
                    <a:pt x="211151" y="148180"/>
                  </a:cubicBezTo>
                  <a:cubicBezTo>
                    <a:pt x="208991" y="146489"/>
                    <a:pt x="205329" y="144001"/>
                    <a:pt x="200165" y="140714"/>
                  </a:cubicBezTo>
                  <a:cubicBezTo>
                    <a:pt x="194999" y="137428"/>
                    <a:pt x="189505" y="134423"/>
                    <a:pt x="183684" y="131700"/>
                  </a:cubicBezTo>
                  <a:cubicBezTo>
                    <a:pt x="177862" y="128976"/>
                    <a:pt x="170867" y="126535"/>
                    <a:pt x="162697" y="124375"/>
                  </a:cubicBezTo>
                  <a:cubicBezTo>
                    <a:pt x="154527" y="122215"/>
                    <a:pt x="146498" y="121135"/>
                    <a:pt x="138610" y="121135"/>
                  </a:cubicBezTo>
                  <a:cubicBezTo>
                    <a:pt x="120769" y="121135"/>
                    <a:pt x="106213" y="125173"/>
                    <a:pt x="94946" y="133249"/>
                  </a:cubicBezTo>
                  <a:cubicBezTo>
                    <a:pt x="83677" y="141325"/>
                    <a:pt x="78042" y="151748"/>
                    <a:pt x="78042" y="164519"/>
                  </a:cubicBezTo>
                  <a:cubicBezTo>
                    <a:pt x="78042" y="169402"/>
                    <a:pt x="78841" y="173909"/>
                    <a:pt x="80438" y="178041"/>
                  </a:cubicBezTo>
                  <a:cubicBezTo>
                    <a:pt x="82033" y="182173"/>
                    <a:pt x="84804" y="186070"/>
                    <a:pt x="88748" y="189732"/>
                  </a:cubicBezTo>
                  <a:cubicBezTo>
                    <a:pt x="92692" y="193394"/>
                    <a:pt x="96401" y="196493"/>
                    <a:pt x="99875" y="199028"/>
                  </a:cubicBezTo>
                  <a:cubicBezTo>
                    <a:pt x="103350" y="201564"/>
                    <a:pt x="108609" y="204475"/>
                    <a:pt x="115651" y="207761"/>
                  </a:cubicBezTo>
                  <a:cubicBezTo>
                    <a:pt x="122694" y="211048"/>
                    <a:pt x="128375" y="213583"/>
                    <a:pt x="132695" y="215368"/>
                  </a:cubicBezTo>
                  <a:cubicBezTo>
                    <a:pt x="137014" y="217152"/>
                    <a:pt x="143588" y="219734"/>
                    <a:pt x="152414" y="223115"/>
                  </a:cubicBezTo>
                  <a:cubicBezTo>
                    <a:pt x="162368" y="226871"/>
                    <a:pt x="169975" y="229829"/>
                    <a:pt x="175232" y="231988"/>
                  </a:cubicBezTo>
                  <a:cubicBezTo>
                    <a:pt x="180492" y="234148"/>
                    <a:pt x="187628" y="237435"/>
                    <a:pt x="196643" y="241848"/>
                  </a:cubicBezTo>
                  <a:cubicBezTo>
                    <a:pt x="205658" y="246262"/>
                    <a:pt x="212747" y="250253"/>
                    <a:pt x="217912" y="253821"/>
                  </a:cubicBezTo>
                  <a:cubicBezTo>
                    <a:pt x="223077" y="257390"/>
                    <a:pt x="228899" y="262085"/>
                    <a:pt x="235378" y="267907"/>
                  </a:cubicBezTo>
                  <a:cubicBezTo>
                    <a:pt x="241857" y="273729"/>
                    <a:pt x="246834" y="279691"/>
                    <a:pt x="250308" y="285795"/>
                  </a:cubicBezTo>
                  <a:cubicBezTo>
                    <a:pt x="253783" y="291899"/>
                    <a:pt x="256741" y="299083"/>
                    <a:pt x="259183" y="307346"/>
                  </a:cubicBezTo>
                  <a:cubicBezTo>
                    <a:pt x="261624" y="315610"/>
                    <a:pt x="262845" y="324436"/>
                    <a:pt x="262845" y="333827"/>
                  </a:cubicBezTo>
                  <a:cubicBezTo>
                    <a:pt x="262845" y="362561"/>
                    <a:pt x="253501" y="387305"/>
                    <a:pt x="234814" y="408057"/>
                  </a:cubicBezTo>
                  <a:cubicBezTo>
                    <a:pt x="216128" y="428810"/>
                    <a:pt x="191853" y="441628"/>
                    <a:pt x="161992" y="446511"/>
                  </a:cubicBezTo>
                  <a:lnTo>
                    <a:pt x="161992" y="495810"/>
                  </a:lnTo>
                  <a:cubicBezTo>
                    <a:pt x="161992" y="498440"/>
                    <a:pt x="161147" y="500599"/>
                    <a:pt x="159457" y="502290"/>
                  </a:cubicBezTo>
                  <a:cubicBezTo>
                    <a:pt x="157767" y="503980"/>
                    <a:pt x="155607" y="504825"/>
                    <a:pt x="152977" y="504825"/>
                  </a:cubicBezTo>
                  <a:lnTo>
                    <a:pt x="114947" y="504825"/>
                  </a:lnTo>
                  <a:cubicBezTo>
                    <a:pt x="112505" y="504825"/>
                    <a:pt x="110392" y="503933"/>
                    <a:pt x="108609" y="502149"/>
                  </a:cubicBezTo>
                  <a:cubicBezTo>
                    <a:pt x="106824" y="500365"/>
                    <a:pt x="105932" y="498252"/>
                    <a:pt x="105932" y="495810"/>
                  </a:cubicBezTo>
                  <a:lnTo>
                    <a:pt x="105932" y="446511"/>
                  </a:lnTo>
                  <a:cubicBezTo>
                    <a:pt x="93537" y="444821"/>
                    <a:pt x="81564" y="441910"/>
                    <a:pt x="70014" y="437778"/>
                  </a:cubicBezTo>
                  <a:cubicBezTo>
                    <a:pt x="58464" y="433646"/>
                    <a:pt x="48933" y="429467"/>
                    <a:pt x="41421" y="425242"/>
                  </a:cubicBezTo>
                  <a:cubicBezTo>
                    <a:pt x="33908" y="421016"/>
                    <a:pt x="26959" y="416509"/>
                    <a:pt x="20574" y="411720"/>
                  </a:cubicBezTo>
                  <a:cubicBezTo>
                    <a:pt x="14188" y="406931"/>
                    <a:pt x="9822" y="403409"/>
                    <a:pt x="7474" y="401155"/>
                  </a:cubicBezTo>
                  <a:cubicBezTo>
                    <a:pt x="5126" y="398902"/>
                    <a:pt x="3484" y="397212"/>
                    <a:pt x="2545" y="396085"/>
                  </a:cubicBezTo>
                  <a:cubicBezTo>
                    <a:pt x="-649" y="392141"/>
                    <a:pt x="-836" y="388291"/>
                    <a:pt x="1981" y="384535"/>
                  </a:cubicBezTo>
                  <a:lnTo>
                    <a:pt x="30997" y="346504"/>
                  </a:lnTo>
                  <a:cubicBezTo>
                    <a:pt x="32311" y="344626"/>
                    <a:pt x="34472" y="343499"/>
                    <a:pt x="37476" y="343123"/>
                  </a:cubicBezTo>
                  <a:cubicBezTo>
                    <a:pt x="40294" y="342748"/>
                    <a:pt x="42547" y="343593"/>
                    <a:pt x="44238" y="345659"/>
                  </a:cubicBezTo>
                  <a:cubicBezTo>
                    <a:pt x="44238" y="345659"/>
                    <a:pt x="44425" y="345846"/>
                    <a:pt x="44801" y="346222"/>
                  </a:cubicBezTo>
                  <a:cubicBezTo>
                    <a:pt x="66023" y="364815"/>
                    <a:pt x="88841" y="376553"/>
                    <a:pt x="113257" y="381436"/>
                  </a:cubicBezTo>
                  <a:cubicBezTo>
                    <a:pt x="120206" y="382938"/>
                    <a:pt x="127154" y="383690"/>
                    <a:pt x="134103" y="383690"/>
                  </a:cubicBezTo>
                  <a:cubicBezTo>
                    <a:pt x="149315" y="383690"/>
                    <a:pt x="162697" y="379652"/>
                    <a:pt x="174246" y="371576"/>
                  </a:cubicBezTo>
                  <a:cubicBezTo>
                    <a:pt x="185797" y="363500"/>
                    <a:pt x="191572" y="352044"/>
                    <a:pt x="191572" y="337207"/>
                  </a:cubicBezTo>
                  <a:cubicBezTo>
                    <a:pt x="191572" y="331949"/>
                    <a:pt x="190163" y="326972"/>
                    <a:pt x="187347" y="322277"/>
                  </a:cubicBezTo>
                  <a:cubicBezTo>
                    <a:pt x="184529" y="317581"/>
                    <a:pt x="181384" y="313638"/>
                    <a:pt x="177909" y="310445"/>
                  </a:cubicBezTo>
                  <a:cubicBezTo>
                    <a:pt x="174434" y="307252"/>
                    <a:pt x="168941" y="303731"/>
                    <a:pt x="161429" y="299881"/>
                  </a:cubicBezTo>
                  <a:cubicBezTo>
                    <a:pt x="153917" y="296031"/>
                    <a:pt x="147719" y="293026"/>
                    <a:pt x="142836" y="290866"/>
                  </a:cubicBezTo>
                  <a:cubicBezTo>
                    <a:pt x="137953" y="288706"/>
                    <a:pt x="130441" y="285654"/>
                    <a:pt x="120299" y="281710"/>
                  </a:cubicBezTo>
                  <a:cubicBezTo>
                    <a:pt x="112975" y="278705"/>
                    <a:pt x="107200" y="276358"/>
                    <a:pt x="102974" y="274668"/>
                  </a:cubicBezTo>
                  <a:cubicBezTo>
                    <a:pt x="98749" y="272977"/>
                    <a:pt x="92973" y="270489"/>
                    <a:pt x="85649" y="267202"/>
                  </a:cubicBezTo>
                  <a:cubicBezTo>
                    <a:pt x="78324" y="263916"/>
                    <a:pt x="72455" y="261005"/>
                    <a:pt x="68042" y="258469"/>
                  </a:cubicBezTo>
                  <a:cubicBezTo>
                    <a:pt x="63628" y="255934"/>
                    <a:pt x="58323" y="252600"/>
                    <a:pt x="52125" y="248469"/>
                  </a:cubicBezTo>
                  <a:cubicBezTo>
                    <a:pt x="45928" y="244337"/>
                    <a:pt x="40903" y="240346"/>
                    <a:pt x="37054" y="236496"/>
                  </a:cubicBezTo>
                  <a:cubicBezTo>
                    <a:pt x="33204" y="232646"/>
                    <a:pt x="29119" y="228045"/>
                    <a:pt x="24799" y="222692"/>
                  </a:cubicBezTo>
                  <a:cubicBezTo>
                    <a:pt x="20480" y="217340"/>
                    <a:pt x="17147" y="211893"/>
                    <a:pt x="14799" y="206353"/>
                  </a:cubicBezTo>
                  <a:cubicBezTo>
                    <a:pt x="12451" y="200812"/>
                    <a:pt x="10479" y="194568"/>
                    <a:pt x="8883" y="187619"/>
                  </a:cubicBezTo>
                  <a:cubicBezTo>
                    <a:pt x="7287" y="180670"/>
                    <a:pt x="6488" y="173346"/>
                    <a:pt x="6488" y="165646"/>
                  </a:cubicBezTo>
                  <a:cubicBezTo>
                    <a:pt x="6488" y="139728"/>
                    <a:pt x="15691" y="117004"/>
                    <a:pt x="34096" y="97472"/>
                  </a:cubicBezTo>
                  <a:cubicBezTo>
                    <a:pt x="52501" y="77940"/>
                    <a:pt x="76446" y="65357"/>
                    <a:pt x="105932" y="59723"/>
                  </a:cubicBezTo>
                  <a:lnTo>
                    <a:pt x="105932" y="9015"/>
                  </a:lnTo>
                  <a:cubicBezTo>
                    <a:pt x="105932" y="6573"/>
                    <a:pt x="106824" y="4460"/>
                    <a:pt x="108609" y="2676"/>
                  </a:cubicBezTo>
                  <a:cubicBezTo>
                    <a:pt x="110392" y="892"/>
                    <a:pt x="112505" y="0"/>
                    <a:pt x="114947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343"/>
              <a:endParaRPr lang="en-US" sz="2699">
                <a:ln>
                  <a:solidFill>
                    <a:srgbClr val="1F497D">
                      <a:lumMod val="5000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</p:grpSp>
      <p:grpSp>
        <p:nvGrpSpPr>
          <p:cNvPr id="116" name="Grupo 115"/>
          <p:cNvGrpSpPr/>
          <p:nvPr/>
        </p:nvGrpSpPr>
        <p:grpSpPr>
          <a:xfrm>
            <a:off x="12242789" y="2788815"/>
            <a:ext cx="11896093" cy="10248956"/>
            <a:chOff x="6122989" y="1295401"/>
            <a:chExt cx="5949596" cy="5125813"/>
          </a:xfrm>
        </p:grpSpPr>
        <p:cxnSp>
          <p:nvCxnSpPr>
            <p:cNvPr id="117" name="Straight Arrow Connector 213"/>
            <p:cNvCxnSpPr/>
            <p:nvPr/>
          </p:nvCxnSpPr>
          <p:spPr>
            <a:xfrm rot="10800000">
              <a:off x="10331666" y="3858082"/>
              <a:ext cx="144780" cy="0"/>
            </a:xfrm>
            <a:prstGeom prst="straightConnector1">
              <a:avLst/>
            </a:prstGeom>
            <a:ln w="12700">
              <a:solidFill>
                <a:srgbClr val="9B9B9B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214"/>
            <p:cNvCxnSpPr/>
            <p:nvPr/>
          </p:nvCxnSpPr>
          <p:spPr>
            <a:xfrm rot="5400000" flipH="1">
              <a:off x="9795806" y="3857460"/>
              <a:ext cx="1363517" cy="1242"/>
            </a:xfrm>
            <a:prstGeom prst="line">
              <a:avLst/>
            </a:prstGeom>
            <a:ln w="3175" cap="flat" cmpd="sng" algn="ctr">
              <a:solidFill>
                <a:srgbClr val="9B9B9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87" descr="Horizontal Divider Line"/>
            <p:cNvCxnSpPr/>
            <p:nvPr/>
          </p:nvCxnSpPr>
          <p:spPr>
            <a:xfrm>
              <a:off x="8214627" y="1776924"/>
              <a:ext cx="3596373" cy="0"/>
            </a:xfrm>
            <a:prstGeom prst="line">
              <a:avLst/>
            </a:prstGeom>
            <a:ln w="12700" cap="rnd" cmpd="sng">
              <a:solidFill>
                <a:srgbClr val="9B9B9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90" descr="Horizontal Divider Line"/>
            <p:cNvCxnSpPr/>
            <p:nvPr/>
          </p:nvCxnSpPr>
          <p:spPr>
            <a:xfrm>
              <a:off x="7389341" y="2997808"/>
              <a:ext cx="4421659" cy="0"/>
            </a:xfrm>
            <a:prstGeom prst="line">
              <a:avLst/>
            </a:prstGeom>
            <a:ln w="12700" cap="rnd" cmpd="sng">
              <a:solidFill>
                <a:srgbClr val="9B9B9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92" descr="Horizontal Divider Line"/>
            <p:cNvCxnSpPr/>
            <p:nvPr/>
          </p:nvCxnSpPr>
          <p:spPr>
            <a:xfrm>
              <a:off x="7389341" y="4898659"/>
              <a:ext cx="4421659" cy="0"/>
            </a:xfrm>
            <a:prstGeom prst="line">
              <a:avLst/>
            </a:prstGeom>
            <a:ln w="12700" cap="rnd" cmpd="sng">
              <a:solidFill>
                <a:srgbClr val="9B9B9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255" descr="Vertical Divider Line"/>
            <p:cNvCxnSpPr/>
            <p:nvPr/>
          </p:nvCxnSpPr>
          <p:spPr>
            <a:xfrm rot="5400000">
              <a:off x="8214627" y="5580418"/>
              <a:ext cx="1363517" cy="0"/>
            </a:xfrm>
            <a:prstGeom prst="line">
              <a:avLst/>
            </a:prstGeom>
            <a:ln w="12700" cap="rnd" cmpd="sng">
              <a:solidFill>
                <a:srgbClr val="9B9B9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4" name="Group 165" descr="Female Half Icon"/>
            <p:cNvGrpSpPr/>
            <p:nvPr/>
          </p:nvGrpSpPr>
          <p:grpSpPr>
            <a:xfrm>
              <a:off x="6122989" y="1295401"/>
              <a:ext cx="1155700" cy="5125813"/>
              <a:chOff x="6083300" y="990600"/>
              <a:chExt cx="1155700" cy="5125813"/>
            </a:xfrm>
          </p:grpSpPr>
          <p:sp>
            <p:nvSpPr>
              <p:cNvPr id="136" name="Freeform 54"/>
              <p:cNvSpPr>
                <a:spLocks/>
              </p:cNvSpPr>
              <p:nvPr/>
            </p:nvSpPr>
            <p:spPr bwMode="auto">
              <a:xfrm flipH="1">
                <a:off x="6096000" y="1905001"/>
                <a:ext cx="1143000" cy="4211412"/>
              </a:xfrm>
              <a:custGeom>
                <a:avLst/>
                <a:gdLst>
                  <a:gd name="T0" fmla="*/ 45 w 45"/>
                  <a:gd name="T1" fmla="*/ 99 h 165"/>
                  <a:gd name="T2" fmla="*/ 45 w 45"/>
                  <a:gd name="T3" fmla="*/ 1 h 165"/>
                  <a:gd name="T4" fmla="*/ 19 w 45"/>
                  <a:gd name="T5" fmla="*/ 6 h 165"/>
                  <a:gd name="T6" fmla="*/ 8 w 45"/>
                  <a:gd name="T7" fmla="*/ 35 h 165"/>
                  <a:gd name="T8" fmla="*/ 0 w 45"/>
                  <a:gd name="T9" fmla="*/ 65 h 165"/>
                  <a:gd name="T10" fmla="*/ 13 w 45"/>
                  <a:gd name="T11" fmla="*/ 66 h 165"/>
                  <a:gd name="T12" fmla="*/ 26 w 45"/>
                  <a:gd name="T13" fmla="*/ 25 h 165"/>
                  <a:gd name="T14" fmla="*/ 28 w 45"/>
                  <a:gd name="T15" fmla="*/ 23 h 165"/>
                  <a:gd name="T16" fmla="*/ 9 w 45"/>
                  <a:gd name="T17" fmla="*/ 99 h 165"/>
                  <a:gd name="T18" fmla="*/ 29 w 45"/>
                  <a:gd name="T19" fmla="*/ 99 h 165"/>
                  <a:gd name="T20" fmla="*/ 29 w 45"/>
                  <a:gd name="T21" fmla="*/ 157 h 165"/>
                  <a:gd name="T22" fmla="*/ 43 w 45"/>
                  <a:gd name="T23" fmla="*/ 157 h 165"/>
                  <a:gd name="T24" fmla="*/ 44 w 45"/>
                  <a:gd name="T25" fmla="*/ 99 h 165"/>
                  <a:gd name="T26" fmla="*/ 45 w 45"/>
                  <a:gd name="T27" fmla="*/ 99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5" h="165">
                    <a:moveTo>
                      <a:pt x="45" y="99"/>
                    </a:moveTo>
                    <a:cubicBezTo>
                      <a:pt x="45" y="1"/>
                      <a:pt x="45" y="1"/>
                      <a:pt x="45" y="1"/>
                    </a:cubicBezTo>
                    <a:cubicBezTo>
                      <a:pt x="36" y="1"/>
                      <a:pt x="26" y="0"/>
                      <a:pt x="19" y="6"/>
                    </a:cubicBezTo>
                    <a:cubicBezTo>
                      <a:pt x="12" y="14"/>
                      <a:pt x="12" y="25"/>
                      <a:pt x="8" y="35"/>
                    </a:cubicBezTo>
                    <a:cubicBezTo>
                      <a:pt x="6" y="45"/>
                      <a:pt x="1" y="55"/>
                      <a:pt x="0" y="65"/>
                    </a:cubicBezTo>
                    <a:cubicBezTo>
                      <a:pt x="0" y="72"/>
                      <a:pt x="12" y="73"/>
                      <a:pt x="13" y="66"/>
                    </a:cubicBezTo>
                    <a:cubicBezTo>
                      <a:pt x="18" y="53"/>
                      <a:pt x="21" y="38"/>
                      <a:pt x="26" y="25"/>
                    </a:cubicBezTo>
                    <a:cubicBezTo>
                      <a:pt x="26" y="24"/>
                      <a:pt x="28" y="23"/>
                      <a:pt x="28" y="23"/>
                    </a:cubicBezTo>
                    <a:cubicBezTo>
                      <a:pt x="22" y="48"/>
                      <a:pt x="15" y="74"/>
                      <a:pt x="9" y="99"/>
                    </a:cubicBezTo>
                    <a:cubicBezTo>
                      <a:pt x="16" y="99"/>
                      <a:pt x="22" y="99"/>
                      <a:pt x="29" y="99"/>
                    </a:cubicBezTo>
                    <a:cubicBezTo>
                      <a:pt x="29" y="118"/>
                      <a:pt x="28" y="138"/>
                      <a:pt x="29" y="157"/>
                    </a:cubicBezTo>
                    <a:cubicBezTo>
                      <a:pt x="30" y="165"/>
                      <a:pt x="43" y="165"/>
                      <a:pt x="43" y="157"/>
                    </a:cubicBezTo>
                    <a:cubicBezTo>
                      <a:pt x="44" y="138"/>
                      <a:pt x="43" y="118"/>
                      <a:pt x="44" y="99"/>
                    </a:cubicBezTo>
                    <a:cubicBezTo>
                      <a:pt x="44" y="99"/>
                      <a:pt x="45" y="99"/>
                      <a:pt x="45" y="99"/>
                    </a:cubicBezTo>
                    <a:close/>
                  </a:path>
                </a:pathLst>
              </a:custGeom>
              <a:solidFill>
                <a:srgbClr val="FF3606"/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pPr defTabSz="2437365"/>
                <a:endParaRPr lang="en-US" sz="4799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  <p:sp>
            <p:nvSpPr>
              <p:cNvPr id="137" name="Oval 17"/>
              <p:cNvSpPr/>
              <p:nvPr/>
            </p:nvSpPr>
            <p:spPr bwMode="auto">
              <a:xfrm flipH="1">
                <a:off x="6083300" y="990600"/>
                <a:ext cx="431800" cy="838200"/>
              </a:xfrm>
              <a:custGeom>
                <a:avLst/>
                <a:gdLst/>
                <a:ahLst/>
                <a:cxnLst/>
                <a:rect l="l" t="t" r="r" b="b"/>
                <a:pathLst>
                  <a:path w="431800" h="838200">
                    <a:moveTo>
                      <a:pt x="419100" y="0"/>
                    </a:moveTo>
                    <a:lnTo>
                      <a:pt x="431800" y="1280"/>
                    </a:lnTo>
                    <a:lnTo>
                      <a:pt x="431800" y="836920"/>
                    </a:lnTo>
                    <a:lnTo>
                      <a:pt x="419100" y="838200"/>
                    </a:lnTo>
                    <a:cubicBezTo>
                      <a:pt x="187637" y="838200"/>
                      <a:pt x="0" y="650563"/>
                      <a:pt x="0" y="419100"/>
                    </a:cubicBezTo>
                    <a:cubicBezTo>
                      <a:pt x="0" y="187637"/>
                      <a:pt x="187637" y="0"/>
                      <a:pt x="419100" y="0"/>
                    </a:cubicBezTo>
                    <a:close/>
                  </a:path>
                </a:pathLst>
              </a:custGeom>
              <a:solidFill>
                <a:srgbClr val="FF360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82832" tIns="91416" rIns="182832" bIns="91416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828343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799">
                  <a:solidFill>
                    <a:prstClr val="black">
                      <a:lumMod val="75000"/>
                      <a:lumOff val="25000"/>
                    </a:prstClr>
                  </a:solidFill>
                  <a:latin typeface="Times" pitchFamily="-97" charset="0"/>
                </a:endParaRPr>
              </a:p>
            </p:txBody>
          </p:sp>
        </p:grpSp>
        <p:sp>
          <p:nvSpPr>
            <p:cNvPr id="125" name="Rectangle 70"/>
            <p:cNvSpPr>
              <a:spLocks noChangeArrowheads="1"/>
            </p:cNvSpPr>
            <p:nvPr/>
          </p:nvSpPr>
          <p:spPr bwMode="auto">
            <a:xfrm>
              <a:off x="6418014" y="5355527"/>
              <a:ext cx="2438488" cy="854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algn="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7998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48.4%</a:t>
              </a:r>
              <a:r>
                <a:rPr lang="en-US" sz="3599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 </a:t>
              </a:r>
              <a:r>
                <a:rPr lang="en-US" sz="2799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112" charset="0"/>
                </a:rPr>
                <a:t>. </a:t>
              </a:r>
            </a:p>
          </p:txBody>
        </p:sp>
        <p:sp>
          <p:nvSpPr>
            <p:cNvPr id="126" name="Rectangle 70"/>
            <p:cNvSpPr>
              <a:spLocks noChangeArrowheads="1"/>
            </p:cNvSpPr>
            <p:nvPr/>
          </p:nvSpPr>
          <p:spPr bwMode="auto">
            <a:xfrm>
              <a:off x="10769679" y="2043447"/>
              <a:ext cx="1302906" cy="522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7998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49.9%</a:t>
              </a:r>
            </a:p>
          </p:txBody>
        </p:sp>
        <p:sp>
          <p:nvSpPr>
            <p:cNvPr id="127" name="Rectangle 70"/>
            <p:cNvSpPr>
              <a:spLocks noChangeArrowheads="1"/>
            </p:cNvSpPr>
            <p:nvPr/>
          </p:nvSpPr>
          <p:spPr bwMode="auto">
            <a:xfrm>
              <a:off x="7658495" y="1935418"/>
              <a:ext cx="1837263" cy="1219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algn="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7998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11,894</a:t>
              </a:r>
            </a:p>
            <a:p>
              <a:pPr algn="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4799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112" charset="0"/>
                </a:rPr>
                <a:t>Participaciones</a:t>
              </a:r>
            </a:p>
          </p:txBody>
        </p:sp>
        <p:grpSp>
          <p:nvGrpSpPr>
            <p:cNvPr id="128" name="Group 278"/>
            <p:cNvGrpSpPr/>
            <p:nvPr/>
          </p:nvGrpSpPr>
          <p:grpSpPr>
            <a:xfrm>
              <a:off x="7304629" y="2042547"/>
              <a:ext cx="332629" cy="726488"/>
              <a:chOff x="1247742" y="1253583"/>
              <a:chExt cx="319088" cy="696911"/>
            </a:xfrm>
            <a:solidFill>
              <a:srgbClr val="E83CC9"/>
            </a:solidFill>
          </p:grpSpPr>
          <p:sp>
            <p:nvSpPr>
              <p:cNvPr id="134" name="Freeform 5"/>
              <p:cNvSpPr>
                <a:spLocks/>
              </p:cNvSpPr>
              <p:nvPr/>
            </p:nvSpPr>
            <p:spPr bwMode="auto">
              <a:xfrm>
                <a:off x="1330297" y="1253583"/>
                <a:ext cx="133350" cy="133350"/>
              </a:xfrm>
              <a:custGeom>
                <a:avLst/>
                <a:gdLst>
                  <a:gd name="T0" fmla="*/ 17 w 39"/>
                  <a:gd name="T1" fmla="*/ 3 h 39"/>
                  <a:gd name="T2" fmla="*/ 37 w 39"/>
                  <a:gd name="T3" fmla="*/ 21 h 39"/>
                  <a:gd name="T4" fmla="*/ 8 w 39"/>
                  <a:gd name="T5" fmla="*/ 28 h 39"/>
                  <a:gd name="T6" fmla="*/ 17 w 39"/>
                  <a:gd name="T7" fmla="*/ 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9">
                    <a:moveTo>
                      <a:pt x="17" y="3"/>
                    </a:moveTo>
                    <a:cubicBezTo>
                      <a:pt x="28" y="0"/>
                      <a:pt x="39" y="10"/>
                      <a:pt x="37" y="21"/>
                    </a:cubicBezTo>
                    <a:cubicBezTo>
                      <a:pt x="36" y="35"/>
                      <a:pt x="15" y="39"/>
                      <a:pt x="8" y="28"/>
                    </a:cubicBezTo>
                    <a:cubicBezTo>
                      <a:pt x="0" y="19"/>
                      <a:pt x="6" y="5"/>
                      <a:pt x="17" y="3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pPr defTabSz="2437365"/>
                <a:endParaRPr lang="en-US" sz="4799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  <p:sp>
            <p:nvSpPr>
              <p:cNvPr id="135" name="Freeform 10"/>
              <p:cNvSpPr>
                <a:spLocks/>
              </p:cNvSpPr>
              <p:nvPr/>
            </p:nvSpPr>
            <p:spPr bwMode="auto">
              <a:xfrm>
                <a:off x="1247742" y="1382169"/>
                <a:ext cx="319088" cy="568325"/>
              </a:xfrm>
              <a:custGeom>
                <a:avLst/>
                <a:gdLst>
                  <a:gd name="T0" fmla="*/ 19 w 93"/>
                  <a:gd name="T1" fmla="*/ 7 h 166"/>
                  <a:gd name="T2" fmla="*/ 49 w 93"/>
                  <a:gd name="T3" fmla="*/ 2 h 166"/>
                  <a:gd name="T4" fmla="*/ 72 w 93"/>
                  <a:gd name="T5" fmla="*/ 10 h 166"/>
                  <a:gd name="T6" fmla="*/ 84 w 93"/>
                  <a:gd name="T7" fmla="*/ 43 h 166"/>
                  <a:gd name="T8" fmla="*/ 89 w 93"/>
                  <a:gd name="T9" fmla="*/ 71 h 166"/>
                  <a:gd name="T10" fmla="*/ 77 w 93"/>
                  <a:gd name="T11" fmla="*/ 67 h 166"/>
                  <a:gd name="T12" fmla="*/ 65 w 93"/>
                  <a:gd name="T13" fmla="*/ 28 h 166"/>
                  <a:gd name="T14" fmla="*/ 61 w 93"/>
                  <a:gd name="T15" fmla="*/ 23 h 166"/>
                  <a:gd name="T16" fmla="*/ 82 w 93"/>
                  <a:gd name="T17" fmla="*/ 100 h 166"/>
                  <a:gd name="T18" fmla="*/ 63 w 93"/>
                  <a:gd name="T19" fmla="*/ 100 h 166"/>
                  <a:gd name="T20" fmla="*/ 63 w 93"/>
                  <a:gd name="T21" fmla="*/ 156 h 166"/>
                  <a:gd name="T22" fmla="*/ 55 w 93"/>
                  <a:gd name="T23" fmla="*/ 164 h 166"/>
                  <a:gd name="T24" fmla="*/ 48 w 93"/>
                  <a:gd name="T25" fmla="*/ 156 h 166"/>
                  <a:gd name="T26" fmla="*/ 48 w 93"/>
                  <a:gd name="T27" fmla="*/ 100 h 166"/>
                  <a:gd name="T28" fmla="*/ 43 w 93"/>
                  <a:gd name="T29" fmla="*/ 100 h 166"/>
                  <a:gd name="T30" fmla="*/ 43 w 93"/>
                  <a:gd name="T31" fmla="*/ 158 h 166"/>
                  <a:gd name="T32" fmla="*/ 29 w 93"/>
                  <a:gd name="T33" fmla="*/ 158 h 166"/>
                  <a:gd name="T34" fmla="*/ 28 w 93"/>
                  <a:gd name="T35" fmla="*/ 100 h 166"/>
                  <a:gd name="T36" fmla="*/ 9 w 93"/>
                  <a:gd name="T37" fmla="*/ 100 h 166"/>
                  <a:gd name="T38" fmla="*/ 28 w 93"/>
                  <a:gd name="T39" fmla="*/ 24 h 166"/>
                  <a:gd name="T40" fmla="*/ 25 w 93"/>
                  <a:gd name="T41" fmla="*/ 26 h 166"/>
                  <a:gd name="T42" fmla="*/ 13 w 93"/>
                  <a:gd name="T43" fmla="*/ 67 h 166"/>
                  <a:gd name="T44" fmla="*/ 0 w 93"/>
                  <a:gd name="T45" fmla="*/ 66 h 166"/>
                  <a:gd name="T46" fmla="*/ 8 w 93"/>
                  <a:gd name="T47" fmla="*/ 36 h 166"/>
                  <a:gd name="T48" fmla="*/ 19 w 93"/>
                  <a:gd name="T49" fmla="*/ 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3" h="166">
                    <a:moveTo>
                      <a:pt x="19" y="7"/>
                    </a:moveTo>
                    <a:cubicBezTo>
                      <a:pt x="27" y="0"/>
                      <a:pt x="39" y="3"/>
                      <a:pt x="49" y="2"/>
                    </a:cubicBezTo>
                    <a:cubicBezTo>
                      <a:pt x="58" y="1"/>
                      <a:pt x="68" y="2"/>
                      <a:pt x="72" y="10"/>
                    </a:cubicBezTo>
                    <a:cubicBezTo>
                      <a:pt x="78" y="20"/>
                      <a:pt x="80" y="32"/>
                      <a:pt x="84" y="43"/>
                    </a:cubicBezTo>
                    <a:cubicBezTo>
                      <a:pt x="90" y="59"/>
                      <a:pt x="93" y="68"/>
                      <a:pt x="89" y="71"/>
                    </a:cubicBezTo>
                    <a:cubicBezTo>
                      <a:pt x="85" y="73"/>
                      <a:pt x="79" y="72"/>
                      <a:pt x="77" y="67"/>
                    </a:cubicBezTo>
                    <a:cubicBezTo>
                      <a:pt x="72" y="54"/>
                      <a:pt x="69" y="41"/>
                      <a:pt x="65" y="28"/>
                    </a:cubicBezTo>
                    <a:cubicBezTo>
                      <a:pt x="64" y="25"/>
                      <a:pt x="62" y="24"/>
                      <a:pt x="61" y="23"/>
                    </a:cubicBezTo>
                    <a:cubicBezTo>
                      <a:pt x="67" y="49"/>
                      <a:pt x="75" y="74"/>
                      <a:pt x="82" y="100"/>
                    </a:cubicBezTo>
                    <a:cubicBezTo>
                      <a:pt x="76" y="100"/>
                      <a:pt x="69" y="100"/>
                      <a:pt x="63" y="100"/>
                    </a:cubicBezTo>
                    <a:cubicBezTo>
                      <a:pt x="63" y="119"/>
                      <a:pt x="63" y="137"/>
                      <a:pt x="63" y="156"/>
                    </a:cubicBezTo>
                    <a:cubicBezTo>
                      <a:pt x="63" y="160"/>
                      <a:pt x="60" y="165"/>
                      <a:pt x="55" y="164"/>
                    </a:cubicBezTo>
                    <a:cubicBezTo>
                      <a:pt x="51" y="165"/>
                      <a:pt x="47" y="160"/>
                      <a:pt x="48" y="156"/>
                    </a:cubicBezTo>
                    <a:cubicBezTo>
                      <a:pt x="48" y="137"/>
                      <a:pt x="48" y="119"/>
                      <a:pt x="48" y="100"/>
                    </a:cubicBezTo>
                    <a:cubicBezTo>
                      <a:pt x="47" y="100"/>
                      <a:pt x="44" y="100"/>
                      <a:pt x="43" y="100"/>
                    </a:cubicBezTo>
                    <a:cubicBezTo>
                      <a:pt x="43" y="119"/>
                      <a:pt x="44" y="139"/>
                      <a:pt x="43" y="158"/>
                    </a:cubicBezTo>
                    <a:cubicBezTo>
                      <a:pt x="42" y="166"/>
                      <a:pt x="29" y="166"/>
                      <a:pt x="29" y="158"/>
                    </a:cubicBezTo>
                    <a:cubicBezTo>
                      <a:pt x="28" y="139"/>
                      <a:pt x="29" y="119"/>
                      <a:pt x="28" y="100"/>
                    </a:cubicBezTo>
                    <a:cubicBezTo>
                      <a:pt x="22" y="100"/>
                      <a:pt x="15" y="100"/>
                      <a:pt x="9" y="100"/>
                    </a:cubicBezTo>
                    <a:cubicBezTo>
                      <a:pt x="15" y="75"/>
                      <a:pt x="22" y="49"/>
                      <a:pt x="28" y="24"/>
                    </a:cubicBezTo>
                    <a:cubicBezTo>
                      <a:pt x="27" y="24"/>
                      <a:pt x="26" y="25"/>
                      <a:pt x="25" y="26"/>
                    </a:cubicBezTo>
                    <a:cubicBezTo>
                      <a:pt x="20" y="39"/>
                      <a:pt x="18" y="54"/>
                      <a:pt x="13" y="67"/>
                    </a:cubicBezTo>
                    <a:cubicBezTo>
                      <a:pt x="11" y="74"/>
                      <a:pt x="0" y="73"/>
                      <a:pt x="0" y="66"/>
                    </a:cubicBezTo>
                    <a:cubicBezTo>
                      <a:pt x="1" y="56"/>
                      <a:pt x="5" y="46"/>
                      <a:pt x="8" y="36"/>
                    </a:cubicBezTo>
                    <a:cubicBezTo>
                      <a:pt x="11" y="26"/>
                      <a:pt x="12" y="15"/>
                      <a:pt x="19" y="7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pPr defTabSz="2437365"/>
                <a:endParaRPr lang="en-US" sz="4799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</p:grpSp>
        <p:sp>
          <p:nvSpPr>
            <p:cNvPr id="129" name="Rectangle 70"/>
            <p:cNvSpPr>
              <a:spLocks noChangeArrowheads="1"/>
            </p:cNvSpPr>
            <p:nvPr/>
          </p:nvSpPr>
          <p:spPr bwMode="auto">
            <a:xfrm>
              <a:off x="8124889" y="3492516"/>
              <a:ext cx="1835612" cy="932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algn="ct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7998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1.5 </a:t>
              </a:r>
              <a:r>
                <a:rPr lang="en-US" sz="7998" b="1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Millones</a:t>
              </a:r>
              <a:endParaRPr lang="en-US" sz="7998" b="1">
                <a:solidFill>
                  <a:prstClr val="black">
                    <a:lumMod val="75000"/>
                    <a:lumOff val="25000"/>
                  </a:prstClr>
                </a:solidFill>
                <a:latin typeface="Arial Narrow" pitchFamily="34" charset="0"/>
              </a:endParaRPr>
            </a:p>
          </p:txBody>
        </p:sp>
        <p:sp>
          <p:nvSpPr>
            <p:cNvPr id="130" name="Rectangle 70"/>
            <p:cNvSpPr>
              <a:spLocks noChangeArrowheads="1"/>
            </p:cNvSpPr>
            <p:nvPr/>
          </p:nvSpPr>
          <p:spPr bwMode="auto">
            <a:xfrm>
              <a:off x="8622331" y="5449320"/>
              <a:ext cx="3066379" cy="377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algn="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s-419" sz="4799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Presupuesto</a:t>
              </a:r>
              <a:r>
                <a:rPr lang="en-US" sz="4799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 </a:t>
              </a:r>
              <a:r>
                <a:rPr lang="es-419" sz="4799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Ejecutado</a:t>
              </a:r>
              <a:endParaRPr lang="es-419" sz="2799">
                <a:solidFill>
                  <a:prstClr val="black">
                    <a:lumMod val="75000"/>
                    <a:lumOff val="25000"/>
                  </a:prstClr>
                </a:solidFill>
                <a:latin typeface="Arial Narrow" pitchFamily="112" charset="0"/>
              </a:endParaRPr>
            </a:p>
          </p:txBody>
        </p:sp>
        <p:sp>
          <p:nvSpPr>
            <p:cNvPr id="131" name="Freeform 34"/>
            <p:cNvSpPr>
              <a:spLocks/>
            </p:cNvSpPr>
            <p:nvPr/>
          </p:nvSpPr>
          <p:spPr bwMode="auto">
            <a:xfrm>
              <a:off x="9689207" y="1811974"/>
              <a:ext cx="421707" cy="443172"/>
            </a:xfrm>
            <a:custGeom>
              <a:avLst/>
              <a:gdLst/>
              <a:ahLst/>
              <a:cxnLst>
                <a:cxn ang="0">
                  <a:pos x="668" y="702"/>
                </a:cxn>
                <a:cxn ang="0">
                  <a:pos x="0" y="484"/>
                </a:cxn>
                <a:cxn ang="0">
                  <a:pos x="0" y="484"/>
                </a:cxn>
                <a:cxn ang="0">
                  <a:pos x="10" y="458"/>
                </a:cxn>
                <a:cxn ang="0">
                  <a:pos x="20" y="431"/>
                </a:cxn>
                <a:cxn ang="0">
                  <a:pos x="31" y="404"/>
                </a:cxn>
                <a:cxn ang="0">
                  <a:pos x="43" y="379"/>
                </a:cxn>
                <a:cxn ang="0">
                  <a:pos x="57" y="355"/>
                </a:cxn>
                <a:cxn ang="0">
                  <a:pos x="71" y="330"/>
                </a:cxn>
                <a:cxn ang="0">
                  <a:pos x="86" y="307"/>
                </a:cxn>
                <a:cxn ang="0">
                  <a:pos x="101" y="285"/>
                </a:cxn>
                <a:cxn ang="0">
                  <a:pos x="118" y="263"/>
                </a:cxn>
                <a:cxn ang="0">
                  <a:pos x="135" y="241"/>
                </a:cxn>
                <a:cxn ang="0">
                  <a:pos x="153" y="222"/>
                </a:cxn>
                <a:cxn ang="0">
                  <a:pos x="171" y="202"/>
                </a:cxn>
                <a:cxn ang="0">
                  <a:pos x="191" y="183"/>
                </a:cxn>
                <a:cxn ang="0">
                  <a:pos x="212" y="166"/>
                </a:cxn>
                <a:cxn ang="0">
                  <a:pos x="233" y="147"/>
                </a:cxn>
                <a:cxn ang="0">
                  <a:pos x="254" y="132"/>
                </a:cxn>
                <a:cxn ang="0">
                  <a:pos x="276" y="117"/>
                </a:cxn>
                <a:cxn ang="0">
                  <a:pos x="299" y="101"/>
                </a:cxn>
                <a:cxn ang="0">
                  <a:pos x="321" y="89"/>
                </a:cxn>
                <a:cxn ang="0">
                  <a:pos x="345" y="76"/>
                </a:cxn>
                <a:cxn ang="0">
                  <a:pos x="370" y="63"/>
                </a:cxn>
                <a:cxn ang="0">
                  <a:pos x="394" y="53"/>
                </a:cxn>
                <a:cxn ang="0">
                  <a:pos x="421" y="44"/>
                </a:cxn>
                <a:cxn ang="0">
                  <a:pos x="446" y="34"/>
                </a:cxn>
                <a:cxn ang="0">
                  <a:pos x="473" y="27"/>
                </a:cxn>
                <a:cxn ang="0">
                  <a:pos x="500" y="20"/>
                </a:cxn>
                <a:cxn ang="0">
                  <a:pos x="526" y="13"/>
                </a:cxn>
                <a:cxn ang="0">
                  <a:pos x="554" y="9"/>
                </a:cxn>
                <a:cxn ang="0">
                  <a:pos x="582" y="4"/>
                </a:cxn>
                <a:cxn ang="0">
                  <a:pos x="611" y="2"/>
                </a:cxn>
                <a:cxn ang="0">
                  <a:pos x="639" y="0"/>
                </a:cxn>
                <a:cxn ang="0">
                  <a:pos x="668" y="0"/>
                </a:cxn>
                <a:cxn ang="0">
                  <a:pos x="668" y="702"/>
                </a:cxn>
              </a:cxnLst>
              <a:rect l="0" t="0" r="r" b="b"/>
              <a:pathLst>
                <a:path w="668" h="702">
                  <a:moveTo>
                    <a:pt x="668" y="702"/>
                  </a:moveTo>
                  <a:lnTo>
                    <a:pt x="0" y="484"/>
                  </a:lnTo>
                  <a:lnTo>
                    <a:pt x="0" y="484"/>
                  </a:lnTo>
                  <a:lnTo>
                    <a:pt x="10" y="458"/>
                  </a:lnTo>
                  <a:lnTo>
                    <a:pt x="20" y="431"/>
                  </a:lnTo>
                  <a:lnTo>
                    <a:pt x="31" y="404"/>
                  </a:lnTo>
                  <a:lnTo>
                    <a:pt x="43" y="379"/>
                  </a:lnTo>
                  <a:lnTo>
                    <a:pt x="57" y="355"/>
                  </a:lnTo>
                  <a:lnTo>
                    <a:pt x="71" y="330"/>
                  </a:lnTo>
                  <a:lnTo>
                    <a:pt x="86" y="307"/>
                  </a:lnTo>
                  <a:lnTo>
                    <a:pt x="101" y="285"/>
                  </a:lnTo>
                  <a:lnTo>
                    <a:pt x="118" y="263"/>
                  </a:lnTo>
                  <a:lnTo>
                    <a:pt x="135" y="241"/>
                  </a:lnTo>
                  <a:lnTo>
                    <a:pt x="153" y="222"/>
                  </a:lnTo>
                  <a:lnTo>
                    <a:pt x="171" y="202"/>
                  </a:lnTo>
                  <a:lnTo>
                    <a:pt x="191" y="183"/>
                  </a:lnTo>
                  <a:lnTo>
                    <a:pt x="212" y="166"/>
                  </a:lnTo>
                  <a:lnTo>
                    <a:pt x="233" y="147"/>
                  </a:lnTo>
                  <a:lnTo>
                    <a:pt x="254" y="132"/>
                  </a:lnTo>
                  <a:lnTo>
                    <a:pt x="276" y="117"/>
                  </a:lnTo>
                  <a:lnTo>
                    <a:pt x="299" y="101"/>
                  </a:lnTo>
                  <a:lnTo>
                    <a:pt x="321" y="89"/>
                  </a:lnTo>
                  <a:lnTo>
                    <a:pt x="345" y="76"/>
                  </a:lnTo>
                  <a:lnTo>
                    <a:pt x="370" y="63"/>
                  </a:lnTo>
                  <a:lnTo>
                    <a:pt x="394" y="53"/>
                  </a:lnTo>
                  <a:lnTo>
                    <a:pt x="421" y="44"/>
                  </a:lnTo>
                  <a:lnTo>
                    <a:pt x="446" y="34"/>
                  </a:lnTo>
                  <a:lnTo>
                    <a:pt x="473" y="27"/>
                  </a:lnTo>
                  <a:lnTo>
                    <a:pt x="500" y="20"/>
                  </a:lnTo>
                  <a:lnTo>
                    <a:pt x="526" y="13"/>
                  </a:lnTo>
                  <a:lnTo>
                    <a:pt x="554" y="9"/>
                  </a:lnTo>
                  <a:lnTo>
                    <a:pt x="582" y="4"/>
                  </a:lnTo>
                  <a:lnTo>
                    <a:pt x="611" y="2"/>
                  </a:lnTo>
                  <a:lnTo>
                    <a:pt x="639" y="0"/>
                  </a:lnTo>
                  <a:lnTo>
                    <a:pt x="668" y="0"/>
                  </a:lnTo>
                  <a:lnTo>
                    <a:pt x="668" y="70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pPr defTabSz="2437365"/>
              <a:endParaRPr lang="en-US" sz="4799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  <p:sp>
          <p:nvSpPr>
            <p:cNvPr id="132" name="Freeform 35"/>
            <p:cNvSpPr>
              <a:spLocks/>
            </p:cNvSpPr>
            <p:nvPr/>
          </p:nvSpPr>
          <p:spPr bwMode="auto">
            <a:xfrm>
              <a:off x="9731680" y="1901971"/>
              <a:ext cx="886342" cy="885713"/>
            </a:xfrm>
            <a:custGeom>
              <a:avLst/>
              <a:gdLst/>
              <a:ahLst/>
              <a:cxnLst>
                <a:cxn ang="0">
                  <a:pos x="702" y="0"/>
                </a:cxn>
                <a:cxn ang="0">
                  <a:pos x="739" y="0"/>
                </a:cxn>
                <a:cxn ang="0">
                  <a:pos x="809" y="7"/>
                </a:cxn>
                <a:cxn ang="0">
                  <a:pos x="878" y="21"/>
                </a:cxn>
                <a:cxn ang="0">
                  <a:pos x="944" y="42"/>
                </a:cxn>
                <a:cxn ang="0">
                  <a:pos x="1007" y="68"/>
                </a:cxn>
                <a:cxn ang="0">
                  <a:pos x="1067" y="101"/>
                </a:cxn>
                <a:cxn ang="0">
                  <a:pos x="1122" y="139"/>
                </a:cxn>
                <a:cxn ang="0">
                  <a:pos x="1175" y="181"/>
                </a:cxn>
                <a:cxn ang="0">
                  <a:pos x="1221" y="228"/>
                </a:cxn>
                <a:cxn ang="0">
                  <a:pos x="1265" y="280"/>
                </a:cxn>
                <a:cxn ang="0">
                  <a:pos x="1303" y="336"/>
                </a:cxn>
                <a:cxn ang="0">
                  <a:pos x="1335" y="397"/>
                </a:cxn>
                <a:cxn ang="0">
                  <a:pos x="1362" y="460"/>
                </a:cxn>
                <a:cxn ang="0">
                  <a:pos x="1383" y="526"/>
                </a:cxn>
                <a:cxn ang="0">
                  <a:pos x="1397" y="595"/>
                </a:cxn>
                <a:cxn ang="0">
                  <a:pos x="1404" y="665"/>
                </a:cxn>
                <a:cxn ang="0">
                  <a:pos x="1404" y="701"/>
                </a:cxn>
                <a:cxn ang="0">
                  <a:pos x="1401" y="773"/>
                </a:cxn>
                <a:cxn ang="0">
                  <a:pos x="1390" y="843"/>
                </a:cxn>
                <a:cxn ang="0">
                  <a:pos x="1373" y="909"/>
                </a:cxn>
                <a:cxn ang="0">
                  <a:pos x="1349" y="973"/>
                </a:cxn>
                <a:cxn ang="0">
                  <a:pos x="1320" y="1035"/>
                </a:cxn>
                <a:cxn ang="0">
                  <a:pos x="1285" y="1093"/>
                </a:cxn>
                <a:cxn ang="0">
                  <a:pos x="1244" y="1147"/>
                </a:cxn>
                <a:cxn ang="0">
                  <a:pos x="1199" y="1197"/>
                </a:cxn>
                <a:cxn ang="0">
                  <a:pos x="1148" y="1243"/>
                </a:cxn>
                <a:cxn ang="0">
                  <a:pos x="1095" y="1284"/>
                </a:cxn>
                <a:cxn ang="0">
                  <a:pos x="1038" y="1319"/>
                </a:cxn>
                <a:cxn ang="0">
                  <a:pos x="976" y="1348"/>
                </a:cxn>
                <a:cxn ang="0">
                  <a:pos x="911" y="1371"/>
                </a:cxn>
                <a:cxn ang="0">
                  <a:pos x="844" y="1389"/>
                </a:cxn>
                <a:cxn ang="0">
                  <a:pos x="774" y="1399"/>
                </a:cxn>
                <a:cxn ang="0">
                  <a:pos x="702" y="1403"/>
                </a:cxn>
                <a:cxn ang="0">
                  <a:pos x="666" y="1401"/>
                </a:cxn>
                <a:cxn ang="0">
                  <a:pos x="595" y="1394"/>
                </a:cxn>
                <a:cxn ang="0">
                  <a:pos x="527" y="1380"/>
                </a:cxn>
                <a:cxn ang="0">
                  <a:pos x="461" y="1361"/>
                </a:cxn>
                <a:cxn ang="0">
                  <a:pos x="397" y="1334"/>
                </a:cxn>
                <a:cxn ang="0">
                  <a:pos x="338" y="1302"/>
                </a:cxn>
                <a:cxn ang="0">
                  <a:pos x="282" y="1264"/>
                </a:cxn>
                <a:cxn ang="0">
                  <a:pos x="230" y="1220"/>
                </a:cxn>
                <a:cxn ang="0">
                  <a:pos x="183" y="1173"/>
                </a:cxn>
                <a:cxn ang="0">
                  <a:pos x="139" y="1121"/>
                </a:cxn>
                <a:cxn ang="0">
                  <a:pos x="101" y="1065"/>
                </a:cxn>
                <a:cxn ang="0">
                  <a:pos x="69" y="1006"/>
                </a:cxn>
                <a:cxn ang="0">
                  <a:pos x="42" y="943"/>
                </a:cxn>
                <a:cxn ang="0">
                  <a:pos x="23" y="877"/>
                </a:cxn>
                <a:cxn ang="0">
                  <a:pos x="9" y="808"/>
                </a:cxn>
                <a:cxn ang="0">
                  <a:pos x="2" y="736"/>
                </a:cxn>
                <a:cxn ang="0">
                  <a:pos x="0" y="701"/>
                </a:cxn>
                <a:cxn ang="0">
                  <a:pos x="2" y="645"/>
                </a:cxn>
                <a:cxn ang="0">
                  <a:pos x="9" y="590"/>
                </a:cxn>
                <a:cxn ang="0">
                  <a:pos x="18" y="538"/>
                </a:cxn>
                <a:cxn ang="0">
                  <a:pos x="34" y="484"/>
                </a:cxn>
              </a:cxnLst>
              <a:rect l="0" t="0" r="r" b="b"/>
              <a:pathLst>
                <a:path w="1404" h="1403">
                  <a:moveTo>
                    <a:pt x="702" y="701"/>
                  </a:moveTo>
                  <a:lnTo>
                    <a:pt x="702" y="0"/>
                  </a:lnTo>
                  <a:lnTo>
                    <a:pt x="702" y="0"/>
                  </a:lnTo>
                  <a:lnTo>
                    <a:pt x="739" y="0"/>
                  </a:lnTo>
                  <a:lnTo>
                    <a:pt x="774" y="2"/>
                  </a:lnTo>
                  <a:lnTo>
                    <a:pt x="809" y="7"/>
                  </a:lnTo>
                  <a:lnTo>
                    <a:pt x="844" y="14"/>
                  </a:lnTo>
                  <a:lnTo>
                    <a:pt x="878" y="21"/>
                  </a:lnTo>
                  <a:lnTo>
                    <a:pt x="911" y="30"/>
                  </a:lnTo>
                  <a:lnTo>
                    <a:pt x="944" y="42"/>
                  </a:lnTo>
                  <a:lnTo>
                    <a:pt x="976" y="54"/>
                  </a:lnTo>
                  <a:lnTo>
                    <a:pt x="1007" y="68"/>
                  </a:lnTo>
                  <a:lnTo>
                    <a:pt x="1038" y="84"/>
                  </a:lnTo>
                  <a:lnTo>
                    <a:pt x="1067" y="101"/>
                  </a:lnTo>
                  <a:lnTo>
                    <a:pt x="1095" y="119"/>
                  </a:lnTo>
                  <a:lnTo>
                    <a:pt x="1122" y="139"/>
                  </a:lnTo>
                  <a:lnTo>
                    <a:pt x="1148" y="160"/>
                  </a:lnTo>
                  <a:lnTo>
                    <a:pt x="1175" y="181"/>
                  </a:lnTo>
                  <a:lnTo>
                    <a:pt x="1199" y="204"/>
                  </a:lnTo>
                  <a:lnTo>
                    <a:pt x="1221" y="228"/>
                  </a:lnTo>
                  <a:lnTo>
                    <a:pt x="1244" y="255"/>
                  </a:lnTo>
                  <a:lnTo>
                    <a:pt x="1265" y="280"/>
                  </a:lnTo>
                  <a:lnTo>
                    <a:pt x="1285" y="308"/>
                  </a:lnTo>
                  <a:lnTo>
                    <a:pt x="1303" y="336"/>
                  </a:lnTo>
                  <a:lnTo>
                    <a:pt x="1320" y="366"/>
                  </a:lnTo>
                  <a:lnTo>
                    <a:pt x="1335" y="397"/>
                  </a:lnTo>
                  <a:lnTo>
                    <a:pt x="1349" y="428"/>
                  </a:lnTo>
                  <a:lnTo>
                    <a:pt x="1362" y="460"/>
                  </a:lnTo>
                  <a:lnTo>
                    <a:pt x="1373" y="492"/>
                  </a:lnTo>
                  <a:lnTo>
                    <a:pt x="1383" y="526"/>
                  </a:lnTo>
                  <a:lnTo>
                    <a:pt x="1390" y="560"/>
                  </a:lnTo>
                  <a:lnTo>
                    <a:pt x="1397" y="595"/>
                  </a:lnTo>
                  <a:lnTo>
                    <a:pt x="1401" y="630"/>
                  </a:lnTo>
                  <a:lnTo>
                    <a:pt x="1404" y="665"/>
                  </a:lnTo>
                  <a:lnTo>
                    <a:pt x="1404" y="701"/>
                  </a:lnTo>
                  <a:lnTo>
                    <a:pt x="1404" y="701"/>
                  </a:lnTo>
                  <a:lnTo>
                    <a:pt x="1404" y="736"/>
                  </a:lnTo>
                  <a:lnTo>
                    <a:pt x="1401" y="773"/>
                  </a:lnTo>
                  <a:lnTo>
                    <a:pt x="1397" y="808"/>
                  </a:lnTo>
                  <a:lnTo>
                    <a:pt x="1390" y="843"/>
                  </a:lnTo>
                  <a:lnTo>
                    <a:pt x="1383" y="877"/>
                  </a:lnTo>
                  <a:lnTo>
                    <a:pt x="1373" y="909"/>
                  </a:lnTo>
                  <a:lnTo>
                    <a:pt x="1362" y="943"/>
                  </a:lnTo>
                  <a:lnTo>
                    <a:pt x="1349" y="973"/>
                  </a:lnTo>
                  <a:lnTo>
                    <a:pt x="1335" y="1006"/>
                  </a:lnTo>
                  <a:lnTo>
                    <a:pt x="1320" y="1035"/>
                  </a:lnTo>
                  <a:lnTo>
                    <a:pt x="1303" y="1065"/>
                  </a:lnTo>
                  <a:lnTo>
                    <a:pt x="1285" y="1093"/>
                  </a:lnTo>
                  <a:lnTo>
                    <a:pt x="1265" y="1121"/>
                  </a:lnTo>
                  <a:lnTo>
                    <a:pt x="1244" y="1147"/>
                  </a:lnTo>
                  <a:lnTo>
                    <a:pt x="1221" y="1173"/>
                  </a:lnTo>
                  <a:lnTo>
                    <a:pt x="1199" y="1197"/>
                  </a:lnTo>
                  <a:lnTo>
                    <a:pt x="1175" y="1220"/>
                  </a:lnTo>
                  <a:lnTo>
                    <a:pt x="1148" y="1243"/>
                  </a:lnTo>
                  <a:lnTo>
                    <a:pt x="1122" y="1264"/>
                  </a:lnTo>
                  <a:lnTo>
                    <a:pt x="1095" y="1284"/>
                  </a:lnTo>
                  <a:lnTo>
                    <a:pt x="1067" y="1302"/>
                  </a:lnTo>
                  <a:lnTo>
                    <a:pt x="1038" y="1319"/>
                  </a:lnTo>
                  <a:lnTo>
                    <a:pt x="1007" y="1334"/>
                  </a:lnTo>
                  <a:lnTo>
                    <a:pt x="976" y="1348"/>
                  </a:lnTo>
                  <a:lnTo>
                    <a:pt x="944" y="1361"/>
                  </a:lnTo>
                  <a:lnTo>
                    <a:pt x="911" y="1371"/>
                  </a:lnTo>
                  <a:lnTo>
                    <a:pt x="878" y="1380"/>
                  </a:lnTo>
                  <a:lnTo>
                    <a:pt x="844" y="1389"/>
                  </a:lnTo>
                  <a:lnTo>
                    <a:pt x="809" y="1394"/>
                  </a:lnTo>
                  <a:lnTo>
                    <a:pt x="774" y="1399"/>
                  </a:lnTo>
                  <a:lnTo>
                    <a:pt x="739" y="1401"/>
                  </a:lnTo>
                  <a:lnTo>
                    <a:pt x="702" y="1403"/>
                  </a:lnTo>
                  <a:lnTo>
                    <a:pt x="702" y="1403"/>
                  </a:lnTo>
                  <a:lnTo>
                    <a:pt x="666" y="1401"/>
                  </a:lnTo>
                  <a:lnTo>
                    <a:pt x="630" y="1399"/>
                  </a:lnTo>
                  <a:lnTo>
                    <a:pt x="595" y="1394"/>
                  </a:lnTo>
                  <a:lnTo>
                    <a:pt x="560" y="1389"/>
                  </a:lnTo>
                  <a:lnTo>
                    <a:pt x="527" y="1380"/>
                  </a:lnTo>
                  <a:lnTo>
                    <a:pt x="493" y="1371"/>
                  </a:lnTo>
                  <a:lnTo>
                    <a:pt x="461" y="1361"/>
                  </a:lnTo>
                  <a:lnTo>
                    <a:pt x="428" y="1348"/>
                  </a:lnTo>
                  <a:lnTo>
                    <a:pt x="397" y="1334"/>
                  </a:lnTo>
                  <a:lnTo>
                    <a:pt x="368" y="1319"/>
                  </a:lnTo>
                  <a:lnTo>
                    <a:pt x="338" y="1302"/>
                  </a:lnTo>
                  <a:lnTo>
                    <a:pt x="310" y="1284"/>
                  </a:lnTo>
                  <a:lnTo>
                    <a:pt x="282" y="1264"/>
                  </a:lnTo>
                  <a:lnTo>
                    <a:pt x="256" y="1243"/>
                  </a:lnTo>
                  <a:lnTo>
                    <a:pt x="230" y="1220"/>
                  </a:lnTo>
                  <a:lnTo>
                    <a:pt x="205" y="1197"/>
                  </a:lnTo>
                  <a:lnTo>
                    <a:pt x="183" y="1173"/>
                  </a:lnTo>
                  <a:lnTo>
                    <a:pt x="160" y="1147"/>
                  </a:lnTo>
                  <a:lnTo>
                    <a:pt x="139" y="1121"/>
                  </a:lnTo>
                  <a:lnTo>
                    <a:pt x="119" y="1093"/>
                  </a:lnTo>
                  <a:lnTo>
                    <a:pt x="101" y="1065"/>
                  </a:lnTo>
                  <a:lnTo>
                    <a:pt x="84" y="1035"/>
                  </a:lnTo>
                  <a:lnTo>
                    <a:pt x="69" y="1006"/>
                  </a:lnTo>
                  <a:lnTo>
                    <a:pt x="55" y="973"/>
                  </a:lnTo>
                  <a:lnTo>
                    <a:pt x="42" y="943"/>
                  </a:lnTo>
                  <a:lnTo>
                    <a:pt x="31" y="909"/>
                  </a:lnTo>
                  <a:lnTo>
                    <a:pt x="23" y="877"/>
                  </a:lnTo>
                  <a:lnTo>
                    <a:pt x="14" y="843"/>
                  </a:lnTo>
                  <a:lnTo>
                    <a:pt x="9" y="808"/>
                  </a:lnTo>
                  <a:lnTo>
                    <a:pt x="4" y="773"/>
                  </a:lnTo>
                  <a:lnTo>
                    <a:pt x="2" y="736"/>
                  </a:lnTo>
                  <a:lnTo>
                    <a:pt x="0" y="701"/>
                  </a:lnTo>
                  <a:lnTo>
                    <a:pt x="0" y="701"/>
                  </a:lnTo>
                  <a:lnTo>
                    <a:pt x="0" y="672"/>
                  </a:lnTo>
                  <a:lnTo>
                    <a:pt x="2" y="645"/>
                  </a:lnTo>
                  <a:lnTo>
                    <a:pt x="4" y="617"/>
                  </a:lnTo>
                  <a:lnTo>
                    <a:pt x="9" y="590"/>
                  </a:lnTo>
                  <a:lnTo>
                    <a:pt x="13" y="565"/>
                  </a:lnTo>
                  <a:lnTo>
                    <a:pt x="18" y="538"/>
                  </a:lnTo>
                  <a:lnTo>
                    <a:pt x="27" y="512"/>
                  </a:lnTo>
                  <a:lnTo>
                    <a:pt x="34" y="484"/>
                  </a:lnTo>
                  <a:lnTo>
                    <a:pt x="702" y="701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pPr defTabSz="2437365"/>
              <a:endParaRPr lang="en-US" sz="4799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  <p:sp>
          <p:nvSpPr>
            <p:cNvPr id="133" name="Freeform 460"/>
            <p:cNvSpPr/>
            <p:nvPr/>
          </p:nvSpPr>
          <p:spPr>
            <a:xfrm>
              <a:off x="10849351" y="3335046"/>
              <a:ext cx="658809" cy="1035165"/>
            </a:xfrm>
            <a:custGeom>
              <a:avLst/>
              <a:gdLst/>
              <a:ahLst/>
              <a:cxnLst/>
              <a:rect l="l" t="t" r="r" b="b"/>
              <a:pathLst>
                <a:path w="262845" h="504825">
                  <a:moveTo>
                    <a:pt x="114947" y="0"/>
                  </a:moveTo>
                  <a:lnTo>
                    <a:pt x="152977" y="0"/>
                  </a:lnTo>
                  <a:cubicBezTo>
                    <a:pt x="155607" y="0"/>
                    <a:pt x="157767" y="845"/>
                    <a:pt x="159457" y="2535"/>
                  </a:cubicBezTo>
                  <a:cubicBezTo>
                    <a:pt x="161147" y="4226"/>
                    <a:pt x="161992" y="6385"/>
                    <a:pt x="161992" y="9015"/>
                  </a:cubicBezTo>
                  <a:lnTo>
                    <a:pt x="161992" y="58596"/>
                  </a:lnTo>
                  <a:cubicBezTo>
                    <a:pt x="172698" y="59723"/>
                    <a:pt x="183073" y="61882"/>
                    <a:pt x="193121" y="65075"/>
                  </a:cubicBezTo>
                  <a:cubicBezTo>
                    <a:pt x="203169" y="68268"/>
                    <a:pt x="211338" y="71414"/>
                    <a:pt x="217630" y="74512"/>
                  </a:cubicBezTo>
                  <a:cubicBezTo>
                    <a:pt x="223921" y="77611"/>
                    <a:pt x="229885" y="81133"/>
                    <a:pt x="235519" y="85076"/>
                  </a:cubicBezTo>
                  <a:cubicBezTo>
                    <a:pt x="241153" y="89020"/>
                    <a:pt x="244815" y="91744"/>
                    <a:pt x="246506" y="93246"/>
                  </a:cubicBezTo>
                  <a:cubicBezTo>
                    <a:pt x="248195" y="94749"/>
                    <a:pt x="249604" y="96063"/>
                    <a:pt x="250731" y="97190"/>
                  </a:cubicBezTo>
                  <a:cubicBezTo>
                    <a:pt x="253924" y="100571"/>
                    <a:pt x="254394" y="104139"/>
                    <a:pt x="252139" y="107895"/>
                  </a:cubicBezTo>
                  <a:lnTo>
                    <a:pt x="229321" y="149025"/>
                  </a:lnTo>
                  <a:cubicBezTo>
                    <a:pt x="227819" y="151842"/>
                    <a:pt x="225659" y="153344"/>
                    <a:pt x="222842" y="153532"/>
                  </a:cubicBezTo>
                  <a:cubicBezTo>
                    <a:pt x="220212" y="154096"/>
                    <a:pt x="217677" y="153438"/>
                    <a:pt x="215236" y="151560"/>
                  </a:cubicBezTo>
                  <a:cubicBezTo>
                    <a:pt x="214672" y="150997"/>
                    <a:pt x="213310" y="149870"/>
                    <a:pt x="211151" y="148180"/>
                  </a:cubicBezTo>
                  <a:cubicBezTo>
                    <a:pt x="208991" y="146489"/>
                    <a:pt x="205329" y="144001"/>
                    <a:pt x="200165" y="140714"/>
                  </a:cubicBezTo>
                  <a:cubicBezTo>
                    <a:pt x="194999" y="137428"/>
                    <a:pt x="189505" y="134423"/>
                    <a:pt x="183684" y="131700"/>
                  </a:cubicBezTo>
                  <a:cubicBezTo>
                    <a:pt x="177862" y="128976"/>
                    <a:pt x="170867" y="126535"/>
                    <a:pt x="162697" y="124375"/>
                  </a:cubicBezTo>
                  <a:cubicBezTo>
                    <a:pt x="154527" y="122215"/>
                    <a:pt x="146498" y="121135"/>
                    <a:pt x="138610" y="121135"/>
                  </a:cubicBezTo>
                  <a:cubicBezTo>
                    <a:pt x="120769" y="121135"/>
                    <a:pt x="106213" y="125173"/>
                    <a:pt x="94946" y="133249"/>
                  </a:cubicBezTo>
                  <a:cubicBezTo>
                    <a:pt x="83677" y="141325"/>
                    <a:pt x="78042" y="151748"/>
                    <a:pt x="78042" y="164519"/>
                  </a:cubicBezTo>
                  <a:cubicBezTo>
                    <a:pt x="78042" y="169402"/>
                    <a:pt x="78841" y="173909"/>
                    <a:pt x="80438" y="178041"/>
                  </a:cubicBezTo>
                  <a:cubicBezTo>
                    <a:pt x="82033" y="182173"/>
                    <a:pt x="84804" y="186070"/>
                    <a:pt x="88748" y="189732"/>
                  </a:cubicBezTo>
                  <a:cubicBezTo>
                    <a:pt x="92692" y="193394"/>
                    <a:pt x="96401" y="196493"/>
                    <a:pt x="99875" y="199028"/>
                  </a:cubicBezTo>
                  <a:cubicBezTo>
                    <a:pt x="103350" y="201564"/>
                    <a:pt x="108609" y="204475"/>
                    <a:pt x="115651" y="207761"/>
                  </a:cubicBezTo>
                  <a:cubicBezTo>
                    <a:pt x="122694" y="211048"/>
                    <a:pt x="128375" y="213583"/>
                    <a:pt x="132695" y="215368"/>
                  </a:cubicBezTo>
                  <a:cubicBezTo>
                    <a:pt x="137014" y="217152"/>
                    <a:pt x="143588" y="219734"/>
                    <a:pt x="152414" y="223115"/>
                  </a:cubicBezTo>
                  <a:cubicBezTo>
                    <a:pt x="162368" y="226871"/>
                    <a:pt x="169975" y="229829"/>
                    <a:pt x="175232" y="231988"/>
                  </a:cubicBezTo>
                  <a:cubicBezTo>
                    <a:pt x="180492" y="234148"/>
                    <a:pt x="187628" y="237435"/>
                    <a:pt x="196643" y="241848"/>
                  </a:cubicBezTo>
                  <a:cubicBezTo>
                    <a:pt x="205658" y="246262"/>
                    <a:pt x="212747" y="250253"/>
                    <a:pt x="217912" y="253821"/>
                  </a:cubicBezTo>
                  <a:cubicBezTo>
                    <a:pt x="223077" y="257390"/>
                    <a:pt x="228899" y="262085"/>
                    <a:pt x="235378" y="267907"/>
                  </a:cubicBezTo>
                  <a:cubicBezTo>
                    <a:pt x="241857" y="273729"/>
                    <a:pt x="246834" y="279691"/>
                    <a:pt x="250308" y="285795"/>
                  </a:cubicBezTo>
                  <a:cubicBezTo>
                    <a:pt x="253783" y="291899"/>
                    <a:pt x="256741" y="299083"/>
                    <a:pt x="259183" y="307346"/>
                  </a:cubicBezTo>
                  <a:cubicBezTo>
                    <a:pt x="261624" y="315610"/>
                    <a:pt x="262845" y="324436"/>
                    <a:pt x="262845" y="333827"/>
                  </a:cubicBezTo>
                  <a:cubicBezTo>
                    <a:pt x="262845" y="362561"/>
                    <a:pt x="253501" y="387305"/>
                    <a:pt x="234814" y="408057"/>
                  </a:cubicBezTo>
                  <a:cubicBezTo>
                    <a:pt x="216128" y="428810"/>
                    <a:pt x="191853" y="441628"/>
                    <a:pt x="161992" y="446511"/>
                  </a:cubicBezTo>
                  <a:lnTo>
                    <a:pt x="161992" y="495810"/>
                  </a:lnTo>
                  <a:cubicBezTo>
                    <a:pt x="161992" y="498440"/>
                    <a:pt x="161147" y="500599"/>
                    <a:pt x="159457" y="502290"/>
                  </a:cubicBezTo>
                  <a:cubicBezTo>
                    <a:pt x="157767" y="503980"/>
                    <a:pt x="155607" y="504825"/>
                    <a:pt x="152977" y="504825"/>
                  </a:cubicBezTo>
                  <a:lnTo>
                    <a:pt x="114947" y="504825"/>
                  </a:lnTo>
                  <a:cubicBezTo>
                    <a:pt x="112505" y="504825"/>
                    <a:pt x="110392" y="503933"/>
                    <a:pt x="108609" y="502149"/>
                  </a:cubicBezTo>
                  <a:cubicBezTo>
                    <a:pt x="106824" y="500365"/>
                    <a:pt x="105932" y="498252"/>
                    <a:pt x="105932" y="495810"/>
                  </a:cubicBezTo>
                  <a:lnTo>
                    <a:pt x="105932" y="446511"/>
                  </a:lnTo>
                  <a:cubicBezTo>
                    <a:pt x="93537" y="444821"/>
                    <a:pt x="81564" y="441910"/>
                    <a:pt x="70014" y="437778"/>
                  </a:cubicBezTo>
                  <a:cubicBezTo>
                    <a:pt x="58464" y="433646"/>
                    <a:pt x="48933" y="429467"/>
                    <a:pt x="41421" y="425242"/>
                  </a:cubicBezTo>
                  <a:cubicBezTo>
                    <a:pt x="33908" y="421016"/>
                    <a:pt x="26959" y="416509"/>
                    <a:pt x="20574" y="411720"/>
                  </a:cubicBezTo>
                  <a:cubicBezTo>
                    <a:pt x="14188" y="406931"/>
                    <a:pt x="9822" y="403409"/>
                    <a:pt x="7474" y="401155"/>
                  </a:cubicBezTo>
                  <a:cubicBezTo>
                    <a:pt x="5126" y="398902"/>
                    <a:pt x="3484" y="397212"/>
                    <a:pt x="2545" y="396085"/>
                  </a:cubicBezTo>
                  <a:cubicBezTo>
                    <a:pt x="-649" y="392141"/>
                    <a:pt x="-836" y="388291"/>
                    <a:pt x="1981" y="384535"/>
                  </a:cubicBezTo>
                  <a:lnTo>
                    <a:pt x="30997" y="346504"/>
                  </a:lnTo>
                  <a:cubicBezTo>
                    <a:pt x="32311" y="344626"/>
                    <a:pt x="34472" y="343499"/>
                    <a:pt x="37476" y="343123"/>
                  </a:cubicBezTo>
                  <a:cubicBezTo>
                    <a:pt x="40294" y="342748"/>
                    <a:pt x="42547" y="343593"/>
                    <a:pt x="44238" y="345659"/>
                  </a:cubicBezTo>
                  <a:cubicBezTo>
                    <a:pt x="44238" y="345659"/>
                    <a:pt x="44425" y="345846"/>
                    <a:pt x="44801" y="346222"/>
                  </a:cubicBezTo>
                  <a:cubicBezTo>
                    <a:pt x="66023" y="364815"/>
                    <a:pt x="88841" y="376553"/>
                    <a:pt x="113257" y="381436"/>
                  </a:cubicBezTo>
                  <a:cubicBezTo>
                    <a:pt x="120206" y="382938"/>
                    <a:pt x="127154" y="383690"/>
                    <a:pt x="134103" y="383690"/>
                  </a:cubicBezTo>
                  <a:cubicBezTo>
                    <a:pt x="149315" y="383690"/>
                    <a:pt x="162697" y="379652"/>
                    <a:pt x="174246" y="371576"/>
                  </a:cubicBezTo>
                  <a:cubicBezTo>
                    <a:pt x="185797" y="363500"/>
                    <a:pt x="191572" y="352044"/>
                    <a:pt x="191572" y="337207"/>
                  </a:cubicBezTo>
                  <a:cubicBezTo>
                    <a:pt x="191572" y="331949"/>
                    <a:pt x="190163" y="326972"/>
                    <a:pt x="187347" y="322277"/>
                  </a:cubicBezTo>
                  <a:cubicBezTo>
                    <a:pt x="184529" y="317581"/>
                    <a:pt x="181384" y="313638"/>
                    <a:pt x="177909" y="310445"/>
                  </a:cubicBezTo>
                  <a:cubicBezTo>
                    <a:pt x="174434" y="307252"/>
                    <a:pt x="168941" y="303731"/>
                    <a:pt x="161429" y="299881"/>
                  </a:cubicBezTo>
                  <a:cubicBezTo>
                    <a:pt x="153917" y="296031"/>
                    <a:pt x="147719" y="293026"/>
                    <a:pt x="142836" y="290866"/>
                  </a:cubicBezTo>
                  <a:cubicBezTo>
                    <a:pt x="137953" y="288706"/>
                    <a:pt x="130441" y="285654"/>
                    <a:pt x="120299" y="281710"/>
                  </a:cubicBezTo>
                  <a:cubicBezTo>
                    <a:pt x="112975" y="278705"/>
                    <a:pt x="107200" y="276358"/>
                    <a:pt x="102974" y="274668"/>
                  </a:cubicBezTo>
                  <a:cubicBezTo>
                    <a:pt x="98749" y="272977"/>
                    <a:pt x="92973" y="270489"/>
                    <a:pt x="85649" y="267202"/>
                  </a:cubicBezTo>
                  <a:cubicBezTo>
                    <a:pt x="78324" y="263916"/>
                    <a:pt x="72455" y="261005"/>
                    <a:pt x="68042" y="258469"/>
                  </a:cubicBezTo>
                  <a:cubicBezTo>
                    <a:pt x="63628" y="255934"/>
                    <a:pt x="58323" y="252600"/>
                    <a:pt x="52125" y="248469"/>
                  </a:cubicBezTo>
                  <a:cubicBezTo>
                    <a:pt x="45928" y="244337"/>
                    <a:pt x="40903" y="240346"/>
                    <a:pt x="37054" y="236496"/>
                  </a:cubicBezTo>
                  <a:cubicBezTo>
                    <a:pt x="33204" y="232646"/>
                    <a:pt x="29119" y="228045"/>
                    <a:pt x="24799" y="222692"/>
                  </a:cubicBezTo>
                  <a:cubicBezTo>
                    <a:pt x="20480" y="217340"/>
                    <a:pt x="17147" y="211893"/>
                    <a:pt x="14799" y="206353"/>
                  </a:cubicBezTo>
                  <a:cubicBezTo>
                    <a:pt x="12451" y="200812"/>
                    <a:pt x="10479" y="194568"/>
                    <a:pt x="8883" y="187619"/>
                  </a:cubicBezTo>
                  <a:cubicBezTo>
                    <a:pt x="7287" y="180670"/>
                    <a:pt x="6488" y="173346"/>
                    <a:pt x="6488" y="165646"/>
                  </a:cubicBezTo>
                  <a:cubicBezTo>
                    <a:pt x="6488" y="139728"/>
                    <a:pt x="15691" y="117004"/>
                    <a:pt x="34096" y="97472"/>
                  </a:cubicBezTo>
                  <a:cubicBezTo>
                    <a:pt x="52501" y="77940"/>
                    <a:pt x="76446" y="65357"/>
                    <a:pt x="105932" y="59723"/>
                  </a:cubicBezTo>
                  <a:lnTo>
                    <a:pt x="105932" y="9015"/>
                  </a:lnTo>
                  <a:cubicBezTo>
                    <a:pt x="105932" y="6573"/>
                    <a:pt x="106824" y="4460"/>
                    <a:pt x="108609" y="2676"/>
                  </a:cubicBezTo>
                  <a:cubicBezTo>
                    <a:pt x="110392" y="892"/>
                    <a:pt x="112505" y="0"/>
                    <a:pt x="114947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343"/>
              <a:endParaRPr lang="en-US" sz="2699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</p:grpSp>
      <p:sp>
        <p:nvSpPr>
          <p:cNvPr id="55" name="TextBox 164"/>
          <p:cNvSpPr txBox="1"/>
          <p:nvPr/>
        </p:nvSpPr>
        <p:spPr>
          <a:xfrm>
            <a:off x="14363369" y="2804589"/>
            <a:ext cx="3996047" cy="953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365"/>
            <a:r>
              <a:rPr lang="en-US" sz="5599">
                <a:solidFill>
                  <a:srgbClr val="FF3606"/>
                </a:solidFill>
                <a:latin typeface="Eras Bold ITC" panose="020B0907030504020204" pitchFamily="34" charset="0"/>
                <a:cs typeface="Arial"/>
              </a:rPr>
              <a:t>MUJERES</a:t>
            </a:r>
          </a:p>
        </p:txBody>
      </p:sp>
      <p:sp>
        <p:nvSpPr>
          <p:cNvPr id="56" name="TextBox 163"/>
          <p:cNvSpPr txBox="1"/>
          <p:nvPr/>
        </p:nvSpPr>
        <p:spPr>
          <a:xfrm>
            <a:off x="372034" y="2742773"/>
            <a:ext cx="4446048" cy="953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2437365"/>
            <a:r>
              <a:rPr lang="en-US" sz="5599">
                <a:solidFill>
                  <a:srgbClr val="3333CC"/>
                </a:solidFill>
                <a:latin typeface="Eras Bold ITC" panose="020B0907030504020204" pitchFamily="34" charset="0"/>
                <a:cs typeface="Arial"/>
              </a:rPr>
              <a:t>HOMBRES</a:t>
            </a:r>
          </a:p>
        </p:txBody>
      </p:sp>
    </p:spTree>
    <p:extLst>
      <p:ext uri="{BB962C8B-B14F-4D97-AF65-F5344CB8AC3E}">
        <p14:creationId xmlns:p14="http://schemas.microsoft.com/office/powerpoint/2010/main" val="220953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AA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6"/>
          <p:cNvSpPr txBox="1">
            <a:spLocks/>
          </p:cNvSpPr>
          <p:nvPr/>
        </p:nvSpPr>
        <p:spPr>
          <a:xfrm>
            <a:off x="3694095" y="4216487"/>
            <a:ext cx="17044774" cy="1777643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598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Centro de </a:t>
            </a:r>
          </a:p>
          <a:p>
            <a:r>
              <a:rPr lang="en-US" sz="9598" b="1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Formación</a:t>
            </a:r>
            <a:r>
              <a:rPr lang="en-US" sz="9598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 </a:t>
            </a:r>
            <a:r>
              <a:rPr lang="en-US" sz="9598" b="1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Profesional</a:t>
            </a:r>
            <a:r>
              <a:rPr lang="en-US" sz="9598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 de </a:t>
            </a:r>
            <a:r>
              <a:rPr lang="en-US" sz="9598" b="1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Insaforp</a:t>
            </a:r>
            <a:r>
              <a:rPr lang="en-US" sz="9598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 en San </a:t>
            </a:r>
            <a:r>
              <a:rPr lang="en-US" sz="9598" b="1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Bartolo</a:t>
            </a:r>
            <a:endParaRPr lang="en-US" sz="9598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9793" y="10601442"/>
            <a:ext cx="4319355" cy="236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00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 4</a:t>
            </a:r>
          </a:p>
        </p:txBody>
      </p:sp>
      <p:sp>
        <p:nvSpPr>
          <p:cNvPr id="100" name="Rectangle 88" descr="Header Gray Bar"/>
          <p:cNvSpPr/>
          <p:nvPr/>
        </p:nvSpPr>
        <p:spPr bwMode="auto">
          <a:xfrm>
            <a:off x="-19044" y="4382"/>
            <a:ext cx="24396695" cy="2612354"/>
          </a:xfrm>
          <a:prstGeom prst="rect">
            <a:avLst/>
          </a:prstGeom>
          <a:gradFill flip="none" rotWithShape="1">
            <a:gsLst>
              <a:gs pos="39000">
                <a:srgbClr val="15AA96"/>
              </a:gs>
              <a:gs pos="100000">
                <a:srgbClr val="5D5D5D"/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1010262" y="8776870"/>
            <a:ext cx="19292817" cy="3209056"/>
            <a:chOff x="3720149" y="163628"/>
            <a:chExt cx="6920415" cy="2884010"/>
          </a:xfrm>
        </p:grpSpPr>
        <p:sp>
          <p:nvSpPr>
            <p:cNvPr id="165" name="TextBox 164"/>
            <p:cNvSpPr txBox="1"/>
            <p:nvPr/>
          </p:nvSpPr>
          <p:spPr>
            <a:xfrm>
              <a:off x="3720149" y="163628"/>
              <a:ext cx="2007266" cy="746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437365"/>
              <a:r>
                <a:rPr lang="en-US" sz="4799">
                  <a:solidFill>
                    <a:srgbClr val="15AA96"/>
                  </a:solidFill>
                  <a:latin typeface="Eras Bold ITC" panose="020B0907030504020204" pitchFamily="34" charset="0"/>
                  <a:cs typeface="Arial"/>
                </a:rPr>
                <a:t>INVERSIÓN</a:t>
              </a:r>
            </a:p>
          </p:txBody>
        </p:sp>
        <p:sp>
          <p:nvSpPr>
            <p:cNvPr id="198" name="Rectangle 70"/>
            <p:cNvSpPr>
              <a:spLocks noChangeArrowheads="1"/>
            </p:cNvSpPr>
            <p:nvPr/>
          </p:nvSpPr>
          <p:spPr bwMode="auto">
            <a:xfrm>
              <a:off x="8495169" y="1761196"/>
              <a:ext cx="2145395" cy="854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algn="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10797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57%</a:t>
              </a:r>
              <a:r>
                <a:rPr lang="en-US" sz="3599" b="1">
                  <a:solidFill>
                    <a:srgbClr val="FFC000"/>
                  </a:solidFill>
                  <a:latin typeface="Arial Narrow" pitchFamily="34" charset="0"/>
                </a:rPr>
                <a:t> </a:t>
              </a:r>
              <a:r>
                <a:rPr lang="en-US" sz="2799">
                  <a:solidFill>
                    <a:srgbClr val="FFC000"/>
                  </a:solidFill>
                  <a:latin typeface="Arial Narrow" pitchFamily="112" charset="0"/>
                </a:rPr>
                <a:t>. </a:t>
              </a:r>
            </a:p>
          </p:txBody>
        </p:sp>
        <p:sp>
          <p:nvSpPr>
            <p:cNvPr id="298" name="Rectangle 70"/>
            <p:cNvSpPr>
              <a:spLocks noChangeArrowheads="1"/>
            </p:cNvSpPr>
            <p:nvPr/>
          </p:nvSpPr>
          <p:spPr bwMode="auto">
            <a:xfrm>
              <a:off x="4337074" y="1827648"/>
              <a:ext cx="1782069" cy="12199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algn="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7998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660.2 </a:t>
              </a:r>
              <a:r>
                <a:rPr lang="es-419" sz="7998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Miles</a:t>
              </a:r>
            </a:p>
            <a:p>
              <a:pPr algn="ct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4799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112" charset="0"/>
                </a:rPr>
                <a:t>Meta</a:t>
              </a:r>
            </a:p>
          </p:txBody>
        </p:sp>
        <p:sp>
          <p:nvSpPr>
            <p:cNvPr id="105" name="Rectangle 70"/>
            <p:cNvSpPr>
              <a:spLocks noChangeArrowheads="1"/>
            </p:cNvSpPr>
            <p:nvPr/>
          </p:nvSpPr>
          <p:spPr bwMode="auto">
            <a:xfrm>
              <a:off x="5975454" y="1553810"/>
              <a:ext cx="3460124" cy="932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algn="ct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10797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344.3 </a:t>
              </a:r>
              <a:r>
                <a:rPr lang="es-ES_tradnl" sz="8798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Miles</a:t>
              </a:r>
            </a:p>
            <a:p>
              <a:pPr algn="ct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s-419" sz="4799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Ejecutado</a:t>
              </a:r>
            </a:p>
          </p:txBody>
        </p:sp>
        <p:sp>
          <p:nvSpPr>
            <p:cNvPr id="95" name="Freeform 460"/>
            <p:cNvSpPr/>
            <p:nvPr/>
          </p:nvSpPr>
          <p:spPr>
            <a:xfrm>
              <a:off x="4175651" y="1796121"/>
              <a:ext cx="262781" cy="920385"/>
            </a:xfrm>
            <a:custGeom>
              <a:avLst/>
              <a:gdLst/>
              <a:ahLst/>
              <a:cxnLst/>
              <a:rect l="l" t="t" r="r" b="b"/>
              <a:pathLst>
                <a:path w="262845" h="504825">
                  <a:moveTo>
                    <a:pt x="114947" y="0"/>
                  </a:moveTo>
                  <a:lnTo>
                    <a:pt x="152977" y="0"/>
                  </a:lnTo>
                  <a:cubicBezTo>
                    <a:pt x="155607" y="0"/>
                    <a:pt x="157767" y="845"/>
                    <a:pt x="159457" y="2535"/>
                  </a:cubicBezTo>
                  <a:cubicBezTo>
                    <a:pt x="161147" y="4226"/>
                    <a:pt x="161992" y="6385"/>
                    <a:pt x="161992" y="9015"/>
                  </a:cubicBezTo>
                  <a:lnTo>
                    <a:pt x="161992" y="58596"/>
                  </a:lnTo>
                  <a:cubicBezTo>
                    <a:pt x="172698" y="59723"/>
                    <a:pt x="183073" y="61882"/>
                    <a:pt x="193121" y="65075"/>
                  </a:cubicBezTo>
                  <a:cubicBezTo>
                    <a:pt x="203169" y="68268"/>
                    <a:pt x="211338" y="71414"/>
                    <a:pt x="217630" y="74512"/>
                  </a:cubicBezTo>
                  <a:cubicBezTo>
                    <a:pt x="223921" y="77611"/>
                    <a:pt x="229885" y="81133"/>
                    <a:pt x="235519" y="85076"/>
                  </a:cubicBezTo>
                  <a:cubicBezTo>
                    <a:pt x="241153" y="89020"/>
                    <a:pt x="244815" y="91744"/>
                    <a:pt x="246506" y="93246"/>
                  </a:cubicBezTo>
                  <a:cubicBezTo>
                    <a:pt x="248195" y="94749"/>
                    <a:pt x="249604" y="96063"/>
                    <a:pt x="250731" y="97190"/>
                  </a:cubicBezTo>
                  <a:cubicBezTo>
                    <a:pt x="253924" y="100571"/>
                    <a:pt x="254394" y="104139"/>
                    <a:pt x="252139" y="107895"/>
                  </a:cubicBezTo>
                  <a:lnTo>
                    <a:pt x="229321" y="149025"/>
                  </a:lnTo>
                  <a:cubicBezTo>
                    <a:pt x="227819" y="151842"/>
                    <a:pt x="225659" y="153344"/>
                    <a:pt x="222842" y="153532"/>
                  </a:cubicBezTo>
                  <a:cubicBezTo>
                    <a:pt x="220212" y="154096"/>
                    <a:pt x="217677" y="153438"/>
                    <a:pt x="215236" y="151560"/>
                  </a:cubicBezTo>
                  <a:cubicBezTo>
                    <a:pt x="214672" y="150997"/>
                    <a:pt x="213310" y="149870"/>
                    <a:pt x="211151" y="148180"/>
                  </a:cubicBezTo>
                  <a:cubicBezTo>
                    <a:pt x="208991" y="146489"/>
                    <a:pt x="205329" y="144001"/>
                    <a:pt x="200165" y="140714"/>
                  </a:cubicBezTo>
                  <a:cubicBezTo>
                    <a:pt x="194999" y="137428"/>
                    <a:pt x="189505" y="134423"/>
                    <a:pt x="183684" y="131700"/>
                  </a:cubicBezTo>
                  <a:cubicBezTo>
                    <a:pt x="177862" y="128976"/>
                    <a:pt x="170867" y="126535"/>
                    <a:pt x="162697" y="124375"/>
                  </a:cubicBezTo>
                  <a:cubicBezTo>
                    <a:pt x="154527" y="122215"/>
                    <a:pt x="146498" y="121135"/>
                    <a:pt x="138610" y="121135"/>
                  </a:cubicBezTo>
                  <a:cubicBezTo>
                    <a:pt x="120769" y="121135"/>
                    <a:pt x="106213" y="125173"/>
                    <a:pt x="94946" y="133249"/>
                  </a:cubicBezTo>
                  <a:cubicBezTo>
                    <a:pt x="83677" y="141325"/>
                    <a:pt x="78042" y="151748"/>
                    <a:pt x="78042" y="164519"/>
                  </a:cubicBezTo>
                  <a:cubicBezTo>
                    <a:pt x="78042" y="169402"/>
                    <a:pt x="78841" y="173909"/>
                    <a:pt x="80438" y="178041"/>
                  </a:cubicBezTo>
                  <a:cubicBezTo>
                    <a:pt x="82033" y="182173"/>
                    <a:pt x="84804" y="186070"/>
                    <a:pt x="88748" y="189732"/>
                  </a:cubicBezTo>
                  <a:cubicBezTo>
                    <a:pt x="92692" y="193394"/>
                    <a:pt x="96401" y="196493"/>
                    <a:pt x="99875" y="199028"/>
                  </a:cubicBezTo>
                  <a:cubicBezTo>
                    <a:pt x="103350" y="201564"/>
                    <a:pt x="108609" y="204475"/>
                    <a:pt x="115651" y="207761"/>
                  </a:cubicBezTo>
                  <a:cubicBezTo>
                    <a:pt x="122694" y="211048"/>
                    <a:pt x="128375" y="213583"/>
                    <a:pt x="132695" y="215368"/>
                  </a:cubicBezTo>
                  <a:cubicBezTo>
                    <a:pt x="137014" y="217152"/>
                    <a:pt x="143588" y="219734"/>
                    <a:pt x="152414" y="223115"/>
                  </a:cubicBezTo>
                  <a:cubicBezTo>
                    <a:pt x="162368" y="226871"/>
                    <a:pt x="169975" y="229829"/>
                    <a:pt x="175232" y="231988"/>
                  </a:cubicBezTo>
                  <a:cubicBezTo>
                    <a:pt x="180492" y="234148"/>
                    <a:pt x="187628" y="237435"/>
                    <a:pt x="196643" y="241848"/>
                  </a:cubicBezTo>
                  <a:cubicBezTo>
                    <a:pt x="205658" y="246262"/>
                    <a:pt x="212747" y="250253"/>
                    <a:pt x="217912" y="253821"/>
                  </a:cubicBezTo>
                  <a:cubicBezTo>
                    <a:pt x="223077" y="257390"/>
                    <a:pt x="228899" y="262085"/>
                    <a:pt x="235378" y="267907"/>
                  </a:cubicBezTo>
                  <a:cubicBezTo>
                    <a:pt x="241857" y="273729"/>
                    <a:pt x="246834" y="279691"/>
                    <a:pt x="250308" y="285795"/>
                  </a:cubicBezTo>
                  <a:cubicBezTo>
                    <a:pt x="253783" y="291899"/>
                    <a:pt x="256741" y="299083"/>
                    <a:pt x="259183" y="307346"/>
                  </a:cubicBezTo>
                  <a:cubicBezTo>
                    <a:pt x="261624" y="315610"/>
                    <a:pt x="262845" y="324436"/>
                    <a:pt x="262845" y="333827"/>
                  </a:cubicBezTo>
                  <a:cubicBezTo>
                    <a:pt x="262845" y="362561"/>
                    <a:pt x="253501" y="387305"/>
                    <a:pt x="234814" y="408057"/>
                  </a:cubicBezTo>
                  <a:cubicBezTo>
                    <a:pt x="216128" y="428810"/>
                    <a:pt x="191853" y="441628"/>
                    <a:pt x="161992" y="446511"/>
                  </a:cubicBezTo>
                  <a:lnTo>
                    <a:pt x="161992" y="495810"/>
                  </a:lnTo>
                  <a:cubicBezTo>
                    <a:pt x="161992" y="498440"/>
                    <a:pt x="161147" y="500599"/>
                    <a:pt x="159457" y="502290"/>
                  </a:cubicBezTo>
                  <a:cubicBezTo>
                    <a:pt x="157767" y="503980"/>
                    <a:pt x="155607" y="504825"/>
                    <a:pt x="152977" y="504825"/>
                  </a:cubicBezTo>
                  <a:lnTo>
                    <a:pt x="114947" y="504825"/>
                  </a:lnTo>
                  <a:cubicBezTo>
                    <a:pt x="112505" y="504825"/>
                    <a:pt x="110392" y="503933"/>
                    <a:pt x="108609" y="502149"/>
                  </a:cubicBezTo>
                  <a:cubicBezTo>
                    <a:pt x="106824" y="500365"/>
                    <a:pt x="105932" y="498252"/>
                    <a:pt x="105932" y="495810"/>
                  </a:cubicBezTo>
                  <a:lnTo>
                    <a:pt x="105932" y="446511"/>
                  </a:lnTo>
                  <a:cubicBezTo>
                    <a:pt x="93537" y="444821"/>
                    <a:pt x="81564" y="441910"/>
                    <a:pt x="70014" y="437778"/>
                  </a:cubicBezTo>
                  <a:cubicBezTo>
                    <a:pt x="58464" y="433646"/>
                    <a:pt x="48933" y="429467"/>
                    <a:pt x="41421" y="425242"/>
                  </a:cubicBezTo>
                  <a:cubicBezTo>
                    <a:pt x="33908" y="421016"/>
                    <a:pt x="26959" y="416509"/>
                    <a:pt x="20574" y="411720"/>
                  </a:cubicBezTo>
                  <a:cubicBezTo>
                    <a:pt x="14188" y="406931"/>
                    <a:pt x="9822" y="403409"/>
                    <a:pt x="7474" y="401155"/>
                  </a:cubicBezTo>
                  <a:cubicBezTo>
                    <a:pt x="5126" y="398902"/>
                    <a:pt x="3484" y="397212"/>
                    <a:pt x="2545" y="396085"/>
                  </a:cubicBezTo>
                  <a:cubicBezTo>
                    <a:pt x="-649" y="392141"/>
                    <a:pt x="-836" y="388291"/>
                    <a:pt x="1981" y="384535"/>
                  </a:cubicBezTo>
                  <a:lnTo>
                    <a:pt x="30997" y="346504"/>
                  </a:lnTo>
                  <a:cubicBezTo>
                    <a:pt x="32311" y="344626"/>
                    <a:pt x="34472" y="343499"/>
                    <a:pt x="37476" y="343123"/>
                  </a:cubicBezTo>
                  <a:cubicBezTo>
                    <a:pt x="40294" y="342748"/>
                    <a:pt x="42547" y="343593"/>
                    <a:pt x="44238" y="345659"/>
                  </a:cubicBezTo>
                  <a:cubicBezTo>
                    <a:pt x="44238" y="345659"/>
                    <a:pt x="44425" y="345846"/>
                    <a:pt x="44801" y="346222"/>
                  </a:cubicBezTo>
                  <a:cubicBezTo>
                    <a:pt x="66023" y="364815"/>
                    <a:pt x="88841" y="376553"/>
                    <a:pt x="113257" y="381436"/>
                  </a:cubicBezTo>
                  <a:cubicBezTo>
                    <a:pt x="120206" y="382938"/>
                    <a:pt x="127154" y="383690"/>
                    <a:pt x="134103" y="383690"/>
                  </a:cubicBezTo>
                  <a:cubicBezTo>
                    <a:pt x="149315" y="383690"/>
                    <a:pt x="162697" y="379652"/>
                    <a:pt x="174246" y="371576"/>
                  </a:cubicBezTo>
                  <a:cubicBezTo>
                    <a:pt x="185797" y="363500"/>
                    <a:pt x="191572" y="352044"/>
                    <a:pt x="191572" y="337207"/>
                  </a:cubicBezTo>
                  <a:cubicBezTo>
                    <a:pt x="191572" y="331949"/>
                    <a:pt x="190163" y="326972"/>
                    <a:pt x="187347" y="322277"/>
                  </a:cubicBezTo>
                  <a:cubicBezTo>
                    <a:pt x="184529" y="317581"/>
                    <a:pt x="181384" y="313638"/>
                    <a:pt x="177909" y="310445"/>
                  </a:cubicBezTo>
                  <a:cubicBezTo>
                    <a:pt x="174434" y="307252"/>
                    <a:pt x="168941" y="303731"/>
                    <a:pt x="161429" y="299881"/>
                  </a:cubicBezTo>
                  <a:cubicBezTo>
                    <a:pt x="153917" y="296031"/>
                    <a:pt x="147719" y="293026"/>
                    <a:pt x="142836" y="290866"/>
                  </a:cubicBezTo>
                  <a:cubicBezTo>
                    <a:pt x="137953" y="288706"/>
                    <a:pt x="130441" y="285654"/>
                    <a:pt x="120299" y="281710"/>
                  </a:cubicBezTo>
                  <a:cubicBezTo>
                    <a:pt x="112975" y="278705"/>
                    <a:pt x="107200" y="276358"/>
                    <a:pt x="102974" y="274668"/>
                  </a:cubicBezTo>
                  <a:cubicBezTo>
                    <a:pt x="98749" y="272977"/>
                    <a:pt x="92973" y="270489"/>
                    <a:pt x="85649" y="267202"/>
                  </a:cubicBezTo>
                  <a:cubicBezTo>
                    <a:pt x="78324" y="263916"/>
                    <a:pt x="72455" y="261005"/>
                    <a:pt x="68042" y="258469"/>
                  </a:cubicBezTo>
                  <a:cubicBezTo>
                    <a:pt x="63628" y="255934"/>
                    <a:pt x="58323" y="252600"/>
                    <a:pt x="52125" y="248469"/>
                  </a:cubicBezTo>
                  <a:cubicBezTo>
                    <a:pt x="45928" y="244337"/>
                    <a:pt x="40903" y="240346"/>
                    <a:pt x="37054" y="236496"/>
                  </a:cubicBezTo>
                  <a:cubicBezTo>
                    <a:pt x="33204" y="232646"/>
                    <a:pt x="29119" y="228045"/>
                    <a:pt x="24799" y="222692"/>
                  </a:cubicBezTo>
                  <a:cubicBezTo>
                    <a:pt x="20480" y="217340"/>
                    <a:pt x="17147" y="211893"/>
                    <a:pt x="14799" y="206353"/>
                  </a:cubicBezTo>
                  <a:cubicBezTo>
                    <a:pt x="12451" y="200812"/>
                    <a:pt x="10479" y="194568"/>
                    <a:pt x="8883" y="187619"/>
                  </a:cubicBezTo>
                  <a:cubicBezTo>
                    <a:pt x="7287" y="180670"/>
                    <a:pt x="6488" y="173346"/>
                    <a:pt x="6488" y="165646"/>
                  </a:cubicBezTo>
                  <a:cubicBezTo>
                    <a:pt x="6488" y="139728"/>
                    <a:pt x="15691" y="117004"/>
                    <a:pt x="34096" y="97472"/>
                  </a:cubicBezTo>
                  <a:cubicBezTo>
                    <a:pt x="52501" y="77940"/>
                    <a:pt x="76446" y="65357"/>
                    <a:pt x="105932" y="59723"/>
                  </a:cubicBezTo>
                  <a:lnTo>
                    <a:pt x="105932" y="9015"/>
                  </a:lnTo>
                  <a:cubicBezTo>
                    <a:pt x="105932" y="6573"/>
                    <a:pt x="106824" y="4460"/>
                    <a:pt x="108609" y="2676"/>
                  </a:cubicBezTo>
                  <a:cubicBezTo>
                    <a:pt x="110392" y="892"/>
                    <a:pt x="112505" y="0"/>
                    <a:pt x="114947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343"/>
              <a:endParaRPr lang="en-US" sz="2699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</p:grpSp>
      <p:grpSp>
        <p:nvGrpSpPr>
          <p:cNvPr id="4" name="Grupo 3"/>
          <p:cNvGrpSpPr/>
          <p:nvPr/>
        </p:nvGrpSpPr>
        <p:grpSpPr>
          <a:xfrm>
            <a:off x="915161" y="2852753"/>
            <a:ext cx="21416203" cy="4233649"/>
            <a:chOff x="260747" y="1130435"/>
            <a:chExt cx="10710891" cy="2117376"/>
          </a:xfrm>
        </p:grpSpPr>
        <p:sp>
          <p:nvSpPr>
            <p:cNvPr id="164" name="TextBox 163"/>
            <p:cNvSpPr txBox="1"/>
            <p:nvPr/>
          </p:nvSpPr>
          <p:spPr>
            <a:xfrm>
              <a:off x="260747" y="1130435"/>
              <a:ext cx="3192064" cy="415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437365"/>
              <a:r>
                <a:rPr lang="en-US" sz="4799">
                  <a:solidFill>
                    <a:srgbClr val="15AA96"/>
                  </a:solidFill>
                  <a:latin typeface="Eras Bold ITC" panose="020B0907030504020204" pitchFamily="34" charset="0"/>
                  <a:cs typeface="Arial"/>
                </a:rPr>
                <a:t>PARTICIPACIONES</a:t>
              </a:r>
            </a:p>
          </p:txBody>
        </p:sp>
        <p:sp>
          <p:nvSpPr>
            <p:cNvPr id="197" name="Rectangle 70"/>
            <p:cNvSpPr>
              <a:spLocks noChangeArrowheads="1"/>
            </p:cNvSpPr>
            <p:nvPr/>
          </p:nvSpPr>
          <p:spPr bwMode="auto">
            <a:xfrm>
              <a:off x="7931851" y="1984089"/>
              <a:ext cx="1896945" cy="647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algn="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10797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73% </a:t>
              </a:r>
            </a:p>
          </p:txBody>
        </p:sp>
        <p:grpSp>
          <p:nvGrpSpPr>
            <p:cNvPr id="264" name="Group 263"/>
            <p:cNvGrpSpPr/>
            <p:nvPr/>
          </p:nvGrpSpPr>
          <p:grpSpPr>
            <a:xfrm>
              <a:off x="1389067" y="1978774"/>
              <a:ext cx="294796" cy="745522"/>
              <a:chOff x="4042929" y="1202788"/>
              <a:chExt cx="266700" cy="715171"/>
            </a:xfrm>
            <a:solidFill>
              <a:schemeClr val="tx2">
                <a:lumMod val="60000"/>
                <a:lumOff val="40000"/>
              </a:schemeClr>
            </a:solidFill>
          </p:grpSpPr>
          <p:sp>
            <p:nvSpPr>
              <p:cNvPr id="274" name="Freeform 6"/>
              <p:cNvSpPr>
                <a:spLocks/>
              </p:cNvSpPr>
              <p:nvPr/>
            </p:nvSpPr>
            <p:spPr bwMode="auto">
              <a:xfrm>
                <a:off x="4111188" y="1202788"/>
                <a:ext cx="136525" cy="133350"/>
              </a:xfrm>
              <a:custGeom>
                <a:avLst/>
                <a:gdLst>
                  <a:gd name="T0" fmla="*/ 15 w 40"/>
                  <a:gd name="T1" fmla="*/ 4 h 39"/>
                  <a:gd name="T2" fmla="*/ 34 w 40"/>
                  <a:gd name="T3" fmla="*/ 25 h 39"/>
                  <a:gd name="T4" fmla="*/ 7 w 40"/>
                  <a:gd name="T5" fmla="*/ 30 h 39"/>
                  <a:gd name="T6" fmla="*/ 15 w 40"/>
                  <a:gd name="T7" fmla="*/ 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39">
                    <a:moveTo>
                      <a:pt x="15" y="4"/>
                    </a:moveTo>
                    <a:cubicBezTo>
                      <a:pt x="27" y="0"/>
                      <a:pt x="40" y="14"/>
                      <a:pt x="34" y="25"/>
                    </a:cubicBezTo>
                    <a:cubicBezTo>
                      <a:pt x="31" y="36"/>
                      <a:pt x="14" y="39"/>
                      <a:pt x="7" y="30"/>
                    </a:cubicBezTo>
                    <a:cubicBezTo>
                      <a:pt x="0" y="22"/>
                      <a:pt x="4" y="6"/>
                      <a:pt x="15" y="4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pPr defTabSz="2437365"/>
                <a:endParaRPr lang="en-US" sz="4799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7"/>
              <p:cNvSpPr>
                <a:spLocks/>
              </p:cNvSpPr>
              <p:nvPr/>
            </p:nvSpPr>
            <p:spPr bwMode="auto">
              <a:xfrm>
                <a:off x="4042929" y="1341696"/>
                <a:ext cx="266700" cy="576263"/>
              </a:xfrm>
              <a:custGeom>
                <a:avLst/>
                <a:gdLst>
                  <a:gd name="T0" fmla="*/ 10 w 78"/>
                  <a:gd name="T1" fmla="*/ 4 h 168"/>
                  <a:gd name="T2" fmla="*/ 43 w 78"/>
                  <a:gd name="T3" fmla="*/ 2 h 168"/>
                  <a:gd name="T4" fmla="*/ 71 w 78"/>
                  <a:gd name="T5" fmla="*/ 7 h 168"/>
                  <a:gd name="T6" fmla="*/ 78 w 78"/>
                  <a:gd name="T7" fmla="*/ 27 h 168"/>
                  <a:gd name="T8" fmla="*/ 78 w 78"/>
                  <a:gd name="T9" fmla="*/ 73 h 168"/>
                  <a:gd name="T10" fmla="*/ 72 w 78"/>
                  <a:gd name="T11" fmla="*/ 81 h 168"/>
                  <a:gd name="T12" fmla="*/ 64 w 78"/>
                  <a:gd name="T13" fmla="*/ 73 h 168"/>
                  <a:gd name="T14" fmla="*/ 64 w 78"/>
                  <a:gd name="T15" fmla="*/ 28 h 168"/>
                  <a:gd name="T16" fmla="*/ 59 w 78"/>
                  <a:gd name="T17" fmla="*/ 28 h 168"/>
                  <a:gd name="T18" fmla="*/ 59 w 78"/>
                  <a:gd name="T19" fmla="*/ 156 h 168"/>
                  <a:gd name="T20" fmla="*/ 41 w 78"/>
                  <a:gd name="T21" fmla="*/ 158 h 168"/>
                  <a:gd name="T22" fmla="*/ 41 w 78"/>
                  <a:gd name="T23" fmla="*/ 81 h 168"/>
                  <a:gd name="T24" fmla="*/ 37 w 78"/>
                  <a:gd name="T25" fmla="*/ 81 h 168"/>
                  <a:gd name="T26" fmla="*/ 37 w 78"/>
                  <a:gd name="T27" fmla="*/ 148 h 168"/>
                  <a:gd name="T28" fmla="*/ 35 w 78"/>
                  <a:gd name="T29" fmla="*/ 162 h 168"/>
                  <a:gd name="T30" fmla="*/ 18 w 78"/>
                  <a:gd name="T31" fmla="*/ 156 h 168"/>
                  <a:gd name="T32" fmla="*/ 18 w 78"/>
                  <a:gd name="T33" fmla="*/ 28 h 168"/>
                  <a:gd name="T34" fmla="*/ 14 w 78"/>
                  <a:gd name="T35" fmla="*/ 28 h 168"/>
                  <a:gd name="T36" fmla="*/ 14 w 78"/>
                  <a:gd name="T37" fmla="*/ 71 h 168"/>
                  <a:gd name="T38" fmla="*/ 6 w 78"/>
                  <a:gd name="T39" fmla="*/ 81 h 168"/>
                  <a:gd name="T40" fmla="*/ 0 w 78"/>
                  <a:gd name="T41" fmla="*/ 74 h 168"/>
                  <a:gd name="T42" fmla="*/ 0 w 78"/>
                  <a:gd name="T43" fmla="*/ 21 h 168"/>
                  <a:gd name="T44" fmla="*/ 10 w 78"/>
                  <a:gd name="T45" fmla="*/ 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8" h="168">
                    <a:moveTo>
                      <a:pt x="10" y="4"/>
                    </a:moveTo>
                    <a:cubicBezTo>
                      <a:pt x="21" y="0"/>
                      <a:pt x="32" y="2"/>
                      <a:pt x="43" y="2"/>
                    </a:cubicBezTo>
                    <a:cubicBezTo>
                      <a:pt x="53" y="2"/>
                      <a:pt x="64" y="0"/>
                      <a:pt x="71" y="7"/>
                    </a:cubicBezTo>
                    <a:cubicBezTo>
                      <a:pt x="77" y="12"/>
                      <a:pt x="78" y="20"/>
                      <a:pt x="78" y="27"/>
                    </a:cubicBezTo>
                    <a:cubicBezTo>
                      <a:pt x="78" y="42"/>
                      <a:pt x="78" y="57"/>
                      <a:pt x="78" y="73"/>
                    </a:cubicBezTo>
                    <a:cubicBezTo>
                      <a:pt x="78" y="76"/>
                      <a:pt x="78" y="81"/>
                      <a:pt x="72" y="81"/>
                    </a:cubicBezTo>
                    <a:cubicBezTo>
                      <a:pt x="67" y="81"/>
                      <a:pt x="64" y="77"/>
                      <a:pt x="64" y="73"/>
                    </a:cubicBezTo>
                    <a:cubicBezTo>
                      <a:pt x="64" y="58"/>
                      <a:pt x="64" y="43"/>
                      <a:pt x="64" y="28"/>
                    </a:cubicBezTo>
                    <a:cubicBezTo>
                      <a:pt x="63" y="28"/>
                      <a:pt x="60" y="28"/>
                      <a:pt x="59" y="28"/>
                    </a:cubicBezTo>
                    <a:cubicBezTo>
                      <a:pt x="59" y="71"/>
                      <a:pt x="59" y="113"/>
                      <a:pt x="59" y="156"/>
                    </a:cubicBezTo>
                    <a:cubicBezTo>
                      <a:pt x="60" y="166"/>
                      <a:pt x="42" y="168"/>
                      <a:pt x="41" y="158"/>
                    </a:cubicBezTo>
                    <a:cubicBezTo>
                      <a:pt x="41" y="132"/>
                      <a:pt x="41" y="107"/>
                      <a:pt x="41" y="81"/>
                    </a:cubicBezTo>
                    <a:cubicBezTo>
                      <a:pt x="40" y="81"/>
                      <a:pt x="38" y="81"/>
                      <a:pt x="37" y="81"/>
                    </a:cubicBezTo>
                    <a:cubicBezTo>
                      <a:pt x="37" y="103"/>
                      <a:pt x="37" y="126"/>
                      <a:pt x="37" y="148"/>
                    </a:cubicBezTo>
                    <a:cubicBezTo>
                      <a:pt x="37" y="153"/>
                      <a:pt x="37" y="160"/>
                      <a:pt x="35" y="162"/>
                    </a:cubicBezTo>
                    <a:cubicBezTo>
                      <a:pt x="29" y="167"/>
                      <a:pt x="18" y="164"/>
                      <a:pt x="18" y="156"/>
                    </a:cubicBezTo>
                    <a:cubicBezTo>
                      <a:pt x="18" y="113"/>
                      <a:pt x="18" y="71"/>
                      <a:pt x="18" y="28"/>
                    </a:cubicBezTo>
                    <a:cubicBezTo>
                      <a:pt x="17" y="28"/>
                      <a:pt x="15" y="28"/>
                      <a:pt x="14" y="28"/>
                    </a:cubicBezTo>
                    <a:cubicBezTo>
                      <a:pt x="14" y="43"/>
                      <a:pt x="14" y="57"/>
                      <a:pt x="14" y="71"/>
                    </a:cubicBezTo>
                    <a:cubicBezTo>
                      <a:pt x="14" y="75"/>
                      <a:pt x="12" y="81"/>
                      <a:pt x="6" y="81"/>
                    </a:cubicBezTo>
                    <a:cubicBezTo>
                      <a:pt x="2" y="81"/>
                      <a:pt x="0" y="77"/>
                      <a:pt x="0" y="74"/>
                    </a:cubicBezTo>
                    <a:cubicBezTo>
                      <a:pt x="0" y="57"/>
                      <a:pt x="0" y="39"/>
                      <a:pt x="0" y="21"/>
                    </a:cubicBezTo>
                    <a:cubicBezTo>
                      <a:pt x="0" y="14"/>
                      <a:pt x="3" y="7"/>
                      <a:pt x="10" y="4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pPr defTabSz="2437365"/>
                <a:endParaRPr lang="en-US" sz="4799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76" name="Rectangle 70"/>
            <p:cNvSpPr>
              <a:spLocks noChangeArrowheads="1"/>
            </p:cNvSpPr>
            <p:nvPr/>
          </p:nvSpPr>
          <p:spPr bwMode="auto">
            <a:xfrm>
              <a:off x="1905453" y="2027822"/>
              <a:ext cx="1314564" cy="1219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7998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2,141</a:t>
              </a:r>
            </a:p>
            <a:p>
              <a:pPr algn="ct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4799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112" charset="0"/>
                </a:rPr>
                <a:t>Meta</a:t>
              </a:r>
            </a:p>
          </p:txBody>
        </p:sp>
        <p:grpSp>
          <p:nvGrpSpPr>
            <p:cNvPr id="258" name="Group 257" descr="Blue Pie Chart Icon"/>
            <p:cNvGrpSpPr/>
            <p:nvPr/>
          </p:nvGrpSpPr>
          <p:grpSpPr>
            <a:xfrm>
              <a:off x="9986776" y="1767412"/>
              <a:ext cx="984862" cy="975710"/>
              <a:chOff x="23650035" y="-14597726"/>
              <a:chExt cx="2335656" cy="2453576"/>
            </a:xfrm>
            <a:solidFill>
              <a:srgbClr val="2E76D4"/>
            </a:solidFill>
          </p:grpSpPr>
          <p:sp>
            <p:nvSpPr>
              <p:cNvPr id="259" name="Freeform 34"/>
              <p:cNvSpPr>
                <a:spLocks/>
              </p:cNvSpPr>
              <p:nvPr/>
            </p:nvSpPr>
            <p:spPr bwMode="auto">
              <a:xfrm>
                <a:off x="23650035" y="-14597726"/>
                <a:ext cx="1060451" cy="1114425"/>
              </a:xfrm>
              <a:custGeom>
                <a:avLst/>
                <a:gdLst/>
                <a:ahLst/>
                <a:cxnLst>
                  <a:cxn ang="0">
                    <a:pos x="668" y="702"/>
                  </a:cxn>
                  <a:cxn ang="0">
                    <a:pos x="0" y="484"/>
                  </a:cxn>
                  <a:cxn ang="0">
                    <a:pos x="0" y="484"/>
                  </a:cxn>
                  <a:cxn ang="0">
                    <a:pos x="10" y="458"/>
                  </a:cxn>
                  <a:cxn ang="0">
                    <a:pos x="20" y="431"/>
                  </a:cxn>
                  <a:cxn ang="0">
                    <a:pos x="31" y="404"/>
                  </a:cxn>
                  <a:cxn ang="0">
                    <a:pos x="43" y="379"/>
                  </a:cxn>
                  <a:cxn ang="0">
                    <a:pos x="57" y="355"/>
                  </a:cxn>
                  <a:cxn ang="0">
                    <a:pos x="71" y="330"/>
                  </a:cxn>
                  <a:cxn ang="0">
                    <a:pos x="86" y="307"/>
                  </a:cxn>
                  <a:cxn ang="0">
                    <a:pos x="101" y="285"/>
                  </a:cxn>
                  <a:cxn ang="0">
                    <a:pos x="118" y="263"/>
                  </a:cxn>
                  <a:cxn ang="0">
                    <a:pos x="135" y="241"/>
                  </a:cxn>
                  <a:cxn ang="0">
                    <a:pos x="153" y="222"/>
                  </a:cxn>
                  <a:cxn ang="0">
                    <a:pos x="171" y="202"/>
                  </a:cxn>
                  <a:cxn ang="0">
                    <a:pos x="191" y="183"/>
                  </a:cxn>
                  <a:cxn ang="0">
                    <a:pos x="212" y="166"/>
                  </a:cxn>
                  <a:cxn ang="0">
                    <a:pos x="233" y="147"/>
                  </a:cxn>
                  <a:cxn ang="0">
                    <a:pos x="254" y="132"/>
                  </a:cxn>
                  <a:cxn ang="0">
                    <a:pos x="276" y="117"/>
                  </a:cxn>
                  <a:cxn ang="0">
                    <a:pos x="299" y="101"/>
                  </a:cxn>
                  <a:cxn ang="0">
                    <a:pos x="321" y="89"/>
                  </a:cxn>
                  <a:cxn ang="0">
                    <a:pos x="345" y="76"/>
                  </a:cxn>
                  <a:cxn ang="0">
                    <a:pos x="370" y="63"/>
                  </a:cxn>
                  <a:cxn ang="0">
                    <a:pos x="394" y="53"/>
                  </a:cxn>
                  <a:cxn ang="0">
                    <a:pos x="421" y="44"/>
                  </a:cxn>
                  <a:cxn ang="0">
                    <a:pos x="446" y="34"/>
                  </a:cxn>
                  <a:cxn ang="0">
                    <a:pos x="473" y="27"/>
                  </a:cxn>
                  <a:cxn ang="0">
                    <a:pos x="500" y="20"/>
                  </a:cxn>
                  <a:cxn ang="0">
                    <a:pos x="526" y="13"/>
                  </a:cxn>
                  <a:cxn ang="0">
                    <a:pos x="554" y="9"/>
                  </a:cxn>
                  <a:cxn ang="0">
                    <a:pos x="582" y="4"/>
                  </a:cxn>
                  <a:cxn ang="0">
                    <a:pos x="611" y="2"/>
                  </a:cxn>
                  <a:cxn ang="0">
                    <a:pos x="639" y="0"/>
                  </a:cxn>
                  <a:cxn ang="0">
                    <a:pos x="668" y="0"/>
                  </a:cxn>
                  <a:cxn ang="0">
                    <a:pos x="668" y="702"/>
                  </a:cxn>
                </a:cxnLst>
                <a:rect l="0" t="0" r="r" b="b"/>
                <a:pathLst>
                  <a:path w="668" h="702">
                    <a:moveTo>
                      <a:pt x="668" y="702"/>
                    </a:moveTo>
                    <a:lnTo>
                      <a:pt x="0" y="484"/>
                    </a:lnTo>
                    <a:lnTo>
                      <a:pt x="0" y="484"/>
                    </a:lnTo>
                    <a:lnTo>
                      <a:pt x="10" y="458"/>
                    </a:lnTo>
                    <a:lnTo>
                      <a:pt x="20" y="431"/>
                    </a:lnTo>
                    <a:lnTo>
                      <a:pt x="31" y="404"/>
                    </a:lnTo>
                    <a:lnTo>
                      <a:pt x="43" y="379"/>
                    </a:lnTo>
                    <a:lnTo>
                      <a:pt x="57" y="355"/>
                    </a:lnTo>
                    <a:lnTo>
                      <a:pt x="71" y="330"/>
                    </a:lnTo>
                    <a:lnTo>
                      <a:pt x="86" y="307"/>
                    </a:lnTo>
                    <a:lnTo>
                      <a:pt x="101" y="285"/>
                    </a:lnTo>
                    <a:lnTo>
                      <a:pt x="118" y="263"/>
                    </a:lnTo>
                    <a:lnTo>
                      <a:pt x="135" y="241"/>
                    </a:lnTo>
                    <a:lnTo>
                      <a:pt x="153" y="222"/>
                    </a:lnTo>
                    <a:lnTo>
                      <a:pt x="171" y="202"/>
                    </a:lnTo>
                    <a:lnTo>
                      <a:pt x="191" y="183"/>
                    </a:lnTo>
                    <a:lnTo>
                      <a:pt x="212" y="166"/>
                    </a:lnTo>
                    <a:lnTo>
                      <a:pt x="233" y="147"/>
                    </a:lnTo>
                    <a:lnTo>
                      <a:pt x="254" y="132"/>
                    </a:lnTo>
                    <a:lnTo>
                      <a:pt x="276" y="117"/>
                    </a:lnTo>
                    <a:lnTo>
                      <a:pt x="299" y="101"/>
                    </a:lnTo>
                    <a:lnTo>
                      <a:pt x="321" y="89"/>
                    </a:lnTo>
                    <a:lnTo>
                      <a:pt x="345" y="76"/>
                    </a:lnTo>
                    <a:lnTo>
                      <a:pt x="370" y="63"/>
                    </a:lnTo>
                    <a:lnTo>
                      <a:pt x="394" y="53"/>
                    </a:lnTo>
                    <a:lnTo>
                      <a:pt x="421" y="44"/>
                    </a:lnTo>
                    <a:lnTo>
                      <a:pt x="446" y="34"/>
                    </a:lnTo>
                    <a:lnTo>
                      <a:pt x="473" y="27"/>
                    </a:lnTo>
                    <a:lnTo>
                      <a:pt x="500" y="20"/>
                    </a:lnTo>
                    <a:lnTo>
                      <a:pt x="526" y="13"/>
                    </a:lnTo>
                    <a:lnTo>
                      <a:pt x="554" y="9"/>
                    </a:lnTo>
                    <a:lnTo>
                      <a:pt x="582" y="4"/>
                    </a:lnTo>
                    <a:lnTo>
                      <a:pt x="611" y="2"/>
                    </a:lnTo>
                    <a:lnTo>
                      <a:pt x="639" y="0"/>
                    </a:lnTo>
                    <a:lnTo>
                      <a:pt x="668" y="0"/>
                    </a:lnTo>
                    <a:lnTo>
                      <a:pt x="668" y="702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pPr defTabSz="2437365"/>
                <a:endParaRPr lang="en-US" sz="4799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5"/>
              <p:cNvSpPr>
                <a:spLocks/>
              </p:cNvSpPr>
              <p:nvPr/>
            </p:nvSpPr>
            <p:spPr bwMode="auto">
              <a:xfrm>
                <a:off x="23756840" y="-14371414"/>
                <a:ext cx="2228851" cy="2227264"/>
              </a:xfrm>
              <a:custGeom>
                <a:avLst/>
                <a:gdLst/>
                <a:ahLst/>
                <a:cxnLst>
                  <a:cxn ang="0">
                    <a:pos x="702" y="0"/>
                  </a:cxn>
                  <a:cxn ang="0">
                    <a:pos x="739" y="0"/>
                  </a:cxn>
                  <a:cxn ang="0">
                    <a:pos x="809" y="7"/>
                  </a:cxn>
                  <a:cxn ang="0">
                    <a:pos x="878" y="21"/>
                  </a:cxn>
                  <a:cxn ang="0">
                    <a:pos x="944" y="42"/>
                  </a:cxn>
                  <a:cxn ang="0">
                    <a:pos x="1007" y="68"/>
                  </a:cxn>
                  <a:cxn ang="0">
                    <a:pos x="1067" y="101"/>
                  </a:cxn>
                  <a:cxn ang="0">
                    <a:pos x="1122" y="139"/>
                  </a:cxn>
                  <a:cxn ang="0">
                    <a:pos x="1175" y="181"/>
                  </a:cxn>
                  <a:cxn ang="0">
                    <a:pos x="1221" y="228"/>
                  </a:cxn>
                  <a:cxn ang="0">
                    <a:pos x="1265" y="280"/>
                  </a:cxn>
                  <a:cxn ang="0">
                    <a:pos x="1303" y="336"/>
                  </a:cxn>
                  <a:cxn ang="0">
                    <a:pos x="1335" y="397"/>
                  </a:cxn>
                  <a:cxn ang="0">
                    <a:pos x="1362" y="460"/>
                  </a:cxn>
                  <a:cxn ang="0">
                    <a:pos x="1383" y="526"/>
                  </a:cxn>
                  <a:cxn ang="0">
                    <a:pos x="1397" y="595"/>
                  </a:cxn>
                  <a:cxn ang="0">
                    <a:pos x="1404" y="665"/>
                  </a:cxn>
                  <a:cxn ang="0">
                    <a:pos x="1404" y="701"/>
                  </a:cxn>
                  <a:cxn ang="0">
                    <a:pos x="1401" y="773"/>
                  </a:cxn>
                  <a:cxn ang="0">
                    <a:pos x="1390" y="843"/>
                  </a:cxn>
                  <a:cxn ang="0">
                    <a:pos x="1373" y="909"/>
                  </a:cxn>
                  <a:cxn ang="0">
                    <a:pos x="1349" y="973"/>
                  </a:cxn>
                  <a:cxn ang="0">
                    <a:pos x="1320" y="1035"/>
                  </a:cxn>
                  <a:cxn ang="0">
                    <a:pos x="1285" y="1093"/>
                  </a:cxn>
                  <a:cxn ang="0">
                    <a:pos x="1244" y="1147"/>
                  </a:cxn>
                  <a:cxn ang="0">
                    <a:pos x="1199" y="1197"/>
                  </a:cxn>
                  <a:cxn ang="0">
                    <a:pos x="1148" y="1243"/>
                  </a:cxn>
                  <a:cxn ang="0">
                    <a:pos x="1095" y="1284"/>
                  </a:cxn>
                  <a:cxn ang="0">
                    <a:pos x="1038" y="1319"/>
                  </a:cxn>
                  <a:cxn ang="0">
                    <a:pos x="976" y="1348"/>
                  </a:cxn>
                  <a:cxn ang="0">
                    <a:pos x="911" y="1371"/>
                  </a:cxn>
                  <a:cxn ang="0">
                    <a:pos x="844" y="1389"/>
                  </a:cxn>
                  <a:cxn ang="0">
                    <a:pos x="774" y="1399"/>
                  </a:cxn>
                  <a:cxn ang="0">
                    <a:pos x="702" y="1403"/>
                  </a:cxn>
                  <a:cxn ang="0">
                    <a:pos x="666" y="1401"/>
                  </a:cxn>
                  <a:cxn ang="0">
                    <a:pos x="595" y="1394"/>
                  </a:cxn>
                  <a:cxn ang="0">
                    <a:pos x="527" y="1380"/>
                  </a:cxn>
                  <a:cxn ang="0">
                    <a:pos x="461" y="1361"/>
                  </a:cxn>
                  <a:cxn ang="0">
                    <a:pos x="397" y="1334"/>
                  </a:cxn>
                  <a:cxn ang="0">
                    <a:pos x="338" y="1302"/>
                  </a:cxn>
                  <a:cxn ang="0">
                    <a:pos x="282" y="1264"/>
                  </a:cxn>
                  <a:cxn ang="0">
                    <a:pos x="230" y="1220"/>
                  </a:cxn>
                  <a:cxn ang="0">
                    <a:pos x="183" y="1173"/>
                  </a:cxn>
                  <a:cxn ang="0">
                    <a:pos x="139" y="1121"/>
                  </a:cxn>
                  <a:cxn ang="0">
                    <a:pos x="101" y="1065"/>
                  </a:cxn>
                  <a:cxn ang="0">
                    <a:pos x="69" y="1006"/>
                  </a:cxn>
                  <a:cxn ang="0">
                    <a:pos x="42" y="943"/>
                  </a:cxn>
                  <a:cxn ang="0">
                    <a:pos x="23" y="877"/>
                  </a:cxn>
                  <a:cxn ang="0">
                    <a:pos x="9" y="808"/>
                  </a:cxn>
                  <a:cxn ang="0">
                    <a:pos x="2" y="736"/>
                  </a:cxn>
                  <a:cxn ang="0">
                    <a:pos x="0" y="701"/>
                  </a:cxn>
                  <a:cxn ang="0">
                    <a:pos x="2" y="645"/>
                  </a:cxn>
                  <a:cxn ang="0">
                    <a:pos x="9" y="590"/>
                  </a:cxn>
                  <a:cxn ang="0">
                    <a:pos x="18" y="538"/>
                  </a:cxn>
                  <a:cxn ang="0">
                    <a:pos x="34" y="484"/>
                  </a:cxn>
                </a:cxnLst>
                <a:rect l="0" t="0" r="r" b="b"/>
                <a:pathLst>
                  <a:path w="1404" h="1403">
                    <a:moveTo>
                      <a:pt x="702" y="701"/>
                    </a:moveTo>
                    <a:lnTo>
                      <a:pt x="702" y="0"/>
                    </a:lnTo>
                    <a:lnTo>
                      <a:pt x="702" y="0"/>
                    </a:lnTo>
                    <a:lnTo>
                      <a:pt x="739" y="0"/>
                    </a:lnTo>
                    <a:lnTo>
                      <a:pt x="774" y="2"/>
                    </a:lnTo>
                    <a:lnTo>
                      <a:pt x="809" y="7"/>
                    </a:lnTo>
                    <a:lnTo>
                      <a:pt x="844" y="14"/>
                    </a:lnTo>
                    <a:lnTo>
                      <a:pt x="878" y="21"/>
                    </a:lnTo>
                    <a:lnTo>
                      <a:pt x="911" y="30"/>
                    </a:lnTo>
                    <a:lnTo>
                      <a:pt x="944" y="42"/>
                    </a:lnTo>
                    <a:lnTo>
                      <a:pt x="976" y="54"/>
                    </a:lnTo>
                    <a:lnTo>
                      <a:pt x="1007" y="68"/>
                    </a:lnTo>
                    <a:lnTo>
                      <a:pt x="1038" y="84"/>
                    </a:lnTo>
                    <a:lnTo>
                      <a:pt x="1067" y="101"/>
                    </a:lnTo>
                    <a:lnTo>
                      <a:pt x="1095" y="119"/>
                    </a:lnTo>
                    <a:lnTo>
                      <a:pt x="1122" y="139"/>
                    </a:lnTo>
                    <a:lnTo>
                      <a:pt x="1148" y="160"/>
                    </a:lnTo>
                    <a:lnTo>
                      <a:pt x="1175" y="181"/>
                    </a:lnTo>
                    <a:lnTo>
                      <a:pt x="1199" y="204"/>
                    </a:lnTo>
                    <a:lnTo>
                      <a:pt x="1221" y="228"/>
                    </a:lnTo>
                    <a:lnTo>
                      <a:pt x="1244" y="255"/>
                    </a:lnTo>
                    <a:lnTo>
                      <a:pt x="1265" y="280"/>
                    </a:lnTo>
                    <a:lnTo>
                      <a:pt x="1285" y="308"/>
                    </a:lnTo>
                    <a:lnTo>
                      <a:pt x="1303" y="336"/>
                    </a:lnTo>
                    <a:lnTo>
                      <a:pt x="1320" y="366"/>
                    </a:lnTo>
                    <a:lnTo>
                      <a:pt x="1335" y="397"/>
                    </a:lnTo>
                    <a:lnTo>
                      <a:pt x="1349" y="428"/>
                    </a:lnTo>
                    <a:lnTo>
                      <a:pt x="1362" y="460"/>
                    </a:lnTo>
                    <a:lnTo>
                      <a:pt x="1373" y="492"/>
                    </a:lnTo>
                    <a:lnTo>
                      <a:pt x="1383" y="526"/>
                    </a:lnTo>
                    <a:lnTo>
                      <a:pt x="1390" y="560"/>
                    </a:lnTo>
                    <a:lnTo>
                      <a:pt x="1397" y="595"/>
                    </a:lnTo>
                    <a:lnTo>
                      <a:pt x="1401" y="630"/>
                    </a:lnTo>
                    <a:lnTo>
                      <a:pt x="1404" y="665"/>
                    </a:lnTo>
                    <a:lnTo>
                      <a:pt x="1404" y="701"/>
                    </a:lnTo>
                    <a:lnTo>
                      <a:pt x="1404" y="701"/>
                    </a:lnTo>
                    <a:lnTo>
                      <a:pt x="1404" y="736"/>
                    </a:lnTo>
                    <a:lnTo>
                      <a:pt x="1401" y="773"/>
                    </a:lnTo>
                    <a:lnTo>
                      <a:pt x="1397" y="808"/>
                    </a:lnTo>
                    <a:lnTo>
                      <a:pt x="1390" y="843"/>
                    </a:lnTo>
                    <a:lnTo>
                      <a:pt x="1383" y="877"/>
                    </a:lnTo>
                    <a:lnTo>
                      <a:pt x="1373" y="909"/>
                    </a:lnTo>
                    <a:lnTo>
                      <a:pt x="1362" y="943"/>
                    </a:lnTo>
                    <a:lnTo>
                      <a:pt x="1349" y="973"/>
                    </a:lnTo>
                    <a:lnTo>
                      <a:pt x="1335" y="1006"/>
                    </a:lnTo>
                    <a:lnTo>
                      <a:pt x="1320" y="1035"/>
                    </a:lnTo>
                    <a:lnTo>
                      <a:pt x="1303" y="1065"/>
                    </a:lnTo>
                    <a:lnTo>
                      <a:pt x="1285" y="1093"/>
                    </a:lnTo>
                    <a:lnTo>
                      <a:pt x="1265" y="1121"/>
                    </a:lnTo>
                    <a:lnTo>
                      <a:pt x="1244" y="1147"/>
                    </a:lnTo>
                    <a:lnTo>
                      <a:pt x="1221" y="1173"/>
                    </a:lnTo>
                    <a:lnTo>
                      <a:pt x="1199" y="1197"/>
                    </a:lnTo>
                    <a:lnTo>
                      <a:pt x="1175" y="1220"/>
                    </a:lnTo>
                    <a:lnTo>
                      <a:pt x="1148" y="1243"/>
                    </a:lnTo>
                    <a:lnTo>
                      <a:pt x="1122" y="1264"/>
                    </a:lnTo>
                    <a:lnTo>
                      <a:pt x="1095" y="1284"/>
                    </a:lnTo>
                    <a:lnTo>
                      <a:pt x="1067" y="1302"/>
                    </a:lnTo>
                    <a:lnTo>
                      <a:pt x="1038" y="1319"/>
                    </a:lnTo>
                    <a:lnTo>
                      <a:pt x="1007" y="1334"/>
                    </a:lnTo>
                    <a:lnTo>
                      <a:pt x="976" y="1348"/>
                    </a:lnTo>
                    <a:lnTo>
                      <a:pt x="944" y="1361"/>
                    </a:lnTo>
                    <a:lnTo>
                      <a:pt x="911" y="1371"/>
                    </a:lnTo>
                    <a:lnTo>
                      <a:pt x="878" y="1380"/>
                    </a:lnTo>
                    <a:lnTo>
                      <a:pt x="844" y="1389"/>
                    </a:lnTo>
                    <a:lnTo>
                      <a:pt x="809" y="1394"/>
                    </a:lnTo>
                    <a:lnTo>
                      <a:pt x="774" y="1399"/>
                    </a:lnTo>
                    <a:lnTo>
                      <a:pt x="739" y="1401"/>
                    </a:lnTo>
                    <a:lnTo>
                      <a:pt x="702" y="1403"/>
                    </a:lnTo>
                    <a:lnTo>
                      <a:pt x="702" y="1403"/>
                    </a:lnTo>
                    <a:lnTo>
                      <a:pt x="666" y="1401"/>
                    </a:lnTo>
                    <a:lnTo>
                      <a:pt x="630" y="1399"/>
                    </a:lnTo>
                    <a:lnTo>
                      <a:pt x="595" y="1394"/>
                    </a:lnTo>
                    <a:lnTo>
                      <a:pt x="560" y="1389"/>
                    </a:lnTo>
                    <a:lnTo>
                      <a:pt x="527" y="1380"/>
                    </a:lnTo>
                    <a:lnTo>
                      <a:pt x="493" y="1371"/>
                    </a:lnTo>
                    <a:lnTo>
                      <a:pt x="461" y="1361"/>
                    </a:lnTo>
                    <a:lnTo>
                      <a:pt x="428" y="1348"/>
                    </a:lnTo>
                    <a:lnTo>
                      <a:pt x="397" y="1334"/>
                    </a:lnTo>
                    <a:lnTo>
                      <a:pt x="368" y="1319"/>
                    </a:lnTo>
                    <a:lnTo>
                      <a:pt x="338" y="1302"/>
                    </a:lnTo>
                    <a:lnTo>
                      <a:pt x="310" y="1284"/>
                    </a:lnTo>
                    <a:lnTo>
                      <a:pt x="282" y="1264"/>
                    </a:lnTo>
                    <a:lnTo>
                      <a:pt x="256" y="1243"/>
                    </a:lnTo>
                    <a:lnTo>
                      <a:pt x="230" y="1220"/>
                    </a:lnTo>
                    <a:lnTo>
                      <a:pt x="205" y="1197"/>
                    </a:lnTo>
                    <a:lnTo>
                      <a:pt x="183" y="1173"/>
                    </a:lnTo>
                    <a:lnTo>
                      <a:pt x="160" y="1147"/>
                    </a:lnTo>
                    <a:lnTo>
                      <a:pt x="139" y="1121"/>
                    </a:lnTo>
                    <a:lnTo>
                      <a:pt x="119" y="1093"/>
                    </a:lnTo>
                    <a:lnTo>
                      <a:pt x="101" y="1065"/>
                    </a:lnTo>
                    <a:lnTo>
                      <a:pt x="84" y="1035"/>
                    </a:lnTo>
                    <a:lnTo>
                      <a:pt x="69" y="1006"/>
                    </a:lnTo>
                    <a:lnTo>
                      <a:pt x="55" y="973"/>
                    </a:lnTo>
                    <a:lnTo>
                      <a:pt x="42" y="943"/>
                    </a:lnTo>
                    <a:lnTo>
                      <a:pt x="31" y="909"/>
                    </a:lnTo>
                    <a:lnTo>
                      <a:pt x="23" y="877"/>
                    </a:lnTo>
                    <a:lnTo>
                      <a:pt x="14" y="843"/>
                    </a:lnTo>
                    <a:lnTo>
                      <a:pt x="9" y="808"/>
                    </a:lnTo>
                    <a:lnTo>
                      <a:pt x="4" y="773"/>
                    </a:lnTo>
                    <a:lnTo>
                      <a:pt x="2" y="736"/>
                    </a:lnTo>
                    <a:lnTo>
                      <a:pt x="0" y="701"/>
                    </a:lnTo>
                    <a:lnTo>
                      <a:pt x="0" y="701"/>
                    </a:lnTo>
                    <a:lnTo>
                      <a:pt x="0" y="672"/>
                    </a:lnTo>
                    <a:lnTo>
                      <a:pt x="2" y="645"/>
                    </a:lnTo>
                    <a:lnTo>
                      <a:pt x="4" y="617"/>
                    </a:lnTo>
                    <a:lnTo>
                      <a:pt x="9" y="590"/>
                    </a:lnTo>
                    <a:lnTo>
                      <a:pt x="13" y="565"/>
                    </a:lnTo>
                    <a:lnTo>
                      <a:pt x="18" y="538"/>
                    </a:lnTo>
                    <a:lnTo>
                      <a:pt x="27" y="512"/>
                    </a:lnTo>
                    <a:lnTo>
                      <a:pt x="34" y="484"/>
                    </a:lnTo>
                    <a:lnTo>
                      <a:pt x="702" y="701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pPr defTabSz="2437365"/>
                <a:endParaRPr lang="en-US" sz="4799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79" name="Group 278"/>
            <p:cNvGrpSpPr/>
            <p:nvPr/>
          </p:nvGrpSpPr>
          <p:grpSpPr>
            <a:xfrm>
              <a:off x="943402" y="1986172"/>
              <a:ext cx="332629" cy="726488"/>
              <a:chOff x="1251190" y="1241839"/>
              <a:chExt cx="319088" cy="696911"/>
            </a:xfrm>
            <a:solidFill>
              <a:schemeClr val="tx2">
                <a:lumMod val="60000"/>
                <a:lumOff val="40000"/>
              </a:schemeClr>
            </a:solidFill>
          </p:grpSpPr>
          <p:sp>
            <p:nvSpPr>
              <p:cNvPr id="294" name="Freeform 5"/>
              <p:cNvSpPr>
                <a:spLocks/>
              </p:cNvSpPr>
              <p:nvPr/>
            </p:nvSpPr>
            <p:spPr bwMode="auto">
              <a:xfrm>
                <a:off x="1333745" y="1241839"/>
                <a:ext cx="133350" cy="133350"/>
              </a:xfrm>
              <a:custGeom>
                <a:avLst/>
                <a:gdLst>
                  <a:gd name="T0" fmla="*/ 17 w 39"/>
                  <a:gd name="T1" fmla="*/ 3 h 39"/>
                  <a:gd name="T2" fmla="*/ 37 w 39"/>
                  <a:gd name="T3" fmla="*/ 21 h 39"/>
                  <a:gd name="T4" fmla="*/ 8 w 39"/>
                  <a:gd name="T5" fmla="*/ 28 h 39"/>
                  <a:gd name="T6" fmla="*/ 17 w 39"/>
                  <a:gd name="T7" fmla="*/ 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9">
                    <a:moveTo>
                      <a:pt x="17" y="3"/>
                    </a:moveTo>
                    <a:cubicBezTo>
                      <a:pt x="28" y="0"/>
                      <a:pt x="39" y="10"/>
                      <a:pt x="37" y="21"/>
                    </a:cubicBezTo>
                    <a:cubicBezTo>
                      <a:pt x="36" y="35"/>
                      <a:pt x="15" y="39"/>
                      <a:pt x="8" y="28"/>
                    </a:cubicBezTo>
                    <a:cubicBezTo>
                      <a:pt x="0" y="19"/>
                      <a:pt x="6" y="5"/>
                      <a:pt x="17" y="3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pPr defTabSz="2437365"/>
                <a:endParaRPr lang="en-US" sz="4799">
                  <a:solidFill>
                    <a:prstClr val="black"/>
                  </a:solidFill>
                </a:endParaRPr>
              </a:p>
            </p:txBody>
          </p:sp>
          <p:sp>
            <p:nvSpPr>
              <p:cNvPr id="295" name="Freeform 10"/>
              <p:cNvSpPr>
                <a:spLocks/>
              </p:cNvSpPr>
              <p:nvPr/>
            </p:nvSpPr>
            <p:spPr bwMode="auto">
              <a:xfrm>
                <a:off x="1251190" y="1370425"/>
                <a:ext cx="319088" cy="568325"/>
              </a:xfrm>
              <a:custGeom>
                <a:avLst/>
                <a:gdLst>
                  <a:gd name="T0" fmla="*/ 19 w 93"/>
                  <a:gd name="T1" fmla="*/ 7 h 166"/>
                  <a:gd name="T2" fmla="*/ 49 w 93"/>
                  <a:gd name="T3" fmla="*/ 2 h 166"/>
                  <a:gd name="T4" fmla="*/ 72 w 93"/>
                  <a:gd name="T5" fmla="*/ 10 h 166"/>
                  <a:gd name="T6" fmla="*/ 84 w 93"/>
                  <a:gd name="T7" fmla="*/ 43 h 166"/>
                  <a:gd name="T8" fmla="*/ 89 w 93"/>
                  <a:gd name="T9" fmla="*/ 71 h 166"/>
                  <a:gd name="T10" fmla="*/ 77 w 93"/>
                  <a:gd name="T11" fmla="*/ 67 h 166"/>
                  <a:gd name="T12" fmla="*/ 65 w 93"/>
                  <a:gd name="T13" fmla="*/ 28 h 166"/>
                  <a:gd name="T14" fmla="*/ 61 w 93"/>
                  <a:gd name="T15" fmla="*/ 23 h 166"/>
                  <a:gd name="T16" fmla="*/ 82 w 93"/>
                  <a:gd name="T17" fmla="*/ 100 h 166"/>
                  <a:gd name="T18" fmla="*/ 63 w 93"/>
                  <a:gd name="T19" fmla="*/ 100 h 166"/>
                  <a:gd name="T20" fmla="*/ 63 w 93"/>
                  <a:gd name="T21" fmla="*/ 156 h 166"/>
                  <a:gd name="T22" fmla="*/ 55 w 93"/>
                  <a:gd name="T23" fmla="*/ 164 h 166"/>
                  <a:gd name="T24" fmla="*/ 48 w 93"/>
                  <a:gd name="T25" fmla="*/ 156 h 166"/>
                  <a:gd name="T26" fmla="*/ 48 w 93"/>
                  <a:gd name="T27" fmla="*/ 100 h 166"/>
                  <a:gd name="T28" fmla="*/ 43 w 93"/>
                  <a:gd name="T29" fmla="*/ 100 h 166"/>
                  <a:gd name="T30" fmla="*/ 43 w 93"/>
                  <a:gd name="T31" fmla="*/ 158 h 166"/>
                  <a:gd name="T32" fmla="*/ 29 w 93"/>
                  <a:gd name="T33" fmla="*/ 158 h 166"/>
                  <a:gd name="T34" fmla="*/ 28 w 93"/>
                  <a:gd name="T35" fmla="*/ 100 h 166"/>
                  <a:gd name="T36" fmla="*/ 9 w 93"/>
                  <a:gd name="T37" fmla="*/ 100 h 166"/>
                  <a:gd name="T38" fmla="*/ 28 w 93"/>
                  <a:gd name="T39" fmla="*/ 24 h 166"/>
                  <a:gd name="T40" fmla="*/ 25 w 93"/>
                  <a:gd name="T41" fmla="*/ 26 h 166"/>
                  <a:gd name="T42" fmla="*/ 13 w 93"/>
                  <a:gd name="T43" fmla="*/ 67 h 166"/>
                  <a:gd name="T44" fmla="*/ 0 w 93"/>
                  <a:gd name="T45" fmla="*/ 66 h 166"/>
                  <a:gd name="T46" fmla="*/ 8 w 93"/>
                  <a:gd name="T47" fmla="*/ 36 h 166"/>
                  <a:gd name="T48" fmla="*/ 19 w 93"/>
                  <a:gd name="T49" fmla="*/ 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3" h="166">
                    <a:moveTo>
                      <a:pt x="19" y="7"/>
                    </a:moveTo>
                    <a:cubicBezTo>
                      <a:pt x="27" y="0"/>
                      <a:pt x="39" y="3"/>
                      <a:pt x="49" y="2"/>
                    </a:cubicBezTo>
                    <a:cubicBezTo>
                      <a:pt x="58" y="1"/>
                      <a:pt x="68" y="2"/>
                      <a:pt x="72" y="10"/>
                    </a:cubicBezTo>
                    <a:cubicBezTo>
                      <a:pt x="78" y="20"/>
                      <a:pt x="80" y="32"/>
                      <a:pt x="84" y="43"/>
                    </a:cubicBezTo>
                    <a:cubicBezTo>
                      <a:pt x="90" y="59"/>
                      <a:pt x="93" y="68"/>
                      <a:pt x="89" y="71"/>
                    </a:cubicBezTo>
                    <a:cubicBezTo>
                      <a:pt x="85" y="73"/>
                      <a:pt x="79" y="72"/>
                      <a:pt x="77" y="67"/>
                    </a:cubicBezTo>
                    <a:cubicBezTo>
                      <a:pt x="72" y="54"/>
                      <a:pt x="69" y="41"/>
                      <a:pt x="65" y="28"/>
                    </a:cubicBezTo>
                    <a:cubicBezTo>
                      <a:pt x="64" y="25"/>
                      <a:pt x="62" y="24"/>
                      <a:pt x="61" y="23"/>
                    </a:cubicBezTo>
                    <a:cubicBezTo>
                      <a:pt x="67" y="49"/>
                      <a:pt x="75" y="74"/>
                      <a:pt x="82" y="100"/>
                    </a:cubicBezTo>
                    <a:cubicBezTo>
                      <a:pt x="76" y="100"/>
                      <a:pt x="69" y="100"/>
                      <a:pt x="63" y="100"/>
                    </a:cubicBezTo>
                    <a:cubicBezTo>
                      <a:pt x="63" y="119"/>
                      <a:pt x="63" y="137"/>
                      <a:pt x="63" y="156"/>
                    </a:cubicBezTo>
                    <a:cubicBezTo>
                      <a:pt x="63" y="160"/>
                      <a:pt x="60" y="165"/>
                      <a:pt x="55" y="164"/>
                    </a:cubicBezTo>
                    <a:cubicBezTo>
                      <a:pt x="51" y="165"/>
                      <a:pt x="47" y="160"/>
                      <a:pt x="48" y="156"/>
                    </a:cubicBezTo>
                    <a:cubicBezTo>
                      <a:pt x="48" y="137"/>
                      <a:pt x="48" y="119"/>
                      <a:pt x="48" y="100"/>
                    </a:cubicBezTo>
                    <a:cubicBezTo>
                      <a:pt x="47" y="100"/>
                      <a:pt x="44" y="100"/>
                      <a:pt x="43" y="100"/>
                    </a:cubicBezTo>
                    <a:cubicBezTo>
                      <a:pt x="43" y="119"/>
                      <a:pt x="44" y="139"/>
                      <a:pt x="43" y="158"/>
                    </a:cubicBezTo>
                    <a:cubicBezTo>
                      <a:pt x="42" y="166"/>
                      <a:pt x="29" y="166"/>
                      <a:pt x="29" y="158"/>
                    </a:cubicBezTo>
                    <a:cubicBezTo>
                      <a:pt x="28" y="139"/>
                      <a:pt x="29" y="119"/>
                      <a:pt x="28" y="100"/>
                    </a:cubicBezTo>
                    <a:cubicBezTo>
                      <a:pt x="22" y="100"/>
                      <a:pt x="15" y="100"/>
                      <a:pt x="9" y="100"/>
                    </a:cubicBezTo>
                    <a:cubicBezTo>
                      <a:pt x="15" y="75"/>
                      <a:pt x="22" y="49"/>
                      <a:pt x="28" y="24"/>
                    </a:cubicBezTo>
                    <a:cubicBezTo>
                      <a:pt x="27" y="24"/>
                      <a:pt x="26" y="25"/>
                      <a:pt x="25" y="26"/>
                    </a:cubicBezTo>
                    <a:cubicBezTo>
                      <a:pt x="20" y="39"/>
                      <a:pt x="18" y="54"/>
                      <a:pt x="13" y="67"/>
                    </a:cubicBezTo>
                    <a:cubicBezTo>
                      <a:pt x="11" y="74"/>
                      <a:pt x="0" y="73"/>
                      <a:pt x="0" y="66"/>
                    </a:cubicBezTo>
                    <a:cubicBezTo>
                      <a:pt x="1" y="56"/>
                      <a:pt x="5" y="46"/>
                      <a:pt x="8" y="36"/>
                    </a:cubicBezTo>
                    <a:cubicBezTo>
                      <a:pt x="11" y="26"/>
                      <a:pt x="12" y="15"/>
                      <a:pt x="19" y="7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pPr defTabSz="2437365"/>
                <a:endParaRPr lang="en-US" sz="4799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58" name="Rectangle 70"/>
            <p:cNvSpPr>
              <a:spLocks noChangeArrowheads="1"/>
            </p:cNvSpPr>
            <p:nvPr/>
          </p:nvSpPr>
          <p:spPr bwMode="auto">
            <a:xfrm>
              <a:off x="4510704" y="1846821"/>
              <a:ext cx="2661389" cy="1219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algn="ct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10797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1,559*</a:t>
              </a:r>
            </a:p>
            <a:p>
              <a:pPr algn="ct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s-419" sz="4799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112" charset="0"/>
                </a:rPr>
                <a:t>Ejecutado</a:t>
              </a:r>
            </a:p>
          </p:txBody>
        </p:sp>
      </p:grpSp>
      <p:sp>
        <p:nvSpPr>
          <p:cNvPr id="39" name="TextBox 214"/>
          <p:cNvSpPr txBox="1"/>
          <p:nvPr/>
        </p:nvSpPr>
        <p:spPr>
          <a:xfrm>
            <a:off x="440653" y="411464"/>
            <a:ext cx="23479916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365"/>
            <a:r>
              <a:rPr lang="es-SV" sz="6398">
                <a:solidFill>
                  <a:srgbClr val="FFFFFF"/>
                </a:solidFill>
                <a:latin typeface="Arial"/>
                <a:cs typeface="Arial"/>
              </a:rPr>
              <a:t>Ejecución CFP INSAFORP en SAN BARTOLO</a:t>
            </a:r>
            <a:endParaRPr lang="es-419" sz="6398">
              <a:solidFill>
                <a:srgbClr val="FFFFFF"/>
              </a:solidFill>
              <a:latin typeface="Arial"/>
              <a:cs typeface="Arial"/>
            </a:endParaRPr>
          </a:p>
          <a:p>
            <a:pPr defTabSz="2437365"/>
            <a:r>
              <a:rPr lang="en-US" sz="3999">
                <a:solidFill>
                  <a:srgbClr val="D4D4D4"/>
                </a:solidFill>
                <a:latin typeface="Arial"/>
                <a:cs typeface="Arial"/>
              </a:rPr>
              <a:t>RESULTADOS PRIMER TRIMESTRE 2020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786" y="7145737"/>
            <a:ext cx="6892301" cy="1837945"/>
          </a:xfrm>
          <a:prstGeom prst="rect">
            <a:avLst/>
          </a:prstGeom>
        </p:spPr>
      </p:pic>
      <p:sp>
        <p:nvSpPr>
          <p:cNvPr id="42" name="Freeform 34"/>
          <p:cNvSpPr>
            <a:spLocks/>
          </p:cNvSpPr>
          <p:nvPr/>
        </p:nvSpPr>
        <p:spPr bwMode="auto">
          <a:xfrm>
            <a:off x="20366509" y="10143786"/>
            <a:ext cx="894075" cy="886113"/>
          </a:xfrm>
          <a:custGeom>
            <a:avLst/>
            <a:gdLst/>
            <a:ahLst/>
            <a:cxnLst>
              <a:cxn ang="0">
                <a:pos x="668" y="702"/>
              </a:cxn>
              <a:cxn ang="0">
                <a:pos x="0" y="484"/>
              </a:cxn>
              <a:cxn ang="0">
                <a:pos x="0" y="484"/>
              </a:cxn>
              <a:cxn ang="0">
                <a:pos x="10" y="458"/>
              </a:cxn>
              <a:cxn ang="0">
                <a:pos x="20" y="431"/>
              </a:cxn>
              <a:cxn ang="0">
                <a:pos x="31" y="404"/>
              </a:cxn>
              <a:cxn ang="0">
                <a:pos x="43" y="379"/>
              </a:cxn>
              <a:cxn ang="0">
                <a:pos x="57" y="355"/>
              </a:cxn>
              <a:cxn ang="0">
                <a:pos x="71" y="330"/>
              </a:cxn>
              <a:cxn ang="0">
                <a:pos x="86" y="307"/>
              </a:cxn>
              <a:cxn ang="0">
                <a:pos x="101" y="285"/>
              </a:cxn>
              <a:cxn ang="0">
                <a:pos x="118" y="263"/>
              </a:cxn>
              <a:cxn ang="0">
                <a:pos x="135" y="241"/>
              </a:cxn>
              <a:cxn ang="0">
                <a:pos x="153" y="222"/>
              </a:cxn>
              <a:cxn ang="0">
                <a:pos x="171" y="202"/>
              </a:cxn>
              <a:cxn ang="0">
                <a:pos x="191" y="183"/>
              </a:cxn>
              <a:cxn ang="0">
                <a:pos x="212" y="166"/>
              </a:cxn>
              <a:cxn ang="0">
                <a:pos x="233" y="147"/>
              </a:cxn>
              <a:cxn ang="0">
                <a:pos x="254" y="132"/>
              </a:cxn>
              <a:cxn ang="0">
                <a:pos x="276" y="117"/>
              </a:cxn>
              <a:cxn ang="0">
                <a:pos x="299" y="101"/>
              </a:cxn>
              <a:cxn ang="0">
                <a:pos x="321" y="89"/>
              </a:cxn>
              <a:cxn ang="0">
                <a:pos x="345" y="76"/>
              </a:cxn>
              <a:cxn ang="0">
                <a:pos x="370" y="63"/>
              </a:cxn>
              <a:cxn ang="0">
                <a:pos x="394" y="53"/>
              </a:cxn>
              <a:cxn ang="0">
                <a:pos x="421" y="44"/>
              </a:cxn>
              <a:cxn ang="0">
                <a:pos x="446" y="34"/>
              </a:cxn>
              <a:cxn ang="0">
                <a:pos x="473" y="27"/>
              </a:cxn>
              <a:cxn ang="0">
                <a:pos x="500" y="20"/>
              </a:cxn>
              <a:cxn ang="0">
                <a:pos x="526" y="13"/>
              </a:cxn>
              <a:cxn ang="0">
                <a:pos x="554" y="9"/>
              </a:cxn>
              <a:cxn ang="0">
                <a:pos x="582" y="4"/>
              </a:cxn>
              <a:cxn ang="0">
                <a:pos x="611" y="2"/>
              </a:cxn>
              <a:cxn ang="0">
                <a:pos x="639" y="0"/>
              </a:cxn>
              <a:cxn ang="0">
                <a:pos x="668" y="0"/>
              </a:cxn>
              <a:cxn ang="0">
                <a:pos x="668" y="702"/>
              </a:cxn>
            </a:cxnLst>
            <a:rect l="0" t="0" r="r" b="b"/>
            <a:pathLst>
              <a:path w="668" h="702">
                <a:moveTo>
                  <a:pt x="668" y="702"/>
                </a:moveTo>
                <a:lnTo>
                  <a:pt x="0" y="484"/>
                </a:lnTo>
                <a:lnTo>
                  <a:pt x="0" y="484"/>
                </a:lnTo>
                <a:lnTo>
                  <a:pt x="10" y="458"/>
                </a:lnTo>
                <a:lnTo>
                  <a:pt x="20" y="431"/>
                </a:lnTo>
                <a:lnTo>
                  <a:pt x="31" y="404"/>
                </a:lnTo>
                <a:lnTo>
                  <a:pt x="43" y="379"/>
                </a:lnTo>
                <a:lnTo>
                  <a:pt x="57" y="355"/>
                </a:lnTo>
                <a:lnTo>
                  <a:pt x="71" y="330"/>
                </a:lnTo>
                <a:lnTo>
                  <a:pt x="86" y="307"/>
                </a:lnTo>
                <a:lnTo>
                  <a:pt x="101" y="285"/>
                </a:lnTo>
                <a:lnTo>
                  <a:pt x="118" y="263"/>
                </a:lnTo>
                <a:lnTo>
                  <a:pt x="135" y="241"/>
                </a:lnTo>
                <a:lnTo>
                  <a:pt x="153" y="222"/>
                </a:lnTo>
                <a:lnTo>
                  <a:pt x="171" y="202"/>
                </a:lnTo>
                <a:lnTo>
                  <a:pt x="191" y="183"/>
                </a:lnTo>
                <a:lnTo>
                  <a:pt x="212" y="166"/>
                </a:lnTo>
                <a:lnTo>
                  <a:pt x="233" y="147"/>
                </a:lnTo>
                <a:lnTo>
                  <a:pt x="254" y="132"/>
                </a:lnTo>
                <a:lnTo>
                  <a:pt x="276" y="117"/>
                </a:lnTo>
                <a:lnTo>
                  <a:pt x="299" y="101"/>
                </a:lnTo>
                <a:lnTo>
                  <a:pt x="321" y="89"/>
                </a:lnTo>
                <a:lnTo>
                  <a:pt x="345" y="76"/>
                </a:lnTo>
                <a:lnTo>
                  <a:pt x="370" y="63"/>
                </a:lnTo>
                <a:lnTo>
                  <a:pt x="394" y="53"/>
                </a:lnTo>
                <a:lnTo>
                  <a:pt x="421" y="44"/>
                </a:lnTo>
                <a:lnTo>
                  <a:pt x="446" y="34"/>
                </a:lnTo>
                <a:lnTo>
                  <a:pt x="473" y="27"/>
                </a:lnTo>
                <a:lnTo>
                  <a:pt x="500" y="20"/>
                </a:lnTo>
                <a:lnTo>
                  <a:pt x="526" y="13"/>
                </a:lnTo>
                <a:lnTo>
                  <a:pt x="554" y="9"/>
                </a:lnTo>
                <a:lnTo>
                  <a:pt x="582" y="4"/>
                </a:lnTo>
                <a:lnTo>
                  <a:pt x="611" y="2"/>
                </a:lnTo>
                <a:lnTo>
                  <a:pt x="639" y="0"/>
                </a:lnTo>
                <a:lnTo>
                  <a:pt x="668" y="0"/>
                </a:lnTo>
                <a:lnTo>
                  <a:pt x="668" y="70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43" name="Freeform 35"/>
          <p:cNvSpPr>
            <a:spLocks/>
          </p:cNvSpPr>
          <p:nvPr/>
        </p:nvSpPr>
        <p:spPr bwMode="auto">
          <a:xfrm>
            <a:off x="20456557" y="10323734"/>
            <a:ext cx="1879163" cy="1770965"/>
          </a:xfrm>
          <a:custGeom>
            <a:avLst/>
            <a:gdLst/>
            <a:ahLst/>
            <a:cxnLst>
              <a:cxn ang="0">
                <a:pos x="702" y="0"/>
              </a:cxn>
              <a:cxn ang="0">
                <a:pos x="739" y="0"/>
              </a:cxn>
              <a:cxn ang="0">
                <a:pos x="809" y="7"/>
              </a:cxn>
              <a:cxn ang="0">
                <a:pos x="878" y="21"/>
              </a:cxn>
              <a:cxn ang="0">
                <a:pos x="944" y="42"/>
              </a:cxn>
              <a:cxn ang="0">
                <a:pos x="1007" y="68"/>
              </a:cxn>
              <a:cxn ang="0">
                <a:pos x="1067" y="101"/>
              </a:cxn>
              <a:cxn ang="0">
                <a:pos x="1122" y="139"/>
              </a:cxn>
              <a:cxn ang="0">
                <a:pos x="1175" y="181"/>
              </a:cxn>
              <a:cxn ang="0">
                <a:pos x="1221" y="228"/>
              </a:cxn>
              <a:cxn ang="0">
                <a:pos x="1265" y="280"/>
              </a:cxn>
              <a:cxn ang="0">
                <a:pos x="1303" y="336"/>
              </a:cxn>
              <a:cxn ang="0">
                <a:pos x="1335" y="397"/>
              </a:cxn>
              <a:cxn ang="0">
                <a:pos x="1362" y="460"/>
              </a:cxn>
              <a:cxn ang="0">
                <a:pos x="1383" y="526"/>
              </a:cxn>
              <a:cxn ang="0">
                <a:pos x="1397" y="595"/>
              </a:cxn>
              <a:cxn ang="0">
                <a:pos x="1404" y="665"/>
              </a:cxn>
              <a:cxn ang="0">
                <a:pos x="1404" y="701"/>
              </a:cxn>
              <a:cxn ang="0">
                <a:pos x="1401" y="773"/>
              </a:cxn>
              <a:cxn ang="0">
                <a:pos x="1390" y="843"/>
              </a:cxn>
              <a:cxn ang="0">
                <a:pos x="1373" y="909"/>
              </a:cxn>
              <a:cxn ang="0">
                <a:pos x="1349" y="973"/>
              </a:cxn>
              <a:cxn ang="0">
                <a:pos x="1320" y="1035"/>
              </a:cxn>
              <a:cxn ang="0">
                <a:pos x="1285" y="1093"/>
              </a:cxn>
              <a:cxn ang="0">
                <a:pos x="1244" y="1147"/>
              </a:cxn>
              <a:cxn ang="0">
                <a:pos x="1199" y="1197"/>
              </a:cxn>
              <a:cxn ang="0">
                <a:pos x="1148" y="1243"/>
              </a:cxn>
              <a:cxn ang="0">
                <a:pos x="1095" y="1284"/>
              </a:cxn>
              <a:cxn ang="0">
                <a:pos x="1038" y="1319"/>
              </a:cxn>
              <a:cxn ang="0">
                <a:pos x="976" y="1348"/>
              </a:cxn>
              <a:cxn ang="0">
                <a:pos x="911" y="1371"/>
              </a:cxn>
              <a:cxn ang="0">
                <a:pos x="844" y="1389"/>
              </a:cxn>
              <a:cxn ang="0">
                <a:pos x="774" y="1399"/>
              </a:cxn>
              <a:cxn ang="0">
                <a:pos x="702" y="1403"/>
              </a:cxn>
              <a:cxn ang="0">
                <a:pos x="666" y="1401"/>
              </a:cxn>
              <a:cxn ang="0">
                <a:pos x="595" y="1394"/>
              </a:cxn>
              <a:cxn ang="0">
                <a:pos x="527" y="1380"/>
              </a:cxn>
              <a:cxn ang="0">
                <a:pos x="461" y="1361"/>
              </a:cxn>
              <a:cxn ang="0">
                <a:pos x="397" y="1334"/>
              </a:cxn>
              <a:cxn ang="0">
                <a:pos x="338" y="1302"/>
              </a:cxn>
              <a:cxn ang="0">
                <a:pos x="282" y="1264"/>
              </a:cxn>
              <a:cxn ang="0">
                <a:pos x="230" y="1220"/>
              </a:cxn>
              <a:cxn ang="0">
                <a:pos x="183" y="1173"/>
              </a:cxn>
              <a:cxn ang="0">
                <a:pos x="139" y="1121"/>
              </a:cxn>
              <a:cxn ang="0">
                <a:pos x="101" y="1065"/>
              </a:cxn>
              <a:cxn ang="0">
                <a:pos x="69" y="1006"/>
              </a:cxn>
              <a:cxn ang="0">
                <a:pos x="42" y="943"/>
              </a:cxn>
              <a:cxn ang="0">
                <a:pos x="23" y="877"/>
              </a:cxn>
              <a:cxn ang="0">
                <a:pos x="9" y="808"/>
              </a:cxn>
              <a:cxn ang="0">
                <a:pos x="2" y="736"/>
              </a:cxn>
              <a:cxn ang="0">
                <a:pos x="0" y="701"/>
              </a:cxn>
              <a:cxn ang="0">
                <a:pos x="2" y="645"/>
              </a:cxn>
              <a:cxn ang="0">
                <a:pos x="9" y="590"/>
              </a:cxn>
              <a:cxn ang="0">
                <a:pos x="18" y="538"/>
              </a:cxn>
              <a:cxn ang="0">
                <a:pos x="34" y="484"/>
              </a:cxn>
            </a:cxnLst>
            <a:rect l="0" t="0" r="r" b="b"/>
            <a:pathLst>
              <a:path w="1404" h="1403">
                <a:moveTo>
                  <a:pt x="702" y="701"/>
                </a:moveTo>
                <a:lnTo>
                  <a:pt x="702" y="0"/>
                </a:lnTo>
                <a:lnTo>
                  <a:pt x="702" y="0"/>
                </a:lnTo>
                <a:lnTo>
                  <a:pt x="739" y="0"/>
                </a:lnTo>
                <a:lnTo>
                  <a:pt x="774" y="2"/>
                </a:lnTo>
                <a:lnTo>
                  <a:pt x="809" y="7"/>
                </a:lnTo>
                <a:lnTo>
                  <a:pt x="844" y="14"/>
                </a:lnTo>
                <a:lnTo>
                  <a:pt x="878" y="21"/>
                </a:lnTo>
                <a:lnTo>
                  <a:pt x="911" y="30"/>
                </a:lnTo>
                <a:lnTo>
                  <a:pt x="944" y="42"/>
                </a:lnTo>
                <a:lnTo>
                  <a:pt x="976" y="54"/>
                </a:lnTo>
                <a:lnTo>
                  <a:pt x="1007" y="68"/>
                </a:lnTo>
                <a:lnTo>
                  <a:pt x="1038" y="84"/>
                </a:lnTo>
                <a:lnTo>
                  <a:pt x="1067" y="101"/>
                </a:lnTo>
                <a:lnTo>
                  <a:pt x="1095" y="119"/>
                </a:lnTo>
                <a:lnTo>
                  <a:pt x="1122" y="139"/>
                </a:lnTo>
                <a:lnTo>
                  <a:pt x="1148" y="160"/>
                </a:lnTo>
                <a:lnTo>
                  <a:pt x="1175" y="181"/>
                </a:lnTo>
                <a:lnTo>
                  <a:pt x="1199" y="204"/>
                </a:lnTo>
                <a:lnTo>
                  <a:pt x="1221" y="228"/>
                </a:lnTo>
                <a:lnTo>
                  <a:pt x="1244" y="255"/>
                </a:lnTo>
                <a:lnTo>
                  <a:pt x="1265" y="280"/>
                </a:lnTo>
                <a:lnTo>
                  <a:pt x="1285" y="308"/>
                </a:lnTo>
                <a:lnTo>
                  <a:pt x="1303" y="336"/>
                </a:lnTo>
                <a:lnTo>
                  <a:pt x="1320" y="366"/>
                </a:lnTo>
                <a:lnTo>
                  <a:pt x="1335" y="397"/>
                </a:lnTo>
                <a:lnTo>
                  <a:pt x="1349" y="428"/>
                </a:lnTo>
                <a:lnTo>
                  <a:pt x="1362" y="460"/>
                </a:lnTo>
                <a:lnTo>
                  <a:pt x="1373" y="492"/>
                </a:lnTo>
                <a:lnTo>
                  <a:pt x="1383" y="526"/>
                </a:lnTo>
                <a:lnTo>
                  <a:pt x="1390" y="560"/>
                </a:lnTo>
                <a:lnTo>
                  <a:pt x="1397" y="595"/>
                </a:lnTo>
                <a:lnTo>
                  <a:pt x="1401" y="630"/>
                </a:lnTo>
                <a:lnTo>
                  <a:pt x="1404" y="665"/>
                </a:lnTo>
                <a:lnTo>
                  <a:pt x="1404" y="701"/>
                </a:lnTo>
                <a:lnTo>
                  <a:pt x="1404" y="701"/>
                </a:lnTo>
                <a:lnTo>
                  <a:pt x="1404" y="736"/>
                </a:lnTo>
                <a:lnTo>
                  <a:pt x="1401" y="773"/>
                </a:lnTo>
                <a:lnTo>
                  <a:pt x="1397" y="808"/>
                </a:lnTo>
                <a:lnTo>
                  <a:pt x="1390" y="843"/>
                </a:lnTo>
                <a:lnTo>
                  <a:pt x="1383" y="877"/>
                </a:lnTo>
                <a:lnTo>
                  <a:pt x="1373" y="909"/>
                </a:lnTo>
                <a:lnTo>
                  <a:pt x="1362" y="943"/>
                </a:lnTo>
                <a:lnTo>
                  <a:pt x="1349" y="973"/>
                </a:lnTo>
                <a:lnTo>
                  <a:pt x="1335" y="1006"/>
                </a:lnTo>
                <a:lnTo>
                  <a:pt x="1320" y="1035"/>
                </a:lnTo>
                <a:lnTo>
                  <a:pt x="1303" y="1065"/>
                </a:lnTo>
                <a:lnTo>
                  <a:pt x="1285" y="1093"/>
                </a:lnTo>
                <a:lnTo>
                  <a:pt x="1265" y="1121"/>
                </a:lnTo>
                <a:lnTo>
                  <a:pt x="1244" y="1147"/>
                </a:lnTo>
                <a:lnTo>
                  <a:pt x="1221" y="1173"/>
                </a:lnTo>
                <a:lnTo>
                  <a:pt x="1199" y="1197"/>
                </a:lnTo>
                <a:lnTo>
                  <a:pt x="1175" y="1220"/>
                </a:lnTo>
                <a:lnTo>
                  <a:pt x="1148" y="1243"/>
                </a:lnTo>
                <a:lnTo>
                  <a:pt x="1122" y="1264"/>
                </a:lnTo>
                <a:lnTo>
                  <a:pt x="1095" y="1284"/>
                </a:lnTo>
                <a:lnTo>
                  <a:pt x="1067" y="1302"/>
                </a:lnTo>
                <a:lnTo>
                  <a:pt x="1038" y="1319"/>
                </a:lnTo>
                <a:lnTo>
                  <a:pt x="1007" y="1334"/>
                </a:lnTo>
                <a:lnTo>
                  <a:pt x="976" y="1348"/>
                </a:lnTo>
                <a:lnTo>
                  <a:pt x="944" y="1361"/>
                </a:lnTo>
                <a:lnTo>
                  <a:pt x="911" y="1371"/>
                </a:lnTo>
                <a:lnTo>
                  <a:pt x="878" y="1380"/>
                </a:lnTo>
                <a:lnTo>
                  <a:pt x="844" y="1389"/>
                </a:lnTo>
                <a:lnTo>
                  <a:pt x="809" y="1394"/>
                </a:lnTo>
                <a:lnTo>
                  <a:pt x="774" y="1399"/>
                </a:lnTo>
                <a:lnTo>
                  <a:pt x="739" y="1401"/>
                </a:lnTo>
                <a:lnTo>
                  <a:pt x="702" y="1403"/>
                </a:lnTo>
                <a:lnTo>
                  <a:pt x="702" y="1403"/>
                </a:lnTo>
                <a:lnTo>
                  <a:pt x="666" y="1401"/>
                </a:lnTo>
                <a:lnTo>
                  <a:pt x="630" y="1399"/>
                </a:lnTo>
                <a:lnTo>
                  <a:pt x="595" y="1394"/>
                </a:lnTo>
                <a:lnTo>
                  <a:pt x="560" y="1389"/>
                </a:lnTo>
                <a:lnTo>
                  <a:pt x="527" y="1380"/>
                </a:lnTo>
                <a:lnTo>
                  <a:pt x="493" y="1371"/>
                </a:lnTo>
                <a:lnTo>
                  <a:pt x="461" y="1361"/>
                </a:lnTo>
                <a:lnTo>
                  <a:pt x="428" y="1348"/>
                </a:lnTo>
                <a:lnTo>
                  <a:pt x="397" y="1334"/>
                </a:lnTo>
                <a:lnTo>
                  <a:pt x="368" y="1319"/>
                </a:lnTo>
                <a:lnTo>
                  <a:pt x="338" y="1302"/>
                </a:lnTo>
                <a:lnTo>
                  <a:pt x="310" y="1284"/>
                </a:lnTo>
                <a:lnTo>
                  <a:pt x="282" y="1264"/>
                </a:lnTo>
                <a:lnTo>
                  <a:pt x="256" y="1243"/>
                </a:lnTo>
                <a:lnTo>
                  <a:pt x="230" y="1220"/>
                </a:lnTo>
                <a:lnTo>
                  <a:pt x="205" y="1197"/>
                </a:lnTo>
                <a:lnTo>
                  <a:pt x="183" y="1173"/>
                </a:lnTo>
                <a:lnTo>
                  <a:pt x="160" y="1147"/>
                </a:lnTo>
                <a:lnTo>
                  <a:pt x="139" y="1121"/>
                </a:lnTo>
                <a:lnTo>
                  <a:pt x="119" y="1093"/>
                </a:lnTo>
                <a:lnTo>
                  <a:pt x="101" y="1065"/>
                </a:lnTo>
                <a:lnTo>
                  <a:pt x="84" y="1035"/>
                </a:lnTo>
                <a:lnTo>
                  <a:pt x="69" y="1006"/>
                </a:lnTo>
                <a:lnTo>
                  <a:pt x="55" y="973"/>
                </a:lnTo>
                <a:lnTo>
                  <a:pt x="42" y="943"/>
                </a:lnTo>
                <a:lnTo>
                  <a:pt x="31" y="909"/>
                </a:lnTo>
                <a:lnTo>
                  <a:pt x="23" y="877"/>
                </a:lnTo>
                <a:lnTo>
                  <a:pt x="14" y="843"/>
                </a:lnTo>
                <a:lnTo>
                  <a:pt x="9" y="808"/>
                </a:lnTo>
                <a:lnTo>
                  <a:pt x="4" y="773"/>
                </a:lnTo>
                <a:lnTo>
                  <a:pt x="2" y="736"/>
                </a:lnTo>
                <a:lnTo>
                  <a:pt x="0" y="701"/>
                </a:lnTo>
                <a:lnTo>
                  <a:pt x="0" y="701"/>
                </a:lnTo>
                <a:lnTo>
                  <a:pt x="0" y="672"/>
                </a:lnTo>
                <a:lnTo>
                  <a:pt x="2" y="645"/>
                </a:lnTo>
                <a:lnTo>
                  <a:pt x="4" y="617"/>
                </a:lnTo>
                <a:lnTo>
                  <a:pt x="9" y="590"/>
                </a:lnTo>
                <a:lnTo>
                  <a:pt x="13" y="565"/>
                </a:lnTo>
                <a:lnTo>
                  <a:pt x="18" y="538"/>
                </a:lnTo>
                <a:lnTo>
                  <a:pt x="27" y="512"/>
                </a:lnTo>
                <a:lnTo>
                  <a:pt x="34" y="484"/>
                </a:lnTo>
                <a:lnTo>
                  <a:pt x="702" y="701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44" name="Rectangle 88" descr="Header Gray Bar"/>
          <p:cNvSpPr/>
          <p:nvPr/>
        </p:nvSpPr>
        <p:spPr bwMode="auto">
          <a:xfrm>
            <a:off x="-19044" y="13118950"/>
            <a:ext cx="24396695" cy="623392"/>
          </a:xfrm>
          <a:prstGeom prst="rect">
            <a:avLst/>
          </a:prstGeom>
          <a:gradFill flip="none" rotWithShape="1">
            <a:gsLst>
              <a:gs pos="39000">
                <a:srgbClr val="15AA96"/>
              </a:gs>
              <a:gs pos="100000">
                <a:srgbClr val="5D5D5D"/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cxnSp>
        <p:nvCxnSpPr>
          <p:cNvPr id="11" name="Conector recto 10"/>
          <p:cNvCxnSpPr/>
          <p:nvPr/>
        </p:nvCxnSpPr>
        <p:spPr>
          <a:xfrm>
            <a:off x="16253373" y="7990159"/>
            <a:ext cx="6755378" cy="0"/>
          </a:xfrm>
          <a:prstGeom prst="line">
            <a:avLst/>
          </a:prstGeom>
          <a:ln>
            <a:solidFill>
              <a:srgbClr val="15AA9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/>
          <p:cNvCxnSpPr/>
          <p:nvPr/>
        </p:nvCxnSpPr>
        <p:spPr>
          <a:xfrm>
            <a:off x="1319635" y="7990159"/>
            <a:ext cx="6755378" cy="0"/>
          </a:xfrm>
          <a:prstGeom prst="line">
            <a:avLst/>
          </a:prstGeom>
          <a:ln>
            <a:solidFill>
              <a:srgbClr val="15AA9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3" name="Imagen 5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7968" y="702915"/>
            <a:ext cx="2501566" cy="1367588"/>
          </a:xfrm>
          <a:prstGeom prst="rect">
            <a:avLst/>
          </a:prstGeom>
        </p:spPr>
      </p:pic>
      <p:sp>
        <p:nvSpPr>
          <p:cNvPr id="32" name="CuadroTexto 31"/>
          <p:cNvSpPr txBox="1"/>
          <p:nvPr/>
        </p:nvSpPr>
        <p:spPr>
          <a:xfrm>
            <a:off x="440653" y="13120964"/>
            <a:ext cx="15409450" cy="52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343"/>
            <a:r>
              <a:rPr lang="es-SV" sz="2799" i="1" dirty="0">
                <a:solidFill>
                  <a:prstClr val="white"/>
                </a:solidFill>
              </a:rPr>
              <a:t>*Las cifras de ejecución corresponden hasta el </a:t>
            </a:r>
            <a:r>
              <a:rPr lang="es-SV" sz="2799" i="1" dirty="0" smtClean="0">
                <a:solidFill>
                  <a:prstClr val="white"/>
                </a:solidFill>
              </a:rPr>
              <a:t>13 </a:t>
            </a:r>
            <a:r>
              <a:rPr lang="es-SV" sz="2799" i="1" dirty="0">
                <a:solidFill>
                  <a:prstClr val="white"/>
                </a:solidFill>
              </a:rPr>
              <a:t>de marzo de 2020</a:t>
            </a:r>
          </a:p>
        </p:txBody>
      </p:sp>
    </p:spTree>
    <p:extLst>
      <p:ext uri="{BB962C8B-B14F-4D97-AF65-F5344CB8AC3E}">
        <p14:creationId xmlns:p14="http://schemas.microsoft.com/office/powerpoint/2010/main" val="3451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18">
            <a:extLst>
              <a:ext uri="{FF2B5EF4-FFF2-40B4-BE49-F238E27FC236}">
                <a16:creationId xmlns="" xmlns:a16="http://schemas.microsoft.com/office/drawing/2014/main" id="{F009F5A7-1AA4-BF47-9EE1-129B6BFE9B69}"/>
              </a:ext>
            </a:extLst>
          </p:cNvPr>
          <p:cNvSpPr txBox="1"/>
          <p:nvPr/>
        </p:nvSpPr>
        <p:spPr>
          <a:xfrm>
            <a:off x="15251223" y="12157538"/>
            <a:ext cx="9504656" cy="1200072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 defTabSz="1828343"/>
            <a:r>
              <a:rPr lang="en-US" sz="3599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Meta: </a:t>
            </a:r>
            <a:r>
              <a:rPr lang="en-US" sz="3599" b="1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2,141</a:t>
            </a:r>
            <a:r>
              <a:rPr lang="en-US" sz="3599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| Valor </a:t>
            </a:r>
            <a:r>
              <a:rPr lang="en-US" sz="3599" b="1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1,559</a:t>
            </a:r>
          </a:p>
          <a:p>
            <a:pPr algn="ctr" defTabSz="1828343"/>
            <a:r>
              <a:rPr lang="en-US" sz="3599" dirty="0" err="1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Periodo</a:t>
            </a:r>
            <a:r>
              <a:rPr lang="en-US" sz="3599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: </a:t>
            </a:r>
            <a:r>
              <a:rPr lang="en-US" sz="3599" b="1" dirty="0" err="1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Marzo</a:t>
            </a:r>
            <a:r>
              <a:rPr lang="en-US" sz="3599" b="1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2020 </a:t>
            </a:r>
          </a:p>
        </p:txBody>
      </p:sp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 4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18176726" y="11693092"/>
            <a:ext cx="3260333" cy="584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343"/>
            <a:r>
              <a:rPr lang="en-US" sz="3199" b="1" dirty="0" err="1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Avance</a:t>
            </a:r>
            <a:r>
              <a:rPr lang="en-US" sz="3199" b="1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73%</a:t>
            </a:r>
            <a:endParaRPr lang="es-SV" sz="3199" dirty="0">
              <a:solidFill>
                <a:prstClr val="black"/>
              </a:solidFill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16748349" y="8064200"/>
            <a:ext cx="6224988" cy="6431993"/>
            <a:chOff x="8376355" y="4182385"/>
            <a:chExt cx="3113305" cy="3216834"/>
          </a:xfrm>
        </p:grpSpPr>
        <p:graphicFrame>
          <p:nvGraphicFramePr>
            <p:cNvPr id="27" name="Chart 23">
              <a:extLst>
                <a:ext uri="{FF2B5EF4-FFF2-40B4-BE49-F238E27FC236}">
                  <a16:creationId xmlns="" xmlns:a16="http://schemas.microsoft.com/office/drawing/2014/main" id="{A4EE410A-CC16-7E4F-B466-0629C62CA665}"/>
                </a:ext>
              </a:extLst>
            </p:cNvPr>
            <p:cNvGraphicFramePr/>
            <p:nvPr>
              <p:extLst/>
            </p:nvPr>
          </p:nvGraphicFramePr>
          <p:xfrm>
            <a:off x="8376355" y="4182385"/>
            <a:ext cx="3113305" cy="321683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31" name="Group 15">
              <a:extLst>
                <a:ext uri="{FF2B5EF4-FFF2-40B4-BE49-F238E27FC236}">
                  <a16:creationId xmlns="" xmlns:a16="http://schemas.microsoft.com/office/drawing/2014/main" id="{5CAE7901-A099-184A-B617-186C579C36AA}"/>
                </a:ext>
              </a:extLst>
            </p:cNvPr>
            <p:cNvGrpSpPr>
              <a:grpSpLocks noChangeAspect="1"/>
            </p:cNvGrpSpPr>
            <p:nvPr/>
          </p:nvGrpSpPr>
          <p:grpSpPr>
            <a:xfrm rot="1504441">
              <a:off x="8874900" y="5244003"/>
              <a:ext cx="1406815" cy="447484"/>
              <a:chOff x="7545087" y="7234282"/>
              <a:chExt cx="1914635" cy="609019"/>
            </a:xfrm>
          </p:grpSpPr>
          <p:sp>
            <p:nvSpPr>
              <p:cNvPr id="32" name="Triangle 4">
                <a:extLst>
                  <a:ext uri="{FF2B5EF4-FFF2-40B4-BE49-F238E27FC236}">
                    <a16:creationId xmlns="" xmlns:a16="http://schemas.microsoft.com/office/drawing/2014/main" id="{2E2FFB45-7052-BD4F-BC29-091DB13E0FF2}"/>
                  </a:ext>
                </a:extLst>
              </p:cNvPr>
              <p:cNvSpPr/>
              <p:nvPr/>
            </p:nvSpPr>
            <p:spPr>
              <a:xfrm rot="17282797">
                <a:off x="8284603" y="6494766"/>
                <a:ext cx="249680" cy="1728712"/>
              </a:xfrm>
              <a:prstGeom prst="triangl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343"/>
                <a:endParaRPr lang="en-US" sz="3599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Oval 5">
                <a:extLst>
                  <a:ext uri="{FF2B5EF4-FFF2-40B4-BE49-F238E27FC236}">
                    <a16:creationId xmlns="" xmlns:a16="http://schemas.microsoft.com/office/drawing/2014/main" id="{A1FFCACC-6FDD-FD48-AF7C-AA377D4D9D3A}"/>
                  </a:ext>
                </a:extLst>
              </p:cNvPr>
              <p:cNvSpPr/>
              <p:nvPr/>
            </p:nvSpPr>
            <p:spPr>
              <a:xfrm rot="684176">
                <a:off x="9031393" y="7414971"/>
                <a:ext cx="428329" cy="42833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32" tIns="91416" rIns="182832" bIns="9141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828343"/>
                <a:endParaRPr lang="en-US" sz="3599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4" y="2603183"/>
            <a:ext cx="13291418" cy="1118625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3990" y="2616735"/>
            <a:ext cx="9411836" cy="5729943"/>
          </a:xfrm>
          <a:prstGeom prst="rect">
            <a:avLst/>
          </a:prstGeom>
        </p:spPr>
      </p:pic>
      <p:sp>
        <p:nvSpPr>
          <p:cNvPr id="18" name="Rectangle 88" descr="Header Gray Bar"/>
          <p:cNvSpPr/>
          <p:nvPr/>
        </p:nvSpPr>
        <p:spPr bwMode="auto">
          <a:xfrm>
            <a:off x="-19044" y="4382"/>
            <a:ext cx="24396695" cy="2612354"/>
          </a:xfrm>
          <a:prstGeom prst="rect">
            <a:avLst/>
          </a:prstGeom>
          <a:gradFill flip="none" rotWithShape="1">
            <a:gsLst>
              <a:gs pos="39000">
                <a:srgbClr val="15AA96"/>
              </a:gs>
              <a:gs pos="100000">
                <a:srgbClr val="5D5D5D"/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19" name="TextBox 214"/>
          <p:cNvSpPr txBox="1"/>
          <p:nvPr/>
        </p:nvSpPr>
        <p:spPr>
          <a:xfrm>
            <a:off x="440653" y="411464"/>
            <a:ext cx="23479916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365"/>
            <a:r>
              <a:rPr lang="es-SV" sz="6398">
                <a:solidFill>
                  <a:srgbClr val="FFFFFF"/>
                </a:solidFill>
                <a:latin typeface="Arial"/>
                <a:cs typeface="Arial"/>
              </a:rPr>
              <a:t>Ejecución CFP INSAFORP en SAN BARTOLO</a:t>
            </a:r>
            <a:endParaRPr lang="es-419" sz="6398">
              <a:solidFill>
                <a:srgbClr val="FFFFFF"/>
              </a:solidFill>
              <a:latin typeface="Arial"/>
              <a:cs typeface="Arial"/>
            </a:endParaRPr>
          </a:p>
          <a:p>
            <a:pPr defTabSz="2437365"/>
            <a:r>
              <a:rPr lang="en-US" sz="3999">
                <a:solidFill>
                  <a:srgbClr val="D4D4D4"/>
                </a:solidFill>
                <a:latin typeface="Arial"/>
                <a:cs typeface="Arial"/>
              </a:rPr>
              <a:t>RESULTADOS PRIMER TRIMESTRE 2020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7968" y="702915"/>
            <a:ext cx="2501566" cy="136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79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 4</a:t>
            </a:r>
          </a:p>
        </p:txBody>
      </p:sp>
      <p:sp>
        <p:nvSpPr>
          <p:cNvPr id="100" name="Rectangle 88" descr="Header Gray Bar"/>
          <p:cNvSpPr/>
          <p:nvPr/>
        </p:nvSpPr>
        <p:spPr bwMode="auto">
          <a:xfrm>
            <a:off x="-19044" y="4382"/>
            <a:ext cx="24396695" cy="2612354"/>
          </a:xfrm>
          <a:prstGeom prst="rect">
            <a:avLst/>
          </a:prstGeom>
          <a:gradFill flip="none" rotWithShape="1">
            <a:gsLst>
              <a:gs pos="39000">
                <a:srgbClr val="15AA96"/>
              </a:gs>
              <a:gs pos="100000">
                <a:srgbClr val="5D5D5D"/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12806156" y="8487250"/>
            <a:ext cx="11114413" cy="1323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2437365"/>
            <a:r>
              <a:rPr lang="en-US" sz="3999">
                <a:solidFill>
                  <a:srgbClr val="15AA96"/>
                </a:solidFill>
                <a:latin typeface="Eras Bold ITC" panose="020B0907030504020204" pitchFamily="34" charset="0"/>
                <a:cs typeface="Arial"/>
              </a:rPr>
              <a:t>POBLACIÓN VULNERABLE</a:t>
            </a:r>
          </a:p>
          <a:p>
            <a:pPr algn="r" defTabSz="2437365"/>
            <a:r>
              <a:rPr lang="en-US" sz="3999">
                <a:solidFill>
                  <a:srgbClr val="15AA96"/>
                </a:solidFill>
                <a:latin typeface="Eras Bold ITC" panose="020B0907030504020204" pitchFamily="34" charset="0"/>
                <a:cs typeface="Arial"/>
              </a:rPr>
              <a:t> Y JÓVENES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440654" y="2850653"/>
            <a:ext cx="22426892" cy="4108152"/>
            <a:chOff x="71757" y="1129384"/>
            <a:chExt cx="8932314" cy="2054611"/>
          </a:xfrm>
        </p:grpSpPr>
        <p:sp>
          <p:nvSpPr>
            <p:cNvPr id="164" name="TextBox 163"/>
            <p:cNvSpPr txBox="1"/>
            <p:nvPr/>
          </p:nvSpPr>
          <p:spPr>
            <a:xfrm>
              <a:off x="71757" y="1129384"/>
              <a:ext cx="5606217" cy="477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437365"/>
              <a:r>
                <a:rPr lang="en-US" sz="3999">
                  <a:solidFill>
                    <a:srgbClr val="15AA96"/>
                  </a:solidFill>
                  <a:latin typeface="Eras Bold ITC" panose="020B0907030504020204" pitchFamily="34" charset="0"/>
                  <a:cs typeface="Arial"/>
                </a:rPr>
                <a:t>TRABAJADORES</a:t>
              </a:r>
              <a:r>
                <a:rPr lang="en-US" sz="5599" b="1">
                  <a:solidFill>
                    <a:srgbClr val="B66F8E"/>
                  </a:solidFill>
                  <a:latin typeface="Arial"/>
                  <a:cs typeface="Arial"/>
                </a:rPr>
                <a:t> </a:t>
              </a:r>
            </a:p>
          </p:txBody>
        </p:sp>
        <p:sp>
          <p:nvSpPr>
            <p:cNvPr id="197" name="Rectangle 70"/>
            <p:cNvSpPr>
              <a:spLocks noChangeArrowheads="1"/>
            </p:cNvSpPr>
            <p:nvPr/>
          </p:nvSpPr>
          <p:spPr bwMode="auto">
            <a:xfrm>
              <a:off x="6867995" y="1823898"/>
              <a:ext cx="2136076" cy="647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algn="ct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10797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8%</a:t>
              </a:r>
            </a:p>
            <a:p>
              <a:pPr algn="ct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4799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112" charset="0"/>
                </a:rPr>
                <a:t>Ejecución</a:t>
              </a:r>
              <a:r>
                <a:rPr lang="en-US" sz="4799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112" charset="0"/>
                </a:rPr>
                <a:t> </a:t>
              </a:r>
              <a:r>
                <a:rPr lang="en-US" sz="4799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112" charset="0"/>
                </a:rPr>
                <a:t>Presupuesto</a:t>
              </a:r>
              <a:r>
                <a:rPr lang="en-US" sz="4799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112" charset="0"/>
                </a:rPr>
                <a:t> </a:t>
              </a:r>
            </a:p>
          </p:txBody>
        </p:sp>
        <p:grpSp>
          <p:nvGrpSpPr>
            <p:cNvPr id="264" name="Group 263"/>
            <p:cNvGrpSpPr/>
            <p:nvPr/>
          </p:nvGrpSpPr>
          <p:grpSpPr>
            <a:xfrm>
              <a:off x="1312411" y="1978774"/>
              <a:ext cx="294796" cy="745522"/>
              <a:chOff x="3973581" y="1202788"/>
              <a:chExt cx="266700" cy="715171"/>
            </a:xfrm>
            <a:solidFill>
              <a:schemeClr val="tx2">
                <a:lumMod val="60000"/>
                <a:lumOff val="40000"/>
              </a:schemeClr>
            </a:solidFill>
          </p:grpSpPr>
          <p:sp>
            <p:nvSpPr>
              <p:cNvPr id="274" name="Freeform 6"/>
              <p:cNvSpPr>
                <a:spLocks/>
              </p:cNvSpPr>
              <p:nvPr/>
            </p:nvSpPr>
            <p:spPr bwMode="auto">
              <a:xfrm>
                <a:off x="4041842" y="1202788"/>
                <a:ext cx="136525" cy="133350"/>
              </a:xfrm>
              <a:custGeom>
                <a:avLst/>
                <a:gdLst>
                  <a:gd name="T0" fmla="*/ 15 w 40"/>
                  <a:gd name="T1" fmla="*/ 4 h 39"/>
                  <a:gd name="T2" fmla="*/ 34 w 40"/>
                  <a:gd name="T3" fmla="*/ 25 h 39"/>
                  <a:gd name="T4" fmla="*/ 7 w 40"/>
                  <a:gd name="T5" fmla="*/ 30 h 39"/>
                  <a:gd name="T6" fmla="*/ 15 w 40"/>
                  <a:gd name="T7" fmla="*/ 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39">
                    <a:moveTo>
                      <a:pt x="15" y="4"/>
                    </a:moveTo>
                    <a:cubicBezTo>
                      <a:pt x="27" y="0"/>
                      <a:pt x="40" y="14"/>
                      <a:pt x="34" y="25"/>
                    </a:cubicBezTo>
                    <a:cubicBezTo>
                      <a:pt x="31" y="36"/>
                      <a:pt x="14" y="39"/>
                      <a:pt x="7" y="30"/>
                    </a:cubicBezTo>
                    <a:cubicBezTo>
                      <a:pt x="0" y="22"/>
                      <a:pt x="4" y="6"/>
                      <a:pt x="15" y="4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pPr defTabSz="2437365"/>
                <a:endParaRPr lang="en-US" sz="4799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7"/>
              <p:cNvSpPr>
                <a:spLocks/>
              </p:cNvSpPr>
              <p:nvPr/>
            </p:nvSpPr>
            <p:spPr bwMode="auto">
              <a:xfrm>
                <a:off x="3973581" y="1341696"/>
                <a:ext cx="266700" cy="576263"/>
              </a:xfrm>
              <a:custGeom>
                <a:avLst/>
                <a:gdLst>
                  <a:gd name="T0" fmla="*/ 10 w 78"/>
                  <a:gd name="T1" fmla="*/ 4 h 168"/>
                  <a:gd name="T2" fmla="*/ 43 w 78"/>
                  <a:gd name="T3" fmla="*/ 2 h 168"/>
                  <a:gd name="T4" fmla="*/ 71 w 78"/>
                  <a:gd name="T5" fmla="*/ 7 h 168"/>
                  <a:gd name="T6" fmla="*/ 78 w 78"/>
                  <a:gd name="T7" fmla="*/ 27 h 168"/>
                  <a:gd name="T8" fmla="*/ 78 w 78"/>
                  <a:gd name="T9" fmla="*/ 73 h 168"/>
                  <a:gd name="T10" fmla="*/ 72 w 78"/>
                  <a:gd name="T11" fmla="*/ 81 h 168"/>
                  <a:gd name="T12" fmla="*/ 64 w 78"/>
                  <a:gd name="T13" fmla="*/ 73 h 168"/>
                  <a:gd name="T14" fmla="*/ 64 w 78"/>
                  <a:gd name="T15" fmla="*/ 28 h 168"/>
                  <a:gd name="T16" fmla="*/ 59 w 78"/>
                  <a:gd name="T17" fmla="*/ 28 h 168"/>
                  <a:gd name="T18" fmla="*/ 59 w 78"/>
                  <a:gd name="T19" fmla="*/ 156 h 168"/>
                  <a:gd name="T20" fmla="*/ 41 w 78"/>
                  <a:gd name="T21" fmla="*/ 158 h 168"/>
                  <a:gd name="T22" fmla="*/ 41 w 78"/>
                  <a:gd name="T23" fmla="*/ 81 h 168"/>
                  <a:gd name="T24" fmla="*/ 37 w 78"/>
                  <a:gd name="T25" fmla="*/ 81 h 168"/>
                  <a:gd name="T26" fmla="*/ 37 w 78"/>
                  <a:gd name="T27" fmla="*/ 148 h 168"/>
                  <a:gd name="T28" fmla="*/ 35 w 78"/>
                  <a:gd name="T29" fmla="*/ 162 h 168"/>
                  <a:gd name="T30" fmla="*/ 18 w 78"/>
                  <a:gd name="T31" fmla="*/ 156 h 168"/>
                  <a:gd name="T32" fmla="*/ 18 w 78"/>
                  <a:gd name="T33" fmla="*/ 28 h 168"/>
                  <a:gd name="T34" fmla="*/ 14 w 78"/>
                  <a:gd name="T35" fmla="*/ 28 h 168"/>
                  <a:gd name="T36" fmla="*/ 14 w 78"/>
                  <a:gd name="T37" fmla="*/ 71 h 168"/>
                  <a:gd name="T38" fmla="*/ 6 w 78"/>
                  <a:gd name="T39" fmla="*/ 81 h 168"/>
                  <a:gd name="T40" fmla="*/ 0 w 78"/>
                  <a:gd name="T41" fmla="*/ 74 h 168"/>
                  <a:gd name="T42" fmla="*/ 0 w 78"/>
                  <a:gd name="T43" fmla="*/ 21 h 168"/>
                  <a:gd name="T44" fmla="*/ 10 w 78"/>
                  <a:gd name="T45" fmla="*/ 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8" h="168">
                    <a:moveTo>
                      <a:pt x="10" y="4"/>
                    </a:moveTo>
                    <a:cubicBezTo>
                      <a:pt x="21" y="0"/>
                      <a:pt x="32" y="2"/>
                      <a:pt x="43" y="2"/>
                    </a:cubicBezTo>
                    <a:cubicBezTo>
                      <a:pt x="53" y="2"/>
                      <a:pt x="64" y="0"/>
                      <a:pt x="71" y="7"/>
                    </a:cubicBezTo>
                    <a:cubicBezTo>
                      <a:pt x="77" y="12"/>
                      <a:pt x="78" y="20"/>
                      <a:pt x="78" y="27"/>
                    </a:cubicBezTo>
                    <a:cubicBezTo>
                      <a:pt x="78" y="42"/>
                      <a:pt x="78" y="57"/>
                      <a:pt x="78" y="73"/>
                    </a:cubicBezTo>
                    <a:cubicBezTo>
                      <a:pt x="78" y="76"/>
                      <a:pt x="78" y="81"/>
                      <a:pt x="72" y="81"/>
                    </a:cubicBezTo>
                    <a:cubicBezTo>
                      <a:pt x="67" y="81"/>
                      <a:pt x="64" y="77"/>
                      <a:pt x="64" y="73"/>
                    </a:cubicBezTo>
                    <a:cubicBezTo>
                      <a:pt x="64" y="58"/>
                      <a:pt x="64" y="43"/>
                      <a:pt x="64" y="28"/>
                    </a:cubicBezTo>
                    <a:cubicBezTo>
                      <a:pt x="63" y="28"/>
                      <a:pt x="60" y="28"/>
                      <a:pt x="59" y="28"/>
                    </a:cubicBezTo>
                    <a:cubicBezTo>
                      <a:pt x="59" y="71"/>
                      <a:pt x="59" y="113"/>
                      <a:pt x="59" y="156"/>
                    </a:cubicBezTo>
                    <a:cubicBezTo>
                      <a:pt x="60" y="166"/>
                      <a:pt x="42" y="168"/>
                      <a:pt x="41" y="158"/>
                    </a:cubicBezTo>
                    <a:cubicBezTo>
                      <a:pt x="41" y="132"/>
                      <a:pt x="41" y="107"/>
                      <a:pt x="41" y="81"/>
                    </a:cubicBezTo>
                    <a:cubicBezTo>
                      <a:pt x="40" y="81"/>
                      <a:pt x="38" y="81"/>
                      <a:pt x="37" y="81"/>
                    </a:cubicBezTo>
                    <a:cubicBezTo>
                      <a:pt x="37" y="103"/>
                      <a:pt x="37" y="126"/>
                      <a:pt x="37" y="148"/>
                    </a:cubicBezTo>
                    <a:cubicBezTo>
                      <a:pt x="37" y="153"/>
                      <a:pt x="37" y="160"/>
                      <a:pt x="35" y="162"/>
                    </a:cubicBezTo>
                    <a:cubicBezTo>
                      <a:pt x="29" y="167"/>
                      <a:pt x="18" y="164"/>
                      <a:pt x="18" y="156"/>
                    </a:cubicBezTo>
                    <a:cubicBezTo>
                      <a:pt x="18" y="113"/>
                      <a:pt x="18" y="71"/>
                      <a:pt x="18" y="28"/>
                    </a:cubicBezTo>
                    <a:cubicBezTo>
                      <a:pt x="17" y="28"/>
                      <a:pt x="15" y="28"/>
                      <a:pt x="14" y="28"/>
                    </a:cubicBezTo>
                    <a:cubicBezTo>
                      <a:pt x="14" y="43"/>
                      <a:pt x="14" y="57"/>
                      <a:pt x="14" y="71"/>
                    </a:cubicBezTo>
                    <a:cubicBezTo>
                      <a:pt x="14" y="75"/>
                      <a:pt x="12" y="81"/>
                      <a:pt x="6" y="81"/>
                    </a:cubicBezTo>
                    <a:cubicBezTo>
                      <a:pt x="2" y="81"/>
                      <a:pt x="0" y="77"/>
                      <a:pt x="0" y="74"/>
                    </a:cubicBezTo>
                    <a:cubicBezTo>
                      <a:pt x="0" y="57"/>
                      <a:pt x="0" y="39"/>
                      <a:pt x="0" y="21"/>
                    </a:cubicBezTo>
                    <a:cubicBezTo>
                      <a:pt x="0" y="14"/>
                      <a:pt x="3" y="7"/>
                      <a:pt x="10" y="4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pPr defTabSz="2437365"/>
                <a:endParaRPr lang="en-US" sz="4799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76" name="Rectangle 70"/>
            <p:cNvSpPr>
              <a:spLocks noChangeArrowheads="1"/>
            </p:cNvSpPr>
            <p:nvPr/>
          </p:nvSpPr>
          <p:spPr bwMode="auto">
            <a:xfrm>
              <a:off x="1614223" y="1964006"/>
              <a:ext cx="1538968" cy="1219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algn="ct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7998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318</a:t>
              </a:r>
            </a:p>
            <a:p>
              <a:pPr algn="ct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4799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112" charset="0"/>
                </a:rPr>
                <a:t>Participaciones</a:t>
              </a:r>
              <a:endParaRPr lang="en-US" sz="4799">
                <a:solidFill>
                  <a:prstClr val="black">
                    <a:lumMod val="75000"/>
                    <a:lumOff val="25000"/>
                  </a:prstClr>
                </a:solidFill>
                <a:latin typeface="Arial Narrow" pitchFamily="112" charset="0"/>
              </a:endParaRPr>
            </a:p>
          </p:txBody>
        </p:sp>
        <p:grpSp>
          <p:nvGrpSpPr>
            <p:cNvPr id="279" name="Group 278"/>
            <p:cNvGrpSpPr/>
            <p:nvPr/>
          </p:nvGrpSpPr>
          <p:grpSpPr>
            <a:xfrm>
              <a:off x="943402" y="1986172"/>
              <a:ext cx="332629" cy="726488"/>
              <a:chOff x="1251190" y="1241839"/>
              <a:chExt cx="319088" cy="696911"/>
            </a:xfrm>
            <a:solidFill>
              <a:schemeClr val="tx2">
                <a:lumMod val="60000"/>
                <a:lumOff val="40000"/>
              </a:schemeClr>
            </a:solidFill>
          </p:grpSpPr>
          <p:sp>
            <p:nvSpPr>
              <p:cNvPr id="294" name="Freeform 5"/>
              <p:cNvSpPr>
                <a:spLocks/>
              </p:cNvSpPr>
              <p:nvPr/>
            </p:nvSpPr>
            <p:spPr bwMode="auto">
              <a:xfrm>
                <a:off x="1333745" y="1241839"/>
                <a:ext cx="133350" cy="133350"/>
              </a:xfrm>
              <a:custGeom>
                <a:avLst/>
                <a:gdLst>
                  <a:gd name="T0" fmla="*/ 17 w 39"/>
                  <a:gd name="T1" fmla="*/ 3 h 39"/>
                  <a:gd name="T2" fmla="*/ 37 w 39"/>
                  <a:gd name="T3" fmla="*/ 21 h 39"/>
                  <a:gd name="T4" fmla="*/ 8 w 39"/>
                  <a:gd name="T5" fmla="*/ 28 h 39"/>
                  <a:gd name="T6" fmla="*/ 17 w 39"/>
                  <a:gd name="T7" fmla="*/ 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9">
                    <a:moveTo>
                      <a:pt x="17" y="3"/>
                    </a:moveTo>
                    <a:cubicBezTo>
                      <a:pt x="28" y="0"/>
                      <a:pt x="39" y="10"/>
                      <a:pt x="37" y="21"/>
                    </a:cubicBezTo>
                    <a:cubicBezTo>
                      <a:pt x="36" y="35"/>
                      <a:pt x="15" y="39"/>
                      <a:pt x="8" y="28"/>
                    </a:cubicBezTo>
                    <a:cubicBezTo>
                      <a:pt x="0" y="19"/>
                      <a:pt x="6" y="5"/>
                      <a:pt x="17" y="3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pPr defTabSz="2437365"/>
                <a:endParaRPr lang="en-US" sz="4799">
                  <a:solidFill>
                    <a:prstClr val="black"/>
                  </a:solidFill>
                </a:endParaRPr>
              </a:p>
            </p:txBody>
          </p:sp>
          <p:sp>
            <p:nvSpPr>
              <p:cNvPr id="295" name="Freeform 10"/>
              <p:cNvSpPr>
                <a:spLocks/>
              </p:cNvSpPr>
              <p:nvPr/>
            </p:nvSpPr>
            <p:spPr bwMode="auto">
              <a:xfrm>
                <a:off x="1251190" y="1370425"/>
                <a:ext cx="319088" cy="568325"/>
              </a:xfrm>
              <a:custGeom>
                <a:avLst/>
                <a:gdLst>
                  <a:gd name="T0" fmla="*/ 19 w 93"/>
                  <a:gd name="T1" fmla="*/ 7 h 166"/>
                  <a:gd name="T2" fmla="*/ 49 w 93"/>
                  <a:gd name="T3" fmla="*/ 2 h 166"/>
                  <a:gd name="T4" fmla="*/ 72 w 93"/>
                  <a:gd name="T5" fmla="*/ 10 h 166"/>
                  <a:gd name="T6" fmla="*/ 84 w 93"/>
                  <a:gd name="T7" fmla="*/ 43 h 166"/>
                  <a:gd name="T8" fmla="*/ 89 w 93"/>
                  <a:gd name="T9" fmla="*/ 71 h 166"/>
                  <a:gd name="T10" fmla="*/ 77 w 93"/>
                  <a:gd name="T11" fmla="*/ 67 h 166"/>
                  <a:gd name="T12" fmla="*/ 65 w 93"/>
                  <a:gd name="T13" fmla="*/ 28 h 166"/>
                  <a:gd name="T14" fmla="*/ 61 w 93"/>
                  <a:gd name="T15" fmla="*/ 23 h 166"/>
                  <a:gd name="T16" fmla="*/ 82 w 93"/>
                  <a:gd name="T17" fmla="*/ 100 h 166"/>
                  <a:gd name="T18" fmla="*/ 63 w 93"/>
                  <a:gd name="T19" fmla="*/ 100 h 166"/>
                  <a:gd name="T20" fmla="*/ 63 w 93"/>
                  <a:gd name="T21" fmla="*/ 156 h 166"/>
                  <a:gd name="T22" fmla="*/ 55 w 93"/>
                  <a:gd name="T23" fmla="*/ 164 h 166"/>
                  <a:gd name="T24" fmla="*/ 48 w 93"/>
                  <a:gd name="T25" fmla="*/ 156 h 166"/>
                  <a:gd name="T26" fmla="*/ 48 w 93"/>
                  <a:gd name="T27" fmla="*/ 100 h 166"/>
                  <a:gd name="T28" fmla="*/ 43 w 93"/>
                  <a:gd name="T29" fmla="*/ 100 h 166"/>
                  <a:gd name="T30" fmla="*/ 43 w 93"/>
                  <a:gd name="T31" fmla="*/ 158 h 166"/>
                  <a:gd name="T32" fmla="*/ 29 w 93"/>
                  <a:gd name="T33" fmla="*/ 158 h 166"/>
                  <a:gd name="T34" fmla="*/ 28 w 93"/>
                  <a:gd name="T35" fmla="*/ 100 h 166"/>
                  <a:gd name="T36" fmla="*/ 9 w 93"/>
                  <a:gd name="T37" fmla="*/ 100 h 166"/>
                  <a:gd name="T38" fmla="*/ 28 w 93"/>
                  <a:gd name="T39" fmla="*/ 24 h 166"/>
                  <a:gd name="T40" fmla="*/ 25 w 93"/>
                  <a:gd name="T41" fmla="*/ 26 h 166"/>
                  <a:gd name="T42" fmla="*/ 13 w 93"/>
                  <a:gd name="T43" fmla="*/ 67 h 166"/>
                  <a:gd name="T44" fmla="*/ 0 w 93"/>
                  <a:gd name="T45" fmla="*/ 66 h 166"/>
                  <a:gd name="T46" fmla="*/ 8 w 93"/>
                  <a:gd name="T47" fmla="*/ 36 h 166"/>
                  <a:gd name="T48" fmla="*/ 19 w 93"/>
                  <a:gd name="T49" fmla="*/ 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3" h="166">
                    <a:moveTo>
                      <a:pt x="19" y="7"/>
                    </a:moveTo>
                    <a:cubicBezTo>
                      <a:pt x="27" y="0"/>
                      <a:pt x="39" y="3"/>
                      <a:pt x="49" y="2"/>
                    </a:cubicBezTo>
                    <a:cubicBezTo>
                      <a:pt x="58" y="1"/>
                      <a:pt x="68" y="2"/>
                      <a:pt x="72" y="10"/>
                    </a:cubicBezTo>
                    <a:cubicBezTo>
                      <a:pt x="78" y="20"/>
                      <a:pt x="80" y="32"/>
                      <a:pt x="84" y="43"/>
                    </a:cubicBezTo>
                    <a:cubicBezTo>
                      <a:pt x="90" y="59"/>
                      <a:pt x="93" y="68"/>
                      <a:pt x="89" y="71"/>
                    </a:cubicBezTo>
                    <a:cubicBezTo>
                      <a:pt x="85" y="73"/>
                      <a:pt x="79" y="72"/>
                      <a:pt x="77" y="67"/>
                    </a:cubicBezTo>
                    <a:cubicBezTo>
                      <a:pt x="72" y="54"/>
                      <a:pt x="69" y="41"/>
                      <a:pt x="65" y="28"/>
                    </a:cubicBezTo>
                    <a:cubicBezTo>
                      <a:pt x="64" y="25"/>
                      <a:pt x="62" y="24"/>
                      <a:pt x="61" y="23"/>
                    </a:cubicBezTo>
                    <a:cubicBezTo>
                      <a:pt x="67" y="49"/>
                      <a:pt x="75" y="74"/>
                      <a:pt x="82" y="100"/>
                    </a:cubicBezTo>
                    <a:cubicBezTo>
                      <a:pt x="76" y="100"/>
                      <a:pt x="69" y="100"/>
                      <a:pt x="63" y="100"/>
                    </a:cubicBezTo>
                    <a:cubicBezTo>
                      <a:pt x="63" y="119"/>
                      <a:pt x="63" y="137"/>
                      <a:pt x="63" y="156"/>
                    </a:cubicBezTo>
                    <a:cubicBezTo>
                      <a:pt x="63" y="160"/>
                      <a:pt x="60" y="165"/>
                      <a:pt x="55" y="164"/>
                    </a:cubicBezTo>
                    <a:cubicBezTo>
                      <a:pt x="51" y="165"/>
                      <a:pt x="47" y="160"/>
                      <a:pt x="48" y="156"/>
                    </a:cubicBezTo>
                    <a:cubicBezTo>
                      <a:pt x="48" y="137"/>
                      <a:pt x="48" y="119"/>
                      <a:pt x="48" y="100"/>
                    </a:cubicBezTo>
                    <a:cubicBezTo>
                      <a:pt x="47" y="100"/>
                      <a:pt x="44" y="100"/>
                      <a:pt x="43" y="100"/>
                    </a:cubicBezTo>
                    <a:cubicBezTo>
                      <a:pt x="43" y="119"/>
                      <a:pt x="44" y="139"/>
                      <a:pt x="43" y="158"/>
                    </a:cubicBezTo>
                    <a:cubicBezTo>
                      <a:pt x="42" y="166"/>
                      <a:pt x="29" y="166"/>
                      <a:pt x="29" y="158"/>
                    </a:cubicBezTo>
                    <a:cubicBezTo>
                      <a:pt x="28" y="139"/>
                      <a:pt x="29" y="119"/>
                      <a:pt x="28" y="100"/>
                    </a:cubicBezTo>
                    <a:cubicBezTo>
                      <a:pt x="22" y="100"/>
                      <a:pt x="15" y="100"/>
                      <a:pt x="9" y="100"/>
                    </a:cubicBezTo>
                    <a:cubicBezTo>
                      <a:pt x="15" y="75"/>
                      <a:pt x="22" y="49"/>
                      <a:pt x="28" y="24"/>
                    </a:cubicBezTo>
                    <a:cubicBezTo>
                      <a:pt x="27" y="24"/>
                      <a:pt x="26" y="25"/>
                      <a:pt x="25" y="26"/>
                    </a:cubicBezTo>
                    <a:cubicBezTo>
                      <a:pt x="20" y="39"/>
                      <a:pt x="18" y="54"/>
                      <a:pt x="13" y="67"/>
                    </a:cubicBezTo>
                    <a:cubicBezTo>
                      <a:pt x="11" y="74"/>
                      <a:pt x="0" y="73"/>
                      <a:pt x="0" y="66"/>
                    </a:cubicBezTo>
                    <a:cubicBezTo>
                      <a:pt x="1" y="56"/>
                      <a:pt x="5" y="46"/>
                      <a:pt x="8" y="36"/>
                    </a:cubicBezTo>
                    <a:cubicBezTo>
                      <a:pt x="11" y="26"/>
                      <a:pt x="12" y="15"/>
                      <a:pt x="19" y="7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pPr defTabSz="2437365"/>
                <a:endParaRPr lang="en-US" sz="4799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58" name="Rectangle 70"/>
            <p:cNvSpPr>
              <a:spLocks noChangeArrowheads="1"/>
            </p:cNvSpPr>
            <p:nvPr/>
          </p:nvSpPr>
          <p:spPr bwMode="auto">
            <a:xfrm>
              <a:off x="3693943" y="1857801"/>
              <a:ext cx="2855186" cy="1219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algn="ct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10797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28.3 Miles</a:t>
              </a:r>
            </a:p>
            <a:p>
              <a:pPr algn="ct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s-419" sz="4799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112" charset="0"/>
                </a:rPr>
                <a:t>Inversión</a:t>
              </a:r>
            </a:p>
          </p:txBody>
        </p:sp>
      </p:grpSp>
      <p:sp>
        <p:nvSpPr>
          <p:cNvPr id="39" name="TextBox 214"/>
          <p:cNvSpPr txBox="1"/>
          <p:nvPr/>
        </p:nvSpPr>
        <p:spPr>
          <a:xfrm>
            <a:off x="440653" y="411464"/>
            <a:ext cx="23479916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365"/>
            <a:r>
              <a:rPr lang="es-SV" sz="6398">
                <a:solidFill>
                  <a:srgbClr val="FFFFFF"/>
                </a:solidFill>
                <a:latin typeface="Arial"/>
                <a:cs typeface="Arial"/>
              </a:rPr>
              <a:t>Ejecución CFP INSAFORP en SAN BARTOLO</a:t>
            </a:r>
            <a:endParaRPr lang="es-419" sz="6398">
              <a:solidFill>
                <a:srgbClr val="FFFFFF"/>
              </a:solidFill>
              <a:latin typeface="Arial"/>
              <a:cs typeface="Arial"/>
            </a:endParaRPr>
          </a:p>
          <a:p>
            <a:pPr defTabSz="2437365"/>
            <a:r>
              <a:rPr lang="en-US" sz="3999">
                <a:solidFill>
                  <a:srgbClr val="D4D4D4"/>
                </a:solidFill>
                <a:latin typeface="Arial"/>
                <a:cs typeface="Arial"/>
              </a:rPr>
              <a:t>RESULTADOS PRIMER TRIMESTRE 2020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786" y="7081586"/>
            <a:ext cx="6892301" cy="1837945"/>
          </a:xfrm>
          <a:prstGeom prst="rect">
            <a:avLst/>
          </a:prstGeom>
        </p:spPr>
      </p:pic>
      <p:sp>
        <p:nvSpPr>
          <p:cNvPr id="44" name="Rectangle 88" descr="Header Gray Bar"/>
          <p:cNvSpPr/>
          <p:nvPr/>
        </p:nvSpPr>
        <p:spPr bwMode="auto">
          <a:xfrm>
            <a:off x="-19046" y="13160797"/>
            <a:ext cx="24396695" cy="623392"/>
          </a:xfrm>
          <a:prstGeom prst="rect">
            <a:avLst/>
          </a:prstGeom>
          <a:gradFill flip="none" rotWithShape="1">
            <a:gsLst>
              <a:gs pos="39000">
                <a:srgbClr val="15AA96"/>
              </a:gs>
              <a:gs pos="100000">
                <a:srgbClr val="5D5D5D"/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cxnSp>
        <p:nvCxnSpPr>
          <p:cNvPr id="11" name="Conector recto 10"/>
          <p:cNvCxnSpPr/>
          <p:nvPr/>
        </p:nvCxnSpPr>
        <p:spPr>
          <a:xfrm>
            <a:off x="16253373" y="7926008"/>
            <a:ext cx="6755378" cy="0"/>
          </a:xfrm>
          <a:prstGeom prst="line">
            <a:avLst/>
          </a:prstGeom>
          <a:ln>
            <a:solidFill>
              <a:srgbClr val="15AA9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/>
          <p:cNvCxnSpPr/>
          <p:nvPr/>
        </p:nvCxnSpPr>
        <p:spPr>
          <a:xfrm>
            <a:off x="1319635" y="7926008"/>
            <a:ext cx="6755378" cy="0"/>
          </a:xfrm>
          <a:prstGeom prst="line">
            <a:avLst/>
          </a:prstGeom>
          <a:ln>
            <a:solidFill>
              <a:srgbClr val="15AA9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3" name="Imagen 5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7968" y="702915"/>
            <a:ext cx="2501566" cy="1367588"/>
          </a:xfrm>
          <a:prstGeom prst="rect">
            <a:avLst/>
          </a:prstGeom>
        </p:spPr>
      </p:pic>
      <p:sp>
        <p:nvSpPr>
          <p:cNvPr id="32" name="Freeform 460"/>
          <p:cNvSpPr/>
          <p:nvPr/>
        </p:nvSpPr>
        <p:spPr>
          <a:xfrm>
            <a:off x="9296571" y="4263487"/>
            <a:ext cx="765707" cy="1392571"/>
          </a:xfrm>
          <a:custGeom>
            <a:avLst/>
            <a:gdLst/>
            <a:ahLst/>
            <a:cxnLst/>
            <a:rect l="l" t="t" r="r" b="b"/>
            <a:pathLst>
              <a:path w="262845" h="504825">
                <a:moveTo>
                  <a:pt x="114947" y="0"/>
                </a:moveTo>
                <a:lnTo>
                  <a:pt x="152977" y="0"/>
                </a:lnTo>
                <a:cubicBezTo>
                  <a:pt x="155607" y="0"/>
                  <a:pt x="157767" y="845"/>
                  <a:pt x="159457" y="2535"/>
                </a:cubicBezTo>
                <a:cubicBezTo>
                  <a:pt x="161147" y="4226"/>
                  <a:pt x="161992" y="6385"/>
                  <a:pt x="161992" y="9015"/>
                </a:cubicBezTo>
                <a:lnTo>
                  <a:pt x="161992" y="58596"/>
                </a:lnTo>
                <a:cubicBezTo>
                  <a:pt x="172698" y="59723"/>
                  <a:pt x="183073" y="61882"/>
                  <a:pt x="193121" y="65075"/>
                </a:cubicBezTo>
                <a:cubicBezTo>
                  <a:pt x="203169" y="68268"/>
                  <a:pt x="211338" y="71414"/>
                  <a:pt x="217630" y="74512"/>
                </a:cubicBezTo>
                <a:cubicBezTo>
                  <a:pt x="223921" y="77611"/>
                  <a:pt x="229885" y="81133"/>
                  <a:pt x="235519" y="85076"/>
                </a:cubicBezTo>
                <a:cubicBezTo>
                  <a:pt x="241153" y="89020"/>
                  <a:pt x="244815" y="91744"/>
                  <a:pt x="246506" y="93246"/>
                </a:cubicBezTo>
                <a:cubicBezTo>
                  <a:pt x="248195" y="94749"/>
                  <a:pt x="249604" y="96063"/>
                  <a:pt x="250731" y="97190"/>
                </a:cubicBezTo>
                <a:cubicBezTo>
                  <a:pt x="253924" y="100571"/>
                  <a:pt x="254394" y="104139"/>
                  <a:pt x="252139" y="107895"/>
                </a:cubicBezTo>
                <a:lnTo>
                  <a:pt x="229321" y="149025"/>
                </a:lnTo>
                <a:cubicBezTo>
                  <a:pt x="227819" y="151842"/>
                  <a:pt x="225659" y="153344"/>
                  <a:pt x="222842" y="153532"/>
                </a:cubicBezTo>
                <a:cubicBezTo>
                  <a:pt x="220212" y="154096"/>
                  <a:pt x="217677" y="153438"/>
                  <a:pt x="215236" y="151560"/>
                </a:cubicBezTo>
                <a:cubicBezTo>
                  <a:pt x="214672" y="150997"/>
                  <a:pt x="213310" y="149870"/>
                  <a:pt x="211151" y="148180"/>
                </a:cubicBezTo>
                <a:cubicBezTo>
                  <a:pt x="208991" y="146489"/>
                  <a:pt x="205329" y="144001"/>
                  <a:pt x="200165" y="140714"/>
                </a:cubicBezTo>
                <a:cubicBezTo>
                  <a:pt x="194999" y="137428"/>
                  <a:pt x="189505" y="134423"/>
                  <a:pt x="183684" y="131700"/>
                </a:cubicBezTo>
                <a:cubicBezTo>
                  <a:pt x="177862" y="128976"/>
                  <a:pt x="170867" y="126535"/>
                  <a:pt x="162697" y="124375"/>
                </a:cubicBezTo>
                <a:cubicBezTo>
                  <a:pt x="154527" y="122215"/>
                  <a:pt x="146498" y="121135"/>
                  <a:pt x="138610" y="121135"/>
                </a:cubicBezTo>
                <a:cubicBezTo>
                  <a:pt x="120769" y="121135"/>
                  <a:pt x="106213" y="125173"/>
                  <a:pt x="94946" y="133249"/>
                </a:cubicBezTo>
                <a:cubicBezTo>
                  <a:pt x="83677" y="141325"/>
                  <a:pt x="78042" y="151748"/>
                  <a:pt x="78042" y="164519"/>
                </a:cubicBezTo>
                <a:cubicBezTo>
                  <a:pt x="78042" y="169402"/>
                  <a:pt x="78841" y="173909"/>
                  <a:pt x="80438" y="178041"/>
                </a:cubicBezTo>
                <a:cubicBezTo>
                  <a:pt x="82033" y="182173"/>
                  <a:pt x="84804" y="186070"/>
                  <a:pt x="88748" y="189732"/>
                </a:cubicBezTo>
                <a:cubicBezTo>
                  <a:pt x="92692" y="193394"/>
                  <a:pt x="96401" y="196493"/>
                  <a:pt x="99875" y="199028"/>
                </a:cubicBezTo>
                <a:cubicBezTo>
                  <a:pt x="103350" y="201564"/>
                  <a:pt x="108609" y="204475"/>
                  <a:pt x="115651" y="207761"/>
                </a:cubicBezTo>
                <a:cubicBezTo>
                  <a:pt x="122694" y="211048"/>
                  <a:pt x="128375" y="213583"/>
                  <a:pt x="132695" y="215368"/>
                </a:cubicBezTo>
                <a:cubicBezTo>
                  <a:pt x="137014" y="217152"/>
                  <a:pt x="143588" y="219734"/>
                  <a:pt x="152414" y="223115"/>
                </a:cubicBezTo>
                <a:cubicBezTo>
                  <a:pt x="162368" y="226871"/>
                  <a:pt x="169975" y="229829"/>
                  <a:pt x="175232" y="231988"/>
                </a:cubicBezTo>
                <a:cubicBezTo>
                  <a:pt x="180492" y="234148"/>
                  <a:pt x="187628" y="237435"/>
                  <a:pt x="196643" y="241848"/>
                </a:cubicBezTo>
                <a:cubicBezTo>
                  <a:pt x="205658" y="246262"/>
                  <a:pt x="212747" y="250253"/>
                  <a:pt x="217912" y="253821"/>
                </a:cubicBezTo>
                <a:cubicBezTo>
                  <a:pt x="223077" y="257390"/>
                  <a:pt x="228899" y="262085"/>
                  <a:pt x="235378" y="267907"/>
                </a:cubicBezTo>
                <a:cubicBezTo>
                  <a:pt x="241857" y="273729"/>
                  <a:pt x="246834" y="279691"/>
                  <a:pt x="250308" y="285795"/>
                </a:cubicBezTo>
                <a:cubicBezTo>
                  <a:pt x="253783" y="291899"/>
                  <a:pt x="256741" y="299083"/>
                  <a:pt x="259183" y="307346"/>
                </a:cubicBezTo>
                <a:cubicBezTo>
                  <a:pt x="261624" y="315610"/>
                  <a:pt x="262845" y="324436"/>
                  <a:pt x="262845" y="333827"/>
                </a:cubicBezTo>
                <a:cubicBezTo>
                  <a:pt x="262845" y="362561"/>
                  <a:pt x="253501" y="387305"/>
                  <a:pt x="234814" y="408057"/>
                </a:cubicBezTo>
                <a:cubicBezTo>
                  <a:pt x="216128" y="428810"/>
                  <a:pt x="191853" y="441628"/>
                  <a:pt x="161992" y="446511"/>
                </a:cubicBezTo>
                <a:lnTo>
                  <a:pt x="161992" y="495810"/>
                </a:lnTo>
                <a:cubicBezTo>
                  <a:pt x="161992" y="498440"/>
                  <a:pt x="161147" y="500599"/>
                  <a:pt x="159457" y="502290"/>
                </a:cubicBezTo>
                <a:cubicBezTo>
                  <a:pt x="157767" y="503980"/>
                  <a:pt x="155607" y="504825"/>
                  <a:pt x="152977" y="504825"/>
                </a:cubicBezTo>
                <a:lnTo>
                  <a:pt x="114947" y="504825"/>
                </a:lnTo>
                <a:cubicBezTo>
                  <a:pt x="112505" y="504825"/>
                  <a:pt x="110392" y="503933"/>
                  <a:pt x="108609" y="502149"/>
                </a:cubicBezTo>
                <a:cubicBezTo>
                  <a:pt x="106824" y="500365"/>
                  <a:pt x="105932" y="498252"/>
                  <a:pt x="105932" y="495810"/>
                </a:cubicBezTo>
                <a:lnTo>
                  <a:pt x="105932" y="446511"/>
                </a:lnTo>
                <a:cubicBezTo>
                  <a:pt x="93537" y="444821"/>
                  <a:pt x="81564" y="441910"/>
                  <a:pt x="70014" y="437778"/>
                </a:cubicBezTo>
                <a:cubicBezTo>
                  <a:pt x="58464" y="433646"/>
                  <a:pt x="48933" y="429467"/>
                  <a:pt x="41421" y="425242"/>
                </a:cubicBezTo>
                <a:cubicBezTo>
                  <a:pt x="33908" y="421016"/>
                  <a:pt x="26959" y="416509"/>
                  <a:pt x="20574" y="411720"/>
                </a:cubicBezTo>
                <a:cubicBezTo>
                  <a:pt x="14188" y="406931"/>
                  <a:pt x="9822" y="403409"/>
                  <a:pt x="7474" y="401155"/>
                </a:cubicBezTo>
                <a:cubicBezTo>
                  <a:pt x="5126" y="398902"/>
                  <a:pt x="3484" y="397212"/>
                  <a:pt x="2545" y="396085"/>
                </a:cubicBezTo>
                <a:cubicBezTo>
                  <a:pt x="-649" y="392141"/>
                  <a:pt x="-836" y="388291"/>
                  <a:pt x="1981" y="384535"/>
                </a:cubicBezTo>
                <a:lnTo>
                  <a:pt x="30997" y="346504"/>
                </a:lnTo>
                <a:cubicBezTo>
                  <a:pt x="32311" y="344626"/>
                  <a:pt x="34472" y="343499"/>
                  <a:pt x="37476" y="343123"/>
                </a:cubicBezTo>
                <a:cubicBezTo>
                  <a:pt x="40294" y="342748"/>
                  <a:pt x="42547" y="343593"/>
                  <a:pt x="44238" y="345659"/>
                </a:cubicBezTo>
                <a:cubicBezTo>
                  <a:pt x="44238" y="345659"/>
                  <a:pt x="44425" y="345846"/>
                  <a:pt x="44801" y="346222"/>
                </a:cubicBezTo>
                <a:cubicBezTo>
                  <a:pt x="66023" y="364815"/>
                  <a:pt x="88841" y="376553"/>
                  <a:pt x="113257" y="381436"/>
                </a:cubicBezTo>
                <a:cubicBezTo>
                  <a:pt x="120206" y="382938"/>
                  <a:pt x="127154" y="383690"/>
                  <a:pt x="134103" y="383690"/>
                </a:cubicBezTo>
                <a:cubicBezTo>
                  <a:pt x="149315" y="383690"/>
                  <a:pt x="162697" y="379652"/>
                  <a:pt x="174246" y="371576"/>
                </a:cubicBezTo>
                <a:cubicBezTo>
                  <a:pt x="185797" y="363500"/>
                  <a:pt x="191572" y="352044"/>
                  <a:pt x="191572" y="337207"/>
                </a:cubicBezTo>
                <a:cubicBezTo>
                  <a:pt x="191572" y="331949"/>
                  <a:pt x="190163" y="326972"/>
                  <a:pt x="187347" y="322277"/>
                </a:cubicBezTo>
                <a:cubicBezTo>
                  <a:pt x="184529" y="317581"/>
                  <a:pt x="181384" y="313638"/>
                  <a:pt x="177909" y="310445"/>
                </a:cubicBezTo>
                <a:cubicBezTo>
                  <a:pt x="174434" y="307252"/>
                  <a:pt x="168941" y="303731"/>
                  <a:pt x="161429" y="299881"/>
                </a:cubicBezTo>
                <a:cubicBezTo>
                  <a:pt x="153917" y="296031"/>
                  <a:pt x="147719" y="293026"/>
                  <a:pt x="142836" y="290866"/>
                </a:cubicBezTo>
                <a:cubicBezTo>
                  <a:pt x="137953" y="288706"/>
                  <a:pt x="130441" y="285654"/>
                  <a:pt x="120299" y="281710"/>
                </a:cubicBezTo>
                <a:cubicBezTo>
                  <a:pt x="112975" y="278705"/>
                  <a:pt x="107200" y="276358"/>
                  <a:pt x="102974" y="274668"/>
                </a:cubicBezTo>
                <a:cubicBezTo>
                  <a:pt x="98749" y="272977"/>
                  <a:pt x="92973" y="270489"/>
                  <a:pt x="85649" y="267202"/>
                </a:cubicBezTo>
                <a:cubicBezTo>
                  <a:pt x="78324" y="263916"/>
                  <a:pt x="72455" y="261005"/>
                  <a:pt x="68042" y="258469"/>
                </a:cubicBezTo>
                <a:cubicBezTo>
                  <a:pt x="63628" y="255934"/>
                  <a:pt x="58323" y="252600"/>
                  <a:pt x="52125" y="248469"/>
                </a:cubicBezTo>
                <a:cubicBezTo>
                  <a:pt x="45928" y="244337"/>
                  <a:pt x="40903" y="240346"/>
                  <a:pt x="37054" y="236496"/>
                </a:cubicBezTo>
                <a:cubicBezTo>
                  <a:pt x="33204" y="232646"/>
                  <a:pt x="29119" y="228045"/>
                  <a:pt x="24799" y="222692"/>
                </a:cubicBezTo>
                <a:cubicBezTo>
                  <a:pt x="20480" y="217340"/>
                  <a:pt x="17147" y="211893"/>
                  <a:pt x="14799" y="206353"/>
                </a:cubicBezTo>
                <a:cubicBezTo>
                  <a:pt x="12451" y="200812"/>
                  <a:pt x="10479" y="194568"/>
                  <a:pt x="8883" y="187619"/>
                </a:cubicBezTo>
                <a:cubicBezTo>
                  <a:pt x="7287" y="180670"/>
                  <a:pt x="6488" y="173346"/>
                  <a:pt x="6488" y="165646"/>
                </a:cubicBezTo>
                <a:cubicBezTo>
                  <a:pt x="6488" y="139728"/>
                  <a:pt x="15691" y="117004"/>
                  <a:pt x="34096" y="97472"/>
                </a:cubicBezTo>
                <a:cubicBezTo>
                  <a:pt x="52501" y="77940"/>
                  <a:pt x="76446" y="65357"/>
                  <a:pt x="105932" y="59723"/>
                </a:cubicBezTo>
                <a:lnTo>
                  <a:pt x="105932" y="9015"/>
                </a:lnTo>
                <a:cubicBezTo>
                  <a:pt x="105932" y="6573"/>
                  <a:pt x="106824" y="4460"/>
                  <a:pt x="108609" y="2676"/>
                </a:cubicBezTo>
                <a:cubicBezTo>
                  <a:pt x="110392" y="892"/>
                  <a:pt x="112505" y="0"/>
                  <a:pt x="114947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343"/>
            <a:endParaRPr lang="en-US" sz="2699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3" name="Rectangle 70"/>
          <p:cNvSpPr>
            <a:spLocks noChangeArrowheads="1"/>
          </p:cNvSpPr>
          <p:nvPr/>
        </p:nvSpPr>
        <p:spPr bwMode="auto">
          <a:xfrm>
            <a:off x="17360033" y="10029015"/>
            <a:ext cx="5363173" cy="1294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36566" rIns="54850" bIns="36566"/>
          <a:lstStyle/>
          <a:p>
            <a:pPr algn="ctr" defTabSz="2437365">
              <a:lnSpc>
                <a:spcPct val="85000"/>
              </a:lnSpc>
              <a:spcBef>
                <a:spcPts val="400"/>
              </a:spcBef>
            </a:pPr>
            <a:r>
              <a:rPr lang="en-US" sz="10797" b="1">
                <a:solidFill>
                  <a:prstClr val="black">
                    <a:lumMod val="75000"/>
                    <a:lumOff val="25000"/>
                  </a:prstClr>
                </a:solidFill>
                <a:latin typeface="Arial Narrow" pitchFamily="34" charset="0"/>
              </a:rPr>
              <a:t>92%</a:t>
            </a:r>
          </a:p>
          <a:p>
            <a:pPr algn="ctr" defTabSz="2437365">
              <a:lnSpc>
                <a:spcPct val="85000"/>
              </a:lnSpc>
              <a:spcBef>
                <a:spcPts val="400"/>
              </a:spcBef>
            </a:pPr>
            <a:r>
              <a:rPr lang="en-US" sz="4799" err="1">
                <a:solidFill>
                  <a:prstClr val="black">
                    <a:lumMod val="75000"/>
                    <a:lumOff val="25000"/>
                  </a:prstClr>
                </a:solidFill>
                <a:latin typeface="Arial Narrow" pitchFamily="112" charset="0"/>
              </a:rPr>
              <a:t>Ejecución</a:t>
            </a:r>
            <a:r>
              <a:rPr lang="en-US" sz="4799">
                <a:solidFill>
                  <a:prstClr val="black">
                    <a:lumMod val="75000"/>
                    <a:lumOff val="25000"/>
                  </a:prstClr>
                </a:solidFill>
                <a:latin typeface="Arial Narrow" pitchFamily="112" charset="0"/>
              </a:rPr>
              <a:t> </a:t>
            </a:r>
            <a:r>
              <a:rPr lang="en-US" sz="4799" err="1">
                <a:solidFill>
                  <a:prstClr val="black">
                    <a:lumMod val="75000"/>
                    <a:lumOff val="25000"/>
                  </a:prstClr>
                </a:solidFill>
                <a:latin typeface="Arial Narrow" pitchFamily="112" charset="0"/>
              </a:rPr>
              <a:t>Presupuesto</a:t>
            </a:r>
            <a:r>
              <a:rPr lang="en-US" sz="4799">
                <a:solidFill>
                  <a:prstClr val="black">
                    <a:lumMod val="75000"/>
                    <a:lumOff val="25000"/>
                  </a:prstClr>
                </a:solidFill>
                <a:latin typeface="Arial Narrow" pitchFamily="112" charset="0"/>
              </a:rPr>
              <a:t> </a:t>
            </a:r>
          </a:p>
        </p:txBody>
      </p:sp>
      <p:sp>
        <p:nvSpPr>
          <p:cNvPr id="34" name="Freeform 6"/>
          <p:cNvSpPr>
            <a:spLocks/>
          </p:cNvSpPr>
          <p:nvPr/>
        </p:nvSpPr>
        <p:spPr bwMode="auto">
          <a:xfrm>
            <a:off x="3600741" y="10338686"/>
            <a:ext cx="378891" cy="277946"/>
          </a:xfrm>
          <a:custGeom>
            <a:avLst/>
            <a:gdLst>
              <a:gd name="T0" fmla="*/ 15 w 40"/>
              <a:gd name="T1" fmla="*/ 4 h 39"/>
              <a:gd name="T2" fmla="*/ 34 w 40"/>
              <a:gd name="T3" fmla="*/ 25 h 39"/>
              <a:gd name="T4" fmla="*/ 7 w 40"/>
              <a:gd name="T5" fmla="*/ 30 h 39"/>
              <a:gd name="T6" fmla="*/ 15 w 40"/>
              <a:gd name="T7" fmla="*/ 4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39">
                <a:moveTo>
                  <a:pt x="15" y="4"/>
                </a:moveTo>
                <a:cubicBezTo>
                  <a:pt x="27" y="0"/>
                  <a:pt x="40" y="14"/>
                  <a:pt x="34" y="25"/>
                </a:cubicBezTo>
                <a:cubicBezTo>
                  <a:pt x="31" y="36"/>
                  <a:pt x="14" y="39"/>
                  <a:pt x="7" y="30"/>
                </a:cubicBezTo>
                <a:cubicBezTo>
                  <a:pt x="0" y="22"/>
                  <a:pt x="4" y="6"/>
                  <a:pt x="15" y="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5" name="Freeform 7"/>
          <p:cNvSpPr>
            <a:spLocks/>
          </p:cNvSpPr>
          <p:nvPr/>
        </p:nvSpPr>
        <p:spPr bwMode="auto">
          <a:xfrm>
            <a:off x="3411299" y="10628217"/>
            <a:ext cx="740161" cy="1201125"/>
          </a:xfrm>
          <a:custGeom>
            <a:avLst/>
            <a:gdLst>
              <a:gd name="T0" fmla="*/ 10 w 78"/>
              <a:gd name="T1" fmla="*/ 4 h 168"/>
              <a:gd name="T2" fmla="*/ 43 w 78"/>
              <a:gd name="T3" fmla="*/ 2 h 168"/>
              <a:gd name="T4" fmla="*/ 71 w 78"/>
              <a:gd name="T5" fmla="*/ 7 h 168"/>
              <a:gd name="T6" fmla="*/ 78 w 78"/>
              <a:gd name="T7" fmla="*/ 27 h 168"/>
              <a:gd name="T8" fmla="*/ 78 w 78"/>
              <a:gd name="T9" fmla="*/ 73 h 168"/>
              <a:gd name="T10" fmla="*/ 72 w 78"/>
              <a:gd name="T11" fmla="*/ 81 h 168"/>
              <a:gd name="T12" fmla="*/ 64 w 78"/>
              <a:gd name="T13" fmla="*/ 73 h 168"/>
              <a:gd name="T14" fmla="*/ 64 w 78"/>
              <a:gd name="T15" fmla="*/ 28 h 168"/>
              <a:gd name="T16" fmla="*/ 59 w 78"/>
              <a:gd name="T17" fmla="*/ 28 h 168"/>
              <a:gd name="T18" fmla="*/ 59 w 78"/>
              <a:gd name="T19" fmla="*/ 156 h 168"/>
              <a:gd name="T20" fmla="*/ 41 w 78"/>
              <a:gd name="T21" fmla="*/ 158 h 168"/>
              <a:gd name="T22" fmla="*/ 41 w 78"/>
              <a:gd name="T23" fmla="*/ 81 h 168"/>
              <a:gd name="T24" fmla="*/ 37 w 78"/>
              <a:gd name="T25" fmla="*/ 81 h 168"/>
              <a:gd name="T26" fmla="*/ 37 w 78"/>
              <a:gd name="T27" fmla="*/ 148 h 168"/>
              <a:gd name="T28" fmla="*/ 35 w 78"/>
              <a:gd name="T29" fmla="*/ 162 h 168"/>
              <a:gd name="T30" fmla="*/ 18 w 78"/>
              <a:gd name="T31" fmla="*/ 156 h 168"/>
              <a:gd name="T32" fmla="*/ 18 w 78"/>
              <a:gd name="T33" fmla="*/ 28 h 168"/>
              <a:gd name="T34" fmla="*/ 14 w 78"/>
              <a:gd name="T35" fmla="*/ 28 h 168"/>
              <a:gd name="T36" fmla="*/ 14 w 78"/>
              <a:gd name="T37" fmla="*/ 71 h 168"/>
              <a:gd name="T38" fmla="*/ 6 w 78"/>
              <a:gd name="T39" fmla="*/ 81 h 168"/>
              <a:gd name="T40" fmla="*/ 0 w 78"/>
              <a:gd name="T41" fmla="*/ 74 h 168"/>
              <a:gd name="T42" fmla="*/ 0 w 78"/>
              <a:gd name="T43" fmla="*/ 21 h 168"/>
              <a:gd name="T44" fmla="*/ 10 w 78"/>
              <a:gd name="T45" fmla="*/ 4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78" h="168">
                <a:moveTo>
                  <a:pt x="10" y="4"/>
                </a:moveTo>
                <a:cubicBezTo>
                  <a:pt x="21" y="0"/>
                  <a:pt x="32" y="2"/>
                  <a:pt x="43" y="2"/>
                </a:cubicBezTo>
                <a:cubicBezTo>
                  <a:pt x="53" y="2"/>
                  <a:pt x="64" y="0"/>
                  <a:pt x="71" y="7"/>
                </a:cubicBezTo>
                <a:cubicBezTo>
                  <a:pt x="77" y="12"/>
                  <a:pt x="78" y="20"/>
                  <a:pt x="78" y="27"/>
                </a:cubicBezTo>
                <a:cubicBezTo>
                  <a:pt x="78" y="42"/>
                  <a:pt x="78" y="57"/>
                  <a:pt x="78" y="73"/>
                </a:cubicBezTo>
                <a:cubicBezTo>
                  <a:pt x="78" y="76"/>
                  <a:pt x="78" y="81"/>
                  <a:pt x="72" y="81"/>
                </a:cubicBezTo>
                <a:cubicBezTo>
                  <a:pt x="67" y="81"/>
                  <a:pt x="64" y="77"/>
                  <a:pt x="64" y="73"/>
                </a:cubicBezTo>
                <a:cubicBezTo>
                  <a:pt x="64" y="58"/>
                  <a:pt x="64" y="43"/>
                  <a:pt x="64" y="28"/>
                </a:cubicBezTo>
                <a:cubicBezTo>
                  <a:pt x="63" y="28"/>
                  <a:pt x="60" y="28"/>
                  <a:pt x="59" y="28"/>
                </a:cubicBezTo>
                <a:cubicBezTo>
                  <a:pt x="59" y="71"/>
                  <a:pt x="59" y="113"/>
                  <a:pt x="59" y="156"/>
                </a:cubicBezTo>
                <a:cubicBezTo>
                  <a:pt x="60" y="166"/>
                  <a:pt x="42" y="168"/>
                  <a:pt x="41" y="158"/>
                </a:cubicBezTo>
                <a:cubicBezTo>
                  <a:pt x="41" y="132"/>
                  <a:pt x="41" y="107"/>
                  <a:pt x="41" y="81"/>
                </a:cubicBezTo>
                <a:cubicBezTo>
                  <a:pt x="40" y="81"/>
                  <a:pt x="38" y="81"/>
                  <a:pt x="37" y="81"/>
                </a:cubicBezTo>
                <a:cubicBezTo>
                  <a:pt x="37" y="103"/>
                  <a:pt x="37" y="126"/>
                  <a:pt x="37" y="148"/>
                </a:cubicBezTo>
                <a:cubicBezTo>
                  <a:pt x="37" y="153"/>
                  <a:pt x="37" y="160"/>
                  <a:pt x="35" y="162"/>
                </a:cubicBezTo>
                <a:cubicBezTo>
                  <a:pt x="29" y="167"/>
                  <a:pt x="18" y="164"/>
                  <a:pt x="18" y="156"/>
                </a:cubicBezTo>
                <a:cubicBezTo>
                  <a:pt x="18" y="113"/>
                  <a:pt x="18" y="71"/>
                  <a:pt x="18" y="28"/>
                </a:cubicBezTo>
                <a:cubicBezTo>
                  <a:pt x="17" y="28"/>
                  <a:pt x="15" y="28"/>
                  <a:pt x="14" y="28"/>
                </a:cubicBezTo>
                <a:cubicBezTo>
                  <a:pt x="14" y="43"/>
                  <a:pt x="14" y="57"/>
                  <a:pt x="14" y="71"/>
                </a:cubicBezTo>
                <a:cubicBezTo>
                  <a:pt x="14" y="75"/>
                  <a:pt x="12" y="81"/>
                  <a:pt x="6" y="81"/>
                </a:cubicBezTo>
                <a:cubicBezTo>
                  <a:pt x="2" y="81"/>
                  <a:pt x="0" y="77"/>
                  <a:pt x="0" y="74"/>
                </a:cubicBezTo>
                <a:cubicBezTo>
                  <a:pt x="0" y="57"/>
                  <a:pt x="0" y="39"/>
                  <a:pt x="0" y="21"/>
                </a:cubicBezTo>
                <a:cubicBezTo>
                  <a:pt x="0" y="14"/>
                  <a:pt x="3" y="7"/>
                  <a:pt x="10" y="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6" name="Rectangle 70"/>
          <p:cNvSpPr>
            <a:spLocks noChangeArrowheads="1"/>
          </p:cNvSpPr>
          <p:nvPr/>
        </p:nvSpPr>
        <p:spPr bwMode="auto">
          <a:xfrm>
            <a:off x="4169074" y="10309158"/>
            <a:ext cx="3863977" cy="2439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36566" rIns="54850" bIns="36566"/>
          <a:lstStyle/>
          <a:p>
            <a:pPr algn="ctr" defTabSz="2437365">
              <a:lnSpc>
                <a:spcPct val="85000"/>
              </a:lnSpc>
              <a:spcBef>
                <a:spcPts val="400"/>
              </a:spcBef>
            </a:pPr>
            <a:r>
              <a:rPr lang="en-US" sz="7998" b="1">
                <a:solidFill>
                  <a:prstClr val="black">
                    <a:lumMod val="75000"/>
                    <a:lumOff val="25000"/>
                  </a:prstClr>
                </a:solidFill>
                <a:latin typeface="Arial Narrow" pitchFamily="34" charset="0"/>
              </a:rPr>
              <a:t>1,241</a:t>
            </a:r>
          </a:p>
          <a:p>
            <a:pPr algn="ctr" defTabSz="2437365">
              <a:lnSpc>
                <a:spcPct val="85000"/>
              </a:lnSpc>
              <a:spcBef>
                <a:spcPts val="400"/>
              </a:spcBef>
            </a:pPr>
            <a:r>
              <a:rPr lang="en-US" sz="4799" err="1">
                <a:solidFill>
                  <a:prstClr val="black">
                    <a:lumMod val="75000"/>
                    <a:lumOff val="25000"/>
                  </a:prstClr>
                </a:solidFill>
                <a:latin typeface="Arial Narrow" pitchFamily="112" charset="0"/>
              </a:rPr>
              <a:t>Participaciones</a:t>
            </a:r>
            <a:endParaRPr lang="en-US" sz="4799">
              <a:solidFill>
                <a:prstClr val="black">
                  <a:lumMod val="75000"/>
                  <a:lumOff val="25000"/>
                </a:prstClr>
              </a:solidFill>
              <a:latin typeface="Arial Narrow" pitchFamily="112" charset="0"/>
            </a:endParaRPr>
          </a:p>
        </p:txBody>
      </p:sp>
      <p:sp>
        <p:nvSpPr>
          <p:cNvPr id="37" name="Freeform 5"/>
          <p:cNvSpPr>
            <a:spLocks/>
          </p:cNvSpPr>
          <p:nvPr/>
        </p:nvSpPr>
        <p:spPr bwMode="auto">
          <a:xfrm>
            <a:off x="2700877" y="10353478"/>
            <a:ext cx="349017" cy="277946"/>
          </a:xfrm>
          <a:custGeom>
            <a:avLst/>
            <a:gdLst>
              <a:gd name="T0" fmla="*/ 17 w 39"/>
              <a:gd name="T1" fmla="*/ 3 h 39"/>
              <a:gd name="T2" fmla="*/ 37 w 39"/>
              <a:gd name="T3" fmla="*/ 21 h 39"/>
              <a:gd name="T4" fmla="*/ 8 w 39"/>
              <a:gd name="T5" fmla="*/ 28 h 39"/>
              <a:gd name="T6" fmla="*/ 17 w 39"/>
              <a:gd name="T7" fmla="*/ 3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" h="39">
                <a:moveTo>
                  <a:pt x="17" y="3"/>
                </a:moveTo>
                <a:cubicBezTo>
                  <a:pt x="28" y="0"/>
                  <a:pt x="39" y="10"/>
                  <a:pt x="37" y="21"/>
                </a:cubicBezTo>
                <a:cubicBezTo>
                  <a:pt x="36" y="35"/>
                  <a:pt x="15" y="39"/>
                  <a:pt x="8" y="28"/>
                </a:cubicBezTo>
                <a:cubicBezTo>
                  <a:pt x="0" y="19"/>
                  <a:pt x="6" y="5"/>
                  <a:pt x="17" y="3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8" name="Freeform 10"/>
          <p:cNvSpPr>
            <a:spLocks/>
          </p:cNvSpPr>
          <p:nvPr/>
        </p:nvSpPr>
        <p:spPr bwMode="auto">
          <a:xfrm>
            <a:off x="2484805" y="10621495"/>
            <a:ext cx="835150" cy="1184581"/>
          </a:xfrm>
          <a:custGeom>
            <a:avLst/>
            <a:gdLst>
              <a:gd name="T0" fmla="*/ 19 w 93"/>
              <a:gd name="T1" fmla="*/ 7 h 166"/>
              <a:gd name="T2" fmla="*/ 49 w 93"/>
              <a:gd name="T3" fmla="*/ 2 h 166"/>
              <a:gd name="T4" fmla="*/ 72 w 93"/>
              <a:gd name="T5" fmla="*/ 10 h 166"/>
              <a:gd name="T6" fmla="*/ 84 w 93"/>
              <a:gd name="T7" fmla="*/ 43 h 166"/>
              <a:gd name="T8" fmla="*/ 89 w 93"/>
              <a:gd name="T9" fmla="*/ 71 h 166"/>
              <a:gd name="T10" fmla="*/ 77 w 93"/>
              <a:gd name="T11" fmla="*/ 67 h 166"/>
              <a:gd name="T12" fmla="*/ 65 w 93"/>
              <a:gd name="T13" fmla="*/ 28 h 166"/>
              <a:gd name="T14" fmla="*/ 61 w 93"/>
              <a:gd name="T15" fmla="*/ 23 h 166"/>
              <a:gd name="T16" fmla="*/ 82 w 93"/>
              <a:gd name="T17" fmla="*/ 100 h 166"/>
              <a:gd name="T18" fmla="*/ 63 w 93"/>
              <a:gd name="T19" fmla="*/ 100 h 166"/>
              <a:gd name="T20" fmla="*/ 63 w 93"/>
              <a:gd name="T21" fmla="*/ 156 h 166"/>
              <a:gd name="T22" fmla="*/ 55 w 93"/>
              <a:gd name="T23" fmla="*/ 164 h 166"/>
              <a:gd name="T24" fmla="*/ 48 w 93"/>
              <a:gd name="T25" fmla="*/ 156 h 166"/>
              <a:gd name="T26" fmla="*/ 48 w 93"/>
              <a:gd name="T27" fmla="*/ 100 h 166"/>
              <a:gd name="T28" fmla="*/ 43 w 93"/>
              <a:gd name="T29" fmla="*/ 100 h 166"/>
              <a:gd name="T30" fmla="*/ 43 w 93"/>
              <a:gd name="T31" fmla="*/ 158 h 166"/>
              <a:gd name="T32" fmla="*/ 29 w 93"/>
              <a:gd name="T33" fmla="*/ 158 h 166"/>
              <a:gd name="T34" fmla="*/ 28 w 93"/>
              <a:gd name="T35" fmla="*/ 100 h 166"/>
              <a:gd name="T36" fmla="*/ 9 w 93"/>
              <a:gd name="T37" fmla="*/ 100 h 166"/>
              <a:gd name="T38" fmla="*/ 28 w 93"/>
              <a:gd name="T39" fmla="*/ 24 h 166"/>
              <a:gd name="T40" fmla="*/ 25 w 93"/>
              <a:gd name="T41" fmla="*/ 26 h 166"/>
              <a:gd name="T42" fmla="*/ 13 w 93"/>
              <a:gd name="T43" fmla="*/ 67 h 166"/>
              <a:gd name="T44" fmla="*/ 0 w 93"/>
              <a:gd name="T45" fmla="*/ 66 h 166"/>
              <a:gd name="T46" fmla="*/ 8 w 93"/>
              <a:gd name="T47" fmla="*/ 36 h 166"/>
              <a:gd name="T48" fmla="*/ 19 w 93"/>
              <a:gd name="T49" fmla="*/ 7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93" h="166">
                <a:moveTo>
                  <a:pt x="19" y="7"/>
                </a:moveTo>
                <a:cubicBezTo>
                  <a:pt x="27" y="0"/>
                  <a:pt x="39" y="3"/>
                  <a:pt x="49" y="2"/>
                </a:cubicBezTo>
                <a:cubicBezTo>
                  <a:pt x="58" y="1"/>
                  <a:pt x="68" y="2"/>
                  <a:pt x="72" y="10"/>
                </a:cubicBezTo>
                <a:cubicBezTo>
                  <a:pt x="78" y="20"/>
                  <a:pt x="80" y="32"/>
                  <a:pt x="84" y="43"/>
                </a:cubicBezTo>
                <a:cubicBezTo>
                  <a:pt x="90" y="59"/>
                  <a:pt x="93" y="68"/>
                  <a:pt x="89" y="71"/>
                </a:cubicBezTo>
                <a:cubicBezTo>
                  <a:pt x="85" y="73"/>
                  <a:pt x="79" y="72"/>
                  <a:pt x="77" y="67"/>
                </a:cubicBezTo>
                <a:cubicBezTo>
                  <a:pt x="72" y="54"/>
                  <a:pt x="69" y="41"/>
                  <a:pt x="65" y="28"/>
                </a:cubicBezTo>
                <a:cubicBezTo>
                  <a:pt x="64" y="25"/>
                  <a:pt x="62" y="24"/>
                  <a:pt x="61" y="23"/>
                </a:cubicBezTo>
                <a:cubicBezTo>
                  <a:pt x="67" y="49"/>
                  <a:pt x="75" y="74"/>
                  <a:pt x="82" y="100"/>
                </a:cubicBezTo>
                <a:cubicBezTo>
                  <a:pt x="76" y="100"/>
                  <a:pt x="69" y="100"/>
                  <a:pt x="63" y="100"/>
                </a:cubicBezTo>
                <a:cubicBezTo>
                  <a:pt x="63" y="119"/>
                  <a:pt x="63" y="137"/>
                  <a:pt x="63" y="156"/>
                </a:cubicBezTo>
                <a:cubicBezTo>
                  <a:pt x="63" y="160"/>
                  <a:pt x="60" y="165"/>
                  <a:pt x="55" y="164"/>
                </a:cubicBezTo>
                <a:cubicBezTo>
                  <a:pt x="51" y="165"/>
                  <a:pt x="47" y="160"/>
                  <a:pt x="48" y="156"/>
                </a:cubicBezTo>
                <a:cubicBezTo>
                  <a:pt x="48" y="137"/>
                  <a:pt x="48" y="119"/>
                  <a:pt x="48" y="100"/>
                </a:cubicBezTo>
                <a:cubicBezTo>
                  <a:pt x="47" y="100"/>
                  <a:pt x="44" y="100"/>
                  <a:pt x="43" y="100"/>
                </a:cubicBezTo>
                <a:cubicBezTo>
                  <a:pt x="43" y="119"/>
                  <a:pt x="44" y="139"/>
                  <a:pt x="43" y="158"/>
                </a:cubicBezTo>
                <a:cubicBezTo>
                  <a:pt x="42" y="166"/>
                  <a:pt x="29" y="166"/>
                  <a:pt x="29" y="158"/>
                </a:cubicBezTo>
                <a:cubicBezTo>
                  <a:pt x="28" y="139"/>
                  <a:pt x="29" y="119"/>
                  <a:pt x="28" y="100"/>
                </a:cubicBezTo>
                <a:cubicBezTo>
                  <a:pt x="22" y="100"/>
                  <a:pt x="15" y="100"/>
                  <a:pt x="9" y="100"/>
                </a:cubicBezTo>
                <a:cubicBezTo>
                  <a:pt x="15" y="75"/>
                  <a:pt x="22" y="49"/>
                  <a:pt x="28" y="24"/>
                </a:cubicBezTo>
                <a:cubicBezTo>
                  <a:pt x="27" y="24"/>
                  <a:pt x="26" y="25"/>
                  <a:pt x="25" y="26"/>
                </a:cubicBezTo>
                <a:cubicBezTo>
                  <a:pt x="20" y="39"/>
                  <a:pt x="18" y="54"/>
                  <a:pt x="13" y="67"/>
                </a:cubicBezTo>
                <a:cubicBezTo>
                  <a:pt x="11" y="74"/>
                  <a:pt x="0" y="73"/>
                  <a:pt x="0" y="66"/>
                </a:cubicBezTo>
                <a:cubicBezTo>
                  <a:pt x="1" y="56"/>
                  <a:pt x="5" y="46"/>
                  <a:pt x="8" y="36"/>
                </a:cubicBezTo>
                <a:cubicBezTo>
                  <a:pt x="11" y="26"/>
                  <a:pt x="12" y="15"/>
                  <a:pt x="19" y="7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0" name="Rectangle 70"/>
          <p:cNvSpPr>
            <a:spLocks noChangeArrowheads="1"/>
          </p:cNvSpPr>
          <p:nvPr/>
        </p:nvSpPr>
        <p:spPr bwMode="auto">
          <a:xfrm>
            <a:off x="9390752" y="10096803"/>
            <a:ext cx="7168685" cy="2439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36566" rIns="54850" bIns="36566"/>
          <a:lstStyle/>
          <a:p>
            <a:pPr algn="ctr" defTabSz="2437365">
              <a:lnSpc>
                <a:spcPct val="85000"/>
              </a:lnSpc>
              <a:spcBef>
                <a:spcPts val="400"/>
              </a:spcBef>
            </a:pPr>
            <a:r>
              <a:rPr lang="en-US" sz="10797" b="1">
                <a:solidFill>
                  <a:prstClr val="black">
                    <a:lumMod val="75000"/>
                    <a:lumOff val="25000"/>
                  </a:prstClr>
                </a:solidFill>
                <a:latin typeface="Arial Narrow" pitchFamily="34" charset="0"/>
              </a:rPr>
              <a:t>316 Miles</a:t>
            </a:r>
          </a:p>
          <a:p>
            <a:pPr algn="ctr" defTabSz="2437365">
              <a:lnSpc>
                <a:spcPct val="85000"/>
              </a:lnSpc>
              <a:spcBef>
                <a:spcPts val="400"/>
              </a:spcBef>
            </a:pPr>
            <a:r>
              <a:rPr lang="es-419" sz="4799">
                <a:solidFill>
                  <a:prstClr val="black">
                    <a:lumMod val="75000"/>
                    <a:lumOff val="25000"/>
                  </a:prstClr>
                </a:solidFill>
                <a:latin typeface="Arial Narrow" pitchFamily="112" charset="0"/>
              </a:rPr>
              <a:t>Inversión</a:t>
            </a:r>
          </a:p>
        </p:txBody>
      </p:sp>
      <p:sp>
        <p:nvSpPr>
          <p:cNvPr id="41" name="Freeform 460"/>
          <p:cNvSpPr/>
          <p:nvPr/>
        </p:nvSpPr>
        <p:spPr>
          <a:xfrm>
            <a:off x="9296571" y="10024304"/>
            <a:ext cx="765707" cy="1392571"/>
          </a:xfrm>
          <a:custGeom>
            <a:avLst/>
            <a:gdLst/>
            <a:ahLst/>
            <a:cxnLst/>
            <a:rect l="l" t="t" r="r" b="b"/>
            <a:pathLst>
              <a:path w="262845" h="504825">
                <a:moveTo>
                  <a:pt x="114947" y="0"/>
                </a:moveTo>
                <a:lnTo>
                  <a:pt x="152977" y="0"/>
                </a:lnTo>
                <a:cubicBezTo>
                  <a:pt x="155607" y="0"/>
                  <a:pt x="157767" y="845"/>
                  <a:pt x="159457" y="2535"/>
                </a:cubicBezTo>
                <a:cubicBezTo>
                  <a:pt x="161147" y="4226"/>
                  <a:pt x="161992" y="6385"/>
                  <a:pt x="161992" y="9015"/>
                </a:cubicBezTo>
                <a:lnTo>
                  <a:pt x="161992" y="58596"/>
                </a:lnTo>
                <a:cubicBezTo>
                  <a:pt x="172698" y="59723"/>
                  <a:pt x="183073" y="61882"/>
                  <a:pt x="193121" y="65075"/>
                </a:cubicBezTo>
                <a:cubicBezTo>
                  <a:pt x="203169" y="68268"/>
                  <a:pt x="211338" y="71414"/>
                  <a:pt x="217630" y="74512"/>
                </a:cubicBezTo>
                <a:cubicBezTo>
                  <a:pt x="223921" y="77611"/>
                  <a:pt x="229885" y="81133"/>
                  <a:pt x="235519" y="85076"/>
                </a:cubicBezTo>
                <a:cubicBezTo>
                  <a:pt x="241153" y="89020"/>
                  <a:pt x="244815" y="91744"/>
                  <a:pt x="246506" y="93246"/>
                </a:cubicBezTo>
                <a:cubicBezTo>
                  <a:pt x="248195" y="94749"/>
                  <a:pt x="249604" y="96063"/>
                  <a:pt x="250731" y="97190"/>
                </a:cubicBezTo>
                <a:cubicBezTo>
                  <a:pt x="253924" y="100571"/>
                  <a:pt x="254394" y="104139"/>
                  <a:pt x="252139" y="107895"/>
                </a:cubicBezTo>
                <a:lnTo>
                  <a:pt x="229321" y="149025"/>
                </a:lnTo>
                <a:cubicBezTo>
                  <a:pt x="227819" y="151842"/>
                  <a:pt x="225659" y="153344"/>
                  <a:pt x="222842" y="153532"/>
                </a:cubicBezTo>
                <a:cubicBezTo>
                  <a:pt x="220212" y="154096"/>
                  <a:pt x="217677" y="153438"/>
                  <a:pt x="215236" y="151560"/>
                </a:cubicBezTo>
                <a:cubicBezTo>
                  <a:pt x="214672" y="150997"/>
                  <a:pt x="213310" y="149870"/>
                  <a:pt x="211151" y="148180"/>
                </a:cubicBezTo>
                <a:cubicBezTo>
                  <a:pt x="208991" y="146489"/>
                  <a:pt x="205329" y="144001"/>
                  <a:pt x="200165" y="140714"/>
                </a:cubicBezTo>
                <a:cubicBezTo>
                  <a:pt x="194999" y="137428"/>
                  <a:pt x="189505" y="134423"/>
                  <a:pt x="183684" y="131700"/>
                </a:cubicBezTo>
                <a:cubicBezTo>
                  <a:pt x="177862" y="128976"/>
                  <a:pt x="170867" y="126535"/>
                  <a:pt x="162697" y="124375"/>
                </a:cubicBezTo>
                <a:cubicBezTo>
                  <a:pt x="154527" y="122215"/>
                  <a:pt x="146498" y="121135"/>
                  <a:pt x="138610" y="121135"/>
                </a:cubicBezTo>
                <a:cubicBezTo>
                  <a:pt x="120769" y="121135"/>
                  <a:pt x="106213" y="125173"/>
                  <a:pt x="94946" y="133249"/>
                </a:cubicBezTo>
                <a:cubicBezTo>
                  <a:pt x="83677" y="141325"/>
                  <a:pt x="78042" y="151748"/>
                  <a:pt x="78042" y="164519"/>
                </a:cubicBezTo>
                <a:cubicBezTo>
                  <a:pt x="78042" y="169402"/>
                  <a:pt x="78841" y="173909"/>
                  <a:pt x="80438" y="178041"/>
                </a:cubicBezTo>
                <a:cubicBezTo>
                  <a:pt x="82033" y="182173"/>
                  <a:pt x="84804" y="186070"/>
                  <a:pt x="88748" y="189732"/>
                </a:cubicBezTo>
                <a:cubicBezTo>
                  <a:pt x="92692" y="193394"/>
                  <a:pt x="96401" y="196493"/>
                  <a:pt x="99875" y="199028"/>
                </a:cubicBezTo>
                <a:cubicBezTo>
                  <a:pt x="103350" y="201564"/>
                  <a:pt x="108609" y="204475"/>
                  <a:pt x="115651" y="207761"/>
                </a:cubicBezTo>
                <a:cubicBezTo>
                  <a:pt x="122694" y="211048"/>
                  <a:pt x="128375" y="213583"/>
                  <a:pt x="132695" y="215368"/>
                </a:cubicBezTo>
                <a:cubicBezTo>
                  <a:pt x="137014" y="217152"/>
                  <a:pt x="143588" y="219734"/>
                  <a:pt x="152414" y="223115"/>
                </a:cubicBezTo>
                <a:cubicBezTo>
                  <a:pt x="162368" y="226871"/>
                  <a:pt x="169975" y="229829"/>
                  <a:pt x="175232" y="231988"/>
                </a:cubicBezTo>
                <a:cubicBezTo>
                  <a:pt x="180492" y="234148"/>
                  <a:pt x="187628" y="237435"/>
                  <a:pt x="196643" y="241848"/>
                </a:cubicBezTo>
                <a:cubicBezTo>
                  <a:pt x="205658" y="246262"/>
                  <a:pt x="212747" y="250253"/>
                  <a:pt x="217912" y="253821"/>
                </a:cubicBezTo>
                <a:cubicBezTo>
                  <a:pt x="223077" y="257390"/>
                  <a:pt x="228899" y="262085"/>
                  <a:pt x="235378" y="267907"/>
                </a:cubicBezTo>
                <a:cubicBezTo>
                  <a:pt x="241857" y="273729"/>
                  <a:pt x="246834" y="279691"/>
                  <a:pt x="250308" y="285795"/>
                </a:cubicBezTo>
                <a:cubicBezTo>
                  <a:pt x="253783" y="291899"/>
                  <a:pt x="256741" y="299083"/>
                  <a:pt x="259183" y="307346"/>
                </a:cubicBezTo>
                <a:cubicBezTo>
                  <a:pt x="261624" y="315610"/>
                  <a:pt x="262845" y="324436"/>
                  <a:pt x="262845" y="333827"/>
                </a:cubicBezTo>
                <a:cubicBezTo>
                  <a:pt x="262845" y="362561"/>
                  <a:pt x="253501" y="387305"/>
                  <a:pt x="234814" y="408057"/>
                </a:cubicBezTo>
                <a:cubicBezTo>
                  <a:pt x="216128" y="428810"/>
                  <a:pt x="191853" y="441628"/>
                  <a:pt x="161992" y="446511"/>
                </a:cubicBezTo>
                <a:lnTo>
                  <a:pt x="161992" y="495810"/>
                </a:lnTo>
                <a:cubicBezTo>
                  <a:pt x="161992" y="498440"/>
                  <a:pt x="161147" y="500599"/>
                  <a:pt x="159457" y="502290"/>
                </a:cubicBezTo>
                <a:cubicBezTo>
                  <a:pt x="157767" y="503980"/>
                  <a:pt x="155607" y="504825"/>
                  <a:pt x="152977" y="504825"/>
                </a:cubicBezTo>
                <a:lnTo>
                  <a:pt x="114947" y="504825"/>
                </a:lnTo>
                <a:cubicBezTo>
                  <a:pt x="112505" y="504825"/>
                  <a:pt x="110392" y="503933"/>
                  <a:pt x="108609" y="502149"/>
                </a:cubicBezTo>
                <a:cubicBezTo>
                  <a:pt x="106824" y="500365"/>
                  <a:pt x="105932" y="498252"/>
                  <a:pt x="105932" y="495810"/>
                </a:cubicBezTo>
                <a:lnTo>
                  <a:pt x="105932" y="446511"/>
                </a:lnTo>
                <a:cubicBezTo>
                  <a:pt x="93537" y="444821"/>
                  <a:pt x="81564" y="441910"/>
                  <a:pt x="70014" y="437778"/>
                </a:cubicBezTo>
                <a:cubicBezTo>
                  <a:pt x="58464" y="433646"/>
                  <a:pt x="48933" y="429467"/>
                  <a:pt x="41421" y="425242"/>
                </a:cubicBezTo>
                <a:cubicBezTo>
                  <a:pt x="33908" y="421016"/>
                  <a:pt x="26959" y="416509"/>
                  <a:pt x="20574" y="411720"/>
                </a:cubicBezTo>
                <a:cubicBezTo>
                  <a:pt x="14188" y="406931"/>
                  <a:pt x="9822" y="403409"/>
                  <a:pt x="7474" y="401155"/>
                </a:cubicBezTo>
                <a:cubicBezTo>
                  <a:pt x="5126" y="398902"/>
                  <a:pt x="3484" y="397212"/>
                  <a:pt x="2545" y="396085"/>
                </a:cubicBezTo>
                <a:cubicBezTo>
                  <a:pt x="-649" y="392141"/>
                  <a:pt x="-836" y="388291"/>
                  <a:pt x="1981" y="384535"/>
                </a:cubicBezTo>
                <a:lnTo>
                  <a:pt x="30997" y="346504"/>
                </a:lnTo>
                <a:cubicBezTo>
                  <a:pt x="32311" y="344626"/>
                  <a:pt x="34472" y="343499"/>
                  <a:pt x="37476" y="343123"/>
                </a:cubicBezTo>
                <a:cubicBezTo>
                  <a:pt x="40294" y="342748"/>
                  <a:pt x="42547" y="343593"/>
                  <a:pt x="44238" y="345659"/>
                </a:cubicBezTo>
                <a:cubicBezTo>
                  <a:pt x="44238" y="345659"/>
                  <a:pt x="44425" y="345846"/>
                  <a:pt x="44801" y="346222"/>
                </a:cubicBezTo>
                <a:cubicBezTo>
                  <a:pt x="66023" y="364815"/>
                  <a:pt x="88841" y="376553"/>
                  <a:pt x="113257" y="381436"/>
                </a:cubicBezTo>
                <a:cubicBezTo>
                  <a:pt x="120206" y="382938"/>
                  <a:pt x="127154" y="383690"/>
                  <a:pt x="134103" y="383690"/>
                </a:cubicBezTo>
                <a:cubicBezTo>
                  <a:pt x="149315" y="383690"/>
                  <a:pt x="162697" y="379652"/>
                  <a:pt x="174246" y="371576"/>
                </a:cubicBezTo>
                <a:cubicBezTo>
                  <a:pt x="185797" y="363500"/>
                  <a:pt x="191572" y="352044"/>
                  <a:pt x="191572" y="337207"/>
                </a:cubicBezTo>
                <a:cubicBezTo>
                  <a:pt x="191572" y="331949"/>
                  <a:pt x="190163" y="326972"/>
                  <a:pt x="187347" y="322277"/>
                </a:cubicBezTo>
                <a:cubicBezTo>
                  <a:pt x="184529" y="317581"/>
                  <a:pt x="181384" y="313638"/>
                  <a:pt x="177909" y="310445"/>
                </a:cubicBezTo>
                <a:cubicBezTo>
                  <a:pt x="174434" y="307252"/>
                  <a:pt x="168941" y="303731"/>
                  <a:pt x="161429" y="299881"/>
                </a:cubicBezTo>
                <a:cubicBezTo>
                  <a:pt x="153917" y="296031"/>
                  <a:pt x="147719" y="293026"/>
                  <a:pt x="142836" y="290866"/>
                </a:cubicBezTo>
                <a:cubicBezTo>
                  <a:pt x="137953" y="288706"/>
                  <a:pt x="130441" y="285654"/>
                  <a:pt x="120299" y="281710"/>
                </a:cubicBezTo>
                <a:cubicBezTo>
                  <a:pt x="112975" y="278705"/>
                  <a:pt x="107200" y="276358"/>
                  <a:pt x="102974" y="274668"/>
                </a:cubicBezTo>
                <a:cubicBezTo>
                  <a:pt x="98749" y="272977"/>
                  <a:pt x="92973" y="270489"/>
                  <a:pt x="85649" y="267202"/>
                </a:cubicBezTo>
                <a:cubicBezTo>
                  <a:pt x="78324" y="263916"/>
                  <a:pt x="72455" y="261005"/>
                  <a:pt x="68042" y="258469"/>
                </a:cubicBezTo>
                <a:cubicBezTo>
                  <a:pt x="63628" y="255934"/>
                  <a:pt x="58323" y="252600"/>
                  <a:pt x="52125" y="248469"/>
                </a:cubicBezTo>
                <a:cubicBezTo>
                  <a:pt x="45928" y="244337"/>
                  <a:pt x="40903" y="240346"/>
                  <a:pt x="37054" y="236496"/>
                </a:cubicBezTo>
                <a:cubicBezTo>
                  <a:pt x="33204" y="232646"/>
                  <a:pt x="29119" y="228045"/>
                  <a:pt x="24799" y="222692"/>
                </a:cubicBezTo>
                <a:cubicBezTo>
                  <a:pt x="20480" y="217340"/>
                  <a:pt x="17147" y="211893"/>
                  <a:pt x="14799" y="206353"/>
                </a:cubicBezTo>
                <a:cubicBezTo>
                  <a:pt x="12451" y="200812"/>
                  <a:pt x="10479" y="194568"/>
                  <a:pt x="8883" y="187619"/>
                </a:cubicBezTo>
                <a:cubicBezTo>
                  <a:pt x="7287" y="180670"/>
                  <a:pt x="6488" y="173346"/>
                  <a:pt x="6488" y="165646"/>
                </a:cubicBezTo>
                <a:cubicBezTo>
                  <a:pt x="6488" y="139728"/>
                  <a:pt x="15691" y="117004"/>
                  <a:pt x="34096" y="97472"/>
                </a:cubicBezTo>
                <a:cubicBezTo>
                  <a:pt x="52501" y="77940"/>
                  <a:pt x="76446" y="65357"/>
                  <a:pt x="105932" y="59723"/>
                </a:cubicBezTo>
                <a:lnTo>
                  <a:pt x="105932" y="9015"/>
                </a:lnTo>
                <a:cubicBezTo>
                  <a:pt x="105932" y="6573"/>
                  <a:pt x="106824" y="4460"/>
                  <a:pt x="108609" y="2676"/>
                </a:cubicBezTo>
                <a:cubicBezTo>
                  <a:pt x="110392" y="892"/>
                  <a:pt x="112505" y="0"/>
                  <a:pt x="114947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343"/>
            <a:endParaRPr lang="en-US" sz="2699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88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6"/>
          <p:cNvSpPr txBox="1">
            <a:spLocks/>
          </p:cNvSpPr>
          <p:nvPr/>
        </p:nvSpPr>
        <p:spPr>
          <a:xfrm>
            <a:off x="1064249" y="5388072"/>
            <a:ext cx="22321921" cy="1777643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343" indent="-1828343">
              <a:buFontTx/>
              <a:buAutoNum type="arabicPeriod"/>
            </a:pPr>
            <a:r>
              <a:rPr lang="en-US" sz="10797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Actividades</a:t>
            </a:r>
            <a:r>
              <a:rPr lang="en-US" sz="1079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 </a:t>
            </a:r>
            <a:r>
              <a:rPr lang="en-US" sz="10797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relevantes</a:t>
            </a:r>
            <a:endParaRPr lang="en-US" sz="10797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93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 4</a:t>
            </a:r>
          </a:p>
        </p:txBody>
      </p:sp>
      <p:sp>
        <p:nvSpPr>
          <p:cNvPr id="100" name="Rectangle 88" descr="Header Gray Bar"/>
          <p:cNvSpPr/>
          <p:nvPr/>
        </p:nvSpPr>
        <p:spPr bwMode="auto">
          <a:xfrm>
            <a:off x="-19044" y="4382"/>
            <a:ext cx="24396695" cy="2612354"/>
          </a:xfrm>
          <a:prstGeom prst="rect">
            <a:avLst/>
          </a:prstGeom>
          <a:gradFill flip="none" rotWithShape="1">
            <a:gsLst>
              <a:gs pos="39000">
                <a:srgbClr val="15AA96"/>
              </a:gs>
              <a:gs pos="100000">
                <a:srgbClr val="5D5D5D"/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39" name="TextBox 214"/>
          <p:cNvSpPr txBox="1"/>
          <p:nvPr/>
        </p:nvSpPr>
        <p:spPr>
          <a:xfrm>
            <a:off x="440653" y="411464"/>
            <a:ext cx="23479916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365"/>
            <a:r>
              <a:rPr lang="es-SV" sz="6398">
                <a:solidFill>
                  <a:srgbClr val="FFFFFF"/>
                </a:solidFill>
                <a:latin typeface="Arial"/>
                <a:cs typeface="Arial"/>
              </a:rPr>
              <a:t>Ejecución CFP INSAFORP en SAN BARTOLO</a:t>
            </a:r>
            <a:endParaRPr lang="es-419" sz="6398">
              <a:solidFill>
                <a:srgbClr val="FFFFFF"/>
              </a:solidFill>
              <a:latin typeface="Arial"/>
              <a:cs typeface="Arial"/>
            </a:endParaRPr>
          </a:p>
          <a:p>
            <a:pPr defTabSz="2437365"/>
            <a:r>
              <a:rPr lang="en-US" sz="3999">
                <a:solidFill>
                  <a:srgbClr val="D4D4D4"/>
                </a:solidFill>
                <a:latin typeface="Arial"/>
                <a:cs typeface="Arial"/>
              </a:rPr>
              <a:t>RESULTADOS PRIMER TRIMESTRE 2020</a:t>
            </a:r>
          </a:p>
        </p:txBody>
      </p:sp>
      <p:sp>
        <p:nvSpPr>
          <p:cNvPr id="44" name="Rectangle 88" descr="Header Gray Bar"/>
          <p:cNvSpPr/>
          <p:nvPr/>
        </p:nvSpPr>
        <p:spPr bwMode="auto">
          <a:xfrm>
            <a:off x="-19044" y="13118950"/>
            <a:ext cx="24396695" cy="623392"/>
          </a:xfrm>
          <a:prstGeom prst="rect">
            <a:avLst/>
          </a:prstGeom>
          <a:gradFill flip="none" rotWithShape="1">
            <a:gsLst>
              <a:gs pos="39000">
                <a:srgbClr val="15AA96"/>
              </a:gs>
              <a:gs pos="100000">
                <a:srgbClr val="5D5D5D"/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pic>
        <p:nvPicPr>
          <p:cNvPr id="53" name="Imagen 5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7968" y="702915"/>
            <a:ext cx="2501566" cy="1367588"/>
          </a:xfrm>
          <a:prstGeom prst="rect">
            <a:avLst/>
          </a:prstGeom>
        </p:spPr>
      </p:pic>
      <p:grpSp>
        <p:nvGrpSpPr>
          <p:cNvPr id="87" name="Grupo 86"/>
          <p:cNvGrpSpPr/>
          <p:nvPr/>
        </p:nvGrpSpPr>
        <p:grpSpPr>
          <a:xfrm>
            <a:off x="764413" y="2785645"/>
            <a:ext cx="11529333" cy="10273752"/>
            <a:chOff x="356323" y="1295400"/>
            <a:chExt cx="5766168" cy="5138214"/>
          </a:xfrm>
        </p:grpSpPr>
        <p:grpSp>
          <p:nvGrpSpPr>
            <p:cNvPr id="88" name="Group 203" descr="Vertical Divider Line"/>
            <p:cNvGrpSpPr/>
            <p:nvPr/>
          </p:nvGrpSpPr>
          <p:grpSpPr>
            <a:xfrm rot="10800000">
              <a:off x="2372375" y="3242264"/>
              <a:ext cx="146520" cy="1363517"/>
              <a:chOff x="8687309" y="5596154"/>
              <a:chExt cx="186818" cy="490400"/>
            </a:xfrm>
          </p:grpSpPr>
          <p:cxnSp>
            <p:nvCxnSpPr>
              <p:cNvPr id="114" name="Straight Arrow Connector 204"/>
              <p:cNvCxnSpPr/>
              <p:nvPr/>
            </p:nvCxnSpPr>
            <p:spPr>
              <a:xfrm flipH="1">
                <a:off x="8687309" y="5841354"/>
                <a:ext cx="185113" cy="0"/>
              </a:xfrm>
              <a:prstGeom prst="straightConnector1">
                <a:avLst/>
              </a:prstGeom>
              <a:ln w="12700">
                <a:solidFill>
                  <a:srgbClr val="9B9B9B"/>
                </a:solidFill>
                <a:headEnd type="none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205"/>
              <p:cNvCxnSpPr/>
              <p:nvPr/>
            </p:nvCxnSpPr>
            <p:spPr>
              <a:xfrm rot="5400000">
                <a:off x="8628133" y="5840560"/>
                <a:ext cx="490400" cy="1588"/>
              </a:xfrm>
              <a:prstGeom prst="line">
                <a:avLst/>
              </a:prstGeom>
              <a:ln w="3175" cap="flat" cmpd="sng" algn="ctr">
                <a:solidFill>
                  <a:srgbClr val="9B9B9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9" name="Straight Connector 186" descr="Horizontal Divider Line"/>
            <p:cNvCxnSpPr/>
            <p:nvPr/>
          </p:nvCxnSpPr>
          <p:spPr>
            <a:xfrm>
              <a:off x="381000" y="1776924"/>
              <a:ext cx="3220329" cy="0"/>
            </a:xfrm>
            <a:prstGeom prst="line">
              <a:avLst/>
            </a:prstGeom>
            <a:ln w="12700" cap="rnd" cmpd="sng">
              <a:solidFill>
                <a:srgbClr val="9B9B9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189" descr="Horizontal Divider Line"/>
            <p:cNvCxnSpPr/>
            <p:nvPr/>
          </p:nvCxnSpPr>
          <p:spPr>
            <a:xfrm>
              <a:off x="381000" y="2986314"/>
              <a:ext cx="4424835" cy="0"/>
            </a:xfrm>
            <a:prstGeom prst="line">
              <a:avLst/>
            </a:prstGeom>
            <a:ln w="12700" cap="rnd" cmpd="sng">
              <a:solidFill>
                <a:srgbClr val="9B9B9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191" descr="Horizontal Divider Line"/>
            <p:cNvCxnSpPr/>
            <p:nvPr/>
          </p:nvCxnSpPr>
          <p:spPr>
            <a:xfrm>
              <a:off x="381000" y="4898659"/>
              <a:ext cx="4424835" cy="0"/>
            </a:xfrm>
            <a:prstGeom prst="line">
              <a:avLst/>
            </a:prstGeom>
            <a:ln w="12700" cap="rnd" cmpd="sng">
              <a:solidFill>
                <a:srgbClr val="9B9B9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261" descr="Vertical Divider Line"/>
            <p:cNvCxnSpPr/>
            <p:nvPr/>
          </p:nvCxnSpPr>
          <p:spPr>
            <a:xfrm rot="5400000">
              <a:off x="1730317" y="5580419"/>
              <a:ext cx="1363517" cy="0"/>
            </a:xfrm>
            <a:prstGeom prst="line">
              <a:avLst/>
            </a:prstGeom>
            <a:ln w="12700" cap="rnd" cmpd="sng">
              <a:solidFill>
                <a:srgbClr val="9B9B9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Rectangle 6"/>
            <p:cNvSpPr/>
            <p:nvPr/>
          </p:nvSpPr>
          <p:spPr>
            <a:xfrm>
              <a:off x="6040500" y="2106258"/>
              <a:ext cx="81991" cy="22182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437365"/>
              <a:endParaRPr lang="en-US" sz="4799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  <p:grpSp>
          <p:nvGrpSpPr>
            <p:cNvPr id="94" name="Group 2" descr="Blue group."/>
            <p:cNvGrpSpPr/>
            <p:nvPr/>
          </p:nvGrpSpPr>
          <p:grpSpPr>
            <a:xfrm>
              <a:off x="356323" y="1295400"/>
              <a:ext cx="5756346" cy="5138214"/>
              <a:chOff x="682877" y="1295400"/>
              <a:chExt cx="5428764" cy="5138214"/>
            </a:xfrm>
          </p:grpSpPr>
          <p:grpSp>
            <p:nvGrpSpPr>
              <p:cNvPr id="101" name="Group 174" descr="Male Half Icon"/>
              <p:cNvGrpSpPr/>
              <p:nvPr/>
            </p:nvGrpSpPr>
            <p:grpSpPr>
              <a:xfrm>
                <a:off x="5103812" y="1295400"/>
                <a:ext cx="1007829" cy="5138214"/>
                <a:chOff x="5065712" y="990600"/>
                <a:chExt cx="1007829" cy="5138214"/>
              </a:xfrm>
            </p:grpSpPr>
            <p:sp>
              <p:nvSpPr>
                <p:cNvPr id="112" name="Freeform 16"/>
                <p:cNvSpPr>
                  <a:spLocks/>
                </p:cNvSpPr>
                <p:nvPr/>
              </p:nvSpPr>
              <p:spPr bwMode="auto">
                <a:xfrm>
                  <a:off x="5065712" y="1905001"/>
                  <a:ext cx="1007829" cy="4223813"/>
                </a:xfrm>
                <a:custGeom>
                  <a:avLst/>
                  <a:gdLst>
                    <a:gd name="T0" fmla="*/ 10 w 41"/>
                    <a:gd name="T1" fmla="*/ 4 h 173"/>
                    <a:gd name="T2" fmla="*/ 40 w 41"/>
                    <a:gd name="T3" fmla="*/ 1 h 173"/>
                    <a:gd name="T4" fmla="*/ 41 w 41"/>
                    <a:gd name="T5" fmla="*/ 81 h 173"/>
                    <a:gd name="T6" fmla="*/ 38 w 41"/>
                    <a:gd name="T7" fmla="*/ 84 h 173"/>
                    <a:gd name="T8" fmla="*/ 38 w 41"/>
                    <a:gd name="T9" fmla="*/ 162 h 173"/>
                    <a:gd name="T10" fmla="*/ 20 w 41"/>
                    <a:gd name="T11" fmla="*/ 165 h 173"/>
                    <a:gd name="T12" fmla="*/ 19 w 41"/>
                    <a:gd name="T13" fmla="*/ 155 h 173"/>
                    <a:gd name="T14" fmla="*/ 19 w 41"/>
                    <a:gd name="T15" fmla="*/ 28 h 173"/>
                    <a:gd name="T16" fmla="*/ 15 w 41"/>
                    <a:gd name="T17" fmla="*/ 28 h 173"/>
                    <a:gd name="T18" fmla="*/ 15 w 41"/>
                    <a:gd name="T19" fmla="*/ 74 h 173"/>
                    <a:gd name="T20" fmla="*/ 7 w 41"/>
                    <a:gd name="T21" fmla="*/ 83 h 173"/>
                    <a:gd name="T22" fmla="*/ 1 w 41"/>
                    <a:gd name="T23" fmla="*/ 76 h 173"/>
                    <a:gd name="T24" fmla="*/ 0 w 41"/>
                    <a:gd name="T25" fmla="*/ 22 h 173"/>
                    <a:gd name="T26" fmla="*/ 10 w 41"/>
                    <a:gd name="T27" fmla="*/ 4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1" h="173">
                      <a:moveTo>
                        <a:pt x="10" y="4"/>
                      </a:moveTo>
                      <a:cubicBezTo>
                        <a:pt x="19" y="0"/>
                        <a:pt x="30" y="1"/>
                        <a:pt x="40" y="1"/>
                      </a:cubicBezTo>
                      <a:cubicBezTo>
                        <a:pt x="41" y="27"/>
                        <a:pt x="40" y="54"/>
                        <a:pt x="41" y="81"/>
                      </a:cubicBezTo>
                      <a:cubicBezTo>
                        <a:pt x="40" y="82"/>
                        <a:pt x="39" y="84"/>
                        <a:pt x="38" y="84"/>
                      </a:cubicBezTo>
                      <a:cubicBezTo>
                        <a:pt x="38" y="110"/>
                        <a:pt x="38" y="136"/>
                        <a:pt x="38" y="162"/>
                      </a:cubicBezTo>
                      <a:cubicBezTo>
                        <a:pt x="38" y="171"/>
                        <a:pt x="23" y="173"/>
                        <a:pt x="20" y="165"/>
                      </a:cubicBezTo>
                      <a:cubicBezTo>
                        <a:pt x="19" y="162"/>
                        <a:pt x="19" y="158"/>
                        <a:pt x="19" y="155"/>
                      </a:cubicBezTo>
                      <a:cubicBezTo>
                        <a:pt x="19" y="113"/>
                        <a:pt x="19" y="71"/>
                        <a:pt x="19" y="28"/>
                      </a:cubicBezTo>
                      <a:cubicBezTo>
                        <a:pt x="18" y="28"/>
                        <a:pt x="16" y="28"/>
                        <a:pt x="15" y="28"/>
                      </a:cubicBezTo>
                      <a:cubicBezTo>
                        <a:pt x="15" y="44"/>
                        <a:pt x="15" y="59"/>
                        <a:pt x="15" y="74"/>
                      </a:cubicBezTo>
                      <a:cubicBezTo>
                        <a:pt x="15" y="79"/>
                        <a:pt x="12" y="84"/>
                        <a:pt x="7" y="83"/>
                      </a:cubicBezTo>
                      <a:cubicBezTo>
                        <a:pt x="3" y="84"/>
                        <a:pt x="0" y="80"/>
                        <a:pt x="1" y="76"/>
                      </a:cubicBezTo>
                      <a:cubicBezTo>
                        <a:pt x="0" y="58"/>
                        <a:pt x="0" y="40"/>
                        <a:pt x="0" y="22"/>
                      </a:cubicBezTo>
                      <a:cubicBezTo>
                        <a:pt x="0" y="15"/>
                        <a:pt x="3" y="7"/>
                        <a:pt x="10" y="4"/>
                      </a:cubicBezTo>
                      <a:close/>
                    </a:path>
                  </a:pathLst>
                </a:custGeom>
                <a:solidFill>
                  <a:srgbClr val="3333CC"/>
                </a:solidFill>
                <a:ln>
                  <a:noFill/>
                </a:ln>
              </p:spPr>
              <p:txBody>
                <a:bodyPr vert="horz" wrap="square" lIns="182832" tIns="91416" rIns="182832" bIns="9141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2437365"/>
                  <a:endParaRPr lang="en-US" sz="4799">
                    <a:solidFill>
                      <a:prstClr val="black">
                        <a:lumMod val="75000"/>
                        <a:lumOff val="25000"/>
                      </a:prstClr>
                    </a:solidFill>
                  </a:endParaRPr>
                </a:p>
              </p:txBody>
            </p:sp>
            <p:sp>
              <p:nvSpPr>
                <p:cNvPr id="113" name="Oval 17"/>
                <p:cNvSpPr/>
                <p:nvPr/>
              </p:nvSpPr>
              <p:spPr bwMode="auto">
                <a:xfrm>
                  <a:off x="5597795" y="990600"/>
                  <a:ext cx="431800" cy="8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800" h="838200">
                      <a:moveTo>
                        <a:pt x="419100" y="0"/>
                      </a:moveTo>
                      <a:lnTo>
                        <a:pt x="431800" y="1280"/>
                      </a:lnTo>
                      <a:lnTo>
                        <a:pt x="431800" y="836920"/>
                      </a:lnTo>
                      <a:lnTo>
                        <a:pt x="419100" y="838200"/>
                      </a:lnTo>
                      <a:cubicBezTo>
                        <a:pt x="187637" y="838200"/>
                        <a:pt x="0" y="650563"/>
                        <a:pt x="0" y="419100"/>
                      </a:cubicBezTo>
                      <a:cubicBezTo>
                        <a:pt x="0" y="187637"/>
                        <a:pt x="187637" y="0"/>
                        <a:pt x="419100" y="0"/>
                      </a:cubicBezTo>
                      <a:close/>
                    </a:path>
                  </a:pathLst>
                </a:custGeom>
                <a:solidFill>
                  <a:srgbClr val="3333CC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182832" tIns="91416" rIns="182832" bIns="91416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1828343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4799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Times" pitchFamily="-97" charset="0"/>
                  </a:endParaRPr>
                </a:p>
              </p:txBody>
            </p:sp>
          </p:grpSp>
          <p:sp>
            <p:nvSpPr>
              <p:cNvPr id="102" name="Rectangle 70"/>
              <p:cNvSpPr>
                <a:spLocks noChangeArrowheads="1"/>
              </p:cNvSpPr>
              <p:nvPr/>
            </p:nvSpPr>
            <p:spPr bwMode="auto">
              <a:xfrm>
                <a:off x="1517824" y="5400082"/>
                <a:ext cx="1436058" cy="6473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16" tIns="36566" rIns="54850" bIns="36566"/>
              <a:lstStyle/>
              <a:p>
                <a:pPr defTabSz="2437365">
                  <a:lnSpc>
                    <a:spcPct val="85000"/>
                  </a:lnSpc>
                  <a:spcBef>
                    <a:spcPts val="400"/>
                  </a:spcBef>
                </a:pPr>
                <a:r>
                  <a:rPr lang="en-US" sz="7998" b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 Narrow" pitchFamily="34" charset="0"/>
                  </a:rPr>
                  <a:t>66% </a:t>
                </a:r>
              </a:p>
            </p:txBody>
          </p:sp>
          <p:grpSp>
            <p:nvGrpSpPr>
              <p:cNvPr id="103" name="Group 263"/>
              <p:cNvGrpSpPr/>
              <p:nvPr/>
            </p:nvGrpSpPr>
            <p:grpSpPr>
              <a:xfrm>
                <a:off x="682877" y="1964668"/>
                <a:ext cx="278019" cy="731454"/>
                <a:chOff x="4042929" y="1191573"/>
                <a:chExt cx="266700" cy="701676"/>
              </a:xfrm>
              <a:solidFill>
                <a:srgbClr val="2E76D4"/>
              </a:solidFill>
            </p:grpSpPr>
            <p:sp>
              <p:nvSpPr>
                <p:cNvPr id="110" name="Freeform 6"/>
                <p:cNvSpPr>
                  <a:spLocks/>
                </p:cNvSpPr>
                <p:nvPr/>
              </p:nvSpPr>
              <p:spPr bwMode="auto">
                <a:xfrm>
                  <a:off x="4111188" y="1191573"/>
                  <a:ext cx="136525" cy="133350"/>
                </a:xfrm>
                <a:custGeom>
                  <a:avLst/>
                  <a:gdLst>
                    <a:gd name="T0" fmla="*/ 15 w 40"/>
                    <a:gd name="T1" fmla="*/ 4 h 39"/>
                    <a:gd name="T2" fmla="*/ 34 w 40"/>
                    <a:gd name="T3" fmla="*/ 25 h 39"/>
                    <a:gd name="T4" fmla="*/ 7 w 40"/>
                    <a:gd name="T5" fmla="*/ 30 h 39"/>
                    <a:gd name="T6" fmla="*/ 15 w 40"/>
                    <a:gd name="T7" fmla="*/ 4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9">
                      <a:moveTo>
                        <a:pt x="15" y="4"/>
                      </a:moveTo>
                      <a:cubicBezTo>
                        <a:pt x="27" y="0"/>
                        <a:pt x="40" y="14"/>
                        <a:pt x="34" y="25"/>
                      </a:cubicBezTo>
                      <a:cubicBezTo>
                        <a:pt x="31" y="36"/>
                        <a:pt x="14" y="39"/>
                        <a:pt x="7" y="30"/>
                      </a:cubicBezTo>
                      <a:cubicBezTo>
                        <a:pt x="0" y="22"/>
                        <a:pt x="4" y="6"/>
                        <a:pt x="15" y="4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txBody>
                <a:bodyPr vert="horz" wrap="square" lIns="182832" tIns="91416" rIns="182832" bIns="9141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2437365"/>
                  <a:endParaRPr lang="en-US" sz="4799">
                    <a:solidFill>
                      <a:prstClr val="black">
                        <a:lumMod val="75000"/>
                        <a:lumOff val="25000"/>
                      </a:prstClr>
                    </a:solidFill>
                  </a:endParaRPr>
                </a:p>
              </p:txBody>
            </p:sp>
            <p:sp>
              <p:nvSpPr>
                <p:cNvPr id="111" name="Freeform 7"/>
                <p:cNvSpPr>
                  <a:spLocks/>
                </p:cNvSpPr>
                <p:nvPr/>
              </p:nvSpPr>
              <p:spPr bwMode="auto">
                <a:xfrm>
                  <a:off x="4042929" y="1316986"/>
                  <a:ext cx="266700" cy="576263"/>
                </a:xfrm>
                <a:custGeom>
                  <a:avLst/>
                  <a:gdLst>
                    <a:gd name="T0" fmla="*/ 10 w 78"/>
                    <a:gd name="T1" fmla="*/ 4 h 168"/>
                    <a:gd name="T2" fmla="*/ 43 w 78"/>
                    <a:gd name="T3" fmla="*/ 2 h 168"/>
                    <a:gd name="T4" fmla="*/ 71 w 78"/>
                    <a:gd name="T5" fmla="*/ 7 h 168"/>
                    <a:gd name="T6" fmla="*/ 78 w 78"/>
                    <a:gd name="T7" fmla="*/ 27 h 168"/>
                    <a:gd name="T8" fmla="*/ 78 w 78"/>
                    <a:gd name="T9" fmla="*/ 73 h 168"/>
                    <a:gd name="T10" fmla="*/ 72 w 78"/>
                    <a:gd name="T11" fmla="*/ 81 h 168"/>
                    <a:gd name="T12" fmla="*/ 64 w 78"/>
                    <a:gd name="T13" fmla="*/ 73 h 168"/>
                    <a:gd name="T14" fmla="*/ 64 w 78"/>
                    <a:gd name="T15" fmla="*/ 28 h 168"/>
                    <a:gd name="T16" fmla="*/ 59 w 78"/>
                    <a:gd name="T17" fmla="*/ 28 h 168"/>
                    <a:gd name="T18" fmla="*/ 59 w 78"/>
                    <a:gd name="T19" fmla="*/ 156 h 168"/>
                    <a:gd name="T20" fmla="*/ 41 w 78"/>
                    <a:gd name="T21" fmla="*/ 158 h 168"/>
                    <a:gd name="T22" fmla="*/ 41 w 78"/>
                    <a:gd name="T23" fmla="*/ 81 h 168"/>
                    <a:gd name="T24" fmla="*/ 37 w 78"/>
                    <a:gd name="T25" fmla="*/ 81 h 168"/>
                    <a:gd name="T26" fmla="*/ 37 w 78"/>
                    <a:gd name="T27" fmla="*/ 148 h 168"/>
                    <a:gd name="T28" fmla="*/ 35 w 78"/>
                    <a:gd name="T29" fmla="*/ 162 h 168"/>
                    <a:gd name="T30" fmla="*/ 18 w 78"/>
                    <a:gd name="T31" fmla="*/ 156 h 168"/>
                    <a:gd name="T32" fmla="*/ 18 w 78"/>
                    <a:gd name="T33" fmla="*/ 28 h 168"/>
                    <a:gd name="T34" fmla="*/ 14 w 78"/>
                    <a:gd name="T35" fmla="*/ 28 h 168"/>
                    <a:gd name="T36" fmla="*/ 14 w 78"/>
                    <a:gd name="T37" fmla="*/ 71 h 168"/>
                    <a:gd name="T38" fmla="*/ 6 w 78"/>
                    <a:gd name="T39" fmla="*/ 81 h 168"/>
                    <a:gd name="T40" fmla="*/ 0 w 78"/>
                    <a:gd name="T41" fmla="*/ 74 h 168"/>
                    <a:gd name="T42" fmla="*/ 0 w 78"/>
                    <a:gd name="T43" fmla="*/ 21 h 168"/>
                    <a:gd name="T44" fmla="*/ 10 w 78"/>
                    <a:gd name="T45" fmla="*/ 4 h 1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78" h="168">
                      <a:moveTo>
                        <a:pt x="10" y="4"/>
                      </a:moveTo>
                      <a:cubicBezTo>
                        <a:pt x="21" y="0"/>
                        <a:pt x="32" y="2"/>
                        <a:pt x="43" y="2"/>
                      </a:cubicBezTo>
                      <a:cubicBezTo>
                        <a:pt x="53" y="2"/>
                        <a:pt x="64" y="0"/>
                        <a:pt x="71" y="7"/>
                      </a:cubicBezTo>
                      <a:cubicBezTo>
                        <a:pt x="77" y="12"/>
                        <a:pt x="78" y="20"/>
                        <a:pt x="78" y="27"/>
                      </a:cubicBezTo>
                      <a:cubicBezTo>
                        <a:pt x="78" y="42"/>
                        <a:pt x="78" y="57"/>
                        <a:pt x="78" y="73"/>
                      </a:cubicBezTo>
                      <a:cubicBezTo>
                        <a:pt x="78" y="76"/>
                        <a:pt x="78" y="81"/>
                        <a:pt x="72" y="81"/>
                      </a:cubicBezTo>
                      <a:cubicBezTo>
                        <a:pt x="67" y="81"/>
                        <a:pt x="64" y="77"/>
                        <a:pt x="64" y="73"/>
                      </a:cubicBezTo>
                      <a:cubicBezTo>
                        <a:pt x="64" y="58"/>
                        <a:pt x="64" y="43"/>
                        <a:pt x="64" y="28"/>
                      </a:cubicBezTo>
                      <a:cubicBezTo>
                        <a:pt x="63" y="28"/>
                        <a:pt x="60" y="28"/>
                        <a:pt x="59" y="28"/>
                      </a:cubicBezTo>
                      <a:cubicBezTo>
                        <a:pt x="59" y="71"/>
                        <a:pt x="59" y="113"/>
                        <a:pt x="59" y="156"/>
                      </a:cubicBezTo>
                      <a:cubicBezTo>
                        <a:pt x="60" y="166"/>
                        <a:pt x="42" y="168"/>
                        <a:pt x="41" y="158"/>
                      </a:cubicBezTo>
                      <a:cubicBezTo>
                        <a:pt x="41" y="132"/>
                        <a:pt x="41" y="107"/>
                        <a:pt x="41" y="81"/>
                      </a:cubicBezTo>
                      <a:cubicBezTo>
                        <a:pt x="40" y="81"/>
                        <a:pt x="38" y="81"/>
                        <a:pt x="37" y="81"/>
                      </a:cubicBezTo>
                      <a:cubicBezTo>
                        <a:pt x="37" y="103"/>
                        <a:pt x="37" y="126"/>
                        <a:pt x="37" y="148"/>
                      </a:cubicBezTo>
                      <a:cubicBezTo>
                        <a:pt x="37" y="153"/>
                        <a:pt x="37" y="160"/>
                        <a:pt x="35" y="162"/>
                      </a:cubicBezTo>
                      <a:cubicBezTo>
                        <a:pt x="29" y="167"/>
                        <a:pt x="18" y="164"/>
                        <a:pt x="18" y="156"/>
                      </a:cubicBezTo>
                      <a:cubicBezTo>
                        <a:pt x="18" y="113"/>
                        <a:pt x="18" y="71"/>
                        <a:pt x="18" y="28"/>
                      </a:cubicBezTo>
                      <a:cubicBezTo>
                        <a:pt x="17" y="28"/>
                        <a:pt x="15" y="28"/>
                        <a:pt x="14" y="28"/>
                      </a:cubicBezTo>
                      <a:cubicBezTo>
                        <a:pt x="14" y="43"/>
                        <a:pt x="14" y="57"/>
                        <a:pt x="14" y="71"/>
                      </a:cubicBezTo>
                      <a:cubicBezTo>
                        <a:pt x="14" y="75"/>
                        <a:pt x="12" y="81"/>
                        <a:pt x="6" y="81"/>
                      </a:cubicBezTo>
                      <a:cubicBezTo>
                        <a:pt x="2" y="81"/>
                        <a:pt x="0" y="77"/>
                        <a:pt x="0" y="74"/>
                      </a:cubicBezTo>
                      <a:cubicBezTo>
                        <a:pt x="0" y="57"/>
                        <a:pt x="0" y="39"/>
                        <a:pt x="0" y="21"/>
                      </a:cubicBezTo>
                      <a:cubicBezTo>
                        <a:pt x="0" y="14"/>
                        <a:pt x="3" y="7"/>
                        <a:pt x="10" y="4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txBody>
                <a:bodyPr vert="horz" wrap="square" lIns="182832" tIns="91416" rIns="182832" bIns="9141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2437365"/>
                  <a:endParaRPr lang="en-US" sz="4799">
                    <a:solidFill>
                      <a:prstClr val="black">
                        <a:lumMod val="75000"/>
                        <a:lumOff val="25000"/>
                      </a:prstClr>
                    </a:solidFill>
                  </a:endParaRPr>
                </a:p>
              </p:txBody>
            </p:sp>
          </p:grpSp>
          <p:sp>
            <p:nvSpPr>
              <p:cNvPr id="104" name="Rectangle 70"/>
              <p:cNvSpPr>
                <a:spLocks noChangeArrowheads="1"/>
              </p:cNvSpPr>
              <p:nvPr/>
            </p:nvSpPr>
            <p:spPr bwMode="auto">
              <a:xfrm>
                <a:off x="1101942" y="1935419"/>
                <a:ext cx="1863390" cy="12199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16" tIns="36566" rIns="54850" bIns="36566"/>
              <a:lstStyle/>
              <a:p>
                <a:pPr defTabSz="2437365">
                  <a:lnSpc>
                    <a:spcPct val="85000"/>
                  </a:lnSpc>
                  <a:spcBef>
                    <a:spcPts val="400"/>
                  </a:spcBef>
                </a:pPr>
                <a:r>
                  <a:rPr lang="en-US" sz="7998" b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 Narrow" pitchFamily="34" charset="0"/>
                  </a:rPr>
                  <a:t>846</a:t>
                </a:r>
              </a:p>
              <a:p>
                <a:pPr defTabSz="2437365">
                  <a:lnSpc>
                    <a:spcPct val="85000"/>
                  </a:lnSpc>
                  <a:spcBef>
                    <a:spcPts val="400"/>
                  </a:spcBef>
                </a:pPr>
                <a:r>
                  <a:rPr lang="en-US" sz="4799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 Narrow" pitchFamily="112" charset="0"/>
                  </a:rPr>
                  <a:t>Participaciones</a:t>
                </a:r>
              </a:p>
            </p:txBody>
          </p:sp>
          <p:sp>
            <p:nvSpPr>
              <p:cNvPr id="106" name="Rectangle 70"/>
              <p:cNvSpPr>
                <a:spLocks noChangeArrowheads="1"/>
              </p:cNvSpPr>
              <p:nvPr/>
            </p:nvSpPr>
            <p:spPr bwMode="auto">
              <a:xfrm>
                <a:off x="2713693" y="2108651"/>
                <a:ext cx="1252536" cy="9329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16" tIns="36566" rIns="54850" bIns="36566"/>
              <a:lstStyle/>
              <a:p>
                <a:pPr algn="r" defTabSz="2437365">
                  <a:lnSpc>
                    <a:spcPct val="85000"/>
                  </a:lnSpc>
                  <a:spcBef>
                    <a:spcPts val="400"/>
                  </a:spcBef>
                </a:pPr>
                <a:r>
                  <a:rPr lang="en-US" sz="7998" b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 Narrow" pitchFamily="34" charset="0"/>
                  </a:rPr>
                  <a:t>54%</a:t>
                </a:r>
              </a:p>
            </p:txBody>
          </p:sp>
          <p:grpSp>
            <p:nvGrpSpPr>
              <p:cNvPr id="107" name="Group 257" descr="Blue Pie Chart Icon"/>
              <p:cNvGrpSpPr/>
              <p:nvPr/>
            </p:nvGrpSpPr>
            <p:grpSpPr>
              <a:xfrm>
                <a:off x="4162662" y="1880694"/>
                <a:ext cx="928815" cy="975710"/>
                <a:chOff x="6458212" y="-5946885"/>
                <a:chExt cx="2335656" cy="2453576"/>
              </a:xfrm>
              <a:solidFill>
                <a:srgbClr val="2E76D4"/>
              </a:solidFill>
            </p:grpSpPr>
            <p:sp>
              <p:nvSpPr>
                <p:cNvPr id="108" name="Freeform 34"/>
                <p:cNvSpPr>
                  <a:spLocks/>
                </p:cNvSpPr>
                <p:nvPr/>
              </p:nvSpPr>
              <p:spPr bwMode="auto">
                <a:xfrm>
                  <a:off x="6458212" y="-5946885"/>
                  <a:ext cx="1060451" cy="1114426"/>
                </a:xfrm>
                <a:custGeom>
                  <a:avLst/>
                  <a:gdLst/>
                  <a:ahLst/>
                  <a:cxnLst>
                    <a:cxn ang="0">
                      <a:pos x="668" y="702"/>
                    </a:cxn>
                    <a:cxn ang="0">
                      <a:pos x="0" y="484"/>
                    </a:cxn>
                    <a:cxn ang="0">
                      <a:pos x="0" y="484"/>
                    </a:cxn>
                    <a:cxn ang="0">
                      <a:pos x="10" y="458"/>
                    </a:cxn>
                    <a:cxn ang="0">
                      <a:pos x="20" y="431"/>
                    </a:cxn>
                    <a:cxn ang="0">
                      <a:pos x="31" y="404"/>
                    </a:cxn>
                    <a:cxn ang="0">
                      <a:pos x="43" y="379"/>
                    </a:cxn>
                    <a:cxn ang="0">
                      <a:pos x="57" y="355"/>
                    </a:cxn>
                    <a:cxn ang="0">
                      <a:pos x="71" y="330"/>
                    </a:cxn>
                    <a:cxn ang="0">
                      <a:pos x="86" y="307"/>
                    </a:cxn>
                    <a:cxn ang="0">
                      <a:pos x="101" y="285"/>
                    </a:cxn>
                    <a:cxn ang="0">
                      <a:pos x="118" y="263"/>
                    </a:cxn>
                    <a:cxn ang="0">
                      <a:pos x="135" y="241"/>
                    </a:cxn>
                    <a:cxn ang="0">
                      <a:pos x="153" y="222"/>
                    </a:cxn>
                    <a:cxn ang="0">
                      <a:pos x="171" y="202"/>
                    </a:cxn>
                    <a:cxn ang="0">
                      <a:pos x="191" y="183"/>
                    </a:cxn>
                    <a:cxn ang="0">
                      <a:pos x="212" y="166"/>
                    </a:cxn>
                    <a:cxn ang="0">
                      <a:pos x="233" y="147"/>
                    </a:cxn>
                    <a:cxn ang="0">
                      <a:pos x="254" y="132"/>
                    </a:cxn>
                    <a:cxn ang="0">
                      <a:pos x="276" y="117"/>
                    </a:cxn>
                    <a:cxn ang="0">
                      <a:pos x="299" y="101"/>
                    </a:cxn>
                    <a:cxn ang="0">
                      <a:pos x="321" y="89"/>
                    </a:cxn>
                    <a:cxn ang="0">
                      <a:pos x="345" y="76"/>
                    </a:cxn>
                    <a:cxn ang="0">
                      <a:pos x="370" y="63"/>
                    </a:cxn>
                    <a:cxn ang="0">
                      <a:pos x="394" y="53"/>
                    </a:cxn>
                    <a:cxn ang="0">
                      <a:pos x="421" y="44"/>
                    </a:cxn>
                    <a:cxn ang="0">
                      <a:pos x="446" y="34"/>
                    </a:cxn>
                    <a:cxn ang="0">
                      <a:pos x="473" y="27"/>
                    </a:cxn>
                    <a:cxn ang="0">
                      <a:pos x="500" y="20"/>
                    </a:cxn>
                    <a:cxn ang="0">
                      <a:pos x="526" y="13"/>
                    </a:cxn>
                    <a:cxn ang="0">
                      <a:pos x="554" y="9"/>
                    </a:cxn>
                    <a:cxn ang="0">
                      <a:pos x="582" y="4"/>
                    </a:cxn>
                    <a:cxn ang="0">
                      <a:pos x="611" y="2"/>
                    </a:cxn>
                    <a:cxn ang="0">
                      <a:pos x="639" y="0"/>
                    </a:cxn>
                    <a:cxn ang="0">
                      <a:pos x="668" y="0"/>
                    </a:cxn>
                    <a:cxn ang="0">
                      <a:pos x="668" y="702"/>
                    </a:cxn>
                  </a:cxnLst>
                  <a:rect l="0" t="0" r="r" b="b"/>
                  <a:pathLst>
                    <a:path w="668" h="702">
                      <a:moveTo>
                        <a:pt x="668" y="702"/>
                      </a:moveTo>
                      <a:lnTo>
                        <a:pt x="0" y="484"/>
                      </a:lnTo>
                      <a:lnTo>
                        <a:pt x="0" y="484"/>
                      </a:lnTo>
                      <a:lnTo>
                        <a:pt x="10" y="458"/>
                      </a:lnTo>
                      <a:lnTo>
                        <a:pt x="20" y="431"/>
                      </a:lnTo>
                      <a:lnTo>
                        <a:pt x="31" y="404"/>
                      </a:lnTo>
                      <a:lnTo>
                        <a:pt x="43" y="379"/>
                      </a:lnTo>
                      <a:lnTo>
                        <a:pt x="57" y="355"/>
                      </a:lnTo>
                      <a:lnTo>
                        <a:pt x="71" y="330"/>
                      </a:lnTo>
                      <a:lnTo>
                        <a:pt x="86" y="307"/>
                      </a:lnTo>
                      <a:lnTo>
                        <a:pt x="101" y="285"/>
                      </a:lnTo>
                      <a:lnTo>
                        <a:pt x="118" y="263"/>
                      </a:lnTo>
                      <a:lnTo>
                        <a:pt x="135" y="241"/>
                      </a:lnTo>
                      <a:lnTo>
                        <a:pt x="153" y="222"/>
                      </a:lnTo>
                      <a:lnTo>
                        <a:pt x="171" y="202"/>
                      </a:lnTo>
                      <a:lnTo>
                        <a:pt x="191" y="183"/>
                      </a:lnTo>
                      <a:lnTo>
                        <a:pt x="212" y="166"/>
                      </a:lnTo>
                      <a:lnTo>
                        <a:pt x="233" y="147"/>
                      </a:lnTo>
                      <a:lnTo>
                        <a:pt x="254" y="132"/>
                      </a:lnTo>
                      <a:lnTo>
                        <a:pt x="276" y="117"/>
                      </a:lnTo>
                      <a:lnTo>
                        <a:pt x="299" y="101"/>
                      </a:lnTo>
                      <a:lnTo>
                        <a:pt x="321" y="89"/>
                      </a:lnTo>
                      <a:lnTo>
                        <a:pt x="345" y="76"/>
                      </a:lnTo>
                      <a:lnTo>
                        <a:pt x="370" y="63"/>
                      </a:lnTo>
                      <a:lnTo>
                        <a:pt x="394" y="53"/>
                      </a:lnTo>
                      <a:lnTo>
                        <a:pt x="421" y="44"/>
                      </a:lnTo>
                      <a:lnTo>
                        <a:pt x="446" y="34"/>
                      </a:lnTo>
                      <a:lnTo>
                        <a:pt x="473" y="27"/>
                      </a:lnTo>
                      <a:lnTo>
                        <a:pt x="500" y="20"/>
                      </a:lnTo>
                      <a:lnTo>
                        <a:pt x="526" y="13"/>
                      </a:lnTo>
                      <a:lnTo>
                        <a:pt x="554" y="9"/>
                      </a:lnTo>
                      <a:lnTo>
                        <a:pt x="582" y="4"/>
                      </a:lnTo>
                      <a:lnTo>
                        <a:pt x="611" y="2"/>
                      </a:lnTo>
                      <a:lnTo>
                        <a:pt x="639" y="0"/>
                      </a:lnTo>
                      <a:lnTo>
                        <a:pt x="668" y="0"/>
                      </a:lnTo>
                      <a:lnTo>
                        <a:pt x="668" y="702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82832" tIns="91416" rIns="182832" bIns="9141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2437365"/>
                  <a:endParaRPr lang="en-US" sz="4799">
                    <a:solidFill>
                      <a:prstClr val="black">
                        <a:lumMod val="75000"/>
                        <a:lumOff val="25000"/>
                      </a:prstClr>
                    </a:solidFill>
                  </a:endParaRPr>
                </a:p>
              </p:txBody>
            </p:sp>
            <p:sp>
              <p:nvSpPr>
                <p:cNvPr id="109" name="Freeform 35"/>
                <p:cNvSpPr>
                  <a:spLocks/>
                </p:cNvSpPr>
                <p:nvPr/>
              </p:nvSpPr>
              <p:spPr bwMode="auto">
                <a:xfrm>
                  <a:off x="6565017" y="-5720573"/>
                  <a:ext cx="2228851" cy="2227264"/>
                </a:xfrm>
                <a:custGeom>
                  <a:avLst/>
                  <a:gdLst/>
                  <a:ahLst/>
                  <a:cxnLst>
                    <a:cxn ang="0">
                      <a:pos x="702" y="0"/>
                    </a:cxn>
                    <a:cxn ang="0">
                      <a:pos x="739" y="0"/>
                    </a:cxn>
                    <a:cxn ang="0">
                      <a:pos x="809" y="7"/>
                    </a:cxn>
                    <a:cxn ang="0">
                      <a:pos x="878" y="21"/>
                    </a:cxn>
                    <a:cxn ang="0">
                      <a:pos x="944" y="42"/>
                    </a:cxn>
                    <a:cxn ang="0">
                      <a:pos x="1007" y="68"/>
                    </a:cxn>
                    <a:cxn ang="0">
                      <a:pos x="1067" y="101"/>
                    </a:cxn>
                    <a:cxn ang="0">
                      <a:pos x="1122" y="139"/>
                    </a:cxn>
                    <a:cxn ang="0">
                      <a:pos x="1175" y="181"/>
                    </a:cxn>
                    <a:cxn ang="0">
                      <a:pos x="1221" y="228"/>
                    </a:cxn>
                    <a:cxn ang="0">
                      <a:pos x="1265" y="280"/>
                    </a:cxn>
                    <a:cxn ang="0">
                      <a:pos x="1303" y="336"/>
                    </a:cxn>
                    <a:cxn ang="0">
                      <a:pos x="1335" y="397"/>
                    </a:cxn>
                    <a:cxn ang="0">
                      <a:pos x="1362" y="460"/>
                    </a:cxn>
                    <a:cxn ang="0">
                      <a:pos x="1383" y="526"/>
                    </a:cxn>
                    <a:cxn ang="0">
                      <a:pos x="1397" y="595"/>
                    </a:cxn>
                    <a:cxn ang="0">
                      <a:pos x="1404" y="665"/>
                    </a:cxn>
                    <a:cxn ang="0">
                      <a:pos x="1404" y="701"/>
                    </a:cxn>
                    <a:cxn ang="0">
                      <a:pos x="1401" y="773"/>
                    </a:cxn>
                    <a:cxn ang="0">
                      <a:pos x="1390" y="843"/>
                    </a:cxn>
                    <a:cxn ang="0">
                      <a:pos x="1373" y="909"/>
                    </a:cxn>
                    <a:cxn ang="0">
                      <a:pos x="1349" y="973"/>
                    </a:cxn>
                    <a:cxn ang="0">
                      <a:pos x="1320" y="1035"/>
                    </a:cxn>
                    <a:cxn ang="0">
                      <a:pos x="1285" y="1093"/>
                    </a:cxn>
                    <a:cxn ang="0">
                      <a:pos x="1244" y="1147"/>
                    </a:cxn>
                    <a:cxn ang="0">
                      <a:pos x="1199" y="1197"/>
                    </a:cxn>
                    <a:cxn ang="0">
                      <a:pos x="1148" y="1243"/>
                    </a:cxn>
                    <a:cxn ang="0">
                      <a:pos x="1095" y="1284"/>
                    </a:cxn>
                    <a:cxn ang="0">
                      <a:pos x="1038" y="1319"/>
                    </a:cxn>
                    <a:cxn ang="0">
                      <a:pos x="976" y="1348"/>
                    </a:cxn>
                    <a:cxn ang="0">
                      <a:pos x="911" y="1371"/>
                    </a:cxn>
                    <a:cxn ang="0">
                      <a:pos x="844" y="1389"/>
                    </a:cxn>
                    <a:cxn ang="0">
                      <a:pos x="774" y="1399"/>
                    </a:cxn>
                    <a:cxn ang="0">
                      <a:pos x="702" y="1403"/>
                    </a:cxn>
                    <a:cxn ang="0">
                      <a:pos x="666" y="1401"/>
                    </a:cxn>
                    <a:cxn ang="0">
                      <a:pos x="595" y="1394"/>
                    </a:cxn>
                    <a:cxn ang="0">
                      <a:pos x="527" y="1380"/>
                    </a:cxn>
                    <a:cxn ang="0">
                      <a:pos x="461" y="1361"/>
                    </a:cxn>
                    <a:cxn ang="0">
                      <a:pos x="397" y="1334"/>
                    </a:cxn>
                    <a:cxn ang="0">
                      <a:pos x="338" y="1302"/>
                    </a:cxn>
                    <a:cxn ang="0">
                      <a:pos x="282" y="1264"/>
                    </a:cxn>
                    <a:cxn ang="0">
                      <a:pos x="230" y="1220"/>
                    </a:cxn>
                    <a:cxn ang="0">
                      <a:pos x="183" y="1173"/>
                    </a:cxn>
                    <a:cxn ang="0">
                      <a:pos x="139" y="1121"/>
                    </a:cxn>
                    <a:cxn ang="0">
                      <a:pos x="101" y="1065"/>
                    </a:cxn>
                    <a:cxn ang="0">
                      <a:pos x="69" y="1006"/>
                    </a:cxn>
                    <a:cxn ang="0">
                      <a:pos x="42" y="943"/>
                    </a:cxn>
                    <a:cxn ang="0">
                      <a:pos x="23" y="877"/>
                    </a:cxn>
                    <a:cxn ang="0">
                      <a:pos x="9" y="808"/>
                    </a:cxn>
                    <a:cxn ang="0">
                      <a:pos x="2" y="736"/>
                    </a:cxn>
                    <a:cxn ang="0">
                      <a:pos x="0" y="701"/>
                    </a:cxn>
                    <a:cxn ang="0">
                      <a:pos x="2" y="645"/>
                    </a:cxn>
                    <a:cxn ang="0">
                      <a:pos x="9" y="590"/>
                    </a:cxn>
                    <a:cxn ang="0">
                      <a:pos x="18" y="538"/>
                    </a:cxn>
                    <a:cxn ang="0">
                      <a:pos x="34" y="484"/>
                    </a:cxn>
                  </a:cxnLst>
                  <a:rect l="0" t="0" r="r" b="b"/>
                  <a:pathLst>
                    <a:path w="1404" h="1403">
                      <a:moveTo>
                        <a:pt x="702" y="701"/>
                      </a:moveTo>
                      <a:lnTo>
                        <a:pt x="702" y="0"/>
                      </a:lnTo>
                      <a:lnTo>
                        <a:pt x="702" y="0"/>
                      </a:lnTo>
                      <a:lnTo>
                        <a:pt x="739" y="0"/>
                      </a:lnTo>
                      <a:lnTo>
                        <a:pt x="774" y="2"/>
                      </a:lnTo>
                      <a:lnTo>
                        <a:pt x="809" y="7"/>
                      </a:lnTo>
                      <a:lnTo>
                        <a:pt x="844" y="14"/>
                      </a:lnTo>
                      <a:lnTo>
                        <a:pt x="878" y="21"/>
                      </a:lnTo>
                      <a:lnTo>
                        <a:pt x="911" y="30"/>
                      </a:lnTo>
                      <a:lnTo>
                        <a:pt x="944" y="42"/>
                      </a:lnTo>
                      <a:lnTo>
                        <a:pt x="976" y="54"/>
                      </a:lnTo>
                      <a:lnTo>
                        <a:pt x="1007" y="68"/>
                      </a:lnTo>
                      <a:lnTo>
                        <a:pt x="1038" y="84"/>
                      </a:lnTo>
                      <a:lnTo>
                        <a:pt x="1067" y="101"/>
                      </a:lnTo>
                      <a:lnTo>
                        <a:pt x="1095" y="119"/>
                      </a:lnTo>
                      <a:lnTo>
                        <a:pt x="1122" y="139"/>
                      </a:lnTo>
                      <a:lnTo>
                        <a:pt x="1148" y="160"/>
                      </a:lnTo>
                      <a:lnTo>
                        <a:pt x="1175" y="181"/>
                      </a:lnTo>
                      <a:lnTo>
                        <a:pt x="1199" y="204"/>
                      </a:lnTo>
                      <a:lnTo>
                        <a:pt x="1221" y="228"/>
                      </a:lnTo>
                      <a:lnTo>
                        <a:pt x="1244" y="255"/>
                      </a:lnTo>
                      <a:lnTo>
                        <a:pt x="1265" y="280"/>
                      </a:lnTo>
                      <a:lnTo>
                        <a:pt x="1285" y="308"/>
                      </a:lnTo>
                      <a:lnTo>
                        <a:pt x="1303" y="336"/>
                      </a:lnTo>
                      <a:lnTo>
                        <a:pt x="1320" y="366"/>
                      </a:lnTo>
                      <a:lnTo>
                        <a:pt x="1335" y="397"/>
                      </a:lnTo>
                      <a:lnTo>
                        <a:pt x="1349" y="428"/>
                      </a:lnTo>
                      <a:lnTo>
                        <a:pt x="1362" y="460"/>
                      </a:lnTo>
                      <a:lnTo>
                        <a:pt x="1373" y="492"/>
                      </a:lnTo>
                      <a:lnTo>
                        <a:pt x="1383" y="526"/>
                      </a:lnTo>
                      <a:lnTo>
                        <a:pt x="1390" y="560"/>
                      </a:lnTo>
                      <a:lnTo>
                        <a:pt x="1397" y="595"/>
                      </a:lnTo>
                      <a:lnTo>
                        <a:pt x="1401" y="630"/>
                      </a:lnTo>
                      <a:lnTo>
                        <a:pt x="1404" y="665"/>
                      </a:lnTo>
                      <a:lnTo>
                        <a:pt x="1404" y="701"/>
                      </a:lnTo>
                      <a:lnTo>
                        <a:pt x="1404" y="701"/>
                      </a:lnTo>
                      <a:lnTo>
                        <a:pt x="1404" y="736"/>
                      </a:lnTo>
                      <a:lnTo>
                        <a:pt x="1401" y="773"/>
                      </a:lnTo>
                      <a:lnTo>
                        <a:pt x="1397" y="808"/>
                      </a:lnTo>
                      <a:lnTo>
                        <a:pt x="1390" y="843"/>
                      </a:lnTo>
                      <a:lnTo>
                        <a:pt x="1383" y="877"/>
                      </a:lnTo>
                      <a:lnTo>
                        <a:pt x="1373" y="909"/>
                      </a:lnTo>
                      <a:lnTo>
                        <a:pt x="1362" y="943"/>
                      </a:lnTo>
                      <a:lnTo>
                        <a:pt x="1349" y="973"/>
                      </a:lnTo>
                      <a:lnTo>
                        <a:pt x="1335" y="1006"/>
                      </a:lnTo>
                      <a:lnTo>
                        <a:pt x="1320" y="1035"/>
                      </a:lnTo>
                      <a:lnTo>
                        <a:pt x="1303" y="1065"/>
                      </a:lnTo>
                      <a:lnTo>
                        <a:pt x="1285" y="1093"/>
                      </a:lnTo>
                      <a:lnTo>
                        <a:pt x="1265" y="1121"/>
                      </a:lnTo>
                      <a:lnTo>
                        <a:pt x="1244" y="1147"/>
                      </a:lnTo>
                      <a:lnTo>
                        <a:pt x="1221" y="1173"/>
                      </a:lnTo>
                      <a:lnTo>
                        <a:pt x="1199" y="1197"/>
                      </a:lnTo>
                      <a:lnTo>
                        <a:pt x="1175" y="1220"/>
                      </a:lnTo>
                      <a:lnTo>
                        <a:pt x="1148" y="1243"/>
                      </a:lnTo>
                      <a:lnTo>
                        <a:pt x="1122" y="1264"/>
                      </a:lnTo>
                      <a:lnTo>
                        <a:pt x="1095" y="1284"/>
                      </a:lnTo>
                      <a:lnTo>
                        <a:pt x="1067" y="1302"/>
                      </a:lnTo>
                      <a:lnTo>
                        <a:pt x="1038" y="1319"/>
                      </a:lnTo>
                      <a:lnTo>
                        <a:pt x="1007" y="1334"/>
                      </a:lnTo>
                      <a:lnTo>
                        <a:pt x="976" y="1348"/>
                      </a:lnTo>
                      <a:lnTo>
                        <a:pt x="944" y="1361"/>
                      </a:lnTo>
                      <a:lnTo>
                        <a:pt x="911" y="1371"/>
                      </a:lnTo>
                      <a:lnTo>
                        <a:pt x="878" y="1380"/>
                      </a:lnTo>
                      <a:lnTo>
                        <a:pt x="844" y="1389"/>
                      </a:lnTo>
                      <a:lnTo>
                        <a:pt x="809" y="1394"/>
                      </a:lnTo>
                      <a:lnTo>
                        <a:pt x="774" y="1399"/>
                      </a:lnTo>
                      <a:lnTo>
                        <a:pt x="739" y="1401"/>
                      </a:lnTo>
                      <a:lnTo>
                        <a:pt x="702" y="1403"/>
                      </a:lnTo>
                      <a:lnTo>
                        <a:pt x="702" y="1403"/>
                      </a:lnTo>
                      <a:lnTo>
                        <a:pt x="666" y="1401"/>
                      </a:lnTo>
                      <a:lnTo>
                        <a:pt x="630" y="1399"/>
                      </a:lnTo>
                      <a:lnTo>
                        <a:pt x="595" y="1394"/>
                      </a:lnTo>
                      <a:lnTo>
                        <a:pt x="560" y="1389"/>
                      </a:lnTo>
                      <a:lnTo>
                        <a:pt x="527" y="1380"/>
                      </a:lnTo>
                      <a:lnTo>
                        <a:pt x="493" y="1371"/>
                      </a:lnTo>
                      <a:lnTo>
                        <a:pt x="461" y="1361"/>
                      </a:lnTo>
                      <a:lnTo>
                        <a:pt x="428" y="1348"/>
                      </a:lnTo>
                      <a:lnTo>
                        <a:pt x="397" y="1334"/>
                      </a:lnTo>
                      <a:lnTo>
                        <a:pt x="368" y="1319"/>
                      </a:lnTo>
                      <a:lnTo>
                        <a:pt x="338" y="1302"/>
                      </a:lnTo>
                      <a:lnTo>
                        <a:pt x="310" y="1284"/>
                      </a:lnTo>
                      <a:lnTo>
                        <a:pt x="282" y="1264"/>
                      </a:lnTo>
                      <a:lnTo>
                        <a:pt x="256" y="1243"/>
                      </a:lnTo>
                      <a:lnTo>
                        <a:pt x="230" y="1220"/>
                      </a:lnTo>
                      <a:lnTo>
                        <a:pt x="205" y="1197"/>
                      </a:lnTo>
                      <a:lnTo>
                        <a:pt x="183" y="1173"/>
                      </a:lnTo>
                      <a:lnTo>
                        <a:pt x="160" y="1147"/>
                      </a:lnTo>
                      <a:lnTo>
                        <a:pt x="139" y="1121"/>
                      </a:lnTo>
                      <a:lnTo>
                        <a:pt x="119" y="1093"/>
                      </a:lnTo>
                      <a:lnTo>
                        <a:pt x="101" y="1065"/>
                      </a:lnTo>
                      <a:lnTo>
                        <a:pt x="84" y="1035"/>
                      </a:lnTo>
                      <a:lnTo>
                        <a:pt x="69" y="1006"/>
                      </a:lnTo>
                      <a:lnTo>
                        <a:pt x="55" y="973"/>
                      </a:lnTo>
                      <a:lnTo>
                        <a:pt x="42" y="943"/>
                      </a:lnTo>
                      <a:lnTo>
                        <a:pt x="31" y="909"/>
                      </a:lnTo>
                      <a:lnTo>
                        <a:pt x="23" y="877"/>
                      </a:lnTo>
                      <a:lnTo>
                        <a:pt x="14" y="843"/>
                      </a:lnTo>
                      <a:lnTo>
                        <a:pt x="9" y="808"/>
                      </a:lnTo>
                      <a:lnTo>
                        <a:pt x="4" y="773"/>
                      </a:lnTo>
                      <a:lnTo>
                        <a:pt x="2" y="736"/>
                      </a:lnTo>
                      <a:lnTo>
                        <a:pt x="0" y="701"/>
                      </a:lnTo>
                      <a:lnTo>
                        <a:pt x="0" y="701"/>
                      </a:lnTo>
                      <a:lnTo>
                        <a:pt x="0" y="672"/>
                      </a:lnTo>
                      <a:lnTo>
                        <a:pt x="2" y="645"/>
                      </a:lnTo>
                      <a:lnTo>
                        <a:pt x="4" y="617"/>
                      </a:lnTo>
                      <a:lnTo>
                        <a:pt x="9" y="590"/>
                      </a:lnTo>
                      <a:lnTo>
                        <a:pt x="13" y="565"/>
                      </a:lnTo>
                      <a:lnTo>
                        <a:pt x="18" y="538"/>
                      </a:lnTo>
                      <a:lnTo>
                        <a:pt x="27" y="512"/>
                      </a:lnTo>
                      <a:lnTo>
                        <a:pt x="34" y="484"/>
                      </a:lnTo>
                      <a:lnTo>
                        <a:pt x="702" y="701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82832" tIns="91416" rIns="182832" bIns="9141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2437365"/>
                  <a:endParaRPr lang="en-US" sz="4799">
                    <a:solidFill>
                      <a:prstClr val="black">
                        <a:lumMod val="75000"/>
                        <a:lumOff val="25000"/>
                      </a:prstClr>
                    </a:solidFill>
                  </a:endParaRPr>
                </a:p>
              </p:txBody>
            </p:sp>
          </p:grpSp>
        </p:grpSp>
        <p:sp>
          <p:nvSpPr>
            <p:cNvPr id="96" name="Rectangle 70"/>
            <p:cNvSpPr>
              <a:spLocks noChangeArrowheads="1"/>
            </p:cNvSpPr>
            <p:nvPr/>
          </p:nvSpPr>
          <p:spPr bwMode="auto">
            <a:xfrm>
              <a:off x="2550111" y="3472169"/>
              <a:ext cx="2058910" cy="920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algn="ct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7998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228.2</a:t>
              </a:r>
            </a:p>
            <a:p>
              <a:pPr algn="ct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s-419" sz="7998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Miles</a:t>
              </a:r>
            </a:p>
          </p:txBody>
        </p:sp>
        <p:sp>
          <p:nvSpPr>
            <p:cNvPr id="97" name="Rectangle 70"/>
            <p:cNvSpPr>
              <a:spLocks noChangeArrowheads="1"/>
            </p:cNvSpPr>
            <p:nvPr/>
          </p:nvSpPr>
          <p:spPr bwMode="auto">
            <a:xfrm>
              <a:off x="2514379" y="5438964"/>
              <a:ext cx="2772731" cy="397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s-419" sz="4799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Presupuesto</a:t>
              </a:r>
              <a:r>
                <a:rPr lang="en-US" sz="4799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 </a:t>
              </a:r>
              <a:r>
                <a:rPr lang="es-419" sz="4799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Ejecutado</a:t>
              </a:r>
              <a:endParaRPr lang="es-419" sz="4799">
                <a:solidFill>
                  <a:prstClr val="black">
                    <a:lumMod val="75000"/>
                    <a:lumOff val="25000"/>
                  </a:prstClr>
                </a:solidFill>
                <a:latin typeface="Arial Narrow" pitchFamily="112" charset="0"/>
              </a:endParaRPr>
            </a:p>
          </p:txBody>
        </p:sp>
        <p:sp>
          <p:nvSpPr>
            <p:cNvPr id="98" name="Freeform 460"/>
            <p:cNvSpPr/>
            <p:nvPr/>
          </p:nvSpPr>
          <p:spPr>
            <a:xfrm>
              <a:off x="1134101" y="3362072"/>
              <a:ext cx="658809" cy="1035165"/>
            </a:xfrm>
            <a:custGeom>
              <a:avLst/>
              <a:gdLst/>
              <a:ahLst/>
              <a:cxnLst/>
              <a:rect l="l" t="t" r="r" b="b"/>
              <a:pathLst>
                <a:path w="262845" h="504825">
                  <a:moveTo>
                    <a:pt x="114947" y="0"/>
                  </a:moveTo>
                  <a:lnTo>
                    <a:pt x="152977" y="0"/>
                  </a:lnTo>
                  <a:cubicBezTo>
                    <a:pt x="155607" y="0"/>
                    <a:pt x="157767" y="845"/>
                    <a:pt x="159457" y="2535"/>
                  </a:cubicBezTo>
                  <a:cubicBezTo>
                    <a:pt x="161147" y="4226"/>
                    <a:pt x="161992" y="6385"/>
                    <a:pt x="161992" y="9015"/>
                  </a:cubicBezTo>
                  <a:lnTo>
                    <a:pt x="161992" y="58596"/>
                  </a:lnTo>
                  <a:cubicBezTo>
                    <a:pt x="172698" y="59723"/>
                    <a:pt x="183073" y="61882"/>
                    <a:pt x="193121" y="65075"/>
                  </a:cubicBezTo>
                  <a:cubicBezTo>
                    <a:pt x="203169" y="68268"/>
                    <a:pt x="211338" y="71414"/>
                    <a:pt x="217630" y="74512"/>
                  </a:cubicBezTo>
                  <a:cubicBezTo>
                    <a:pt x="223921" y="77611"/>
                    <a:pt x="229885" y="81133"/>
                    <a:pt x="235519" y="85076"/>
                  </a:cubicBezTo>
                  <a:cubicBezTo>
                    <a:pt x="241153" y="89020"/>
                    <a:pt x="244815" y="91744"/>
                    <a:pt x="246506" y="93246"/>
                  </a:cubicBezTo>
                  <a:cubicBezTo>
                    <a:pt x="248195" y="94749"/>
                    <a:pt x="249604" y="96063"/>
                    <a:pt x="250731" y="97190"/>
                  </a:cubicBezTo>
                  <a:cubicBezTo>
                    <a:pt x="253924" y="100571"/>
                    <a:pt x="254394" y="104139"/>
                    <a:pt x="252139" y="107895"/>
                  </a:cubicBezTo>
                  <a:lnTo>
                    <a:pt x="229321" y="149025"/>
                  </a:lnTo>
                  <a:cubicBezTo>
                    <a:pt x="227819" y="151842"/>
                    <a:pt x="225659" y="153344"/>
                    <a:pt x="222842" y="153532"/>
                  </a:cubicBezTo>
                  <a:cubicBezTo>
                    <a:pt x="220212" y="154096"/>
                    <a:pt x="217677" y="153438"/>
                    <a:pt x="215236" y="151560"/>
                  </a:cubicBezTo>
                  <a:cubicBezTo>
                    <a:pt x="214672" y="150997"/>
                    <a:pt x="213310" y="149870"/>
                    <a:pt x="211151" y="148180"/>
                  </a:cubicBezTo>
                  <a:cubicBezTo>
                    <a:pt x="208991" y="146489"/>
                    <a:pt x="205329" y="144001"/>
                    <a:pt x="200165" y="140714"/>
                  </a:cubicBezTo>
                  <a:cubicBezTo>
                    <a:pt x="194999" y="137428"/>
                    <a:pt x="189505" y="134423"/>
                    <a:pt x="183684" y="131700"/>
                  </a:cubicBezTo>
                  <a:cubicBezTo>
                    <a:pt x="177862" y="128976"/>
                    <a:pt x="170867" y="126535"/>
                    <a:pt x="162697" y="124375"/>
                  </a:cubicBezTo>
                  <a:cubicBezTo>
                    <a:pt x="154527" y="122215"/>
                    <a:pt x="146498" y="121135"/>
                    <a:pt x="138610" y="121135"/>
                  </a:cubicBezTo>
                  <a:cubicBezTo>
                    <a:pt x="120769" y="121135"/>
                    <a:pt x="106213" y="125173"/>
                    <a:pt x="94946" y="133249"/>
                  </a:cubicBezTo>
                  <a:cubicBezTo>
                    <a:pt x="83677" y="141325"/>
                    <a:pt x="78042" y="151748"/>
                    <a:pt x="78042" y="164519"/>
                  </a:cubicBezTo>
                  <a:cubicBezTo>
                    <a:pt x="78042" y="169402"/>
                    <a:pt x="78841" y="173909"/>
                    <a:pt x="80438" y="178041"/>
                  </a:cubicBezTo>
                  <a:cubicBezTo>
                    <a:pt x="82033" y="182173"/>
                    <a:pt x="84804" y="186070"/>
                    <a:pt x="88748" y="189732"/>
                  </a:cubicBezTo>
                  <a:cubicBezTo>
                    <a:pt x="92692" y="193394"/>
                    <a:pt x="96401" y="196493"/>
                    <a:pt x="99875" y="199028"/>
                  </a:cubicBezTo>
                  <a:cubicBezTo>
                    <a:pt x="103350" y="201564"/>
                    <a:pt x="108609" y="204475"/>
                    <a:pt x="115651" y="207761"/>
                  </a:cubicBezTo>
                  <a:cubicBezTo>
                    <a:pt x="122694" y="211048"/>
                    <a:pt x="128375" y="213583"/>
                    <a:pt x="132695" y="215368"/>
                  </a:cubicBezTo>
                  <a:cubicBezTo>
                    <a:pt x="137014" y="217152"/>
                    <a:pt x="143588" y="219734"/>
                    <a:pt x="152414" y="223115"/>
                  </a:cubicBezTo>
                  <a:cubicBezTo>
                    <a:pt x="162368" y="226871"/>
                    <a:pt x="169975" y="229829"/>
                    <a:pt x="175232" y="231988"/>
                  </a:cubicBezTo>
                  <a:cubicBezTo>
                    <a:pt x="180492" y="234148"/>
                    <a:pt x="187628" y="237435"/>
                    <a:pt x="196643" y="241848"/>
                  </a:cubicBezTo>
                  <a:cubicBezTo>
                    <a:pt x="205658" y="246262"/>
                    <a:pt x="212747" y="250253"/>
                    <a:pt x="217912" y="253821"/>
                  </a:cubicBezTo>
                  <a:cubicBezTo>
                    <a:pt x="223077" y="257390"/>
                    <a:pt x="228899" y="262085"/>
                    <a:pt x="235378" y="267907"/>
                  </a:cubicBezTo>
                  <a:cubicBezTo>
                    <a:pt x="241857" y="273729"/>
                    <a:pt x="246834" y="279691"/>
                    <a:pt x="250308" y="285795"/>
                  </a:cubicBezTo>
                  <a:cubicBezTo>
                    <a:pt x="253783" y="291899"/>
                    <a:pt x="256741" y="299083"/>
                    <a:pt x="259183" y="307346"/>
                  </a:cubicBezTo>
                  <a:cubicBezTo>
                    <a:pt x="261624" y="315610"/>
                    <a:pt x="262845" y="324436"/>
                    <a:pt x="262845" y="333827"/>
                  </a:cubicBezTo>
                  <a:cubicBezTo>
                    <a:pt x="262845" y="362561"/>
                    <a:pt x="253501" y="387305"/>
                    <a:pt x="234814" y="408057"/>
                  </a:cubicBezTo>
                  <a:cubicBezTo>
                    <a:pt x="216128" y="428810"/>
                    <a:pt x="191853" y="441628"/>
                    <a:pt x="161992" y="446511"/>
                  </a:cubicBezTo>
                  <a:lnTo>
                    <a:pt x="161992" y="495810"/>
                  </a:lnTo>
                  <a:cubicBezTo>
                    <a:pt x="161992" y="498440"/>
                    <a:pt x="161147" y="500599"/>
                    <a:pt x="159457" y="502290"/>
                  </a:cubicBezTo>
                  <a:cubicBezTo>
                    <a:pt x="157767" y="503980"/>
                    <a:pt x="155607" y="504825"/>
                    <a:pt x="152977" y="504825"/>
                  </a:cubicBezTo>
                  <a:lnTo>
                    <a:pt x="114947" y="504825"/>
                  </a:lnTo>
                  <a:cubicBezTo>
                    <a:pt x="112505" y="504825"/>
                    <a:pt x="110392" y="503933"/>
                    <a:pt x="108609" y="502149"/>
                  </a:cubicBezTo>
                  <a:cubicBezTo>
                    <a:pt x="106824" y="500365"/>
                    <a:pt x="105932" y="498252"/>
                    <a:pt x="105932" y="495810"/>
                  </a:cubicBezTo>
                  <a:lnTo>
                    <a:pt x="105932" y="446511"/>
                  </a:lnTo>
                  <a:cubicBezTo>
                    <a:pt x="93537" y="444821"/>
                    <a:pt x="81564" y="441910"/>
                    <a:pt x="70014" y="437778"/>
                  </a:cubicBezTo>
                  <a:cubicBezTo>
                    <a:pt x="58464" y="433646"/>
                    <a:pt x="48933" y="429467"/>
                    <a:pt x="41421" y="425242"/>
                  </a:cubicBezTo>
                  <a:cubicBezTo>
                    <a:pt x="33908" y="421016"/>
                    <a:pt x="26959" y="416509"/>
                    <a:pt x="20574" y="411720"/>
                  </a:cubicBezTo>
                  <a:cubicBezTo>
                    <a:pt x="14188" y="406931"/>
                    <a:pt x="9822" y="403409"/>
                    <a:pt x="7474" y="401155"/>
                  </a:cubicBezTo>
                  <a:cubicBezTo>
                    <a:pt x="5126" y="398902"/>
                    <a:pt x="3484" y="397212"/>
                    <a:pt x="2545" y="396085"/>
                  </a:cubicBezTo>
                  <a:cubicBezTo>
                    <a:pt x="-649" y="392141"/>
                    <a:pt x="-836" y="388291"/>
                    <a:pt x="1981" y="384535"/>
                  </a:cubicBezTo>
                  <a:lnTo>
                    <a:pt x="30997" y="346504"/>
                  </a:lnTo>
                  <a:cubicBezTo>
                    <a:pt x="32311" y="344626"/>
                    <a:pt x="34472" y="343499"/>
                    <a:pt x="37476" y="343123"/>
                  </a:cubicBezTo>
                  <a:cubicBezTo>
                    <a:pt x="40294" y="342748"/>
                    <a:pt x="42547" y="343593"/>
                    <a:pt x="44238" y="345659"/>
                  </a:cubicBezTo>
                  <a:cubicBezTo>
                    <a:pt x="44238" y="345659"/>
                    <a:pt x="44425" y="345846"/>
                    <a:pt x="44801" y="346222"/>
                  </a:cubicBezTo>
                  <a:cubicBezTo>
                    <a:pt x="66023" y="364815"/>
                    <a:pt x="88841" y="376553"/>
                    <a:pt x="113257" y="381436"/>
                  </a:cubicBezTo>
                  <a:cubicBezTo>
                    <a:pt x="120206" y="382938"/>
                    <a:pt x="127154" y="383690"/>
                    <a:pt x="134103" y="383690"/>
                  </a:cubicBezTo>
                  <a:cubicBezTo>
                    <a:pt x="149315" y="383690"/>
                    <a:pt x="162697" y="379652"/>
                    <a:pt x="174246" y="371576"/>
                  </a:cubicBezTo>
                  <a:cubicBezTo>
                    <a:pt x="185797" y="363500"/>
                    <a:pt x="191572" y="352044"/>
                    <a:pt x="191572" y="337207"/>
                  </a:cubicBezTo>
                  <a:cubicBezTo>
                    <a:pt x="191572" y="331949"/>
                    <a:pt x="190163" y="326972"/>
                    <a:pt x="187347" y="322277"/>
                  </a:cubicBezTo>
                  <a:cubicBezTo>
                    <a:pt x="184529" y="317581"/>
                    <a:pt x="181384" y="313638"/>
                    <a:pt x="177909" y="310445"/>
                  </a:cubicBezTo>
                  <a:cubicBezTo>
                    <a:pt x="174434" y="307252"/>
                    <a:pt x="168941" y="303731"/>
                    <a:pt x="161429" y="299881"/>
                  </a:cubicBezTo>
                  <a:cubicBezTo>
                    <a:pt x="153917" y="296031"/>
                    <a:pt x="147719" y="293026"/>
                    <a:pt x="142836" y="290866"/>
                  </a:cubicBezTo>
                  <a:cubicBezTo>
                    <a:pt x="137953" y="288706"/>
                    <a:pt x="130441" y="285654"/>
                    <a:pt x="120299" y="281710"/>
                  </a:cubicBezTo>
                  <a:cubicBezTo>
                    <a:pt x="112975" y="278705"/>
                    <a:pt x="107200" y="276358"/>
                    <a:pt x="102974" y="274668"/>
                  </a:cubicBezTo>
                  <a:cubicBezTo>
                    <a:pt x="98749" y="272977"/>
                    <a:pt x="92973" y="270489"/>
                    <a:pt x="85649" y="267202"/>
                  </a:cubicBezTo>
                  <a:cubicBezTo>
                    <a:pt x="78324" y="263916"/>
                    <a:pt x="72455" y="261005"/>
                    <a:pt x="68042" y="258469"/>
                  </a:cubicBezTo>
                  <a:cubicBezTo>
                    <a:pt x="63628" y="255934"/>
                    <a:pt x="58323" y="252600"/>
                    <a:pt x="52125" y="248469"/>
                  </a:cubicBezTo>
                  <a:cubicBezTo>
                    <a:pt x="45928" y="244337"/>
                    <a:pt x="40903" y="240346"/>
                    <a:pt x="37054" y="236496"/>
                  </a:cubicBezTo>
                  <a:cubicBezTo>
                    <a:pt x="33204" y="232646"/>
                    <a:pt x="29119" y="228045"/>
                    <a:pt x="24799" y="222692"/>
                  </a:cubicBezTo>
                  <a:cubicBezTo>
                    <a:pt x="20480" y="217340"/>
                    <a:pt x="17147" y="211893"/>
                    <a:pt x="14799" y="206353"/>
                  </a:cubicBezTo>
                  <a:cubicBezTo>
                    <a:pt x="12451" y="200812"/>
                    <a:pt x="10479" y="194568"/>
                    <a:pt x="8883" y="187619"/>
                  </a:cubicBezTo>
                  <a:cubicBezTo>
                    <a:pt x="7287" y="180670"/>
                    <a:pt x="6488" y="173346"/>
                    <a:pt x="6488" y="165646"/>
                  </a:cubicBezTo>
                  <a:cubicBezTo>
                    <a:pt x="6488" y="139728"/>
                    <a:pt x="15691" y="117004"/>
                    <a:pt x="34096" y="97472"/>
                  </a:cubicBezTo>
                  <a:cubicBezTo>
                    <a:pt x="52501" y="77940"/>
                    <a:pt x="76446" y="65357"/>
                    <a:pt x="105932" y="59723"/>
                  </a:cubicBezTo>
                  <a:lnTo>
                    <a:pt x="105932" y="9015"/>
                  </a:lnTo>
                  <a:cubicBezTo>
                    <a:pt x="105932" y="6573"/>
                    <a:pt x="106824" y="4460"/>
                    <a:pt x="108609" y="2676"/>
                  </a:cubicBezTo>
                  <a:cubicBezTo>
                    <a:pt x="110392" y="892"/>
                    <a:pt x="112505" y="0"/>
                    <a:pt x="114947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343"/>
              <a:endParaRPr lang="en-US" sz="2699">
                <a:ln>
                  <a:solidFill>
                    <a:srgbClr val="1F497D">
                      <a:lumMod val="5000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</p:grpSp>
      <p:grpSp>
        <p:nvGrpSpPr>
          <p:cNvPr id="116" name="Grupo 115"/>
          <p:cNvGrpSpPr/>
          <p:nvPr/>
        </p:nvGrpSpPr>
        <p:grpSpPr>
          <a:xfrm>
            <a:off x="12242789" y="2788815"/>
            <a:ext cx="11677782" cy="10248956"/>
            <a:chOff x="6122989" y="1295401"/>
            <a:chExt cx="5840412" cy="5125813"/>
          </a:xfrm>
        </p:grpSpPr>
        <p:cxnSp>
          <p:nvCxnSpPr>
            <p:cNvPr id="117" name="Straight Arrow Connector 213"/>
            <p:cNvCxnSpPr/>
            <p:nvPr/>
          </p:nvCxnSpPr>
          <p:spPr>
            <a:xfrm rot="10800000">
              <a:off x="10331666" y="3858082"/>
              <a:ext cx="144780" cy="0"/>
            </a:xfrm>
            <a:prstGeom prst="straightConnector1">
              <a:avLst/>
            </a:prstGeom>
            <a:ln w="12700">
              <a:solidFill>
                <a:srgbClr val="9B9B9B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214"/>
            <p:cNvCxnSpPr/>
            <p:nvPr/>
          </p:nvCxnSpPr>
          <p:spPr>
            <a:xfrm rot="5400000" flipH="1">
              <a:off x="9795806" y="3857460"/>
              <a:ext cx="1363517" cy="1242"/>
            </a:xfrm>
            <a:prstGeom prst="line">
              <a:avLst/>
            </a:prstGeom>
            <a:ln w="3175" cap="flat" cmpd="sng" algn="ctr">
              <a:solidFill>
                <a:srgbClr val="9B9B9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87" descr="Horizontal Divider Line"/>
            <p:cNvCxnSpPr/>
            <p:nvPr/>
          </p:nvCxnSpPr>
          <p:spPr>
            <a:xfrm>
              <a:off x="8214627" y="1776924"/>
              <a:ext cx="3596373" cy="0"/>
            </a:xfrm>
            <a:prstGeom prst="line">
              <a:avLst/>
            </a:prstGeom>
            <a:ln w="12700" cap="rnd" cmpd="sng">
              <a:solidFill>
                <a:srgbClr val="9B9B9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90" descr="Horizontal Divider Line"/>
            <p:cNvCxnSpPr/>
            <p:nvPr/>
          </p:nvCxnSpPr>
          <p:spPr>
            <a:xfrm>
              <a:off x="7389341" y="2997808"/>
              <a:ext cx="4421659" cy="0"/>
            </a:xfrm>
            <a:prstGeom prst="line">
              <a:avLst/>
            </a:prstGeom>
            <a:ln w="12700" cap="rnd" cmpd="sng">
              <a:solidFill>
                <a:srgbClr val="9B9B9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92" descr="Horizontal Divider Line"/>
            <p:cNvCxnSpPr/>
            <p:nvPr/>
          </p:nvCxnSpPr>
          <p:spPr>
            <a:xfrm>
              <a:off x="7389341" y="4898659"/>
              <a:ext cx="4421659" cy="0"/>
            </a:xfrm>
            <a:prstGeom prst="line">
              <a:avLst/>
            </a:prstGeom>
            <a:ln w="12700" cap="rnd" cmpd="sng">
              <a:solidFill>
                <a:srgbClr val="9B9B9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255" descr="Vertical Divider Line"/>
            <p:cNvCxnSpPr/>
            <p:nvPr/>
          </p:nvCxnSpPr>
          <p:spPr>
            <a:xfrm rot="5400000">
              <a:off x="8214627" y="5580418"/>
              <a:ext cx="1363517" cy="0"/>
            </a:xfrm>
            <a:prstGeom prst="line">
              <a:avLst/>
            </a:prstGeom>
            <a:ln w="12700" cap="rnd" cmpd="sng">
              <a:solidFill>
                <a:srgbClr val="9B9B9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4" name="Group 165" descr="Female Half Icon"/>
            <p:cNvGrpSpPr/>
            <p:nvPr/>
          </p:nvGrpSpPr>
          <p:grpSpPr>
            <a:xfrm>
              <a:off x="6122989" y="1295401"/>
              <a:ext cx="1155700" cy="5125813"/>
              <a:chOff x="6083300" y="990600"/>
              <a:chExt cx="1155700" cy="5125813"/>
            </a:xfrm>
          </p:grpSpPr>
          <p:sp>
            <p:nvSpPr>
              <p:cNvPr id="136" name="Freeform 54"/>
              <p:cNvSpPr>
                <a:spLocks/>
              </p:cNvSpPr>
              <p:nvPr/>
            </p:nvSpPr>
            <p:spPr bwMode="auto">
              <a:xfrm flipH="1">
                <a:off x="6096000" y="1905001"/>
                <a:ext cx="1143000" cy="4211412"/>
              </a:xfrm>
              <a:custGeom>
                <a:avLst/>
                <a:gdLst>
                  <a:gd name="T0" fmla="*/ 45 w 45"/>
                  <a:gd name="T1" fmla="*/ 99 h 165"/>
                  <a:gd name="T2" fmla="*/ 45 w 45"/>
                  <a:gd name="T3" fmla="*/ 1 h 165"/>
                  <a:gd name="T4" fmla="*/ 19 w 45"/>
                  <a:gd name="T5" fmla="*/ 6 h 165"/>
                  <a:gd name="T6" fmla="*/ 8 w 45"/>
                  <a:gd name="T7" fmla="*/ 35 h 165"/>
                  <a:gd name="T8" fmla="*/ 0 w 45"/>
                  <a:gd name="T9" fmla="*/ 65 h 165"/>
                  <a:gd name="T10" fmla="*/ 13 w 45"/>
                  <a:gd name="T11" fmla="*/ 66 h 165"/>
                  <a:gd name="T12" fmla="*/ 26 w 45"/>
                  <a:gd name="T13" fmla="*/ 25 h 165"/>
                  <a:gd name="T14" fmla="*/ 28 w 45"/>
                  <a:gd name="T15" fmla="*/ 23 h 165"/>
                  <a:gd name="T16" fmla="*/ 9 w 45"/>
                  <a:gd name="T17" fmla="*/ 99 h 165"/>
                  <a:gd name="T18" fmla="*/ 29 w 45"/>
                  <a:gd name="T19" fmla="*/ 99 h 165"/>
                  <a:gd name="T20" fmla="*/ 29 w 45"/>
                  <a:gd name="T21" fmla="*/ 157 h 165"/>
                  <a:gd name="T22" fmla="*/ 43 w 45"/>
                  <a:gd name="T23" fmla="*/ 157 h 165"/>
                  <a:gd name="T24" fmla="*/ 44 w 45"/>
                  <a:gd name="T25" fmla="*/ 99 h 165"/>
                  <a:gd name="T26" fmla="*/ 45 w 45"/>
                  <a:gd name="T27" fmla="*/ 99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5" h="165">
                    <a:moveTo>
                      <a:pt x="45" y="99"/>
                    </a:moveTo>
                    <a:cubicBezTo>
                      <a:pt x="45" y="1"/>
                      <a:pt x="45" y="1"/>
                      <a:pt x="45" y="1"/>
                    </a:cubicBezTo>
                    <a:cubicBezTo>
                      <a:pt x="36" y="1"/>
                      <a:pt x="26" y="0"/>
                      <a:pt x="19" y="6"/>
                    </a:cubicBezTo>
                    <a:cubicBezTo>
                      <a:pt x="12" y="14"/>
                      <a:pt x="12" y="25"/>
                      <a:pt x="8" y="35"/>
                    </a:cubicBezTo>
                    <a:cubicBezTo>
                      <a:pt x="6" y="45"/>
                      <a:pt x="1" y="55"/>
                      <a:pt x="0" y="65"/>
                    </a:cubicBezTo>
                    <a:cubicBezTo>
                      <a:pt x="0" y="72"/>
                      <a:pt x="12" y="73"/>
                      <a:pt x="13" y="66"/>
                    </a:cubicBezTo>
                    <a:cubicBezTo>
                      <a:pt x="18" y="53"/>
                      <a:pt x="21" y="38"/>
                      <a:pt x="26" y="25"/>
                    </a:cubicBezTo>
                    <a:cubicBezTo>
                      <a:pt x="26" y="24"/>
                      <a:pt x="28" y="23"/>
                      <a:pt x="28" y="23"/>
                    </a:cubicBezTo>
                    <a:cubicBezTo>
                      <a:pt x="22" y="48"/>
                      <a:pt x="15" y="74"/>
                      <a:pt x="9" y="99"/>
                    </a:cubicBezTo>
                    <a:cubicBezTo>
                      <a:pt x="16" y="99"/>
                      <a:pt x="22" y="99"/>
                      <a:pt x="29" y="99"/>
                    </a:cubicBezTo>
                    <a:cubicBezTo>
                      <a:pt x="29" y="118"/>
                      <a:pt x="28" y="138"/>
                      <a:pt x="29" y="157"/>
                    </a:cubicBezTo>
                    <a:cubicBezTo>
                      <a:pt x="30" y="165"/>
                      <a:pt x="43" y="165"/>
                      <a:pt x="43" y="157"/>
                    </a:cubicBezTo>
                    <a:cubicBezTo>
                      <a:pt x="44" y="138"/>
                      <a:pt x="43" y="118"/>
                      <a:pt x="44" y="99"/>
                    </a:cubicBezTo>
                    <a:cubicBezTo>
                      <a:pt x="44" y="99"/>
                      <a:pt x="45" y="99"/>
                      <a:pt x="45" y="99"/>
                    </a:cubicBezTo>
                    <a:close/>
                  </a:path>
                </a:pathLst>
              </a:custGeom>
              <a:solidFill>
                <a:srgbClr val="FF3606"/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pPr defTabSz="2437365"/>
                <a:endParaRPr lang="en-US" sz="4799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  <p:sp>
            <p:nvSpPr>
              <p:cNvPr id="137" name="Oval 17"/>
              <p:cNvSpPr/>
              <p:nvPr/>
            </p:nvSpPr>
            <p:spPr bwMode="auto">
              <a:xfrm flipH="1">
                <a:off x="6083300" y="990600"/>
                <a:ext cx="431800" cy="838200"/>
              </a:xfrm>
              <a:custGeom>
                <a:avLst/>
                <a:gdLst/>
                <a:ahLst/>
                <a:cxnLst/>
                <a:rect l="l" t="t" r="r" b="b"/>
                <a:pathLst>
                  <a:path w="431800" h="838200">
                    <a:moveTo>
                      <a:pt x="419100" y="0"/>
                    </a:moveTo>
                    <a:lnTo>
                      <a:pt x="431800" y="1280"/>
                    </a:lnTo>
                    <a:lnTo>
                      <a:pt x="431800" y="836920"/>
                    </a:lnTo>
                    <a:lnTo>
                      <a:pt x="419100" y="838200"/>
                    </a:lnTo>
                    <a:cubicBezTo>
                      <a:pt x="187637" y="838200"/>
                      <a:pt x="0" y="650563"/>
                      <a:pt x="0" y="419100"/>
                    </a:cubicBezTo>
                    <a:cubicBezTo>
                      <a:pt x="0" y="187637"/>
                      <a:pt x="187637" y="0"/>
                      <a:pt x="419100" y="0"/>
                    </a:cubicBezTo>
                    <a:close/>
                  </a:path>
                </a:pathLst>
              </a:custGeom>
              <a:solidFill>
                <a:srgbClr val="FF360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82832" tIns="91416" rIns="182832" bIns="91416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828343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799">
                  <a:solidFill>
                    <a:prstClr val="black">
                      <a:lumMod val="75000"/>
                      <a:lumOff val="25000"/>
                    </a:prstClr>
                  </a:solidFill>
                  <a:latin typeface="Times" pitchFamily="-97" charset="0"/>
                </a:endParaRPr>
              </a:p>
            </p:txBody>
          </p:sp>
        </p:grpSp>
        <p:sp>
          <p:nvSpPr>
            <p:cNvPr id="125" name="Rectangle 70"/>
            <p:cNvSpPr>
              <a:spLocks noChangeArrowheads="1"/>
            </p:cNvSpPr>
            <p:nvPr/>
          </p:nvSpPr>
          <p:spPr bwMode="auto">
            <a:xfrm>
              <a:off x="6492553" y="5361428"/>
              <a:ext cx="2438488" cy="854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algn="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7998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34%</a:t>
              </a:r>
              <a:r>
                <a:rPr lang="en-US" sz="3599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 </a:t>
              </a:r>
              <a:r>
                <a:rPr lang="en-US" sz="2799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112" charset="0"/>
                </a:rPr>
                <a:t>. </a:t>
              </a:r>
            </a:p>
          </p:txBody>
        </p:sp>
        <p:sp>
          <p:nvSpPr>
            <p:cNvPr id="126" name="Rectangle 70"/>
            <p:cNvSpPr>
              <a:spLocks noChangeArrowheads="1"/>
            </p:cNvSpPr>
            <p:nvPr/>
          </p:nvSpPr>
          <p:spPr bwMode="auto">
            <a:xfrm>
              <a:off x="10871765" y="2043447"/>
              <a:ext cx="1091636" cy="522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7998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46%</a:t>
              </a:r>
            </a:p>
          </p:txBody>
        </p:sp>
        <p:sp>
          <p:nvSpPr>
            <p:cNvPr id="127" name="Rectangle 70"/>
            <p:cNvSpPr>
              <a:spLocks noChangeArrowheads="1"/>
            </p:cNvSpPr>
            <p:nvPr/>
          </p:nvSpPr>
          <p:spPr bwMode="auto">
            <a:xfrm>
              <a:off x="7658495" y="1935418"/>
              <a:ext cx="1837263" cy="1219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algn="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7998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713</a:t>
              </a:r>
            </a:p>
            <a:p>
              <a:pPr algn="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4799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112" charset="0"/>
                </a:rPr>
                <a:t>Participaciones</a:t>
              </a:r>
            </a:p>
          </p:txBody>
        </p:sp>
        <p:grpSp>
          <p:nvGrpSpPr>
            <p:cNvPr id="128" name="Group 278"/>
            <p:cNvGrpSpPr/>
            <p:nvPr/>
          </p:nvGrpSpPr>
          <p:grpSpPr>
            <a:xfrm>
              <a:off x="7304629" y="2042547"/>
              <a:ext cx="332629" cy="726488"/>
              <a:chOff x="1247742" y="1253583"/>
              <a:chExt cx="319088" cy="696911"/>
            </a:xfrm>
            <a:solidFill>
              <a:srgbClr val="E83CC9"/>
            </a:solidFill>
          </p:grpSpPr>
          <p:sp>
            <p:nvSpPr>
              <p:cNvPr id="134" name="Freeform 5"/>
              <p:cNvSpPr>
                <a:spLocks/>
              </p:cNvSpPr>
              <p:nvPr/>
            </p:nvSpPr>
            <p:spPr bwMode="auto">
              <a:xfrm>
                <a:off x="1330297" y="1253583"/>
                <a:ext cx="133350" cy="133350"/>
              </a:xfrm>
              <a:custGeom>
                <a:avLst/>
                <a:gdLst>
                  <a:gd name="T0" fmla="*/ 17 w 39"/>
                  <a:gd name="T1" fmla="*/ 3 h 39"/>
                  <a:gd name="T2" fmla="*/ 37 w 39"/>
                  <a:gd name="T3" fmla="*/ 21 h 39"/>
                  <a:gd name="T4" fmla="*/ 8 w 39"/>
                  <a:gd name="T5" fmla="*/ 28 h 39"/>
                  <a:gd name="T6" fmla="*/ 17 w 39"/>
                  <a:gd name="T7" fmla="*/ 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9">
                    <a:moveTo>
                      <a:pt x="17" y="3"/>
                    </a:moveTo>
                    <a:cubicBezTo>
                      <a:pt x="28" y="0"/>
                      <a:pt x="39" y="10"/>
                      <a:pt x="37" y="21"/>
                    </a:cubicBezTo>
                    <a:cubicBezTo>
                      <a:pt x="36" y="35"/>
                      <a:pt x="15" y="39"/>
                      <a:pt x="8" y="28"/>
                    </a:cubicBezTo>
                    <a:cubicBezTo>
                      <a:pt x="0" y="19"/>
                      <a:pt x="6" y="5"/>
                      <a:pt x="17" y="3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pPr defTabSz="2437365"/>
                <a:endParaRPr lang="en-US" sz="4799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  <p:sp>
            <p:nvSpPr>
              <p:cNvPr id="135" name="Freeform 10"/>
              <p:cNvSpPr>
                <a:spLocks/>
              </p:cNvSpPr>
              <p:nvPr/>
            </p:nvSpPr>
            <p:spPr bwMode="auto">
              <a:xfrm>
                <a:off x="1247742" y="1382169"/>
                <a:ext cx="319088" cy="568325"/>
              </a:xfrm>
              <a:custGeom>
                <a:avLst/>
                <a:gdLst>
                  <a:gd name="T0" fmla="*/ 19 w 93"/>
                  <a:gd name="T1" fmla="*/ 7 h 166"/>
                  <a:gd name="T2" fmla="*/ 49 w 93"/>
                  <a:gd name="T3" fmla="*/ 2 h 166"/>
                  <a:gd name="T4" fmla="*/ 72 w 93"/>
                  <a:gd name="T5" fmla="*/ 10 h 166"/>
                  <a:gd name="T6" fmla="*/ 84 w 93"/>
                  <a:gd name="T7" fmla="*/ 43 h 166"/>
                  <a:gd name="T8" fmla="*/ 89 w 93"/>
                  <a:gd name="T9" fmla="*/ 71 h 166"/>
                  <a:gd name="T10" fmla="*/ 77 w 93"/>
                  <a:gd name="T11" fmla="*/ 67 h 166"/>
                  <a:gd name="T12" fmla="*/ 65 w 93"/>
                  <a:gd name="T13" fmla="*/ 28 h 166"/>
                  <a:gd name="T14" fmla="*/ 61 w 93"/>
                  <a:gd name="T15" fmla="*/ 23 h 166"/>
                  <a:gd name="T16" fmla="*/ 82 w 93"/>
                  <a:gd name="T17" fmla="*/ 100 h 166"/>
                  <a:gd name="T18" fmla="*/ 63 w 93"/>
                  <a:gd name="T19" fmla="*/ 100 h 166"/>
                  <a:gd name="T20" fmla="*/ 63 w 93"/>
                  <a:gd name="T21" fmla="*/ 156 h 166"/>
                  <a:gd name="T22" fmla="*/ 55 w 93"/>
                  <a:gd name="T23" fmla="*/ 164 h 166"/>
                  <a:gd name="T24" fmla="*/ 48 w 93"/>
                  <a:gd name="T25" fmla="*/ 156 h 166"/>
                  <a:gd name="T26" fmla="*/ 48 w 93"/>
                  <a:gd name="T27" fmla="*/ 100 h 166"/>
                  <a:gd name="T28" fmla="*/ 43 w 93"/>
                  <a:gd name="T29" fmla="*/ 100 h 166"/>
                  <a:gd name="T30" fmla="*/ 43 w 93"/>
                  <a:gd name="T31" fmla="*/ 158 h 166"/>
                  <a:gd name="T32" fmla="*/ 29 w 93"/>
                  <a:gd name="T33" fmla="*/ 158 h 166"/>
                  <a:gd name="T34" fmla="*/ 28 w 93"/>
                  <a:gd name="T35" fmla="*/ 100 h 166"/>
                  <a:gd name="T36" fmla="*/ 9 w 93"/>
                  <a:gd name="T37" fmla="*/ 100 h 166"/>
                  <a:gd name="T38" fmla="*/ 28 w 93"/>
                  <a:gd name="T39" fmla="*/ 24 h 166"/>
                  <a:gd name="T40" fmla="*/ 25 w 93"/>
                  <a:gd name="T41" fmla="*/ 26 h 166"/>
                  <a:gd name="T42" fmla="*/ 13 w 93"/>
                  <a:gd name="T43" fmla="*/ 67 h 166"/>
                  <a:gd name="T44" fmla="*/ 0 w 93"/>
                  <a:gd name="T45" fmla="*/ 66 h 166"/>
                  <a:gd name="T46" fmla="*/ 8 w 93"/>
                  <a:gd name="T47" fmla="*/ 36 h 166"/>
                  <a:gd name="T48" fmla="*/ 19 w 93"/>
                  <a:gd name="T49" fmla="*/ 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3" h="166">
                    <a:moveTo>
                      <a:pt x="19" y="7"/>
                    </a:moveTo>
                    <a:cubicBezTo>
                      <a:pt x="27" y="0"/>
                      <a:pt x="39" y="3"/>
                      <a:pt x="49" y="2"/>
                    </a:cubicBezTo>
                    <a:cubicBezTo>
                      <a:pt x="58" y="1"/>
                      <a:pt x="68" y="2"/>
                      <a:pt x="72" y="10"/>
                    </a:cubicBezTo>
                    <a:cubicBezTo>
                      <a:pt x="78" y="20"/>
                      <a:pt x="80" y="32"/>
                      <a:pt x="84" y="43"/>
                    </a:cubicBezTo>
                    <a:cubicBezTo>
                      <a:pt x="90" y="59"/>
                      <a:pt x="93" y="68"/>
                      <a:pt x="89" y="71"/>
                    </a:cubicBezTo>
                    <a:cubicBezTo>
                      <a:pt x="85" y="73"/>
                      <a:pt x="79" y="72"/>
                      <a:pt x="77" y="67"/>
                    </a:cubicBezTo>
                    <a:cubicBezTo>
                      <a:pt x="72" y="54"/>
                      <a:pt x="69" y="41"/>
                      <a:pt x="65" y="28"/>
                    </a:cubicBezTo>
                    <a:cubicBezTo>
                      <a:pt x="64" y="25"/>
                      <a:pt x="62" y="24"/>
                      <a:pt x="61" y="23"/>
                    </a:cubicBezTo>
                    <a:cubicBezTo>
                      <a:pt x="67" y="49"/>
                      <a:pt x="75" y="74"/>
                      <a:pt x="82" y="100"/>
                    </a:cubicBezTo>
                    <a:cubicBezTo>
                      <a:pt x="76" y="100"/>
                      <a:pt x="69" y="100"/>
                      <a:pt x="63" y="100"/>
                    </a:cubicBezTo>
                    <a:cubicBezTo>
                      <a:pt x="63" y="119"/>
                      <a:pt x="63" y="137"/>
                      <a:pt x="63" y="156"/>
                    </a:cubicBezTo>
                    <a:cubicBezTo>
                      <a:pt x="63" y="160"/>
                      <a:pt x="60" y="165"/>
                      <a:pt x="55" y="164"/>
                    </a:cubicBezTo>
                    <a:cubicBezTo>
                      <a:pt x="51" y="165"/>
                      <a:pt x="47" y="160"/>
                      <a:pt x="48" y="156"/>
                    </a:cubicBezTo>
                    <a:cubicBezTo>
                      <a:pt x="48" y="137"/>
                      <a:pt x="48" y="119"/>
                      <a:pt x="48" y="100"/>
                    </a:cubicBezTo>
                    <a:cubicBezTo>
                      <a:pt x="47" y="100"/>
                      <a:pt x="44" y="100"/>
                      <a:pt x="43" y="100"/>
                    </a:cubicBezTo>
                    <a:cubicBezTo>
                      <a:pt x="43" y="119"/>
                      <a:pt x="44" y="139"/>
                      <a:pt x="43" y="158"/>
                    </a:cubicBezTo>
                    <a:cubicBezTo>
                      <a:pt x="42" y="166"/>
                      <a:pt x="29" y="166"/>
                      <a:pt x="29" y="158"/>
                    </a:cubicBezTo>
                    <a:cubicBezTo>
                      <a:pt x="28" y="139"/>
                      <a:pt x="29" y="119"/>
                      <a:pt x="28" y="100"/>
                    </a:cubicBezTo>
                    <a:cubicBezTo>
                      <a:pt x="22" y="100"/>
                      <a:pt x="15" y="100"/>
                      <a:pt x="9" y="100"/>
                    </a:cubicBezTo>
                    <a:cubicBezTo>
                      <a:pt x="15" y="75"/>
                      <a:pt x="22" y="49"/>
                      <a:pt x="28" y="24"/>
                    </a:cubicBezTo>
                    <a:cubicBezTo>
                      <a:pt x="27" y="24"/>
                      <a:pt x="26" y="25"/>
                      <a:pt x="25" y="26"/>
                    </a:cubicBezTo>
                    <a:cubicBezTo>
                      <a:pt x="20" y="39"/>
                      <a:pt x="18" y="54"/>
                      <a:pt x="13" y="67"/>
                    </a:cubicBezTo>
                    <a:cubicBezTo>
                      <a:pt x="11" y="74"/>
                      <a:pt x="0" y="73"/>
                      <a:pt x="0" y="66"/>
                    </a:cubicBezTo>
                    <a:cubicBezTo>
                      <a:pt x="1" y="56"/>
                      <a:pt x="5" y="46"/>
                      <a:pt x="8" y="36"/>
                    </a:cubicBezTo>
                    <a:cubicBezTo>
                      <a:pt x="11" y="26"/>
                      <a:pt x="12" y="15"/>
                      <a:pt x="19" y="7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pPr defTabSz="2437365"/>
                <a:endParaRPr lang="en-US" sz="4799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</p:grpSp>
        <p:sp>
          <p:nvSpPr>
            <p:cNvPr id="129" name="Rectangle 70"/>
            <p:cNvSpPr>
              <a:spLocks noChangeArrowheads="1"/>
            </p:cNvSpPr>
            <p:nvPr/>
          </p:nvSpPr>
          <p:spPr bwMode="auto">
            <a:xfrm>
              <a:off x="8064448" y="3411604"/>
              <a:ext cx="1835612" cy="932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algn="ct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7998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116.1 Miles</a:t>
              </a:r>
            </a:p>
          </p:txBody>
        </p:sp>
        <p:sp>
          <p:nvSpPr>
            <p:cNvPr id="130" name="Rectangle 70"/>
            <p:cNvSpPr>
              <a:spLocks noChangeArrowheads="1"/>
            </p:cNvSpPr>
            <p:nvPr/>
          </p:nvSpPr>
          <p:spPr bwMode="auto">
            <a:xfrm>
              <a:off x="8622331" y="5449320"/>
              <a:ext cx="3066379" cy="377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algn="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s-419" sz="4799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Presupuesto</a:t>
              </a:r>
              <a:r>
                <a:rPr lang="en-US" sz="4799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 </a:t>
              </a:r>
              <a:r>
                <a:rPr lang="es-419" sz="4799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Ejecutado</a:t>
              </a:r>
              <a:endParaRPr lang="es-419" sz="2799">
                <a:solidFill>
                  <a:prstClr val="black">
                    <a:lumMod val="75000"/>
                    <a:lumOff val="25000"/>
                  </a:prstClr>
                </a:solidFill>
                <a:latin typeface="Arial Narrow" pitchFamily="112" charset="0"/>
              </a:endParaRPr>
            </a:p>
          </p:txBody>
        </p:sp>
        <p:sp>
          <p:nvSpPr>
            <p:cNvPr id="131" name="Freeform 34"/>
            <p:cNvSpPr>
              <a:spLocks/>
            </p:cNvSpPr>
            <p:nvPr/>
          </p:nvSpPr>
          <p:spPr bwMode="auto">
            <a:xfrm>
              <a:off x="9689207" y="1811974"/>
              <a:ext cx="421707" cy="443172"/>
            </a:xfrm>
            <a:custGeom>
              <a:avLst/>
              <a:gdLst/>
              <a:ahLst/>
              <a:cxnLst>
                <a:cxn ang="0">
                  <a:pos x="668" y="702"/>
                </a:cxn>
                <a:cxn ang="0">
                  <a:pos x="0" y="484"/>
                </a:cxn>
                <a:cxn ang="0">
                  <a:pos x="0" y="484"/>
                </a:cxn>
                <a:cxn ang="0">
                  <a:pos x="10" y="458"/>
                </a:cxn>
                <a:cxn ang="0">
                  <a:pos x="20" y="431"/>
                </a:cxn>
                <a:cxn ang="0">
                  <a:pos x="31" y="404"/>
                </a:cxn>
                <a:cxn ang="0">
                  <a:pos x="43" y="379"/>
                </a:cxn>
                <a:cxn ang="0">
                  <a:pos x="57" y="355"/>
                </a:cxn>
                <a:cxn ang="0">
                  <a:pos x="71" y="330"/>
                </a:cxn>
                <a:cxn ang="0">
                  <a:pos x="86" y="307"/>
                </a:cxn>
                <a:cxn ang="0">
                  <a:pos x="101" y="285"/>
                </a:cxn>
                <a:cxn ang="0">
                  <a:pos x="118" y="263"/>
                </a:cxn>
                <a:cxn ang="0">
                  <a:pos x="135" y="241"/>
                </a:cxn>
                <a:cxn ang="0">
                  <a:pos x="153" y="222"/>
                </a:cxn>
                <a:cxn ang="0">
                  <a:pos x="171" y="202"/>
                </a:cxn>
                <a:cxn ang="0">
                  <a:pos x="191" y="183"/>
                </a:cxn>
                <a:cxn ang="0">
                  <a:pos x="212" y="166"/>
                </a:cxn>
                <a:cxn ang="0">
                  <a:pos x="233" y="147"/>
                </a:cxn>
                <a:cxn ang="0">
                  <a:pos x="254" y="132"/>
                </a:cxn>
                <a:cxn ang="0">
                  <a:pos x="276" y="117"/>
                </a:cxn>
                <a:cxn ang="0">
                  <a:pos x="299" y="101"/>
                </a:cxn>
                <a:cxn ang="0">
                  <a:pos x="321" y="89"/>
                </a:cxn>
                <a:cxn ang="0">
                  <a:pos x="345" y="76"/>
                </a:cxn>
                <a:cxn ang="0">
                  <a:pos x="370" y="63"/>
                </a:cxn>
                <a:cxn ang="0">
                  <a:pos x="394" y="53"/>
                </a:cxn>
                <a:cxn ang="0">
                  <a:pos x="421" y="44"/>
                </a:cxn>
                <a:cxn ang="0">
                  <a:pos x="446" y="34"/>
                </a:cxn>
                <a:cxn ang="0">
                  <a:pos x="473" y="27"/>
                </a:cxn>
                <a:cxn ang="0">
                  <a:pos x="500" y="20"/>
                </a:cxn>
                <a:cxn ang="0">
                  <a:pos x="526" y="13"/>
                </a:cxn>
                <a:cxn ang="0">
                  <a:pos x="554" y="9"/>
                </a:cxn>
                <a:cxn ang="0">
                  <a:pos x="582" y="4"/>
                </a:cxn>
                <a:cxn ang="0">
                  <a:pos x="611" y="2"/>
                </a:cxn>
                <a:cxn ang="0">
                  <a:pos x="639" y="0"/>
                </a:cxn>
                <a:cxn ang="0">
                  <a:pos x="668" y="0"/>
                </a:cxn>
                <a:cxn ang="0">
                  <a:pos x="668" y="702"/>
                </a:cxn>
              </a:cxnLst>
              <a:rect l="0" t="0" r="r" b="b"/>
              <a:pathLst>
                <a:path w="668" h="702">
                  <a:moveTo>
                    <a:pt x="668" y="702"/>
                  </a:moveTo>
                  <a:lnTo>
                    <a:pt x="0" y="484"/>
                  </a:lnTo>
                  <a:lnTo>
                    <a:pt x="0" y="484"/>
                  </a:lnTo>
                  <a:lnTo>
                    <a:pt x="10" y="458"/>
                  </a:lnTo>
                  <a:lnTo>
                    <a:pt x="20" y="431"/>
                  </a:lnTo>
                  <a:lnTo>
                    <a:pt x="31" y="404"/>
                  </a:lnTo>
                  <a:lnTo>
                    <a:pt x="43" y="379"/>
                  </a:lnTo>
                  <a:lnTo>
                    <a:pt x="57" y="355"/>
                  </a:lnTo>
                  <a:lnTo>
                    <a:pt x="71" y="330"/>
                  </a:lnTo>
                  <a:lnTo>
                    <a:pt x="86" y="307"/>
                  </a:lnTo>
                  <a:lnTo>
                    <a:pt x="101" y="285"/>
                  </a:lnTo>
                  <a:lnTo>
                    <a:pt x="118" y="263"/>
                  </a:lnTo>
                  <a:lnTo>
                    <a:pt x="135" y="241"/>
                  </a:lnTo>
                  <a:lnTo>
                    <a:pt x="153" y="222"/>
                  </a:lnTo>
                  <a:lnTo>
                    <a:pt x="171" y="202"/>
                  </a:lnTo>
                  <a:lnTo>
                    <a:pt x="191" y="183"/>
                  </a:lnTo>
                  <a:lnTo>
                    <a:pt x="212" y="166"/>
                  </a:lnTo>
                  <a:lnTo>
                    <a:pt x="233" y="147"/>
                  </a:lnTo>
                  <a:lnTo>
                    <a:pt x="254" y="132"/>
                  </a:lnTo>
                  <a:lnTo>
                    <a:pt x="276" y="117"/>
                  </a:lnTo>
                  <a:lnTo>
                    <a:pt x="299" y="101"/>
                  </a:lnTo>
                  <a:lnTo>
                    <a:pt x="321" y="89"/>
                  </a:lnTo>
                  <a:lnTo>
                    <a:pt x="345" y="76"/>
                  </a:lnTo>
                  <a:lnTo>
                    <a:pt x="370" y="63"/>
                  </a:lnTo>
                  <a:lnTo>
                    <a:pt x="394" y="53"/>
                  </a:lnTo>
                  <a:lnTo>
                    <a:pt x="421" y="44"/>
                  </a:lnTo>
                  <a:lnTo>
                    <a:pt x="446" y="34"/>
                  </a:lnTo>
                  <a:lnTo>
                    <a:pt x="473" y="27"/>
                  </a:lnTo>
                  <a:lnTo>
                    <a:pt x="500" y="20"/>
                  </a:lnTo>
                  <a:lnTo>
                    <a:pt x="526" y="13"/>
                  </a:lnTo>
                  <a:lnTo>
                    <a:pt x="554" y="9"/>
                  </a:lnTo>
                  <a:lnTo>
                    <a:pt x="582" y="4"/>
                  </a:lnTo>
                  <a:lnTo>
                    <a:pt x="611" y="2"/>
                  </a:lnTo>
                  <a:lnTo>
                    <a:pt x="639" y="0"/>
                  </a:lnTo>
                  <a:lnTo>
                    <a:pt x="668" y="0"/>
                  </a:lnTo>
                  <a:lnTo>
                    <a:pt x="668" y="70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pPr defTabSz="2437365"/>
              <a:endParaRPr lang="en-US" sz="4799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  <p:sp>
          <p:nvSpPr>
            <p:cNvPr id="132" name="Freeform 35"/>
            <p:cNvSpPr>
              <a:spLocks/>
            </p:cNvSpPr>
            <p:nvPr/>
          </p:nvSpPr>
          <p:spPr bwMode="auto">
            <a:xfrm>
              <a:off x="9731680" y="1901971"/>
              <a:ext cx="886342" cy="885713"/>
            </a:xfrm>
            <a:custGeom>
              <a:avLst/>
              <a:gdLst/>
              <a:ahLst/>
              <a:cxnLst>
                <a:cxn ang="0">
                  <a:pos x="702" y="0"/>
                </a:cxn>
                <a:cxn ang="0">
                  <a:pos x="739" y="0"/>
                </a:cxn>
                <a:cxn ang="0">
                  <a:pos x="809" y="7"/>
                </a:cxn>
                <a:cxn ang="0">
                  <a:pos x="878" y="21"/>
                </a:cxn>
                <a:cxn ang="0">
                  <a:pos x="944" y="42"/>
                </a:cxn>
                <a:cxn ang="0">
                  <a:pos x="1007" y="68"/>
                </a:cxn>
                <a:cxn ang="0">
                  <a:pos x="1067" y="101"/>
                </a:cxn>
                <a:cxn ang="0">
                  <a:pos x="1122" y="139"/>
                </a:cxn>
                <a:cxn ang="0">
                  <a:pos x="1175" y="181"/>
                </a:cxn>
                <a:cxn ang="0">
                  <a:pos x="1221" y="228"/>
                </a:cxn>
                <a:cxn ang="0">
                  <a:pos x="1265" y="280"/>
                </a:cxn>
                <a:cxn ang="0">
                  <a:pos x="1303" y="336"/>
                </a:cxn>
                <a:cxn ang="0">
                  <a:pos x="1335" y="397"/>
                </a:cxn>
                <a:cxn ang="0">
                  <a:pos x="1362" y="460"/>
                </a:cxn>
                <a:cxn ang="0">
                  <a:pos x="1383" y="526"/>
                </a:cxn>
                <a:cxn ang="0">
                  <a:pos x="1397" y="595"/>
                </a:cxn>
                <a:cxn ang="0">
                  <a:pos x="1404" y="665"/>
                </a:cxn>
                <a:cxn ang="0">
                  <a:pos x="1404" y="701"/>
                </a:cxn>
                <a:cxn ang="0">
                  <a:pos x="1401" y="773"/>
                </a:cxn>
                <a:cxn ang="0">
                  <a:pos x="1390" y="843"/>
                </a:cxn>
                <a:cxn ang="0">
                  <a:pos x="1373" y="909"/>
                </a:cxn>
                <a:cxn ang="0">
                  <a:pos x="1349" y="973"/>
                </a:cxn>
                <a:cxn ang="0">
                  <a:pos x="1320" y="1035"/>
                </a:cxn>
                <a:cxn ang="0">
                  <a:pos x="1285" y="1093"/>
                </a:cxn>
                <a:cxn ang="0">
                  <a:pos x="1244" y="1147"/>
                </a:cxn>
                <a:cxn ang="0">
                  <a:pos x="1199" y="1197"/>
                </a:cxn>
                <a:cxn ang="0">
                  <a:pos x="1148" y="1243"/>
                </a:cxn>
                <a:cxn ang="0">
                  <a:pos x="1095" y="1284"/>
                </a:cxn>
                <a:cxn ang="0">
                  <a:pos x="1038" y="1319"/>
                </a:cxn>
                <a:cxn ang="0">
                  <a:pos x="976" y="1348"/>
                </a:cxn>
                <a:cxn ang="0">
                  <a:pos x="911" y="1371"/>
                </a:cxn>
                <a:cxn ang="0">
                  <a:pos x="844" y="1389"/>
                </a:cxn>
                <a:cxn ang="0">
                  <a:pos x="774" y="1399"/>
                </a:cxn>
                <a:cxn ang="0">
                  <a:pos x="702" y="1403"/>
                </a:cxn>
                <a:cxn ang="0">
                  <a:pos x="666" y="1401"/>
                </a:cxn>
                <a:cxn ang="0">
                  <a:pos x="595" y="1394"/>
                </a:cxn>
                <a:cxn ang="0">
                  <a:pos x="527" y="1380"/>
                </a:cxn>
                <a:cxn ang="0">
                  <a:pos x="461" y="1361"/>
                </a:cxn>
                <a:cxn ang="0">
                  <a:pos x="397" y="1334"/>
                </a:cxn>
                <a:cxn ang="0">
                  <a:pos x="338" y="1302"/>
                </a:cxn>
                <a:cxn ang="0">
                  <a:pos x="282" y="1264"/>
                </a:cxn>
                <a:cxn ang="0">
                  <a:pos x="230" y="1220"/>
                </a:cxn>
                <a:cxn ang="0">
                  <a:pos x="183" y="1173"/>
                </a:cxn>
                <a:cxn ang="0">
                  <a:pos x="139" y="1121"/>
                </a:cxn>
                <a:cxn ang="0">
                  <a:pos x="101" y="1065"/>
                </a:cxn>
                <a:cxn ang="0">
                  <a:pos x="69" y="1006"/>
                </a:cxn>
                <a:cxn ang="0">
                  <a:pos x="42" y="943"/>
                </a:cxn>
                <a:cxn ang="0">
                  <a:pos x="23" y="877"/>
                </a:cxn>
                <a:cxn ang="0">
                  <a:pos x="9" y="808"/>
                </a:cxn>
                <a:cxn ang="0">
                  <a:pos x="2" y="736"/>
                </a:cxn>
                <a:cxn ang="0">
                  <a:pos x="0" y="701"/>
                </a:cxn>
                <a:cxn ang="0">
                  <a:pos x="2" y="645"/>
                </a:cxn>
                <a:cxn ang="0">
                  <a:pos x="9" y="590"/>
                </a:cxn>
                <a:cxn ang="0">
                  <a:pos x="18" y="538"/>
                </a:cxn>
                <a:cxn ang="0">
                  <a:pos x="34" y="484"/>
                </a:cxn>
              </a:cxnLst>
              <a:rect l="0" t="0" r="r" b="b"/>
              <a:pathLst>
                <a:path w="1404" h="1403">
                  <a:moveTo>
                    <a:pt x="702" y="701"/>
                  </a:moveTo>
                  <a:lnTo>
                    <a:pt x="702" y="0"/>
                  </a:lnTo>
                  <a:lnTo>
                    <a:pt x="702" y="0"/>
                  </a:lnTo>
                  <a:lnTo>
                    <a:pt x="739" y="0"/>
                  </a:lnTo>
                  <a:lnTo>
                    <a:pt x="774" y="2"/>
                  </a:lnTo>
                  <a:lnTo>
                    <a:pt x="809" y="7"/>
                  </a:lnTo>
                  <a:lnTo>
                    <a:pt x="844" y="14"/>
                  </a:lnTo>
                  <a:lnTo>
                    <a:pt x="878" y="21"/>
                  </a:lnTo>
                  <a:lnTo>
                    <a:pt x="911" y="30"/>
                  </a:lnTo>
                  <a:lnTo>
                    <a:pt x="944" y="42"/>
                  </a:lnTo>
                  <a:lnTo>
                    <a:pt x="976" y="54"/>
                  </a:lnTo>
                  <a:lnTo>
                    <a:pt x="1007" y="68"/>
                  </a:lnTo>
                  <a:lnTo>
                    <a:pt x="1038" y="84"/>
                  </a:lnTo>
                  <a:lnTo>
                    <a:pt x="1067" y="101"/>
                  </a:lnTo>
                  <a:lnTo>
                    <a:pt x="1095" y="119"/>
                  </a:lnTo>
                  <a:lnTo>
                    <a:pt x="1122" y="139"/>
                  </a:lnTo>
                  <a:lnTo>
                    <a:pt x="1148" y="160"/>
                  </a:lnTo>
                  <a:lnTo>
                    <a:pt x="1175" y="181"/>
                  </a:lnTo>
                  <a:lnTo>
                    <a:pt x="1199" y="204"/>
                  </a:lnTo>
                  <a:lnTo>
                    <a:pt x="1221" y="228"/>
                  </a:lnTo>
                  <a:lnTo>
                    <a:pt x="1244" y="255"/>
                  </a:lnTo>
                  <a:lnTo>
                    <a:pt x="1265" y="280"/>
                  </a:lnTo>
                  <a:lnTo>
                    <a:pt x="1285" y="308"/>
                  </a:lnTo>
                  <a:lnTo>
                    <a:pt x="1303" y="336"/>
                  </a:lnTo>
                  <a:lnTo>
                    <a:pt x="1320" y="366"/>
                  </a:lnTo>
                  <a:lnTo>
                    <a:pt x="1335" y="397"/>
                  </a:lnTo>
                  <a:lnTo>
                    <a:pt x="1349" y="428"/>
                  </a:lnTo>
                  <a:lnTo>
                    <a:pt x="1362" y="460"/>
                  </a:lnTo>
                  <a:lnTo>
                    <a:pt x="1373" y="492"/>
                  </a:lnTo>
                  <a:lnTo>
                    <a:pt x="1383" y="526"/>
                  </a:lnTo>
                  <a:lnTo>
                    <a:pt x="1390" y="560"/>
                  </a:lnTo>
                  <a:lnTo>
                    <a:pt x="1397" y="595"/>
                  </a:lnTo>
                  <a:lnTo>
                    <a:pt x="1401" y="630"/>
                  </a:lnTo>
                  <a:lnTo>
                    <a:pt x="1404" y="665"/>
                  </a:lnTo>
                  <a:lnTo>
                    <a:pt x="1404" y="701"/>
                  </a:lnTo>
                  <a:lnTo>
                    <a:pt x="1404" y="701"/>
                  </a:lnTo>
                  <a:lnTo>
                    <a:pt x="1404" y="736"/>
                  </a:lnTo>
                  <a:lnTo>
                    <a:pt x="1401" y="773"/>
                  </a:lnTo>
                  <a:lnTo>
                    <a:pt x="1397" y="808"/>
                  </a:lnTo>
                  <a:lnTo>
                    <a:pt x="1390" y="843"/>
                  </a:lnTo>
                  <a:lnTo>
                    <a:pt x="1383" y="877"/>
                  </a:lnTo>
                  <a:lnTo>
                    <a:pt x="1373" y="909"/>
                  </a:lnTo>
                  <a:lnTo>
                    <a:pt x="1362" y="943"/>
                  </a:lnTo>
                  <a:lnTo>
                    <a:pt x="1349" y="973"/>
                  </a:lnTo>
                  <a:lnTo>
                    <a:pt x="1335" y="1006"/>
                  </a:lnTo>
                  <a:lnTo>
                    <a:pt x="1320" y="1035"/>
                  </a:lnTo>
                  <a:lnTo>
                    <a:pt x="1303" y="1065"/>
                  </a:lnTo>
                  <a:lnTo>
                    <a:pt x="1285" y="1093"/>
                  </a:lnTo>
                  <a:lnTo>
                    <a:pt x="1265" y="1121"/>
                  </a:lnTo>
                  <a:lnTo>
                    <a:pt x="1244" y="1147"/>
                  </a:lnTo>
                  <a:lnTo>
                    <a:pt x="1221" y="1173"/>
                  </a:lnTo>
                  <a:lnTo>
                    <a:pt x="1199" y="1197"/>
                  </a:lnTo>
                  <a:lnTo>
                    <a:pt x="1175" y="1220"/>
                  </a:lnTo>
                  <a:lnTo>
                    <a:pt x="1148" y="1243"/>
                  </a:lnTo>
                  <a:lnTo>
                    <a:pt x="1122" y="1264"/>
                  </a:lnTo>
                  <a:lnTo>
                    <a:pt x="1095" y="1284"/>
                  </a:lnTo>
                  <a:lnTo>
                    <a:pt x="1067" y="1302"/>
                  </a:lnTo>
                  <a:lnTo>
                    <a:pt x="1038" y="1319"/>
                  </a:lnTo>
                  <a:lnTo>
                    <a:pt x="1007" y="1334"/>
                  </a:lnTo>
                  <a:lnTo>
                    <a:pt x="976" y="1348"/>
                  </a:lnTo>
                  <a:lnTo>
                    <a:pt x="944" y="1361"/>
                  </a:lnTo>
                  <a:lnTo>
                    <a:pt x="911" y="1371"/>
                  </a:lnTo>
                  <a:lnTo>
                    <a:pt x="878" y="1380"/>
                  </a:lnTo>
                  <a:lnTo>
                    <a:pt x="844" y="1389"/>
                  </a:lnTo>
                  <a:lnTo>
                    <a:pt x="809" y="1394"/>
                  </a:lnTo>
                  <a:lnTo>
                    <a:pt x="774" y="1399"/>
                  </a:lnTo>
                  <a:lnTo>
                    <a:pt x="739" y="1401"/>
                  </a:lnTo>
                  <a:lnTo>
                    <a:pt x="702" y="1403"/>
                  </a:lnTo>
                  <a:lnTo>
                    <a:pt x="702" y="1403"/>
                  </a:lnTo>
                  <a:lnTo>
                    <a:pt x="666" y="1401"/>
                  </a:lnTo>
                  <a:lnTo>
                    <a:pt x="630" y="1399"/>
                  </a:lnTo>
                  <a:lnTo>
                    <a:pt x="595" y="1394"/>
                  </a:lnTo>
                  <a:lnTo>
                    <a:pt x="560" y="1389"/>
                  </a:lnTo>
                  <a:lnTo>
                    <a:pt x="527" y="1380"/>
                  </a:lnTo>
                  <a:lnTo>
                    <a:pt x="493" y="1371"/>
                  </a:lnTo>
                  <a:lnTo>
                    <a:pt x="461" y="1361"/>
                  </a:lnTo>
                  <a:lnTo>
                    <a:pt x="428" y="1348"/>
                  </a:lnTo>
                  <a:lnTo>
                    <a:pt x="397" y="1334"/>
                  </a:lnTo>
                  <a:lnTo>
                    <a:pt x="368" y="1319"/>
                  </a:lnTo>
                  <a:lnTo>
                    <a:pt x="338" y="1302"/>
                  </a:lnTo>
                  <a:lnTo>
                    <a:pt x="310" y="1284"/>
                  </a:lnTo>
                  <a:lnTo>
                    <a:pt x="282" y="1264"/>
                  </a:lnTo>
                  <a:lnTo>
                    <a:pt x="256" y="1243"/>
                  </a:lnTo>
                  <a:lnTo>
                    <a:pt x="230" y="1220"/>
                  </a:lnTo>
                  <a:lnTo>
                    <a:pt x="205" y="1197"/>
                  </a:lnTo>
                  <a:lnTo>
                    <a:pt x="183" y="1173"/>
                  </a:lnTo>
                  <a:lnTo>
                    <a:pt x="160" y="1147"/>
                  </a:lnTo>
                  <a:lnTo>
                    <a:pt x="139" y="1121"/>
                  </a:lnTo>
                  <a:lnTo>
                    <a:pt x="119" y="1093"/>
                  </a:lnTo>
                  <a:lnTo>
                    <a:pt x="101" y="1065"/>
                  </a:lnTo>
                  <a:lnTo>
                    <a:pt x="84" y="1035"/>
                  </a:lnTo>
                  <a:lnTo>
                    <a:pt x="69" y="1006"/>
                  </a:lnTo>
                  <a:lnTo>
                    <a:pt x="55" y="973"/>
                  </a:lnTo>
                  <a:lnTo>
                    <a:pt x="42" y="943"/>
                  </a:lnTo>
                  <a:lnTo>
                    <a:pt x="31" y="909"/>
                  </a:lnTo>
                  <a:lnTo>
                    <a:pt x="23" y="877"/>
                  </a:lnTo>
                  <a:lnTo>
                    <a:pt x="14" y="843"/>
                  </a:lnTo>
                  <a:lnTo>
                    <a:pt x="9" y="808"/>
                  </a:lnTo>
                  <a:lnTo>
                    <a:pt x="4" y="773"/>
                  </a:lnTo>
                  <a:lnTo>
                    <a:pt x="2" y="736"/>
                  </a:lnTo>
                  <a:lnTo>
                    <a:pt x="0" y="701"/>
                  </a:lnTo>
                  <a:lnTo>
                    <a:pt x="0" y="701"/>
                  </a:lnTo>
                  <a:lnTo>
                    <a:pt x="0" y="672"/>
                  </a:lnTo>
                  <a:lnTo>
                    <a:pt x="2" y="645"/>
                  </a:lnTo>
                  <a:lnTo>
                    <a:pt x="4" y="617"/>
                  </a:lnTo>
                  <a:lnTo>
                    <a:pt x="9" y="590"/>
                  </a:lnTo>
                  <a:lnTo>
                    <a:pt x="13" y="565"/>
                  </a:lnTo>
                  <a:lnTo>
                    <a:pt x="18" y="538"/>
                  </a:lnTo>
                  <a:lnTo>
                    <a:pt x="27" y="512"/>
                  </a:lnTo>
                  <a:lnTo>
                    <a:pt x="34" y="484"/>
                  </a:lnTo>
                  <a:lnTo>
                    <a:pt x="702" y="701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pPr defTabSz="2437365"/>
              <a:endParaRPr lang="en-US" sz="4799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  <p:sp>
          <p:nvSpPr>
            <p:cNvPr id="133" name="Freeform 460"/>
            <p:cNvSpPr/>
            <p:nvPr/>
          </p:nvSpPr>
          <p:spPr>
            <a:xfrm>
              <a:off x="10849351" y="3335046"/>
              <a:ext cx="658809" cy="1035165"/>
            </a:xfrm>
            <a:custGeom>
              <a:avLst/>
              <a:gdLst/>
              <a:ahLst/>
              <a:cxnLst/>
              <a:rect l="l" t="t" r="r" b="b"/>
              <a:pathLst>
                <a:path w="262845" h="504825">
                  <a:moveTo>
                    <a:pt x="114947" y="0"/>
                  </a:moveTo>
                  <a:lnTo>
                    <a:pt x="152977" y="0"/>
                  </a:lnTo>
                  <a:cubicBezTo>
                    <a:pt x="155607" y="0"/>
                    <a:pt x="157767" y="845"/>
                    <a:pt x="159457" y="2535"/>
                  </a:cubicBezTo>
                  <a:cubicBezTo>
                    <a:pt x="161147" y="4226"/>
                    <a:pt x="161992" y="6385"/>
                    <a:pt x="161992" y="9015"/>
                  </a:cubicBezTo>
                  <a:lnTo>
                    <a:pt x="161992" y="58596"/>
                  </a:lnTo>
                  <a:cubicBezTo>
                    <a:pt x="172698" y="59723"/>
                    <a:pt x="183073" y="61882"/>
                    <a:pt x="193121" y="65075"/>
                  </a:cubicBezTo>
                  <a:cubicBezTo>
                    <a:pt x="203169" y="68268"/>
                    <a:pt x="211338" y="71414"/>
                    <a:pt x="217630" y="74512"/>
                  </a:cubicBezTo>
                  <a:cubicBezTo>
                    <a:pt x="223921" y="77611"/>
                    <a:pt x="229885" y="81133"/>
                    <a:pt x="235519" y="85076"/>
                  </a:cubicBezTo>
                  <a:cubicBezTo>
                    <a:pt x="241153" y="89020"/>
                    <a:pt x="244815" y="91744"/>
                    <a:pt x="246506" y="93246"/>
                  </a:cubicBezTo>
                  <a:cubicBezTo>
                    <a:pt x="248195" y="94749"/>
                    <a:pt x="249604" y="96063"/>
                    <a:pt x="250731" y="97190"/>
                  </a:cubicBezTo>
                  <a:cubicBezTo>
                    <a:pt x="253924" y="100571"/>
                    <a:pt x="254394" y="104139"/>
                    <a:pt x="252139" y="107895"/>
                  </a:cubicBezTo>
                  <a:lnTo>
                    <a:pt x="229321" y="149025"/>
                  </a:lnTo>
                  <a:cubicBezTo>
                    <a:pt x="227819" y="151842"/>
                    <a:pt x="225659" y="153344"/>
                    <a:pt x="222842" y="153532"/>
                  </a:cubicBezTo>
                  <a:cubicBezTo>
                    <a:pt x="220212" y="154096"/>
                    <a:pt x="217677" y="153438"/>
                    <a:pt x="215236" y="151560"/>
                  </a:cubicBezTo>
                  <a:cubicBezTo>
                    <a:pt x="214672" y="150997"/>
                    <a:pt x="213310" y="149870"/>
                    <a:pt x="211151" y="148180"/>
                  </a:cubicBezTo>
                  <a:cubicBezTo>
                    <a:pt x="208991" y="146489"/>
                    <a:pt x="205329" y="144001"/>
                    <a:pt x="200165" y="140714"/>
                  </a:cubicBezTo>
                  <a:cubicBezTo>
                    <a:pt x="194999" y="137428"/>
                    <a:pt x="189505" y="134423"/>
                    <a:pt x="183684" y="131700"/>
                  </a:cubicBezTo>
                  <a:cubicBezTo>
                    <a:pt x="177862" y="128976"/>
                    <a:pt x="170867" y="126535"/>
                    <a:pt x="162697" y="124375"/>
                  </a:cubicBezTo>
                  <a:cubicBezTo>
                    <a:pt x="154527" y="122215"/>
                    <a:pt x="146498" y="121135"/>
                    <a:pt x="138610" y="121135"/>
                  </a:cubicBezTo>
                  <a:cubicBezTo>
                    <a:pt x="120769" y="121135"/>
                    <a:pt x="106213" y="125173"/>
                    <a:pt x="94946" y="133249"/>
                  </a:cubicBezTo>
                  <a:cubicBezTo>
                    <a:pt x="83677" y="141325"/>
                    <a:pt x="78042" y="151748"/>
                    <a:pt x="78042" y="164519"/>
                  </a:cubicBezTo>
                  <a:cubicBezTo>
                    <a:pt x="78042" y="169402"/>
                    <a:pt x="78841" y="173909"/>
                    <a:pt x="80438" y="178041"/>
                  </a:cubicBezTo>
                  <a:cubicBezTo>
                    <a:pt x="82033" y="182173"/>
                    <a:pt x="84804" y="186070"/>
                    <a:pt x="88748" y="189732"/>
                  </a:cubicBezTo>
                  <a:cubicBezTo>
                    <a:pt x="92692" y="193394"/>
                    <a:pt x="96401" y="196493"/>
                    <a:pt x="99875" y="199028"/>
                  </a:cubicBezTo>
                  <a:cubicBezTo>
                    <a:pt x="103350" y="201564"/>
                    <a:pt x="108609" y="204475"/>
                    <a:pt x="115651" y="207761"/>
                  </a:cubicBezTo>
                  <a:cubicBezTo>
                    <a:pt x="122694" y="211048"/>
                    <a:pt x="128375" y="213583"/>
                    <a:pt x="132695" y="215368"/>
                  </a:cubicBezTo>
                  <a:cubicBezTo>
                    <a:pt x="137014" y="217152"/>
                    <a:pt x="143588" y="219734"/>
                    <a:pt x="152414" y="223115"/>
                  </a:cubicBezTo>
                  <a:cubicBezTo>
                    <a:pt x="162368" y="226871"/>
                    <a:pt x="169975" y="229829"/>
                    <a:pt x="175232" y="231988"/>
                  </a:cubicBezTo>
                  <a:cubicBezTo>
                    <a:pt x="180492" y="234148"/>
                    <a:pt x="187628" y="237435"/>
                    <a:pt x="196643" y="241848"/>
                  </a:cubicBezTo>
                  <a:cubicBezTo>
                    <a:pt x="205658" y="246262"/>
                    <a:pt x="212747" y="250253"/>
                    <a:pt x="217912" y="253821"/>
                  </a:cubicBezTo>
                  <a:cubicBezTo>
                    <a:pt x="223077" y="257390"/>
                    <a:pt x="228899" y="262085"/>
                    <a:pt x="235378" y="267907"/>
                  </a:cubicBezTo>
                  <a:cubicBezTo>
                    <a:pt x="241857" y="273729"/>
                    <a:pt x="246834" y="279691"/>
                    <a:pt x="250308" y="285795"/>
                  </a:cubicBezTo>
                  <a:cubicBezTo>
                    <a:pt x="253783" y="291899"/>
                    <a:pt x="256741" y="299083"/>
                    <a:pt x="259183" y="307346"/>
                  </a:cubicBezTo>
                  <a:cubicBezTo>
                    <a:pt x="261624" y="315610"/>
                    <a:pt x="262845" y="324436"/>
                    <a:pt x="262845" y="333827"/>
                  </a:cubicBezTo>
                  <a:cubicBezTo>
                    <a:pt x="262845" y="362561"/>
                    <a:pt x="253501" y="387305"/>
                    <a:pt x="234814" y="408057"/>
                  </a:cubicBezTo>
                  <a:cubicBezTo>
                    <a:pt x="216128" y="428810"/>
                    <a:pt x="191853" y="441628"/>
                    <a:pt x="161992" y="446511"/>
                  </a:cubicBezTo>
                  <a:lnTo>
                    <a:pt x="161992" y="495810"/>
                  </a:lnTo>
                  <a:cubicBezTo>
                    <a:pt x="161992" y="498440"/>
                    <a:pt x="161147" y="500599"/>
                    <a:pt x="159457" y="502290"/>
                  </a:cubicBezTo>
                  <a:cubicBezTo>
                    <a:pt x="157767" y="503980"/>
                    <a:pt x="155607" y="504825"/>
                    <a:pt x="152977" y="504825"/>
                  </a:cubicBezTo>
                  <a:lnTo>
                    <a:pt x="114947" y="504825"/>
                  </a:lnTo>
                  <a:cubicBezTo>
                    <a:pt x="112505" y="504825"/>
                    <a:pt x="110392" y="503933"/>
                    <a:pt x="108609" y="502149"/>
                  </a:cubicBezTo>
                  <a:cubicBezTo>
                    <a:pt x="106824" y="500365"/>
                    <a:pt x="105932" y="498252"/>
                    <a:pt x="105932" y="495810"/>
                  </a:cubicBezTo>
                  <a:lnTo>
                    <a:pt x="105932" y="446511"/>
                  </a:lnTo>
                  <a:cubicBezTo>
                    <a:pt x="93537" y="444821"/>
                    <a:pt x="81564" y="441910"/>
                    <a:pt x="70014" y="437778"/>
                  </a:cubicBezTo>
                  <a:cubicBezTo>
                    <a:pt x="58464" y="433646"/>
                    <a:pt x="48933" y="429467"/>
                    <a:pt x="41421" y="425242"/>
                  </a:cubicBezTo>
                  <a:cubicBezTo>
                    <a:pt x="33908" y="421016"/>
                    <a:pt x="26959" y="416509"/>
                    <a:pt x="20574" y="411720"/>
                  </a:cubicBezTo>
                  <a:cubicBezTo>
                    <a:pt x="14188" y="406931"/>
                    <a:pt x="9822" y="403409"/>
                    <a:pt x="7474" y="401155"/>
                  </a:cubicBezTo>
                  <a:cubicBezTo>
                    <a:pt x="5126" y="398902"/>
                    <a:pt x="3484" y="397212"/>
                    <a:pt x="2545" y="396085"/>
                  </a:cubicBezTo>
                  <a:cubicBezTo>
                    <a:pt x="-649" y="392141"/>
                    <a:pt x="-836" y="388291"/>
                    <a:pt x="1981" y="384535"/>
                  </a:cubicBezTo>
                  <a:lnTo>
                    <a:pt x="30997" y="346504"/>
                  </a:lnTo>
                  <a:cubicBezTo>
                    <a:pt x="32311" y="344626"/>
                    <a:pt x="34472" y="343499"/>
                    <a:pt x="37476" y="343123"/>
                  </a:cubicBezTo>
                  <a:cubicBezTo>
                    <a:pt x="40294" y="342748"/>
                    <a:pt x="42547" y="343593"/>
                    <a:pt x="44238" y="345659"/>
                  </a:cubicBezTo>
                  <a:cubicBezTo>
                    <a:pt x="44238" y="345659"/>
                    <a:pt x="44425" y="345846"/>
                    <a:pt x="44801" y="346222"/>
                  </a:cubicBezTo>
                  <a:cubicBezTo>
                    <a:pt x="66023" y="364815"/>
                    <a:pt x="88841" y="376553"/>
                    <a:pt x="113257" y="381436"/>
                  </a:cubicBezTo>
                  <a:cubicBezTo>
                    <a:pt x="120206" y="382938"/>
                    <a:pt x="127154" y="383690"/>
                    <a:pt x="134103" y="383690"/>
                  </a:cubicBezTo>
                  <a:cubicBezTo>
                    <a:pt x="149315" y="383690"/>
                    <a:pt x="162697" y="379652"/>
                    <a:pt x="174246" y="371576"/>
                  </a:cubicBezTo>
                  <a:cubicBezTo>
                    <a:pt x="185797" y="363500"/>
                    <a:pt x="191572" y="352044"/>
                    <a:pt x="191572" y="337207"/>
                  </a:cubicBezTo>
                  <a:cubicBezTo>
                    <a:pt x="191572" y="331949"/>
                    <a:pt x="190163" y="326972"/>
                    <a:pt x="187347" y="322277"/>
                  </a:cubicBezTo>
                  <a:cubicBezTo>
                    <a:pt x="184529" y="317581"/>
                    <a:pt x="181384" y="313638"/>
                    <a:pt x="177909" y="310445"/>
                  </a:cubicBezTo>
                  <a:cubicBezTo>
                    <a:pt x="174434" y="307252"/>
                    <a:pt x="168941" y="303731"/>
                    <a:pt x="161429" y="299881"/>
                  </a:cubicBezTo>
                  <a:cubicBezTo>
                    <a:pt x="153917" y="296031"/>
                    <a:pt x="147719" y="293026"/>
                    <a:pt x="142836" y="290866"/>
                  </a:cubicBezTo>
                  <a:cubicBezTo>
                    <a:pt x="137953" y="288706"/>
                    <a:pt x="130441" y="285654"/>
                    <a:pt x="120299" y="281710"/>
                  </a:cubicBezTo>
                  <a:cubicBezTo>
                    <a:pt x="112975" y="278705"/>
                    <a:pt x="107200" y="276358"/>
                    <a:pt x="102974" y="274668"/>
                  </a:cubicBezTo>
                  <a:cubicBezTo>
                    <a:pt x="98749" y="272977"/>
                    <a:pt x="92973" y="270489"/>
                    <a:pt x="85649" y="267202"/>
                  </a:cubicBezTo>
                  <a:cubicBezTo>
                    <a:pt x="78324" y="263916"/>
                    <a:pt x="72455" y="261005"/>
                    <a:pt x="68042" y="258469"/>
                  </a:cubicBezTo>
                  <a:cubicBezTo>
                    <a:pt x="63628" y="255934"/>
                    <a:pt x="58323" y="252600"/>
                    <a:pt x="52125" y="248469"/>
                  </a:cubicBezTo>
                  <a:cubicBezTo>
                    <a:pt x="45928" y="244337"/>
                    <a:pt x="40903" y="240346"/>
                    <a:pt x="37054" y="236496"/>
                  </a:cubicBezTo>
                  <a:cubicBezTo>
                    <a:pt x="33204" y="232646"/>
                    <a:pt x="29119" y="228045"/>
                    <a:pt x="24799" y="222692"/>
                  </a:cubicBezTo>
                  <a:cubicBezTo>
                    <a:pt x="20480" y="217340"/>
                    <a:pt x="17147" y="211893"/>
                    <a:pt x="14799" y="206353"/>
                  </a:cubicBezTo>
                  <a:cubicBezTo>
                    <a:pt x="12451" y="200812"/>
                    <a:pt x="10479" y="194568"/>
                    <a:pt x="8883" y="187619"/>
                  </a:cubicBezTo>
                  <a:cubicBezTo>
                    <a:pt x="7287" y="180670"/>
                    <a:pt x="6488" y="173346"/>
                    <a:pt x="6488" y="165646"/>
                  </a:cubicBezTo>
                  <a:cubicBezTo>
                    <a:pt x="6488" y="139728"/>
                    <a:pt x="15691" y="117004"/>
                    <a:pt x="34096" y="97472"/>
                  </a:cubicBezTo>
                  <a:cubicBezTo>
                    <a:pt x="52501" y="77940"/>
                    <a:pt x="76446" y="65357"/>
                    <a:pt x="105932" y="59723"/>
                  </a:cubicBezTo>
                  <a:lnTo>
                    <a:pt x="105932" y="9015"/>
                  </a:lnTo>
                  <a:cubicBezTo>
                    <a:pt x="105932" y="6573"/>
                    <a:pt x="106824" y="4460"/>
                    <a:pt x="108609" y="2676"/>
                  </a:cubicBezTo>
                  <a:cubicBezTo>
                    <a:pt x="110392" y="892"/>
                    <a:pt x="112505" y="0"/>
                    <a:pt x="114947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343"/>
              <a:endParaRPr lang="en-US" sz="2699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</p:grpSp>
      <p:sp>
        <p:nvSpPr>
          <p:cNvPr id="55" name="TextBox 163"/>
          <p:cNvSpPr txBox="1"/>
          <p:nvPr/>
        </p:nvSpPr>
        <p:spPr>
          <a:xfrm>
            <a:off x="372034" y="2742773"/>
            <a:ext cx="4446048" cy="953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2437365"/>
            <a:r>
              <a:rPr lang="en-US" sz="5599">
                <a:solidFill>
                  <a:srgbClr val="3333CC"/>
                </a:solidFill>
                <a:latin typeface="Eras Bold ITC" panose="020B0907030504020204" pitchFamily="34" charset="0"/>
                <a:cs typeface="Arial"/>
              </a:rPr>
              <a:t>HOMBRES</a:t>
            </a:r>
          </a:p>
        </p:txBody>
      </p:sp>
      <p:sp>
        <p:nvSpPr>
          <p:cNvPr id="56" name="TextBox 164"/>
          <p:cNvSpPr txBox="1"/>
          <p:nvPr/>
        </p:nvSpPr>
        <p:spPr>
          <a:xfrm>
            <a:off x="14363369" y="2804589"/>
            <a:ext cx="3996047" cy="953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365"/>
            <a:r>
              <a:rPr lang="en-US" sz="5599">
                <a:solidFill>
                  <a:srgbClr val="FF3606"/>
                </a:solidFill>
                <a:latin typeface="Eras Bold ITC" panose="020B0907030504020204" pitchFamily="34" charset="0"/>
                <a:cs typeface="Arial"/>
              </a:rPr>
              <a:t>MUJERES</a:t>
            </a:r>
          </a:p>
        </p:txBody>
      </p:sp>
    </p:spTree>
    <p:extLst>
      <p:ext uri="{BB962C8B-B14F-4D97-AF65-F5344CB8AC3E}">
        <p14:creationId xmlns:p14="http://schemas.microsoft.com/office/powerpoint/2010/main" val="357389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6F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6"/>
          <p:cNvSpPr txBox="1">
            <a:spLocks/>
          </p:cNvSpPr>
          <p:nvPr/>
        </p:nvSpPr>
        <p:spPr>
          <a:xfrm>
            <a:off x="3694095" y="4792401"/>
            <a:ext cx="17044774" cy="1777643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598" b="1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Unidad</a:t>
            </a:r>
            <a:r>
              <a:rPr lang="en-US" sz="9598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 de </a:t>
            </a:r>
          </a:p>
          <a:p>
            <a:r>
              <a:rPr lang="en-US" sz="9598" b="1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Formación</a:t>
            </a:r>
            <a:r>
              <a:rPr lang="en-US" sz="9598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 a </a:t>
            </a:r>
            <a:r>
              <a:rPr lang="en-US" sz="9598" b="1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Distancia</a:t>
            </a:r>
            <a:endParaRPr lang="en-US" sz="9598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9793" y="10601442"/>
            <a:ext cx="4319355" cy="236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4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 4</a:t>
            </a:r>
          </a:p>
        </p:txBody>
      </p:sp>
      <p:sp>
        <p:nvSpPr>
          <p:cNvPr id="100" name="Rectangle 88" descr="Header Gray Bar"/>
          <p:cNvSpPr/>
          <p:nvPr/>
        </p:nvSpPr>
        <p:spPr bwMode="auto">
          <a:xfrm>
            <a:off x="-19044" y="4382"/>
            <a:ext cx="24396695" cy="2612354"/>
          </a:xfrm>
          <a:prstGeom prst="rect">
            <a:avLst/>
          </a:prstGeom>
          <a:gradFill flip="none" rotWithShape="1">
            <a:gsLst>
              <a:gs pos="39000">
                <a:srgbClr val="B66F8E"/>
              </a:gs>
              <a:gs pos="100000">
                <a:srgbClr val="5D5D5D"/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1010262" y="8744794"/>
            <a:ext cx="19292817" cy="3241132"/>
            <a:chOff x="3720149" y="134801"/>
            <a:chExt cx="6920415" cy="2912837"/>
          </a:xfrm>
        </p:grpSpPr>
        <p:sp>
          <p:nvSpPr>
            <p:cNvPr id="165" name="TextBox 164"/>
            <p:cNvSpPr txBox="1"/>
            <p:nvPr/>
          </p:nvSpPr>
          <p:spPr>
            <a:xfrm>
              <a:off x="3720149" y="134801"/>
              <a:ext cx="2007266" cy="746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437365"/>
              <a:r>
                <a:rPr lang="en-US" sz="4799">
                  <a:solidFill>
                    <a:srgbClr val="B66F8E"/>
                  </a:solidFill>
                  <a:latin typeface="Eras Bold ITC" panose="020B0907030504020204" pitchFamily="34" charset="0"/>
                  <a:cs typeface="Arial"/>
                </a:rPr>
                <a:t>INVERSIÓN</a:t>
              </a:r>
            </a:p>
          </p:txBody>
        </p:sp>
        <p:sp>
          <p:nvSpPr>
            <p:cNvPr id="198" name="Rectangle 70"/>
            <p:cNvSpPr>
              <a:spLocks noChangeArrowheads="1"/>
            </p:cNvSpPr>
            <p:nvPr/>
          </p:nvSpPr>
          <p:spPr bwMode="auto">
            <a:xfrm>
              <a:off x="8495169" y="1761196"/>
              <a:ext cx="2145395" cy="854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algn="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10797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65%</a:t>
              </a:r>
              <a:r>
                <a:rPr lang="en-US" sz="3599" b="1">
                  <a:solidFill>
                    <a:srgbClr val="FFC000"/>
                  </a:solidFill>
                  <a:latin typeface="Arial Narrow" pitchFamily="34" charset="0"/>
                </a:rPr>
                <a:t> </a:t>
              </a:r>
              <a:r>
                <a:rPr lang="en-US" sz="2799">
                  <a:solidFill>
                    <a:srgbClr val="FFC000"/>
                  </a:solidFill>
                  <a:latin typeface="Arial Narrow" pitchFamily="112" charset="0"/>
                </a:rPr>
                <a:t>. </a:t>
              </a:r>
            </a:p>
          </p:txBody>
        </p:sp>
        <p:sp>
          <p:nvSpPr>
            <p:cNvPr id="298" name="Rectangle 70"/>
            <p:cNvSpPr>
              <a:spLocks noChangeArrowheads="1"/>
            </p:cNvSpPr>
            <p:nvPr/>
          </p:nvSpPr>
          <p:spPr bwMode="auto">
            <a:xfrm>
              <a:off x="4412245" y="1827649"/>
              <a:ext cx="1442266" cy="1219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algn="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7998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186 </a:t>
              </a:r>
              <a:r>
                <a:rPr lang="es-419" sz="7998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Miles</a:t>
              </a:r>
            </a:p>
            <a:p>
              <a:pPr algn="ct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4799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112" charset="0"/>
                </a:rPr>
                <a:t>Meta</a:t>
              </a:r>
            </a:p>
          </p:txBody>
        </p:sp>
        <p:sp>
          <p:nvSpPr>
            <p:cNvPr id="105" name="Rectangle 70"/>
            <p:cNvSpPr>
              <a:spLocks noChangeArrowheads="1"/>
            </p:cNvSpPr>
            <p:nvPr/>
          </p:nvSpPr>
          <p:spPr bwMode="auto">
            <a:xfrm>
              <a:off x="5975454" y="1553810"/>
              <a:ext cx="3460124" cy="932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algn="ct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10797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119.9 </a:t>
              </a:r>
              <a:r>
                <a:rPr lang="es-ES_tradnl" sz="8798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Miles</a:t>
              </a:r>
            </a:p>
            <a:p>
              <a:pPr algn="ct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s-419" sz="4799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Ejecutado</a:t>
              </a:r>
            </a:p>
          </p:txBody>
        </p:sp>
        <p:sp>
          <p:nvSpPr>
            <p:cNvPr id="95" name="Freeform 460"/>
            <p:cNvSpPr/>
            <p:nvPr/>
          </p:nvSpPr>
          <p:spPr>
            <a:xfrm>
              <a:off x="4036314" y="1796121"/>
              <a:ext cx="402118" cy="1251517"/>
            </a:xfrm>
            <a:custGeom>
              <a:avLst/>
              <a:gdLst/>
              <a:ahLst/>
              <a:cxnLst/>
              <a:rect l="l" t="t" r="r" b="b"/>
              <a:pathLst>
                <a:path w="262845" h="504825">
                  <a:moveTo>
                    <a:pt x="114947" y="0"/>
                  </a:moveTo>
                  <a:lnTo>
                    <a:pt x="152977" y="0"/>
                  </a:lnTo>
                  <a:cubicBezTo>
                    <a:pt x="155607" y="0"/>
                    <a:pt x="157767" y="845"/>
                    <a:pt x="159457" y="2535"/>
                  </a:cubicBezTo>
                  <a:cubicBezTo>
                    <a:pt x="161147" y="4226"/>
                    <a:pt x="161992" y="6385"/>
                    <a:pt x="161992" y="9015"/>
                  </a:cubicBezTo>
                  <a:lnTo>
                    <a:pt x="161992" y="58596"/>
                  </a:lnTo>
                  <a:cubicBezTo>
                    <a:pt x="172698" y="59723"/>
                    <a:pt x="183073" y="61882"/>
                    <a:pt x="193121" y="65075"/>
                  </a:cubicBezTo>
                  <a:cubicBezTo>
                    <a:pt x="203169" y="68268"/>
                    <a:pt x="211338" y="71414"/>
                    <a:pt x="217630" y="74512"/>
                  </a:cubicBezTo>
                  <a:cubicBezTo>
                    <a:pt x="223921" y="77611"/>
                    <a:pt x="229885" y="81133"/>
                    <a:pt x="235519" y="85076"/>
                  </a:cubicBezTo>
                  <a:cubicBezTo>
                    <a:pt x="241153" y="89020"/>
                    <a:pt x="244815" y="91744"/>
                    <a:pt x="246506" y="93246"/>
                  </a:cubicBezTo>
                  <a:cubicBezTo>
                    <a:pt x="248195" y="94749"/>
                    <a:pt x="249604" y="96063"/>
                    <a:pt x="250731" y="97190"/>
                  </a:cubicBezTo>
                  <a:cubicBezTo>
                    <a:pt x="253924" y="100571"/>
                    <a:pt x="254394" y="104139"/>
                    <a:pt x="252139" y="107895"/>
                  </a:cubicBezTo>
                  <a:lnTo>
                    <a:pt x="229321" y="149025"/>
                  </a:lnTo>
                  <a:cubicBezTo>
                    <a:pt x="227819" y="151842"/>
                    <a:pt x="225659" y="153344"/>
                    <a:pt x="222842" y="153532"/>
                  </a:cubicBezTo>
                  <a:cubicBezTo>
                    <a:pt x="220212" y="154096"/>
                    <a:pt x="217677" y="153438"/>
                    <a:pt x="215236" y="151560"/>
                  </a:cubicBezTo>
                  <a:cubicBezTo>
                    <a:pt x="214672" y="150997"/>
                    <a:pt x="213310" y="149870"/>
                    <a:pt x="211151" y="148180"/>
                  </a:cubicBezTo>
                  <a:cubicBezTo>
                    <a:pt x="208991" y="146489"/>
                    <a:pt x="205329" y="144001"/>
                    <a:pt x="200165" y="140714"/>
                  </a:cubicBezTo>
                  <a:cubicBezTo>
                    <a:pt x="194999" y="137428"/>
                    <a:pt x="189505" y="134423"/>
                    <a:pt x="183684" y="131700"/>
                  </a:cubicBezTo>
                  <a:cubicBezTo>
                    <a:pt x="177862" y="128976"/>
                    <a:pt x="170867" y="126535"/>
                    <a:pt x="162697" y="124375"/>
                  </a:cubicBezTo>
                  <a:cubicBezTo>
                    <a:pt x="154527" y="122215"/>
                    <a:pt x="146498" y="121135"/>
                    <a:pt x="138610" y="121135"/>
                  </a:cubicBezTo>
                  <a:cubicBezTo>
                    <a:pt x="120769" y="121135"/>
                    <a:pt x="106213" y="125173"/>
                    <a:pt x="94946" y="133249"/>
                  </a:cubicBezTo>
                  <a:cubicBezTo>
                    <a:pt x="83677" y="141325"/>
                    <a:pt x="78042" y="151748"/>
                    <a:pt x="78042" y="164519"/>
                  </a:cubicBezTo>
                  <a:cubicBezTo>
                    <a:pt x="78042" y="169402"/>
                    <a:pt x="78841" y="173909"/>
                    <a:pt x="80438" y="178041"/>
                  </a:cubicBezTo>
                  <a:cubicBezTo>
                    <a:pt x="82033" y="182173"/>
                    <a:pt x="84804" y="186070"/>
                    <a:pt x="88748" y="189732"/>
                  </a:cubicBezTo>
                  <a:cubicBezTo>
                    <a:pt x="92692" y="193394"/>
                    <a:pt x="96401" y="196493"/>
                    <a:pt x="99875" y="199028"/>
                  </a:cubicBezTo>
                  <a:cubicBezTo>
                    <a:pt x="103350" y="201564"/>
                    <a:pt x="108609" y="204475"/>
                    <a:pt x="115651" y="207761"/>
                  </a:cubicBezTo>
                  <a:cubicBezTo>
                    <a:pt x="122694" y="211048"/>
                    <a:pt x="128375" y="213583"/>
                    <a:pt x="132695" y="215368"/>
                  </a:cubicBezTo>
                  <a:cubicBezTo>
                    <a:pt x="137014" y="217152"/>
                    <a:pt x="143588" y="219734"/>
                    <a:pt x="152414" y="223115"/>
                  </a:cubicBezTo>
                  <a:cubicBezTo>
                    <a:pt x="162368" y="226871"/>
                    <a:pt x="169975" y="229829"/>
                    <a:pt x="175232" y="231988"/>
                  </a:cubicBezTo>
                  <a:cubicBezTo>
                    <a:pt x="180492" y="234148"/>
                    <a:pt x="187628" y="237435"/>
                    <a:pt x="196643" y="241848"/>
                  </a:cubicBezTo>
                  <a:cubicBezTo>
                    <a:pt x="205658" y="246262"/>
                    <a:pt x="212747" y="250253"/>
                    <a:pt x="217912" y="253821"/>
                  </a:cubicBezTo>
                  <a:cubicBezTo>
                    <a:pt x="223077" y="257390"/>
                    <a:pt x="228899" y="262085"/>
                    <a:pt x="235378" y="267907"/>
                  </a:cubicBezTo>
                  <a:cubicBezTo>
                    <a:pt x="241857" y="273729"/>
                    <a:pt x="246834" y="279691"/>
                    <a:pt x="250308" y="285795"/>
                  </a:cubicBezTo>
                  <a:cubicBezTo>
                    <a:pt x="253783" y="291899"/>
                    <a:pt x="256741" y="299083"/>
                    <a:pt x="259183" y="307346"/>
                  </a:cubicBezTo>
                  <a:cubicBezTo>
                    <a:pt x="261624" y="315610"/>
                    <a:pt x="262845" y="324436"/>
                    <a:pt x="262845" y="333827"/>
                  </a:cubicBezTo>
                  <a:cubicBezTo>
                    <a:pt x="262845" y="362561"/>
                    <a:pt x="253501" y="387305"/>
                    <a:pt x="234814" y="408057"/>
                  </a:cubicBezTo>
                  <a:cubicBezTo>
                    <a:pt x="216128" y="428810"/>
                    <a:pt x="191853" y="441628"/>
                    <a:pt x="161992" y="446511"/>
                  </a:cubicBezTo>
                  <a:lnTo>
                    <a:pt x="161992" y="495810"/>
                  </a:lnTo>
                  <a:cubicBezTo>
                    <a:pt x="161992" y="498440"/>
                    <a:pt x="161147" y="500599"/>
                    <a:pt x="159457" y="502290"/>
                  </a:cubicBezTo>
                  <a:cubicBezTo>
                    <a:pt x="157767" y="503980"/>
                    <a:pt x="155607" y="504825"/>
                    <a:pt x="152977" y="504825"/>
                  </a:cubicBezTo>
                  <a:lnTo>
                    <a:pt x="114947" y="504825"/>
                  </a:lnTo>
                  <a:cubicBezTo>
                    <a:pt x="112505" y="504825"/>
                    <a:pt x="110392" y="503933"/>
                    <a:pt x="108609" y="502149"/>
                  </a:cubicBezTo>
                  <a:cubicBezTo>
                    <a:pt x="106824" y="500365"/>
                    <a:pt x="105932" y="498252"/>
                    <a:pt x="105932" y="495810"/>
                  </a:cubicBezTo>
                  <a:lnTo>
                    <a:pt x="105932" y="446511"/>
                  </a:lnTo>
                  <a:cubicBezTo>
                    <a:pt x="93537" y="444821"/>
                    <a:pt x="81564" y="441910"/>
                    <a:pt x="70014" y="437778"/>
                  </a:cubicBezTo>
                  <a:cubicBezTo>
                    <a:pt x="58464" y="433646"/>
                    <a:pt x="48933" y="429467"/>
                    <a:pt x="41421" y="425242"/>
                  </a:cubicBezTo>
                  <a:cubicBezTo>
                    <a:pt x="33908" y="421016"/>
                    <a:pt x="26959" y="416509"/>
                    <a:pt x="20574" y="411720"/>
                  </a:cubicBezTo>
                  <a:cubicBezTo>
                    <a:pt x="14188" y="406931"/>
                    <a:pt x="9822" y="403409"/>
                    <a:pt x="7474" y="401155"/>
                  </a:cubicBezTo>
                  <a:cubicBezTo>
                    <a:pt x="5126" y="398902"/>
                    <a:pt x="3484" y="397212"/>
                    <a:pt x="2545" y="396085"/>
                  </a:cubicBezTo>
                  <a:cubicBezTo>
                    <a:pt x="-649" y="392141"/>
                    <a:pt x="-836" y="388291"/>
                    <a:pt x="1981" y="384535"/>
                  </a:cubicBezTo>
                  <a:lnTo>
                    <a:pt x="30997" y="346504"/>
                  </a:lnTo>
                  <a:cubicBezTo>
                    <a:pt x="32311" y="344626"/>
                    <a:pt x="34472" y="343499"/>
                    <a:pt x="37476" y="343123"/>
                  </a:cubicBezTo>
                  <a:cubicBezTo>
                    <a:pt x="40294" y="342748"/>
                    <a:pt x="42547" y="343593"/>
                    <a:pt x="44238" y="345659"/>
                  </a:cubicBezTo>
                  <a:cubicBezTo>
                    <a:pt x="44238" y="345659"/>
                    <a:pt x="44425" y="345846"/>
                    <a:pt x="44801" y="346222"/>
                  </a:cubicBezTo>
                  <a:cubicBezTo>
                    <a:pt x="66023" y="364815"/>
                    <a:pt x="88841" y="376553"/>
                    <a:pt x="113257" y="381436"/>
                  </a:cubicBezTo>
                  <a:cubicBezTo>
                    <a:pt x="120206" y="382938"/>
                    <a:pt x="127154" y="383690"/>
                    <a:pt x="134103" y="383690"/>
                  </a:cubicBezTo>
                  <a:cubicBezTo>
                    <a:pt x="149315" y="383690"/>
                    <a:pt x="162697" y="379652"/>
                    <a:pt x="174246" y="371576"/>
                  </a:cubicBezTo>
                  <a:cubicBezTo>
                    <a:pt x="185797" y="363500"/>
                    <a:pt x="191572" y="352044"/>
                    <a:pt x="191572" y="337207"/>
                  </a:cubicBezTo>
                  <a:cubicBezTo>
                    <a:pt x="191572" y="331949"/>
                    <a:pt x="190163" y="326972"/>
                    <a:pt x="187347" y="322277"/>
                  </a:cubicBezTo>
                  <a:cubicBezTo>
                    <a:pt x="184529" y="317581"/>
                    <a:pt x="181384" y="313638"/>
                    <a:pt x="177909" y="310445"/>
                  </a:cubicBezTo>
                  <a:cubicBezTo>
                    <a:pt x="174434" y="307252"/>
                    <a:pt x="168941" y="303731"/>
                    <a:pt x="161429" y="299881"/>
                  </a:cubicBezTo>
                  <a:cubicBezTo>
                    <a:pt x="153917" y="296031"/>
                    <a:pt x="147719" y="293026"/>
                    <a:pt x="142836" y="290866"/>
                  </a:cubicBezTo>
                  <a:cubicBezTo>
                    <a:pt x="137953" y="288706"/>
                    <a:pt x="130441" y="285654"/>
                    <a:pt x="120299" y="281710"/>
                  </a:cubicBezTo>
                  <a:cubicBezTo>
                    <a:pt x="112975" y="278705"/>
                    <a:pt x="107200" y="276358"/>
                    <a:pt x="102974" y="274668"/>
                  </a:cubicBezTo>
                  <a:cubicBezTo>
                    <a:pt x="98749" y="272977"/>
                    <a:pt x="92973" y="270489"/>
                    <a:pt x="85649" y="267202"/>
                  </a:cubicBezTo>
                  <a:cubicBezTo>
                    <a:pt x="78324" y="263916"/>
                    <a:pt x="72455" y="261005"/>
                    <a:pt x="68042" y="258469"/>
                  </a:cubicBezTo>
                  <a:cubicBezTo>
                    <a:pt x="63628" y="255934"/>
                    <a:pt x="58323" y="252600"/>
                    <a:pt x="52125" y="248469"/>
                  </a:cubicBezTo>
                  <a:cubicBezTo>
                    <a:pt x="45928" y="244337"/>
                    <a:pt x="40903" y="240346"/>
                    <a:pt x="37054" y="236496"/>
                  </a:cubicBezTo>
                  <a:cubicBezTo>
                    <a:pt x="33204" y="232646"/>
                    <a:pt x="29119" y="228045"/>
                    <a:pt x="24799" y="222692"/>
                  </a:cubicBezTo>
                  <a:cubicBezTo>
                    <a:pt x="20480" y="217340"/>
                    <a:pt x="17147" y="211893"/>
                    <a:pt x="14799" y="206353"/>
                  </a:cubicBezTo>
                  <a:cubicBezTo>
                    <a:pt x="12451" y="200812"/>
                    <a:pt x="10479" y="194568"/>
                    <a:pt x="8883" y="187619"/>
                  </a:cubicBezTo>
                  <a:cubicBezTo>
                    <a:pt x="7287" y="180670"/>
                    <a:pt x="6488" y="173346"/>
                    <a:pt x="6488" y="165646"/>
                  </a:cubicBezTo>
                  <a:cubicBezTo>
                    <a:pt x="6488" y="139728"/>
                    <a:pt x="15691" y="117004"/>
                    <a:pt x="34096" y="97472"/>
                  </a:cubicBezTo>
                  <a:cubicBezTo>
                    <a:pt x="52501" y="77940"/>
                    <a:pt x="76446" y="65357"/>
                    <a:pt x="105932" y="59723"/>
                  </a:cubicBezTo>
                  <a:lnTo>
                    <a:pt x="105932" y="9015"/>
                  </a:lnTo>
                  <a:cubicBezTo>
                    <a:pt x="105932" y="6573"/>
                    <a:pt x="106824" y="4460"/>
                    <a:pt x="108609" y="2676"/>
                  </a:cubicBezTo>
                  <a:cubicBezTo>
                    <a:pt x="110392" y="892"/>
                    <a:pt x="112505" y="0"/>
                    <a:pt x="114947" y="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343"/>
              <a:endParaRPr lang="en-US" sz="2699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</p:grpSp>
      <p:grpSp>
        <p:nvGrpSpPr>
          <p:cNvPr id="4" name="Grupo 3"/>
          <p:cNvGrpSpPr/>
          <p:nvPr/>
        </p:nvGrpSpPr>
        <p:grpSpPr>
          <a:xfrm>
            <a:off x="915158" y="2852753"/>
            <a:ext cx="21461712" cy="4233649"/>
            <a:chOff x="260746" y="1130435"/>
            <a:chExt cx="10733651" cy="2117376"/>
          </a:xfrm>
        </p:grpSpPr>
        <p:sp>
          <p:nvSpPr>
            <p:cNvPr id="164" name="TextBox 163"/>
            <p:cNvSpPr txBox="1"/>
            <p:nvPr/>
          </p:nvSpPr>
          <p:spPr>
            <a:xfrm>
              <a:off x="260746" y="1130435"/>
              <a:ext cx="3580859" cy="415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437365"/>
              <a:r>
                <a:rPr lang="en-US" sz="4799">
                  <a:solidFill>
                    <a:srgbClr val="B66F8E"/>
                  </a:solidFill>
                  <a:latin typeface="Eras Bold ITC" panose="020B0907030504020204" pitchFamily="34" charset="0"/>
                  <a:cs typeface="Arial"/>
                </a:rPr>
                <a:t>PARTICIPACIONES</a:t>
              </a:r>
            </a:p>
          </p:txBody>
        </p:sp>
        <p:sp>
          <p:nvSpPr>
            <p:cNvPr id="197" name="Rectangle 70"/>
            <p:cNvSpPr>
              <a:spLocks noChangeArrowheads="1"/>
            </p:cNvSpPr>
            <p:nvPr/>
          </p:nvSpPr>
          <p:spPr bwMode="auto">
            <a:xfrm>
              <a:off x="7931851" y="1984089"/>
              <a:ext cx="1896945" cy="647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algn="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10797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105% </a:t>
              </a:r>
            </a:p>
          </p:txBody>
        </p:sp>
        <p:grpSp>
          <p:nvGrpSpPr>
            <p:cNvPr id="264" name="Group 263"/>
            <p:cNvGrpSpPr/>
            <p:nvPr/>
          </p:nvGrpSpPr>
          <p:grpSpPr>
            <a:xfrm>
              <a:off x="1389067" y="1978774"/>
              <a:ext cx="294796" cy="745522"/>
              <a:chOff x="4042929" y="1202788"/>
              <a:chExt cx="266700" cy="715171"/>
            </a:xfrm>
            <a:solidFill>
              <a:schemeClr val="tx2">
                <a:lumMod val="60000"/>
                <a:lumOff val="40000"/>
              </a:schemeClr>
            </a:solidFill>
          </p:grpSpPr>
          <p:sp>
            <p:nvSpPr>
              <p:cNvPr id="274" name="Freeform 6"/>
              <p:cNvSpPr>
                <a:spLocks/>
              </p:cNvSpPr>
              <p:nvPr/>
            </p:nvSpPr>
            <p:spPr bwMode="auto">
              <a:xfrm>
                <a:off x="4111188" y="1202788"/>
                <a:ext cx="136525" cy="133350"/>
              </a:xfrm>
              <a:custGeom>
                <a:avLst/>
                <a:gdLst>
                  <a:gd name="T0" fmla="*/ 15 w 40"/>
                  <a:gd name="T1" fmla="*/ 4 h 39"/>
                  <a:gd name="T2" fmla="*/ 34 w 40"/>
                  <a:gd name="T3" fmla="*/ 25 h 39"/>
                  <a:gd name="T4" fmla="*/ 7 w 40"/>
                  <a:gd name="T5" fmla="*/ 30 h 39"/>
                  <a:gd name="T6" fmla="*/ 15 w 40"/>
                  <a:gd name="T7" fmla="*/ 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39">
                    <a:moveTo>
                      <a:pt x="15" y="4"/>
                    </a:moveTo>
                    <a:cubicBezTo>
                      <a:pt x="27" y="0"/>
                      <a:pt x="40" y="14"/>
                      <a:pt x="34" y="25"/>
                    </a:cubicBezTo>
                    <a:cubicBezTo>
                      <a:pt x="31" y="36"/>
                      <a:pt x="14" y="39"/>
                      <a:pt x="7" y="30"/>
                    </a:cubicBezTo>
                    <a:cubicBezTo>
                      <a:pt x="0" y="22"/>
                      <a:pt x="4" y="6"/>
                      <a:pt x="15" y="4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pPr defTabSz="2437365"/>
                <a:endParaRPr lang="en-US" sz="4799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7"/>
              <p:cNvSpPr>
                <a:spLocks/>
              </p:cNvSpPr>
              <p:nvPr/>
            </p:nvSpPr>
            <p:spPr bwMode="auto">
              <a:xfrm>
                <a:off x="4042929" y="1341696"/>
                <a:ext cx="266700" cy="576263"/>
              </a:xfrm>
              <a:custGeom>
                <a:avLst/>
                <a:gdLst>
                  <a:gd name="T0" fmla="*/ 10 w 78"/>
                  <a:gd name="T1" fmla="*/ 4 h 168"/>
                  <a:gd name="T2" fmla="*/ 43 w 78"/>
                  <a:gd name="T3" fmla="*/ 2 h 168"/>
                  <a:gd name="T4" fmla="*/ 71 w 78"/>
                  <a:gd name="T5" fmla="*/ 7 h 168"/>
                  <a:gd name="T6" fmla="*/ 78 w 78"/>
                  <a:gd name="T7" fmla="*/ 27 h 168"/>
                  <a:gd name="T8" fmla="*/ 78 w 78"/>
                  <a:gd name="T9" fmla="*/ 73 h 168"/>
                  <a:gd name="T10" fmla="*/ 72 w 78"/>
                  <a:gd name="T11" fmla="*/ 81 h 168"/>
                  <a:gd name="T12" fmla="*/ 64 w 78"/>
                  <a:gd name="T13" fmla="*/ 73 h 168"/>
                  <a:gd name="T14" fmla="*/ 64 w 78"/>
                  <a:gd name="T15" fmla="*/ 28 h 168"/>
                  <a:gd name="T16" fmla="*/ 59 w 78"/>
                  <a:gd name="T17" fmla="*/ 28 h 168"/>
                  <a:gd name="T18" fmla="*/ 59 w 78"/>
                  <a:gd name="T19" fmla="*/ 156 h 168"/>
                  <a:gd name="T20" fmla="*/ 41 w 78"/>
                  <a:gd name="T21" fmla="*/ 158 h 168"/>
                  <a:gd name="T22" fmla="*/ 41 w 78"/>
                  <a:gd name="T23" fmla="*/ 81 h 168"/>
                  <a:gd name="T24" fmla="*/ 37 w 78"/>
                  <a:gd name="T25" fmla="*/ 81 h 168"/>
                  <a:gd name="T26" fmla="*/ 37 w 78"/>
                  <a:gd name="T27" fmla="*/ 148 h 168"/>
                  <a:gd name="T28" fmla="*/ 35 w 78"/>
                  <a:gd name="T29" fmla="*/ 162 h 168"/>
                  <a:gd name="T30" fmla="*/ 18 w 78"/>
                  <a:gd name="T31" fmla="*/ 156 h 168"/>
                  <a:gd name="T32" fmla="*/ 18 w 78"/>
                  <a:gd name="T33" fmla="*/ 28 h 168"/>
                  <a:gd name="T34" fmla="*/ 14 w 78"/>
                  <a:gd name="T35" fmla="*/ 28 h 168"/>
                  <a:gd name="T36" fmla="*/ 14 w 78"/>
                  <a:gd name="T37" fmla="*/ 71 h 168"/>
                  <a:gd name="T38" fmla="*/ 6 w 78"/>
                  <a:gd name="T39" fmla="*/ 81 h 168"/>
                  <a:gd name="T40" fmla="*/ 0 w 78"/>
                  <a:gd name="T41" fmla="*/ 74 h 168"/>
                  <a:gd name="T42" fmla="*/ 0 w 78"/>
                  <a:gd name="T43" fmla="*/ 21 h 168"/>
                  <a:gd name="T44" fmla="*/ 10 w 78"/>
                  <a:gd name="T45" fmla="*/ 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8" h="168">
                    <a:moveTo>
                      <a:pt x="10" y="4"/>
                    </a:moveTo>
                    <a:cubicBezTo>
                      <a:pt x="21" y="0"/>
                      <a:pt x="32" y="2"/>
                      <a:pt x="43" y="2"/>
                    </a:cubicBezTo>
                    <a:cubicBezTo>
                      <a:pt x="53" y="2"/>
                      <a:pt x="64" y="0"/>
                      <a:pt x="71" y="7"/>
                    </a:cubicBezTo>
                    <a:cubicBezTo>
                      <a:pt x="77" y="12"/>
                      <a:pt x="78" y="20"/>
                      <a:pt x="78" y="27"/>
                    </a:cubicBezTo>
                    <a:cubicBezTo>
                      <a:pt x="78" y="42"/>
                      <a:pt x="78" y="57"/>
                      <a:pt x="78" y="73"/>
                    </a:cubicBezTo>
                    <a:cubicBezTo>
                      <a:pt x="78" y="76"/>
                      <a:pt x="78" y="81"/>
                      <a:pt x="72" y="81"/>
                    </a:cubicBezTo>
                    <a:cubicBezTo>
                      <a:pt x="67" y="81"/>
                      <a:pt x="64" y="77"/>
                      <a:pt x="64" y="73"/>
                    </a:cubicBezTo>
                    <a:cubicBezTo>
                      <a:pt x="64" y="58"/>
                      <a:pt x="64" y="43"/>
                      <a:pt x="64" y="28"/>
                    </a:cubicBezTo>
                    <a:cubicBezTo>
                      <a:pt x="63" y="28"/>
                      <a:pt x="60" y="28"/>
                      <a:pt x="59" y="28"/>
                    </a:cubicBezTo>
                    <a:cubicBezTo>
                      <a:pt x="59" y="71"/>
                      <a:pt x="59" y="113"/>
                      <a:pt x="59" y="156"/>
                    </a:cubicBezTo>
                    <a:cubicBezTo>
                      <a:pt x="60" y="166"/>
                      <a:pt x="42" y="168"/>
                      <a:pt x="41" y="158"/>
                    </a:cubicBezTo>
                    <a:cubicBezTo>
                      <a:pt x="41" y="132"/>
                      <a:pt x="41" y="107"/>
                      <a:pt x="41" y="81"/>
                    </a:cubicBezTo>
                    <a:cubicBezTo>
                      <a:pt x="40" y="81"/>
                      <a:pt x="38" y="81"/>
                      <a:pt x="37" y="81"/>
                    </a:cubicBezTo>
                    <a:cubicBezTo>
                      <a:pt x="37" y="103"/>
                      <a:pt x="37" y="126"/>
                      <a:pt x="37" y="148"/>
                    </a:cubicBezTo>
                    <a:cubicBezTo>
                      <a:pt x="37" y="153"/>
                      <a:pt x="37" y="160"/>
                      <a:pt x="35" y="162"/>
                    </a:cubicBezTo>
                    <a:cubicBezTo>
                      <a:pt x="29" y="167"/>
                      <a:pt x="18" y="164"/>
                      <a:pt x="18" y="156"/>
                    </a:cubicBezTo>
                    <a:cubicBezTo>
                      <a:pt x="18" y="113"/>
                      <a:pt x="18" y="71"/>
                      <a:pt x="18" y="28"/>
                    </a:cubicBezTo>
                    <a:cubicBezTo>
                      <a:pt x="17" y="28"/>
                      <a:pt x="15" y="28"/>
                      <a:pt x="14" y="28"/>
                    </a:cubicBezTo>
                    <a:cubicBezTo>
                      <a:pt x="14" y="43"/>
                      <a:pt x="14" y="57"/>
                      <a:pt x="14" y="71"/>
                    </a:cubicBezTo>
                    <a:cubicBezTo>
                      <a:pt x="14" y="75"/>
                      <a:pt x="12" y="81"/>
                      <a:pt x="6" y="81"/>
                    </a:cubicBezTo>
                    <a:cubicBezTo>
                      <a:pt x="2" y="81"/>
                      <a:pt x="0" y="77"/>
                      <a:pt x="0" y="74"/>
                    </a:cubicBezTo>
                    <a:cubicBezTo>
                      <a:pt x="0" y="57"/>
                      <a:pt x="0" y="39"/>
                      <a:pt x="0" y="21"/>
                    </a:cubicBezTo>
                    <a:cubicBezTo>
                      <a:pt x="0" y="14"/>
                      <a:pt x="3" y="7"/>
                      <a:pt x="10" y="4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pPr defTabSz="2437365"/>
                <a:endParaRPr lang="en-US" sz="4799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76" name="Rectangle 70"/>
            <p:cNvSpPr>
              <a:spLocks noChangeArrowheads="1"/>
            </p:cNvSpPr>
            <p:nvPr/>
          </p:nvSpPr>
          <p:spPr bwMode="auto">
            <a:xfrm>
              <a:off x="1905452" y="2027822"/>
              <a:ext cx="1378733" cy="1219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7998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2,000</a:t>
              </a:r>
            </a:p>
            <a:p>
              <a:pPr algn="ct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4799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112" charset="0"/>
                </a:rPr>
                <a:t>Meta</a:t>
              </a:r>
            </a:p>
          </p:txBody>
        </p:sp>
        <p:grpSp>
          <p:nvGrpSpPr>
            <p:cNvPr id="258" name="Group 257" descr="Blue Pie Chart Icon"/>
            <p:cNvGrpSpPr/>
            <p:nvPr/>
          </p:nvGrpSpPr>
          <p:grpSpPr>
            <a:xfrm>
              <a:off x="10009535" y="1731073"/>
              <a:ext cx="984862" cy="975710"/>
              <a:chOff x="23704009" y="-14689106"/>
              <a:chExt cx="2335656" cy="2453576"/>
            </a:xfrm>
            <a:solidFill>
              <a:srgbClr val="2E76D4"/>
            </a:solidFill>
          </p:grpSpPr>
          <p:sp>
            <p:nvSpPr>
              <p:cNvPr id="259" name="Freeform 34"/>
              <p:cNvSpPr>
                <a:spLocks/>
              </p:cNvSpPr>
              <p:nvPr/>
            </p:nvSpPr>
            <p:spPr bwMode="auto">
              <a:xfrm>
                <a:off x="23704009" y="-14689106"/>
                <a:ext cx="1060451" cy="1114426"/>
              </a:xfrm>
              <a:custGeom>
                <a:avLst/>
                <a:gdLst/>
                <a:ahLst/>
                <a:cxnLst>
                  <a:cxn ang="0">
                    <a:pos x="668" y="702"/>
                  </a:cxn>
                  <a:cxn ang="0">
                    <a:pos x="0" y="484"/>
                  </a:cxn>
                  <a:cxn ang="0">
                    <a:pos x="0" y="484"/>
                  </a:cxn>
                  <a:cxn ang="0">
                    <a:pos x="10" y="458"/>
                  </a:cxn>
                  <a:cxn ang="0">
                    <a:pos x="20" y="431"/>
                  </a:cxn>
                  <a:cxn ang="0">
                    <a:pos x="31" y="404"/>
                  </a:cxn>
                  <a:cxn ang="0">
                    <a:pos x="43" y="379"/>
                  </a:cxn>
                  <a:cxn ang="0">
                    <a:pos x="57" y="355"/>
                  </a:cxn>
                  <a:cxn ang="0">
                    <a:pos x="71" y="330"/>
                  </a:cxn>
                  <a:cxn ang="0">
                    <a:pos x="86" y="307"/>
                  </a:cxn>
                  <a:cxn ang="0">
                    <a:pos x="101" y="285"/>
                  </a:cxn>
                  <a:cxn ang="0">
                    <a:pos x="118" y="263"/>
                  </a:cxn>
                  <a:cxn ang="0">
                    <a:pos x="135" y="241"/>
                  </a:cxn>
                  <a:cxn ang="0">
                    <a:pos x="153" y="222"/>
                  </a:cxn>
                  <a:cxn ang="0">
                    <a:pos x="171" y="202"/>
                  </a:cxn>
                  <a:cxn ang="0">
                    <a:pos x="191" y="183"/>
                  </a:cxn>
                  <a:cxn ang="0">
                    <a:pos x="212" y="166"/>
                  </a:cxn>
                  <a:cxn ang="0">
                    <a:pos x="233" y="147"/>
                  </a:cxn>
                  <a:cxn ang="0">
                    <a:pos x="254" y="132"/>
                  </a:cxn>
                  <a:cxn ang="0">
                    <a:pos x="276" y="117"/>
                  </a:cxn>
                  <a:cxn ang="0">
                    <a:pos x="299" y="101"/>
                  </a:cxn>
                  <a:cxn ang="0">
                    <a:pos x="321" y="89"/>
                  </a:cxn>
                  <a:cxn ang="0">
                    <a:pos x="345" y="76"/>
                  </a:cxn>
                  <a:cxn ang="0">
                    <a:pos x="370" y="63"/>
                  </a:cxn>
                  <a:cxn ang="0">
                    <a:pos x="394" y="53"/>
                  </a:cxn>
                  <a:cxn ang="0">
                    <a:pos x="421" y="44"/>
                  </a:cxn>
                  <a:cxn ang="0">
                    <a:pos x="446" y="34"/>
                  </a:cxn>
                  <a:cxn ang="0">
                    <a:pos x="473" y="27"/>
                  </a:cxn>
                  <a:cxn ang="0">
                    <a:pos x="500" y="20"/>
                  </a:cxn>
                  <a:cxn ang="0">
                    <a:pos x="526" y="13"/>
                  </a:cxn>
                  <a:cxn ang="0">
                    <a:pos x="554" y="9"/>
                  </a:cxn>
                  <a:cxn ang="0">
                    <a:pos x="582" y="4"/>
                  </a:cxn>
                  <a:cxn ang="0">
                    <a:pos x="611" y="2"/>
                  </a:cxn>
                  <a:cxn ang="0">
                    <a:pos x="639" y="0"/>
                  </a:cxn>
                  <a:cxn ang="0">
                    <a:pos x="668" y="0"/>
                  </a:cxn>
                  <a:cxn ang="0">
                    <a:pos x="668" y="702"/>
                  </a:cxn>
                </a:cxnLst>
                <a:rect l="0" t="0" r="r" b="b"/>
                <a:pathLst>
                  <a:path w="668" h="702">
                    <a:moveTo>
                      <a:pt x="668" y="702"/>
                    </a:moveTo>
                    <a:lnTo>
                      <a:pt x="0" y="484"/>
                    </a:lnTo>
                    <a:lnTo>
                      <a:pt x="0" y="484"/>
                    </a:lnTo>
                    <a:lnTo>
                      <a:pt x="10" y="458"/>
                    </a:lnTo>
                    <a:lnTo>
                      <a:pt x="20" y="431"/>
                    </a:lnTo>
                    <a:lnTo>
                      <a:pt x="31" y="404"/>
                    </a:lnTo>
                    <a:lnTo>
                      <a:pt x="43" y="379"/>
                    </a:lnTo>
                    <a:lnTo>
                      <a:pt x="57" y="355"/>
                    </a:lnTo>
                    <a:lnTo>
                      <a:pt x="71" y="330"/>
                    </a:lnTo>
                    <a:lnTo>
                      <a:pt x="86" y="307"/>
                    </a:lnTo>
                    <a:lnTo>
                      <a:pt x="101" y="285"/>
                    </a:lnTo>
                    <a:lnTo>
                      <a:pt x="118" y="263"/>
                    </a:lnTo>
                    <a:lnTo>
                      <a:pt x="135" y="241"/>
                    </a:lnTo>
                    <a:lnTo>
                      <a:pt x="153" y="222"/>
                    </a:lnTo>
                    <a:lnTo>
                      <a:pt x="171" y="202"/>
                    </a:lnTo>
                    <a:lnTo>
                      <a:pt x="191" y="183"/>
                    </a:lnTo>
                    <a:lnTo>
                      <a:pt x="212" y="166"/>
                    </a:lnTo>
                    <a:lnTo>
                      <a:pt x="233" y="147"/>
                    </a:lnTo>
                    <a:lnTo>
                      <a:pt x="254" y="132"/>
                    </a:lnTo>
                    <a:lnTo>
                      <a:pt x="276" y="117"/>
                    </a:lnTo>
                    <a:lnTo>
                      <a:pt x="299" y="101"/>
                    </a:lnTo>
                    <a:lnTo>
                      <a:pt x="321" y="89"/>
                    </a:lnTo>
                    <a:lnTo>
                      <a:pt x="345" y="76"/>
                    </a:lnTo>
                    <a:lnTo>
                      <a:pt x="370" y="63"/>
                    </a:lnTo>
                    <a:lnTo>
                      <a:pt x="394" y="53"/>
                    </a:lnTo>
                    <a:lnTo>
                      <a:pt x="421" y="44"/>
                    </a:lnTo>
                    <a:lnTo>
                      <a:pt x="446" y="34"/>
                    </a:lnTo>
                    <a:lnTo>
                      <a:pt x="473" y="27"/>
                    </a:lnTo>
                    <a:lnTo>
                      <a:pt x="500" y="20"/>
                    </a:lnTo>
                    <a:lnTo>
                      <a:pt x="526" y="13"/>
                    </a:lnTo>
                    <a:lnTo>
                      <a:pt x="554" y="9"/>
                    </a:lnTo>
                    <a:lnTo>
                      <a:pt x="582" y="4"/>
                    </a:lnTo>
                    <a:lnTo>
                      <a:pt x="611" y="2"/>
                    </a:lnTo>
                    <a:lnTo>
                      <a:pt x="639" y="0"/>
                    </a:lnTo>
                    <a:lnTo>
                      <a:pt x="668" y="0"/>
                    </a:lnTo>
                    <a:lnTo>
                      <a:pt x="668" y="702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pPr defTabSz="2437365"/>
                <a:endParaRPr lang="en-US" sz="4799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5"/>
              <p:cNvSpPr>
                <a:spLocks/>
              </p:cNvSpPr>
              <p:nvPr/>
            </p:nvSpPr>
            <p:spPr bwMode="auto">
              <a:xfrm>
                <a:off x="23810814" y="-14462794"/>
                <a:ext cx="2228851" cy="2227264"/>
              </a:xfrm>
              <a:custGeom>
                <a:avLst/>
                <a:gdLst/>
                <a:ahLst/>
                <a:cxnLst>
                  <a:cxn ang="0">
                    <a:pos x="702" y="0"/>
                  </a:cxn>
                  <a:cxn ang="0">
                    <a:pos x="739" y="0"/>
                  </a:cxn>
                  <a:cxn ang="0">
                    <a:pos x="809" y="7"/>
                  </a:cxn>
                  <a:cxn ang="0">
                    <a:pos x="878" y="21"/>
                  </a:cxn>
                  <a:cxn ang="0">
                    <a:pos x="944" y="42"/>
                  </a:cxn>
                  <a:cxn ang="0">
                    <a:pos x="1007" y="68"/>
                  </a:cxn>
                  <a:cxn ang="0">
                    <a:pos x="1067" y="101"/>
                  </a:cxn>
                  <a:cxn ang="0">
                    <a:pos x="1122" y="139"/>
                  </a:cxn>
                  <a:cxn ang="0">
                    <a:pos x="1175" y="181"/>
                  </a:cxn>
                  <a:cxn ang="0">
                    <a:pos x="1221" y="228"/>
                  </a:cxn>
                  <a:cxn ang="0">
                    <a:pos x="1265" y="280"/>
                  </a:cxn>
                  <a:cxn ang="0">
                    <a:pos x="1303" y="336"/>
                  </a:cxn>
                  <a:cxn ang="0">
                    <a:pos x="1335" y="397"/>
                  </a:cxn>
                  <a:cxn ang="0">
                    <a:pos x="1362" y="460"/>
                  </a:cxn>
                  <a:cxn ang="0">
                    <a:pos x="1383" y="526"/>
                  </a:cxn>
                  <a:cxn ang="0">
                    <a:pos x="1397" y="595"/>
                  </a:cxn>
                  <a:cxn ang="0">
                    <a:pos x="1404" y="665"/>
                  </a:cxn>
                  <a:cxn ang="0">
                    <a:pos x="1404" y="701"/>
                  </a:cxn>
                  <a:cxn ang="0">
                    <a:pos x="1401" y="773"/>
                  </a:cxn>
                  <a:cxn ang="0">
                    <a:pos x="1390" y="843"/>
                  </a:cxn>
                  <a:cxn ang="0">
                    <a:pos x="1373" y="909"/>
                  </a:cxn>
                  <a:cxn ang="0">
                    <a:pos x="1349" y="973"/>
                  </a:cxn>
                  <a:cxn ang="0">
                    <a:pos x="1320" y="1035"/>
                  </a:cxn>
                  <a:cxn ang="0">
                    <a:pos x="1285" y="1093"/>
                  </a:cxn>
                  <a:cxn ang="0">
                    <a:pos x="1244" y="1147"/>
                  </a:cxn>
                  <a:cxn ang="0">
                    <a:pos x="1199" y="1197"/>
                  </a:cxn>
                  <a:cxn ang="0">
                    <a:pos x="1148" y="1243"/>
                  </a:cxn>
                  <a:cxn ang="0">
                    <a:pos x="1095" y="1284"/>
                  </a:cxn>
                  <a:cxn ang="0">
                    <a:pos x="1038" y="1319"/>
                  </a:cxn>
                  <a:cxn ang="0">
                    <a:pos x="976" y="1348"/>
                  </a:cxn>
                  <a:cxn ang="0">
                    <a:pos x="911" y="1371"/>
                  </a:cxn>
                  <a:cxn ang="0">
                    <a:pos x="844" y="1389"/>
                  </a:cxn>
                  <a:cxn ang="0">
                    <a:pos x="774" y="1399"/>
                  </a:cxn>
                  <a:cxn ang="0">
                    <a:pos x="702" y="1403"/>
                  </a:cxn>
                  <a:cxn ang="0">
                    <a:pos x="666" y="1401"/>
                  </a:cxn>
                  <a:cxn ang="0">
                    <a:pos x="595" y="1394"/>
                  </a:cxn>
                  <a:cxn ang="0">
                    <a:pos x="527" y="1380"/>
                  </a:cxn>
                  <a:cxn ang="0">
                    <a:pos x="461" y="1361"/>
                  </a:cxn>
                  <a:cxn ang="0">
                    <a:pos x="397" y="1334"/>
                  </a:cxn>
                  <a:cxn ang="0">
                    <a:pos x="338" y="1302"/>
                  </a:cxn>
                  <a:cxn ang="0">
                    <a:pos x="282" y="1264"/>
                  </a:cxn>
                  <a:cxn ang="0">
                    <a:pos x="230" y="1220"/>
                  </a:cxn>
                  <a:cxn ang="0">
                    <a:pos x="183" y="1173"/>
                  </a:cxn>
                  <a:cxn ang="0">
                    <a:pos x="139" y="1121"/>
                  </a:cxn>
                  <a:cxn ang="0">
                    <a:pos x="101" y="1065"/>
                  </a:cxn>
                  <a:cxn ang="0">
                    <a:pos x="69" y="1006"/>
                  </a:cxn>
                  <a:cxn ang="0">
                    <a:pos x="42" y="943"/>
                  </a:cxn>
                  <a:cxn ang="0">
                    <a:pos x="23" y="877"/>
                  </a:cxn>
                  <a:cxn ang="0">
                    <a:pos x="9" y="808"/>
                  </a:cxn>
                  <a:cxn ang="0">
                    <a:pos x="2" y="736"/>
                  </a:cxn>
                  <a:cxn ang="0">
                    <a:pos x="0" y="701"/>
                  </a:cxn>
                  <a:cxn ang="0">
                    <a:pos x="2" y="645"/>
                  </a:cxn>
                  <a:cxn ang="0">
                    <a:pos x="9" y="590"/>
                  </a:cxn>
                  <a:cxn ang="0">
                    <a:pos x="18" y="538"/>
                  </a:cxn>
                  <a:cxn ang="0">
                    <a:pos x="34" y="484"/>
                  </a:cxn>
                </a:cxnLst>
                <a:rect l="0" t="0" r="r" b="b"/>
                <a:pathLst>
                  <a:path w="1404" h="1403">
                    <a:moveTo>
                      <a:pt x="702" y="701"/>
                    </a:moveTo>
                    <a:lnTo>
                      <a:pt x="702" y="0"/>
                    </a:lnTo>
                    <a:lnTo>
                      <a:pt x="702" y="0"/>
                    </a:lnTo>
                    <a:lnTo>
                      <a:pt x="739" y="0"/>
                    </a:lnTo>
                    <a:lnTo>
                      <a:pt x="774" y="2"/>
                    </a:lnTo>
                    <a:lnTo>
                      <a:pt x="809" y="7"/>
                    </a:lnTo>
                    <a:lnTo>
                      <a:pt x="844" y="14"/>
                    </a:lnTo>
                    <a:lnTo>
                      <a:pt x="878" y="21"/>
                    </a:lnTo>
                    <a:lnTo>
                      <a:pt x="911" y="30"/>
                    </a:lnTo>
                    <a:lnTo>
                      <a:pt x="944" y="42"/>
                    </a:lnTo>
                    <a:lnTo>
                      <a:pt x="976" y="54"/>
                    </a:lnTo>
                    <a:lnTo>
                      <a:pt x="1007" y="68"/>
                    </a:lnTo>
                    <a:lnTo>
                      <a:pt x="1038" y="84"/>
                    </a:lnTo>
                    <a:lnTo>
                      <a:pt x="1067" y="101"/>
                    </a:lnTo>
                    <a:lnTo>
                      <a:pt x="1095" y="119"/>
                    </a:lnTo>
                    <a:lnTo>
                      <a:pt x="1122" y="139"/>
                    </a:lnTo>
                    <a:lnTo>
                      <a:pt x="1148" y="160"/>
                    </a:lnTo>
                    <a:lnTo>
                      <a:pt x="1175" y="181"/>
                    </a:lnTo>
                    <a:lnTo>
                      <a:pt x="1199" y="204"/>
                    </a:lnTo>
                    <a:lnTo>
                      <a:pt x="1221" y="228"/>
                    </a:lnTo>
                    <a:lnTo>
                      <a:pt x="1244" y="255"/>
                    </a:lnTo>
                    <a:lnTo>
                      <a:pt x="1265" y="280"/>
                    </a:lnTo>
                    <a:lnTo>
                      <a:pt x="1285" y="308"/>
                    </a:lnTo>
                    <a:lnTo>
                      <a:pt x="1303" y="336"/>
                    </a:lnTo>
                    <a:lnTo>
                      <a:pt x="1320" y="366"/>
                    </a:lnTo>
                    <a:lnTo>
                      <a:pt x="1335" y="397"/>
                    </a:lnTo>
                    <a:lnTo>
                      <a:pt x="1349" y="428"/>
                    </a:lnTo>
                    <a:lnTo>
                      <a:pt x="1362" y="460"/>
                    </a:lnTo>
                    <a:lnTo>
                      <a:pt x="1373" y="492"/>
                    </a:lnTo>
                    <a:lnTo>
                      <a:pt x="1383" y="526"/>
                    </a:lnTo>
                    <a:lnTo>
                      <a:pt x="1390" y="560"/>
                    </a:lnTo>
                    <a:lnTo>
                      <a:pt x="1397" y="595"/>
                    </a:lnTo>
                    <a:lnTo>
                      <a:pt x="1401" y="630"/>
                    </a:lnTo>
                    <a:lnTo>
                      <a:pt x="1404" y="665"/>
                    </a:lnTo>
                    <a:lnTo>
                      <a:pt x="1404" y="701"/>
                    </a:lnTo>
                    <a:lnTo>
                      <a:pt x="1404" y="701"/>
                    </a:lnTo>
                    <a:lnTo>
                      <a:pt x="1404" y="736"/>
                    </a:lnTo>
                    <a:lnTo>
                      <a:pt x="1401" y="773"/>
                    </a:lnTo>
                    <a:lnTo>
                      <a:pt x="1397" y="808"/>
                    </a:lnTo>
                    <a:lnTo>
                      <a:pt x="1390" y="843"/>
                    </a:lnTo>
                    <a:lnTo>
                      <a:pt x="1383" y="877"/>
                    </a:lnTo>
                    <a:lnTo>
                      <a:pt x="1373" y="909"/>
                    </a:lnTo>
                    <a:lnTo>
                      <a:pt x="1362" y="943"/>
                    </a:lnTo>
                    <a:lnTo>
                      <a:pt x="1349" y="973"/>
                    </a:lnTo>
                    <a:lnTo>
                      <a:pt x="1335" y="1006"/>
                    </a:lnTo>
                    <a:lnTo>
                      <a:pt x="1320" y="1035"/>
                    </a:lnTo>
                    <a:lnTo>
                      <a:pt x="1303" y="1065"/>
                    </a:lnTo>
                    <a:lnTo>
                      <a:pt x="1285" y="1093"/>
                    </a:lnTo>
                    <a:lnTo>
                      <a:pt x="1265" y="1121"/>
                    </a:lnTo>
                    <a:lnTo>
                      <a:pt x="1244" y="1147"/>
                    </a:lnTo>
                    <a:lnTo>
                      <a:pt x="1221" y="1173"/>
                    </a:lnTo>
                    <a:lnTo>
                      <a:pt x="1199" y="1197"/>
                    </a:lnTo>
                    <a:lnTo>
                      <a:pt x="1175" y="1220"/>
                    </a:lnTo>
                    <a:lnTo>
                      <a:pt x="1148" y="1243"/>
                    </a:lnTo>
                    <a:lnTo>
                      <a:pt x="1122" y="1264"/>
                    </a:lnTo>
                    <a:lnTo>
                      <a:pt x="1095" y="1284"/>
                    </a:lnTo>
                    <a:lnTo>
                      <a:pt x="1067" y="1302"/>
                    </a:lnTo>
                    <a:lnTo>
                      <a:pt x="1038" y="1319"/>
                    </a:lnTo>
                    <a:lnTo>
                      <a:pt x="1007" y="1334"/>
                    </a:lnTo>
                    <a:lnTo>
                      <a:pt x="976" y="1348"/>
                    </a:lnTo>
                    <a:lnTo>
                      <a:pt x="944" y="1361"/>
                    </a:lnTo>
                    <a:lnTo>
                      <a:pt x="911" y="1371"/>
                    </a:lnTo>
                    <a:lnTo>
                      <a:pt x="878" y="1380"/>
                    </a:lnTo>
                    <a:lnTo>
                      <a:pt x="844" y="1389"/>
                    </a:lnTo>
                    <a:lnTo>
                      <a:pt x="809" y="1394"/>
                    </a:lnTo>
                    <a:lnTo>
                      <a:pt x="774" y="1399"/>
                    </a:lnTo>
                    <a:lnTo>
                      <a:pt x="739" y="1401"/>
                    </a:lnTo>
                    <a:lnTo>
                      <a:pt x="702" y="1403"/>
                    </a:lnTo>
                    <a:lnTo>
                      <a:pt x="702" y="1403"/>
                    </a:lnTo>
                    <a:lnTo>
                      <a:pt x="666" y="1401"/>
                    </a:lnTo>
                    <a:lnTo>
                      <a:pt x="630" y="1399"/>
                    </a:lnTo>
                    <a:lnTo>
                      <a:pt x="595" y="1394"/>
                    </a:lnTo>
                    <a:lnTo>
                      <a:pt x="560" y="1389"/>
                    </a:lnTo>
                    <a:lnTo>
                      <a:pt x="527" y="1380"/>
                    </a:lnTo>
                    <a:lnTo>
                      <a:pt x="493" y="1371"/>
                    </a:lnTo>
                    <a:lnTo>
                      <a:pt x="461" y="1361"/>
                    </a:lnTo>
                    <a:lnTo>
                      <a:pt x="428" y="1348"/>
                    </a:lnTo>
                    <a:lnTo>
                      <a:pt x="397" y="1334"/>
                    </a:lnTo>
                    <a:lnTo>
                      <a:pt x="368" y="1319"/>
                    </a:lnTo>
                    <a:lnTo>
                      <a:pt x="338" y="1302"/>
                    </a:lnTo>
                    <a:lnTo>
                      <a:pt x="310" y="1284"/>
                    </a:lnTo>
                    <a:lnTo>
                      <a:pt x="282" y="1264"/>
                    </a:lnTo>
                    <a:lnTo>
                      <a:pt x="256" y="1243"/>
                    </a:lnTo>
                    <a:lnTo>
                      <a:pt x="230" y="1220"/>
                    </a:lnTo>
                    <a:lnTo>
                      <a:pt x="205" y="1197"/>
                    </a:lnTo>
                    <a:lnTo>
                      <a:pt x="183" y="1173"/>
                    </a:lnTo>
                    <a:lnTo>
                      <a:pt x="160" y="1147"/>
                    </a:lnTo>
                    <a:lnTo>
                      <a:pt x="139" y="1121"/>
                    </a:lnTo>
                    <a:lnTo>
                      <a:pt x="119" y="1093"/>
                    </a:lnTo>
                    <a:lnTo>
                      <a:pt x="101" y="1065"/>
                    </a:lnTo>
                    <a:lnTo>
                      <a:pt x="84" y="1035"/>
                    </a:lnTo>
                    <a:lnTo>
                      <a:pt x="69" y="1006"/>
                    </a:lnTo>
                    <a:lnTo>
                      <a:pt x="55" y="973"/>
                    </a:lnTo>
                    <a:lnTo>
                      <a:pt x="42" y="943"/>
                    </a:lnTo>
                    <a:lnTo>
                      <a:pt x="31" y="909"/>
                    </a:lnTo>
                    <a:lnTo>
                      <a:pt x="23" y="877"/>
                    </a:lnTo>
                    <a:lnTo>
                      <a:pt x="14" y="843"/>
                    </a:lnTo>
                    <a:lnTo>
                      <a:pt x="9" y="808"/>
                    </a:lnTo>
                    <a:lnTo>
                      <a:pt x="4" y="773"/>
                    </a:lnTo>
                    <a:lnTo>
                      <a:pt x="2" y="736"/>
                    </a:lnTo>
                    <a:lnTo>
                      <a:pt x="0" y="701"/>
                    </a:lnTo>
                    <a:lnTo>
                      <a:pt x="0" y="701"/>
                    </a:lnTo>
                    <a:lnTo>
                      <a:pt x="0" y="672"/>
                    </a:lnTo>
                    <a:lnTo>
                      <a:pt x="2" y="645"/>
                    </a:lnTo>
                    <a:lnTo>
                      <a:pt x="4" y="617"/>
                    </a:lnTo>
                    <a:lnTo>
                      <a:pt x="9" y="590"/>
                    </a:lnTo>
                    <a:lnTo>
                      <a:pt x="13" y="565"/>
                    </a:lnTo>
                    <a:lnTo>
                      <a:pt x="18" y="538"/>
                    </a:lnTo>
                    <a:lnTo>
                      <a:pt x="27" y="512"/>
                    </a:lnTo>
                    <a:lnTo>
                      <a:pt x="34" y="484"/>
                    </a:lnTo>
                    <a:lnTo>
                      <a:pt x="702" y="701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pPr defTabSz="2437365"/>
                <a:endParaRPr lang="en-US" sz="4799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79" name="Group 278"/>
            <p:cNvGrpSpPr/>
            <p:nvPr/>
          </p:nvGrpSpPr>
          <p:grpSpPr>
            <a:xfrm>
              <a:off x="943402" y="1986172"/>
              <a:ext cx="332629" cy="726488"/>
              <a:chOff x="1251190" y="1241839"/>
              <a:chExt cx="319088" cy="696911"/>
            </a:xfrm>
            <a:solidFill>
              <a:schemeClr val="tx2">
                <a:lumMod val="60000"/>
                <a:lumOff val="40000"/>
              </a:schemeClr>
            </a:solidFill>
          </p:grpSpPr>
          <p:sp>
            <p:nvSpPr>
              <p:cNvPr id="294" name="Freeform 5"/>
              <p:cNvSpPr>
                <a:spLocks/>
              </p:cNvSpPr>
              <p:nvPr/>
            </p:nvSpPr>
            <p:spPr bwMode="auto">
              <a:xfrm>
                <a:off x="1333745" y="1241839"/>
                <a:ext cx="133350" cy="133350"/>
              </a:xfrm>
              <a:custGeom>
                <a:avLst/>
                <a:gdLst>
                  <a:gd name="T0" fmla="*/ 17 w 39"/>
                  <a:gd name="T1" fmla="*/ 3 h 39"/>
                  <a:gd name="T2" fmla="*/ 37 w 39"/>
                  <a:gd name="T3" fmla="*/ 21 h 39"/>
                  <a:gd name="T4" fmla="*/ 8 w 39"/>
                  <a:gd name="T5" fmla="*/ 28 h 39"/>
                  <a:gd name="T6" fmla="*/ 17 w 39"/>
                  <a:gd name="T7" fmla="*/ 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9">
                    <a:moveTo>
                      <a:pt x="17" y="3"/>
                    </a:moveTo>
                    <a:cubicBezTo>
                      <a:pt x="28" y="0"/>
                      <a:pt x="39" y="10"/>
                      <a:pt x="37" y="21"/>
                    </a:cubicBezTo>
                    <a:cubicBezTo>
                      <a:pt x="36" y="35"/>
                      <a:pt x="15" y="39"/>
                      <a:pt x="8" y="28"/>
                    </a:cubicBezTo>
                    <a:cubicBezTo>
                      <a:pt x="0" y="19"/>
                      <a:pt x="6" y="5"/>
                      <a:pt x="17" y="3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pPr defTabSz="2437365"/>
                <a:endParaRPr lang="en-US" sz="4799">
                  <a:solidFill>
                    <a:prstClr val="black"/>
                  </a:solidFill>
                </a:endParaRPr>
              </a:p>
            </p:txBody>
          </p:sp>
          <p:sp>
            <p:nvSpPr>
              <p:cNvPr id="295" name="Freeform 10"/>
              <p:cNvSpPr>
                <a:spLocks/>
              </p:cNvSpPr>
              <p:nvPr/>
            </p:nvSpPr>
            <p:spPr bwMode="auto">
              <a:xfrm>
                <a:off x="1251190" y="1370425"/>
                <a:ext cx="319088" cy="568325"/>
              </a:xfrm>
              <a:custGeom>
                <a:avLst/>
                <a:gdLst>
                  <a:gd name="T0" fmla="*/ 19 w 93"/>
                  <a:gd name="T1" fmla="*/ 7 h 166"/>
                  <a:gd name="T2" fmla="*/ 49 w 93"/>
                  <a:gd name="T3" fmla="*/ 2 h 166"/>
                  <a:gd name="T4" fmla="*/ 72 w 93"/>
                  <a:gd name="T5" fmla="*/ 10 h 166"/>
                  <a:gd name="T6" fmla="*/ 84 w 93"/>
                  <a:gd name="T7" fmla="*/ 43 h 166"/>
                  <a:gd name="T8" fmla="*/ 89 w 93"/>
                  <a:gd name="T9" fmla="*/ 71 h 166"/>
                  <a:gd name="T10" fmla="*/ 77 w 93"/>
                  <a:gd name="T11" fmla="*/ 67 h 166"/>
                  <a:gd name="T12" fmla="*/ 65 w 93"/>
                  <a:gd name="T13" fmla="*/ 28 h 166"/>
                  <a:gd name="T14" fmla="*/ 61 w 93"/>
                  <a:gd name="T15" fmla="*/ 23 h 166"/>
                  <a:gd name="T16" fmla="*/ 82 w 93"/>
                  <a:gd name="T17" fmla="*/ 100 h 166"/>
                  <a:gd name="T18" fmla="*/ 63 w 93"/>
                  <a:gd name="T19" fmla="*/ 100 h 166"/>
                  <a:gd name="T20" fmla="*/ 63 w 93"/>
                  <a:gd name="T21" fmla="*/ 156 h 166"/>
                  <a:gd name="T22" fmla="*/ 55 w 93"/>
                  <a:gd name="T23" fmla="*/ 164 h 166"/>
                  <a:gd name="T24" fmla="*/ 48 w 93"/>
                  <a:gd name="T25" fmla="*/ 156 h 166"/>
                  <a:gd name="T26" fmla="*/ 48 w 93"/>
                  <a:gd name="T27" fmla="*/ 100 h 166"/>
                  <a:gd name="T28" fmla="*/ 43 w 93"/>
                  <a:gd name="T29" fmla="*/ 100 h 166"/>
                  <a:gd name="T30" fmla="*/ 43 w 93"/>
                  <a:gd name="T31" fmla="*/ 158 h 166"/>
                  <a:gd name="T32" fmla="*/ 29 w 93"/>
                  <a:gd name="T33" fmla="*/ 158 h 166"/>
                  <a:gd name="T34" fmla="*/ 28 w 93"/>
                  <a:gd name="T35" fmla="*/ 100 h 166"/>
                  <a:gd name="T36" fmla="*/ 9 w 93"/>
                  <a:gd name="T37" fmla="*/ 100 h 166"/>
                  <a:gd name="T38" fmla="*/ 28 w 93"/>
                  <a:gd name="T39" fmla="*/ 24 h 166"/>
                  <a:gd name="T40" fmla="*/ 25 w 93"/>
                  <a:gd name="T41" fmla="*/ 26 h 166"/>
                  <a:gd name="T42" fmla="*/ 13 w 93"/>
                  <a:gd name="T43" fmla="*/ 67 h 166"/>
                  <a:gd name="T44" fmla="*/ 0 w 93"/>
                  <a:gd name="T45" fmla="*/ 66 h 166"/>
                  <a:gd name="T46" fmla="*/ 8 w 93"/>
                  <a:gd name="T47" fmla="*/ 36 h 166"/>
                  <a:gd name="T48" fmla="*/ 19 w 93"/>
                  <a:gd name="T49" fmla="*/ 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3" h="166">
                    <a:moveTo>
                      <a:pt x="19" y="7"/>
                    </a:moveTo>
                    <a:cubicBezTo>
                      <a:pt x="27" y="0"/>
                      <a:pt x="39" y="3"/>
                      <a:pt x="49" y="2"/>
                    </a:cubicBezTo>
                    <a:cubicBezTo>
                      <a:pt x="58" y="1"/>
                      <a:pt x="68" y="2"/>
                      <a:pt x="72" y="10"/>
                    </a:cubicBezTo>
                    <a:cubicBezTo>
                      <a:pt x="78" y="20"/>
                      <a:pt x="80" y="32"/>
                      <a:pt x="84" y="43"/>
                    </a:cubicBezTo>
                    <a:cubicBezTo>
                      <a:pt x="90" y="59"/>
                      <a:pt x="93" y="68"/>
                      <a:pt x="89" y="71"/>
                    </a:cubicBezTo>
                    <a:cubicBezTo>
                      <a:pt x="85" y="73"/>
                      <a:pt x="79" y="72"/>
                      <a:pt x="77" y="67"/>
                    </a:cubicBezTo>
                    <a:cubicBezTo>
                      <a:pt x="72" y="54"/>
                      <a:pt x="69" y="41"/>
                      <a:pt x="65" y="28"/>
                    </a:cubicBezTo>
                    <a:cubicBezTo>
                      <a:pt x="64" y="25"/>
                      <a:pt x="62" y="24"/>
                      <a:pt x="61" y="23"/>
                    </a:cubicBezTo>
                    <a:cubicBezTo>
                      <a:pt x="67" y="49"/>
                      <a:pt x="75" y="74"/>
                      <a:pt x="82" y="100"/>
                    </a:cubicBezTo>
                    <a:cubicBezTo>
                      <a:pt x="76" y="100"/>
                      <a:pt x="69" y="100"/>
                      <a:pt x="63" y="100"/>
                    </a:cubicBezTo>
                    <a:cubicBezTo>
                      <a:pt x="63" y="119"/>
                      <a:pt x="63" y="137"/>
                      <a:pt x="63" y="156"/>
                    </a:cubicBezTo>
                    <a:cubicBezTo>
                      <a:pt x="63" y="160"/>
                      <a:pt x="60" y="165"/>
                      <a:pt x="55" y="164"/>
                    </a:cubicBezTo>
                    <a:cubicBezTo>
                      <a:pt x="51" y="165"/>
                      <a:pt x="47" y="160"/>
                      <a:pt x="48" y="156"/>
                    </a:cubicBezTo>
                    <a:cubicBezTo>
                      <a:pt x="48" y="137"/>
                      <a:pt x="48" y="119"/>
                      <a:pt x="48" y="100"/>
                    </a:cubicBezTo>
                    <a:cubicBezTo>
                      <a:pt x="47" y="100"/>
                      <a:pt x="44" y="100"/>
                      <a:pt x="43" y="100"/>
                    </a:cubicBezTo>
                    <a:cubicBezTo>
                      <a:pt x="43" y="119"/>
                      <a:pt x="44" y="139"/>
                      <a:pt x="43" y="158"/>
                    </a:cubicBezTo>
                    <a:cubicBezTo>
                      <a:pt x="42" y="166"/>
                      <a:pt x="29" y="166"/>
                      <a:pt x="29" y="158"/>
                    </a:cubicBezTo>
                    <a:cubicBezTo>
                      <a:pt x="28" y="139"/>
                      <a:pt x="29" y="119"/>
                      <a:pt x="28" y="100"/>
                    </a:cubicBezTo>
                    <a:cubicBezTo>
                      <a:pt x="22" y="100"/>
                      <a:pt x="15" y="100"/>
                      <a:pt x="9" y="100"/>
                    </a:cubicBezTo>
                    <a:cubicBezTo>
                      <a:pt x="15" y="75"/>
                      <a:pt x="22" y="49"/>
                      <a:pt x="28" y="24"/>
                    </a:cubicBezTo>
                    <a:cubicBezTo>
                      <a:pt x="27" y="24"/>
                      <a:pt x="26" y="25"/>
                      <a:pt x="25" y="26"/>
                    </a:cubicBezTo>
                    <a:cubicBezTo>
                      <a:pt x="20" y="39"/>
                      <a:pt x="18" y="54"/>
                      <a:pt x="13" y="67"/>
                    </a:cubicBezTo>
                    <a:cubicBezTo>
                      <a:pt x="11" y="74"/>
                      <a:pt x="0" y="73"/>
                      <a:pt x="0" y="66"/>
                    </a:cubicBezTo>
                    <a:cubicBezTo>
                      <a:pt x="1" y="56"/>
                      <a:pt x="5" y="46"/>
                      <a:pt x="8" y="36"/>
                    </a:cubicBezTo>
                    <a:cubicBezTo>
                      <a:pt x="11" y="26"/>
                      <a:pt x="12" y="15"/>
                      <a:pt x="19" y="7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pPr defTabSz="2437365"/>
                <a:endParaRPr lang="en-US" sz="4799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58" name="Rectangle 70"/>
            <p:cNvSpPr>
              <a:spLocks noChangeArrowheads="1"/>
            </p:cNvSpPr>
            <p:nvPr/>
          </p:nvSpPr>
          <p:spPr bwMode="auto">
            <a:xfrm>
              <a:off x="4593002" y="1845531"/>
              <a:ext cx="2661389" cy="1219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algn="ct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10797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2,096</a:t>
              </a:r>
            </a:p>
            <a:p>
              <a:pPr algn="ct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s-419" sz="4799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112" charset="0"/>
                </a:rPr>
                <a:t>Ejecutado</a:t>
              </a:r>
            </a:p>
          </p:txBody>
        </p:sp>
      </p:grpSp>
      <p:sp>
        <p:nvSpPr>
          <p:cNvPr id="39" name="TextBox 214"/>
          <p:cNvSpPr txBox="1"/>
          <p:nvPr/>
        </p:nvSpPr>
        <p:spPr>
          <a:xfrm>
            <a:off x="440653" y="411464"/>
            <a:ext cx="23479916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365"/>
            <a:r>
              <a:rPr lang="es-SV" sz="6398">
                <a:solidFill>
                  <a:srgbClr val="FFFFFF"/>
                </a:solidFill>
                <a:latin typeface="Arial"/>
                <a:cs typeface="Arial"/>
              </a:rPr>
              <a:t>Ejecución UNIDAD DE FORMACIÓN A DISTANCIA</a:t>
            </a:r>
            <a:endParaRPr lang="es-419" sz="6398">
              <a:solidFill>
                <a:srgbClr val="FFFFFF"/>
              </a:solidFill>
              <a:latin typeface="Arial"/>
              <a:cs typeface="Arial"/>
            </a:endParaRPr>
          </a:p>
          <a:p>
            <a:pPr defTabSz="2437365"/>
            <a:r>
              <a:rPr lang="en-US" sz="3999">
                <a:solidFill>
                  <a:srgbClr val="D4D4D4"/>
                </a:solidFill>
                <a:latin typeface="Arial"/>
                <a:cs typeface="Arial"/>
              </a:rPr>
              <a:t>RESULTADOS PRIMER TRIMESTRE 2020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786" y="7145737"/>
            <a:ext cx="6892301" cy="1837945"/>
          </a:xfrm>
          <a:prstGeom prst="rect">
            <a:avLst/>
          </a:prstGeom>
        </p:spPr>
      </p:pic>
      <p:sp>
        <p:nvSpPr>
          <p:cNvPr id="42" name="Freeform 34"/>
          <p:cNvSpPr>
            <a:spLocks/>
          </p:cNvSpPr>
          <p:nvPr/>
        </p:nvSpPr>
        <p:spPr bwMode="auto">
          <a:xfrm>
            <a:off x="20407658" y="10114536"/>
            <a:ext cx="894075" cy="886113"/>
          </a:xfrm>
          <a:custGeom>
            <a:avLst/>
            <a:gdLst/>
            <a:ahLst/>
            <a:cxnLst>
              <a:cxn ang="0">
                <a:pos x="668" y="702"/>
              </a:cxn>
              <a:cxn ang="0">
                <a:pos x="0" y="484"/>
              </a:cxn>
              <a:cxn ang="0">
                <a:pos x="0" y="484"/>
              </a:cxn>
              <a:cxn ang="0">
                <a:pos x="10" y="458"/>
              </a:cxn>
              <a:cxn ang="0">
                <a:pos x="20" y="431"/>
              </a:cxn>
              <a:cxn ang="0">
                <a:pos x="31" y="404"/>
              </a:cxn>
              <a:cxn ang="0">
                <a:pos x="43" y="379"/>
              </a:cxn>
              <a:cxn ang="0">
                <a:pos x="57" y="355"/>
              </a:cxn>
              <a:cxn ang="0">
                <a:pos x="71" y="330"/>
              </a:cxn>
              <a:cxn ang="0">
                <a:pos x="86" y="307"/>
              </a:cxn>
              <a:cxn ang="0">
                <a:pos x="101" y="285"/>
              </a:cxn>
              <a:cxn ang="0">
                <a:pos x="118" y="263"/>
              </a:cxn>
              <a:cxn ang="0">
                <a:pos x="135" y="241"/>
              </a:cxn>
              <a:cxn ang="0">
                <a:pos x="153" y="222"/>
              </a:cxn>
              <a:cxn ang="0">
                <a:pos x="171" y="202"/>
              </a:cxn>
              <a:cxn ang="0">
                <a:pos x="191" y="183"/>
              </a:cxn>
              <a:cxn ang="0">
                <a:pos x="212" y="166"/>
              </a:cxn>
              <a:cxn ang="0">
                <a:pos x="233" y="147"/>
              </a:cxn>
              <a:cxn ang="0">
                <a:pos x="254" y="132"/>
              </a:cxn>
              <a:cxn ang="0">
                <a:pos x="276" y="117"/>
              </a:cxn>
              <a:cxn ang="0">
                <a:pos x="299" y="101"/>
              </a:cxn>
              <a:cxn ang="0">
                <a:pos x="321" y="89"/>
              </a:cxn>
              <a:cxn ang="0">
                <a:pos x="345" y="76"/>
              </a:cxn>
              <a:cxn ang="0">
                <a:pos x="370" y="63"/>
              </a:cxn>
              <a:cxn ang="0">
                <a:pos x="394" y="53"/>
              </a:cxn>
              <a:cxn ang="0">
                <a:pos x="421" y="44"/>
              </a:cxn>
              <a:cxn ang="0">
                <a:pos x="446" y="34"/>
              </a:cxn>
              <a:cxn ang="0">
                <a:pos x="473" y="27"/>
              </a:cxn>
              <a:cxn ang="0">
                <a:pos x="500" y="20"/>
              </a:cxn>
              <a:cxn ang="0">
                <a:pos x="526" y="13"/>
              </a:cxn>
              <a:cxn ang="0">
                <a:pos x="554" y="9"/>
              </a:cxn>
              <a:cxn ang="0">
                <a:pos x="582" y="4"/>
              </a:cxn>
              <a:cxn ang="0">
                <a:pos x="611" y="2"/>
              </a:cxn>
              <a:cxn ang="0">
                <a:pos x="639" y="0"/>
              </a:cxn>
              <a:cxn ang="0">
                <a:pos x="668" y="0"/>
              </a:cxn>
              <a:cxn ang="0">
                <a:pos x="668" y="702"/>
              </a:cxn>
            </a:cxnLst>
            <a:rect l="0" t="0" r="r" b="b"/>
            <a:pathLst>
              <a:path w="668" h="702">
                <a:moveTo>
                  <a:pt x="668" y="702"/>
                </a:moveTo>
                <a:lnTo>
                  <a:pt x="0" y="484"/>
                </a:lnTo>
                <a:lnTo>
                  <a:pt x="0" y="484"/>
                </a:lnTo>
                <a:lnTo>
                  <a:pt x="10" y="458"/>
                </a:lnTo>
                <a:lnTo>
                  <a:pt x="20" y="431"/>
                </a:lnTo>
                <a:lnTo>
                  <a:pt x="31" y="404"/>
                </a:lnTo>
                <a:lnTo>
                  <a:pt x="43" y="379"/>
                </a:lnTo>
                <a:lnTo>
                  <a:pt x="57" y="355"/>
                </a:lnTo>
                <a:lnTo>
                  <a:pt x="71" y="330"/>
                </a:lnTo>
                <a:lnTo>
                  <a:pt x="86" y="307"/>
                </a:lnTo>
                <a:lnTo>
                  <a:pt x="101" y="285"/>
                </a:lnTo>
                <a:lnTo>
                  <a:pt x="118" y="263"/>
                </a:lnTo>
                <a:lnTo>
                  <a:pt x="135" y="241"/>
                </a:lnTo>
                <a:lnTo>
                  <a:pt x="153" y="222"/>
                </a:lnTo>
                <a:lnTo>
                  <a:pt x="171" y="202"/>
                </a:lnTo>
                <a:lnTo>
                  <a:pt x="191" y="183"/>
                </a:lnTo>
                <a:lnTo>
                  <a:pt x="212" y="166"/>
                </a:lnTo>
                <a:lnTo>
                  <a:pt x="233" y="147"/>
                </a:lnTo>
                <a:lnTo>
                  <a:pt x="254" y="132"/>
                </a:lnTo>
                <a:lnTo>
                  <a:pt x="276" y="117"/>
                </a:lnTo>
                <a:lnTo>
                  <a:pt x="299" y="101"/>
                </a:lnTo>
                <a:lnTo>
                  <a:pt x="321" y="89"/>
                </a:lnTo>
                <a:lnTo>
                  <a:pt x="345" y="76"/>
                </a:lnTo>
                <a:lnTo>
                  <a:pt x="370" y="63"/>
                </a:lnTo>
                <a:lnTo>
                  <a:pt x="394" y="53"/>
                </a:lnTo>
                <a:lnTo>
                  <a:pt x="421" y="44"/>
                </a:lnTo>
                <a:lnTo>
                  <a:pt x="446" y="34"/>
                </a:lnTo>
                <a:lnTo>
                  <a:pt x="473" y="27"/>
                </a:lnTo>
                <a:lnTo>
                  <a:pt x="500" y="20"/>
                </a:lnTo>
                <a:lnTo>
                  <a:pt x="526" y="13"/>
                </a:lnTo>
                <a:lnTo>
                  <a:pt x="554" y="9"/>
                </a:lnTo>
                <a:lnTo>
                  <a:pt x="582" y="4"/>
                </a:lnTo>
                <a:lnTo>
                  <a:pt x="611" y="2"/>
                </a:lnTo>
                <a:lnTo>
                  <a:pt x="639" y="0"/>
                </a:lnTo>
                <a:lnTo>
                  <a:pt x="668" y="0"/>
                </a:lnTo>
                <a:lnTo>
                  <a:pt x="668" y="70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43" name="Freeform 35"/>
          <p:cNvSpPr>
            <a:spLocks/>
          </p:cNvSpPr>
          <p:nvPr/>
        </p:nvSpPr>
        <p:spPr bwMode="auto">
          <a:xfrm>
            <a:off x="20497706" y="10294484"/>
            <a:ext cx="1879163" cy="1770965"/>
          </a:xfrm>
          <a:custGeom>
            <a:avLst/>
            <a:gdLst/>
            <a:ahLst/>
            <a:cxnLst>
              <a:cxn ang="0">
                <a:pos x="702" y="0"/>
              </a:cxn>
              <a:cxn ang="0">
                <a:pos x="739" y="0"/>
              </a:cxn>
              <a:cxn ang="0">
                <a:pos x="809" y="7"/>
              </a:cxn>
              <a:cxn ang="0">
                <a:pos x="878" y="21"/>
              </a:cxn>
              <a:cxn ang="0">
                <a:pos x="944" y="42"/>
              </a:cxn>
              <a:cxn ang="0">
                <a:pos x="1007" y="68"/>
              </a:cxn>
              <a:cxn ang="0">
                <a:pos x="1067" y="101"/>
              </a:cxn>
              <a:cxn ang="0">
                <a:pos x="1122" y="139"/>
              </a:cxn>
              <a:cxn ang="0">
                <a:pos x="1175" y="181"/>
              </a:cxn>
              <a:cxn ang="0">
                <a:pos x="1221" y="228"/>
              </a:cxn>
              <a:cxn ang="0">
                <a:pos x="1265" y="280"/>
              </a:cxn>
              <a:cxn ang="0">
                <a:pos x="1303" y="336"/>
              </a:cxn>
              <a:cxn ang="0">
                <a:pos x="1335" y="397"/>
              </a:cxn>
              <a:cxn ang="0">
                <a:pos x="1362" y="460"/>
              </a:cxn>
              <a:cxn ang="0">
                <a:pos x="1383" y="526"/>
              </a:cxn>
              <a:cxn ang="0">
                <a:pos x="1397" y="595"/>
              </a:cxn>
              <a:cxn ang="0">
                <a:pos x="1404" y="665"/>
              </a:cxn>
              <a:cxn ang="0">
                <a:pos x="1404" y="701"/>
              </a:cxn>
              <a:cxn ang="0">
                <a:pos x="1401" y="773"/>
              </a:cxn>
              <a:cxn ang="0">
                <a:pos x="1390" y="843"/>
              </a:cxn>
              <a:cxn ang="0">
                <a:pos x="1373" y="909"/>
              </a:cxn>
              <a:cxn ang="0">
                <a:pos x="1349" y="973"/>
              </a:cxn>
              <a:cxn ang="0">
                <a:pos x="1320" y="1035"/>
              </a:cxn>
              <a:cxn ang="0">
                <a:pos x="1285" y="1093"/>
              </a:cxn>
              <a:cxn ang="0">
                <a:pos x="1244" y="1147"/>
              </a:cxn>
              <a:cxn ang="0">
                <a:pos x="1199" y="1197"/>
              </a:cxn>
              <a:cxn ang="0">
                <a:pos x="1148" y="1243"/>
              </a:cxn>
              <a:cxn ang="0">
                <a:pos x="1095" y="1284"/>
              </a:cxn>
              <a:cxn ang="0">
                <a:pos x="1038" y="1319"/>
              </a:cxn>
              <a:cxn ang="0">
                <a:pos x="976" y="1348"/>
              </a:cxn>
              <a:cxn ang="0">
                <a:pos x="911" y="1371"/>
              </a:cxn>
              <a:cxn ang="0">
                <a:pos x="844" y="1389"/>
              </a:cxn>
              <a:cxn ang="0">
                <a:pos x="774" y="1399"/>
              </a:cxn>
              <a:cxn ang="0">
                <a:pos x="702" y="1403"/>
              </a:cxn>
              <a:cxn ang="0">
                <a:pos x="666" y="1401"/>
              </a:cxn>
              <a:cxn ang="0">
                <a:pos x="595" y="1394"/>
              </a:cxn>
              <a:cxn ang="0">
                <a:pos x="527" y="1380"/>
              </a:cxn>
              <a:cxn ang="0">
                <a:pos x="461" y="1361"/>
              </a:cxn>
              <a:cxn ang="0">
                <a:pos x="397" y="1334"/>
              </a:cxn>
              <a:cxn ang="0">
                <a:pos x="338" y="1302"/>
              </a:cxn>
              <a:cxn ang="0">
                <a:pos x="282" y="1264"/>
              </a:cxn>
              <a:cxn ang="0">
                <a:pos x="230" y="1220"/>
              </a:cxn>
              <a:cxn ang="0">
                <a:pos x="183" y="1173"/>
              </a:cxn>
              <a:cxn ang="0">
                <a:pos x="139" y="1121"/>
              </a:cxn>
              <a:cxn ang="0">
                <a:pos x="101" y="1065"/>
              </a:cxn>
              <a:cxn ang="0">
                <a:pos x="69" y="1006"/>
              </a:cxn>
              <a:cxn ang="0">
                <a:pos x="42" y="943"/>
              </a:cxn>
              <a:cxn ang="0">
                <a:pos x="23" y="877"/>
              </a:cxn>
              <a:cxn ang="0">
                <a:pos x="9" y="808"/>
              </a:cxn>
              <a:cxn ang="0">
                <a:pos x="2" y="736"/>
              </a:cxn>
              <a:cxn ang="0">
                <a:pos x="0" y="701"/>
              </a:cxn>
              <a:cxn ang="0">
                <a:pos x="2" y="645"/>
              </a:cxn>
              <a:cxn ang="0">
                <a:pos x="9" y="590"/>
              </a:cxn>
              <a:cxn ang="0">
                <a:pos x="18" y="538"/>
              </a:cxn>
              <a:cxn ang="0">
                <a:pos x="34" y="484"/>
              </a:cxn>
            </a:cxnLst>
            <a:rect l="0" t="0" r="r" b="b"/>
            <a:pathLst>
              <a:path w="1404" h="1403">
                <a:moveTo>
                  <a:pt x="702" y="701"/>
                </a:moveTo>
                <a:lnTo>
                  <a:pt x="702" y="0"/>
                </a:lnTo>
                <a:lnTo>
                  <a:pt x="702" y="0"/>
                </a:lnTo>
                <a:lnTo>
                  <a:pt x="739" y="0"/>
                </a:lnTo>
                <a:lnTo>
                  <a:pt x="774" y="2"/>
                </a:lnTo>
                <a:lnTo>
                  <a:pt x="809" y="7"/>
                </a:lnTo>
                <a:lnTo>
                  <a:pt x="844" y="14"/>
                </a:lnTo>
                <a:lnTo>
                  <a:pt x="878" y="21"/>
                </a:lnTo>
                <a:lnTo>
                  <a:pt x="911" y="30"/>
                </a:lnTo>
                <a:lnTo>
                  <a:pt x="944" y="42"/>
                </a:lnTo>
                <a:lnTo>
                  <a:pt x="976" y="54"/>
                </a:lnTo>
                <a:lnTo>
                  <a:pt x="1007" y="68"/>
                </a:lnTo>
                <a:lnTo>
                  <a:pt x="1038" y="84"/>
                </a:lnTo>
                <a:lnTo>
                  <a:pt x="1067" y="101"/>
                </a:lnTo>
                <a:lnTo>
                  <a:pt x="1095" y="119"/>
                </a:lnTo>
                <a:lnTo>
                  <a:pt x="1122" y="139"/>
                </a:lnTo>
                <a:lnTo>
                  <a:pt x="1148" y="160"/>
                </a:lnTo>
                <a:lnTo>
                  <a:pt x="1175" y="181"/>
                </a:lnTo>
                <a:lnTo>
                  <a:pt x="1199" y="204"/>
                </a:lnTo>
                <a:lnTo>
                  <a:pt x="1221" y="228"/>
                </a:lnTo>
                <a:lnTo>
                  <a:pt x="1244" y="255"/>
                </a:lnTo>
                <a:lnTo>
                  <a:pt x="1265" y="280"/>
                </a:lnTo>
                <a:lnTo>
                  <a:pt x="1285" y="308"/>
                </a:lnTo>
                <a:lnTo>
                  <a:pt x="1303" y="336"/>
                </a:lnTo>
                <a:lnTo>
                  <a:pt x="1320" y="366"/>
                </a:lnTo>
                <a:lnTo>
                  <a:pt x="1335" y="397"/>
                </a:lnTo>
                <a:lnTo>
                  <a:pt x="1349" y="428"/>
                </a:lnTo>
                <a:lnTo>
                  <a:pt x="1362" y="460"/>
                </a:lnTo>
                <a:lnTo>
                  <a:pt x="1373" y="492"/>
                </a:lnTo>
                <a:lnTo>
                  <a:pt x="1383" y="526"/>
                </a:lnTo>
                <a:lnTo>
                  <a:pt x="1390" y="560"/>
                </a:lnTo>
                <a:lnTo>
                  <a:pt x="1397" y="595"/>
                </a:lnTo>
                <a:lnTo>
                  <a:pt x="1401" y="630"/>
                </a:lnTo>
                <a:lnTo>
                  <a:pt x="1404" y="665"/>
                </a:lnTo>
                <a:lnTo>
                  <a:pt x="1404" y="701"/>
                </a:lnTo>
                <a:lnTo>
                  <a:pt x="1404" y="701"/>
                </a:lnTo>
                <a:lnTo>
                  <a:pt x="1404" y="736"/>
                </a:lnTo>
                <a:lnTo>
                  <a:pt x="1401" y="773"/>
                </a:lnTo>
                <a:lnTo>
                  <a:pt x="1397" y="808"/>
                </a:lnTo>
                <a:lnTo>
                  <a:pt x="1390" y="843"/>
                </a:lnTo>
                <a:lnTo>
                  <a:pt x="1383" y="877"/>
                </a:lnTo>
                <a:lnTo>
                  <a:pt x="1373" y="909"/>
                </a:lnTo>
                <a:lnTo>
                  <a:pt x="1362" y="943"/>
                </a:lnTo>
                <a:lnTo>
                  <a:pt x="1349" y="973"/>
                </a:lnTo>
                <a:lnTo>
                  <a:pt x="1335" y="1006"/>
                </a:lnTo>
                <a:lnTo>
                  <a:pt x="1320" y="1035"/>
                </a:lnTo>
                <a:lnTo>
                  <a:pt x="1303" y="1065"/>
                </a:lnTo>
                <a:lnTo>
                  <a:pt x="1285" y="1093"/>
                </a:lnTo>
                <a:lnTo>
                  <a:pt x="1265" y="1121"/>
                </a:lnTo>
                <a:lnTo>
                  <a:pt x="1244" y="1147"/>
                </a:lnTo>
                <a:lnTo>
                  <a:pt x="1221" y="1173"/>
                </a:lnTo>
                <a:lnTo>
                  <a:pt x="1199" y="1197"/>
                </a:lnTo>
                <a:lnTo>
                  <a:pt x="1175" y="1220"/>
                </a:lnTo>
                <a:lnTo>
                  <a:pt x="1148" y="1243"/>
                </a:lnTo>
                <a:lnTo>
                  <a:pt x="1122" y="1264"/>
                </a:lnTo>
                <a:lnTo>
                  <a:pt x="1095" y="1284"/>
                </a:lnTo>
                <a:lnTo>
                  <a:pt x="1067" y="1302"/>
                </a:lnTo>
                <a:lnTo>
                  <a:pt x="1038" y="1319"/>
                </a:lnTo>
                <a:lnTo>
                  <a:pt x="1007" y="1334"/>
                </a:lnTo>
                <a:lnTo>
                  <a:pt x="976" y="1348"/>
                </a:lnTo>
                <a:lnTo>
                  <a:pt x="944" y="1361"/>
                </a:lnTo>
                <a:lnTo>
                  <a:pt x="911" y="1371"/>
                </a:lnTo>
                <a:lnTo>
                  <a:pt x="878" y="1380"/>
                </a:lnTo>
                <a:lnTo>
                  <a:pt x="844" y="1389"/>
                </a:lnTo>
                <a:lnTo>
                  <a:pt x="809" y="1394"/>
                </a:lnTo>
                <a:lnTo>
                  <a:pt x="774" y="1399"/>
                </a:lnTo>
                <a:lnTo>
                  <a:pt x="739" y="1401"/>
                </a:lnTo>
                <a:lnTo>
                  <a:pt x="702" y="1403"/>
                </a:lnTo>
                <a:lnTo>
                  <a:pt x="702" y="1403"/>
                </a:lnTo>
                <a:lnTo>
                  <a:pt x="666" y="1401"/>
                </a:lnTo>
                <a:lnTo>
                  <a:pt x="630" y="1399"/>
                </a:lnTo>
                <a:lnTo>
                  <a:pt x="595" y="1394"/>
                </a:lnTo>
                <a:lnTo>
                  <a:pt x="560" y="1389"/>
                </a:lnTo>
                <a:lnTo>
                  <a:pt x="527" y="1380"/>
                </a:lnTo>
                <a:lnTo>
                  <a:pt x="493" y="1371"/>
                </a:lnTo>
                <a:lnTo>
                  <a:pt x="461" y="1361"/>
                </a:lnTo>
                <a:lnTo>
                  <a:pt x="428" y="1348"/>
                </a:lnTo>
                <a:lnTo>
                  <a:pt x="397" y="1334"/>
                </a:lnTo>
                <a:lnTo>
                  <a:pt x="368" y="1319"/>
                </a:lnTo>
                <a:lnTo>
                  <a:pt x="338" y="1302"/>
                </a:lnTo>
                <a:lnTo>
                  <a:pt x="310" y="1284"/>
                </a:lnTo>
                <a:lnTo>
                  <a:pt x="282" y="1264"/>
                </a:lnTo>
                <a:lnTo>
                  <a:pt x="256" y="1243"/>
                </a:lnTo>
                <a:lnTo>
                  <a:pt x="230" y="1220"/>
                </a:lnTo>
                <a:lnTo>
                  <a:pt x="205" y="1197"/>
                </a:lnTo>
                <a:lnTo>
                  <a:pt x="183" y="1173"/>
                </a:lnTo>
                <a:lnTo>
                  <a:pt x="160" y="1147"/>
                </a:lnTo>
                <a:lnTo>
                  <a:pt x="139" y="1121"/>
                </a:lnTo>
                <a:lnTo>
                  <a:pt x="119" y="1093"/>
                </a:lnTo>
                <a:lnTo>
                  <a:pt x="101" y="1065"/>
                </a:lnTo>
                <a:lnTo>
                  <a:pt x="84" y="1035"/>
                </a:lnTo>
                <a:lnTo>
                  <a:pt x="69" y="1006"/>
                </a:lnTo>
                <a:lnTo>
                  <a:pt x="55" y="973"/>
                </a:lnTo>
                <a:lnTo>
                  <a:pt x="42" y="943"/>
                </a:lnTo>
                <a:lnTo>
                  <a:pt x="31" y="909"/>
                </a:lnTo>
                <a:lnTo>
                  <a:pt x="23" y="877"/>
                </a:lnTo>
                <a:lnTo>
                  <a:pt x="14" y="843"/>
                </a:lnTo>
                <a:lnTo>
                  <a:pt x="9" y="808"/>
                </a:lnTo>
                <a:lnTo>
                  <a:pt x="4" y="773"/>
                </a:lnTo>
                <a:lnTo>
                  <a:pt x="2" y="736"/>
                </a:lnTo>
                <a:lnTo>
                  <a:pt x="0" y="701"/>
                </a:lnTo>
                <a:lnTo>
                  <a:pt x="0" y="701"/>
                </a:lnTo>
                <a:lnTo>
                  <a:pt x="0" y="672"/>
                </a:lnTo>
                <a:lnTo>
                  <a:pt x="2" y="645"/>
                </a:lnTo>
                <a:lnTo>
                  <a:pt x="4" y="617"/>
                </a:lnTo>
                <a:lnTo>
                  <a:pt x="9" y="590"/>
                </a:lnTo>
                <a:lnTo>
                  <a:pt x="13" y="565"/>
                </a:lnTo>
                <a:lnTo>
                  <a:pt x="18" y="538"/>
                </a:lnTo>
                <a:lnTo>
                  <a:pt x="27" y="512"/>
                </a:lnTo>
                <a:lnTo>
                  <a:pt x="34" y="484"/>
                </a:lnTo>
                <a:lnTo>
                  <a:pt x="702" y="701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44" name="Rectangle 88" descr="Header Gray Bar"/>
          <p:cNvSpPr/>
          <p:nvPr/>
        </p:nvSpPr>
        <p:spPr bwMode="auto">
          <a:xfrm>
            <a:off x="-19044" y="13118950"/>
            <a:ext cx="24396695" cy="623392"/>
          </a:xfrm>
          <a:prstGeom prst="rect">
            <a:avLst/>
          </a:prstGeom>
          <a:gradFill flip="none" rotWithShape="1">
            <a:gsLst>
              <a:gs pos="39000">
                <a:srgbClr val="B66F8E"/>
              </a:gs>
              <a:gs pos="100000">
                <a:srgbClr val="5D5D5D"/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cxnSp>
        <p:nvCxnSpPr>
          <p:cNvPr id="11" name="Conector recto 10"/>
          <p:cNvCxnSpPr/>
          <p:nvPr/>
        </p:nvCxnSpPr>
        <p:spPr>
          <a:xfrm>
            <a:off x="16253373" y="7990159"/>
            <a:ext cx="6755378" cy="0"/>
          </a:xfrm>
          <a:prstGeom prst="line">
            <a:avLst/>
          </a:prstGeom>
          <a:ln>
            <a:solidFill>
              <a:srgbClr val="B66F8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/>
          <p:cNvCxnSpPr/>
          <p:nvPr/>
        </p:nvCxnSpPr>
        <p:spPr>
          <a:xfrm>
            <a:off x="1319635" y="7990159"/>
            <a:ext cx="6755378" cy="0"/>
          </a:xfrm>
          <a:prstGeom prst="line">
            <a:avLst/>
          </a:prstGeom>
          <a:ln>
            <a:solidFill>
              <a:srgbClr val="B66F8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3" name="Imagen 5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7968" y="702915"/>
            <a:ext cx="2501566" cy="136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12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18">
            <a:extLst>
              <a:ext uri="{FF2B5EF4-FFF2-40B4-BE49-F238E27FC236}">
                <a16:creationId xmlns="" xmlns:a16="http://schemas.microsoft.com/office/drawing/2014/main" id="{F009F5A7-1AA4-BF47-9EE1-129B6BFE9B69}"/>
              </a:ext>
            </a:extLst>
          </p:cNvPr>
          <p:cNvSpPr txBox="1"/>
          <p:nvPr/>
        </p:nvSpPr>
        <p:spPr>
          <a:xfrm>
            <a:off x="14415913" y="12187534"/>
            <a:ext cx="9504656" cy="1200072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 defTabSz="1828343"/>
            <a:r>
              <a:rPr lang="en-US" sz="3599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Meta: </a:t>
            </a:r>
            <a:r>
              <a:rPr lang="en-US" sz="3599" b="1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2,000</a:t>
            </a:r>
            <a:r>
              <a:rPr lang="en-US" sz="3599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| Valor </a:t>
            </a:r>
            <a:r>
              <a:rPr lang="en-US" sz="3599" b="1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2,096</a:t>
            </a:r>
          </a:p>
          <a:p>
            <a:pPr algn="ctr" defTabSz="1828343"/>
            <a:r>
              <a:rPr lang="en-US" sz="3599" dirty="0" err="1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Periodo</a:t>
            </a:r>
            <a:r>
              <a:rPr lang="en-US" sz="3599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: </a:t>
            </a:r>
            <a:r>
              <a:rPr lang="en-US" sz="3599" b="1" dirty="0" err="1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Marzo</a:t>
            </a:r>
            <a:r>
              <a:rPr lang="en-US" sz="3599" b="1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2020 </a:t>
            </a:r>
          </a:p>
        </p:txBody>
      </p:sp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 4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17923568" y="11636834"/>
            <a:ext cx="3260333" cy="584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343"/>
            <a:r>
              <a:rPr lang="en-US" sz="3199" b="1" dirty="0" err="1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Avance</a:t>
            </a:r>
            <a:r>
              <a:rPr lang="en-US" sz="3199" b="1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105%</a:t>
            </a:r>
            <a:endParaRPr lang="es-SV" sz="3199" dirty="0">
              <a:solidFill>
                <a:prstClr val="black"/>
              </a:solidFill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16441239" y="8165471"/>
            <a:ext cx="6224988" cy="6431993"/>
            <a:chOff x="8222760" y="4082906"/>
            <a:chExt cx="3113305" cy="3216834"/>
          </a:xfrm>
        </p:grpSpPr>
        <p:graphicFrame>
          <p:nvGraphicFramePr>
            <p:cNvPr id="27" name="Chart 23">
              <a:extLst>
                <a:ext uri="{FF2B5EF4-FFF2-40B4-BE49-F238E27FC236}">
                  <a16:creationId xmlns="" xmlns:a16="http://schemas.microsoft.com/office/drawing/2014/main" id="{A4EE410A-CC16-7E4F-B466-0629C62CA665}"/>
                </a:ext>
              </a:extLst>
            </p:cNvPr>
            <p:cNvGraphicFramePr/>
            <p:nvPr>
              <p:extLst/>
            </p:nvPr>
          </p:nvGraphicFramePr>
          <p:xfrm>
            <a:off x="8222760" y="4082906"/>
            <a:ext cx="3113305" cy="321683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31" name="Group 15">
              <a:extLst>
                <a:ext uri="{FF2B5EF4-FFF2-40B4-BE49-F238E27FC236}">
                  <a16:creationId xmlns="" xmlns:a16="http://schemas.microsoft.com/office/drawing/2014/main" id="{5CAE7901-A099-184A-B617-186C579C36AA}"/>
                </a:ext>
              </a:extLst>
            </p:cNvPr>
            <p:cNvGrpSpPr>
              <a:grpSpLocks noChangeAspect="1"/>
            </p:cNvGrpSpPr>
            <p:nvPr/>
          </p:nvGrpSpPr>
          <p:grpSpPr>
            <a:xfrm rot="8693887">
              <a:off x="9538051" y="5080465"/>
              <a:ext cx="1406815" cy="447484"/>
              <a:chOff x="7545087" y="7234282"/>
              <a:chExt cx="1914635" cy="609019"/>
            </a:xfrm>
          </p:grpSpPr>
          <p:sp>
            <p:nvSpPr>
              <p:cNvPr id="32" name="Triangle 4">
                <a:extLst>
                  <a:ext uri="{FF2B5EF4-FFF2-40B4-BE49-F238E27FC236}">
                    <a16:creationId xmlns="" xmlns:a16="http://schemas.microsoft.com/office/drawing/2014/main" id="{2E2FFB45-7052-BD4F-BC29-091DB13E0FF2}"/>
                  </a:ext>
                </a:extLst>
              </p:cNvPr>
              <p:cNvSpPr/>
              <p:nvPr/>
            </p:nvSpPr>
            <p:spPr>
              <a:xfrm rot="17282797">
                <a:off x="8284603" y="6494766"/>
                <a:ext cx="249680" cy="1728712"/>
              </a:xfrm>
              <a:prstGeom prst="triangl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343"/>
                <a:endParaRPr lang="en-US" sz="3599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Oval 5">
                <a:extLst>
                  <a:ext uri="{FF2B5EF4-FFF2-40B4-BE49-F238E27FC236}">
                    <a16:creationId xmlns="" xmlns:a16="http://schemas.microsoft.com/office/drawing/2014/main" id="{A1FFCACC-6FDD-FD48-AF7C-AA377D4D9D3A}"/>
                  </a:ext>
                </a:extLst>
              </p:cNvPr>
              <p:cNvSpPr/>
              <p:nvPr/>
            </p:nvSpPr>
            <p:spPr>
              <a:xfrm rot="684176">
                <a:off x="9031393" y="7414971"/>
                <a:ext cx="428329" cy="42833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32" tIns="91416" rIns="182832" bIns="9141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828343"/>
                <a:endParaRPr lang="en-US" sz="3599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5" name="Rectangle 88" descr="Header Gray Bar"/>
          <p:cNvSpPr/>
          <p:nvPr/>
        </p:nvSpPr>
        <p:spPr bwMode="auto">
          <a:xfrm>
            <a:off x="-19044" y="4382"/>
            <a:ext cx="24396695" cy="2612354"/>
          </a:xfrm>
          <a:prstGeom prst="rect">
            <a:avLst/>
          </a:prstGeom>
          <a:gradFill flip="none" rotWithShape="1">
            <a:gsLst>
              <a:gs pos="39000">
                <a:srgbClr val="B66F8E"/>
              </a:gs>
              <a:gs pos="100000">
                <a:srgbClr val="5D5D5D"/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16" name="TextBox 214"/>
          <p:cNvSpPr txBox="1"/>
          <p:nvPr/>
        </p:nvSpPr>
        <p:spPr>
          <a:xfrm>
            <a:off x="440653" y="411464"/>
            <a:ext cx="23479916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365"/>
            <a:r>
              <a:rPr lang="es-SV" sz="6398">
                <a:solidFill>
                  <a:srgbClr val="FFFFFF"/>
                </a:solidFill>
                <a:latin typeface="Arial"/>
                <a:cs typeface="Arial"/>
              </a:rPr>
              <a:t>Ejecución UNIDAD DE FORMACIÓN A DISTANCIA</a:t>
            </a:r>
            <a:endParaRPr lang="es-419" sz="6398">
              <a:solidFill>
                <a:srgbClr val="FFFFFF"/>
              </a:solidFill>
              <a:latin typeface="Arial"/>
              <a:cs typeface="Arial"/>
            </a:endParaRPr>
          </a:p>
          <a:p>
            <a:pPr defTabSz="2437365"/>
            <a:r>
              <a:rPr lang="en-US" sz="3999">
                <a:solidFill>
                  <a:srgbClr val="D4D4D4"/>
                </a:solidFill>
                <a:latin typeface="Arial"/>
                <a:cs typeface="Arial"/>
              </a:rPr>
              <a:t>RESULTADOS PRIMER TRIMESTRE 2020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7968" y="702915"/>
            <a:ext cx="2501566" cy="136758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16734"/>
            <a:ext cx="13242716" cy="1109747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6404" y="2634574"/>
            <a:ext cx="9099144" cy="558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95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 4</a:t>
            </a:r>
          </a:p>
        </p:txBody>
      </p:sp>
      <p:sp>
        <p:nvSpPr>
          <p:cNvPr id="100" name="Rectangle 88" descr="Header Gray Bar"/>
          <p:cNvSpPr/>
          <p:nvPr/>
        </p:nvSpPr>
        <p:spPr bwMode="auto">
          <a:xfrm>
            <a:off x="-19044" y="4382"/>
            <a:ext cx="24396695" cy="2612354"/>
          </a:xfrm>
          <a:prstGeom prst="rect">
            <a:avLst/>
          </a:prstGeom>
          <a:gradFill flip="none" rotWithShape="1">
            <a:gsLst>
              <a:gs pos="39000">
                <a:srgbClr val="B66F8E"/>
              </a:gs>
              <a:gs pos="100000">
                <a:srgbClr val="5D5D5D"/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440654" y="2850653"/>
            <a:ext cx="22426892" cy="4108152"/>
            <a:chOff x="71757" y="1129384"/>
            <a:chExt cx="8932314" cy="2054611"/>
          </a:xfrm>
        </p:grpSpPr>
        <p:sp>
          <p:nvSpPr>
            <p:cNvPr id="164" name="TextBox 163"/>
            <p:cNvSpPr txBox="1"/>
            <p:nvPr/>
          </p:nvSpPr>
          <p:spPr>
            <a:xfrm>
              <a:off x="71757" y="1129384"/>
              <a:ext cx="5606217" cy="477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437365"/>
              <a:r>
                <a:rPr lang="en-US" sz="3999">
                  <a:solidFill>
                    <a:srgbClr val="B66F8E"/>
                  </a:solidFill>
                  <a:latin typeface="Eras Bold ITC" panose="020B0907030504020204" pitchFamily="34" charset="0"/>
                  <a:cs typeface="Arial"/>
                </a:rPr>
                <a:t>TRABAJADORES</a:t>
              </a:r>
              <a:r>
                <a:rPr lang="en-US" sz="5599" b="1">
                  <a:solidFill>
                    <a:srgbClr val="B66F8E"/>
                  </a:solidFill>
                  <a:latin typeface="Arial"/>
                  <a:cs typeface="Arial"/>
                </a:rPr>
                <a:t> </a:t>
              </a:r>
            </a:p>
          </p:txBody>
        </p:sp>
        <p:sp>
          <p:nvSpPr>
            <p:cNvPr id="197" name="Rectangle 70"/>
            <p:cNvSpPr>
              <a:spLocks noChangeArrowheads="1"/>
            </p:cNvSpPr>
            <p:nvPr/>
          </p:nvSpPr>
          <p:spPr bwMode="auto">
            <a:xfrm>
              <a:off x="6867995" y="1823898"/>
              <a:ext cx="2136076" cy="647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algn="ct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10797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56%</a:t>
              </a:r>
            </a:p>
            <a:p>
              <a:pPr algn="ct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4799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112" charset="0"/>
                </a:rPr>
                <a:t>Ejecución</a:t>
              </a:r>
              <a:r>
                <a:rPr lang="en-US" sz="4799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112" charset="0"/>
                </a:rPr>
                <a:t> </a:t>
              </a:r>
              <a:r>
                <a:rPr lang="en-US" sz="4799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112" charset="0"/>
                </a:rPr>
                <a:t>Presupuesto</a:t>
              </a:r>
              <a:r>
                <a:rPr lang="en-US" sz="4799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112" charset="0"/>
                </a:rPr>
                <a:t> </a:t>
              </a:r>
            </a:p>
          </p:txBody>
        </p:sp>
        <p:grpSp>
          <p:nvGrpSpPr>
            <p:cNvPr id="264" name="Group 263"/>
            <p:cNvGrpSpPr/>
            <p:nvPr/>
          </p:nvGrpSpPr>
          <p:grpSpPr>
            <a:xfrm>
              <a:off x="1312411" y="1978774"/>
              <a:ext cx="294796" cy="745522"/>
              <a:chOff x="3973581" y="1202788"/>
              <a:chExt cx="266700" cy="715171"/>
            </a:xfrm>
            <a:solidFill>
              <a:schemeClr val="tx2">
                <a:lumMod val="60000"/>
                <a:lumOff val="40000"/>
              </a:schemeClr>
            </a:solidFill>
          </p:grpSpPr>
          <p:sp>
            <p:nvSpPr>
              <p:cNvPr id="274" name="Freeform 6"/>
              <p:cNvSpPr>
                <a:spLocks/>
              </p:cNvSpPr>
              <p:nvPr/>
            </p:nvSpPr>
            <p:spPr bwMode="auto">
              <a:xfrm>
                <a:off x="4041842" y="1202788"/>
                <a:ext cx="136525" cy="133350"/>
              </a:xfrm>
              <a:custGeom>
                <a:avLst/>
                <a:gdLst>
                  <a:gd name="T0" fmla="*/ 15 w 40"/>
                  <a:gd name="T1" fmla="*/ 4 h 39"/>
                  <a:gd name="T2" fmla="*/ 34 w 40"/>
                  <a:gd name="T3" fmla="*/ 25 h 39"/>
                  <a:gd name="T4" fmla="*/ 7 w 40"/>
                  <a:gd name="T5" fmla="*/ 30 h 39"/>
                  <a:gd name="T6" fmla="*/ 15 w 40"/>
                  <a:gd name="T7" fmla="*/ 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" h="39">
                    <a:moveTo>
                      <a:pt x="15" y="4"/>
                    </a:moveTo>
                    <a:cubicBezTo>
                      <a:pt x="27" y="0"/>
                      <a:pt x="40" y="14"/>
                      <a:pt x="34" y="25"/>
                    </a:cubicBezTo>
                    <a:cubicBezTo>
                      <a:pt x="31" y="36"/>
                      <a:pt x="14" y="39"/>
                      <a:pt x="7" y="30"/>
                    </a:cubicBezTo>
                    <a:cubicBezTo>
                      <a:pt x="0" y="22"/>
                      <a:pt x="4" y="6"/>
                      <a:pt x="15" y="4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pPr defTabSz="2437365"/>
                <a:endParaRPr lang="en-US" sz="4799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7"/>
              <p:cNvSpPr>
                <a:spLocks/>
              </p:cNvSpPr>
              <p:nvPr/>
            </p:nvSpPr>
            <p:spPr bwMode="auto">
              <a:xfrm>
                <a:off x="3973581" y="1341696"/>
                <a:ext cx="266700" cy="576263"/>
              </a:xfrm>
              <a:custGeom>
                <a:avLst/>
                <a:gdLst>
                  <a:gd name="T0" fmla="*/ 10 w 78"/>
                  <a:gd name="T1" fmla="*/ 4 h 168"/>
                  <a:gd name="T2" fmla="*/ 43 w 78"/>
                  <a:gd name="T3" fmla="*/ 2 h 168"/>
                  <a:gd name="T4" fmla="*/ 71 w 78"/>
                  <a:gd name="T5" fmla="*/ 7 h 168"/>
                  <a:gd name="T6" fmla="*/ 78 w 78"/>
                  <a:gd name="T7" fmla="*/ 27 h 168"/>
                  <a:gd name="T8" fmla="*/ 78 w 78"/>
                  <a:gd name="T9" fmla="*/ 73 h 168"/>
                  <a:gd name="T10" fmla="*/ 72 w 78"/>
                  <a:gd name="T11" fmla="*/ 81 h 168"/>
                  <a:gd name="T12" fmla="*/ 64 w 78"/>
                  <a:gd name="T13" fmla="*/ 73 h 168"/>
                  <a:gd name="T14" fmla="*/ 64 w 78"/>
                  <a:gd name="T15" fmla="*/ 28 h 168"/>
                  <a:gd name="T16" fmla="*/ 59 w 78"/>
                  <a:gd name="T17" fmla="*/ 28 h 168"/>
                  <a:gd name="T18" fmla="*/ 59 w 78"/>
                  <a:gd name="T19" fmla="*/ 156 h 168"/>
                  <a:gd name="T20" fmla="*/ 41 w 78"/>
                  <a:gd name="T21" fmla="*/ 158 h 168"/>
                  <a:gd name="T22" fmla="*/ 41 w 78"/>
                  <a:gd name="T23" fmla="*/ 81 h 168"/>
                  <a:gd name="T24" fmla="*/ 37 w 78"/>
                  <a:gd name="T25" fmla="*/ 81 h 168"/>
                  <a:gd name="T26" fmla="*/ 37 w 78"/>
                  <a:gd name="T27" fmla="*/ 148 h 168"/>
                  <a:gd name="T28" fmla="*/ 35 w 78"/>
                  <a:gd name="T29" fmla="*/ 162 h 168"/>
                  <a:gd name="T30" fmla="*/ 18 w 78"/>
                  <a:gd name="T31" fmla="*/ 156 h 168"/>
                  <a:gd name="T32" fmla="*/ 18 w 78"/>
                  <a:gd name="T33" fmla="*/ 28 h 168"/>
                  <a:gd name="T34" fmla="*/ 14 w 78"/>
                  <a:gd name="T35" fmla="*/ 28 h 168"/>
                  <a:gd name="T36" fmla="*/ 14 w 78"/>
                  <a:gd name="T37" fmla="*/ 71 h 168"/>
                  <a:gd name="T38" fmla="*/ 6 w 78"/>
                  <a:gd name="T39" fmla="*/ 81 h 168"/>
                  <a:gd name="T40" fmla="*/ 0 w 78"/>
                  <a:gd name="T41" fmla="*/ 74 h 168"/>
                  <a:gd name="T42" fmla="*/ 0 w 78"/>
                  <a:gd name="T43" fmla="*/ 21 h 168"/>
                  <a:gd name="T44" fmla="*/ 10 w 78"/>
                  <a:gd name="T45" fmla="*/ 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8" h="168">
                    <a:moveTo>
                      <a:pt x="10" y="4"/>
                    </a:moveTo>
                    <a:cubicBezTo>
                      <a:pt x="21" y="0"/>
                      <a:pt x="32" y="2"/>
                      <a:pt x="43" y="2"/>
                    </a:cubicBezTo>
                    <a:cubicBezTo>
                      <a:pt x="53" y="2"/>
                      <a:pt x="64" y="0"/>
                      <a:pt x="71" y="7"/>
                    </a:cubicBezTo>
                    <a:cubicBezTo>
                      <a:pt x="77" y="12"/>
                      <a:pt x="78" y="20"/>
                      <a:pt x="78" y="27"/>
                    </a:cubicBezTo>
                    <a:cubicBezTo>
                      <a:pt x="78" y="42"/>
                      <a:pt x="78" y="57"/>
                      <a:pt x="78" y="73"/>
                    </a:cubicBezTo>
                    <a:cubicBezTo>
                      <a:pt x="78" y="76"/>
                      <a:pt x="78" y="81"/>
                      <a:pt x="72" y="81"/>
                    </a:cubicBezTo>
                    <a:cubicBezTo>
                      <a:pt x="67" y="81"/>
                      <a:pt x="64" y="77"/>
                      <a:pt x="64" y="73"/>
                    </a:cubicBezTo>
                    <a:cubicBezTo>
                      <a:pt x="64" y="58"/>
                      <a:pt x="64" y="43"/>
                      <a:pt x="64" y="28"/>
                    </a:cubicBezTo>
                    <a:cubicBezTo>
                      <a:pt x="63" y="28"/>
                      <a:pt x="60" y="28"/>
                      <a:pt x="59" y="28"/>
                    </a:cubicBezTo>
                    <a:cubicBezTo>
                      <a:pt x="59" y="71"/>
                      <a:pt x="59" y="113"/>
                      <a:pt x="59" y="156"/>
                    </a:cubicBezTo>
                    <a:cubicBezTo>
                      <a:pt x="60" y="166"/>
                      <a:pt x="42" y="168"/>
                      <a:pt x="41" y="158"/>
                    </a:cubicBezTo>
                    <a:cubicBezTo>
                      <a:pt x="41" y="132"/>
                      <a:pt x="41" y="107"/>
                      <a:pt x="41" y="81"/>
                    </a:cubicBezTo>
                    <a:cubicBezTo>
                      <a:pt x="40" y="81"/>
                      <a:pt x="38" y="81"/>
                      <a:pt x="37" y="81"/>
                    </a:cubicBezTo>
                    <a:cubicBezTo>
                      <a:pt x="37" y="103"/>
                      <a:pt x="37" y="126"/>
                      <a:pt x="37" y="148"/>
                    </a:cubicBezTo>
                    <a:cubicBezTo>
                      <a:pt x="37" y="153"/>
                      <a:pt x="37" y="160"/>
                      <a:pt x="35" y="162"/>
                    </a:cubicBezTo>
                    <a:cubicBezTo>
                      <a:pt x="29" y="167"/>
                      <a:pt x="18" y="164"/>
                      <a:pt x="18" y="156"/>
                    </a:cubicBezTo>
                    <a:cubicBezTo>
                      <a:pt x="18" y="113"/>
                      <a:pt x="18" y="71"/>
                      <a:pt x="18" y="28"/>
                    </a:cubicBezTo>
                    <a:cubicBezTo>
                      <a:pt x="17" y="28"/>
                      <a:pt x="15" y="28"/>
                      <a:pt x="14" y="28"/>
                    </a:cubicBezTo>
                    <a:cubicBezTo>
                      <a:pt x="14" y="43"/>
                      <a:pt x="14" y="57"/>
                      <a:pt x="14" y="71"/>
                    </a:cubicBezTo>
                    <a:cubicBezTo>
                      <a:pt x="14" y="75"/>
                      <a:pt x="12" y="81"/>
                      <a:pt x="6" y="81"/>
                    </a:cubicBezTo>
                    <a:cubicBezTo>
                      <a:pt x="2" y="81"/>
                      <a:pt x="0" y="77"/>
                      <a:pt x="0" y="74"/>
                    </a:cubicBezTo>
                    <a:cubicBezTo>
                      <a:pt x="0" y="57"/>
                      <a:pt x="0" y="39"/>
                      <a:pt x="0" y="21"/>
                    </a:cubicBezTo>
                    <a:cubicBezTo>
                      <a:pt x="0" y="14"/>
                      <a:pt x="3" y="7"/>
                      <a:pt x="10" y="4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pPr defTabSz="2437365"/>
                <a:endParaRPr lang="en-US" sz="4799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76" name="Rectangle 70"/>
            <p:cNvSpPr>
              <a:spLocks noChangeArrowheads="1"/>
            </p:cNvSpPr>
            <p:nvPr/>
          </p:nvSpPr>
          <p:spPr bwMode="auto">
            <a:xfrm>
              <a:off x="1614223" y="1964006"/>
              <a:ext cx="1538968" cy="1219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algn="ct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7998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1,274</a:t>
              </a:r>
            </a:p>
            <a:p>
              <a:pPr algn="ct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4799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112" charset="0"/>
                </a:rPr>
                <a:t>Participaciones</a:t>
              </a:r>
              <a:endParaRPr lang="en-US" sz="4799">
                <a:solidFill>
                  <a:prstClr val="black">
                    <a:lumMod val="75000"/>
                    <a:lumOff val="25000"/>
                  </a:prstClr>
                </a:solidFill>
                <a:latin typeface="Arial Narrow" pitchFamily="112" charset="0"/>
              </a:endParaRPr>
            </a:p>
          </p:txBody>
        </p:sp>
        <p:grpSp>
          <p:nvGrpSpPr>
            <p:cNvPr id="279" name="Group 278"/>
            <p:cNvGrpSpPr/>
            <p:nvPr/>
          </p:nvGrpSpPr>
          <p:grpSpPr>
            <a:xfrm>
              <a:off x="943402" y="1986172"/>
              <a:ext cx="332629" cy="726488"/>
              <a:chOff x="1251190" y="1241839"/>
              <a:chExt cx="319088" cy="696911"/>
            </a:xfrm>
            <a:solidFill>
              <a:schemeClr val="tx2">
                <a:lumMod val="60000"/>
                <a:lumOff val="40000"/>
              </a:schemeClr>
            </a:solidFill>
          </p:grpSpPr>
          <p:sp>
            <p:nvSpPr>
              <p:cNvPr id="294" name="Freeform 5"/>
              <p:cNvSpPr>
                <a:spLocks/>
              </p:cNvSpPr>
              <p:nvPr/>
            </p:nvSpPr>
            <p:spPr bwMode="auto">
              <a:xfrm>
                <a:off x="1333745" y="1241839"/>
                <a:ext cx="133350" cy="133350"/>
              </a:xfrm>
              <a:custGeom>
                <a:avLst/>
                <a:gdLst>
                  <a:gd name="T0" fmla="*/ 17 w 39"/>
                  <a:gd name="T1" fmla="*/ 3 h 39"/>
                  <a:gd name="T2" fmla="*/ 37 w 39"/>
                  <a:gd name="T3" fmla="*/ 21 h 39"/>
                  <a:gd name="T4" fmla="*/ 8 w 39"/>
                  <a:gd name="T5" fmla="*/ 28 h 39"/>
                  <a:gd name="T6" fmla="*/ 17 w 39"/>
                  <a:gd name="T7" fmla="*/ 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9">
                    <a:moveTo>
                      <a:pt x="17" y="3"/>
                    </a:moveTo>
                    <a:cubicBezTo>
                      <a:pt x="28" y="0"/>
                      <a:pt x="39" y="10"/>
                      <a:pt x="37" y="21"/>
                    </a:cubicBezTo>
                    <a:cubicBezTo>
                      <a:pt x="36" y="35"/>
                      <a:pt x="15" y="39"/>
                      <a:pt x="8" y="28"/>
                    </a:cubicBezTo>
                    <a:cubicBezTo>
                      <a:pt x="0" y="19"/>
                      <a:pt x="6" y="5"/>
                      <a:pt x="17" y="3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pPr defTabSz="2437365"/>
                <a:endParaRPr lang="en-US" sz="4799">
                  <a:solidFill>
                    <a:prstClr val="black"/>
                  </a:solidFill>
                </a:endParaRPr>
              </a:p>
            </p:txBody>
          </p:sp>
          <p:sp>
            <p:nvSpPr>
              <p:cNvPr id="295" name="Freeform 10"/>
              <p:cNvSpPr>
                <a:spLocks/>
              </p:cNvSpPr>
              <p:nvPr/>
            </p:nvSpPr>
            <p:spPr bwMode="auto">
              <a:xfrm>
                <a:off x="1251190" y="1370425"/>
                <a:ext cx="319088" cy="568325"/>
              </a:xfrm>
              <a:custGeom>
                <a:avLst/>
                <a:gdLst>
                  <a:gd name="T0" fmla="*/ 19 w 93"/>
                  <a:gd name="T1" fmla="*/ 7 h 166"/>
                  <a:gd name="T2" fmla="*/ 49 w 93"/>
                  <a:gd name="T3" fmla="*/ 2 h 166"/>
                  <a:gd name="T4" fmla="*/ 72 w 93"/>
                  <a:gd name="T5" fmla="*/ 10 h 166"/>
                  <a:gd name="T6" fmla="*/ 84 w 93"/>
                  <a:gd name="T7" fmla="*/ 43 h 166"/>
                  <a:gd name="T8" fmla="*/ 89 w 93"/>
                  <a:gd name="T9" fmla="*/ 71 h 166"/>
                  <a:gd name="T10" fmla="*/ 77 w 93"/>
                  <a:gd name="T11" fmla="*/ 67 h 166"/>
                  <a:gd name="T12" fmla="*/ 65 w 93"/>
                  <a:gd name="T13" fmla="*/ 28 h 166"/>
                  <a:gd name="T14" fmla="*/ 61 w 93"/>
                  <a:gd name="T15" fmla="*/ 23 h 166"/>
                  <a:gd name="T16" fmla="*/ 82 w 93"/>
                  <a:gd name="T17" fmla="*/ 100 h 166"/>
                  <a:gd name="T18" fmla="*/ 63 w 93"/>
                  <a:gd name="T19" fmla="*/ 100 h 166"/>
                  <a:gd name="T20" fmla="*/ 63 w 93"/>
                  <a:gd name="T21" fmla="*/ 156 h 166"/>
                  <a:gd name="T22" fmla="*/ 55 w 93"/>
                  <a:gd name="T23" fmla="*/ 164 h 166"/>
                  <a:gd name="T24" fmla="*/ 48 w 93"/>
                  <a:gd name="T25" fmla="*/ 156 h 166"/>
                  <a:gd name="T26" fmla="*/ 48 w 93"/>
                  <a:gd name="T27" fmla="*/ 100 h 166"/>
                  <a:gd name="T28" fmla="*/ 43 w 93"/>
                  <a:gd name="T29" fmla="*/ 100 h 166"/>
                  <a:gd name="T30" fmla="*/ 43 w 93"/>
                  <a:gd name="T31" fmla="*/ 158 h 166"/>
                  <a:gd name="T32" fmla="*/ 29 w 93"/>
                  <a:gd name="T33" fmla="*/ 158 h 166"/>
                  <a:gd name="T34" fmla="*/ 28 w 93"/>
                  <a:gd name="T35" fmla="*/ 100 h 166"/>
                  <a:gd name="T36" fmla="*/ 9 w 93"/>
                  <a:gd name="T37" fmla="*/ 100 h 166"/>
                  <a:gd name="T38" fmla="*/ 28 w 93"/>
                  <a:gd name="T39" fmla="*/ 24 h 166"/>
                  <a:gd name="T40" fmla="*/ 25 w 93"/>
                  <a:gd name="T41" fmla="*/ 26 h 166"/>
                  <a:gd name="T42" fmla="*/ 13 w 93"/>
                  <a:gd name="T43" fmla="*/ 67 h 166"/>
                  <a:gd name="T44" fmla="*/ 0 w 93"/>
                  <a:gd name="T45" fmla="*/ 66 h 166"/>
                  <a:gd name="T46" fmla="*/ 8 w 93"/>
                  <a:gd name="T47" fmla="*/ 36 h 166"/>
                  <a:gd name="T48" fmla="*/ 19 w 93"/>
                  <a:gd name="T49" fmla="*/ 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3" h="166">
                    <a:moveTo>
                      <a:pt x="19" y="7"/>
                    </a:moveTo>
                    <a:cubicBezTo>
                      <a:pt x="27" y="0"/>
                      <a:pt x="39" y="3"/>
                      <a:pt x="49" y="2"/>
                    </a:cubicBezTo>
                    <a:cubicBezTo>
                      <a:pt x="58" y="1"/>
                      <a:pt x="68" y="2"/>
                      <a:pt x="72" y="10"/>
                    </a:cubicBezTo>
                    <a:cubicBezTo>
                      <a:pt x="78" y="20"/>
                      <a:pt x="80" y="32"/>
                      <a:pt x="84" y="43"/>
                    </a:cubicBezTo>
                    <a:cubicBezTo>
                      <a:pt x="90" y="59"/>
                      <a:pt x="93" y="68"/>
                      <a:pt x="89" y="71"/>
                    </a:cubicBezTo>
                    <a:cubicBezTo>
                      <a:pt x="85" y="73"/>
                      <a:pt x="79" y="72"/>
                      <a:pt x="77" y="67"/>
                    </a:cubicBezTo>
                    <a:cubicBezTo>
                      <a:pt x="72" y="54"/>
                      <a:pt x="69" y="41"/>
                      <a:pt x="65" y="28"/>
                    </a:cubicBezTo>
                    <a:cubicBezTo>
                      <a:pt x="64" y="25"/>
                      <a:pt x="62" y="24"/>
                      <a:pt x="61" y="23"/>
                    </a:cubicBezTo>
                    <a:cubicBezTo>
                      <a:pt x="67" y="49"/>
                      <a:pt x="75" y="74"/>
                      <a:pt x="82" y="100"/>
                    </a:cubicBezTo>
                    <a:cubicBezTo>
                      <a:pt x="76" y="100"/>
                      <a:pt x="69" y="100"/>
                      <a:pt x="63" y="100"/>
                    </a:cubicBezTo>
                    <a:cubicBezTo>
                      <a:pt x="63" y="119"/>
                      <a:pt x="63" y="137"/>
                      <a:pt x="63" y="156"/>
                    </a:cubicBezTo>
                    <a:cubicBezTo>
                      <a:pt x="63" y="160"/>
                      <a:pt x="60" y="165"/>
                      <a:pt x="55" y="164"/>
                    </a:cubicBezTo>
                    <a:cubicBezTo>
                      <a:pt x="51" y="165"/>
                      <a:pt x="47" y="160"/>
                      <a:pt x="48" y="156"/>
                    </a:cubicBezTo>
                    <a:cubicBezTo>
                      <a:pt x="48" y="137"/>
                      <a:pt x="48" y="119"/>
                      <a:pt x="48" y="100"/>
                    </a:cubicBezTo>
                    <a:cubicBezTo>
                      <a:pt x="47" y="100"/>
                      <a:pt x="44" y="100"/>
                      <a:pt x="43" y="100"/>
                    </a:cubicBezTo>
                    <a:cubicBezTo>
                      <a:pt x="43" y="119"/>
                      <a:pt x="44" y="139"/>
                      <a:pt x="43" y="158"/>
                    </a:cubicBezTo>
                    <a:cubicBezTo>
                      <a:pt x="42" y="166"/>
                      <a:pt x="29" y="166"/>
                      <a:pt x="29" y="158"/>
                    </a:cubicBezTo>
                    <a:cubicBezTo>
                      <a:pt x="28" y="139"/>
                      <a:pt x="29" y="119"/>
                      <a:pt x="28" y="100"/>
                    </a:cubicBezTo>
                    <a:cubicBezTo>
                      <a:pt x="22" y="100"/>
                      <a:pt x="15" y="100"/>
                      <a:pt x="9" y="100"/>
                    </a:cubicBezTo>
                    <a:cubicBezTo>
                      <a:pt x="15" y="75"/>
                      <a:pt x="22" y="49"/>
                      <a:pt x="28" y="24"/>
                    </a:cubicBezTo>
                    <a:cubicBezTo>
                      <a:pt x="27" y="24"/>
                      <a:pt x="26" y="25"/>
                      <a:pt x="25" y="26"/>
                    </a:cubicBezTo>
                    <a:cubicBezTo>
                      <a:pt x="20" y="39"/>
                      <a:pt x="18" y="54"/>
                      <a:pt x="13" y="67"/>
                    </a:cubicBezTo>
                    <a:cubicBezTo>
                      <a:pt x="11" y="74"/>
                      <a:pt x="0" y="73"/>
                      <a:pt x="0" y="66"/>
                    </a:cubicBezTo>
                    <a:cubicBezTo>
                      <a:pt x="1" y="56"/>
                      <a:pt x="5" y="46"/>
                      <a:pt x="8" y="36"/>
                    </a:cubicBezTo>
                    <a:cubicBezTo>
                      <a:pt x="11" y="26"/>
                      <a:pt x="12" y="15"/>
                      <a:pt x="19" y="7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pPr defTabSz="2437365"/>
                <a:endParaRPr lang="en-US" sz="4799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58" name="Rectangle 70"/>
            <p:cNvSpPr>
              <a:spLocks noChangeArrowheads="1"/>
            </p:cNvSpPr>
            <p:nvPr/>
          </p:nvSpPr>
          <p:spPr bwMode="auto">
            <a:xfrm>
              <a:off x="3693943" y="1857801"/>
              <a:ext cx="2855186" cy="1219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algn="ct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10797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67.3 Miles</a:t>
              </a:r>
            </a:p>
            <a:p>
              <a:pPr algn="ct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s-419" sz="4799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112" charset="0"/>
                </a:rPr>
                <a:t>Inversión</a:t>
              </a:r>
            </a:p>
          </p:txBody>
        </p:sp>
      </p:grpSp>
      <p:sp>
        <p:nvSpPr>
          <p:cNvPr id="39" name="TextBox 214"/>
          <p:cNvSpPr txBox="1"/>
          <p:nvPr/>
        </p:nvSpPr>
        <p:spPr>
          <a:xfrm>
            <a:off x="440653" y="411464"/>
            <a:ext cx="23479916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365"/>
            <a:r>
              <a:rPr lang="es-SV" sz="6398">
                <a:solidFill>
                  <a:srgbClr val="FFFFFF"/>
                </a:solidFill>
                <a:latin typeface="Arial"/>
                <a:cs typeface="Arial"/>
              </a:rPr>
              <a:t>Ejecución UNIDAD DE FORMACIÓN A DISTANCIA</a:t>
            </a:r>
            <a:endParaRPr lang="es-419" sz="6398">
              <a:solidFill>
                <a:srgbClr val="FFFFFF"/>
              </a:solidFill>
              <a:latin typeface="Arial"/>
              <a:cs typeface="Arial"/>
            </a:endParaRPr>
          </a:p>
          <a:p>
            <a:pPr defTabSz="2437365"/>
            <a:r>
              <a:rPr lang="en-US" sz="3999">
                <a:solidFill>
                  <a:srgbClr val="D4D4D4"/>
                </a:solidFill>
                <a:latin typeface="Arial"/>
                <a:cs typeface="Arial"/>
              </a:rPr>
              <a:t>RESULTADOS PRIMER TRIMESTRE 2020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786" y="6921208"/>
            <a:ext cx="6892301" cy="1837945"/>
          </a:xfrm>
          <a:prstGeom prst="rect">
            <a:avLst/>
          </a:prstGeom>
        </p:spPr>
      </p:pic>
      <p:sp>
        <p:nvSpPr>
          <p:cNvPr id="44" name="Rectangle 88" descr="Header Gray Bar"/>
          <p:cNvSpPr/>
          <p:nvPr/>
        </p:nvSpPr>
        <p:spPr bwMode="auto">
          <a:xfrm>
            <a:off x="-19046" y="13160797"/>
            <a:ext cx="24396695" cy="623392"/>
          </a:xfrm>
          <a:prstGeom prst="rect">
            <a:avLst/>
          </a:prstGeom>
          <a:gradFill flip="none" rotWithShape="1">
            <a:gsLst>
              <a:gs pos="39000">
                <a:srgbClr val="B66F8E"/>
              </a:gs>
              <a:gs pos="100000">
                <a:srgbClr val="5D5D5D"/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cxnSp>
        <p:nvCxnSpPr>
          <p:cNvPr id="11" name="Conector recto 10"/>
          <p:cNvCxnSpPr/>
          <p:nvPr/>
        </p:nvCxnSpPr>
        <p:spPr>
          <a:xfrm>
            <a:off x="16253373" y="7765630"/>
            <a:ext cx="6755378" cy="0"/>
          </a:xfrm>
          <a:prstGeom prst="line">
            <a:avLst/>
          </a:prstGeom>
          <a:ln>
            <a:solidFill>
              <a:srgbClr val="B66F8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/>
          <p:cNvCxnSpPr/>
          <p:nvPr/>
        </p:nvCxnSpPr>
        <p:spPr>
          <a:xfrm>
            <a:off x="1319635" y="7765630"/>
            <a:ext cx="6755378" cy="0"/>
          </a:xfrm>
          <a:prstGeom prst="line">
            <a:avLst/>
          </a:prstGeom>
          <a:ln>
            <a:solidFill>
              <a:srgbClr val="B66F8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3" name="Imagen 5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7968" y="702915"/>
            <a:ext cx="2501566" cy="1367588"/>
          </a:xfrm>
          <a:prstGeom prst="rect">
            <a:avLst/>
          </a:prstGeom>
        </p:spPr>
      </p:pic>
      <p:sp>
        <p:nvSpPr>
          <p:cNvPr id="32" name="Freeform 460"/>
          <p:cNvSpPr/>
          <p:nvPr/>
        </p:nvSpPr>
        <p:spPr>
          <a:xfrm>
            <a:off x="9296571" y="4263487"/>
            <a:ext cx="765707" cy="1392571"/>
          </a:xfrm>
          <a:custGeom>
            <a:avLst/>
            <a:gdLst/>
            <a:ahLst/>
            <a:cxnLst/>
            <a:rect l="l" t="t" r="r" b="b"/>
            <a:pathLst>
              <a:path w="262845" h="504825">
                <a:moveTo>
                  <a:pt x="114947" y="0"/>
                </a:moveTo>
                <a:lnTo>
                  <a:pt x="152977" y="0"/>
                </a:lnTo>
                <a:cubicBezTo>
                  <a:pt x="155607" y="0"/>
                  <a:pt x="157767" y="845"/>
                  <a:pt x="159457" y="2535"/>
                </a:cubicBezTo>
                <a:cubicBezTo>
                  <a:pt x="161147" y="4226"/>
                  <a:pt x="161992" y="6385"/>
                  <a:pt x="161992" y="9015"/>
                </a:cubicBezTo>
                <a:lnTo>
                  <a:pt x="161992" y="58596"/>
                </a:lnTo>
                <a:cubicBezTo>
                  <a:pt x="172698" y="59723"/>
                  <a:pt x="183073" y="61882"/>
                  <a:pt x="193121" y="65075"/>
                </a:cubicBezTo>
                <a:cubicBezTo>
                  <a:pt x="203169" y="68268"/>
                  <a:pt x="211338" y="71414"/>
                  <a:pt x="217630" y="74512"/>
                </a:cubicBezTo>
                <a:cubicBezTo>
                  <a:pt x="223921" y="77611"/>
                  <a:pt x="229885" y="81133"/>
                  <a:pt x="235519" y="85076"/>
                </a:cubicBezTo>
                <a:cubicBezTo>
                  <a:pt x="241153" y="89020"/>
                  <a:pt x="244815" y="91744"/>
                  <a:pt x="246506" y="93246"/>
                </a:cubicBezTo>
                <a:cubicBezTo>
                  <a:pt x="248195" y="94749"/>
                  <a:pt x="249604" y="96063"/>
                  <a:pt x="250731" y="97190"/>
                </a:cubicBezTo>
                <a:cubicBezTo>
                  <a:pt x="253924" y="100571"/>
                  <a:pt x="254394" y="104139"/>
                  <a:pt x="252139" y="107895"/>
                </a:cubicBezTo>
                <a:lnTo>
                  <a:pt x="229321" y="149025"/>
                </a:lnTo>
                <a:cubicBezTo>
                  <a:pt x="227819" y="151842"/>
                  <a:pt x="225659" y="153344"/>
                  <a:pt x="222842" y="153532"/>
                </a:cubicBezTo>
                <a:cubicBezTo>
                  <a:pt x="220212" y="154096"/>
                  <a:pt x="217677" y="153438"/>
                  <a:pt x="215236" y="151560"/>
                </a:cubicBezTo>
                <a:cubicBezTo>
                  <a:pt x="214672" y="150997"/>
                  <a:pt x="213310" y="149870"/>
                  <a:pt x="211151" y="148180"/>
                </a:cubicBezTo>
                <a:cubicBezTo>
                  <a:pt x="208991" y="146489"/>
                  <a:pt x="205329" y="144001"/>
                  <a:pt x="200165" y="140714"/>
                </a:cubicBezTo>
                <a:cubicBezTo>
                  <a:pt x="194999" y="137428"/>
                  <a:pt x="189505" y="134423"/>
                  <a:pt x="183684" y="131700"/>
                </a:cubicBezTo>
                <a:cubicBezTo>
                  <a:pt x="177862" y="128976"/>
                  <a:pt x="170867" y="126535"/>
                  <a:pt x="162697" y="124375"/>
                </a:cubicBezTo>
                <a:cubicBezTo>
                  <a:pt x="154527" y="122215"/>
                  <a:pt x="146498" y="121135"/>
                  <a:pt x="138610" y="121135"/>
                </a:cubicBezTo>
                <a:cubicBezTo>
                  <a:pt x="120769" y="121135"/>
                  <a:pt x="106213" y="125173"/>
                  <a:pt x="94946" y="133249"/>
                </a:cubicBezTo>
                <a:cubicBezTo>
                  <a:pt x="83677" y="141325"/>
                  <a:pt x="78042" y="151748"/>
                  <a:pt x="78042" y="164519"/>
                </a:cubicBezTo>
                <a:cubicBezTo>
                  <a:pt x="78042" y="169402"/>
                  <a:pt x="78841" y="173909"/>
                  <a:pt x="80438" y="178041"/>
                </a:cubicBezTo>
                <a:cubicBezTo>
                  <a:pt x="82033" y="182173"/>
                  <a:pt x="84804" y="186070"/>
                  <a:pt x="88748" y="189732"/>
                </a:cubicBezTo>
                <a:cubicBezTo>
                  <a:pt x="92692" y="193394"/>
                  <a:pt x="96401" y="196493"/>
                  <a:pt x="99875" y="199028"/>
                </a:cubicBezTo>
                <a:cubicBezTo>
                  <a:pt x="103350" y="201564"/>
                  <a:pt x="108609" y="204475"/>
                  <a:pt x="115651" y="207761"/>
                </a:cubicBezTo>
                <a:cubicBezTo>
                  <a:pt x="122694" y="211048"/>
                  <a:pt x="128375" y="213583"/>
                  <a:pt x="132695" y="215368"/>
                </a:cubicBezTo>
                <a:cubicBezTo>
                  <a:pt x="137014" y="217152"/>
                  <a:pt x="143588" y="219734"/>
                  <a:pt x="152414" y="223115"/>
                </a:cubicBezTo>
                <a:cubicBezTo>
                  <a:pt x="162368" y="226871"/>
                  <a:pt x="169975" y="229829"/>
                  <a:pt x="175232" y="231988"/>
                </a:cubicBezTo>
                <a:cubicBezTo>
                  <a:pt x="180492" y="234148"/>
                  <a:pt x="187628" y="237435"/>
                  <a:pt x="196643" y="241848"/>
                </a:cubicBezTo>
                <a:cubicBezTo>
                  <a:pt x="205658" y="246262"/>
                  <a:pt x="212747" y="250253"/>
                  <a:pt x="217912" y="253821"/>
                </a:cubicBezTo>
                <a:cubicBezTo>
                  <a:pt x="223077" y="257390"/>
                  <a:pt x="228899" y="262085"/>
                  <a:pt x="235378" y="267907"/>
                </a:cubicBezTo>
                <a:cubicBezTo>
                  <a:pt x="241857" y="273729"/>
                  <a:pt x="246834" y="279691"/>
                  <a:pt x="250308" y="285795"/>
                </a:cubicBezTo>
                <a:cubicBezTo>
                  <a:pt x="253783" y="291899"/>
                  <a:pt x="256741" y="299083"/>
                  <a:pt x="259183" y="307346"/>
                </a:cubicBezTo>
                <a:cubicBezTo>
                  <a:pt x="261624" y="315610"/>
                  <a:pt x="262845" y="324436"/>
                  <a:pt x="262845" y="333827"/>
                </a:cubicBezTo>
                <a:cubicBezTo>
                  <a:pt x="262845" y="362561"/>
                  <a:pt x="253501" y="387305"/>
                  <a:pt x="234814" y="408057"/>
                </a:cubicBezTo>
                <a:cubicBezTo>
                  <a:pt x="216128" y="428810"/>
                  <a:pt x="191853" y="441628"/>
                  <a:pt x="161992" y="446511"/>
                </a:cubicBezTo>
                <a:lnTo>
                  <a:pt x="161992" y="495810"/>
                </a:lnTo>
                <a:cubicBezTo>
                  <a:pt x="161992" y="498440"/>
                  <a:pt x="161147" y="500599"/>
                  <a:pt x="159457" y="502290"/>
                </a:cubicBezTo>
                <a:cubicBezTo>
                  <a:pt x="157767" y="503980"/>
                  <a:pt x="155607" y="504825"/>
                  <a:pt x="152977" y="504825"/>
                </a:cubicBezTo>
                <a:lnTo>
                  <a:pt x="114947" y="504825"/>
                </a:lnTo>
                <a:cubicBezTo>
                  <a:pt x="112505" y="504825"/>
                  <a:pt x="110392" y="503933"/>
                  <a:pt x="108609" y="502149"/>
                </a:cubicBezTo>
                <a:cubicBezTo>
                  <a:pt x="106824" y="500365"/>
                  <a:pt x="105932" y="498252"/>
                  <a:pt x="105932" y="495810"/>
                </a:cubicBezTo>
                <a:lnTo>
                  <a:pt x="105932" y="446511"/>
                </a:lnTo>
                <a:cubicBezTo>
                  <a:pt x="93537" y="444821"/>
                  <a:pt x="81564" y="441910"/>
                  <a:pt x="70014" y="437778"/>
                </a:cubicBezTo>
                <a:cubicBezTo>
                  <a:pt x="58464" y="433646"/>
                  <a:pt x="48933" y="429467"/>
                  <a:pt x="41421" y="425242"/>
                </a:cubicBezTo>
                <a:cubicBezTo>
                  <a:pt x="33908" y="421016"/>
                  <a:pt x="26959" y="416509"/>
                  <a:pt x="20574" y="411720"/>
                </a:cubicBezTo>
                <a:cubicBezTo>
                  <a:pt x="14188" y="406931"/>
                  <a:pt x="9822" y="403409"/>
                  <a:pt x="7474" y="401155"/>
                </a:cubicBezTo>
                <a:cubicBezTo>
                  <a:pt x="5126" y="398902"/>
                  <a:pt x="3484" y="397212"/>
                  <a:pt x="2545" y="396085"/>
                </a:cubicBezTo>
                <a:cubicBezTo>
                  <a:pt x="-649" y="392141"/>
                  <a:pt x="-836" y="388291"/>
                  <a:pt x="1981" y="384535"/>
                </a:cubicBezTo>
                <a:lnTo>
                  <a:pt x="30997" y="346504"/>
                </a:lnTo>
                <a:cubicBezTo>
                  <a:pt x="32311" y="344626"/>
                  <a:pt x="34472" y="343499"/>
                  <a:pt x="37476" y="343123"/>
                </a:cubicBezTo>
                <a:cubicBezTo>
                  <a:pt x="40294" y="342748"/>
                  <a:pt x="42547" y="343593"/>
                  <a:pt x="44238" y="345659"/>
                </a:cubicBezTo>
                <a:cubicBezTo>
                  <a:pt x="44238" y="345659"/>
                  <a:pt x="44425" y="345846"/>
                  <a:pt x="44801" y="346222"/>
                </a:cubicBezTo>
                <a:cubicBezTo>
                  <a:pt x="66023" y="364815"/>
                  <a:pt x="88841" y="376553"/>
                  <a:pt x="113257" y="381436"/>
                </a:cubicBezTo>
                <a:cubicBezTo>
                  <a:pt x="120206" y="382938"/>
                  <a:pt x="127154" y="383690"/>
                  <a:pt x="134103" y="383690"/>
                </a:cubicBezTo>
                <a:cubicBezTo>
                  <a:pt x="149315" y="383690"/>
                  <a:pt x="162697" y="379652"/>
                  <a:pt x="174246" y="371576"/>
                </a:cubicBezTo>
                <a:cubicBezTo>
                  <a:pt x="185797" y="363500"/>
                  <a:pt x="191572" y="352044"/>
                  <a:pt x="191572" y="337207"/>
                </a:cubicBezTo>
                <a:cubicBezTo>
                  <a:pt x="191572" y="331949"/>
                  <a:pt x="190163" y="326972"/>
                  <a:pt x="187347" y="322277"/>
                </a:cubicBezTo>
                <a:cubicBezTo>
                  <a:pt x="184529" y="317581"/>
                  <a:pt x="181384" y="313638"/>
                  <a:pt x="177909" y="310445"/>
                </a:cubicBezTo>
                <a:cubicBezTo>
                  <a:pt x="174434" y="307252"/>
                  <a:pt x="168941" y="303731"/>
                  <a:pt x="161429" y="299881"/>
                </a:cubicBezTo>
                <a:cubicBezTo>
                  <a:pt x="153917" y="296031"/>
                  <a:pt x="147719" y="293026"/>
                  <a:pt x="142836" y="290866"/>
                </a:cubicBezTo>
                <a:cubicBezTo>
                  <a:pt x="137953" y="288706"/>
                  <a:pt x="130441" y="285654"/>
                  <a:pt x="120299" y="281710"/>
                </a:cubicBezTo>
                <a:cubicBezTo>
                  <a:pt x="112975" y="278705"/>
                  <a:pt x="107200" y="276358"/>
                  <a:pt x="102974" y="274668"/>
                </a:cubicBezTo>
                <a:cubicBezTo>
                  <a:pt x="98749" y="272977"/>
                  <a:pt x="92973" y="270489"/>
                  <a:pt x="85649" y="267202"/>
                </a:cubicBezTo>
                <a:cubicBezTo>
                  <a:pt x="78324" y="263916"/>
                  <a:pt x="72455" y="261005"/>
                  <a:pt x="68042" y="258469"/>
                </a:cubicBezTo>
                <a:cubicBezTo>
                  <a:pt x="63628" y="255934"/>
                  <a:pt x="58323" y="252600"/>
                  <a:pt x="52125" y="248469"/>
                </a:cubicBezTo>
                <a:cubicBezTo>
                  <a:pt x="45928" y="244337"/>
                  <a:pt x="40903" y="240346"/>
                  <a:pt x="37054" y="236496"/>
                </a:cubicBezTo>
                <a:cubicBezTo>
                  <a:pt x="33204" y="232646"/>
                  <a:pt x="29119" y="228045"/>
                  <a:pt x="24799" y="222692"/>
                </a:cubicBezTo>
                <a:cubicBezTo>
                  <a:pt x="20480" y="217340"/>
                  <a:pt x="17147" y="211893"/>
                  <a:pt x="14799" y="206353"/>
                </a:cubicBezTo>
                <a:cubicBezTo>
                  <a:pt x="12451" y="200812"/>
                  <a:pt x="10479" y="194568"/>
                  <a:pt x="8883" y="187619"/>
                </a:cubicBezTo>
                <a:cubicBezTo>
                  <a:pt x="7287" y="180670"/>
                  <a:pt x="6488" y="173346"/>
                  <a:pt x="6488" y="165646"/>
                </a:cubicBezTo>
                <a:cubicBezTo>
                  <a:pt x="6488" y="139728"/>
                  <a:pt x="15691" y="117004"/>
                  <a:pt x="34096" y="97472"/>
                </a:cubicBezTo>
                <a:cubicBezTo>
                  <a:pt x="52501" y="77940"/>
                  <a:pt x="76446" y="65357"/>
                  <a:pt x="105932" y="59723"/>
                </a:cubicBezTo>
                <a:lnTo>
                  <a:pt x="105932" y="9015"/>
                </a:lnTo>
                <a:cubicBezTo>
                  <a:pt x="105932" y="6573"/>
                  <a:pt x="106824" y="4460"/>
                  <a:pt x="108609" y="2676"/>
                </a:cubicBezTo>
                <a:cubicBezTo>
                  <a:pt x="110392" y="892"/>
                  <a:pt x="112505" y="0"/>
                  <a:pt x="114947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343"/>
            <a:endParaRPr lang="en-US" sz="2699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3" name="Rectangle 70"/>
          <p:cNvSpPr>
            <a:spLocks noChangeArrowheads="1"/>
          </p:cNvSpPr>
          <p:nvPr/>
        </p:nvSpPr>
        <p:spPr bwMode="auto">
          <a:xfrm>
            <a:off x="17360033" y="10029015"/>
            <a:ext cx="5363173" cy="1294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36566" rIns="54850" bIns="36566"/>
          <a:lstStyle/>
          <a:p>
            <a:pPr algn="ctr" defTabSz="2437365">
              <a:lnSpc>
                <a:spcPct val="85000"/>
              </a:lnSpc>
              <a:spcBef>
                <a:spcPts val="400"/>
              </a:spcBef>
            </a:pPr>
            <a:r>
              <a:rPr lang="en-US" sz="10797" b="1">
                <a:solidFill>
                  <a:prstClr val="black">
                    <a:lumMod val="75000"/>
                    <a:lumOff val="25000"/>
                  </a:prstClr>
                </a:solidFill>
                <a:latin typeface="Arial Narrow" pitchFamily="34" charset="0"/>
              </a:rPr>
              <a:t>44%</a:t>
            </a:r>
          </a:p>
          <a:p>
            <a:pPr algn="ctr" defTabSz="2437365">
              <a:lnSpc>
                <a:spcPct val="85000"/>
              </a:lnSpc>
              <a:spcBef>
                <a:spcPts val="400"/>
              </a:spcBef>
            </a:pPr>
            <a:r>
              <a:rPr lang="en-US" sz="4799" err="1">
                <a:solidFill>
                  <a:prstClr val="black">
                    <a:lumMod val="75000"/>
                    <a:lumOff val="25000"/>
                  </a:prstClr>
                </a:solidFill>
                <a:latin typeface="Arial Narrow" pitchFamily="112" charset="0"/>
              </a:rPr>
              <a:t>Ejecución</a:t>
            </a:r>
            <a:r>
              <a:rPr lang="en-US" sz="4799">
                <a:solidFill>
                  <a:prstClr val="black">
                    <a:lumMod val="75000"/>
                    <a:lumOff val="25000"/>
                  </a:prstClr>
                </a:solidFill>
                <a:latin typeface="Arial Narrow" pitchFamily="112" charset="0"/>
              </a:rPr>
              <a:t> </a:t>
            </a:r>
            <a:r>
              <a:rPr lang="en-US" sz="4799" err="1">
                <a:solidFill>
                  <a:prstClr val="black">
                    <a:lumMod val="75000"/>
                    <a:lumOff val="25000"/>
                  </a:prstClr>
                </a:solidFill>
                <a:latin typeface="Arial Narrow" pitchFamily="112" charset="0"/>
              </a:rPr>
              <a:t>Presupuesto</a:t>
            </a:r>
            <a:r>
              <a:rPr lang="en-US" sz="4799">
                <a:solidFill>
                  <a:prstClr val="black">
                    <a:lumMod val="75000"/>
                    <a:lumOff val="25000"/>
                  </a:prstClr>
                </a:solidFill>
                <a:latin typeface="Arial Narrow" pitchFamily="112" charset="0"/>
              </a:rPr>
              <a:t> </a:t>
            </a:r>
          </a:p>
        </p:txBody>
      </p:sp>
      <p:sp>
        <p:nvSpPr>
          <p:cNvPr id="34" name="Freeform 6"/>
          <p:cNvSpPr>
            <a:spLocks/>
          </p:cNvSpPr>
          <p:nvPr/>
        </p:nvSpPr>
        <p:spPr bwMode="auto">
          <a:xfrm>
            <a:off x="3600741" y="10338686"/>
            <a:ext cx="378891" cy="277946"/>
          </a:xfrm>
          <a:custGeom>
            <a:avLst/>
            <a:gdLst>
              <a:gd name="T0" fmla="*/ 15 w 40"/>
              <a:gd name="T1" fmla="*/ 4 h 39"/>
              <a:gd name="T2" fmla="*/ 34 w 40"/>
              <a:gd name="T3" fmla="*/ 25 h 39"/>
              <a:gd name="T4" fmla="*/ 7 w 40"/>
              <a:gd name="T5" fmla="*/ 30 h 39"/>
              <a:gd name="T6" fmla="*/ 15 w 40"/>
              <a:gd name="T7" fmla="*/ 4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39">
                <a:moveTo>
                  <a:pt x="15" y="4"/>
                </a:moveTo>
                <a:cubicBezTo>
                  <a:pt x="27" y="0"/>
                  <a:pt x="40" y="14"/>
                  <a:pt x="34" y="25"/>
                </a:cubicBezTo>
                <a:cubicBezTo>
                  <a:pt x="31" y="36"/>
                  <a:pt x="14" y="39"/>
                  <a:pt x="7" y="30"/>
                </a:cubicBezTo>
                <a:cubicBezTo>
                  <a:pt x="0" y="22"/>
                  <a:pt x="4" y="6"/>
                  <a:pt x="15" y="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5" name="Freeform 7"/>
          <p:cNvSpPr>
            <a:spLocks/>
          </p:cNvSpPr>
          <p:nvPr/>
        </p:nvSpPr>
        <p:spPr bwMode="auto">
          <a:xfrm>
            <a:off x="3411299" y="10628217"/>
            <a:ext cx="740161" cy="1201125"/>
          </a:xfrm>
          <a:custGeom>
            <a:avLst/>
            <a:gdLst>
              <a:gd name="T0" fmla="*/ 10 w 78"/>
              <a:gd name="T1" fmla="*/ 4 h 168"/>
              <a:gd name="T2" fmla="*/ 43 w 78"/>
              <a:gd name="T3" fmla="*/ 2 h 168"/>
              <a:gd name="T4" fmla="*/ 71 w 78"/>
              <a:gd name="T5" fmla="*/ 7 h 168"/>
              <a:gd name="T6" fmla="*/ 78 w 78"/>
              <a:gd name="T7" fmla="*/ 27 h 168"/>
              <a:gd name="T8" fmla="*/ 78 w 78"/>
              <a:gd name="T9" fmla="*/ 73 h 168"/>
              <a:gd name="T10" fmla="*/ 72 w 78"/>
              <a:gd name="T11" fmla="*/ 81 h 168"/>
              <a:gd name="T12" fmla="*/ 64 w 78"/>
              <a:gd name="T13" fmla="*/ 73 h 168"/>
              <a:gd name="T14" fmla="*/ 64 w 78"/>
              <a:gd name="T15" fmla="*/ 28 h 168"/>
              <a:gd name="T16" fmla="*/ 59 w 78"/>
              <a:gd name="T17" fmla="*/ 28 h 168"/>
              <a:gd name="T18" fmla="*/ 59 w 78"/>
              <a:gd name="T19" fmla="*/ 156 h 168"/>
              <a:gd name="T20" fmla="*/ 41 w 78"/>
              <a:gd name="T21" fmla="*/ 158 h 168"/>
              <a:gd name="T22" fmla="*/ 41 w 78"/>
              <a:gd name="T23" fmla="*/ 81 h 168"/>
              <a:gd name="T24" fmla="*/ 37 w 78"/>
              <a:gd name="T25" fmla="*/ 81 h 168"/>
              <a:gd name="T26" fmla="*/ 37 w 78"/>
              <a:gd name="T27" fmla="*/ 148 h 168"/>
              <a:gd name="T28" fmla="*/ 35 w 78"/>
              <a:gd name="T29" fmla="*/ 162 h 168"/>
              <a:gd name="T30" fmla="*/ 18 w 78"/>
              <a:gd name="T31" fmla="*/ 156 h 168"/>
              <a:gd name="T32" fmla="*/ 18 w 78"/>
              <a:gd name="T33" fmla="*/ 28 h 168"/>
              <a:gd name="T34" fmla="*/ 14 w 78"/>
              <a:gd name="T35" fmla="*/ 28 h 168"/>
              <a:gd name="T36" fmla="*/ 14 w 78"/>
              <a:gd name="T37" fmla="*/ 71 h 168"/>
              <a:gd name="T38" fmla="*/ 6 w 78"/>
              <a:gd name="T39" fmla="*/ 81 h 168"/>
              <a:gd name="T40" fmla="*/ 0 w 78"/>
              <a:gd name="T41" fmla="*/ 74 h 168"/>
              <a:gd name="T42" fmla="*/ 0 w 78"/>
              <a:gd name="T43" fmla="*/ 21 h 168"/>
              <a:gd name="T44" fmla="*/ 10 w 78"/>
              <a:gd name="T45" fmla="*/ 4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78" h="168">
                <a:moveTo>
                  <a:pt x="10" y="4"/>
                </a:moveTo>
                <a:cubicBezTo>
                  <a:pt x="21" y="0"/>
                  <a:pt x="32" y="2"/>
                  <a:pt x="43" y="2"/>
                </a:cubicBezTo>
                <a:cubicBezTo>
                  <a:pt x="53" y="2"/>
                  <a:pt x="64" y="0"/>
                  <a:pt x="71" y="7"/>
                </a:cubicBezTo>
                <a:cubicBezTo>
                  <a:pt x="77" y="12"/>
                  <a:pt x="78" y="20"/>
                  <a:pt x="78" y="27"/>
                </a:cubicBezTo>
                <a:cubicBezTo>
                  <a:pt x="78" y="42"/>
                  <a:pt x="78" y="57"/>
                  <a:pt x="78" y="73"/>
                </a:cubicBezTo>
                <a:cubicBezTo>
                  <a:pt x="78" y="76"/>
                  <a:pt x="78" y="81"/>
                  <a:pt x="72" y="81"/>
                </a:cubicBezTo>
                <a:cubicBezTo>
                  <a:pt x="67" y="81"/>
                  <a:pt x="64" y="77"/>
                  <a:pt x="64" y="73"/>
                </a:cubicBezTo>
                <a:cubicBezTo>
                  <a:pt x="64" y="58"/>
                  <a:pt x="64" y="43"/>
                  <a:pt x="64" y="28"/>
                </a:cubicBezTo>
                <a:cubicBezTo>
                  <a:pt x="63" y="28"/>
                  <a:pt x="60" y="28"/>
                  <a:pt x="59" y="28"/>
                </a:cubicBezTo>
                <a:cubicBezTo>
                  <a:pt x="59" y="71"/>
                  <a:pt x="59" y="113"/>
                  <a:pt x="59" y="156"/>
                </a:cubicBezTo>
                <a:cubicBezTo>
                  <a:pt x="60" y="166"/>
                  <a:pt x="42" y="168"/>
                  <a:pt x="41" y="158"/>
                </a:cubicBezTo>
                <a:cubicBezTo>
                  <a:pt x="41" y="132"/>
                  <a:pt x="41" y="107"/>
                  <a:pt x="41" y="81"/>
                </a:cubicBezTo>
                <a:cubicBezTo>
                  <a:pt x="40" y="81"/>
                  <a:pt x="38" y="81"/>
                  <a:pt x="37" y="81"/>
                </a:cubicBezTo>
                <a:cubicBezTo>
                  <a:pt x="37" y="103"/>
                  <a:pt x="37" y="126"/>
                  <a:pt x="37" y="148"/>
                </a:cubicBezTo>
                <a:cubicBezTo>
                  <a:pt x="37" y="153"/>
                  <a:pt x="37" y="160"/>
                  <a:pt x="35" y="162"/>
                </a:cubicBezTo>
                <a:cubicBezTo>
                  <a:pt x="29" y="167"/>
                  <a:pt x="18" y="164"/>
                  <a:pt x="18" y="156"/>
                </a:cubicBezTo>
                <a:cubicBezTo>
                  <a:pt x="18" y="113"/>
                  <a:pt x="18" y="71"/>
                  <a:pt x="18" y="28"/>
                </a:cubicBezTo>
                <a:cubicBezTo>
                  <a:pt x="17" y="28"/>
                  <a:pt x="15" y="28"/>
                  <a:pt x="14" y="28"/>
                </a:cubicBezTo>
                <a:cubicBezTo>
                  <a:pt x="14" y="43"/>
                  <a:pt x="14" y="57"/>
                  <a:pt x="14" y="71"/>
                </a:cubicBezTo>
                <a:cubicBezTo>
                  <a:pt x="14" y="75"/>
                  <a:pt x="12" y="81"/>
                  <a:pt x="6" y="81"/>
                </a:cubicBezTo>
                <a:cubicBezTo>
                  <a:pt x="2" y="81"/>
                  <a:pt x="0" y="77"/>
                  <a:pt x="0" y="74"/>
                </a:cubicBezTo>
                <a:cubicBezTo>
                  <a:pt x="0" y="57"/>
                  <a:pt x="0" y="39"/>
                  <a:pt x="0" y="21"/>
                </a:cubicBezTo>
                <a:cubicBezTo>
                  <a:pt x="0" y="14"/>
                  <a:pt x="3" y="7"/>
                  <a:pt x="10" y="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6" name="Rectangle 70"/>
          <p:cNvSpPr>
            <a:spLocks noChangeArrowheads="1"/>
          </p:cNvSpPr>
          <p:nvPr/>
        </p:nvSpPr>
        <p:spPr bwMode="auto">
          <a:xfrm>
            <a:off x="4169074" y="10309158"/>
            <a:ext cx="3863977" cy="2439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36566" rIns="54850" bIns="36566"/>
          <a:lstStyle/>
          <a:p>
            <a:pPr algn="ctr" defTabSz="2437365">
              <a:lnSpc>
                <a:spcPct val="85000"/>
              </a:lnSpc>
              <a:spcBef>
                <a:spcPts val="400"/>
              </a:spcBef>
            </a:pPr>
            <a:r>
              <a:rPr lang="en-US" sz="7998" b="1">
                <a:solidFill>
                  <a:prstClr val="black">
                    <a:lumMod val="75000"/>
                    <a:lumOff val="25000"/>
                  </a:prstClr>
                </a:solidFill>
                <a:latin typeface="Arial Narrow" pitchFamily="34" charset="0"/>
              </a:rPr>
              <a:t>822</a:t>
            </a:r>
          </a:p>
          <a:p>
            <a:pPr algn="ctr" defTabSz="2437365">
              <a:lnSpc>
                <a:spcPct val="85000"/>
              </a:lnSpc>
              <a:spcBef>
                <a:spcPts val="400"/>
              </a:spcBef>
            </a:pPr>
            <a:r>
              <a:rPr lang="en-US" sz="4799" err="1">
                <a:solidFill>
                  <a:prstClr val="black">
                    <a:lumMod val="75000"/>
                    <a:lumOff val="25000"/>
                  </a:prstClr>
                </a:solidFill>
                <a:latin typeface="Arial Narrow" pitchFamily="112" charset="0"/>
              </a:rPr>
              <a:t>Participaciones</a:t>
            </a:r>
            <a:endParaRPr lang="en-US" sz="4799">
              <a:solidFill>
                <a:prstClr val="black">
                  <a:lumMod val="75000"/>
                  <a:lumOff val="25000"/>
                </a:prstClr>
              </a:solidFill>
              <a:latin typeface="Arial Narrow" pitchFamily="112" charset="0"/>
            </a:endParaRPr>
          </a:p>
        </p:txBody>
      </p:sp>
      <p:sp>
        <p:nvSpPr>
          <p:cNvPr id="37" name="Freeform 5"/>
          <p:cNvSpPr>
            <a:spLocks/>
          </p:cNvSpPr>
          <p:nvPr/>
        </p:nvSpPr>
        <p:spPr bwMode="auto">
          <a:xfrm>
            <a:off x="2700877" y="10353478"/>
            <a:ext cx="349017" cy="277946"/>
          </a:xfrm>
          <a:custGeom>
            <a:avLst/>
            <a:gdLst>
              <a:gd name="T0" fmla="*/ 17 w 39"/>
              <a:gd name="T1" fmla="*/ 3 h 39"/>
              <a:gd name="T2" fmla="*/ 37 w 39"/>
              <a:gd name="T3" fmla="*/ 21 h 39"/>
              <a:gd name="T4" fmla="*/ 8 w 39"/>
              <a:gd name="T5" fmla="*/ 28 h 39"/>
              <a:gd name="T6" fmla="*/ 17 w 39"/>
              <a:gd name="T7" fmla="*/ 3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" h="39">
                <a:moveTo>
                  <a:pt x="17" y="3"/>
                </a:moveTo>
                <a:cubicBezTo>
                  <a:pt x="28" y="0"/>
                  <a:pt x="39" y="10"/>
                  <a:pt x="37" y="21"/>
                </a:cubicBezTo>
                <a:cubicBezTo>
                  <a:pt x="36" y="35"/>
                  <a:pt x="15" y="39"/>
                  <a:pt x="8" y="28"/>
                </a:cubicBezTo>
                <a:cubicBezTo>
                  <a:pt x="0" y="19"/>
                  <a:pt x="6" y="5"/>
                  <a:pt x="17" y="3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8" name="Freeform 10"/>
          <p:cNvSpPr>
            <a:spLocks/>
          </p:cNvSpPr>
          <p:nvPr/>
        </p:nvSpPr>
        <p:spPr bwMode="auto">
          <a:xfrm>
            <a:off x="2484805" y="10621495"/>
            <a:ext cx="835150" cy="1184581"/>
          </a:xfrm>
          <a:custGeom>
            <a:avLst/>
            <a:gdLst>
              <a:gd name="T0" fmla="*/ 19 w 93"/>
              <a:gd name="T1" fmla="*/ 7 h 166"/>
              <a:gd name="T2" fmla="*/ 49 w 93"/>
              <a:gd name="T3" fmla="*/ 2 h 166"/>
              <a:gd name="T4" fmla="*/ 72 w 93"/>
              <a:gd name="T5" fmla="*/ 10 h 166"/>
              <a:gd name="T6" fmla="*/ 84 w 93"/>
              <a:gd name="T7" fmla="*/ 43 h 166"/>
              <a:gd name="T8" fmla="*/ 89 w 93"/>
              <a:gd name="T9" fmla="*/ 71 h 166"/>
              <a:gd name="T10" fmla="*/ 77 w 93"/>
              <a:gd name="T11" fmla="*/ 67 h 166"/>
              <a:gd name="T12" fmla="*/ 65 w 93"/>
              <a:gd name="T13" fmla="*/ 28 h 166"/>
              <a:gd name="T14" fmla="*/ 61 w 93"/>
              <a:gd name="T15" fmla="*/ 23 h 166"/>
              <a:gd name="T16" fmla="*/ 82 w 93"/>
              <a:gd name="T17" fmla="*/ 100 h 166"/>
              <a:gd name="T18" fmla="*/ 63 w 93"/>
              <a:gd name="T19" fmla="*/ 100 h 166"/>
              <a:gd name="T20" fmla="*/ 63 w 93"/>
              <a:gd name="T21" fmla="*/ 156 h 166"/>
              <a:gd name="T22" fmla="*/ 55 w 93"/>
              <a:gd name="T23" fmla="*/ 164 h 166"/>
              <a:gd name="T24" fmla="*/ 48 w 93"/>
              <a:gd name="T25" fmla="*/ 156 h 166"/>
              <a:gd name="T26" fmla="*/ 48 w 93"/>
              <a:gd name="T27" fmla="*/ 100 h 166"/>
              <a:gd name="T28" fmla="*/ 43 w 93"/>
              <a:gd name="T29" fmla="*/ 100 h 166"/>
              <a:gd name="T30" fmla="*/ 43 w 93"/>
              <a:gd name="T31" fmla="*/ 158 h 166"/>
              <a:gd name="T32" fmla="*/ 29 w 93"/>
              <a:gd name="T33" fmla="*/ 158 h 166"/>
              <a:gd name="T34" fmla="*/ 28 w 93"/>
              <a:gd name="T35" fmla="*/ 100 h 166"/>
              <a:gd name="T36" fmla="*/ 9 w 93"/>
              <a:gd name="T37" fmla="*/ 100 h 166"/>
              <a:gd name="T38" fmla="*/ 28 w 93"/>
              <a:gd name="T39" fmla="*/ 24 h 166"/>
              <a:gd name="T40" fmla="*/ 25 w 93"/>
              <a:gd name="T41" fmla="*/ 26 h 166"/>
              <a:gd name="T42" fmla="*/ 13 w 93"/>
              <a:gd name="T43" fmla="*/ 67 h 166"/>
              <a:gd name="T44" fmla="*/ 0 w 93"/>
              <a:gd name="T45" fmla="*/ 66 h 166"/>
              <a:gd name="T46" fmla="*/ 8 w 93"/>
              <a:gd name="T47" fmla="*/ 36 h 166"/>
              <a:gd name="T48" fmla="*/ 19 w 93"/>
              <a:gd name="T49" fmla="*/ 7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93" h="166">
                <a:moveTo>
                  <a:pt x="19" y="7"/>
                </a:moveTo>
                <a:cubicBezTo>
                  <a:pt x="27" y="0"/>
                  <a:pt x="39" y="3"/>
                  <a:pt x="49" y="2"/>
                </a:cubicBezTo>
                <a:cubicBezTo>
                  <a:pt x="58" y="1"/>
                  <a:pt x="68" y="2"/>
                  <a:pt x="72" y="10"/>
                </a:cubicBezTo>
                <a:cubicBezTo>
                  <a:pt x="78" y="20"/>
                  <a:pt x="80" y="32"/>
                  <a:pt x="84" y="43"/>
                </a:cubicBezTo>
                <a:cubicBezTo>
                  <a:pt x="90" y="59"/>
                  <a:pt x="93" y="68"/>
                  <a:pt x="89" y="71"/>
                </a:cubicBezTo>
                <a:cubicBezTo>
                  <a:pt x="85" y="73"/>
                  <a:pt x="79" y="72"/>
                  <a:pt x="77" y="67"/>
                </a:cubicBezTo>
                <a:cubicBezTo>
                  <a:pt x="72" y="54"/>
                  <a:pt x="69" y="41"/>
                  <a:pt x="65" y="28"/>
                </a:cubicBezTo>
                <a:cubicBezTo>
                  <a:pt x="64" y="25"/>
                  <a:pt x="62" y="24"/>
                  <a:pt x="61" y="23"/>
                </a:cubicBezTo>
                <a:cubicBezTo>
                  <a:pt x="67" y="49"/>
                  <a:pt x="75" y="74"/>
                  <a:pt x="82" y="100"/>
                </a:cubicBezTo>
                <a:cubicBezTo>
                  <a:pt x="76" y="100"/>
                  <a:pt x="69" y="100"/>
                  <a:pt x="63" y="100"/>
                </a:cubicBezTo>
                <a:cubicBezTo>
                  <a:pt x="63" y="119"/>
                  <a:pt x="63" y="137"/>
                  <a:pt x="63" y="156"/>
                </a:cubicBezTo>
                <a:cubicBezTo>
                  <a:pt x="63" y="160"/>
                  <a:pt x="60" y="165"/>
                  <a:pt x="55" y="164"/>
                </a:cubicBezTo>
                <a:cubicBezTo>
                  <a:pt x="51" y="165"/>
                  <a:pt x="47" y="160"/>
                  <a:pt x="48" y="156"/>
                </a:cubicBezTo>
                <a:cubicBezTo>
                  <a:pt x="48" y="137"/>
                  <a:pt x="48" y="119"/>
                  <a:pt x="48" y="100"/>
                </a:cubicBezTo>
                <a:cubicBezTo>
                  <a:pt x="47" y="100"/>
                  <a:pt x="44" y="100"/>
                  <a:pt x="43" y="100"/>
                </a:cubicBezTo>
                <a:cubicBezTo>
                  <a:pt x="43" y="119"/>
                  <a:pt x="44" y="139"/>
                  <a:pt x="43" y="158"/>
                </a:cubicBezTo>
                <a:cubicBezTo>
                  <a:pt x="42" y="166"/>
                  <a:pt x="29" y="166"/>
                  <a:pt x="29" y="158"/>
                </a:cubicBezTo>
                <a:cubicBezTo>
                  <a:pt x="28" y="139"/>
                  <a:pt x="29" y="119"/>
                  <a:pt x="28" y="100"/>
                </a:cubicBezTo>
                <a:cubicBezTo>
                  <a:pt x="22" y="100"/>
                  <a:pt x="15" y="100"/>
                  <a:pt x="9" y="100"/>
                </a:cubicBezTo>
                <a:cubicBezTo>
                  <a:pt x="15" y="75"/>
                  <a:pt x="22" y="49"/>
                  <a:pt x="28" y="24"/>
                </a:cubicBezTo>
                <a:cubicBezTo>
                  <a:pt x="27" y="24"/>
                  <a:pt x="26" y="25"/>
                  <a:pt x="25" y="26"/>
                </a:cubicBezTo>
                <a:cubicBezTo>
                  <a:pt x="20" y="39"/>
                  <a:pt x="18" y="54"/>
                  <a:pt x="13" y="67"/>
                </a:cubicBezTo>
                <a:cubicBezTo>
                  <a:pt x="11" y="74"/>
                  <a:pt x="0" y="73"/>
                  <a:pt x="0" y="66"/>
                </a:cubicBezTo>
                <a:cubicBezTo>
                  <a:pt x="1" y="56"/>
                  <a:pt x="5" y="46"/>
                  <a:pt x="8" y="36"/>
                </a:cubicBezTo>
                <a:cubicBezTo>
                  <a:pt x="11" y="26"/>
                  <a:pt x="12" y="15"/>
                  <a:pt x="19" y="7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0" name="Rectangle 70"/>
          <p:cNvSpPr>
            <a:spLocks noChangeArrowheads="1"/>
          </p:cNvSpPr>
          <p:nvPr/>
        </p:nvSpPr>
        <p:spPr bwMode="auto">
          <a:xfrm>
            <a:off x="9390752" y="10096803"/>
            <a:ext cx="7168685" cy="2439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36566" rIns="54850" bIns="36566"/>
          <a:lstStyle/>
          <a:p>
            <a:pPr algn="ctr" defTabSz="2437365">
              <a:lnSpc>
                <a:spcPct val="85000"/>
              </a:lnSpc>
              <a:spcBef>
                <a:spcPts val="400"/>
              </a:spcBef>
            </a:pPr>
            <a:r>
              <a:rPr lang="en-US" sz="10797" b="1">
                <a:solidFill>
                  <a:prstClr val="black">
                    <a:lumMod val="75000"/>
                    <a:lumOff val="25000"/>
                  </a:prstClr>
                </a:solidFill>
                <a:latin typeface="Arial Narrow" pitchFamily="34" charset="0"/>
              </a:rPr>
              <a:t>52.6 Miles</a:t>
            </a:r>
          </a:p>
          <a:p>
            <a:pPr algn="ctr" defTabSz="2437365">
              <a:lnSpc>
                <a:spcPct val="85000"/>
              </a:lnSpc>
              <a:spcBef>
                <a:spcPts val="400"/>
              </a:spcBef>
            </a:pPr>
            <a:r>
              <a:rPr lang="es-419" sz="4799">
                <a:solidFill>
                  <a:prstClr val="black">
                    <a:lumMod val="75000"/>
                    <a:lumOff val="25000"/>
                  </a:prstClr>
                </a:solidFill>
                <a:latin typeface="Arial Narrow" pitchFamily="112" charset="0"/>
              </a:rPr>
              <a:t>Inversión</a:t>
            </a:r>
          </a:p>
        </p:txBody>
      </p:sp>
      <p:sp>
        <p:nvSpPr>
          <p:cNvPr id="41" name="Freeform 460"/>
          <p:cNvSpPr/>
          <p:nvPr/>
        </p:nvSpPr>
        <p:spPr>
          <a:xfrm>
            <a:off x="9296571" y="10024304"/>
            <a:ext cx="765707" cy="1392571"/>
          </a:xfrm>
          <a:custGeom>
            <a:avLst/>
            <a:gdLst/>
            <a:ahLst/>
            <a:cxnLst/>
            <a:rect l="l" t="t" r="r" b="b"/>
            <a:pathLst>
              <a:path w="262845" h="504825">
                <a:moveTo>
                  <a:pt x="114947" y="0"/>
                </a:moveTo>
                <a:lnTo>
                  <a:pt x="152977" y="0"/>
                </a:lnTo>
                <a:cubicBezTo>
                  <a:pt x="155607" y="0"/>
                  <a:pt x="157767" y="845"/>
                  <a:pt x="159457" y="2535"/>
                </a:cubicBezTo>
                <a:cubicBezTo>
                  <a:pt x="161147" y="4226"/>
                  <a:pt x="161992" y="6385"/>
                  <a:pt x="161992" y="9015"/>
                </a:cubicBezTo>
                <a:lnTo>
                  <a:pt x="161992" y="58596"/>
                </a:lnTo>
                <a:cubicBezTo>
                  <a:pt x="172698" y="59723"/>
                  <a:pt x="183073" y="61882"/>
                  <a:pt x="193121" y="65075"/>
                </a:cubicBezTo>
                <a:cubicBezTo>
                  <a:pt x="203169" y="68268"/>
                  <a:pt x="211338" y="71414"/>
                  <a:pt x="217630" y="74512"/>
                </a:cubicBezTo>
                <a:cubicBezTo>
                  <a:pt x="223921" y="77611"/>
                  <a:pt x="229885" y="81133"/>
                  <a:pt x="235519" y="85076"/>
                </a:cubicBezTo>
                <a:cubicBezTo>
                  <a:pt x="241153" y="89020"/>
                  <a:pt x="244815" y="91744"/>
                  <a:pt x="246506" y="93246"/>
                </a:cubicBezTo>
                <a:cubicBezTo>
                  <a:pt x="248195" y="94749"/>
                  <a:pt x="249604" y="96063"/>
                  <a:pt x="250731" y="97190"/>
                </a:cubicBezTo>
                <a:cubicBezTo>
                  <a:pt x="253924" y="100571"/>
                  <a:pt x="254394" y="104139"/>
                  <a:pt x="252139" y="107895"/>
                </a:cubicBezTo>
                <a:lnTo>
                  <a:pt x="229321" y="149025"/>
                </a:lnTo>
                <a:cubicBezTo>
                  <a:pt x="227819" y="151842"/>
                  <a:pt x="225659" y="153344"/>
                  <a:pt x="222842" y="153532"/>
                </a:cubicBezTo>
                <a:cubicBezTo>
                  <a:pt x="220212" y="154096"/>
                  <a:pt x="217677" y="153438"/>
                  <a:pt x="215236" y="151560"/>
                </a:cubicBezTo>
                <a:cubicBezTo>
                  <a:pt x="214672" y="150997"/>
                  <a:pt x="213310" y="149870"/>
                  <a:pt x="211151" y="148180"/>
                </a:cubicBezTo>
                <a:cubicBezTo>
                  <a:pt x="208991" y="146489"/>
                  <a:pt x="205329" y="144001"/>
                  <a:pt x="200165" y="140714"/>
                </a:cubicBezTo>
                <a:cubicBezTo>
                  <a:pt x="194999" y="137428"/>
                  <a:pt x="189505" y="134423"/>
                  <a:pt x="183684" y="131700"/>
                </a:cubicBezTo>
                <a:cubicBezTo>
                  <a:pt x="177862" y="128976"/>
                  <a:pt x="170867" y="126535"/>
                  <a:pt x="162697" y="124375"/>
                </a:cubicBezTo>
                <a:cubicBezTo>
                  <a:pt x="154527" y="122215"/>
                  <a:pt x="146498" y="121135"/>
                  <a:pt x="138610" y="121135"/>
                </a:cubicBezTo>
                <a:cubicBezTo>
                  <a:pt x="120769" y="121135"/>
                  <a:pt x="106213" y="125173"/>
                  <a:pt x="94946" y="133249"/>
                </a:cubicBezTo>
                <a:cubicBezTo>
                  <a:pt x="83677" y="141325"/>
                  <a:pt x="78042" y="151748"/>
                  <a:pt x="78042" y="164519"/>
                </a:cubicBezTo>
                <a:cubicBezTo>
                  <a:pt x="78042" y="169402"/>
                  <a:pt x="78841" y="173909"/>
                  <a:pt x="80438" y="178041"/>
                </a:cubicBezTo>
                <a:cubicBezTo>
                  <a:pt x="82033" y="182173"/>
                  <a:pt x="84804" y="186070"/>
                  <a:pt x="88748" y="189732"/>
                </a:cubicBezTo>
                <a:cubicBezTo>
                  <a:pt x="92692" y="193394"/>
                  <a:pt x="96401" y="196493"/>
                  <a:pt x="99875" y="199028"/>
                </a:cubicBezTo>
                <a:cubicBezTo>
                  <a:pt x="103350" y="201564"/>
                  <a:pt x="108609" y="204475"/>
                  <a:pt x="115651" y="207761"/>
                </a:cubicBezTo>
                <a:cubicBezTo>
                  <a:pt x="122694" y="211048"/>
                  <a:pt x="128375" y="213583"/>
                  <a:pt x="132695" y="215368"/>
                </a:cubicBezTo>
                <a:cubicBezTo>
                  <a:pt x="137014" y="217152"/>
                  <a:pt x="143588" y="219734"/>
                  <a:pt x="152414" y="223115"/>
                </a:cubicBezTo>
                <a:cubicBezTo>
                  <a:pt x="162368" y="226871"/>
                  <a:pt x="169975" y="229829"/>
                  <a:pt x="175232" y="231988"/>
                </a:cubicBezTo>
                <a:cubicBezTo>
                  <a:pt x="180492" y="234148"/>
                  <a:pt x="187628" y="237435"/>
                  <a:pt x="196643" y="241848"/>
                </a:cubicBezTo>
                <a:cubicBezTo>
                  <a:pt x="205658" y="246262"/>
                  <a:pt x="212747" y="250253"/>
                  <a:pt x="217912" y="253821"/>
                </a:cubicBezTo>
                <a:cubicBezTo>
                  <a:pt x="223077" y="257390"/>
                  <a:pt x="228899" y="262085"/>
                  <a:pt x="235378" y="267907"/>
                </a:cubicBezTo>
                <a:cubicBezTo>
                  <a:pt x="241857" y="273729"/>
                  <a:pt x="246834" y="279691"/>
                  <a:pt x="250308" y="285795"/>
                </a:cubicBezTo>
                <a:cubicBezTo>
                  <a:pt x="253783" y="291899"/>
                  <a:pt x="256741" y="299083"/>
                  <a:pt x="259183" y="307346"/>
                </a:cubicBezTo>
                <a:cubicBezTo>
                  <a:pt x="261624" y="315610"/>
                  <a:pt x="262845" y="324436"/>
                  <a:pt x="262845" y="333827"/>
                </a:cubicBezTo>
                <a:cubicBezTo>
                  <a:pt x="262845" y="362561"/>
                  <a:pt x="253501" y="387305"/>
                  <a:pt x="234814" y="408057"/>
                </a:cubicBezTo>
                <a:cubicBezTo>
                  <a:pt x="216128" y="428810"/>
                  <a:pt x="191853" y="441628"/>
                  <a:pt x="161992" y="446511"/>
                </a:cubicBezTo>
                <a:lnTo>
                  <a:pt x="161992" y="495810"/>
                </a:lnTo>
                <a:cubicBezTo>
                  <a:pt x="161992" y="498440"/>
                  <a:pt x="161147" y="500599"/>
                  <a:pt x="159457" y="502290"/>
                </a:cubicBezTo>
                <a:cubicBezTo>
                  <a:pt x="157767" y="503980"/>
                  <a:pt x="155607" y="504825"/>
                  <a:pt x="152977" y="504825"/>
                </a:cubicBezTo>
                <a:lnTo>
                  <a:pt x="114947" y="504825"/>
                </a:lnTo>
                <a:cubicBezTo>
                  <a:pt x="112505" y="504825"/>
                  <a:pt x="110392" y="503933"/>
                  <a:pt x="108609" y="502149"/>
                </a:cubicBezTo>
                <a:cubicBezTo>
                  <a:pt x="106824" y="500365"/>
                  <a:pt x="105932" y="498252"/>
                  <a:pt x="105932" y="495810"/>
                </a:cubicBezTo>
                <a:lnTo>
                  <a:pt x="105932" y="446511"/>
                </a:lnTo>
                <a:cubicBezTo>
                  <a:pt x="93537" y="444821"/>
                  <a:pt x="81564" y="441910"/>
                  <a:pt x="70014" y="437778"/>
                </a:cubicBezTo>
                <a:cubicBezTo>
                  <a:pt x="58464" y="433646"/>
                  <a:pt x="48933" y="429467"/>
                  <a:pt x="41421" y="425242"/>
                </a:cubicBezTo>
                <a:cubicBezTo>
                  <a:pt x="33908" y="421016"/>
                  <a:pt x="26959" y="416509"/>
                  <a:pt x="20574" y="411720"/>
                </a:cubicBezTo>
                <a:cubicBezTo>
                  <a:pt x="14188" y="406931"/>
                  <a:pt x="9822" y="403409"/>
                  <a:pt x="7474" y="401155"/>
                </a:cubicBezTo>
                <a:cubicBezTo>
                  <a:pt x="5126" y="398902"/>
                  <a:pt x="3484" y="397212"/>
                  <a:pt x="2545" y="396085"/>
                </a:cubicBezTo>
                <a:cubicBezTo>
                  <a:pt x="-649" y="392141"/>
                  <a:pt x="-836" y="388291"/>
                  <a:pt x="1981" y="384535"/>
                </a:cubicBezTo>
                <a:lnTo>
                  <a:pt x="30997" y="346504"/>
                </a:lnTo>
                <a:cubicBezTo>
                  <a:pt x="32311" y="344626"/>
                  <a:pt x="34472" y="343499"/>
                  <a:pt x="37476" y="343123"/>
                </a:cubicBezTo>
                <a:cubicBezTo>
                  <a:pt x="40294" y="342748"/>
                  <a:pt x="42547" y="343593"/>
                  <a:pt x="44238" y="345659"/>
                </a:cubicBezTo>
                <a:cubicBezTo>
                  <a:pt x="44238" y="345659"/>
                  <a:pt x="44425" y="345846"/>
                  <a:pt x="44801" y="346222"/>
                </a:cubicBezTo>
                <a:cubicBezTo>
                  <a:pt x="66023" y="364815"/>
                  <a:pt x="88841" y="376553"/>
                  <a:pt x="113257" y="381436"/>
                </a:cubicBezTo>
                <a:cubicBezTo>
                  <a:pt x="120206" y="382938"/>
                  <a:pt x="127154" y="383690"/>
                  <a:pt x="134103" y="383690"/>
                </a:cubicBezTo>
                <a:cubicBezTo>
                  <a:pt x="149315" y="383690"/>
                  <a:pt x="162697" y="379652"/>
                  <a:pt x="174246" y="371576"/>
                </a:cubicBezTo>
                <a:cubicBezTo>
                  <a:pt x="185797" y="363500"/>
                  <a:pt x="191572" y="352044"/>
                  <a:pt x="191572" y="337207"/>
                </a:cubicBezTo>
                <a:cubicBezTo>
                  <a:pt x="191572" y="331949"/>
                  <a:pt x="190163" y="326972"/>
                  <a:pt x="187347" y="322277"/>
                </a:cubicBezTo>
                <a:cubicBezTo>
                  <a:pt x="184529" y="317581"/>
                  <a:pt x="181384" y="313638"/>
                  <a:pt x="177909" y="310445"/>
                </a:cubicBezTo>
                <a:cubicBezTo>
                  <a:pt x="174434" y="307252"/>
                  <a:pt x="168941" y="303731"/>
                  <a:pt x="161429" y="299881"/>
                </a:cubicBezTo>
                <a:cubicBezTo>
                  <a:pt x="153917" y="296031"/>
                  <a:pt x="147719" y="293026"/>
                  <a:pt x="142836" y="290866"/>
                </a:cubicBezTo>
                <a:cubicBezTo>
                  <a:pt x="137953" y="288706"/>
                  <a:pt x="130441" y="285654"/>
                  <a:pt x="120299" y="281710"/>
                </a:cubicBezTo>
                <a:cubicBezTo>
                  <a:pt x="112975" y="278705"/>
                  <a:pt x="107200" y="276358"/>
                  <a:pt x="102974" y="274668"/>
                </a:cubicBezTo>
                <a:cubicBezTo>
                  <a:pt x="98749" y="272977"/>
                  <a:pt x="92973" y="270489"/>
                  <a:pt x="85649" y="267202"/>
                </a:cubicBezTo>
                <a:cubicBezTo>
                  <a:pt x="78324" y="263916"/>
                  <a:pt x="72455" y="261005"/>
                  <a:pt x="68042" y="258469"/>
                </a:cubicBezTo>
                <a:cubicBezTo>
                  <a:pt x="63628" y="255934"/>
                  <a:pt x="58323" y="252600"/>
                  <a:pt x="52125" y="248469"/>
                </a:cubicBezTo>
                <a:cubicBezTo>
                  <a:pt x="45928" y="244337"/>
                  <a:pt x="40903" y="240346"/>
                  <a:pt x="37054" y="236496"/>
                </a:cubicBezTo>
                <a:cubicBezTo>
                  <a:pt x="33204" y="232646"/>
                  <a:pt x="29119" y="228045"/>
                  <a:pt x="24799" y="222692"/>
                </a:cubicBezTo>
                <a:cubicBezTo>
                  <a:pt x="20480" y="217340"/>
                  <a:pt x="17147" y="211893"/>
                  <a:pt x="14799" y="206353"/>
                </a:cubicBezTo>
                <a:cubicBezTo>
                  <a:pt x="12451" y="200812"/>
                  <a:pt x="10479" y="194568"/>
                  <a:pt x="8883" y="187619"/>
                </a:cubicBezTo>
                <a:cubicBezTo>
                  <a:pt x="7287" y="180670"/>
                  <a:pt x="6488" y="173346"/>
                  <a:pt x="6488" y="165646"/>
                </a:cubicBezTo>
                <a:cubicBezTo>
                  <a:pt x="6488" y="139728"/>
                  <a:pt x="15691" y="117004"/>
                  <a:pt x="34096" y="97472"/>
                </a:cubicBezTo>
                <a:cubicBezTo>
                  <a:pt x="52501" y="77940"/>
                  <a:pt x="76446" y="65357"/>
                  <a:pt x="105932" y="59723"/>
                </a:cubicBezTo>
                <a:lnTo>
                  <a:pt x="105932" y="9015"/>
                </a:lnTo>
                <a:cubicBezTo>
                  <a:pt x="105932" y="6573"/>
                  <a:pt x="106824" y="4460"/>
                  <a:pt x="108609" y="2676"/>
                </a:cubicBezTo>
                <a:cubicBezTo>
                  <a:pt x="110392" y="892"/>
                  <a:pt x="112505" y="0"/>
                  <a:pt x="114947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343"/>
            <a:endParaRPr lang="en-US" sz="2699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5" name="TextBox 164"/>
          <p:cNvSpPr txBox="1"/>
          <p:nvPr/>
        </p:nvSpPr>
        <p:spPr>
          <a:xfrm>
            <a:off x="12614338" y="8226210"/>
            <a:ext cx="11114413" cy="1323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2437365"/>
            <a:r>
              <a:rPr lang="en-US" sz="3999">
                <a:solidFill>
                  <a:srgbClr val="B66F8E"/>
                </a:solidFill>
                <a:latin typeface="Eras Bold ITC" panose="020B0907030504020204" pitchFamily="34" charset="0"/>
                <a:cs typeface="Arial"/>
              </a:rPr>
              <a:t>POBLACIÓN VULNERABLE</a:t>
            </a:r>
          </a:p>
          <a:p>
            <a:pPr algn="r" defTabSz="2437365"/>
            <a:r>
              <a:rPr lang="en-US" sz="3999">
                <a:solidFill>
                  <a:srgbClr val="B66F8E"/>
                </a:solidFill>
                <a:latin typeface="Eras Bold ITC" panose="020B0907030504020204" pitchFamily="34" charset="0"/>
                <a:cs typeface="Arial"/>
              </a:rPr>
              <a:t> Y JÓVENES</a:t>
            </a:r>
          </a:p>
        </p:txBody>
      </p:sp>
    </p:spTree>
    <p:extLst>
      <p:ext uri="{BB962C8B-B14F-4D97-AF65-F5344CB8AC3E}">
        <p14:creationId xmlns:p14="http://schemas.microsoft.com/office/powerpoint/2010/main" val="337687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 4</a:t>
            </a:r>
          </a:p>
        </p:txBody>
      </p:sp>
      <p:sp>
        <p:nvSpPr>
          <p:cNvPr id="100" name="Rectangle 88" descr="Header Gray Bar"/>
          <p:cNvSpPr/>
          <p:nvPr/>
        </p:nvSpPr>
        <p:spPr bwMode="auto">
          <a:xfrm>
            <a:off x="-19044" y="4382"/>
            <a:ext cx="24396695" cy="2612354"/>
          </a:xfrm>
          <a:prstGeom prst="rect">
            <a:avLst/>
          </a:prstGeom>
          <a:gradFill flip="none" rotWithShape="1">
            <a:gsLst>
              <a:gs pos="39000">
                <a:srgbClr val="B66F8E"/>
              </a:gs>
              <a:gs pos="100000">
                <a:srgbClr val="5D5D5D"/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39" name="TextBox 214"/>
          <p:cNvSpPr txBox="1"/>
          <p:nvPr/>
        </p:nvSpPr>
        <p:spPr>
          <a:xfrm>
            <a:off x="440653" y="411464"/>
            <a:ext cx="23479916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365"/>
            <a:r>
              <a:rPr lang="es-SV" sz="6398">
                <a:solidFill>
                  <a:srgbClr val="FFFFFF"/>
                </a:solidFill>
                <a:latin typeface="Arial"/>
                <a:cs typeface="Arial"/>
              </a:rPr>
              <a:t>Ejecución UNIDAD DE FORMACIÓN A DISTANCIA</a:t>
            </a:r>
            <a:endParaRPr lang="es-419" sz="6398">
              <a:solidFill>
                <a:srgbClr val="FFFFFF"/>
              </a:solidFill>
              <a:latin typeface="Arial"/>
              <a:cs typeface="Arial"/>
            </a:endParaRPr>
          </a:p>
          <a:p>
            <a:pPr defTabSz="2437365"/>
            <a:r>
              <a:rPr lang="en-US" sz="3999">
                <a:solidFill>
                  <a:srgbClr val="D4D4D4"/>
                </a:solidFill>
                <a:latin typeface="Arial"/>
                <a:cs typeface="Arial"/>
              </a:rPr>
              <a:t>RESULTADOS PRIMER TRIMESTRE 2020</a:t>
            </a:r>
          </a:p>
        </p:txBody>
      </p:sp>
      <p:sp>
        <p:nvSpPr>
          <p:cNvPr id="44" name="Rectangle 88" descr="Header Gray Bar"/>
          <p:cNvSpPr/>
          <p:nvPr/>
        </p:nvSpPr>
        <p:spPr bwMode="auto">
          <a:xfrm>
            <a:off x="-19044" y="13118950"/>
            <a:ext cx="24396695" cy="623392"/>
          </a:xfrm>
          <a:prstGeom prst="rect">
            <a:avLst/>
          </a:prstGeom>
          <a:gradFill flip="none" rotWithShape="1">
            <a:gsLst>
              <a:gs pos="39000">
                <a:srgbClr val="B66F8E"/>
              </a:gs>
              <a:gs pos="100000">
                <a:srgbClr val="5D5D5D"/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pic>
        <p:nvPicPr>
          <p:cNvPr id="53" name="Imagen 5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7968" y="702915"/>
            <a:ext cx="2501566" cy="1367588"/>
          </a:xfrm>
          <a:prstGeom prst="rect">
            <a:avLst/>
          </a:prstGeom>
        </p:spPr>
      </p:pic>
      <p:grpSp>
        <p:nvGrpSpPr>
          <p:cNvPr id="87" name="Grupo 86"/>
          <p:cNvGrpSpPr/>
          <p:nvPr/>
        </p:nvGrpSpPr>
        <p:grpSpPr>
          <a:xfrm>
            <a:off x="764413" y="2785645"/>
            <a:ext cx="11529333" cy="10273752"/>
            <a:chOff x="356323" y="1295400"/>
            <a:chExt cx="5766168" cy="5138214"/>
          </a:xfrm>
        </p:grpSpPr>
        <p:grpSp>
          <p:nvGrpSpPr>
            <p:cNvPr id="88" name="Group 203" descr="Vertical Divider Line"/>
            <p:cNvGrpSpPr/>
            <p:nvPr/>
          </p:nvGrpSpPr>
          <p:grpSpPr>
            <a:xfrm rot="10800000">
              <a:off x="2372375" y="3242264"/>
              <a:ext cx="146520" cy="1363517"/>
              <a:chOff x="8687309" y="5596154"/>
              <a:chExt cx="186818" cy="490400"/>
            </a:xfrm>
          </p:grpSpPr>
          <p:cxnSp>
            <p:nvCxnSpPr>
              <p:cNvPr id="114" name="Straight Arrow Connector 204"/>
              <p:cNvCxnSpPr/>
              <p:nvPr/>
            </p:nvCxnSpPr>
            <p:spPr>
              <a:xfrm flipH="1">
                <a:off x="8687309" y="5841354"/>
                <a:ext cx="185113" cy="0"/>
              </a:xfrm>
              <a:prstGeom prst="straightConnector1">
                <a:avLst/>
              </a:prstGeom>
              <a:ln w="12700">
                <a:solidFill>
                  <a:srgbClr val="9B9B9B"/>
                </a:solidFill>
                <a:headEnd type="none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205"/>
              <p:cNvCxnSpPr/>
              <p:nvPr/>
            </p:nvCxnSpPr>
            <p:spPr>
              <a:xfrm rot="5400000">
                <a:off x="8628133" y="5840560"/>
                <a:ext cx="490400" cy="1588"/>
              </a:xfrm>
              <a:prstGeom prst="line">
                <a:avLst/>
              </a:prstGeom>
              <a:ln w="3175" cap="flat" cmpd="sng" algn="ctr">
                <a:solidFill>
                  <a:srgbClr val="9B9B9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9" name="Straight Connector 186" descr="Horizontal Divider Line"/>
            <p:cNvCxnSpPr/>
            <p:nvPr/>
          </p:nvCxnSpPr>
          <p:spPr>
            <a:xfrm>
              <a:off x="381000" y="1776924"/>
              <a:ext cx="3220329" cy="0"/>
            </a:xfrm>
            <a:prstGeom prst="line">
              <a:avLst/>
            </a:prstGeom>
            <a:ln w="12700" cap="rnd" cmpd="sng">
              <a:solidFill>
                <a:srgbClr val="9B9B9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189" descr="Horizontal Divider Line"/>
            <p:cNvCxnSpPr/>
            <p:nvPr/>
          </p:nvCxnSpPr>
          <p:spPr>
            <a:xfrm>
              <a:off x="381000" y="2986314"/>
              <a:ext cx="4424835" cy="0"/>
            </a:xfrm>
            <a:prstGeom prst="line">
              <a:avLst/>
            </a:prstGeom>
            <a:ln w="12700" cap="rnd" cmpd="sng">
              <a:solidFill>
                <a:srgbClr val="9B9B9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191" descr="Horizontal Divider Line"/>
            <p:cNvCxnSpPr/>
            <p:nvPr/>
          </p:nvCxnSpPr>
          <p:spPr>
            <a:xfrm>
              <a:off x="381000" y="4898659"/>
              <a:ext cx="4424835" cy="0"/>
            </a:xfrm>
            <a:prstGeom prst="line">
              <a:avLst/>
            </a:prstGeom>
            <a:ln w="12700" cap="rnd" cmpd="sng">
              <a:solidFill>
                <a:srgbClr val="9B9B9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261" descr="Vertical Divider Line"/>
            <p:cNvCxnSpPr/>
            <p:nvPr/>
          </p:nvCxnSpPr>
          <p:spPr>
            <a:xfrm rot="5400000">
              <a:off x="1730317" y="5580419"/>
              <a:ext cx="1363517" cy="0"/>
            </a:xfrm>
            <a:prstGeom prst="line">
              <a:avLst/>
            </a:prstGeom>
            <a:ln w="12700" cap="rnd" cmpd="sng">
              <a:solidFill>
                <a:srgbClr val="9B9B9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Rectangle 6"/>
            <p:cNvSpPr/>
            <p:nvPr/>
          </p:nvSpPr>
          <p:spPr>
            <a:xfrm>
              <a:off x="6040500" y="2106258"/>
              <a:ext cx="81991" cy="22182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437365"/>
              <a:endParaRPr lang="en-US" sz="4799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  <p:grpSp>
          <p:nvGrpSpPr>
            <p:cNvPr id="94" name="Group 2" descr="Blue group."/>
            <p:cNvGrpSpPr/>
            <p:nvPr/>
          </p:nvGrpSpPr>
          <p:grpSpPr>
            <a:xfrm>
              <a:off x="356323" y="1295400"/>
              <a:ext cx="5756346" cy="5138214"/>
              <a:chOff x="682877" y="1295400"/>
              <a:chExt cx="5428764" cy="5138214"/>
            </a:xfrm>
          </p:grpSpPr>
          <p:grpSp>
            <p:nvGrpSpPr>
              <p:cNvPr id="101" name="Group 174" descr="Male Half Icon"/>
              <p:cNvGrpSpPr/>
              <p:nvPr/>
            </p:nvGrpSpPr>
            <p:grpSpPr>
              <a:xfrm>
                <a:off x="5103812" y="1295400"/>
                <a:ext cx="1007829" cy="5138214"/>
                <a:chOff x="5065712" y="990600"/>
                <a:chExt cx="1007829" cy="5138214"/>
              </a:xfrm>
            </p:grpSpPr>
            <p:sp>
              <p:nvSpPr>
                <p:cNvPr id="112" name="Freeform 16"/>
                <p:cNvSpPr>
                  <a:spLocks/>
                </p:cNvSpPr>
                <p:nvPr/>
              </p:nvSpPr>
              <p:spPr bwMode="auto">
                <a:xfrm>
                  <a:off x="5065712" y="1905001"/>
                  <a:ext cx="1007829" cy="4223813"/>
                </a:xfrm>
                <a:custGeom>
                  <a:avLst/>
                  <a:gdLst>
                    <a:gd name="T0" fmla="*/ 10 w 41"/>
                    <a:gd name="T1" fmla="*/ 4 h 173"/>
                    <a:gd name="T2" fmla="*/ 40 w 41"/>
                    <a:gd name="T3" fmla="*/ 1 h 173"/>
                    <a:gd name="T4" fmla="*/ 41 w 41"/>
                    <a:gd name="T5" fmla="*/ 81 h 173"/>
                    <a:gd name="T6" fmla="*/ 38 w 41"/>
                    <a:gd name="T7" fmla="*/ 84 h 173"/>
                    <a:gd name="T8" fmla="*/ 38 w 41"/>
                    <a:gd name="T9" fmla="*/ 162 h 173"/>
                    <a:gd name="T10" fmla="*/ 20 w 41"/>
                    <a:gd name="T11" fmla="*/ 165 h 173"/>
                    <a:gd name="T12" fmla="*/ 19 w 41"/>
                    <a:gd name="T13" fmla="*/ 155 h 173"/>
                    <a:gd name="T14" fmla="*/ 19 w 41"/>
                    <a:gd name="T15" fmla="*/ 28 h 173"/>
                    <a:gd name="T16" fmla="*/ 15 w 41"/>
                    <a:gd name="T17" fmla="*/ 28 h 173"/>
                    <a:gd name="T18" fmla="*/ 15 w 41"/>
                    <a:gd name="T19" fmla="*/ 74 h 173"/>
                    <a:gd name="T20" fmla="*/ 7 w 41"/>
                    <a:gd name="T21" fmla="*/ 83 h 173"/>
                    <a:gd name="T22" fmla="*/ 1 w 41"/>
                    <a:gd name="T23" fmla="*/ 76 h 173"/>
                    <a:gd name="T24" fmla="*/ 0 w 41"/>
                    <a:gd name="T25" fmla="*/ 22 h 173"/>
                    <a:gd name="T26" fmla="*/ 10 w 41"/>
                    <a:gd name="T27" fmla="*/ 4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1" h="173">
                      <a:moveTo>
                        <a:pt x="10" y="4"/>
                      </a:moveTo>
                      <a:cubicBezTo>
                        <a:pt x="19" y="0"/>
                        <a:pt x="30" y="1"/>
                        <a:pt x="40" y="1"/>
                      </a:cubicBezTo>
                      <a:cubicBezTo>
                        <a:pt x="41" y="27"/>
                        <a:pt x="40" y="54"/>
                        <a:pt x="41" y="81"/>
                      </a:cubicBezTo>
                      <a:cubicBezTo>
                        <a:pt x="40" y="82"/>
                        <a:pt x="39" y="84"/>
                        <a:pt x="38" y="84"/>
                      </a:cubicBezTo>
                      <a:cubicBezTo>
                        <a:pt x="38" y="110"/>
                        <a:pt x="38" y="136"/>
                        <a:pt x="38" y="162"/>
                      </a:cubicBezTo>
                      <a:cubicBezTo>
                        <a:pt x="38" y="171"/>
                        <a:pt x="23" y="173"/>
                        <a:pt x="20" y="165"/>
                      </a:cubicBezTo>
                      <a:cubicBezTo>
                        <a:pt x="19" y="162"/>
                        <a:pt x="19" y="158"/>
                        <a:pt x="19" y="155"/>
                      </a:cubicBezTo>
                      <a:cubicBezTo>
                        <a:pt x="19" y="113"/>
                        <a:pt x="19" y="71"/>
                        <a:pt x="19" y="28"/>
                      </a:cubicBezTo>
                      <a:cubicBezTo>
                        <a:pt x="18" y="28"/>
                        <a:pt x="16" y="28"/>
                        <a:pt x="15" y="28"/>
                      </a:cubicBezTo>
                      <a:cubicBezTo>
                        <a:pt x="15" y="44"/>
                        <a:pt x="15" y="59"/>
                        <a:pt x="15" y="74"/>
                      </a:cubicBezTo>
                      <a:cubicBezTo>
                        <a:pt x="15" y="79"/>
                        <a:pt x="12" y="84"/>
                        <a:pt x="7" y="83"/>
                      </a:cubicBezTo>
                      <a:cubicBezTo>
                        <a:pt x="3" y="84"/>
                        <a:pt x="0" y="80"/>
                        <a:pt x="1" y="76"/>
                      </a:cubicBezTo>
                      <a:cubicBezTo>
                        <a:pt x="0" y="58"/>
                        <a:pt x="0" y="40"/>
                        <a:pt x="0" y="22"/>
                      </a:cubicBezTo>
                      <a:cubicBezTo>
                        <a:pt x="0" y="15"/>
                        <a:pt x="3" y="7"/>
                        <a:pt x="10" y="4"/>
                      </a:cubicBezTo>
                      <a:close/>
                    </a:path>
                  </a:pathLst>
                </a:custGeom>
                <a:solidFill>
                  <a:srgbClr val="3333CC"/>
                </a:solidFill>
                <a:ln>
                  <a:noFill/>
                </a:ln>
              </p:spPr>
              <p:txBody>
                <a:bodyPr vert="horz" wrap="square" lIns="182832" tIns="91416" rIns="182832" bIns="9141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2437365"/>
                  <a:endParaRPr lang="en-US" sz="4799">
                    <a:solidFill>
                      <a:prstClr val="black">
                        <a:lumMod val="75000"/>
                        <a:lumOff val="25000"/>
                      </a:prstClr>
                    </a:solidFill>
                  </a:endParaRPr>
                </a:p>
              </p:txBody>
            </p:sp>
            <p:sp>
              <p:nvSpPr>
                <p:cNvPr id="113" name="Oval 17"/>
                <p:cNvSpPr/>
                <p:nvPr/>
              </p:nvSpPr>
              <p:spPr bwMode="auto">
                <a:xfrm>
                  <a:off x="5597795" y="990600"/>
                  <a:ext cx="431800" cy="8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800" h="838200">
                      <a:moveTo>
                        <a:pt x="419100" y="0"/>
                      </a:moveTo>
                      <a:lnTo>
                        <a:pt x="431800" y="1280"/>
                      </a:lnTo>
                      <a:lnTo>
                        <a:pt x="431800" y="836920"/>
                      </a:lnTo>
                      <a:lnTo>
                        <a:pt x="419100" y="838200"/>
                      </a:lnTo>
                      <a:cubicBezTo>
                        <a:pt x="187637" y="838200"/>
                        <a:pt x="0" y="650563"/>
                        <a:pt x="0" y="419100"/>
                      </a:cubicBezTo>
                      <a:cubicBezTo>
                        <a:pt x="0" y="187637"/>
                        <a:pt x="187637" y="0"/>
                        <a:pt x="419100" y="0"/>
                      </a:cubicBezTo>
                      <a:close/>
                    </a:path>
                  </a:pathLst>
                </a:custGeom>
                <a:solidFill>
                  <a:srgbClr val="3333CC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182832" tIns="91416" rIns="182832" bIns="91416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1828343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4799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Times" pitchFamily="-97" charset="0"/>
                  </a:endParaRPr>
                </a:p>
              </p:txBody>
            </p:sp>
          </p:grpSp>
          <p:sp>
            <p:nvSpPr>
              <p:cNvPr id="102" name="Rectangle 70"/>
              <p:cNvSpPr>
                <a:spLocks noChangeArrowheads="1"/>
              </p:cNvSpPr>
              <p:nvPr/>
            </p:nvSpPr>
            <p:spPr bwMode="auto">
              <a:xfrm>
                <a:off x="1376238" y="5345490"/>
                <a:ext cx="1436058" cy="6473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16" tIns="36566" rIns="54850" bIns="36566"/>
              <a:lstStyle/>
              <a:p>
                <a:pPr defTabSz="2437365">
                  <a:lnSpc>
                    <a:spcPct val="85000"/>
                  </a:lnSpc>
                  <a:spcBef>
                    <a:spcPts val="400"/>
                  </a:spcBef>
                </a:pPr>
                <a:r>
                  <a:rPr lang="en-US" sz="7998" b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 Narrow" pitchFamily="34" charset="0"/>
                  </a:rPr>
                  <a:t>49.9% </a:t>
                </a:r>
              </a:p>
            </p:txBody>
          </p:sp>
          <p:grpSp>
            <p:nvGrpSpPr>
              <p:cNvPr id="103" name="Group 263"/>
              <p:cNvGrpSpPr/>
              <p:nvPr/>
            </p:nvGrpSpPr>
            <p:grpSpPr>
              <a:xfrm>
                <a:off x="682877" y="1964668"/>
                <a:ext cx="278019" cy="731454"/>
                <a:chOff x="4042929" y="1191573"/>
                <a:chExt cx="266700" cy="701676"/>
              </a:xfrm>
              <a:solidFill>
                <a:srgbClr val="2E76D4"/>
              </a:solidFill>
            </p:grpSpPr>
            <p:sp>
              <p:nvSpPr>
                <p:cNvPr id="110" name="Freeform 6"/>
                <p:cNvSpPr>
                  <a:spLocks/>
                </p:cNvSpPr>
                <p:nvPr/>
              </p:nvSpPr>
              <p:spPr bwMode="auto">
                <a:xfrm>
                  <a:off x="4111188" y="1191573"/>
                  <a:ext cx="136525" cy="133350"/>
                </a:xfrm>
                <a:custGeom>
                  <a:avLst/>
                  <a:gdLst>
                    <a:gd name="T0" fmla="*/ 15 w 40"/>
                    <a:gd name="T1" fmla="*/ 4 h 39"/>
                    <a:gd name="T2" fmla="*/ 34 w 40"/>
                    <a:gd name="T3" fmla="*/ 25 h 39"/>
                    <a:gd name="T4" fmla="*/ 7 w 40"/>
                    <a:gd name="T5" fmla="*/ 30 h 39"/>
                    <a:gd name="T6" fmla="*/ 15 w 40"/>
                    <a:gd name="T7" fmla="*/ 4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9">
                      <a:moveTo>
                        <a:pt x="15" y="4"/>
                      </a:moveTo>
                      <a:cubicBezTo>
                        <a:pt x="27" y="0"/>
                        <a:pt x="40" y="14"/>
                        <a:pt x="34" y="25"/>
                      </a:cubicBezTo>
                      <a:cubicBezTo>
                        <a:pt x="31" y="36"/>
                        <a:pt x="14" y="39"/>
                        <a:pt x="7" y="30"/>
                      </a:cubicBezTo>
                      <a:cubicBezTo>
                        <a:pt x="0" y="22"/>
                        <a:pt x="4" y="6"/>
                        <a:pt x="15" y="4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txBody>
                <a:bodyPr vert="horz" wrap="square" lIns="182832" tIns="91416" rIns="182832" bIns="9141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2437365"/>
                  <a:endParaRPr lang="en-US" sz="4799">
                    <a:solidFill>
                      <a:prstClr val="black">
                        <a:lumMod val="75000"/>
                        <a:lumOff val="25000"/>
                      </a:prstClr>
                    </a:solidFill>
                  </a:endParaRPr>
                </a:p>
              </p:txBody>
            </p:sp>
            <p:sp>
              <p:nvSpPr>
                <p:cNvPr id="111" name="Freeform 7"/>
                <p:cNvSpPr>
                  <a:spLocks/>
                </p:cNvSpPr>
                <p:nvPr/>
              </p:nvSpPr>
              <p:spPr bwMode="auto">
                <a:xfrm>
                  <a:off x="4042929" y="1316986"/>
                  <a:ext cx="266700" cy="576263"/>
                </a:xfrm>
                <a:custGeom>
                  <a:avLst/>
                  <a:gdLst>
                    <a:gd name="T0" fmla="*/ 10 w 78"/>
                    <a:gd name="T1" fmla="*/ 4 h 168"/>
                    <a:gd name="T2" fmla="*/ 43 w 78"/>
                    <a:gd name="T3" fmla="*/ 2 h 168"/>
                    <a:gd name="T4" fmla="*/ 71 w 78"/>
                    <a:gd name="T5" fmla="*/ 7 h 168"/>
                    <a:gd name="T6" fmla="*/ 78 w 78"/>
                    <a:gd name="T7" fmla="*/ 27 h 168"/>
                    <a:gd name="T8" fmla="*/ 78 w 78"/>
                    <a:gd name="T9" fmla="*/ 73 h 168"/>
                    <a:gd name="T10" fmla="*/ 72 w 78"/>
                    <a:gd name="T11" fmla="*/ 81 h 168"/>
                    <a:gd name="T12" fmla="*/ 64 w 78"/>
                    <a:gd name="T13" fmla="*/ 73 h 168"/>
                    <a:gd name="T14" fmla="*/ 64 w 78"/>
                    <a:gd name="T15" fmla="*/ 28 h 168"/>
                    <a:gd name="T16" fmla="*/ 59 w 78"/>
                    <a:gd name="T17" fmla="*/ 28 h 168"/>
                    <a:gd name="T18" fmla="*/ 59 w 78"/>
                    <a:gd name="T19" fmla="*/ 156 h 168"/>
                    <a:gd name="T20" fmla="*/ 41 w 78"/>
                    <a:gd name="T21" fmla="*/ 158 h 168"/>
                    <a:gd name="T22" fmla="*/ 41 w 78"/>
                    <a:gd name="T23" fmla="*/ 81 h 168"/>
                    <a:gd name="T24" fmla="*/ 37 w 78"/>
                    <a:gd name="T25" fmla="*/ 81 h 168"/>
                    <a:gd name="T26" fmla="*/ 37 w 78"/>
                    <a:gd name="T27" fmla="*/ 148 h 168"/>
                    <a:gd name="T28" fmla="*/ 35 w 78"/>
                    <a:gd name="T29" fmla="*/ 162 h 168"/>
                    <a:gd name="T30" fmla="*/ 18 w 78"/>
                    <a:gd name="T31" fmla="*/ 156 h 168"/>
                    <a:gd name="T32" fmla="*/ 18 w 78"/>
                    <a:gd name="T33" fmla="*/ 28 h 168"/>
                    <a:gd name="T34" fmla="*/ 14 w 78"/>
                    <a:gd name="T35" fmla="*/ 28 h 168"/>
                    <a:gd name="T36" fmla="*/ 14 w 78"/>
                    <a:gd name="T37" fmla="*/ 71 h 168"/>
                    <a:gd name="T38" fmla="*/ 6 w 78"/>
                    <a:gd name="T39" fmla="*/ 81 h 168"/>
                    <a:gd name="T40" fmla="*/ 0 w 78"/>
                    <a:gd name="T41" fmla="*/ 74 h 168"/>
                    <a:gd name="T42" fmla="*/ 0 w 78"/>
                    <a:gd name="T43" fmla="*/ 21 h 168"/>
                    <a:gd name="T44" fmla="*/ 10 w 78"/>
                    <a:gd name="T45" fmla="*/ 4 h 1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78" h="168">
                      <a:moveTo>
                        <a:pt x="10" y="4"/>
                      </a:moveTo>
                      <a:cubicBezTo>
                        <a:pt x="21" y="0"/>
                        <a:pt x="32" y="2"/>
                        <a:pt x="43" y="2"/>
                      </a:cubicBezTo>
                      <a:cubicBezTo>
                        <a:pt x="53" y="2"/>
                        <a:pt x="64" y="0"/>
                        <a:pt x="71" y="7"/>
                      </a:cubicBezTo>
                      <a:cubicBezTo>
                        <a:pt x="77" y="12"/>
                        <a:pt x="78" y="20"/>
                        <a:pt x="78" y="27"/>
                      </a:cubicBezTo>
                      <a:cubicBezTo>
                        <a:pt x="78" y="42"/>
                        <a:pt x="78" y="57"/>
                        <a:pt x="78" y="73"/>
                      </a:cubicBezTo>
                      <a:cubicBezTo>
                        <a:pt x="78" y="76"/>
                        <a:pt x="78" y="81"/>
                        <a:pt x="72" y="81"/>
                      </a:cubicBezTo>
                      <a:cubicBezTo>
                        <a:pt x="67" y="81"/>
                        <a:pt x="64" y="77"/>
                        <a:pt x="64" y="73"/>
                      </a:cubicBezTo>
                      <a:cubicBezTo>
                        <a:pt x="64" y="58"/>
                        <a:pt x="64" y="43"/>
                        <a:pt x="64" y="28"/>
                      </a:cubicBezTo>
                      <a:cubicBezTo>
                        <a:pt x="63" y="28"/>
                        <a:pt x="60" y="28"/>
                        <a:pt x="59" y="28"/>
                      </a:cubicBezTo>
                      <a:cubicBezTo>
                        <a:pt x="59" y="71"/>
                        <a:pt x="59" y="113"/>
                        <a:pt x="59" y="156"/>
                      </a:cubicBezTo>
                      <a:cubicBezTo>
                        <a:pt x="60" y="166"/>
                        <a:pt x="42" y="168"/>
                        <a:pt x="41" y="158"/>
                      </a:cubicBezTo>
                      <a:cubicBezTo>
                        <a:pt x="41" y="132"/>
                        <a:pt x="41" y="107"/>
                        <a:pt x="41" y="81"/>
                      </a:cubicBezTo>
                      <a:cubicBezTo>
                        <a:pt x="40" y="81"/>
                        <a:pt x="38" y="81"/>
                        <a:pt x="37" y="81"/>
                      </a:cubicBezTo>
                      <a:cubicBezTo>
                        <a:pt x="37" y="103"/>
                        <a:pt x="37" y="126"/>
                        <a:pt x="37" y="148"/>
                      </a:cubicBezTo>
                      <a:cubicBezTo>
                        <a:pt x="37" y="153"/>
                        <a:pt x="37" y="160"/>
                        <a:pt x="35" y="162"/>
                      </a:cubicBezTo>
                      <a:cubicBezTo>
                        <a:pt x="29" y="167"/>
                        <a:pt x="18" y="164"/>
                        <a:pt x="18" y="156"/>
                      </a:cubicBezTo>
                      <a:cubicBezTo>
                        <a:pt x="18" y="113"/>
                        <a:pt x="18" y="71"/>
                        <a:pt x="18" y="28"/>
                      </a:cubicBezTo>
                      <a:cubicBezTo>
                        <a:pt x="17" y="28"/>
                        <a:pt x="15" y="28"/>
                        <a:pt x="14" y="28"/>
                      </a:cubicBezTo>
                      <a:cubicBezTo>
                        <a:pt x="14" y="43"/>
                        <a:pt x="14" y="57"/>
                        <a:pt x="14" y="71"/>
                      </a:cubicBezTo>
                      <a:cubicBezTo>
                        <a:pt x="14" y="75"/>
                        <a:pt x="12" y="81"/>
                        <a:pt x="6" y="81"/>
                      </a:cubicBezTo>
                      <a:cubicBezTo>
                        <a:pt x="2" y="81"/>
                        <a:pt x="0" y="77"/>
                        <a:pt x="0" y="74"/>
                      </a:cubicBezTo>
                      <a:cubicBezTo>
                        <a:pt x="0" y="57"/>
                        <a:pt x="0" y="39"/>
                        <a:pt x="0" y="21"/>
                      </a:cubicBezTo>
                      <a:cubicBezTo>
                        <a:pt x="0" y="14"/>
                        <a:pt x="3" y="7"/>
                        <a:pt x="10" y="4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txBody>
                <a:bodyPr vert="horz" wrap="square" lIns="182832" tIns="91416" rIns="182832" bIns="9141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2437365"/>
                  <a:endParaRPr lang="en-US" sz="4799">
                    <a:solidFill>
                      <a:prstClr val="black">
                        <a:lumMod val="75000"/>
                        <a:lumOff val="25000"/>
                      </a:prstClr>
                    </a:solidFill>
                  </a:endParaRPr>
                </a:p>
              </p:txBody>
            </p:sp>
          </p:grpSp>
          <p:sp>
            <p:nvSpPr>
              <p:cNvPr id="104" name="Rectangle 70"/>
              <p:cNvSpPr>
                <a:spLocks noChangeArrowheads="1"/>
              </p:cNvSpPr>
              <p:nvPr/>
            </p:nvSpPr>
            <p:spPr bwMode="auto">
              <a:xfrm>
                <a:off x="1101942" y="1935419"/>
                <a:ext cx="1863390" cy="12199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16" tIns="36566" rIns="54850" bIns="36566"/>
              <a:lstStyle/>
              <a:p>
                <a:pPr defTabSz="2437365">
                  <a:lnSpc>
                    <a:spcPct val="85000"/>
                  </a:lnSpc>
                  <a:spcBef>
                    <a:spcPts val="400"/>
                  </a:spcBef>
                </a:pPr>
                <a:r>
                  <a:rPr lang="en-US" sz="7998" b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 Narrow" pitchFamily="34" charset="0"/>
                  </a:rPr>
                  <a:t>1,013</a:t>
                </a:r>
              </a:p>
              <a:p>
                <a:pPr defTabSz="2437365">
                  <a:lnSpc>
                    <a:spcPct val="85000"/>
                  </a:lnSpc>
                  <a:spcBef>
                    <a:spcPts val="400"/>
                  </a:spcBef>
                </a:pPr>
                <a:r>
                  <a:rPr lang="en-US" sz="4799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 Narrow" pitchFamily="112" charset="0"/>
                  </a:rPr>
                  <a:t>Participaciones</a:t>
                </a:r>
              </a:p>
            </p:txBody>
          </p:sp>
          <p:sp>
            <p:nvSpPr>
              <p:cNvPr id="106" name="Rectangle 70"/>
              <p:cNvSpPr>
                <a:spLocks noChangeArrowheads="1"/>
              </p:cNvSpPr>
              <p:nvPr/>
            </p:nvSpPr>
            <p:spPr bwMode="auto">
              <a:xfrm>
                <a:off x="2713693" y="2081355"/>
                <a:ext cx="1252536" cy="9329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16" tIns="36566" rIns="54850" bIns="36566"/>
              <a:lstStyle/>
              <a:p>
                <a:pPr algn="r" defTabSz="2437365">
                  <a:lnSpc>
                    <a:spcPct val="85000"/>
                  </a:lnSpc>
                  <a:spcBef>
                    <a:spcPts val="400"/>
                  </a:spcBef>
                </a:pPr>
                <a:r>
                  <a:rPr lang="en-US" sz="7998" b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 Narrow" pitchFamily="34" charset="0"/>
                  </a:rPr>
                  <a:t>48.3%</a:t>
                </a:r>
              </a:p>
            </p:txBody>
          </p:sp>
          <p:grpSp>
            <p:nvGrpSpPr>
              <p:cNvPr id="107" name="Group 257" descr="Blue Pie Chart Icon"/>
              <p:cNvGrpSpPr/>
              <p:nvPr/>
            </p:nvGrpSpPr>
            <p:grpSpPr>
              <a:xfrm>
                <a:off x="3995339" y="1798806"/>
                <a:ext cx="928815" cy="975710"/>
                <a:chOff x="6037441" y="-6152805"/>
                <a:chExt cx="2335656" cy="2453576"/>
              </a:xfrm>
              <a:solidFill>
                <a:srgbClr val="2E76D4"/>
              </a:solidFill>
            </p:grpSpPr>
            <p:sp>
              <p:nvSpPr>
                <p:cNvPr id="108" name="Freeform 34"/>
                <p:cNvSpPr>
                  <a:spLocks/>
                </p:cNvSpPr>
                <p:nvPr/>
              </p:nvSpPr>
              <p:spPr bwMode="auto">
                <a:xfrm>
                  <a:off x="6037441" y="-6152805"/>
                  <a:ext cx="1060452" cy="1114426"/>
                </a:xfrm>
                <a:custGeom>
                  <a:avLst/>
                  <a:gdLst/>
                  <a:ahLst/>
                  <a:cxnLst>
                    <a:cxn ang="0">
                      <a:pos x="668" y="702"/>
                    </a:cxn>
                    <a:cxn ang="0">
                      <a:pos x="0" y="484"/>
                    </a:cxn>
                    <a:cxn ang="0">
                      <a:pos x="0" y="484"/>
                    </a:cxn>
                    <a:cxn ang="0">
                      <a:pos x="10" y="458"/>
                    </a:cxn>
                    <a:cxn ang="0">
                      <a:pos x="20" y="431"/>
                    </a:cxn>
                    <a:cxn ang="0">
                      <a:pos x="31" y="404"/>
                    </a:cxn>
                    <a:cxn ang="0">
                      <a:pos x="43" y="379"/>
                    </a:cxn>
                    <a:cxn ang="0">
                      <a:pos x="57" y="355"/>
                    </a:cxn>
                    <a:cxn ang="0">
                      <a:pos x="71" y="330"/>
                    </a:cxn>
                    <a:cxn ang="0">
                      <a:pos x="86" y="307"/>
                    </a:cxn>
                    <a:cxn ang="0">
                      <a:pos x="101" y="285"/>
                    </a:cxn>
                    <a:cxn ang="0">
                      <a:pos x="118" y="263"/>
                    </a:cxn>
                    <a:cxn ang="0">
                      <a:pos x="135" y="241"/>
                    </a:cxn>
                    <a:cxn ang="0">
                      <a:pos x="153" y="222"/>
                    </a:cxn>
                    <a:cxn ang="0">
                      <a:pos x="171" y="202"/>
                    </a:cxn>
                    <a:cxn ang="0">
                      <a:pos x="191" y="183"/>
                    </a:cxn>
                    <a:cxn ang="0">
                      <a:pos x="212" y="166"/>
                    </a:cxn>
                    <a:cxn ang="0">
                      <a:pos x="233" y="147"/>
                    </a:cxn>
                    <a:cxn ang="0">
                      <a:pos x="254" y="132"/>
                    </a:cxn>
                    <a:cxn ang="0">
                      <a:pos x="276" y="117"/>
                    </a:cxn>
                    <a:cxn ang="0">
                      <a:pos x="299" y="101"/>
                    </a:cxn>
                    <a:cxn ang="0">
                      <a:pos x="321" y="89"/>
                    </a:cxn>
                    <a:cxn ang="0">
                      <a:pos x="345" y="76"/>
                    </a:cxn>
                    <a:cxn ang="0">
                      <a:pos x="370" y="63"/>
                    </a:cxn>
                    <a:cxn ang="0">
                      <a:pos x="394" y="53"/>
                    </a:cxn>
                    <a:cxn ang="0">
                      <a:pos x="421" y="44"/>
                    </a:cxn>
                    <a:cxn ang="0">
                      <a:pos x="446" y="34"/>
                    </a:cxn>
                    <a:cxn ang="0">
                      <a:pos x="473" y="27"/>
                    </a:cxn>
                    <a:cxn ang="0">
                      <a:pos x="500" y="20"/>
                    </a:cxn>
                    <a:cxn ang="0">
                      <a:pos x="526" y="13"/>
                    </a:cxn>
                    <a:cxn ang="0">
                      <a:pos x="554" y="9"/>
                    </a:cxn>
                    <a:cxn ang="0">
                      <a:pos x="582" y="4"/>
                    </a:cxn>
                    <a:cxn ang="0">
                      <a:pos x="611" y="2"/>
                    </a:cxn>
                    <a:cxn ang="0">
                      <a:pos x="639" y="0"/>
                    </a:cxn>
                    <a:cxn ang="0">
                      <a:pos x="668" y="0"/>
                    </a:cxn>
                    <a:cxn ang="0">
                      <a:pos x="668" y="702"/>
                    </a:cxn>
                  </a:cxnLst>
                  <a:rect l="0" t="0" r="r" b="b"/>
                  <a:pathLst>
                    <a:path w="668" h="702">
                      <a:moveTo>
                        <a:pt x="668" y="702"/>
                      </a:moveTo>
                      <a:lnTo>
                        <a:pt x="0" y="484"/>
                      </a:lnTo>
                      <a:lnTo>
                        <a:pt x="0" y="484"/>
                      </a:lnTo>
                      <a:lnTo>
                        <a:pt x="10" y="458"/>
                      </a:lnTo>
                      <a:lnTo>
                        <a:pt x="20" y="431"/>
                      </a:lnTo>
                      <a:lnTo>
                        <a:pt x="31" y="404"/>
                      </a:lnTo>
                      <a:lnTo>
                        <a:pt x="43" y="379"/>
                      </a:lnTo>
                      <a:lnTo>
                        <a:pt x="57" y="355"/>
                      </a:lnTo>
                      <a:lnTo>
                        <a:pt x="71" y="330"/>
                      </a:lnTo>
                      <a:lnTo>
                        <a:pt x="86" y="307"/>
                      </a:lnTo>
                      <a:lnTo>
                        <a:pt x="101" y="285"/>
                      </a:lnTo>
                      <a:lnTo>
                        <a:pt x="118" y="263"/>
                      </a:lnTo>
                      <a:lnTo>
                        <a:pt x="135" y="241"/>
                      </a:lnTo>
                      <a:lnTo>
                        <a:pt x="153" y="222"/>
                      </a:lnTo>
                      <a:lnTo>
                        <a:pt x="171" y="202"/>
                      </a:lnTo>
                      <a:lnTo>
                        <a:pt x="191" y="183"/>
                      </a:lnTo>
                      <a:lnTo>
                        <a:pt x="212" y="166"/>
                      </a:lnTo>
                      <a:lnTo>
                        <a:pt x="233" y="147"/>
                      </a:lnTo>
                      <a:lnTo>
                        <a:pt x="254" y="132"/>
                      </a:lnTo>
                      <a:lnTo>
                        <a:pt x="276" y="117"/>
                      </a:lnTo>
                      <a:lnTo>
                        <a:pt x="299" y="101"/>
                      </a:lnTo>
                      <a:lnTo>
                        <a:pt x="321" y="89"/>
                      </a:lnTo>
                      <a:lnTo>
                        <a:pt x="345" y="76"/>
                      </a:lnTo>
                      <a:lnTo>
                        <a:pt x="370" y="63"/>
                      </a:lnTo>
                      <a:lnTo>
                        <a:pt x="394" y="53"/>
                      </a:lnTo>
                      <a:lnTo>
                        <a:pt x="421" y="44"/>
                      </a:lnTo>
                      <a:lnTo>
                        <a:pt x="446" y="34"/>
                      </a:lnTo>
                      <a:lnTo>
                        <a:pt x="473" y="27"/>
                      </a:lnTo>
                      <a:lnTo>
                        <a:pt x="500" y="20"/>
                      </a:lnTo>
                      <a:lnTo>
                        <a:pt x="526" y="13"/>
                      </a:lnTo>
                      <a:lnTo>
                        <a:pt x="554" y="9"/>
                      </a:lnTo>
                      <a:lnTo>
                        <a:pt x="582" y="4"/>
                      </a:lnTo>
                      <a:lnTo>
                        <a:pt x="611" y="2"/>
                      </a:lnTo>
                      <a:lnTo>
                        <a:pt x="639" y="0"/>
                      </a:lnTo>
                      <a:lnTo>
                        <a:pt x="668" y="0"/>
                      </a:lnTo>
                      <a:lnTo>
                        <a:pt x="668" y="702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82832" tIns="91416" rIns="182832" bIns="9141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2437365"/>
                  <a:endParaRPr lang="en-US" sz="4799">
                    <a:solidFill>
                      <a:prstClr val="black">
                        <a:lumMod val="75000"/>
                        <a:lumOff val="25000"/>
                      </a:prstClr>
                    </a:solidFill>
                  </a:endParaRPr>
                </a:p>
              </p:txBody>
            </p:sp>
            <p:sp>
              <p:nvSpPr>
                <p:cNvPr id="109" name="Freeform 35"/>
                <p:cNvSpPr>
                  <a:spLocks/>
                </p:cNvSpPr>
                <p:nvPr/>
              </p:nvSpPr>
              <p:spPr bwMode="auto">
                <a:xfrm>
                  <a:off x="6144247" y="-5926493"/>
                  <a:ext cx="2228850" cy="2227264"/>
                </a:xfrm>
                <a:custGeom>
                  <a:avLst/>
                  <a:gdLst/>
                  <a:ahLst/>
                  <a:cxnLst>
                    <a:cxn ang="0">
                      <a:pos x="702" y="0"/>
                    </a:cxn>
                    <a:cxn ang="0">
                      <a:pos x="739" y="0"/>
                    </a:cxn>
                    <a:cxn ang="0">
                      <a:pos x="809" y="7"/>
                    </a:cxn>
                    <a:cxn ang="0">
                      <a:pos x="878" y="21"/>
                    </a:cxn>
                    <a:cxn ang="0">
                      <a:pos x="944" y="42"/>
                    </a:cxn>
                    <a:cxn ang="0">
                      <a:pos x="1007" y="68"/>
                    </a:cxn>
                    <a:cxn ang="0">
                      <a:pos x="1067" y="101"/>
                    </a:cxn>
                    <a:cxn ang="0">
                      <a:pos x="1122" y="139"/>
                    </a:cxn>
                    <a:cxn ang="0">
                      <a:pos x="1175" y="181"/>
                    </a:cxn>
                    <a:cxn ang="0">
                      <a:pos x="1221" y="228"/>
                    </a:cxn>
                    <a:cxn ang="0">
                      <a:pos x="1265" y="280"/>
                    </a:cxn>
                    <a:cxn ang="0">
                      <a:pos x="1303" y="336"/>
                    </a:cxn>
                    <a:cxn ang="0">
                      <a:pos x="1335" y="397"/>
                    </a:cxn>
                    <a:cxn ang="0">
                      <a:pos x="1362" y="460"/>
                    </a:cxn>
                    <a:cxn ang="0">
                      <a:pos x="1383" y="526"/>
                    </a:cxn>
                    <a:cxn ang="0">
                      <a:pos x="1397" y="595"/>
                    </a:cxn>
                    <a:cxn ang="0">
                      <a:pos x="1404" y="665"/>
                    </a:cxn>
                    <a:cxn ang="0">
                      <a:pos x="1404" y="701"/>
                    </a:cxn>
                    <a:cxn ang="0">
                      <a:pos x="1401" y="773"/>
                    </a:cxn>
                    <a:cxn ang="0">
                      <a:pos x="1390" y="843"/>
                    </a:cxn>
                    <a:cxn ang="0">
                      <a:pos x="1373" y="909"/>
                    </a:cxn>
                    <a:cxn ang="0">
                      <a:pos x="1349" y="973"/>
                    </a:cxn>
                    <a:cxn ang="0">
                      <a:pos x="1320" y="1035"/>
                    </a:cxn>
                    <a:cxn ang="0">
                      <a:pos x="1285" y="1093"/>
                    </a:cxn>
                    <a:cxn ang="0">
                      <a:pos x="1244" y="1147"/>
                    </a:cxn>
                    <a:cxn ang="0">
                      <a:pos x="1199" y="1197"/>
                    </a:cxn>
                    <a:cxn ang="0">
                      <a:pos x="1148" y="1243"/>
                    </a:cxn>
                    <a:cxn ang="0">
                      <a:pos x="1095" y="1284"/>
                    </a:cxn>
                    <a:cxn ang="0">
                      <a:pos x="1038" y="1319"/>
                    </a:cxn>
                    <a:cxn ang="0">
                      <a:pos x="976" y="1348"/>
                    </a:cxn>
                    <a:cxn ang="0">
                      <a:pos x="911" y="1371"/>
                    </a:cxn>
                    <a:cxn ang="0">
                      <a:pos x="844" y="1389"/>
                    </a:cxn>
                    <a:cxn ang="0">
                      <a:pos x="774" y="1399"/>
                    </a:cxn>
                    <a:cxn ang="0">
                      <a:pos x="702" y="1403"/>
                    </a:cxn>
                    <a:cxn ang="0">
                      <a:pos x="666" y="1401"/>
                    </a:cxn>
                    <a:cxn ang="0">
                      <a:pos x="595" y="1394"/>
                    </a:cxn>
                    <a:cxn ang="0">
                      <a:pos x="527" y="1380"/>
                    </a:cxn>
                    <a:cxn ang="0">
                      <a:pos x="461" y="1361"/>
                    </a:cxn>
                    <a:cxn ang="0">
                      <a:pos x="397" y="1334"/>
                    </a:cxn>
                    <a:cxn ang="0">
                      <a:pos x="338" y="1302"/>
                    </a:cxn>
                    <a:cxn ang="0">
                      <a:pos x="282" y="1264"/>
                    </a:cxn>
                    <a:cxn ang="0">
                      <a:pos x="230" y="1220"/>
                    </a:cxn>
                    <a:cxn ang="0">
                      <a:pos x="183" y="1173"/>
                    </a:cxn>
                    <a:cxn ang="0">
                      <a:pos x="139" y="1121"/>
                    </a:cxn>
                    <a:cxn ang="0">
                      <a:pos x="101" y="1065"/>
                    </a:cxn>
                    <a:cxn ang="0">
                      <a:pos x="69" y="1006"/>
                    </a:cxn>
                    <a:cxn ang="0">
                      <a:pos x="42" y="943"/>
                    </a:cxn>
                    <a:cxn ang="0">
                      <a:pos x="23" y="877"/>
                    </a:cxn>
                    <a:cxn ang="0">
                      <a:pos x="9" y="808"/>
                    </a:cxn>
                    <a:cxn ang="0">
                      <a:pos x="2" y="736"/>
                    </a:cxn>
                    <a:cxn ang="0">
                      <a:pos x="0" y="701"/>
                    </a:cxn>
                    <a:cxn ang="0">
                      <a:pos x="2" y="645"/>
                    </a:cxn>
                    <a:cxn ang="0">
                      <a:pos x="9" y="590"/>
                    </a:cxn>
                    <a:cxn ang="0">
                      <a:pos x="18" y="538"/>
                    </a:cxn>
                    <a:cxn ang="0">
                      <a:pos x="34" y="484"/>
                    </a:cxn>
                  </a:cxnLst>
                  <a:rect l="0" t="0" r="r" b="b"/>
                  <a:pathLst>
                    <a:path w="1404" h="1403">
                      <a:moveTo>
                        <a:pt x="702" y="701"/>
                      </a:moveTo>
                      <a:lnTo>
                        <a:pt x="702" y="0"/>
                      </a:lnTo>
                      <a:lnTo>
                        <a:pt x="702" y="0"/>
                      </a:lnTo>
                      <a:lnTo>
                        <a:pt x="739" y="0"/>
                      </a:lnTo>
                      <a:lnTo>
                        <a:pt x="774" y="2"/>
                      </a:lnTo>
                      <a:lnTo>
                        <a:pt x="809" y="7"/>
                      </a:lnTo>
                      <a:lnTo>
                        <a:pt x="844" y="14"/>
                      </a:lnTo>
                      <a:lnTo>
                        <a:pt x="878" y="21"/>
                      </a:lnTo>
                      <a:lnTo>
                        <a:pt x="911" y="30"/>
                      </a:lnTo>
                      <a:lnTo>
                        <a:pt x="944" y="42"/>
                      </a:lnTo>
                      <a:lnTo>
                        <a:pt x="976" y="54"/>
                      </a:lnTo>
                      <a:lnTo>
                        <a:pt x="1007" y="68"/>
                      </a:lnTo>
                      <a:lnTo>
                        <a:pt x="1038" y="84"/>
                      </a:lnTo>
                      <a:lnTo>
                        <a:pt x="1067" y="101"/>
                      </a:lnTo>
                      <a:lnTo>
                        <a:pt x="1095" y="119"/>
                      </a:lnTo>
                      <a:lnTo>
                        <a:pt x="1122" y="139"/>
                      </a:lnTo>
                      <a:lnTo>
                        <a:pt x="1148" y="160"/>
                      </a:lnTo>
                      <a:lnTo>
                        <a:pt x="1175" y="181"/>
                      </a:lnTo>
                      <a:lnTo>
                        <a:pt x="1199" y="204"/>
                      </a:lnTo>
                      <a:lnTo>
                        <a:pt x="1221" y="228"/>
                      </a:lnTo>
                      <a:lnTo>
                        <a:pt x="1244" y="255"/>
                      </a:lnTo>
                      <a:lnTo>
                        <a:pt x="1265" y="280"/>
                      </a:lnTo>
                      <a:lnTo>
                        <a:pt x="1285" y="308"/>
                      </a:lnTo>
                      <a:lnTo>
                        <a:pt x="1303" y="336"/>
                      </a:lnTo>
                      <a:lnTo>
                        <a:pt x="1320" y="366"/>
                      </a:lnTo>
                      <a:lnTo>
                        <a:pt x="1335" y="397"/>
                      </a:lnTo>
                      <a:lnTo>
                        <a:pt x="1349" y="428"/>
                      </a:lnTo>
                      <a:lnTo>
                        <a:pt x="1362" y="460"/>
                      </a:lnTo>
                      <a:lnTo>
                        <a:pt x="1373" y="492"/>
                      </a:lnTo>
                      <a:lnTo>
                        <a:pt x="1383" y="526"/>
                      </a:lnTo>
                      <a:lnTo>
                        <a:pt x="1390" y="560"/>
                      </a:lnTo>
                      <a:lnTo>
                        <a:pt x="1397" y="595"/>
                      </a:lnTo>
                      <a:lnTo>
                        <a:pt x="1401" y="630"/>
                      </a:lnTo>
                      <a:lnTo>
                        <a:pt x="1404" y="665"/>
                      </a:lnTo>
                      <a:lnTo>
                        <a:pt x="1404" y="701"/>
                      </a:lnTo>
                      <a:lnTo>
                        <a:pt x="1404" y="701"/>
                      </a:lnTo>
                      <a:lnTo>
                        <a:pt x="1404" y="736"/>
                      </a:lnTo>
                      <a:lnTo>
                        <a:pt x="1401" y="773"/>
                      </a:lnTo>
                      <a:lnTo>
                        <a:pt x="1397" y="808"/>
                      </a:lnTo>
                      <a:lnTo>
                        <a:pt x="1390" y="843"/>
                      </a:lnTo>
                      <a:lnTo>
                        <a:pt x="1383" y="877"/>
                      </a:lnTo>
                      <a:lnTo>
                        <a:pt x="1373" y="909"/>
                      </a:lnTo>
                      <a:lnTo>
                        <a:pt x="1362" y="943"/>
                      </a:lnTo>
                      <a:lnTo>
                        <a:pt x="1349" y="973"/>
                      </a:lnTo>
                      <a:lnTo>
                        <a:pt x="1335" y="1006"/>
                      </a:lnTo>
                      <a:lnTo>
                        <a:pt x="1320" y="1035"/>
                      </a:lnTo>
                      <a:lnTo>
                        <a:pt x="1303" y="1065"/>
                      </a:lnTo>
                      <a:lnTo>
                        <a:pt x="1285" y="1093"/>
                      </a:lnTo>
                      <a:lnTo>
                        <a:pt x="1265" y="1121"/>
                      </a:lnTo>
                      <a:lnTo>
                        <a:pt x="1244" y="1147"/>
                      </a:lnTo>
                      <a:lnTo>
                        <a:pt x="1221" y="1173"/>
                      </a:lnTo>
                      <a:lnTo>
                        <a:pt x="1199" y="1197"/>
                      </a:lnTo>
                      <a:lnTo>
                        <a:pt x="1175" y="1220"/>
                      </a:lnTo>
                      <a:lnTo>
                        <a:pt x="1148" y="1243"/>
                      </a:lnTo>
                      <a:lnTo>
                        <a:pt x="1122" y="1264"/>
                      </a:lnTo>
                      <a:lnTo>
                        <a:pt x="1095" y="1284"/>
                      </a:lnTo>
                      <a:lnTo>
                        <a:pt x="1067" y="1302"/>
                      </a:lnTo>
                      <a:lnTo>
                        <a:pt x="1038" y="1319"/>
                      </a:lnTo>
                      <a:lnTo>
                        <a:pt x="1007" y="1334"/>
                      </a:lnTo>
                      <a:lnTo>
                        <a:pt x="976" y="1348"/>
                      </a:lnTo>
                      <a:lnTo>
                        <a:pt x="944" y="1361"/>
                      </a:lnTo>
                      <a:lnTo>
                        <a:pt x="911" y="1371"/>
                      </a:lnTo>
                      <a:lnTo>
                        <a:pt x="878" y="1380"/>
                      </a:lnTo>
                      <a:lnTo>
                        <a:pt x="844" y="1389"/>
                      </a:lnTo>
                      <a:lnTo>
                        <a:pt x="809" y="1394"/>
                      </a:lnTo>
                      <a:lnTo>
                        <a:pt x="774" y="1399"/>
                      </a:lnTo>
                      <a:lnTo>
                        <a:pt x="739" y="1401"/>
                      </a:lnTo>
                      <a:lnTo>
                        <a:pt x="702" y="1403"/>
                      </a:lnTo>
                      <a:lnTo>
                        <a:pt x="702" y="1403"/>
                      </a:lnTo>
                      <a:lnTo>
                        <a:pt x="666" y="1401"/>
                      </a:lnTo>
                      <a:lnTo>
                        <a:pt x="630" y="1399"/>
                      </a:lnTo>
                      <a:lnTo>
                        <a:pt x="595" y="1394"/>
                      </a:lnTo>
                      <a:lnTo>
                        <a:pt x="560" y="1389"/>
                      </a:lnTo>
                      <a:lnTo>
                        <a:pt x="527" y="1380"/>
                      </a:lnTo>
                      <a:lnTo>
                        <a:pt x="493" y="1371"/>
                      </a:lnTo>
                      <a:lnTo>
                        <a:pt x="461" y="1361"/>
                      </a:lnTo>
                      <a:lnTo>
                        <a:pt x="428" y="1348"/>
                      </a:lnTo>
                      <a:lnTo>
                        <a:pt x="397" y="1334"/>
                      </a:lnTo>
                      <a:lnTo>
                        <a:pt x="368" y="1319"/>
                      </a:lnTo>
                      <a:lnTo>
                        <a:pt x="338" y="1302"/>
                      </a:lnTo>
                      <a:lnTo>
                        <a:pt x="310" y="1284"/>
                      </a:lnTo>
                      <a:lnTo>
                        <a:pt x="282" y="1264"/>
                      </a:lnTo>
                      <a:lnTo>
                        <a:pt x="256" y="1243"/>
                      </a:lnTo>
                      <a:lnTo>
                        <a:pt x="230" y="1220"/>
                      </a:lnTo>
                      <a:lnTo>
                        <a:pt x="205" y="1197"/>
                      </a:lnTo>
                      <a:lnTo>
                        <a:pt x="183" y="1173"/>
                      </a:lnTo>
                      <a:lnTo>
                        <a:pt x="160" y="1147"/>
                      </a:lnTo>
                      <a:lnTo>
                        <a:pt x="139" y="1121"/>
                      </a:lnTo>
                      <a:lnTo>
                        <a:pt x="119" y="1093"/>
                      </a:lnTo>
                      <a:lnTo>
                        <a:pt x="101" y="1065"/>
                      </a:lnTo>
                      <a:lnTo>
                        <a:pt x="84" y="1035"/>
                      </a:lnTo>
                      <a:lnTo>
                        <a:pt x="69" y="1006"/>
                      </a:lnTo>
                      <a:lnTo>
                        <a:pt x="55" y="973"/>
                      </a:lnTo>
                      <a:lnTo>
                        <a:pt x="42" y="943"/>
                      </a:lnTo>
                      <a:lnTo>
                        <a:pt x="31" y="909"/>
                      </a:lnTo>
                      <a:lnTo>
                        <a:pt x="23" y="877"/>
                      </a:lnTo>
                      <a:lnTo>
                        <a:pt x="14" y="843"/>
                      </a:lnTo>
                      <a:lnTo>
                        <a:pt x="9" y="808"/>
                      </a:lnTo>
                      <a:lnTo>
                        <a:pt x="4" y="773"/>
                      </a:lnTo>
                      <a:lnTo>
                        <a:pt x="2" y="736"/>
                      </a:lnTo>
                      <a:lnTo>
                        <a:pt x="0" y="701"/>
                      </a:lnTo>
                      <a:lnTo>
                        <a:pt x="0" y="701"/>
                      </a:lnTo>
                      <a:lnTo>
                        <a:pt x="0" y="672"/>
                      </a:lnTo>
                      <a:lnTo>
                        <a:pt x="2" y="645"/>
                      </a:lnTo>
                      <a:lnTo>
                        <a:pt x="4" y="617"/>
                      </a:lnTo>
                      <a:lnTo>
                        <a:pt x="9" y="590"/>
                      </a:lnTo>
                      <a:lnTo>
                        <a:pt x="13" y="565"/>
                      </a:lnTo>
                      <a:lnTo>
                        <a:pt x="18" y="538"/>
                      </a:lnTo>
                      <a:lnTo>
                        <a:pt x="27" y="512"/>
                      </a:lnTo>
                      <a:lnTo>
                        <a:pt x="34" y="484"/>
                      </a:lnTo>
                      <a:lnTo>
                        <a:pt x="702" y="701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82832" tIns="91416" rIns="182832" bIns="9141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2437365"/>
                  <a:endParaRPr lang="en-US" sz="4799">
                    <a:solidFill>
                      <a:prstClr val="black">
                        <a:lumMod val="75000"/>
                        <a:lumOff val="25000"/>
                      </a:prstClr>
                    </a:solidFill>
                  </a:endParaRPr>
                </a:p>
              </p:txBody>
            </p:sp>
          </p:grpSp>
        </p:grpSp>
        <p:sp>
          <p:nvSpPr>
            <p:cNvPr id="96" name="Rectangle 70"/>
            <p:cNvSpPr>
              <a:spLocks noChangeArrowheads="1"/>
            </p:cNvSpPr>
            <p:nvPr/>
          </p:nvSpPr>
          <p:spPr bwMode="auto">
            <a:xfrm>
              <a:off x="2480812" y="3432605"/>
              <a:ext cx="2058910" cy="920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algn="ct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7998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59.8</a:t>
              </a:r>
            </a:p>
            <a:p>
              <a:pPr algn="ct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s-419" sz="7998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Miles</a:t>
              </a:r>
            </a:p>
          </p:txBody>
        </p:sp>
        <p:sp>
          <p:nvSpPr>
            <p:cNvPr id="97" name="Rectangle 70"/>
            <p:cNvSpPr>
              <a:spLocks noChangeArrowheads="1"/>
            </p:cNvSpPr>
            <p:nvPr/>
          </p:nvSpPr>
          <p:spPr bwMode="auto">
            <a:xfrm>
              <a:off x="2514379" y="5438964"/>
              <a:ext cx="2772731" cy="397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s-419" sz="4799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Presupuesto</a:t>
              </a:r>
              <a:r>
                <a:rPr lang="en-US" sz="4799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 </a:t>
              </a:r>
              <a:r>
                <a:rPr lang="es-419" sz="4799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Ejecutado</a:t>
              </a:r>
              <a:endParaRPr lang="es-419" sz="4799">
                <a:solidFill>
                  <a:prstClr val="black">
                    <a:lumMod val="75000"/>
                    <a:lumOff val="25000"/>
                  </a:prstClr>
                </a:solidFill>
                <a:latin typeface="Arial Narrow" pitchFamily="112" charset="0"/>
              </a:endParaRPr>
            </a:p>
          </p:txBody>
        </p:sp>
        <p:sp>
          <p:nvSpPr>
            <p:cNvPr id="98" name="Freeform 460"/>
            <p:cNvSpPr/>
            <p:nvPr/>
          </p:nvSpPr>
          <p:spPr>
            <a:xfrm>
              <a:off x="1134101" y="3362072"/>
              <a:ext cx="658809" cy="1035165"/>
            </a:xfrm>
            <a:custGeom>
              <a:avLst/>
              <a:gdLst/>
              <a:ahLst/>
              <a:cxnLst/>
              <a:rect l="l" t="t" r="r" b="b"/>
              <a:pathLst>
                <a:path w="262845" h="504825">
                  <a:moveTo>
                    <a:pt x="114947" y="0"/>
                  </a:moveTo>
                  <a:lnTo>
                    <a:pt x="152977" y="0"/>
                  </a:lnTo>
                  <a:cubicBezTo>
                    <a:pt x="155607" y="0"/>
                    <a:pt x="157767" y="845"/>
                    <a:pt x="159457" y="2535"/>
                  </a:cubicBezTo>
                  <a:cubicBezTo>
                    <a:pt x="161147" y="4226"/>
                    <a:pt x="161992" y="6385"/>
                    <a:pt x="161992" y="9015"/>
                  </a:cubicBezTo>
                  <a:lnTo>
                    <a:pt x="161992" y="58596"/>
                  </a:lnTo>
                  <a:cubicBezTo>
                    <a:pt x="172698" y="59723"/>
                    <a:pt x="183073" y="61882"/>
                    <a:pt x="193121" y="65075"/>
                  </a:cubicBezTo>
                  <a:cubicBezTo>
                    <a:pt x="203169" y="68268"/>
                    <a:pt x="211338" y="71414"/>
                    <a:pt x="217630" y="74512"/>
                  </a:cubicBezTo>
                  <a:cubicBezTo>
                    <a:pt x="223921" y="77611"/>
                    <a:pt x="229885" y="81133"/>
                    <a:pt x="235519" y="85076"/>
                  </a:cubicBezTo>
                  <a:cubicBezTo>
                    <a:pt x="241153" y="89020"/>
                    <a:pt x="244815" y="91744"/>
                    <a:pt x="246506" y="93246"/>
                  </a:cubicBezTo>
                  <a:cubicBezTo>
                    <a:pt x="248195" y="94749"/>
                    <a:pt x="249604" y="96063"/>
                    <a:pt x="250731" y="97190"/>
                  </a:cubicBezTo>
                  <a:cubicBezTo>
                    <a:pt x="253924" y="100571"/>
                    <a:pt x="254394" y="104139"/>
                    <a:pt x="252139" y="107895"/>
                  </a:cubicBezTo>
                  <a:lnTo>
                    <a:pt x="229321" y="149025"/>
                  </a:lnTo>
                  <a:cubicBezTo>
                    <a:pt x="227819" y="151842"/>
                    <a:pt x="225659" y="153344"/>
                    <a:pt x="222842" y="153532"/>
                  </a:cubicBezTo>
                  <a:cubicBezTo>
                    <a:pt x="220212" y="154096"/>
                    <a:pt x="217677" y="153438"/>
                    <a:pt x="215236" y="151560"/>
                  </a:cubicBezTo>
                  <a:cubicBezTo>
                    <a:pt x="214672" y="150997"/>
                    <a:pt x="213310" y="149870"/>
                    <a:pt x="211151" y="148180"/>
                  </a:cubicBezTo>
                  <a:cubicBezTo>
                    <a:pt x="208991" y="146489"/>
                    <a:pt x="205329" y="144001"/>
                    <a:pt x="200165" y="140714"/>
                  </a:cubicBezTo>
                  <a:cubicBezTo>
                    <a:pt x="194999" y="137428"/>
                    <a:pt x="189505" y="134423"/>
                    <a:pt x="183684" y="131700"/>
                  </a:cubicBezTo>
                  <a:cubicBezTo>
                    <a:pt x="177862" y="128976"/>
                    <a:pt x="170867" y="126535"/>
                    <a:pt x="162697" y="124375"/>
                  </a:cubicBezTo>
                  <a:cubicBezTo>
                    <a:pt x="154527" y="122215"/>
                    <a:pt x="146498" y="121135"/>
                    <a:pt x="138610" y="121135"/>
                  </a:cubicBezTo>
                  <a:cubicBezTo>
                    <a:pt x="120769" y="121135"/>
                    <a:pt x="106213" y="125173"/>
                    <a:pt x="94946" y="133249"/>
                  </a:cubicBezTo>
                  <a:cubicBezTo>
                    <a:pt x="83677" y="141325"/>
                    <a:pt x="78042" y="151748"/>
                    <a:pt x="78042" y="164519"/>
                  </a:cubicBezTo>
                  <a:cubicBezTo>
                    <a:pt x="78042" y="169402"/>
                    <a:pt x="78841" y="173909"/>
                    <a:pt x="80438" y="178041"/>
                  </a:cubicBezTo>
                  <a:cubicBezTo>
                    <a:pt x="82033" y="182173"/>
                    <a:pt x="84804" y="186070"/>
                    <a:pt x="88748" y="189732"/>
                  </a:cubicBezTo>
                  <a:cubicBezTo>
                    <a:pt x="92692" y="193394"/>
                    <a:pt x="96401" y="196493"/>
                    <a:pt x="99875" y="199028"/>
                  </a:cubicBezTo>
                  <a:cubicBezTo>
                    <a:pt x="103350" y="201564"/>
                    <a:pt x="108609" y="204475"/>
                    <a:pt x="115651" y="207761"/>
                  </a:cubicBezTo>
                  <a:cubicBezTo>
                    <a:pt x="122694" y="211048"/>
                    <a:pt x="128375" y="213583"/>
                    <a:pt x="132695" y="215368"/>
                  </a:cubicBezTo>
                  <a:cubicBezTo>
                    <a:pt x="137014" y="217152"/>
                    <a:pt x="143588" y="219734"/>
                    <a:pt x="152414" y="223115"/>
                  </a:cubicBezTo>
                  <a:cubicBezTo>
                    <a:pt x="162368" y="226871"/>
                    <a:pt x="169975" y="229829"/>
                    <a:pt x="175232" y="231988"/>
                  </a:cubicBezTo>
                  <a:cubicBezTo>
                    <a:pt x="180492" y="234148"/>
                    <a:pt x="187628" y="237435"/>
                    <a:pt x="196643" y="241848"/>
                  </a:cubicBezTo>
                  <a:cubicBezTo>
                    <a:pt x="205658" y="246262"/>
                    <a:pt x="212747" y="250253"/>
                    <a:pt x="217912" y="253821"/>
                  </a:cubicBezTo>
                  <a:cubicBezTo>
                    <a:pt x="223077" y="257390"/>
                    <a:pt x="228899" y="262085"/>
                    <a:pt x="235378" y="267907"/>
                  </a:cubicBezTo>
                  <a:cubicBezTo>
                    <a:pt x="241857" y="273729"/>
                    <a:pt x="246834" y="279691"/>
                    <a:pt x="250308" y="285795"/>
                  </a:cubicBezTo>
                  <a:cubicBezTo>
                    <a:pt x="253783" y="291899"/>
                    <a:pt x="256741" y="299083"/>
                    <a:pt x="259183" y="307346"/>
                  </a:cubicBezTo>
                  <a:cubicBezTo>
                    <a:pt x="261624" y="315610"/>
                    <a:pt x="262845" y="324436"/>
                    <a:pt x="262845" y="333827"/>
                  </a:cubicBezTo>
                  <a:cubicBezTo>
                    <a:pt x="262845" y="362561"/>
                    <a:pt x="253501" y="387305"/>
                    <a:pt x="234814" y="408057"/>
                  </a:cubicBezTo>
                  <a:cubicBezTo>
                    <a:pt x="216128" y="428810"/>
                    <a:pt x="191853" y="441628"/>
                    <a:pt x="161992" y="446511"/>
                  </a:cubicBezTo>
                  <a:lnTo>
                    <a:pt x="161992" y="495810"/>
                  </a:lnTo>
                  <a:cubicBezTo>
                    <a:pt x="161992" y="498440"/>
                    <a:pt x="161147" y="500599"/>
                    <a:pt x="159457" y="502290"/>
                  </a:cubicBezTo>
                  <a:cubicBezTo>
                    <a:pt x="157767" y="503980"/>
                    <a:pt x="155607" y="504825"/>
                    <a:pt x="152977" y="504825"/>
                  </a:cubicBezTo>
                  <a:lnTo>
                    <a:pt x="114947" y="504825"/>
                  </a:lnTo>
                  <a:cubicBezTo>
                    <a:pt x="112505" y="504825"/>
                    <a:pt x="110392" y="503933"/>
                    <a:pt x="108609" y="502149"/>
                  </a:cubicBezTo>
                  <a:cubicBezTo>
                    <a:pt x="106824" y="500365"/>
                    <a:pt x="105932" y="498252"/>
                    <a:pt x="105932" y="495810"/>
                  </a:cubicBezTo>
                  <a:lnTo>
                    <a:pt x="105932" y="446511"/>
                  </a:lnTo>
                  <a:cubicBezTo>
                    <a:pt x="93537" y="444821"/>
                    <a:pt x="81564" y="441910"/>
                    <a:pt x="70014" y="437778"/>
                  </a:cubicBezTo>
                  <a:cubicBezTo>
                    <a:pt x="58464" y="433646"/>
                    <a:pt x="48933" y="429467"/>
                    <a:pt x="41421" y="425242"/>
                  </a:cubicBezTo>
                  <a:cubicBezTo>
                    <a:pt x="33908" y="421016"/>
                    <a:pt x="26959" y="416509"/>
                    <a:pt x="20574" y="411720"/>
                  </a:cubicBezTo>
                  <a:cubicBezTo>
                    <a:pt x="14188" y="406931"/>
                    <a:pt x="9822" y="403409"/>
                    <a:pt x="7474" y="401155"/>
                  </a:cubicBezTo>
                  <a:cubicBezTo>
                    <a:pt x="5126" y="398902"/>
                    <a:pt x="3484" y="397212"/>
                    <a:pt x="2545" y="396085"/>
                  </a:cubicBezTo>
                  <a:cubicBezTo>
                    <a:pt x="-649" y="392141"/>
                    <a:pt x="-836" y="388291"/>
                    <a:pt x="1981" y="384535"/>
                  </a:cubicBezTo>
                  <a:lnTo>
                    <a:pt x="30997" y="346504"/>
                  </a:lnTo>
                  <a:cubicBezTo>
                    <a:pt x="32311" y="344626"/>
                    <a:pt x="34472" y="343499"/>
                    <a:pt x="37476" y="343123"/>
                  </a:cubicBezTo>
                  <a:cubicBezTo>
                    <a:pt x="40294" y="342748"/>
                    <a:pt x="42547" y="343593"/>
                    <a:pt x="44238" y="345659"/>
                  </a:cubicBezTo>
                  <a:cubicBezTo>
                    <a:pt x="44238" y="345659"/>
                    <a:pt x="44425" y="345846"/>
                    <a:pt x="44801" y="346222"/>
                  </a:cubicBezTo>
                  <a:cubicBezTo>
                    <a:pt x="66023" y="364815"/>
                    <a:pt x="88841" y="376553"/>
                    <a:pt x="113257" y="381436"/>
                  </a:cubicBezTo>
                  <a:cubicBezTo>
                    <a:pt x="120206" y="382938"/>
                    <a:pt x="127154" y="383690"/>
                    <a:pt x="134103" y="383690"/>
                  </a:cubicBezTo>
                  <a:cubicBezTo>
                    <a:pt x="149315" y="383690"/>
                    <a:pt x="162697" y="379652"/>
                    <a:pt x="174246" y="371576"/>
                  </a:cubicBezTo>
                  <a:cubicBezTo>
                    <a:pt x="185797" y="363500"/>
                    <a:pt x="191572" y="352044"/>
                    <a:pt x="191572" y="337207"/>
                  </a:cubicBezTo>
                  <a:cubicBezTo>
                    <a:pt x="191572" y="331949"/>
                    <a:pt x="190163" y="326972"/>
                    <a:pt x="187347" y="322277"/>
                  </a:cubicBezTo>
                  <a:cubicBezTo>
                    <a:pt x="184529" y="317581"/>
                    <a:pt x="181384" y="313638"/>
                    <a:pt x="177909" y="310445"/>
                  </a:cubicBezTo>
                  <a:cubicBezTo>
                    <a:pt x="174434" y="307252"/>
                    <a:pt x="168941" y="303731"/>
                    <a:pt x="161429" y="299881"/>
                  </a:cubicBezTo>
                  <a:cubicBezTo>
                    <a:pt x="153917" y="296031"/>
                    <a:pt x="147719" y="293026"/>
                    <a:pt x="142836" y="290866"/>
                  </a:cubicBezTo>
                  <a:cubicBezTo>
                    <a:pt x="137953" y="288706"/>
                    <a:pt x="130441" y="285654"/>
                    <a:pt x="120299" y="281710"/>
                  </a:cubicBezTo>
                  <a:cubicBezTo>
                    <a:pt x="112975" y="278705"/>
                    <a:pt x="107200" y="276358"/>
                    <a:pt x="102974" y="274668"/>
                  </a:cubicBezTo>
                  <a:cubicBezTo>
                    <a:pt x="98749" y="272977"/>
                    <a:pt x="92973" y="270489"/>
                    <a:pt x="85649" y="267202"/>
                  </a:cubicBezTo>
                  <a:cubicBezTo>
                    <a:pt x="78324" y="263916"/>
                    <a:pt x="72455" y="261005"/>
                    <a:pt x="68042" y="258469"/>
                  </a:cubicBezTo>
                  <a:cubicBezTo>
                    <a:pt x="63628" y="255934"/>
                    <a:pt x="58323" y="252600"/>
                    <a:pt x="52125" y="248469"/>
                  </a:cubicBezTo>
                  <a:cubicBezTo>
                    <a:pt x="45928" y="244337"/>
                    <a:pt x="40903" y="240346"/>
                    <a:pt x="37054" y="236496"/>
                  </a:cubicBezTo>
                  <a:cubicBezTo>
                    <a:pt x="33204" y="232646"/>
                    <a:pt x="29119" y="228045"/>
                    <a:pt x="24799" y="222692"/>
                  </a:cubicBezTo>
                  <a:cubicBezTo>
                    <a:pt x="20480" y="217340"/>
                    <a:pt x="17147" y="211893"/>
                    <a:pt x="14799" y="206353"/>
                  </a:cubicBezTo>
                  <a:cubicBezTo>
                    <a:pt x="12451" y="200812"/>
                    <a:pt x="10479" y="194568"/>
                    <a:pt x="8883" y="187619"/>
                  </a:cubicBezTo>
                  <a:cubicBezTo>
                    <a:pt x="7287" y="180670"/>
                    <a:pt x="6488" y="173346"/>
                    <a:pt x="6488" y="165646"/>
                  </a:cubicBezTo>
                  <a:cubicBezTo>
                    <a:pt x="6488" y="139728"/>
                    <a:pt x="15691" y="117004"/>
                    <a:pt x="34096" y="97472"/>
                  </a:cubicBezTo>
                  <a:cubicBezTo>
                    <a:pt x="52501" y="77940"/>
                    <a:pt x="76446" y="65357"/>
                    <a:pt x="105932" y="59723"/>
                  </a:cubicBezTo>
                  <a:lnTo>
                    <a:pt x="105932" y="9015"/>
                  </a:lnTo>
                  <a:cubicBezTo>
                    <a:pt x="105932" y="6573"/>
                    <a:pt x="106824" y="4460"/>
                    <a:pt x="108609" y="2676"/>
                  </a:cubicBezTo>
                  <a:cubicBezTo>
                    <a:pt x="110392" y="892"/>
                    <a:pt x="112505" y="0"/>
                    <a:pt x="114947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343"/>
              <a:endParaRPr lang="en-US" sz="2699">
                <a:ln>
                  <a:solidFill>
                    <a:srgbClr val="1F497D">
                      <a:lumMod val="5000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</p:grpSp>
      <p:grpSp>
        <p:nvGrpSpPr>
          <p:cNvPr id="116" name="Grupo 115"/>
          <p:cNvGrpSpPr/>
          <p:nvPr/>
        </p:nvGrpSpPr>
        <p:grpSpPr>
          <a:xfrm>
            <a:off x="12242789" y="2788815"/>
            <a:ext cx="11486760" cy="10248956"/>
            <a:chOff x="6122989" y="1295401"/>
            <a:chExt cx="5744876" cy="5125813"/>
          </a:xfrm>
        </p:grpSpPr>
        <p:cxnSp>
          <p:nvCxnSpPr>
            <p:cNvPr id="117" name="Straight Arrow Connector 213"/>
            <p:cNvCxnSpPr/>
            <p:nvPr/>
          </p:nvCxnSpPr>
          <p:spPr>
            <a:xfrm rot="10800000">
              <a:off x="10331666" y="3858082"/>
              <a:ext cx="144780" cy="0"/>
            </a:xfrm>
            <a:prstGeom prst="straightConnector1">
              <a:avLst/>
            </a:prstGeom>
            <a:ln w="12700">
              <a:solidFill>
                <a:srgbClr val="9B9B9B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214"/>
            <p:cNvCxnSpPr/>
            <p:nvPr/>
          </p:nvCxnSpPr>
          <p:spPr>
            <a:xfrm rot="5400000" flipH="1">
              <a:off x="9795806" y="3857460"/>
              <a:ext cx="1363517" cy="1242"/>
            </a:xfrm>
            <a:prstGeom prst="line">
              <a:avLst/>
            </a:prstGeom>
            <a:ln w="3175" cap="flat" cmpd="sng" algn="ctr">
              <a:solidFill>
                <a:srgbClr val="9B9B9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87" descr="Horizontal Divider Line"/>
            <p:cNvCxnSpPr/>
            <p:nvPr/>
          </p:nvCxnSpPr>
          <p:spPr>
            <a:xfrm>
              <a:off x="8214627" y="1776924"/>
              <a:ext cx="3596373" cy="0"/>
            </a:xfrm>
            <a:prstGeom prst="line">
              <a:avLst/>
            </a:prstGeom>
            <a:ln w="12700" cap="rnd" cmpd="sng">
              <a:solidFill>
                <a:srgbClr val="9B9B9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90" descr="Horizontal Divider Line"/>
            <p:cNvCxnSpPr/>
            <p:nvPr/>
          </p:nvCxnSpPr>
          <p:spPr>
            <a:xfrm>
              <a:off x="7389341" y="2997808"/>
              <a:ext cx="4421659" cy="0"/>
            </a:xfrm>
            <a:prstGeom prst="line">
              <a:avLst/>
            </a:prstGeom>
            <a:ln w="12700" cap="rnd" cmpd="sng">
              <a:solidFill>
                <a:srgbClr val="9B9B9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92" descr="Horizontal Divider Line"/>
            <p:cNvCxnSpPr/>
            <p:nvPr/>
          </p:nvCxnSpPr>
          <p:spPr>
            <a:xfrm>
              <a:off x="7389341" y="4898659"/>
              <a:ext cx="4421659" cy="0"/>
            </a:xfrm>
            <a:prstGeom prst="line">
              <a:avLst/>
            </a:prstGeom>
            <a:ln w="12700" cap="rnd" cmpd="sng">
              <a:solidFill>
                <a:srgbClr val="9B9B9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255" descr="Vertical Divider Line"/>
            <p:cNvCxnSpPr/>
            <p:nvPr/>
          </p:nvCxnSpPr>
          <p:spPr>
            <a:xfrm rot="5400000">
              <a:off x="8214627" y="5580418"/>
              <a:ext cx="1363517" cy="0"/>
            </a:xfrm>
            <a:prstGeom prst="line">
              <a:avLst/>
            </a:prstGeom>
            <a:ln w="12700" cap="rnd" cmpd="sng">
              <a:solidFill>
                <a:srgbClr val="9B9B9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4" name="Group 165" descr="Female Half Icon"/>
            <p:cNvGrpSpPr/>
            <p:nvPr/>
          </p:nvGrpSpPr>
          <p:grpSpPr>
            <a:xfrm>
              <a:off x="6122989" y="1295401"/>
              <a:ext cx="1155700" cy="5125813"/>
              <a:chOff x="6083300" y="990600"/>
              <a:chExt cx="1155700" cy="5125813"/>
            </a:xfrm>
          </p:grpSpPr>
          <p:sp>
            <p:nvSpPr>
              <p:cNvPr id="136" name="Freeform 54"/>
              <p:cNvSpPr>
                <a:spLocks/>
              </p:cNvSpPr>
              <p:nvPr/>
            </p:nvSpPr>
            <p:spPr bwMode="auto">
              <a:xfrm flipH="1">
                <a:off x="6096000" y="1905001"/>
                <a:ext cx="1143000" cy="4211412"/>
              </a:xfrm>
              <a:custGeom>
                <a:avLst/>
                <a:gdLst>
                  <a:gd name="T0" fmla="*/ 45 w 45"/>
                  <a:gd name="T1" fmla="*/ 99 h 165"/>
                  <a:gd name="T2" fmla="*/ 45 w 45"/>
                  <a:gd name="T3" fmla="*/ 1 h 165"/>
                  <a:gd name="T4" fmla="*/ 19 w 45"/>
                  <a:gd name="T5" fmla="*/ 6 h 165"/>
                  <a:gd name="T6" fmla="*/ 8 w 45"/>
                  <a:gd name="T7" fmla="*/ 35 h 165"/>
                  <a:gd name="T8" fmla="*/ 0 w 45"/>
                  <a:gd name="T9" fmla="*/ 65 h 165"/>
                  <a:gd name="T10" fmla="*/ 13 w 45"/>
                  <a:gd name="T11" fmla="*/ 66 h 165"/>
                  <a:gd name="T12" fmla="*/ 26 w 45"/>
                  <a:gd name="T13" fmla="*/ 25 h 165"/>
                  <a:gd name="T14" fmla="*/ 28 w 45"/>
                  <a:gd name="T15" fmla="*/ 23 h 165"/>
                  <a:gd name="T16" fmla="*/ 9 w 45"/>
                  <a:gd name="T17" fmla="*/ 99 h 165"/>
                  <a:gd name="T18" fmla="*/ 29 w 45"/>
                  <a:gd name="T19" fmla="*/ 99 h 165"/>
                  <a:gd name="T20" fmla="*/ 29 w 45"/>
                  <a:gd name="T21" fmla="*/ 157 h 165"/>
                  <a:gd name="T22" fmla="*/ 43 w 45"/>
                  <a:gd name="T23" fmla="*/ 157 h 165"/>
                  <a:gd name="T24" fmla="*/ 44 w 45"/>
                  <a:gd name="T25" fmla="*/ 99 h 165"/>
                  <a:gd name="T26" fmla="*/ 45 w 45"/>
                  <a:gd name="T27" fmla="*/ 99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5" h="165">
                    <a:moveTo>
                      <a:pt x="45" y="99"/>
                    </a:moveTo>
                    <a:cubicBezTo>
                      <a:pt x="45" y="1"/>
                      <a:pt x="45" y="1"/>
                      <a:pt x="45" y="1"/>
                    </a:cubicBezTo>
                    <a:cubicBezTo>
                      <a:pt x="36" y="1"/>
                      <a:pt x="26" y="0"/>
                      <a:pt x="19" y="6"/>
                    </a:cubicBezTo>
                    <a:cubicBezTo>
                      <a:pt x="12" y="14"/>
                      <a:pt x="12" y="25"/>
                      <a:pt x="8" y="35"/>
                    </a:cubicBezTo>
                    <a:cubicBezTo>
                      <a:pt x="6" y="45"/>
                      <a:pt x="1" y="55"/>
                      <a:pt x="0" y="65"/>
                    </a:cubicBezTo>
                    <a:cubicBezTo>
                      <a:pt x="0" y="72"/>
                      <a:pt x="12" y="73"/>
                      <a:pt x="13" y="66"/>
                    </a:cubicBezTo>
                    <a:cubicBezTo>
                      <a:pt x="18" y="53"/>
                      <a:pt x="21" y="38"/>
                      <a:pt x="26" y="25"/>
                    </a:cubicBezTo>
                    <a:cubicBezTo>
                      <a:pt x="26" y="24"/>
                      <a:pt x="28" y="23"/>
                      <a:pt x="28" y="23"/>
                    </a:cubicBezTo>
                    <a:cubicBezTo>
                      <a:pt x="22" y="48"/>
                      <a:pt x="15" y="74"/>
                      <a:pt x="9" y="99"/>
                    </a:cubicBezTo>
                    <a:cubicBezTo>
                      <a:pt x="16" y="99"/>
                      <a:pt x="22" y="99"/>
                      <a:pt x="29" y="99"/>
                    </a:cubicBezTo>
                    <a:cubicBezTo>
                      <a:pt x="29" y="118"/>
                      <a:pt x="28" y="138"/>
                      <a:pt x="29" y="157"/>
                    </a:cubicBezTo>
                    <a:cubicBezTo>
                      <a:pt x="30" y="165"/>
                      <a:pt x="43" y="165"/>
                      <a:pt x="43" y="157"/>
                    </a:cubicBezTo>
                    <a:cubicBezTo>
                      <a:pt x="44" y="138"/>
                      <a:pt x="43" y="118"/>
                      <a:pt x="44" y="99"/>
                    </a:cubicBezTo>
                    <a:cubicBezTo>
                      <a:pt x="44" y="99"/>
                      <a:pt x="45" y="99"/>
                      <a:pt x="45" y="99"/>
                    </a:cubicBezTo>
                    <a:close/>
                  </a:path>
                </a:pathLst>
              </a:custGeom>
              <a:solidFill>
                <a:srgbClr val="FF3606"/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pPr defTabSz="2437365"/>
                <a:endParaRPr lang="en-US" sz="4799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  <p:sp>
            <p:nvSpPr>
              <p:cNvPr id="137" name="Oval 17"/>
              <p:cNvSpPr/>
              <p:nvPr/>
            </p:nvSpPr>
            <p:spPr bwMode="auto">
              <a:xfrm flipH="1">
                <a:off x="6083300" y="990600"/>
                <a:ext cx="431800" cy="838200"/>
              </a:xfrm>
              <a:custGeom>
                <a:avLst/>
                <a:gdLst/>
                <a:ahLst/>
                <a:cxnLst/>
                <a:rect l="l" t="t" r="r" b="b"/>
                <a:pathLst>
                  <a:path w="431800" h="838200">
                    <a:moveTo>
                      <a:pt x="419100" y="0"/>
                    </a:moveTo>
                    <a:lnTo>
                      <a:pt x="431800" y="1280"/>
                    </a:lnTo>
                    <a:lnTo>
                      <a:pt x="431800" y="836920"/>
                    </a:lnTo>
                    <a:lnTo>
                      <a:pt x="419100" y="838200"/>
                    </a:lnTo>
                    <a:cubicBezTo>
                      <a:pt x="187637" y="838200"/>
                      <a:pt x="0" y="650563"/>
                      <a:pt x="0" y="419100"/>
                    </a:cubicBezTo>
                    <a:cubicBezTo>
                      <a:pt x="0" y="187637"/>
                      <a:pt x="187637" y="0"/>
                      <a:pt x="419100" y="0"/>
                    </a:cubicBezTo>
                    <a:close/>
                  </a:path>
                </a:pathLst>
              </a:custGeom>
              <a:solidFill>
                <a:srgbClr val="FF360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82832" tIns="91416" rIns="182832" bIns="91416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828343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799">
                  <a:solidFill>
                    <a:prstClr val="black">
                      <a:lumMod val="75000"/>
                      <a:lumOff val="25000"/>
                    </a:prstClr>
                  </a:solidFill>
                  <a:latin typeface="Times" pitchFamily="-97" charset="0"/>
                </a:endParaRPr>
              </a:p>
            </p:txBody>
          </p:sp>
        </p:grpSp>
        <p:sp>
          <p:nvSpPr>
            <p:cNvPr id="125" name="Rectangle 70"/>
            <p:cNvSpPr>
              <a:spLocks noChangeArrowheads="1"/>
            </p:cNvSpPr>
            <p:nvPr/>
          </p:nvSpPr>
          <p:spPr bwMode="auto">
            <a:xfrm>
              <a:off x="6492553" y="5361428"/>
              <a:ext cx="2438488" cy="854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algn="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7998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50.1%</a:t>
              </a:r>
              <a:r>
                <a:rPr lang="en-US" sz="3599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 </a:t>
              </a:r>
              <a:r>
                <a:rPr lang="en-US" sz="2799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112" charset="0"/>
                </a:rPr>
                <a:t>. </a:t>
              </a:r>
            </a:p>
          </p:txBody>
        </p:sp>
        <p:sp>
          <p:nvSpPr>
            <p:cNvPr id="126" name="Rectangle 70"/>
            <p:cNvSpPr>
              <a:spLocks noChangeArrowheads="1"/>
            </p:cNvSpPr>
            <p:nvPr/>
          </p:nvSpPr>
          <p:spPr bwMode="auto">
            <a:xfrm>
              <a:off x="10564959" y="2070743"/>
              <a:ext cx="1302906" cy="522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7998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51.7%</a:t>
              </a:r>
            </a:p>
          </p:txBody>
        </p:sp>
        <p:sp>
          <p:nvSpPr>
            <p:cNvPr id="127" name="Rectangle 70"/>
            <p:cNvSpPr>
              <a:spLocks noChangeArrowheads="1"/>
            </p:cNvSpPr>
            <p:nvPr/>
          </p:nvSpPr>
          <p:spPr bwMode="auto">
            <a:xfrm>
              <a:off x="7699439" y="1935418"/>
              <a:ext cx="1837263" cy="1219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7998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1,083</a:t>
              </a:r>
            </a:p>
            <a:p>
              <a:pPr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4799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112" charset="0"/>
                </a:rPr>
                <a:t>Participaciones</a:t>
              </a:r>
            </a:p>
          </p:txBody>
        </p:sp>
        <p:grpSp>
          <p:nvGrpSpPr>
            <p:cNvPr id="128" name="Group 278"/>
            <p:cNvGrpSpPr/>
            <p:nvPr/>
          </p:nvGrpSpPr>
          <p:grpSpPr>
            <a:xfrm>
              <a:off x="7304629" y="2042547"/>
              <a:ext cx="332629" cy="726488"/>
              <a:chOff x="1247742" y="1253583"/>
              <a:chExt cx="319088" cy="696911"/>
            </a:xfrm>
            <a:solidFill>
              <a:srgbClr val="E83CC9"/>
            </a:solidFill>
          </p:grpSpPr>
          <p:sp>
            <p:nvSpPr>
              <p:cNvPr id="134" name="Freeform 5"/>
              <p:cNvSpPr>
                <a:spLocks/>
              </p:cNvSpPr>
              <p:nvPr/>
            </p:nvSpPr>
            <p:spPr bwMode="auto">
              <a:xfrm>
                <a:off x="1330297" y="1253583"/>
                <a:ext cx="133350" cy="133350"/>
              </a:xfrm>
              <a:custGeom>
                <a:avLst/>
                <a:gdLst>
                  <a:gd name="T0" fmla="*/ 17 w 39"/>
                  <a:gd name="T1" fmla="*/ 3 h 39"/>
                  <a:gd name="T2" fmla="*/ 37 w 39"/>
                  <a:gd name="T3" fmla="*/ 21 h 39"/>
                  <a:gd name="T4" fmla="*/ 8 w 39"/>
                  <a:gd name="T5" fmla="*/ 28 h 39"/>
                  <a:gd name="T6" fmla="*/ 17 w 39"/>
                  <a:gd name="T7" fmla="*/ 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9">
                    <a:moveTo>
                      <a:pt x="17" y="3"/>
                    </a:moveTo>
                    <a:cubicBezTo>
                      <a:pt x="28" y="0"/>
                      <a:pt x="39" y="10"/>
                      <a:pt x="37" y="21"/>
                    </a:cubicBezTo>
                    <a:cubicBezTo>
                      <a:pt x="36" y="35"/>
                      <a:pt x="15" y="39"/>
                      <a:pt x="8" y="28"/>
                    </a:cubicBezTo>
                    <a:cubicBezTo>
                      <a:pt x="0" y="19"/>
                      <a:pt x="6" y="5"/>
                      <a:pt x="17" y="3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pPr defTabSz="2437365"/>
                <a:endParaRPr lang="en-US" sz="4799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  <p:sp>
            <p:nvSpPr>
              <p:cNvPr id="135" name="Freeform 10"/>
              <p:cNvSpPr>
                <a:spLocks/>
              </p:cNvSpPr>
              <p:nvPr/>
            </p:nvSpPr>
            <p:spPr bwMode="auto">
              <a:xfrm>
                <a:off x="1247742" y="1382169"/>
                <a:ext cx="319088" cy="568325"/>
              </a:xfrm>
              <a:custGeom>
                <a:avLst/>
                <a:gdLst>
                  <a:gd name="T0" fmla="*/ 19 w 93"/>
                  <a:gd name="T1" fmla="*/ 7 h 166"/>
                  <a:gd name="T2" fmla="*/ 49 w 93"/>
                  <a:gd name="T3" fmla="*/ 2 h 166"/>
                  <a:gd name="T4" fmla="*/ 72 w 93"/>
                  <a:gd name="T5" fmla="*/ 10 h 166"/>
                  <a:gd name="T6" fmla="*/ 84 w 93"/>
                  <a:gd name="T7" fmla="*/ 43 h 166"/>
                  <a:gd name="T8" fmla="*/ 89 w 93"/>
                  <a:gd name="T9" fmla="*/ 71 h 166"/>
                  <a:gd name="T10" fmla="*/ 77 w 93"/>
                  <a:gd name="T11" fmla="*/ 67 h 166"/>
                  <a:gd name="T12" fmla="*/ 65 w 93"/>
                  <a:gd name="T13" fmla="*/ 28 h 166"/>
                  <a:gd name="T14" fmla="*/ 61 w 93"/>
                  <a:gd name="T15" fmla="*/ 23 h 166"/>
                  <a:gd name="T16" fmla="*/ 82 w 93"/>
                  <a:gd name="T17" fmla="*/ 100 h 166"/>
                  <a:gd name="T18" fmla="*/ 63 w 93"/>
                  <a:gd name="T19" fmla="*/ 100 h 166"/>
                  <a:gd name="T20" fmla="*/ 63 w 93"/>
                  <a:gd name="T21" fmla="*/ 156 h 166"/>
                  <a:gd name="T22" fmla="*/ 55 w 93"/>
                  <a:gd name="T23" fmla="*/ 164 h 166"/>
                  <a:gd name="T24" fmla="*/ 48 w 93"/>
                  <a:gd name="T25" fmla="*/ 156 h 166"/>
                  <a:gd name="T26" fmla="*/ 48 w 93"/>
                  <a:gd name="T27" fmla="*/ 100 h 166"/>
                  <a:gd name="T28" fmla="*/ 43 w 93"/>
                  <a:gd name="T29" fmla="*/ 100 h 166"/>
                  <a:gd name="T30" fmla="*/ 43 w 93"/>
                  <a:gd name="T31" fmla="*/ 158 h 166"/>
                  <a:gd name="T32" fmla="*/ 29 w 93"/>
                  <a:gd name="T33" fmla="*/ 158 h 166"/>
                  <a:gd name="T34" fmla="*/ 28 w 93"/>
                  <a:gd name="T35" fmla="*/ 100 h 166"/>
                  <a:gd name="T36" fmla="*/ 9 w 93"/>
                  <a:gd name="T37" fmla="*/ 100 h 166"/>
                  <a:gd name="T38" fmla="*/ 28 w 93"/>
                  <a:gd name="T39" fmla="*/ 24 h 166"/>
                  <a:gd name="T40" fmla="*/ 25 w 93"/>
                  <a:gd name="T41" fmla="*/ 26 h 166"/>
                  <a:gd name="T42" fmla="*/ 13 w 93"/>
                  <a:gd name="T43" fmla="*/ 67 h 166"/>
                  <a:gd name="T44" fmla="*/ 0 w 93"/>
                  <a:gd name="T45" fmla="*/ 66 h 166"/>
                  <a:gd name="T46" fmla="*/ 8 w 93"/>
                  <a:gd name="T47" fmla="*/ 36 h 166"/>
                  <a:gd name="T48" fmla="*/ 19 w 93"/>
                  <a:gd name="T49" fmla="*/ 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3" h="166">
                    <a:moveTo>
                      <a:pt x="19" y="7"/>
                    </a:moveTo>
                    <a:cubicBezTo>
                      <a:pt x="27" y="0"/>
                      <a:pt x="39" y="3"/>
                      <a:pt x="49" y="2"/>
                    </a:cubicBezTo>
                    <a:cubicBezTo>
                      <a:pt x="58" y="1"/>
                      <a:pt x="68" y="2"/>
                      <a:pt x="72" y="10"/>
                    </a:cubicBezTo>
                    <a:cubicBezTo>
                      <a:pt x="78" y="20"/>
                      <a:pt x="80" y="32"/>
                      <a:pt x="84" y="43"/>
                    </a:cubicBezTo>
                    <a:cubicBezTo>
                      <a:pt x="90" y="59"/>
                      <a:pt x="93" y="68"/>
                      <a:pt x="89" y="71"/>
                    </a:cubicBezTo>
                    <a:cubicBezTo>
                      <a:pt x="85" y="73"/>
                      <a:pt x="79" y="72"/>
                      <a:pt x="77" y="67"/>
                    </a:cubicBezTo>
                    <a:cubicBezTo>
                      <a:pt x="72" y="54"/>
                      <a:pt x="69" y="41"/>
                      <a:pt x="65" y="28"/>
                    </a:cubicBezTo>
                    <a:cubicBezTo>
                      <a:pt x="64" y="25"/>
                      <a:pt x="62" y="24"/>
                      <a:pt x="61" y="23"/>
                    </a:cubicBezTo>
                    <a:cubicBezTo>
                      <a:pt x="67" y="49"/>
                      <a:pt x="75" y="74"/>
                      <a:pt x="82" y="100"/>
                    </a:cubicBezTo>
                    <a:cubicBezTo>
                      <a:pt x="76" y="100"/>
                      <a:pt x="69" y="100"/>
                      <a:pt x="63" y="100"/>
                    </a:cubicBezTo>
                    <a:cubicBezTo>
                      <a:pt x="63" y="119"/>
                      <a:pt x="63" y="137"/>
                      <a:pt x="63" y="156"/>
                    </a:cubicBezTo>
                    <a:cubicBezTo>
                      <a:pt x="63" y="160"/>
                      <a:pt x="60" y="165"/>
                      <a:pt x="55" y="164"/>
                    </a:cubicBezTo>
                    <a:cubicBezTo>
                      <a:pt x="51" y="165"/>
                      <a:pt x="47" y="160"/>
                      <a:pt x="48" y="156"/>
                    </a:cubicBezTo>
                    <a:cubicBezTo>
                      <a:pt x="48" y="137"/>
                      <a:pt x="48" y="119"/>
                      <a:pt x="48" y="100"/>
                    </a:cubicBezTo>
                    <a:cubicBezTo>
                      <a:pt x="47" y="100"/>
                      <a:pt x="44" y="100"/>
                      <a:pt x="43" y="100"/>
                    </a:cubicBezTo>
                    <a:cubicBezTo>
                      <a:pt x="43" y="119"/>
                      <a:pt x="44" y="139"/>
                      <a:pt x="43" y="158"/>
                    </a:cubicBezTo>
                    <a:cubicBezTo>
                      <a:pt x="42" y="166"/>
                      <a:pt x="29" y="166"/>
                      <a:pt x="29" y="158"/>
                    </a:cubicBezTo>
                    <a:cubicBezTo>
                      <a:pt x="28" y="139"/>
                      <a:pt x="29" y="119"/>
                      <a:pt x="28" y="100"/>
                    </a:cubicBezTo>
                    <a:cubicBezTo>
                      <a:pt x="22" y="100"/>
                      <a:pt x="15" y="100"/>
                      <a:pt x="9" y="100"/>
                    </a:cubicBezTo>
                    <a:cubicBezTo>
                      <a:pt x="15" y="75"/>
                      <a:pt x="22" y="49"/>
                      <a:pt x="28" y="24"/>
                    </a:cubicBezTo>
                    <a:cubicBezTo>
                      <a:pt x="27" y="24"/>
                      <a:pt x="26" y="25"/>
                      <a:pt x="25" y="26"/>
                    </a:cubicBezTo>
                    <a:cubicBezTo>
                      <a:pt x="20" y="39"/>
                      <a:pt x="18" y="54"/>
                      <a:pt x="13" y="67"/>
                    </a:cubicBezTo>
                    <a:cubicBezTo>
                      <a:pt x="11" y="74"/>
                      <a:pt x="0" y="73"/>
                      <a:pt x="0" y="66"/>
                    </a:cubicBezTo>
                    <a:cubicBezTo>
                      <a:pt x="1" y="56"/>
                      <a:pt x="5" y="46"/>
                      <a:pt x="8" y="36"/>
                    </a:cubicBezTo>
                    <a:cubicBezTo>
                      <a:pt x="11" y="26"/>
                      <a:pt x="12" y="15"/>
                      <a:pt x="19" y="7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/>
              <a:p>
                <a:pPr defTabSz="2437365"/>
                <a:endParaRPr lang="en-US" sz="4799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</p:grpSp>
        <p:sp>
          <p:nvSpPr>
            <p:cNvPr id="129" name="Rectangle 70"/>
            <p:cNvSpPr>
              <a:spLocks noChangeArrowheads="1"/>
            </p:cNvSpPr>
            <p:nvPr/>
          </p:nvSpPr>
          <p:spPr bwMode="auto">
            <a:xfrm>
              <a:off x="8378028" y="3376317"/>
              <a:ext cx="1835612" cy="932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algn="ct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7998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60.1 </a:t>
              </a:r>
            </a:p>
            <a:p>
              <a:pPr algn="ct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n-US" sz="7998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Miles</a:t>
              </a:r>
            </a:p>
          </p:txBody>
        </p:sp>
        <p:sp>
          <p:nvSpPr>
            <p:cNvPr id="130" name="Rectangle 70"/>
            <p:cNvSpPr>
              <a:spLocks noChangeArrowheads="1"/>
            </p:cNvSpPr>
            <p:nvPr/>
          </p:nvSpPr>
          <p:spPr bwMode="auto">
            <a:xfrm>
              <a:off x="8622331" y="5449320"/>
              <a:ext cx="3066379" cy="377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6" tIns="36566" rIns="54850" bIns="36566"/>
            <a:lstStyle/>
            <a:p>
              <a:pPr algn="r" defTabSz="2437365">
                <a:lnSpc>
                  <a:spcPct val="85000"/>
                </a:lnSpc>
                <a:spcBef>
                  <a:spcPts val="400"/>
                </a:spcBef>
              </a:pPr>
              <a:r>
                <a:rPr lang="es-419" sz="4799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Presupuesto</a:t>
              </a:r>
              <a:r>
                <a:rPr lang="en-US" sz="4799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 </a:t>
              </a:r>
              <a:r>
                <a:rPr lang="es-419" sz="4799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itchFamily="34" charset="0"/>
                </a:rPr>
                <a:t>Ejecutado</a:t>
              </a:r>
              <a:endParaRPr lang="es-419" sz="2799">
                <a:solidFill>
                  <a:prstClr val="black">
                    <a:lumMod val="75000"/>
                    <a:lumOff val="25000"/>
                  </a:prstClr>
                </a:solidFill>
                <a:latin typeface="Arial Narrow" pitchFamily="112" charset="0"/>
              </a:endParaRPr>
            </a:p>
          </p:txBody>
        </p:sp>
        <p:sp>
          <p:nvSpPr>
            <p:cNvPr id="131" name="Freeform 34"/>
            <p:cNvSpPr>
              <a:spLocks/>
            </p:cNvSpPr>
            <p:nvPr/>
          </p:nvSpPr>
          <p:spPr bwMode="auto">
            <a:xfrm>
              <a:off x="9511783" y="1811974"/>
              <a:ext cx="421707" cy="443172"/>
            </a:xfrm>
            <a:custGeom>
              <a:avLst/>
              <a:gdLst/>
              <a:ahLst/>
              <a:cxnLst>
                <a:cxn ang="0">
                  <a:pos x="668" y="702"/>
                </a:cxn>
                <a:cxn ang="0">
                  <a:pos x="0" y="484"/>
                </a:cxn>
                <a:cxn ang="0">
                  <a:pos x="0" y="484"/>
                </a:cxn>
                <a:cxn ang="0">
                  <a:pos x="10" y="458"/>
                </a:cxn>
                <a:cxn ang="0">
                  <a:pos x="20" y="431"/>
                </a:cxn>
                <a:cxn ang="0">
                  <a:pos x="31" y="404"/>
                </a:cxn>
                <a:cxn ang="0">
                  <a:pos x="43" y="379"/>
                </a:cxn>
                <a:cxn ang="0">
                  <a:pos x="57" y="355"/>
                </a:cxn>
                <a:cxn ang="0">
                  <a:pos x="71" y="330"/>
                </a:cxn>
                <a:cxn ang="0">
                  <a:pos x="86" y="307"/>
                </a:cxn>
                <a:cxn ang="0">
                  <a:pos x="101" y="285"/>
                </a:cxn>
                <a:cxn ang="0">
                  <a:pos x="118" y="263"/>
                </a:cxn>
                <a:cxn ang="0">
                  <a:pos x="135" y="241"/>
                </a:cxn>
                <a:cxn ang="0">
                  <a:pos x="153" y="222"/>
                </a:cxn>
                <a:cxn ang="0">
                  <a:pos x="171" y="202"/>
                </a:cxn>
                <a:cxn ang="0">
                  <a:pos x="191" y="183"/>
                </a:cxn>
                <a:cxn ang="0">
                  <a:pos x="212" y="166"/>
                </a:cxn>
                <a:cxn ang="0">
                  <a:pos x="233" y="147"/>
                </a:cxn>
                <a:cxn ang="0">
                  <a:pos x="254" y="132"/>
                </a:cxn>
                <a:cxn ang="0">
                  <a:pos x="276" y="117"/>
                </a:cxn>
                <a:cxn ang="0">
                  <a:pos x="299" y="101"/>
                </a:cxn>
                <a:cxn ang="0">
                  <a:pos x="321" y="89"/>
                </a:cxn>
                <a:cxn ang="0">
                  <a:pos x="345" y="76"/>
                </a:cxn>
                <a:cxn ang="0">
                  <a:pos x="370" y="63"/>
                </a:cxn>
                <a:cxn ang="0">
                  <a:pos x="394" y="53"/>
                </a:cxn>
                <a:cxn ang="0">
                  <a:pos x="421" y="44"/>
                </a:cxn>
                <a:cxn ang="0">
                  <a:pos x="446" y="34"/>
                </a:cxn>
                <a:cxn ang="0">
                  <a:pos x="473" y="27"/>
                </a:cxn>
                <a:cxn ang="0">
                  <a:pos x="500" y="20"/>
                </a:cxn>
                <a:cxn ang="0">
                  <a:pos x="526" y="13"/>
                </a:cxn>
                <a:cxn ang="0">
                  <a:pos x="554" y="9"/>
                </a:cxn>
                <a:cxn ang="0">
                  <a:pos x="582" y="4"/>
                </a:cxn>
                <a:cxn ang="0">
                  <a:pos x="611" y="2"/>
                </a:cxn>
                <a:cxn ang="0">
                  <a:pos x="639" y="0"/>
                </a:cxn>
                <a:cxn ang="0">
                  <a:pos x="668" y="0"/>
                </a:cxn>
                <a:cxn ang="0">
                  <a:pos x="668" y="702"/>
                </a:cxn>
              </a:cxnLst>
              <a:rect l="0" t="0" r="r" b="b"/>
              <a:pathLst>
                <a:path w="668" h="702">
                  <a:moveTo>
                    <a:pt x="668" y="702"/>
                  </a:moveTo>
                  <a:lnTo>
                    <a:pt x="0" y="484"/>
                  </a:lnTo>
                  <a:lnTo>
                    <a:pt x="0" y="484"/>
                  </a:lnTo>
                  <a:lnTo>
                    <a:pt x="10" y="458"/>
                  </a:lnTo>
                  <a:lnTo>
                    <a:pt x="20" y="431"/>
                  </a:lnTo>
                  <a:lnTo>
                    <a:pt x="31" y="404"/>
                  </a:lnTo>
                  <a:lnTo>
                    <a:pt x="43" y="379"/>
                  </a:lnTo>
                  <a:lnTo>
                    <a:pt x="57" y="355"/>
                  </a:lnTo>
                  <a:lnTo>
                    <a:pt x="71" y="330"/>
                  </a:lnTo>
                  <a:lnTo>
                    <a:pt x="86" y="307"/>
                  </a:lnTo>
                  <a:lnTo>
                    <a:pt x="101" y="285"/>
                  </a:lnTo>
                  <a:lnTo>
                    <a:pt x="118" y="263"/>
                  </a:lnTo>
                  <a:lnTo>
                    <a:pt x="135" y="241"/>
                  </a:lnTo>
                  <a:lnTo>
                    <a:pt x="153" y="222"/>
                  </a:lnTo>
                  <a:lnTo>
                    <a:pt x="171" y="202"/>
                  </a:lnTo>
                  <a:lnTo>
                    <a:pt x="191" y="183"/>
                  </a:lnTo>
                  <a:lnTo>
                    <a:pt x="212" y="166"/>
                  </a:lnTo>
                  <a:lnTo>
                    <a:pt x="233" y="147"/>
                  </a:lnTo>
                  <a:lnTo>
                    <a:pt x="254" y="132"/>
                  </a:lnTo>
                  <a:lnTo>
                    <a:pt x="276" y="117"/>
                  </a:lnTo>
                  <a:lnTo>
                    <a:pt x="299" y="101"/>
                  </a:lnTo>
                  <a:lnTo>
                    <a:pt x="321" y="89"/>
                  </a:lnTo>
                  <a:lnTo>
                    <a:pt x="345" y="76"/>
                  </a:lnTo>
                  <a:lnTo>
                    <a:pt x="370" y="63"/>
                  </a:lnTo>
                  <a:lnTo>
                    <a:pt x="394" y="53"/>
                  </a:lnTo>
                  <a:lnTo>
                    <a:pt x="421" y="44"/>
                  </a:lnTo>
                  <a:lnTo>
                    <a:pt x="446" y="34"/>
                  </a:lnTo>
                  <a:lnTo>
                    <a:pt x="473" y="27"/>
                  </a:lnTo>
                  <a:lnTo>
                    <a:pt x="500" y="20"/>
                  </a:lnTo>
                  <a:lnTo>
                    <a:pt x="526" y="13"/>
                  </a:lnTo>
                  <a:lnTo>
                    <a:pt x="554" y="9"/>
                  </a:lnTo>
                  <a:lnTo>
                    <a:pt x="582" y="4"/>
                  </a:lnTo>
                  <a:lnTo>
                    <a:pt x="611" y="2"/>
                  </a:lnTo>
                  <a:lnTo>
                    <a:pt x="639" y="0"/>
                  </a:lnTo>
                  <a:lnTo>
                    <a:pt x="668" y="0"/>
                  </a:lnTo>
                  <a:lnTo>
                    <a:pt x="668" y="70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pPr defTabSz="2437365"/>
              <a:endParaRPr lang="en-US" sz="4799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  <p:sp>
          <p:nvSpPr>
            <p:cNvPr id="132" name="Freeform 35"/>
            <p:cNvSpPr>
              <a:spLocks/>
            </p:cNvSpPr>
            <p:nvPr/>
          </p:nvSpPr>
          <p:spPr bwMode="auto">
            <a:xfrm>
              <a:off x="9554256" y="1901971"/>
              <a:ext cx="886342" cy="885713"/>
            </a:xfrm>
            <a:custGeom>
              <a:avLst/>
              <a:gdLst/>
              <a:ahLst/>
              <a:cxnLst>
                <a:cxn ang="0">
                  <a:pos x="702" y="0"/>
                </a:cxn>
                <a:cxn ang="0">
                  <a:pos x="739" y="0"/>
                </a:cxn>
                <a:cxn ang="0">
                  <a:pos x="809" y="7"/>
                </a:cxn>
                <a:cxn ang="0">
                  <a:pos x="878" y="21"/>
                </a:cxn>
                <a:cxn ang="0">
                  <a:pos x="944" y="42"/>
                </a:cxn>
                <a:cxn ang="0">
                  <a:pos x="1007" y="68"/>
                </a:cxn>
                <a:cxn ang="0">
                  <a:pos x="1067" y="101"/>
                </a:cxn>
                <a:cxn ang="0">
                  <a:pos x="1122" y="139"/>
                </a:cxn>
                <a:cxn ang="0">
                  <a:pos x="1175" y="181"/>
                </a:cxn>
                <a:cxn ang="0">
                  <a:pos x="1221" y="228"/>
                </a:cxn>
                <a:cxn ang="0">
                  <a:pos x="1265" y="280"/>
                </a:cxn>
                <a:cxn ang="0">
                  <a:pos x="1303" y="336"/>
                </a:cxn>
                <a:cxn ang="0">
                  <a:pos x="1335" y="397"/>
                </a:cxn>
                <a:cxn ang="0">
                  <a:pos x="1362" y="460"/>
                </a:cxn>
                <a:cxn ang="0">
                  <a:pos x="1383" y="526"/>
                </a:cxn>
                <a:cxn ang="0">
                  <a:pos x="1397" y="595"/>
                </a:cxn>
                <a:cxn ang="0">
                  <a:pos x="1404" y="665"/>
                </a:cxn>
                <a:cxn ang="0">
                  <a:pos x="1404" y="701"/>
                </a:cxn>
                <a:cxn ang="0">
                  <a:pos x="1401" y="773"/>
                </a:cxn>
                <a:cxn ang="0">
                  <a:pos x="1390" y="843"/>
                </a:cxn>
                <a:cxn ang="0">
                  <a:pos x="1373" y="909"/>
                </a:cxn>
                <a:cxn ang="0">
                  <a:pos x="1349" y="973"/>
                </a:cxn>
                <a:cxn ang="0">
                  <a:pos x="1320" y="1035"/>
                </a:cxn>
                <a:cxn ang="0">
                  <a:pos x="1285" y="1093"/>
                </a:cxn>
                <a:cxn ang="0">
                  <a:pos x="1244" y="1147"/>
                </a:cxn>
                <a:cxn ang="0">
                  <a:pos x="1199" y="1197"/>
                </a:cxn>
                <a:cxn ang="0">
                  <a:pos x="1148" y="1243"/>
                </a:cxn>
                <a:cxn ang="0">
                  <a:pos x="1095" y="1284"/>
                </a:cxn>
                <a:cxn ang="0">
                  <a:pos x="1038" y="1319"/>
                </a:cxn>
                <a:cxn ang="0">
                  <a:pos x="976" y="1348"/>
                </a:cxn>
                <a:cxn ang="0">
                  <a:pos x="911" y="1371"/>
                </a:cxn>
                <a:cxn ang="0">
                  <a:pos x="844" y="1389"/>
                </a:cxn>
                <a:cxn ang="0">
                  <a:pos x="774" y="1399"/>
                </a:cxn>
                <a:cxn ang="0">
                  <a:pos x="702" y="1403"/>
                </a:cxn>
                <a:cxn ang="0">
                  <a:pos x="666" y="1401"/>
                </a:cxn>
                <a:cxn ang="0">
                  <a:pos x="595" y="1394"/>
                </a:cxn>
                <a:cxn ang="0">
                  <a:pos x="527" y="1380"/>
                </a:cxn>
                <a:cxn ang="0">
                  <a:pos x="461" y="1361"/>
                </a:cxn>
                <a:cxn ang="0">
                  <a:pos x="397" y="1334"/>
                </a:cxn>
                <a:cxn ang="0">
                  <a:pos x="338" y="1302"/>
                </a:cxn>
                <a:cxn ang="0">
                  <a:pos x="282" y="1264"/>
                </a:cxn>
                <a:cxn ang="0">
                  <a:pos x="230" y="1220"/>
                </a:cxn>
                <a:cxn ang="0">
                  <a:pos x="183" y="1173"/>
                </a:cxn>
                <a:cxn ang="0">
                  <a:pos x="139" y="1121"/>
                </a:cxn>
                <a:cxn ang="0">
                  <a:pos x="101" y="1065"/>
                </a:cxn>
                <a:cxn ang="0">
                  <a:pos x="69" y="1006"/>
                </a:cxn>
                <a:cxn ang="0">
                  <a:pos x="42" y="943"/>
                </a:cxn>
                <a:cxn ang="0">
                  <a:pos x="23" y="877"/>
                </a:cxn>
                <a:cxn ang="0">
                  <a:pos x="9" y="808"/>
                </a:cxn>
                <a:cxn ang="0">
                  <a:pos x="2" y="736"/>
                </a:cxn>
                <a:cxn ang="0">
                  <a:pos x="0" y="701"/>
                </a:cxn>
                <a:cxn ang="0">
                  <a:pos x="2" y="645"/>
                </a:cxn>
                <a:cxn ang="0">
                  <a:pos x="9" y="590"/>
                </a:cxn>
                <a:cxn ang="0">
                  <a:pos x="18" y="538"/>
                </a:cxn>
                <a:cxn ang="0">
                  <a:pos x="34" y="484"/>
                </a:cxn>
              </a:cxnLst>
              <a:rect l="0" t="0" r="r" b="b"/>
              <a:pathLst>
                <a:path w="1404" h="1403">
                  <a:moveTo>
                    <a:pt x="702" y="701"/>
                  </a:moveTo>
                  <a:lnTo>
                    <a:pt x="702" y="0"/>
                  </a:lnTo>
                  <a:lnTo>
                    <a:pt x="702" y="0"/>
                  </a:lnTo>
                  <a:lnTo>
                    <a:pt x="739" y="0"/>
                  </a:lnTo>
                  <a:lnTo>
                    <a:pt x="774" y="2"/>
                  </a:lnTo>
                  <a:lnTo>
                    <a:pt x="809" y="7"/>
                  </a:lnTo>
                  <a:lnTo>
                    <a:pt x="844" y="14"/>
                  </a:lnTo>
                  <a:lnTo>
                    <a:pt x="878" y="21"/>
                  </a:lnTo>
                  <a:lnTo>
                    <a:pt x="911" y="30"/>
                  </a:lnTo>
                  <a:lnTo>
                    <a:pt x="944" y="42"/>
                  </a:lnTo>
                  <a:lnTo>
                    <a:pt x="976" y="54"/>
                  </a:lnTo>
                  <a:lnTo>
                    <a:pt x="1007" y="68"/>
                  </a:lnTo>
                  <a:lnTo>
                    <a:pt x="1038" y="84"/>
                  </a:lnTo>
                  <a:lnTo>
                    <a:pt x="1067" y="101"/>
                  </a:lnTo>
                  <a:lnTo>
                    <a:pt x="1095" y="119"/>
                  </a:lnTo>
                  <a:lnTo>
                    <a:pt x="1122" y="139"/>
                  </a:lnTo>
                  <a:lnTo>
                    <a:pt x="1148" y="160"/>
                  </a:lnTo>
                  <a:lnTo>
                    <a:pt x="1175" y="181"/>
                  </a:lnTo>
                  <a:lnTo>
                    <a:pt x="1199" y="204"/>
                  </a:lnTo>
                  <a:lnTo>
                    <a:pt x="1221" y="228"/>
                  </a:lnTo>
                  <a:lnTo>
                    <a:pt x="1244" y="255"/>
                  </a:lnTo>
                  <a:lnTo>
                    <a:pt x="1265" y="280"/>
                  </a:lnTo>
                  <a:lnTo>
                    <a:pt x="1285" y="308"/>
                  </a:lnTo>
                  <a:lnTo>
                    <a:pt x="1303" y="336"/>
                  </a:lnTo>
                  <a:lnTo>
                    <a:pt x="1320" y="366"/>
                  </a:lnTo>
                  <a:lnTo>
                    <a:pt x="1335" y="397"/>
                  </a:lnTo>
                  <a:lnTo>
                    <a:pt x="1349" y="428"/>
                  </a:lnTo>
                  <a:lnTo>
                    <a:pt x="1362" y="460"/>
                  </a:lnTo>
                  <a:lnTo>
                    <a:pt x="1373" y="492"/>
                  </a:lnTo>
                  <a:lnTo>
                    <a:pt x="1383" y="526"/>
                  </a:lnTo>
                  <a:lnTo>
                    <a:pt x="1390" y="560"/>
                  </a:lnTo>
                  <a:lnTo>
                    <a:pt x="1397" y="595"/>
                  </a:lnTo>
                  <a:lnTo>
                    <a:pt x="1401" y="630"/>
                  </a:lnTo>
                  <a:lnTo>
                    <a:pt x="1404" y="665"/>
                  </a:lnTo>
                  <a:lnTo>
                    <a:pt x="1404" y="701"/>
                  </a:lnTo>
                  <a:lnTo>
                    <a:pt x="1404" y="701"/>
                  </a:lnTo>
                  <a:lnTo>
                    <a:pt x="1404" y="736"/>
                  </a:lnTo>
                  <a:lnTo>
                    <a:pt x="1401" y="773"/>
                  </a:lnTo>
                  <a:lnTo>
                    <a:pt x="1397" y="808"/>
                  </a:lnTo>
                  <a:lnTo>
                    <a:pt x="1390" y="843"/>
                  </a:lnTo>
                  <a:lnTo>
                    <a:pt x="1383" y="877"/>
                  </a:lnTo>
                  <a:lnTo>
                    <a:pt x="1373" y="909"/>
                  </a:lnTo>
                  <a:lnTo>
                    <a:pt x="1362" y="943"/>
                  </a:lnTo>
                  <a:lnTo>
                    <a:pt x="1349" y="973"/>
                  </a:lnTo>
                  <a:lnTo>
                    <a:pt x="1335" y="1006"/>
                  </a:lnTo>
                  <a:lnTo>
                    <a:pt x="1320" y="1035"/>
                  </a:lnTo>
                  <a:lnTo>
                    <a:pt x="1303" y="1065"/>
                  </a:lnTo>
                  <a:lnTo>
                    <a:pt x="1285" y="1093"/>
                  </a:lnTo>
                  <a:lnTo>
                    <a:pt x="1265" y="1121"/>
                  </a:lnTo>
                  <a:lnTo>
                    <a:pt x="1244" y="1147"/>
                  </a:lnTo>
                  <a:lnTo>
                    <a:pt x="1221" y="1173"/>
                  </a:lnTo>
                  <a:lnTo>
                    <a:pt x="1199" y="1197"/>
                  </a:lnTo>
                  <a:lnTo>
                    <a:pt x="1175" y="1220"/>
                  </a:lnTo>
                  <a:lnTo>
                    <a:pt x="1148" y="1243"/>
                  </a:lnTo>
                  <a:lnTo>
                    <a:pt x="1122" y="1264"/>
                  </a:lnTo>
                  <a:lnTo>
                    <a:pt x="1095" y="1284"/>
                  </a:lnTo>
                  <a:lnTo>
                    <a:pt x="1067" y="1302"/>
                  </a:lnTo>
                  <a:lnTo>
                    <a:pt x="1038" y="1319"/>
                  </a:lnTo>
                  <a:lnTo>
                    <a:pt x="1007" y="1334"/>
                  </a:lnTo>
                  <a:lnTo>
                    <a:pt x="976" y="1348"/>
                  </a:lnTo>
                  <a:lnTo>
                    <a:pt x="944" y="1361"/>
                  </a:lnTo>
                  <a:lnTo>
                    <a:pt x="911" y="1371"/>
                  </a:lnTo>
                  <a:lnTo>
                    <a:pt x="878" y="1380"/>
                  </a:lnTo>
                  <a:lnTo>
                    <a:pt x="844" y="1389"/>
                  </a:lnTo>
                  <a:lnTo>
                    <a:pt x="809" y="1394"/>
                  </a:lnTo>
                  <a:lnTo>
                    <a:pt x="774" y="1399"/>
                  </a:lnTo>
                  <a:lnTo>
                    <a:pt x="739" y="1401"/>
                  </a:lnTo>
                  <a:lnTo>
                    <a:pt x="702" y="1403"/>
                  </a:lnTo>
                  <a:lnTo>
                    <a:pt x="702" y="1403"/>
                  </a:lnTo>
                  <a:lnTo>
                    <a:pt x="666" y="1401"/>
                  </a:lnTo>
                  <a:lnTo>
                    <a:pt x="630" y="1399"/>
                  </a:lnTo>
                  <a:lnTo>
                    <a:pt x="595" y="1394"/>
                  </a:lnTo>
                  <a:lnTo>
                    <a:pt x="560" y="1389"/>
                  </a:lnTo>
                  <a:lnTo>
                    <a:pt x="527" y="1380"/>
                  </a:lnTo>
                  <a:lnTo>
                    <a:pt x="493" y="1371"/>
                  </a:lnTo>
                  <a:lnTo>
                    <a:pt x="461" y="1361"/>
                  </a:lnTo>
                  <a:lnTo>
                    <a:pt x="428" y="1348"/>
                  </a:lnTo>
                  <a:lnTo>
                    <a:pt x="397" y="1334"/>
                  </a:lnTo>
                  <a:lnTo>
                    <a:pt x="368" y="1319"/>
                  </a:lnTo>
                  <a:lnTo>
                    <a:pt x="338" y="1302"/>
                  </a:lnTo>
                  <a:lnTo>
                    <a:pt x="310" y="1284"/>
                  </a:lnTo>
                  <a:lnTo>
                    <a:pt x="282" y="1264"/>
                  </a:lnTo>
                  <a:lnTo>
                    <a:pt x="256" y="1243"/>
                  </a:lnTo>
                  <a:lnTo>
                    <a:pt x="230" y="1220"/>
                  </a:lnTo>
                  <a:lnTo>
                    <a:pt x="205" y="1197"/>
                  </a:lnTo>
                  <a:lnTo>
                    <a:pt x="183" y="1173"/>
                  </a:lnTo>
                  <a:lnTo>
                    <a:pt x="160" y="1147"/>
                  </a:lnTo>
                  <a:lnTo>
                    <a:pt x="139" y="1121"/>
                  </a:lnTo>
                  <a:lnTo>
                    <a:pt x="119" y="1093"/>
                  </a:lnTo>
                  <a:lnTo>
                    <a:pt x="101" y="1065"/>
                  </a:lnTo>
                  <a:lnTo>
                    <a:pt x="84" y="1035"/>
                  </a:lnTo>
                  <a:lnTo>
                    <a:pt x="69" y="1006"/>
                  </a:lnTo>
                  <a:lnTo>
                    <a:pt x="55" y="973"/>
                  </a:lnTo>
                  <a:lnTo>
                    <a:pt x="42" y="943"/>
                  </a:lnTo>
                  <a:lnTo>
                    <a:pt x="31" y="909"/>
                  </a:lnTo>
                  <a:lnTo>
                    <a:pt x="23" y="877"/>
                  </a:lnTo>
                  <a:lnTo>
                    <a:pt x="14" y="843"/>
                  </a:lnTo>
                  <a:lnTo>
                    <a:pt x="9" y="808"/>
                  </a:lnTo>
                  <a:lnTo>
                    <a:pt x="4" y="773"/>
                  </a:lnTo>
                  <a:lnTo>
                    <a:pt x="2" y="736"/>
                  </a:lnTo>
                  <a:lnTo>
                    <a:pt x="0" y="701"/>
                  </a:lnTo>
                  <a:lnTo>
                    <a:pt x="0" y="701"/>
                  </a:lnTo>
                  <a:lnTo>
                    <a:pt x="0" y="672"/>
                  </a:lnTo>
                  <a:lnTo>
                    <a:pt x="2" y="645"/>
                  </a:lnTo>
                  <a:lnTo>
                    <a:pt x="4" y="617"/>
                  </a:lnTo>
                  <a:lnTo>
                    <a:pt x="9" y="590"/>
                  </a:lnTo>
                  <a:lnTo>
                    <a:pt x="13" y="565"/>
                  </a:lnTo>
                  <a:lnTo>
                    <a:pt x="18" y="538"/>
                  </a:lnTo>
                  <a:lnTo>
                    <a:pt x="27" y="512"/>
                  </a:lnTo>
                  <a:lnTo>
                    <a:pt x="34" y="484"/>
                  </a:lnTo>
                  <a:lnTo>
                    <a:pt x="702" y="701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pPr defTabSz="2437365"/>
              <a:endParaRPr lang="en-US" sz="4799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  <p:sp>
          <p:nvSpPr>
            <p:cNvPr id="133" name="Freeform 460"/>
            <p:cNvSpPr/>
            <p:nvPr/>
          </p:nvSpPr>
          <p:spPr>
            <a:xfrm>
              <a:off x="10849351" y="3335046"/>
              <a:ext cx="658809" cy="1035165"/>
            </a:xfrm>
            <a:custGeom>
              <a:avLst/>
              <a:gdLst/>
              <a:ahLst/>
              <a:cxnLst/>
              <a:rect l="l" t="t" r="r" b="b"/>
              <a:pathLst>
                <a:path w="262845" h="504825">
                  <a:moveTo>
                    <a:pt x="114947" y="0"/>
                  </a:moveTo>
                  <a:lnTo>
                    <a:pt x="152977" y="0"/>
                  </a:lnTo>
                  <a:cubicBezTo>
                    <a:pt x="155607" y="0"/>
                    <a:pt x="157767" y="845"/>
                    <a:pt x="159457" y="2535"/>
                  </a:cubicBezTo>
                  <a:cubicBezTo>
                    <a:pt x="161147" y="4226"/>
                    <a:pt x="161992" y="6385"/>
                    <a:pt x="161992" y="9015"/>
                  </a:cubicBezTo>
                  <a:lnTo>
                    <a:pt x="161992" y="58596"/>
                  </a:lnTo>
                  <a:cubicBezTo>
                    <a:pt x="172698" y="59723"/>
                    <a:pt x="183073" y="61882"/>
                    <a:pt x="193121" y="65075"/>
                  </a:cubicBezTo>
                  <a:cubicBezTo>
                    <a:pt x="203169" y="68268"/>
                    <a:pt x="211338" y="71414"/>
                    <a:pt x="217630" y="74512"/>
                  </a:cubicBezTo>
                  <a:cubicBezTo>
                    <a:pt x="223921" y="77611"/>
                    <a:pt x="229885" y="81133"/>
                    <a:pt x="235519" y="85076"/>
                  </a:cubicBezTo>
                  <a:cubicBezTo>
                    <a:pt x="241153" y="89020"/>
                    <a:pt x="244815" y="91744"/>
                    <a:pt x="246506" y="93246"/>
                  </a:cubicBezTo>
                  <a:cubicBezTo>
                    <a:pt x="248195" y="94749"/>
                    <a:pt x="249604" y="96063"/>
                    <a:pt x="250731" y="97190"/>
                  </a:cubicBezTo>
                  <a:cubicBezTo>
                    <a:pt x="253924" y="100571"/>
                    <a:pt x="254394" y="104139"/>
                    <a:pt x="252139" y="107895"/>
                  </a:cubicBezTo>
                  <a:lnTo>
                    <a:pt x="229321" y="149025"/>
                  </a:lnTo>
                  <a:cubicBezTo>
                    <a:pt x="227819" y="151842"/>
                    <a:pt x="225659" y="153344"/>
                    <a:pt x="222842" y="153532"/>
                  </a:cubicBezTo>
                  <a:cubicBezTo>
                    <a:pt x="220212" y="154096"/>
                    <a:pt x="217677" y="153438"/>
                    <a:pt x="215236" y="151560"/>
                  </a:cubicBezTo>
                  <a:cubicBezTo>
                    <a:pt x="214672" y="150997"/>
                    <a:pt x="213310" y="149870"/>
                    <a:pt x="211151" y="148180"/>
                  </a:cubicBezTo>
                  <a:cubicBezTo>
                    <a:pt x="208991" y="146489"/>
                    <a:pt x="205329" y="144001"/>
                    <a:pt x="200165" y="140714"/>
                  </a:cubicBezTo>
                  <a:cubicBezTo>
                    <a:pt x="194999" y="137428"/>
                    <a:pt x="189505" y="134423"/>
                    <a:pt x="183684" y="131700"/>
                  </a:cubicBezTo>
                  <a:cubicBezTo>
                    <a:pt x="177862" y="128976"/>
                    <a:pt x="170867" y="126535"/>
                    <a:pt x="162697" y="124375"/>
                  </a:cubicBezTo>
                  <a:cubicBezTo>
                    <a:pt x="154527" y="122215"/>
                    <a:pt x="146498" y="121135"/>
                    <a:pt x="138610" y="121135"/>
                  </a:cubicBezTo>
                  <a:cubicBezTo>
                    <a:pt x="120769" y="121135"/>
                    <a:pt x="106213" y="125173"/>
                    <a:pt x="94946" y="133249"/>
                  </a:cubicBezTo>
                  <a:cubicBezTo>
                    <a:pt x="83677" y="141325"/>
                    <a:pt x="78042" y="151748"/>
                    <a:pt x="78042" y="164519"/>
                  </a:cubicBezTo>
                  <a:cubicBezTo>
                    <a:pt x="78042" y="169402"/>
                    <a:pt x="78841" y="173909"/>
                    <a:pt x="80438" y="178041"/>
                  </a:cubicBezTo>
                  <a:cubicBezTo>
                    <a:pt x="82033" y="182173"/>
                    <a:pt x="84804" y="186070"/>
                    <a:pt x="88748" y="189732"/>
                  </a:cubicBezTo>
                  <a:cubicBezTo>
                    <a:pt x="92692" y="193394"/>
                    <a:pt x="96401" y="196493"/>
                    <a:pt x="99875" y="199028"/>
                  </a:cubicBezTo>
                  <a:cubicBezTo>
                    <a:pt x="103350" y="201564"/>
                    <a:pt x="108609" y="204475"/>
                    <a:pt x="115651" y="207761"/>
                  </a:cubicBezTo>
                  <a:cubicBezTo>
                    <a:pt x="122694" y="211048"/>
                    <a:pt x="128375" y="213583"/>
                    <a:pt x="132695" y="215368"/>
                  </a:cubicBezTo>
                  <a:cubicBezTo>
                    <a:pt x="137014" y="217152"/>
                    <a:pt x="143588" y="219734"/>
                    <a:pt x="152414" y="223115"/>
                  </a:cubicBezTo>
                  <a:cubicBezTo>
                    <a:pt x="162368" y="226871"/>
                    <a:pt x="169975" y="229829"/>
                    <a:pt x="175232" y="231988"/>
                  </a:cubicBezTo>
                  <a:cubicBezTo>
                    <a:pt x="180492" y="234148"/>
                    <a:pt x="187628" y="237435"/>
                    <a:pt x="196643" y="241848"/>
                  </a:cubicBezTo>
                  <a:cubicBezTo>
                    <a:pt x="205658" y="246262"/>
                    <a:pt x="212747" y="250253"/>
                    <a:pt x="217912" y="253821"/>
                  </a:cubicBezTo>
                  <a:cubicBezTo>
                    <a:pt x="223077" y="257390"/>
                    <a:pt x="228899" y="262085"/>
                    <a:pt x="235378" y="267907"/>
                  </a:cubicBezTo>
                  <a:cubicBezTo>
                    <a:pt x="241857" y="273729"/>
                    <a:pt x="246834" y="279691"/>
                    <a:pt x="250308" y="285795"/>
                  </a:cubicBezTo>
                  <a:cubicBezTo>
                    <a:pt x="253783" y="291899"/>
                    <a:pt x="256741" y="299083"/>
                    <a:pt x="259183" y="307346"/>
                  </a:cubicBezTo>
                  <a:cubicBezTo>
                    <a:pt x="261624" y="315610"/>
                    <a:pt x="262845" y="324436"/>
                    <a:pt x="262845" y="333827"/>
                  </a:cubicBezTo>
                  <a:cubicBezTo>
                    <a:pt x="262845" y="362561"/>
                    <a:pt x="253501" y="387305"/>
                    <a:pt x="234814" y="408057"/>
                  </a:cubicBezTo>
                  <a:cubicBezTo>
                    <a:pt x="216128" y="428810"/>
                    <a:pt x="191853" y="441628"/>
                    <a:pt x="161992" y="446511"/>
                  </a:cubicBezTo>
                  <a:lnTo>
                    <a:pt x="161992" y="495810"/>
                  </a:lnTo>
                  <a:cubicBezTo>
                    <a:pt x="161992" y="498440"/>
                    <a:pt x="161147" y="500599"/>
                    <a:pt x="159457" y="502290"/>
                  </a:cubicBezTo>
                  <a:cubicBezTo>
                    <a:pt x="157767" y="503980"/>
                    <a:pt x="155607" y="504825"/>
                    <a:pt x="152977" y="504825"/>
                  </a:cubicBezTo>
                  <a:lnTo>
                    <a:pt x="114947" y="504825"/>
                  </a:lnTo>
                  <a:cubicBezTo>
                    <a:pt x="112505" y="504825"/>
                    <a:pt x="110392" y="503933"/>
                    <a:pt x="108609" y="502149"/>
                  </a:cubicBezTo>
                  <a:cubicBezTo>
                    <a:pt x="106824" y="500365"/>
                    <a:pt x="105932" y="498252"/>
                    <a:pt x="105932" y="495810"/>
                  </a:cubicBezTo>
                  <a:lnTo>
                    <a:pt x="105932" y="446511"/>
                  </a:lnTo>
                  <a:cubicBezTo>
                    <a:pt x="93537" y="444821"/>
                    <a:pt x="81564" y="441910"/>
                    <a:pt x="70014" y="437778"/>
                  </a:cubicBezTo>
                  <a:cubicBezTo>
                    <a:pt x="58464" y="433646"/>
                    <a:pt x="48933" y="429467"/>
                    <a:pt x="41421" y="425242"/>
                  </a:cubicBezTo>
                  <a:cubicBezTo>
                    <a:pt x="33908" y="421016"/>
                    <a:pt x="26959" y="416509"/>
                    <a:pt x="20574" y="411720"/>
                  </a:cubicBezTo>
                  <a:cubicBezTo>
                    <a:pt x="14188" y="406931"/>
                    <a:pt x="9822" y="403409"/>
                    <a:pt x="7474" y="401155"/>
                  </a:cubicBezTo>
                  <a:cubicBezTo>
                    <a:pt x="5126" y="398902"/>
                    <a:pt x="3484" y="397212"/>
                    <a:pt x="2545" y="396085"/>
                  </a:cubicBezTo>
                  <a:cubicBezTo>
                    <a:pt x="-649" y="392141"/>
                    <a:pt x="-836" y="388291"/>
                    <a:pt x="1981" y="384535"/>
                  </a:cubicBezTo>
                  <a:lnTo>
                    <a:pt x="30997" y="346504"/>
                  </a:lnTo>
                  <a:cubicBezTo>
                    <a:pt x="32311" y="344626"/>
                    <a:pt x="34472" y="343499"/>
                    <a:pt x="37476" y="343123"/>
                  </a:cubicBezTo>
                  <a:cubicBezTo>
                    <a:pt x="40294" y="342748"/>
                    <a:pt x="42547" y="343593"/>
                    <a:pt x="44238" y="345659"/>
                  </a:cubicBezTo>
                  <a:cubicBezTo>
                    <a:pt x="44238" y="345659"/>
                    <a:pt x="44425" y="345846"/>
                    <a:pt x="44801" y="346222"/>
                  </a:cubicBezTo>
                  <a:cubicBezTo>
                    <a:pt x="66023" y="364815"/>
                    <a:pt x="88841" y="376553"/>
                    <a:pt x="113257" y="381436"/>
                  </a:cubicBezTo>
                  <a:cubicBezTo>
                    <a:pt x="120206" y="382938"/>
                    <a:pt x="127154" y="383690"/>
                    <a:pt x="134103" y="383690"/>
                  </a:cubicBezTo>
                  <a:cubicBezTo>
                    <a:pt x="149315" y="383690"/>
                    <a:pt x="162697" y="379652"/>
                    <a:pt x="174246" y="371576"/>
                  </a:cubicBezTo>
                  <a:cubicBezTo>
                    <a:pt x="185797" y="363500"/>
                    <a:pt x="191572" y="352044"/>
                    <a:pt x="191572" y="337207"/>
                  </a:cubicBezTo>
                  <a:cubicBezTo>
                    <a:pt x="191572" y="331949"/>
                    <a:pt x="190163" y="326972"/>
                    <a:pt x="187347" y="322277"/>
                  </a:cubicBezTo>
                  <a:cubicBezTo>
                    <a:pt x="184529" y="317581"/>
                    <a:pt x="181384" y="313638"/>
                    <a:pt x="177909" y="310445"/>
                  </a:cubicBezTo>
                  <a:cubicBezTo>
                    <a:pt x="174434" y="307252"/>
                    <a:pt x="168941" y="303731"/>
                    <a:pt x="161429" y="299881"/>
                  </a:cubicBezTo>
                  <a:cubicBezTo>
                    <a:pt x="153917" y="296031"/>
                    <a:pt x="147719" y="293026"/>
                    <a:pt x="142836" y="290866"/>
                  </a:cubicBezTo>
                  <a:cubicBezTo>
                    <a:pt x="137953" y="288706"/>
                    <a:pt x="130441" y="285654"/>
                    <a:pt x="120299" y="281710"/>
                  </a:cubicBezTo>
                  <a:cubicBezTo>
                    <a:pt x="112975" y="278705"/>
                    <a:pt x="107200" y="276358"/>
                    <a:pt x="102974" y="274668"/>
                  </a:cubicBezTo>
                  <a:cubicBezTo>
                    <a:pt x="98749" y="272977"/>
                    <a:pt x="92973" y="270489"/>
                    <a:pt x="85649" y="267202"/>
                  </a:cubicBezTo>
                  <a:cubicBezTo>
                    <a:pt x="78324" y="263916"/>
                    <a:pt x="72455" y="261005"/>
                    <a:pt x="68042" y="258469"/>
                  </a:cubicBezTo>
                  <a:cubicBezTo>
                    <a:pt x="63628" y="255934"/>
                    <a:pt x="58323" y="252600"/>
                    <a:pt x="52125" y="248469"/>
                  </a:cubicBezTo>
                  <a:cubicBezTo>
                    <a:pt x="45928" y="244337"/>
                    <a:pt x="40903" y="240346"/>
                    <a:pt x="37054" y="236496"/>
                  </a:cubicBezTo>
                  <a:cubicBezTo>
                    <a:pt x="33204" y="232646"/>
                    <a:pt x="29119" y="228045"/>
                    <a:pt x="24799" y="222692"/>
                  </a:cubicBezTo>
                  <a:cubicBezTo>
                    <a:pt x="20480" y="217340"/>
                    <a:pt x="17147" y="211893"/>
                    <a:pt x="14799" y="206353"/>
                  </a:cubicBezTo>
                  <a:cubicBezTo>
                    <a:pt x="12451" y="200812"/>
                    <a:pt x="10479" y="194568"/>
                    <a:pt x="8883" y="187619"/>
                  </a:cubicBezTo>
                  <a:cubicBezTo>
                    <a:pt x="7287" y="180670"/>
                    <a:pt x="6488" y="173346"/>
                    <a:pt x="6488" y="165646"/>
                  </a:cubicBezTo>
                  <a:cubicBezTo>
                    <a:pt x="6488" y="139728"/>
                    <a:pt x="15691" y="117004"/>
                    <a:pt x="34096" y="97472"/>
                  </a:cubicBezTo>
                  <a:cubicBezTo>
                    <a:pt x="52501" y="77940"/>
                    <a:pt x="76446" y="65357"/>
                    <a:pt x="105932" y="59723"/>
                  </a:cubicBezTo>
                  <a:lnTo>
                    <a:pt x="105932" y="9015"/>
                  </a:lnTo>
                  <a:cubicBezTo>
                    <a:pt x="105932" y="6573"/>
                    <a:pt x="106824" y="4460"/>
                    <a:pt x="108609" y="2676"/>
                  </a:cubicBezTo>
                  <a:cubicBezTo>
                    <a:pt x="110392" y="892"/>
                    <a:pt x="112505" y="0"/>
                    <a:pt x="114947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343"/>
              <a:endParaRPr lang="en-US" sz="2699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</p:grpSp>
      <p:sp>
        <p:nvSpPr>
          <p:cNvPr id="55" name="TextBox 163"/>
          <p:cNvSpPr txBox="1"/>
          <p:nvPr/>
        </p:nvSpPr>
        <p:spPr>
          <a:xfrm>
            <a:off x="372034" y="2742773"/>
            <a:ext cx="4446048" cy="953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2437365"/>
            <a:r>
              <a:rPr lang="en-US" sz="5599">
                <a:solidFill>
                  <a:srgbClr val="3333CC"/>
                </a:solidFill>
                <a:latin typeface="Eras Bold ITC" panose="020B0907030504020204" pitchFamily="34" charset="0"/>
                <a:cs typeface="Arial"/>
              </a:rPr>
              <a:t>HOMBRES</a:t>
            </a:r>
          </a:p>
        </p:txBody>
      </p:sp>
      <p:sp>
        <p:nvSpPr>
          <p:cNvPr id="56" name="TextBox 164"/>
          <p:cNvSpPr txBox="1"/>
          <p:nvPr/>
        </p:nvSpPr>
        <p:spPr>
          <a:xfrm>
            <a:off x="14363369" y="2804589"/>
            <a:ext cx="3996047" cy="953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365"/>
            <a:r>
              <a:rPr lang="en-US" sz="5599">
                <a:solidFill>
                  <a:srgbClr val="FF3606"/>
                </a:solidFill>
                <a:latin typeface="Eras Bold ITC" panose="020B0907030504020204" pitchFamily="34" charset="0"/>
                <a:cs typeface="Arial"/>
              </a:rPr>
              <a:t>MUJERES</a:t>
            </a:r>
          </a:p>
        </p:txBody>
      </p:sp>
    </p:spTree>
    <p:extLst>
      <p:ext uri="{BB962C8B-B14F-4D97-AF65-F5344CB8AC3E}">
        <p14:creationId xmlns:p14="http://schemas.microsoft.com/office/powerpoint/2010/main" val="28939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3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6"/>
          <p:cNvSpPr txBox="1">
            <a:spLocks/>
          </p:cNvSpPr>
          <p:nvPr/>
        </p:nvSpPr>
        <p:spPr>
          <a:xfrm>
            <a:off x="3694095" y="5562195"/>
            <a:ext cx="17044774" cy="1777643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598" b="1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Gerencia</a:t>
            </a:r>
            <a:r>
              <a:rPr lang="en-US" sz="9598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 </a:t>
            </a:r>
            <a:r>
              <a:rPr lang="en-US" sz="9598" b="1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Técnica</a:t>
            </a:r>
            <a:endParaRPr lang="en-US" sz="9598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9793" y="10601442"/>
            <a:ext cx="4319355" cy="236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7034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88" descr="Header Gray Bar"/>
          <p:cNvSpPr/>
          <p:nvPr/>
        </p:nvSpPr>
        <p:spPr bwMode="auto">
          <a:xfrm>
            <a:off x="-22219" y="-23609"/>
            <a:ext cx="24396695" cy="2612354"/>
          </a:xfrm>
          <a:prstGeom prst="rect">
            <a:avLst/>
          </a:prstGeom>
          <a:gradFill flip="none" rotWithShape="1">
            <a:gsLst>
              <a:gs pos="0">
                <a:srgbClr val="F7931F"/>
              </a:gs>
              <a:gs pos="100000">
                <a:srgbClr val="5D5D5D"/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>
              <a:defRPr/>
            </a:pPr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65" name="TextBox 214"/>
          <p:cNvSpPr txBox="1"/>
          <p:nvPr/>
        </p:nvSpPr>
        <p:spPr>
          <a:xfrm>
            <a:off x="440653" y="411464"/>
            <a:ext cx="23479916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365">
              <a:defRPr/>
            </a:pPr>
            <a:r>
              <a:rPr lang="es-MX" sz="6398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Ejecución GERENCIA TÉCNICA</a:t>
            </a:r>
            <a:endParaRPr lang="es-419" sz="6398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defTabSz="2437365">
              <a:defRPr/>
            </a:pPr>
            <a:r>
              <a:rPr lang="en-US" sz="3999" cap="all">
                <a:solidFill>
                  <a:srgbClr val="D4D4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Resultados PRIMER TRIMESTRE 2020 </a:t>
            </a:r>
          </a:p>
        </p:txBody>
      </p:sp>
      <p:sp>
        <p:nvSpPr>
          <p:cNvPr id="31" name="Rectangle 33">
            <a:extLst>
              <a:ext uri="{FF2B5EF4-FFF2-40B4-BE49-F238E27FC236}">
                <a16:creationId xmlns="" xmlns:a16="http://schemas.microsoft.com/office/drawing/2014/main" id="{CC355EBB-21DA-492F-A9B0-240D2BFE4E90}"/>
              </a:ext>
            </a:extLst>
          </p:cNvPr>
          <p:cNvSpPr/>
          <p:nvPr/>
        </p:nvSpPr>
        <p:spPr>
          <a:xfrm>
            <a:off x="5278681" y="4226221"/>
            <a:ext cx="4033301" cy="3978212"/>
          </a:xfrm>
          <a:prstGeom prst="rect">
            <a:avLst/>
          </a:prstGeom>
          <a:solidFill>
            <a:srgbClr val="F7931F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32" name="Rectangle 34">
            <a:extLst>
              <a:ext uri="{FF2B5EF4-FFF2-40B4-BE49-F238E27FC236}">
                <a16:creationId xmlns="" xmlns:a16="http://schemas.microsoft.com/office/drawing/2014/main" id="{485C82F3-5928-4E38-91B0-5FF72A9D78BD}"/>
              </a:ext>
            </a:extLst>
          </p:cNvPr>
          <p:cNvSpPr/>
          <p:nvPr/>
        </p:nvSpPr>
        <p:spPr>
          <a:xfrm>
            <a:off x="5278681" y="4417464"/>
            <a:ext cx="4033301" cy="3786968"/>
          </a:xfrm>
          <a:prstGeom prst="rect">
            <a:avLst/>
          </a:prstGeom>
          <a:gradFill rotWithShape="1">
            <a:gsLst>
              <a:gs pos="0">
                <a:srgbClr val="F7931F"/>
              </a:gs>
              <a:gs pos="100000">
                <a:srgbClr val="F7931F">
                  <a:lumMod val="75000"/>
                </a:srgbClr>
              </a:gs>
            </a:gsLst>
            <a:lin ang="5400000" scaled="0"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33" name="Freeform: Shape 117">
            <a:extLst>
              <a:ext uri="{FF2B5EF4-FFF2-40B4-BE49-F238E27FC236}">
                <a16:creationId xmlns="" xmlns:a16="http://schemas.microsoft.com/office/drawing/2014/main" id="{F7F5409B-8BA4-4BDC-A0B0-DF1B38D90474}"/>
              </a:ext>
            </a:extLst>
          </p:cNvPr>
          <p:cNvSpPr/>
          <p:nvPr/>
        </p:nvSpPr>
        <p:spPr>
          <a:xfrm>
            <a:off x="5444158" y="4417464"/>
            <a:ext cx="3702356" cy="3659399"/>
          </a:xfrm>
          <a:custGeom>
            <a:avLst/>
            <a:gdLst>
              <a:gd name="connsiteX0" fmla="*/ 925828 w 1851660"/>
              <a:gd name="connsiteY0" fmla="*/ 64769 h 1830176"/>
              <a:gd name="connsiteX1" fmla="*/ 71813 w 1851660"/>
              <a:gd name="connsiteY1" fmla="*/ 918784 h 1830176"/>
              <a:gd name="connsiteX2" fmla="*/ 925828 w 1851660"/>
              <a:gd name="connsiteY2" fmla="*/ 1772799 h 1830176"/>
              <a:gd name="connsiteX3" fmla="*/ 1779843 w 1851660"/>
              <a:gd name="connsiteY3" fmla="*/ 918784 h 1830176"/>
              <a:gd name="connsiteX4" fmla="*/ 925828 w 1851660"/>
              <a:gd name="connsiteY4" fmla="*/ 64769 h 1830176"/>
              <a:gd name="connsiteX5" fmla="*/ 0 w 1851660"/>
              <a:gd name="connsiteY5" fmla="*/ 0 h 1830176"/>
              <a:gd name="connsiteX6" fmla="*/ 1851660 w 1851660"/>
              <a:gd name="connsiteY6" fmla="*/ 0 h 1830176"/>
              <a:gd name="connsiteX7" fmla="*/ 1851660 w 1851660"/>
              <a:gd name="connsiteY7" fmla="*/ 1830176 h 1830176"/>
              <a:gd name="connsiteX8" fmla="*/ 0 w 1851660"/>
              <a:gd name="connsiteY8" fmla="*/ 1830176 h 183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1660" h="1830176">
                <a:moveTo>
                  <a:pt x="925828" y="64769"/>
                </a:moveTo>
                <a:cubicBezTo>
                  <a:pt x="454169" y="64769"/>
                  <a:pt x="71813" y="447125"/>
                  <a:pt x="71813" y="918784"/>
                </a:cubicBezTo>
                <a:cubicBezTo>
                  <a:pt x="71813" y="1390443"/>
                  <a:pt x="454169" y="1772799"/>
                  <a:pt x="925828" y="1772799"/>
                </a:cubicBezTo>
                <a:cubicBezTo>
                  <a:pt x="1397487" y="1772799"/>
                  <a:pt x="1779843" y="1390443"/>
                  <a:pt x="1779843" y="918784"/>
                </a:cubicBezTo>
                <a:cubicBezTo>
                  <a:pt x="1779843" y="447125"/>
                  <a:pt x="1397487" y="64769"/>
                  <a:pt x="925828" y="64769"/>
                </a:cubicBezTo>
                <a:close/>
                <a:moveTo>
                  <a:pt x="0" y="0"/>
                </a:moveTo>
                <a:lnTo>
                  <a:pt x="1851660" y="0"/>
                </a:lnTo>
                <a:lnTo>
                  <a:pt x="1851660" y="1830176"/>
                </a:lnTo>
                <a:lnTo>
                  <a:pt x="0" y="1830176"/>
                </a:lnTo>
                <a:close/>
              </a:path>
            </a:pathLst>
          </a:cu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>
            <a:outerShdw blurRad="254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828343">
              <a:defRPr/>
            </a:pPr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34" name="Rectangle 39">
            <a:extLst>
              <a:ext uri="{FF2B5EF4-FFF2-40B4-BE49-F238E27FC236}">
                <a16:creationId xmlns="" xmlns:a16="http://schemas.microsoft.com/office/drawing/2014/main" id="{52F9E3AE-6F0F-461C-93D4-9257530D702C}"/>
              </a:ext>
            </a:extLst>
          </p:cNvPr>
          <p:cNvSpPr/>
          <p:nvPr/>
        </p:nvSpPr>
        <p:spPr>
          <a:xfrm>
            <a:off x="10179323" y="4226221"/>
            <a:ext cx="4033301" cy="3978212"/>
          </a:xfrm>
          <a:prstGeom prst="rect">
            <a:avLst/>
          </a:prstGeom>
          <a:solidFill>
            <a:srgbClr val="4CC1EF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35" name="Rectangle 40">
            <a:extLst>
              <a:ext uri="{FF2B5EF4-FFF2-40B4-BE49-F238E27FC236}">
                <a16:creationId xmlns="" xmlns:a16="http://schemas.microsoft.com/office/drawing/2014/main" id="{A3A8B403-C07A-49CF-8CE6-947D212F58E1}"/>
              </a:ext>
            </a:extLst>
          </p:cNvPr>
          <p:cNvSpPr/>
          <p:nvPr/>
        </p:nvSpPr>
        <p:spPr>
          <a:xfrm>
            <a:off x="10179323" y="4626878"/>
            <a:ext cx="4033301" cy="3577554"/>
          </a:xfrm>
          <a:prstGeom prst="rect">
            <a:avLst/>
          </a:prstGeom>
          <a:solidFill>
            <a:srgbClr val="F7931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36" name="Rectangle 75">
            <a:extLst>
              <a:ext uri="{FF2B5EF4-FFF2-40B4-BE49-F238E27FC236}">
                <a16:creationId xmlns="" xmlns:a16="http://schemas.microsoft.com/office/drawing/2014/main" id="{DC71142A-6259-4BE2-8A61-51636E7A4334}"/>
              </a:ext>
            </a:extLst>
          </p:cNvPr>
          <p:cNvSpPr/>
          <p:nvPr/>
        </p:nvSpPr>
        <p:spPr>
          <a:xfrm>
            <a:off x="15051851" y="4226221"/>
            <a:ext cx="4033301" cy="3978212"/>
          </a:xfrm>
          <a:prstGeom prst="rect">
            <a:avLst/>
          </a:prstGeom>
          <a:solidFill>
            <a:srgbClr val="C13018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254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828343">
              <a:defRPr/>
            </a:pPr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38" name="Rectangle 76">
            <a:extLst>
              <a:ext uri="{FF2B5EF4-FFF2-40B4-BE49-F238E27FC236}">
                <a16:creationId xmlns="" xmlns:a16="http://schemas.microsoft.com/office/drawing/2014/main" id="{B82D7DA6-102C-486C-B091-8097418E047F}"/>
              </a:ext>
            </a:extLst>
          </p:cNvPr>
          <p:cNvSpPr/>
          <p:nvPr/>
        </p:nvSpPr>
        <p:spPr>
          <a:xfrm>
            <a:off x="14987808" y="4626878"/>
            <a:ext cx="4033301" cy="3575407"/>
          </a:xfrm>
          <a:prstGeom prst="rect">
            <a:avLst/>
          </a:prstGeom>
          <a:solidFill>
            <a:srgbClr val="F7931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39" name="Freeform: Shape 118">
            <a:extLst>
              <a:ext uri="{FF2B5EF4-FFF2-40B4-BE49-F238E27FC236}">
                <a16:creationId xmlns="" xmlns:a16="http://schemas.microsoft.com/office/drawing/2014/main" id="{7642E59C-8645-4CDD-825B-3D6D8696DABF}"/>
              </a:ext>
            </a:extLst>
          </p:cNvPr>
          <p:cNvSpPr/>
          <p:nvPr/>
        </p:nvSpPr>
        <p:spPr>
          <a:xfrm>
            <a:off x="10367239" y="4417464"/>
            <a:ext cx="3702356" cy="3659399"/>
          </a:xfrm>
          <a:custGeom>
            <a:avLst/>
            <a:gdLst>
              <a:gd name="connsiteX0" fmla="*/ 925828 w 1851660"/>
              <a:gd name="connsiteY0" fmla="*/ 64769 h 1830176"/>
              <a:gd name="connsiteX1" fmla="*/ 71813 w 1851660"/>
              <a:gd name="connsiteY1" fmla="*/ 918784 h 1830176"/>
              <a:gd name="connsiteX2" fmla="*/ 925828 w 1851660"/>
              <a:gd name="connsiteY2" fmla="*/ 1772799 h 1830176"/>
              <a:gd name="connsiteX3" fmla="*/ 1779843 w 1851660"/>
              <a:gd name="connsiteY3" fmla="*/ 918784 h 1830176"/>
              <a:gd name="connsiteX4" fmla="*/ 925828 w 1851660"/>
              <a:gd name="connsiteY4" fmla="*/ 64769 h 1830176"/>
              <a:gd name="connsiteX5" fmla="*/ 0 w 1851660"/>
              <a:gd name="connsiteY5" fmla="*/ 0 h 1830176"/>
              <a:gd name="connsiteX6" fmla="*/ 1851660 w 1851660"/>
              <a:gd name="connsiteY6" fmla="*/ 0 h 1830176"/>
              <a:gd name="connsiteX7" fmla="*/ 1851660 w 1851660"/>
              <a:gd name="connsiteY7" fmla="*/ 1830176 h 1830176"/>
              <a:gd name="connsiteX8" fmla="*/ 0 w 1851660"/>
              <a:gd name="connsiteY8" fmla="*/ 1830176 h 183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1660" h="1830176">
                <a:moveTo>
                  <a:pt x="925828" y="64769"/>
                </a:moveTo>
                <a:cubicBezTo>
                  <a:pt x="454169" y="64769"/>
                  <a:pt x="71813" y="447125"/>
                  <a:pt x="71813" y="918784"/>
                </a:cubicBezTo>
                <a:cubicBezTo>
                  <a:pt x="71813" y="1390443"/>
                  <a:pt x="454169" y="1772799"/>
                  <a:pt x="925828" y="1772799"/>
                </a:cubicBezTo>
                <a:cubicBezTo>
                  <a:pt x="1397487" y="1772799"/>
                  <a:pt x="1779843" y="1390443"/>
                  <a:pt x="1779843" y="918784"/>
                </a:cubicBezTo>
                <a:cubicBezTo>
                  <a:pt x="1779843" y="447125"/>
                  <a:pt x="1397487" y="64769"/>
                  <a:pt x="925828" y="64769"/>
                </a:cubicBezTo>
                <a:close/>
                <a:moveTo>
                  <a:pt x="0" y="0"/>
                </a:moveTo>
                <a:lnTo>
                  <a:pt x="1851660" y="0"/>
                </a:lnTo>
                <a:lnTo>
                  <a:pt x="1851660" y="1830176"/>
                </a:lnTo>
                <a:lnTo>
                  <a:pt x="0" y="1830176"/>
                </a:lnTo>
                <a:close/>
              </a:path>
            </a:pathLst>
          </a:cu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>
            <a:outerShdw blurRad="254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828343">
              <a:defRPr/>
            </a:pPr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40" name="Freeform: Shape 119">
            <a:extLst>
              <a:ext uri="{FF2B5EF4-FFF2-40B4-BE49-F238E27FC236}">
                <a16:creationId xmlns="" xmlns:a16="http://schemas.microsoft.com/office/drawing/2014/main" id="{9D00582D-DCB6-460E-B92E-6ECE9941D17B}"/>
              </a:ext>
            </a:extLst>
          </p:cNvPr>
          <p:cNvSpPr/>
          <p:nvPr/>
        </p:nvSpPr>
        <p:spPr>
          <a:xfrm>
            <a:off x="15217324" y="4417464"/>
            <a:ext cx="3702356" cy="3659399"/>
          </a:xfrm>
          <a:custGeom>
            <a:avLst/>
            <a:gdLst>
              <a:gd name="connsiteX0" fmla="*/ 925828 w 1851660"/>
              <a:gd name="connsiteY0" fmla="*/ 64769 h 1830176"/>
              <a:gd name="connsiteX1" fmla="*/ 71813 w 1851660"/>
              <a:gd name="connsiteY1" fmla="*/ 918784 h 1830176"/>
              <a:gd name="connsiteX2" fmla="*/ 925828 w 1851660"/>
              <a:gd name="connsiteY2" fmla="*/ 1772799 h 1830176"/>
              <a:gd name="connsiteX3" fmla="*/ 1779843 w 1851660"/>
              <a:gd name="connsiteY3" fmla="*/ 918784 h 1830176"/>
              <a:gd name="connsiteX4" fmla="*/ 925828 w 1851660"/>
              <a:gd name="connsiteY4" fmla="*/ 64769 h 1830176"/>
              <a:gd name="connsiteX5" fmla="*/ 0 w 1851660"/>
              <a:gd name="connsiteY5" fmla="*/ 0 h 1830176"/>
              <a:gd name="connsiteX6" fmla="*/ 1851660 w 1851660"/>
              <a:gd name="connsiteY6" fmla="*/ 0 h 1830176"/>
              <a:gd name="connsiteX7" fmla="*/ 1851660 w 1851660"/>
              <a:gd name="connsiteY7" fmla="*/ 1830176 h 1830176"/>
              <a:gd name="connsiteX8" fmla="*/ 0 w 1851660"/>
              <a:gd name="connsiteY8" fmla="*/ 1830176 h 183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1660" h="1830176">
                <a:moveTo>
                  <a:pt x="925828" y="64769"/>
                </a:moveTo>
                <a:cubicBezTo>
                  <a:pt x="454169" y="64769"/>
                  <a:pt x="71813" y="447125"/>
                  <a:pt x="71813" y="918784"/>
                </a:cubicBezTo>
                <a:cubicBezTo>
                  <a:pt x="71813" y="1390443"/>
                  <a:pt x="454169" y="1772799"/>
                  <a:pt x="925828" y="1772799"/>
                </a:cubicBezTo>
                <a:cubicBezTo>
                  <a:pt x="1397487" y="1772799"/>
                  <a:pt x="1779843" y="1390443"/>
                  <a:pt x="1779843" y="918784"/>
                </a:cubicBezTo>
                <a:cubicBezTo>
                  <a:pt x="1779843" y="447125"/>
                  <a:pt x="1397487" y="64769"/>
                  <a:pt x="925828" y="64769"/>
                </a:cubicBezTo>
                <a:close/>
                <a:moveTo>
                  <a:pt x="0" y="0"/>
                </a:moveTo>
                <a:lnTo>
                  <a:pt x="1851660" y="0"/>
                </a:lnTo>
                <a:lnTo>
                  <a:pt x="1851660" y="1830176"/>
                </a:lnTo>
                <a:lnTo>
                  <a:pt x="0" y="1830176"/>
                </a:lnTo>
                <a:close/>
              </a:path>
            </a:pathLst>
          </a:cu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828343">
              <a:defRPr/>
            </a:pPr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41" name="Freeform: Shape 35">
            <a:extLst>
              <a:ext uri="{FF2B5EF4-FFF2-40B4-BE49-F238E27FC236}">
                <a16:creationId xmlns="" xmlns:a16="http://schemas.microsoft.com/office/drawing/2014/main" id="{49B7E1C1-12C1-4CBA-9F79-A75305F9190C}"/>
              </a:ext>
            </a:extLst>
          </p:cNvPr>
          <p:cNvSpPr/>
          <p:nvPr/>
        </p:nvSpPr>
        <p:spPr>
          <a:xfrm>
            <a:off x="5138327" y="4100801"/>
            <a:ext cx="4314022" cy="4309148"/>
          </a:xfrm>
          <a:custGeom>
            <a:avLst/>
            <a:gdLst>
              <a:gd name="connsiteX0" fmla="*/ 1078784 w 2157573"/>
              <a:gd name="connsiteY0" fmla="*/ 223551 h 2155135"/>
              <a:gd name="connsiteX1" fmla="*/ 224769 w 2157573"/>
              <a:gd name="connsiteY1" fmla="*/ 1077566 h 2155135"/>
              <a:gd name="connsiteX2" fmla="*/ 1078784 w 2157573"/>
              <a:gd name="connsiteY2" fmla="*/ 1931581 h 2155135"/>
              <a:gd name="connsiteX3" fmla="*/ 1932799 w 2157573"/>
              <a:gd name="connsiteY3" fmla="*/ 1077566 h 2155135"/>
              <a:gd name="connsiteX4" fmla="*/ 1078784 w 2157573"/>
              <a:gd name="connsiteY4" fmla="*/ 223551 h 2155135"/>
              <a:gd name="connsiteX5" fmla="*/ 0 w 2157573"/>
              <a:gd name="connsiteY5" fmla="*/ 0 h 2155135"/>
              <a:gd name="connsiteX6" fmla="*/ 2157573 w 2157573"/>
              <a:gd name="connsiteY6" fmla="*/ 0 h 2155135"/>
              <a:gd name="connsiteX7" fmla="*/ 2157573 w 2157573"/>
              <a:gd name="connsiteY7" fmla="*/ 2155135 h 2155135"/>
              <a:gd name="connsiteX8" fmla="*/ 0 w 2157573"/>
              <a:gd name="connsiteY8" fmla="*/ 2155135 h 2155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7573" h="2155135">
                <a:moveTo>
                  <a:pt x="1078784" y="223551"/>
                </a:moveTo>
                <a:cubicBezTo>
                  <a:pt x="607125" y="223551"/>
                  <a:pt x="224769" y="605907"/>
                  <a:pt x="224769" y="1077566"/>
                </a:cubicBezTo>
                <a:cubicBezTo>
                  <a:pt x="224769" y="1549225"/>
                  <a:pt x="607125" y="1931581"/>
                  <a:pt x="1078784" y="1931581"/>
                </a:cubicBezTo>
                <a:cubicBezTo>
                  <a:pt x="1550443" y="1931581"/>
                  <a:pt x="1932799" y="1549225"/>
                  <a:pt x="1932799" y="1077566"/>
                </a:cubicBezTo>
                <a:cubicBezTo>
                  <a:pt x="1932799" y="605907"/>
                  <a:pt x="1550443" y="223551"/>
                  <a:pt x="1078784" y="223551"/>
                </a:cubicBezTo>
                <a:close/>
                <a:moveTo>
                  <a:pt x="0" y="0"/>
                </a:moveTo>
                <a:lnTo>
                  <a:pt x="2157573" y="0"/>
                </a:lnTo>
                <a:lnTo>
                  <a:pt x="2157573" y="2155135"/>
                </a:lnTo>
                <a:lnTo>
                  <a:pt x="0" y="2155135"/>
                </a:lnTo>
                <a:close/>
              </a:path>
            </a:pathLst>
          </a:cu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42" name="Rectangle 37">
            <a:extLst>
              <a:ext uri="{FF2B5EF4-FFF2-40B4-BE49-F238E27FC236}">
                <a16:creationId xmlns="" xmlns:a16="http://schemas.microsoft.com/office/drawing/2014/main" id="{0E842C4D-4F1B-4007-BA8F-12B217C144C7}"/>
              </a:ext>
            </a:extLst>
          </p:cNvPr>
          <p:cNvSpPr/>
          <p:nvPr/>
        </p:nvSpPr>
        <p:spPr>
          <a:xfrm>
            <a:off x="5138323" y="8409950"/>
            <a:ext cx="4314022" cy="1172886"/>
          </a:xfrm>
          <a:prstGeom prst="rect">
            <a:avLst/>
          </a:prstGeom>
          <a:solidFill>
            <a:srgbClr val="F7931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r>
              <a:rPr lang="en-US" sz="4799" b="1" ker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Meta: 3</a:t>
            </a:r>
          </a:p>
        </p:txBody>
      </p:sp>
      <p:sp>
        <p:nvSpPr>
          <p:cNvPr id="43" name="Freeform: Shape 41">
            <a:extLst>
              <a:ext uri="{FF2B5EF4-FFF2-40B4-BE49-F238E27FC236}">
                <a16:creationId xmlns="" xmlns:a16="http://schemas.microsoft.com/office/drawing/2014/main" id="{88006DB0-EBDB-47FA-B080-33691BC28785}"/>
              </a:ext>
            </a:extLst>
          </p:cNvPr>
          <p:cNvSpPr/>
          <p:nvPr/>
        </p:nvSpPr>
        <p:spPr>
          <a:xfrm>
            <a:off x="10038968" y="4100801"/>
            <a:ext cx="4314022" cy="4309148"/>
          </a:xfrm>
          <a:custGeom>
            <a:avLst/>
            <a:gdLst>
              <a:gd name="connsiteX0" fmla="*/ 1078784 w 2157573"/>
              <a:gd name="connsiteY0" fmla="*/ 223551 h 2155135"/>
              <a:gd name="connsiteX1" fmla="*/ 224769 w 2157573"/>
              <a:gd name="connsiteY1" fmla="*/ 1077566 h 2155135"/>
              <a:gd name="connsiteX2" fmla="*/ 1078784 w 2157573"/>
              <a:gd name="connsiteY2" fmla="*/ 1931581 h 2155135"/>
              <a:gd name="connsiteX3" fmla="*/ 1932799 w 2157573"/>
              <a:gd name="connsiteY3" fmla="*/ 1077566 h 2155135"/>
              <a:gd name="connsiteX4" fmla="*/ 1078784 w 2157573"/>
              <a:gd name="connsiteY4" fmla="*/ 223551 h 2155135"/>
              <a:gd name="connsiteX5" fmla="*/ 0 w 2157573"/>
              <a:gd name="connsiteY5" fmla="*/ 0 h 2155135"/>
              <a:gd name="connsiteX6" fmla="*/ 2157573 w 2157573"/>
              <a:gd name="connsiteY6" fmla="*/ 0 h 2155135"/>
              <a:gd name="connsiteX7" fmla="*/ 2157573 w 2157573"/>
              <a:gd name="connsiteY7" fmla="*/ 2155135 h 2155135"/>
              <a:gd name="connsiteX8" fmla="*/ 0 w 2157573"/>
              <a:gd name="connsiteY8" fmla="*/ 2155135 h 2155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7573" h="2155135">
                <a:moveTo>
                  <a:pt x="1078784" y="223551"/>
                </a:moveTo>
                <a:cubicBezTo>
                  <a:pt x="607125" y="223551"/>
                  <a:pt x="224769" y="605907"/>
                  <a:pt x="224769" y="1077566"/>
                </a:cubicBezTo>
                <a:cubicBezTo>
                  <a:pt x="224769" y="1549225"/>
                  <a:pt x="607125" y="1931581"/>
                  <a:pt x="1078784" y="1931581"/>
                </a:cubicBezTo>
                <a:cubicBezTo>
                  <a:pt x="1550443" y="1931581"/>
                  <a:pt x="1932799" y="1549225"/>
                  <a:pt x="1932799" y="1077566"/>
                </a:cubicBezTo>
                <a:cubicBezTo>
                  <a:pt x="1932799" y="605907"/>
                  <a:pt x="1550443" y="223551"/>
                  <a:pt x="1078784" y="223551"/>
                </a:cubicBezTo>
                <a:close/>
                <a:moveTo>
                  <a:pt x="0" y="0"/>
                </a:moveTo>
                <a:lnTo>
                  <a:pt x="2157573" y="0"/>
                </a:lnTo>
                <a:lnTo>
                  <a:pt x="2157573" y="2155135"/>
                </a:lnTo>
                <a:lnTo>
                  <a:pt x="0" y="2155135"/>
                </a:lnTo>
                <a:close/>
              </a:path>
            </a:pathLst>
          </a:cu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44" name="Rectangle 73">
            <a:extLst>
              <a:ext uri="{FF2B5EF4-FFF2-40B4-BE49-F238E27FC236}">
                <a16:creationId xmlns="" xmlns:a16="http://schemas.microsoft.com/office/drawing/2014/main" id="{78599E7C-3063-40FA-8DE2-8FE8CD783948}"/>
              </a:ext>
            </a:extLst>
          </p:cNvPr>
          <p:cNvSpPr/>
          <p:nvPr/>
        </p:nvSpPr>
        <p:spPr>
          <a:xfrm>
            <a:off x="10038964" y="8409950"/>
            <a:ext cx="4314022" cy="1172886"/>
          </a:xfrm>
          <a:prstGeom prst="rect">
            <a:avLst/>
          </a:prstGeom>
          <a:solidFill>
            <a:srgbClr val="F7931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r>
              <a:rPr lang="en-US" sz="4799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Meta: </a:t>
            </a:r>
            <a:r>
              <a:rPr lang="en-US" sz="4799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n-US" sz="4799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Freeform: Shape 77">
            <a:extLst>
              <a:ext uri="{FF2B5EF4-FFF2-40B4-BE49-F238E27FC236}">
                <a16:creationId xmlns="" xmlns:a16="http://schemas.microsoft.com/office/drawing/2014/main" id="{2E293B2A-AB5D-47E6-82E1-5026D208FCAB}"/>
              </a:ext>
            </a:extLst>
          </p:cNvPr>
          <p:cNvSpPr/>
          <p:nvPr/>
        </p:nvSpPr>
        <p:spPr>
          <a:xfrm>
            <a:off x="14911493" y="4100801"/>
            <a:ext cx="4314022" cy="4309148"/>
          </a:xfrm>
          <a:custGeom>
            <a:avLst/>
            <a:gdLst>
              <a:gd name="connsiteX0" fmla="*/ 1078784 w 2157573"/>
              <a:gd name="connsiteY0" fmla="*/ 223551 h 2155135"/>
              <a:gd name="connsiteX1" fmla="*/ 224769 w 2157573"/>
              <a:gd name="connsiteY1" fmla="*/ 1077566 h 2155135"/>
              <a:gd name="connsiteX2" fmla="*/ 1078784 w 2157573"/>
              <a:gd name="connsiteY2" fmla="*/ 1931581 h 2155135"/>
              <a:gd name="connsiteX3" fmla="*/ 1932799 w 2157573"/>
              <a:gd name="connsiteY3" fmla="*/ 1077566 h 2155135"/>
              <a:gd name="connsiteX4" fmla="*/ 1078784 w 2157573"/>
              <a:gd name="connsiteY4" fmla="*/ 223551 h 2155135"/>
              <a:gd name="connsiteX5" fmla="*/ 0 w 2157573"/>
              <a:gd name="connsiteY5" fmla="*/ 0 h 2155135"/>
              <a:gd name="connsiteX6" fmla="*/ 2157573 w 2157573"/>
              <a:gd name="connsiteY6" fmla="*/ 0 h 2155135"/>
              <a:gd name="connsiteX7" fmla="*/ 2157573 w 2157573"/>
              <a:gd name="connsiteY7" fmla="*/ 2155135 h 2155135"/>
              <a:gd name="connsiteX8" fmla="*/ 0 w 2157573"/>
              <a:gd name="connsiteY8" fmla="*/ 2155135 h 2155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7573" h="2155135">
                <a:moveTo>
                  <a:pt x="1078784" y="223551"/>
                </a:moveTo>
                <a:cubicBezTo>
                  <a:pt x="607125" y="223551"/>
                  <a:pt x="224769" y="605907"/>
                  <a:pt x="224769" y="1077566"/>
                </a:cubicBezTo>
                <a:cubicBezTo>
                  <a:pt x="224769" y="1549225"/>
                  <a:pt x="607125" y="1931581"/>
                  <a:pt x="1078784" y="1931581"/>
                </a:cubicBezTo>
                <a:cubicBezTo>
                  <a:pt x="1550443" y="1931581"/>
                  <a:pt x="1932799" y="1549225"/>
                  <a:pt x="1932799" y="1077566"/>
                </a:cubicBezTo>
                <a:cubicBezTo>
                  <a:pt x="1932799" y="605907"/>
                  <a:pt x="1550443" y="223551"/>
                  <a:pt x="1078784" y="223551"/>
                </a:cubicBezTo>
                <a:close/>
                <a:moveTo>
                  <a:pt x="0" y="0"/>
                </a:moveTo>
                <a:lnTo>
                  <a:pt x="2157573" y="0"/>
                </a:lnTo>
                <a:lnTo>
                  <a:pt x="2157573" y="2155135"/>
                </a:lnTo>
                <a:lnTo>
                  <a:pt x="0" y="2155135"/>
                </a:lnTo>
                <a:close/>
              </a:path>
            </a:pathLst>
          </a:cu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46" name="Rectangle 79">
            <a:extLst>
              <a:ext uri="{FF2B5EF4-FFF2-40B4-BE49-F238E27FC236}">
                <a16:creationId xmlns="" xmlns:a16="http://schemas.microsoft.com/office/drawing/2014/main" id="{AB7BD684-7591-4886-90DA-417C211B2859}"/>
              </a:ext>
            </a:extLst>
          </p:cNvPr>
          <p:cNvSpPr/>
          <p:nvPr/>
        </p:nvSpPr>
        <p:spPr>
          <a:xfrm>
            <a:off x="14911489" y="8409950"/>
            <a:ext cx="4314022" cy="1172886"/>
          </a:xfrm>
          <a:prstGeom prst="rect">
            <a:avLst/>
          </a:prstGeom>
          <a:solidFill>
            <a:srgbClr val="F7931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r>
              <a:rPr lang="en-US" sz="4799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Meta: 55</a:t>
            </a:r>
          </a:p>
        </p:txBody>
      </p:sp>
      <p:sp>
        <p:nvSpPr>
          <p:cNvPr id="47" name="TextBox 102">
            <a:extLst>
              <a:ext uri="{FF2B5EF4-FFF2-40B4-BE49-F238E27FC236}">
                <a16:creationId xmlns="" xmlns:a16="http://schemas.microsoft.com/office/drawing/2014/main" id="{B38E331F-0F4F-4276-A8FD-CB7CF8CC0CA0}"/>
              </a:ext>
            </a:extLst>
          </p:cNvPr>
          <p:cNvSpPr txBox="1"/>
          <p:nvPr/>
        </p:nvSpPr>
        <p:spPr>
          <a:xfrm>
            <a:off x="4997961" y="11101374"/>
            <a:ext cx="4314022" cy="1323183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 defTabSz="1828343">
              <a:defRPr/>
            </a:pPr>
            <a:r>
              <a:rPr lang="en-US" sz="3999" b="1" kern="0" noProof="1">
                <a:solidFill>
                  <a:prstClr val="black"/>
                </a:solidFill>
              </a:rPr>
              <a:t>Diseños de Cursos de Programa HTP</a:t>
            </a:r>
          </a:p>
        </p:txBody>
      </p:sp>
      <p:sp>
        <p:nvSpPr>
          <p:cNvPr id="48" name="TextBox 108">
            <a:extLst>
              <a:ext uri="{FF2B5EF4-FFF2-40B4-BE49-F238E27FC236}">
                <a16:creationId xmlns="" xmlns:a16="http://schemas.microsoft.com/office/drawing/2014/main" id="{F80C6EBB-30BE-4F32-8A71-900D60B0D901}"/>
              </a:ext>
            </a:extLst>
          </p:cNvPr>
          <p:cNvSpPr txBox="1"/>
          <p:nvPr/>
        </p:nvSpPr>
        <p:spPr>
          <a:xfrm>
            <a:off x="9894156" y="10601553"/>
            <a:ext cx="4603619" cy="1753942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 defTabSz="1828343">
              <a:defRPr/>
            </a:pPr>
            <a:r>
              <a:rPr lang="en-US" sz="3599" b="1" kern="0" noProof="1">
                <a:solidFill>
                  <a:prstClr val="black"/>
                </a:solidFill>
              </a:rPr>
              <a:t>Actualizaciones de cursos de Programa HTP</a:t>
            </a:r>
          </a:p>
        </p:txBody>
      </p:sp>
      <p:sp>
        <p:nvSpPr>
          <p:cNvPr id="49" name="TextBox 111">
            <a:extLst>
              <a:ext uri="{FF2B5EF4-FFF2-40B4-BE49-F238E27FC236}">
                <a16:creationId xmlns="" xmlns:a16="http://schemas.microsoft.com/office/drawing/2014/main" id="{24425D30-8B10-449B-902C-D17775AAD6D1}"/>
              </a:ext>
            </a:extLst>
          </p:cNvPr>
          <p:cNvSpPr txBox="1"/>
          <p:nvPr/>
        </p:nvSpPr>
        <p:spPr>
          <a:xfrm>
            <a:off x="14987809" y="10972365"/>
            <a:ext cx="4237686" cy="1753942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 defTabSz="1828343">
              <a:defRPr/>
            </a:pPr>
            <a:r>
              <a:rPr lang="en-US" sz="3599" b="1" kern="0" noProof="1">
                <a:solidFill>
                  <a:prstClr val="black"/>
                </a:solidFill>
              </a:rPr>
              <a:t>Revisiones de manuales del Programa HTP</a:t>
            </a:r>
          </a:p>
        </p:txBody>
      </p:sp>
      <p:sp>
        <p:nvSpPr>
          <p:cNvPr id="50" name="Rectangle 53">
            <a:extLst>
              <a:ext uri="{FF2B5EF4-FFF2-40B4-BE49-F238E27FC236}">
                <a16:creationId xmlns="" xmlns:a16="http://schemas.microsoft.com/office/drawing/2014/main" id="{4D2500AD-75CF-41CF-B4C5-DFFEDCD69241}"/>
              </a:ext>
            </a:extLst>
          </p:cNvPr>
          <p:cNvSpPr/>
          <p:nvPr/>
        </p:nvSpPr>
        <p:spPr>
          <a:xfrm>
            <a:off x="5138325" y="2924537"/>
            <a:ext cx="4314022" cy="1176264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r>
              <a:rPr lang="en-US" sz="7998" b="1" kern="0">
                <a:solidFill>
                  <a:prstClr val="black">
                    <a:lumMod val="95000"/>
                    <a:lumOff val="5000"/>
                  </a:prstClr>
                </a:solidFill>
              </a:rPr>
              <a:t>5</a:t>
            </a:r>
          </a:p>
        </p:txBody>
      </p:sp>
      <p:sp>
        <p:nvSpPr>
          <p:cNvPr id="51" name="Rectangle 54">
            <a:extLst>
              <a:ext uri="{FF2B5EF4-FFF2-40B4-BE49-F238E27FC236}">
                <a16:creationId xmlns="" xmlns:a16="http://schemas.microsoft.com/office/drawing/2014/main" id="{4862B32E-754D-4A10-890D-4EA20D3B2B0D}"/>
              </a:ext>
            </a:extLst>
          </p:cNvPr>
          <p:cNvSpPr/>
          <p:nvPr/>
        </p:nvSpPr>
        <p:spPr>
          <a:xfrm>
            <a:off x="10038966" y="2924537"/>
            <a:ext cx="4314022" cy="1176264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r>
              <a:rPr lang="en-US" sz="7998" b="1" kern="0" dirty="0">
                <a:solidFill>
                  <a:prstClr val="black">
                    <a:lumMod val="95000"/>
                    <a:lumOff val="5000"/>
                  </a:prstClr>
                </a:solidFill>
              </a:rPr>
              <a:t>7</a:t>
            </a:r>
          </a:p>
        </p:txBody>
      </p:sp>
      <p:sp>
        <p:nvSpPr>
          <p:cNvPr id="52" name="Rectangle 55">
            <a:extLst>
              <a:ext uri="{FF2B5EF4-FFF2-40B4-BE49-F238E27FC236}">
                <a16:creationId xmlns="" xmlns:a16="http://schemas.microsoft.com/office/drawing/2014/main" id="{AE328F4E-0876-450A-92D8-949730A135A0}"/>
              </a:ext>
            </a:extLst>
          </p:cNvPr>
          <p:cNvSpPr/>
          <p:nvPr/>
        </p:nvSpPr>
        <p:spPr>
          <a:xfrm>
            <a:off x="14911491" y="2924537"/>
            <a:ext cx="4314022" cy="1176264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r>
              <a:rPr lang="en-US" sz="7998" b="1" kern="0">
                <a:solidFill>
                  <a:prstClr val="black">
                    <a:lumMod val="95000"/>
                    <a:lumOff val="5000"/>
                  </a:prstClr>
                </a:solidFill>
              </a:rPr>
              <a:t>55</a:t>
            </a:r>
          </a:p>
        </p:txBody>
      </p:sp>
      <p:pic>
        <p:nvPicPr>
          <p:cNvPr id="53" name="Imagen 5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556" y="5374526"/>
            <a:ext cx="1801559" cy="1801559"/>
          </a:xfrm>
          <a:prstGeom prst="rect">
            <a:avLst/>
          </a:prstGeom>
        </p:spPr>
      </p:pic>
      <p:pic>
        <p:nvPicPr>
          <p:cNvPr id="54" name="Imagen 5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270" y="5163877"/>
            <a:ext cx="2409736" cy="2409736"/>
          </a:xfrm>
          <a:prstGeom prst="rect">
            <a:avLst/>
          </a:prstGeom>
        </p:spPr>
      </p:pic>
      <p:pic>
        <p:nvPicPr>
          <p:cNvPr id="55" name="Imagen 5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201" y="5181990"/>
            <a:ext cx="2151973" cy="2151973"/>
          </a:xfrm>
          <a:prstGeom prst="rect">
            <a:avLst/>
          </a:prstGeom>
        </p:spPr>
      </p:pic>
      <p:sp>
        <p:nvSpPr>
          <p:cNvPr id="58" name="Rectangle 37">
            <a:extLst>
              <a:ext uri="{FF2B5EF4-FFF2-40B4-BE49-F238E27FC236}">
                <a16:creationId xmlns="" xmlns:a16="http://schemas.microsoft.com/office/drawing/2014/main" id="{0E842C4D-4F1B-4007-BA8F-12B217C144C7}"/>
              </a:ext>
            </a:extLst>
          </p:cNvPr>
          <p:cNvSpPr/>
          <p:nvPr/>
        </p:nvSpPr>
        <p:spPr>
          <a:xfrm>
            <a:off x="5138319" y="9581331"/>
            <a:ext cx="4314022" cy="1172886"/>
          </a:xfrm>
          <a:prstGeom prst="rect">
            <a:avLst/>
          </a:prstGeom>
          <a:solidFill>
            <a:srgbClr val="F7931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r>
              <a:rPr lang="en-US" sz="7198" b="1" ker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166%</a:t>
            </a:r>
          </a:p>
        </p:txBody>
      </p:sp>
      <p:sp>
        <p:nvSpPr>
          <p:cNvPr id="59" name="Rectangle 73">
            <a:extLst>
              <a:ext uri="{FF2B5EF4-FFF2-40B4-BE49-F238E27FC236}">
                <a16:creationId xmlns="" xmlns:a16="http://schemas.microsoft.com/office/drawing/2014/main" id="{78599E7C-3063-40FA-8DE2-8FE8CD783948}"/>
              </a:ext>
            </a:extLst>
          </p:cNvPr>
          <p:cNvSpPr/>
          <p:nvPr/>
        </p:nvSpPr>
        <p:spPr>
          <a:xfrm>
            <a:off x="10038956" y="9561916"/>
            <a:ext cx="4314022" cy="1172886"/>
          </a:xfrm>
          <a:prstGeom prst="rect">
            <a:avLst/>
          </a:prstGeom>
          <a:solidFill>
            <a:srgbClr val="F7931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r>
              <a:rPr lang="en-US" sz="7198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116%</a:t>
            </a:r>
            <a:endParaRPr lang="en-US" sz="7198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Rectangle 79">
            <a:extLst>
              <a:ext uri="{FF2B5EF4-FFF2-40B4-BE49-F238E27FC236}">
                <a16:creationId xmlns="" xmlns:a16="http://schemas.microsoft.com/office/drawing/2014/main" id="{AB7BD684-7591-4886-90DA-417C211B2859}"/>
              </a:ext>
            </a:extLst>
          </p:cNvPr>
          <p:cNvSpPr/>
          <p:nvPr/>
        </p:nvSpPr>
        <p:spPr>
          <a:xfrm>
            <a:off x="14911473" y="9570068"/>
            <a:ext cx="4314022" cy="1172886"/>
          </a:xfrm>
          <a:prstGeom prst="rect">
            <a:avLst/>
          </a:prstGeom>
          <a:solidFill>
            <a:srgbClr val="F7931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r>
              <a:rPr lang="en-US" sz="7198" b="1" ker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100%</a:t>
            </a:r>
          </a:p>
        </p:txBody>
      </p:sp>
      <p:sp>
        <p:nvSpPr>
          <p:cNvPr id="37" name="Rectangle 88" descr="Header Gray Bar"/>
          <p:cNvSpPr/>
          <p:nvPr/>
        </p:nvSpPr>
        <p:spPr bwMode="auto">
          <a:xfrm>
            <a:off x="-19044" y="13118950"/>
            <a:ext cx="24396695" cy="623392"/>
          </a:xfrm>
          <a:prstGeom prst="rect">
            <a:avLst/>
          </a:prstGeom>
          <a:gradFill flip="none" rotWithShape="1">
            <a:gsLst>
              <a:gs pos="39000">
                <a:srgbClr val="F7931F"/>
              </a:gs>
              <a:gs pos="100000">
                <a:srgbClr val="5D5D5D"/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pic>
        <p:nvPicPr>
          <p:cNvPr id="80" name="Imagen 7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7968" y="702915"/>
            <a:ext cx="2501566" cy="136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5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18">
            <a:extLst>
              <a:ext uri="{FF2B5EF4-FFF2-40B4-BE49-F238E27FC236}">
                <a16:creationId xmlns="" xmlns:a16="http://schemas.microsoft.com/office/drawing/2014/main" id="{F009F5A7-1AA4-BF47-9EE1-129B6BFE9B69}"/>
              </a:ext>
            </a:extLst>
          </p:cNvPr>
          <p:cNvSpPr txBox="1"/>
          <p:nvPr/>
        </p:nvSpPr>
        <p:spPr>
          <a:xfrm>
            <a:off x="14415913" y="12356306"/>
            <a:ext cx="9504656" cy="1200072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 defTabSz="1828343"/>
            <a:r>
              <a:rPr lang="en-US" sz="3599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Meta: 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64</a:t>
            </a:r>
            <a:r>
              <a:rPr lang="en-US" sz="3599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599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| Valor </a:t>
            </a:r>
            <a:r>
              <a:rPr lang="en-US" sz="3599" b="1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67</a:t>
            </a:r>
          </a:p>
          <a:p>
            <a:pPr algn="ctr" defTabSz="1828343"/>
            <a:r>
              <a:rPr lang="en-US" sz="3599" dirty="0" err="1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Periodo</a:t>
            </a:r>
            <a:r>
              <a:rPr lang="en-US" sz="3599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: </a:t>
            </a:r>
            <a:r>
              <a:rPr lang="en-US" sz="3599" b="1" dirty="0" err="1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Marzo</a:t>
            </a:r>
            <a:r>
              <a:rPr lang="en-US" sz="3599" b="1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2020 </a:t>
            </a:r>
          </a:p>
        </p:txBody>
      </p:sp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 4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17923568" y="11805606"/>
            <a:ext cx="3260333" cy="584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343"/>
            <a:r>
              <a:rPr lang="en-US" sz="3199" b="1" dirty="0" err="1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Avance</a:t>
            </a:r>
            <a:r>
              <a:rPr lang="en-US" sz="3199" b="1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1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105%</a:t>
            </a:r>
            <a:endParaRPr lang="es-SV" sz="3199" dirty="0">
              <a:solidFill>
                <a:prstClr val="black"/>
              </a:solidFill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16055747" y="8083711"/>
            <a:ext cx="6224988" cy="6431993"/>
            <a:chOff x="8222760" y="4082906"/>
            <a:chExt cx="3113305" cy="3216834"/>
          </a:xfrm>
        </p:grpSpPr>
        <p:graphicFrame>
          <p:nvGraphicFramePr>
            <p:cNvPr id="27" name="Chart 23">
              <a:extLst>
                <a:ext uri="{FF2B5EF4-FFF2-40B4-BE49-F238E27FC236}">
                  <a16:creationId xmlns="" xmlns:a16="http://schemas.microsoft.com/office/drawing/2014/main" id="{A4EE410A-CC16-7E4F-B466-0629C62CA665}"/>
                </a:ext>
              </a:extLst>
            </p:cNvPr>
            <p:cNvGraphicFramePr/>
            <p:nvPr>
              <p:extLst/>
            </p:nvPr>
          </p:nvGraphicFramePr>
          <p:xfrm>
            <a:off x="8222760" y="4082906"/>
            <a:ext cx="3113305" cy="321683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31" name="Group 15">
              <a:extLst>
                <a:ext uri="{FF2B5EF4-FFF2-40B4-BE49-F238E27FC236}">
                  <a16:creationId xmlns="" xmlns:a16="http://schemas.microsoft.com/office/drawing/2014/main" id="{5CAE7901-A099-184A-B617-186C579C36AA}"/>
                </a:ext>
              </a:extLst>
            </p:cNvPr>
            <p:cNvGrpSpPr>
              <a:grpSpLocks noChangeAspect="1"/>
            </p:cNvGrpSpPr>
            <p:nvPr/>
          </p:nvGrpSpPr>
          <p:grpSpPr>
            <a:xfrm rot="8693887">
              <a:off x="9538051" y="5080465"/>
              <a:ext cx="1406815" cy="447484"/>
              <a:chOff x="7545087" y="7234282"/>
              <a:chExt cx="1914635" cy="609019"/>
            </a:xfrm>
          </p:grpSpPr>
          <p:sp>
            <p:nvSpPr>
              <p:cNvPr id="32" name="Triangle 4">
                <a:extLst>
                  <a:ext uri="{FF2B5EF4-FFF2-40B4-BE49-F238E27FC236}">
                    <a16:creationId xmlns="" xmlns:a16="http://schemas.microsoft.com/office/drawing/2014/main" id="{2E2FFB45-7052-BD4F-BC29-091DB13E0FF2}"/>
                  </a:ext>
                </a:extLst>
              </p:cNvPr>
              <p:cNvSpPr/>
              <p:nvPr/>
            </p:nvSpPr>
            <p:spPr>
              <a:xfrm rot="17282797">
                <a:off x="8284603" y="6494766"/>
                <a:ext cx="249680" cy="1728712"/>
              </a:xfrm>
              <a:prstGeom prst="triangl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343"/>
                <a:endParaRPr lang="en-US" sz="3599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Oval 5">
                <a:extLst>
                  <a:ext uri="{FF2B5EF4-FFF2-40B4-BE49-F238E27FC236}">
                    <a16:creationId xmlns="" xmlns:a16="http://schemas.microsoft.com/office/drawing/2014/main" id="{A1FFCACC-6FDD-FD48-AF7C-AA377D4D9D3A}"/>
                  </a:ext>
                </a:extLst>
              </p:cNvPr>
              <p:cNvSpPr/>
              <p:nvPr/>
            </p:nvSpPr>
            <p:spPr>
              <a:xfrm rot="684176">
                <a:off x="9031393" y="7414971"/>
                <a:ext cx="428329" cy="42833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32" tIns="91416" rIns="182832" bIns="9141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828343"/>
                <a:endParaRPr lang="en-US" sz="3599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8" name="Rectangle 88" descr="Header Gray Bar"/>
          <p:cNvSpPr/>
          <p:nvPr/>
        </p:nvSpPr>
        <p:spPr bwMode="auto">
          <a:xfrm>
            <a:off x="-22219" y="-23609"/>
            <a:ext cx="24396695" cy="2612354"/>
          </a:xfrm>
          <a:prstGeom prst="rect">
            <a:avLst/>
          </a:prstGeom>
          <a:gradFill flip="none" rotWithShape="1">
            <a:gsLst>
              <a:gs pos="0">
                <a:srgbClr val="F7931F"/>
              </a:gs>
              <a:gs pos="100000">
                <a:srgbClr val="5D5D5D"/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>
              <a:defRPr/>
            </a:pPr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19" name="TextBox 214"/>
          <p:cNvSpPr txBox="1"/>
          <p:nvPr/>
        </p:nvSpPr>
        <p:spPr>
          <a:xfrm>
            <a:off x="440653" y="411464"/>
            <a:ext cx="23479916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365">
              <a:defRPr/>
            </a:pPr>
            <a:r>
              <a:rPr lang="es-MX" sz="6398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Ejecución GERENCIA TÉCNICA</a:t>
            </a:r>
            <a:endParaRPr lang="es-419" sz="6398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defTabSz="2437365">
              <a:defRPr/>
            </a:pPr>
            <a:r>
              <a:rPr lang="en-US" sz="3999" cap="all">
                <a:solidFill>
                  <a:srgbClr val="D4D4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Resultados PRIMER TRIMESTRE 2020 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7968" y="702915"/>
            <a:ext cx="2501566" cy="136758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99103"/>
            <a:ext cx="13061079" cy="108572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259" y="2705105"/>
            <a:ext cx="8562354" cy="505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6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88" descr="Header Gray Bar"/>
          <p:cNvSpPr/>
          <p:nvPr/>
        </p:nvSpPr>
        <p:spPr bwMode="auto">
          <a:xfrm>
            <a:off x="-22219" y="-23609"/>
            <a:ext cx="24396695" cy="2612354"/>
          </a:xfrm>
          <a:prstGeom prst="rect">
            <a:avLst/>
          </a:prstGeom>
          <a:gradFill flip="none" rotWithShape="1">
            <a:gsLst>
              <a:gs pos="0">
                <a:srgbClr val="F7931F"/>
              </a:gs>
              <a:gs pos="100000">
                <a:srgbClr val="5D5D5D"/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>
              <a:defRPr/>
            </a:pPr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65" name="TextBox 214"/>
          <p:cNvSpPr txBox="1"/>
          <p:nvPr/>
        </p:nvSpPr>
        <p:spPr>
          <a:xfrm>
            <a:off x="440653" y="411464"/>
            <a:ext cx="23479916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365">
              <a:defRPr/>
            </a:pPr>
            <a:r>
              <a:rPr lang="es-MX" sz="6398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Ejecución GERENCIA TÉCNICA</a:t>
            </a:r>
            <a:endParaRPr lang="es-419" sz="6398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defTabSz="2437365">
              <a:defRPr/>
            </a:pPr>
            <a:r>
              <a:rPr lang="en-US" sz="3999" cap="all">
                <a:solidFill>
                  <a:srgbClr val="D4D4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Resultados PRIMER TRIMESTRE 2020 </a:t>
            </a:r>
          </a:p>
        </p:txBody>
      </p:sp>
      <p:sp>
        <p:nvSpPr>
          <p:cNvPr id="37" name="Rectangle 88" descr="Header Gray Bar"/>
          <p:cNvSpPr/>
          <p:nvPr/>
        </p:nvSpPr>
        <p:spPr bwMode="auto">
          <a:xfrm>
            <a:off x="-19044" y="13118950"/>
            <a:ext cx="24396695" cy="623392"/>
          </a:xfrm>
          <a:prstGeom prst="rect">
            <a:avLst/>
          </a:prstGeom>
          <a:gradFill flip="none" rotWithShape="1">
            <a:gsLst>
              <a:gs pos="39000">
                <a:srgbClr val="F7931F"/>
              </a:gs>
              <a:gs pos="100000">
                <a:srgbClr val="5D5D5D"/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56" name="Rectangle 33">
            <a:extLst>
              <a:ext uri="{FF2B5EF4-FFF2-40B4-BE49-F238E27FC236}">
                <a16:creationId xmlns="" xmlns:a16="http://schemas.microsoft.com/office/drawing/2014/main" id="{CC355EBB-21DA-492F-A9B0-240D2BFE4E90}"/>
              </a:ext>
            </a:extLst>
          </p:cNvPr>
          <p:cNvSpPr/>
          <p:nvPr/>
        </p:nvSpPr>
        <p:spPr>
          <a:xfrm>
            <a:off x="5186883" y="4176112"/>
            <a:ext cx="4033301" cy="3978212"/>
          </a:xfrm>
          <a:prstGeom prst="rect">
            <a:avLst/>
          </a:prstGeom>
          <a:solidFill>
            <a:srgbClr val="F7931F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61" name="Rectangle 34">
            <a:extLst>
              <a:ext uri="{FF2B5EF4-FFF2-40B4-BE49-F238E27FC236}">
                <a16:creationId xmlns="" xmlns:a16="http://schemas.microsoft.com/office/drawing/2014/main" id="{485C82F3-5928-4E38-91B0-5FF72A9D78BD}"/>
              </a:ext>
            </a:extLst>
          </p:cNvPr>
          <p:cNvSpPr/>
          <p:nvPr/>
        </p:nvSpPr>
        <p:spPr>
          <a:xfrm>
            <a:off x="5186883" y="4367356"/>
            <a:ext cx="4033301" cy="3786968"/>
          </a:xfrm>
          <a:prstGeom prst="rect">
            <a:avLst/>
          </a:prstGeom>
          <a:gradFill rotWithShape="1">
            <a:gsLst>
              <a:gs pos="0">
                <a:srgbClr val="F7931F"/>
              </a:gs>
              <a:gs pos="100000">
                <a:srgbClr val="F7931F">
                  <a:lumMod val="75000"/>
                </a:srgbClr>
              </a:gs>
            </a:gsLst>
            <a:lin ang="5400000" scaled="0"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62" name="Freeform: Shape 117">
            <a:extLst>
              <a:ext uri="{FF2B5EF4-FFF2-40B4-BE49-F238E27FC236}">
                <a16:creationId xmlns="" xmlns:a16="http://schemas.microsoft.com/office/drawing/2014/main" id="{F7F5409B-8BA4-4BDC-A0B0-DF1B38D90474}"/>
              </a:ext>
            </a:extLst>
          </p:cNvPr>
          <p:cNvSpPr/>
          <p:nvPr/>
        </p:nvSpPr>
        <p:spPr>
          <a:xfrm>
            <a:off x="5352360" y="4367355"/>
            <a:ext cx="3702356" cy="3659399"/>
          </a:xfrm>
          <a:custGeom>
            <a:avLst/>
            <a:gdLst>
              <a:gd name="connsiteX0" fmla="*/ 925828 w 1851660"/>
              <a:gd name="connsiteY0" fmla="*/ 64769 h 1830176"/>
              <a:gd name="connsiteX1" fmla="*/ 71813 w 1851660"/>
              <a:gd name="connsiteY1" fmla="*/ 918784 h 1830176"/>
              <a:gd name="connsiteX2" fmla="*/ 925828 w 1851660"/>
              <a:gd name="connsiteY2" fmla="*/ 1772799 h 1830176"/>
              <a:gd name="connsiteX3" fmla="*/ 1779843 w 1851660"/>
              <a:gd name="connsiteY3" fmla="*/ 918784 h 1830176"/>
              <a:gd name="connsiteX4" fmla="*/ 925828 w 1851660"/>
              <a:gd name="connsiteY4" fmla="*/ 64769 h 1830176"/>
              <a:gd name="connsiteX5" fmla="*/ 0 w 1851660"/>
              <a:gd name="connsiteY5" fmla="*/ 0 h 1830176"/>
              <a:gd name="connsiteX6" fmla="*/ 1851660 w 1851660"/>
              <a:gd name="connsiteY6" fmla="*/ 0 h 1830176"/>
              <a:gd name="connsiteX7" fmla="*/ 1851660 w 1851660"/>
              <a:gd name="connsiteY7" fmla="*/ 1830176 h 1830176"/>
              <a:gd name="connsiteX8" fmla="*/ 0 w 1851660"/>
              <a:gd name="connsiteY8" fmla="*/ 1830176 h 183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1660" h="1830176">
                <a:moveTo>
                  <a:pt x="925828" y="64769"/>
                </a:moveTo>
                <a:cubicBezTo>
                  <a:pt x="454169" y="64769"/>
                  <a:pt x="71813" y="447125"/>
                  <a:pt x="71813" y="918784"/>
                </a:cubicBezTo>
                <a:cubicBezTo>
                  <a:pt x="71813" y="1390443"/>
                  <a:pt x="454169" y="1772799"/>
                  <a:pt x="925828" y="1772799"/>
                </a:cubicBezTo>
                <a:cubicBezTo>
                  <a:pt x="1397487" y="1772799"/>
                  <a:pt x="1779843" y="1390443"/>
                  <a:pt x="1779843" y="918784"/>
                </a:cubicBezTo>
                <a:cubicBezTo>
                  <a:pt x="1779843" y="447125"/>
                  <a:pt x="1397487" y="64769"/>
                  <a:pt x="925828" y="64769"/>
                </a:cubicBezTo>
                <a:close/>
                <a:moveTo>
                  <a:pt x="0" y="0"/>
                </a:moveTo>
                <a:lnTo>
                  <a:pt x="1851660" y="0"/>
                </a:lnTo>
                <a:lnTo>
                  <a:pt x="1851660" y="1830176"/>
                </a:lnTo>
                <a:lnTo>
                  <a:pt x="0" y="1830176"/>
                </a:lnTo>
                <a:close/>
              </a:path>
            </a:pathLst>
          </a:cu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>
            <a:outerShdw blurRad="254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828343">
              <a:defRPr/>
            </a:pPr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64" name="Rectangle 39">
            <a:extLst>
              <a:ext uri="{FF2B5EF4-FFF2-40B4-BE49-F238E27FC236}">
                <a16:creationId xmlns="" xmlns:a16="http://schemas.microsoft.com/office/drawing/2014/main" id="{52F9E3AE-6F0F-461C-93D4-9257530D702C}"/>
              </a:ext>
            </a:extLst>
          </p:cNvPr>
          <p:cNvSpPr/>
          <p:nvPr/>
        </p:nvSpPr>
        <p:spPr>
          <a:xfrm>
            <a:off x="10003139" y="4147984"/>
            <a:ext cx="4033301" cy="3978212"/>
          </a:xfrm>
          <a:prstGeom prst="rect">
            <a:avLst/>
          </a:prstGeom>
          <a:solidFill>
            <a:srgbClr val="F7931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66" name="Rectangle 40">
            <a:extLst>
              <a:ext uri="{FF2B5EF4-FFF2-40B4-BE49-F238E27FC236}">
                <a16:creationId xmlns="" xmlns:a16="http://schemas.microsoft.com/office/drawing/2014/main" id="{A3A8B403-C07A-49CF-8CE6-947D212F58E1}"/>
              </a:ext>
            </a:extLst>
          </p:cNvPr>
          <p:cNvSpPr/>
          <p:nvPr/>
        </p:nvSpPr>
        <p:spPr>
          <a:xfrm>
            <a:off x="10003139" y="5231179"/>
            <a:ext cx="4033301" cy="2895016"/>
          </a:xfrm>
          <a:prstGeom prst="rect">
            <a:avLst/>
          </a:prstGeom>
          <a:solidFill>
            <a:srgbClr val="F7931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67" name="Freeform: Shape 118">
            <a:extLst>
              <a:ext uri="{FF2B5EF4-FFF2-40B4-BE49-F238E27FC236}">
                <a16:creationId xmlns="" xmlns:a16="http://schemas.microsoft.com/office/drawing/2014/main" id="{7642E59C-8645-4CDD-825B-3D6D8696DABF}"/>
              </a:ext>
            </a:extLst>
          </p:cNvPr>
          <p:cNvSpPr/>
          <p:nvPr/>
        </p:nvSpPr>
        <p:spPr>
          <a:xfrm>
            <a:off x="10191055" y="4339226"/>
            <a:ext cx="3702356" cy="3659399"/>
          </a:xfrm>
          <a:custGeom>
            <a:avLst/>
            <a:gdLst>
              <a:gd name="connsiteX0" fmla="*/ 925828 w 1851660"/>
              <a:gd name="connsiteY0" fmla="*/ 64769 h 1830176"/>
              <a:gd name="connsiteX1" fmla="*/ 71813 w 1851660"/>
              <a:gd name="connsiteY1" fmla="*/ 918784 h 1830176"/>
              <a:gd name="connsiteX2" fmla="*/ 925828 w 1851660"/>
              <a:gd name="connsiteY2" fmla="*/ 1772799 h 1830176"/>
              <a:gd name="connsiteX3" fmla="*/ 1779843 w 1851660"/>
              <a:gd name="connsiteY3" fmla="*/ 918784 h 1830176"/>
              <a:gd name="connsiteX4" fmla="*/ 925828 w 1851660"/>
              <a:gd name="connsiteY4" fmla="*/ 64769 h 1830176"/>
              <a:gd name="connsiteX5" fmla="*/ 0 w 1851660"/>
              <a:gd name="connsiteY5" fmla="*/ 0 h 1830176"/>
              <a:gd name="connsiteX6" fmla="*/ 1851660 w 1851660"/>
              <a:gd name="connsiteY6" fmla="*/ 0 h 1830176"/>
              <a:gd name="connsiteX7" fmla="*/ 1851660 w 1851660"/>
              <a:gd name="connsiteY7" fmla="*/ 1830176 h 1830176"/>
              <a:gd name="connsiteX8" fmla="*/ 0 w 1851660"/>
              <a:gd name="connsiteY8" fmla="*/ 1830176 h 183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1660" h="1830176">
                <a:moveTo>
                  <a:pt x="925828" y="64769"/>
                </a:moveTo>
                <a:cubicBezTo>
                  <a:pt x="454169" y="64769"/>
                  <a:pt x="71813" y="447125"/>
                  <a:pt x="71813" y="918784"/>
                </a:cubicBezTo>
                <a:cubicBezTo>
                  <a:pt x="71813" y="1390443"/>
                  <a:pt x="454169" y="1772799"/>
                  <a:pt x="925828" y="1772799"/>
                </a:cubicBezTo>
                <a:cubicBezTo>
                  <a:pt x="1397487" y="1772799"/>
                  <a:pt x="1779843" y="1390443"/>
                  <a:pt x="1779843" y="918784"/>
                </a:cubicBezTo>
                <a:cubicBezTo>
                  <a:pt x="1779843" y="447125"/>
                  <a:pt x="1397487" y="64769"/>
                  <a:pt x="925828" y="64769"/>
                </a:cubicBezTo>
                <a:close/>
                <a:moveTo>
                  <a:pt x="0" y="0"/>
                </a:moveTo>
                <a:lnTo>
                  <a:pt x="1851660" y="0"/>
                </a:lnTo>
                <a:lnTo>
                  <a:pt x="1851660" y="1830176"/>
                </a:lnTo>
                <a:lnTo>
                  <a:pt x="0" y="1830176"/>
                </a:lnTo>
                <a:close/>
              </a:path>
            </a:pathLst>
          </a:cu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>
            <a:outerShdw blurRad="254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828343">
              <a:defRPr/>
            </a:pPr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68" name="Freeform: Shape 35">
            <a:extLst>
              <a:ext uri="{FF2B5EF4-FFF2-40B4-BE49-F238E27FC236}">
                <a16:creationId xmlns="" xmlns:a16="http://schemas.microsoft.com/office/drawing/2014/main" id="{49B7E1C1-12C1-4CBA-9F79-A75305F9190C}"/>
              </a:ext>
            </a:extLst>
          </p:cNvPr>
          <p:cNvSpPr/>
          <p:nvPr/>
        </p:nvSpPr>
        <p:spPr>
          <a:xfrm>
            <a:off x="5046529" y="4050692"/>
            <a:ext cx="4314022" cy="4309148"/>
          </a:xfrm>
          <a:custGeom>
            <a:avLst/>
            <a:gdLst>
              <a:gd name="connsiteX0" fmla="*/ 1078784 w 2157573"/>
              <a:gd name="connsiteY0" fmla="*/ 223551 h 2155135"/>
              <a:gd name="connsiteX1" fmla="*/ 224769 w 2157573"/>
              <a:gd name="connsiteY1" fmla="*/ 1077566 h 2155135"/>
              <a:gd name="connsiteX2" fmla="*/ 1078784 w 2157573"/>
              <a:gd name="connsiteY2" fmla="*/ 1931581 h 2155135"/>
              <a:gd name="connsiteX3" fmla="*/ 1932799 w 2157573"/>
              <a:gd name="connsiteY3" fmla="*/ 1077566 h 2155135"/>
              <a:gd name="connsiteX4" fmla="*/ 1078784 w 2157573"/>
              <a:gd name="connsiteY4" fmla="*/ 223551 h 2155135"/>
              <a:gd name="connsiteX5" fmla="*/ 0 w 2157573"/>
              <a:gd name="connsiteY5" fmla="*/ 0 h 2155135"/>
              <a:gd name="connsiteX6" fmla="*/ 2157573 w 2157573"/>
              <a:gd name="connsiteY6" fmla="*/ 0 h 2155135"/>
              <a:gd name="connsiteX7" fmla="*/ 2157573 w 2157573"/>
              <a:gd name="connsiteY7" fmla="*/ 2155135 h 2155135"/>
              <a:gd name="connsiteX8" fmla="*/ 0 w 2157573"/>
              <a:gd name="connsiteY8" fmla="*/ 2155135 h 2155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7573" h="2155135">
                <a:moveTo>
                  <a:pt x="1078784" y="223551"/>
                </a:moveTo>
                <a:cubicBezTo>
                  <a:pt x="607125" y="223551"/>
                  <a:pt x="224769" y="605907"/>
                  <a:pt x="224769" y="1077566"/>
                </a:cubicBezTo>
                <a:cubicBezTo>
                  <a:pt x="224769" y="1549225"/>
                  <a:pt x="607125" y="1931581"/>
                  <a:pt x="1078784" y="1931581"/>
                </a:cubicBezTo>
                <a:cubicBezTo>
                  <a:pt x="1550443" y="1931581"/>
                  <a:pt x="1932799" y="1549225"/>
                  <a:pt x="1932799" y="1077566"/>
                </a:cubicBezTo>
                <a:cubicBezTo>
                  <a:pt x="1932799" y="605907"/>
                  <a:pt x="1550443" y="223551"/>
                  <a:pt x="1078784" y="223551"/>
                </a:cubicBezTo>
                <a:close/>
                <a:moveTo>
                  <a:pt x="0" y="0"/>
                </a:moveTo>
                <a:lnTo>
                  <a:pt x="2157573" y="0"/>
                </a:lnTo>
                <a:lnTo>
                  <a:pt x="2157573" y="2155135"/>
                </a:lnTo>
                <a:lnTo>
                  <a:pt x="0" y="2155135"/>
                </a:lnTo>
                <a:close/>
              </a:path>
            </a:pathLst>
          </a:cu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69" name="Rectangle 37">
            <a:extLst>
              <a:ext uri="{FF2B5EF4-FFF2-40B4-BE49-F238E27FC236}">
                <a16:creationId xmlns="" xmlns:a16="http://schemas.microsoft.com/office/drawing/2014/main" id="{0E842C4D-4F1B-4007-BA8F-12B217C144C7}"/>
              </a:ext>
            </a:extLst>
          </p:cNvPr>
          <p:cNvSpPr/>
          <p:nvPr/>
        </p:nvSpPr>
        <p:spPr>
          <a:xfrm>
            <a:off x="5046525" y="8359841"/>
            <a:ext cx="4314022" cy="1172886"/>
          </a:xfrm>
          <a:prstGeom prst="rect">
            <a:avLst/>
          </a:prstGeom>
          <a:solidFill>
            <a:srgbClr val="F7931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r>
              <a:rPr lang="en-US" sz="4799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Meta: 165</a:t>
            </a:r>
          </a:p>
        </p:txBody>
      </p:sp>
      <p:sp>
        <p:nvSpPr>
          <p:cNvPr id="70" name="Freeform: Shape 41">
            <a:extLst>
              <a:ext uri="{FF2B5EF4-FFF2-40B4-BE49-F238E27FC236}">
                <a16:creationId xmlns="" xmlns:a16="http://schemas.microsoft.com/office/drawing/2014/main" id="{88006DB0-EBDB-47FA-B080-33691BC28785}"/>
              </a:ext>
            </a:extLst>
          </p:cNvPr>
          <p:cNvSpPr/>
          <p:nvPr/>
        </p:nvSpPr>
        <p:spPr>
          <a:xfrm>
            <a:off x="9862784" y="4022563"/>
            <a:ext cx="4314022" cy="4309148"/>
          </a:xfrm>
          <a:custGeom>
            <a:avLst/>
            <a:gdLst>
              <a:gd name="connsiteX0" fmla="*/ 1078784 w 2157573"/>
              <a:gd name="connsiteY0" fmla="*/ 223551 h 2155135"/>
              <a:gd name="connsiteX1" fmla="*/ 224769 w 2157573"/>
              <a:gd name="connsiteY1" fmla="*/ 1077566 h 2155135"/>
              <a:gd name="connsiteX2" fmla="*/ 1078784 w 2157573"/>
              <a:gd name="connsiteY2" fmla="*/ 1931581 h 2155135"/>
              <a:gd name="connsiteX3" fmla="*/ 1932799 w 2157573"/>
              <a:gd name="connsiteY3" fmla="*/ 1077566 h 2155135"/>
              <a:gd name="connsiteX4" fmla="*/ 1078784 w 2157573"/>
              <a:gd name="connsiteY4" fmla="*/ 223551 h 2155135"/>
              <a:gd name="connsiteX5" fmla="*/ 0 w 2157573"/>
              <a:gd name="connsiteY5" fmla="*/ 0 h 2155135"/>
              <a:gd name="connsiteX6" fmla="*/ 2157573 w 2157573"/>
              <a:gd name="connsiteY6" fmla="*/ 0 h 2155135"/>
              <a:gd name="connsiteX7" fmla="*/ 2157573 w 2157573"/>
              <a:gd name="connsiteY7" fmla="*/ 2155135 h 2155135"/>
              <a:gd name="connsiteX8" fmla="*/ 0 w 2157573"/>
              <a:gd name="connsiteY8" fmla="*/ 2155135 h 2155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7573" h="2155135">
                <a:moveTo>
                  <a:pt x="1078784" y="223551"/>
                </a:moveTo>
                <a:cubicBezTo>
                  <a:pt x="607125" y="223551"/>
                  <a:pt x="224769" y="605907"/>
                  <a:pt x="224769" y="1077566"/>
                </a:cubicBezTo>
                <a:cubicBezTo>
                  <a:pt x="224769" y="1549225"/>
                  <a:pt x="607125" y="1931581"/>
                  <a:pt x="1078784" y="1931581"/>
                </a:cubicBezTo>
                <a:cubicBezTo>
                  <a:pt x="1550443" y="1931581"/>
                  <a:pt x="1932799" y="1549225"/>
                  <a:pt x="1932799" y="1077566"/>
                </a:cubicBezTo>
                <a:cubicBezTo>
                  <a:pt x="1932799" y="605907"/>
                  <a:pt x="1550443" y="223551"/>
                  <a:pt x="1078784" y="223551"/>
                </a:cubicBezTo>
                <a:close/>
                <a:moveTo>
                  <a:pt x="0" y="0"/>
                </a:moveTo>
                <a:lnTo>
                  <a:pt x="2157573" y="0"/>
                </a:lnTo>
                <a:lnTo>
                  <a:pt x="2157573" y="2155135"/>
                </a:lnTo>
                <a:lnTo>
                  <a:pt x="0" y="2155135"/>
                </a:lnTo>
                <a:close/>
              </a:path>
            </a:pathLst>
          </a:cu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71" name="Rectangle 73">
            <a:extLst>
              <a:ext uri="{FF2B5EF4-FFF2-40B4-BE49-F238E27FC236}">
                <a16:creationId xmlns="" xmlns:a16="http://schemas.microsoft.com/office/drawing/2014/main" id="{78599E7C-3063-40FA-8DE2-8FE8CD783948}"/>
              </a:ext>
            </a:extLst>
          </p:cNvPr>
          <p:cNvSpPr/>
          <p:nvPr/>
        </p:nvSpPr>
        <p:spPr>
          <a:xfrm>
            <a:off x="9862780" y="8331712"/>
            <a:ext cx="4314022" cy="1172886"/>
          </a:xfrm>
          <a:prstGeom prst="rect">
            <a:avLst/>
          </a:prstGeom>
          <a:solidFill>
            <a:srgbClr val="F7931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r>
              <a:rPr lang="en-US" sz="4799" b="1" ker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Meta: 5</a:t>
            </a:r>
          </a:p>
        </p:txBody>
      </p:sp>
      <p:sp>
        <p:nvSpPr>
          <p:cNvPr id="72" name="TextBox 102">
            <a:extLst>
              <a:ext uri="{FF2B5EF4-FFF2-40B4-BE49-F238E27FC236}">
                <a16:creationId xmlns="" xmlns:a16="http://schemas.microsoft.com/office/drawing/2014/main" id="{B38E331F-0F4F-4276-A8FD-CB7CF8CC0CA0}"/>
              </a:ext>
            </a:extLst>
          </p:cNvPr>
          <p:cNvSpPr txBox="1"/>
          <p:nvPr/>
        </p:nvSpPr>
        <p:spPr>
          <a:xfrm>
            <a:off x="4153692" y="10689765"/>
            <a:ext cx="6037363" cy="1938608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 defTabSz="1828343"/>
            <a:r>
              <a:rPr lang="en-US" sz="4799" b="1" kern="0" noProof="1">
                <a:solidFill>
                  <a:prstClr val="white"/>
                </a:solidFill>
              </a:rPr>
              <a:t> </a:t>
            </a:r>
            <a:r>
              <a:rPr lang="en-US" sz="3599" b="1" kern="0" noProof="1">
                <a:solidFill>
                  <a:prstClr val="black"/>
                </a:solidFill>
              </a:rPr>
              <a:t>Facilitadores/Instructores y Equipos Psicopedagogicos EC registrados</a:t>
            </a:r>
          </a:p>
        </p:txBody>
      </p:sp>
      <p:sp>
        <p:nvSpPr>
          <p:cNvPr id="73" name="TextBox 108">
            <a:extLst>
              <a:ext uri="{FF2B5EF4-FFF2-40B4-BE49-F238E27FC236}">
                <a16:creationId xmlns="" xmlns:a16="http://schemas.microsoft.com/office/drawing/2014/main" id="{F80C6EBB-30BE-4F32-8A71-900D60B0D901}"/>
              </a:ext>
            </a:extLst>
          </p:cNvPr>
          <p:cNvSpPr txBox="1"/>
          <p:nvPr/>
        </p:nvSpPr>
        <p:spPr>
          <a:xfrm>
            <a:off x="10003139" y="10727966"/>
            <a:ext cx="4314022" cy="1200072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 defTabSz="1828343"/>
            <a:r>
              <a:rPr lang="es-MX" sz="3599" b="1" kern="0" noProof="1">
                <a:solidFill>
                  <a:prstClr val="black"/>
                </a:solidFill>
              </a:rPr>
              <a:t>Reconocimiento </a:t>
            </a:r>
          </a:p>
          <a:p>
            <a:pPr algn="ctr" defTabSz="1828343"/>
            <a:r>
              <a:rPr lang="es-MX" sz="3599" b="1" kern="0" noProof="1">
                <a:solidFill>
                  <a:prstClr val="black"/>
                </a:solidFill>
              </a:rPr>
              <a:t>de Entidades</a:t>
            </a:r>
            <a:endParaRPr lang="en-US" sz="3599" b="1" kern="0" noProof="1">
              <a:solidFill>
                <a:prstClr val="black"/>
              </a:solidFill>
            </a:endParaRPr>
          </a:p>
        </p:txBody>
      </p:sp>
      <p:sp>
        <p:nvSpPr>
          <p:cNvPr id="74" name="Rectangle 53">
            <a:extLst>
              <a:ext uri="{FF2B5EF4-FFF2-40B4-BE49-F238E27FC236}">
                <a16:creationId xmlns="" xmlns:a16="http://schemas.microsoft.com/office/drawing/2014/main" id="{4D2500AD-75CF-41CF-B4C5-DFFEDCD69241}"/>
              </a:ext>
            </a:extLst>
          </p:cNvPr>
          <p:cNvSpPr/>
          <p:nvPr/>
        </p:nvSpPr>
        <p:spPr>
          <a:xfrm>
            <a:off x="5046527" y="2874428"/>
            <a:ext cx="4314022" cy="1176264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r>
              <a:rPr lang="en-US" sz="7998" b="1" kern="0" dirty="0">
                <a:solidFill>
                  <a:prstClr val="black">
                    <a:lumMod val="95000"/>
                    <a:lumOff val="5000"/>
                  </a:prstClr>
                </a:solidFill>
              </a:rPr>
              <a:t>172</a:t>
            </a:r>
          </a:p>
        </p:txBody>
      </p:sp>
      <p:sp>
        <p:nvSpPr>
          <p:cNvPr id="75" name="Rectangle 54">
            <a:extLst>
              <a:ext uri="{FF2B5EF4-FFF2-40B4-BE49-F238E27FC236}">
                <a16:creationId xmlns="" xmlns:a16="http://schemas.microsoft.com/office/drawing/2014/main" id="{4862B32E-754D-4A10-890D-4EA20D3B2B0D}"/>
              </a:ext>
            </a:extLst>
          </p:cNvPr>
          <p:cNvSpPr/>
          <p:nvPr/>
        </p:nvSpPr>
        <p:spPr>
          <a:xfrm>
            <a:off x="9862782" y="2846300"/>
            <a:ext cx="4314022" cy="1176264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r>
              <a:rPr lang="en-US" sz="7998" b="1" kern="0">
                <a:solidFill>
                  <a:prstClr val="black">
                    <a:lumMod val="95000"/>
                    <a:lumOff val="5000"/>
                  </a:prstClr>
                </a:solidFill>
              </a:rPr>
              <a:t>4</a:t>
            </a:r>
          </a:p>
        </p:txBody>
      </p:sp>
      <p:pic>
        <p:nvPicPr>
          <p:cNvPr id="76" name="Imagen 7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598" y="5259307"/>
            <a:ext cx="1672712" cy="1672712"/>
          </a:xfrm>
          <a:prstGeom prst="rect">
            <a:avLst/>
          </a:prstGeom>
        </p:spPr>
      </p:pic>
      <p:pic>
        <p:nvPicPr>
          <p:cNvPr id="77" name="Imagen 7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854" y="5047306"/>
            <a:ext cx="2152543" cy="2152543"/>
          </a:xfrm>
          <a:prstGeom prst="rect">
            <a:avLst/>
          </a:prstGeom>
        </p:spPr>
      </p:pic>
      <p:sp>
        <p:nvSpPr>
          <p:cNvPr id="78" name="Rectangle 37">
            <a:extLst>
              <a:ext uri="{FF2B5EF4-FFF2-40B4-BE49-F238E27FC236}">
                <a16:creationId xmlns="" xmlns:a16="http://schemas.microsoft.com/office/drawing/2014/main" id="{0E842C4D-4F1B-4007-BA8F-12B217C144C7}"/>
              </a:ext>
            </a:extLst>
          </p:cNvPr>
          <p:cNvSpPr/>
          <p:nvPr/>
        </p:nvSpPr>
        <p:spPr>
          <a:xfrm>
            <a:off x="5046523" y="9357215"/>
            <a:ext cx="4314022" cy="1244284"/>
          </a:xfrm>
          <a:prstGeom prst="rect">
            <a:avLst/>
          </a:prstGeom>
          <a:solidFill>
            <a:srgbClr val="F7931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r>
              <a:rPr lang="en-US" sz="7198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104%</a:t>
            </a:r>
          </a:p>
        </p:txBody>
      </p:sp>
      <p:sp>
        <p:nvSpPr>
          <p:cNvPr id="79" name="Rectangle 73">
            <a:extLst>
              <a:ext uri="{FF2B5EF4-FFF2-40B4-BE49-F238E27FC236}">
                <a16:creationId xmlns="" xmlns:a16="http://schemas.microsoft.com/office/drawing/2014/main" id="{78599E7C-3063-40FA-8DE2-8FE8CD783948}"/>
              </a:ext>
            </a:extLst>
          </p:cNvPr>
          <p:cNvSpPr/>
          <p:nvPr/>
        </p:nvSpPr>
        <p:spPr>
          <a:xfrm>
            <a:off x="9862779" y="9436371"/>
            <a:ext cx="4314024" cy="1172886"/>
          </a:xfrm>
          <a:prstGeom prst="rect">
            <a:avLst/>
          </a:prstGeom>
          <a:solidFill>
            <a:srgbClr val="F7931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r>
              <a:rPr lang="en-US" sz="7198" b="1" ker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80%</a:t>
            </a:r>
          </a:p>
        </p:txBody>
      </p:sp>
      <p:pic>
        <p:nvPicPr>
          <p:cNvPr id="80" name="Imagen 7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7968" y="702915"/>
            <a:ext cx="2501566" cy="1367588"/>
          </a:xfrm>
          <a:prstGeom prst="rect">
            <a:avLst/>
          </a:prstGeom>
        </p:spPr>
      </p:pic>
      <p:sp>
        <p:nvSpPr>
          <p:cNvPr id="57" name="Rectangle 39">
            <a:extLst>
              <a:ext uri="{FF2B5EF4-FFF2-40B4-BE49-F238E27FC236}">
                <a16:creationId xmlns="" xmlns:a16="http://schemas.microsoft.com/office/drawing/2014/main" id="{52F9E3AE-6F0F-461C-93D4-9257530D702C}"/>
              </a:ext>
            </a:extLst>
          </p:cNvPr>
          <p:cNvSpPr/>
          <p:nvPr/>
        </p:nvSpPr>
        <p:spPr>
          <a:xfrm>
            <a:off x="15104518" y="4176112"/>
            <a:ext cx="4033301" cy="3978212"/>
          </a:xfrm>
          <a:prstGeom prst="rect">
            <a:avLst/>
          </a:prstGeom>
          <a:solidFill>
            <a:srgbClr val="F7931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81" name="Rectangle 40">
            <a:extLst>
              <a:ext uri="{FF2B5EF4-FFF2-40B4-BE49-F238E27FC236}">
                <a16:creationId xmlns="" xmlns:a16="http://schemas.microsoft.com/office/drawing/2014/main" id="{A3A8B403-C07A-49CF-8CE6-947D212F58E1}"/>
              </a:ext>
            </a:extLst>
          </p:cNvPr>
          <p:cNvSpPr/>
          <p:nvPr/>
        </p:nvSpPr>
        <p:spPr>
          <a:xfrm>
            <a:off x="15104518" y="5259307"/>
            <a:ext cx="4033301" cy="2895016"/>
          </a:xfrm>
          <a:prstGeom prst="rect">
            <a:avLst/>
          </a:prstGeom>
          <a:solidFill>
            <a:srgbClr val="F7931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82" name="Freeform: Shape 118">
            <a:extLst>
              <a:ext uri="{FF2B5EF4-FFF2-40B4-BE49-F238E27FC236}">
                <a16:creationId xmlns="" xmlns:a16="http://schemas.microsoft.com/office/drawing/2014/main" id="{7642E59C-8645-4CDD-825B-3D6D8696DABF}"/>
              </a:ext>
            </a:extLst>
          </p:cNvPr>
          <p:cNvSpPr/>
          <p:nvPr/>
        </p:nvSpPr>
        <p:spPr>
          <a:xfrm>
            <a:off x="15292434" y="4367355"/>
            <a:ext cx="3702356" cy="3659399"/>
          </a:xfrm>
          <a:custGeom>
            <a:avLst/>
            <a:gdLst>
              <a:gd name="connsiteX0" fmla="*/ 925828 w 1851660"/>
              <a:gd name="connsiteY0" fmla="*/ 64769 h 1830176"/>
              <a:gd name="connsiteX1" fmla="*/ 71813 w 1851660"/>
              <a:gd name="connsiteY1" fmla="*/ 918784 h 1830176"/>
              <a:gd name="connsiteX2" fmla="*/ 925828 w 1851660"/>
              <a:gd name="connsiteY2" fmla="*/ 1772799 h 1830176"/>
              <a:gd name="connsiteX3" fmla="*/ 1779843 w 1851660"/>
              <a:gd name="connsiteY3" fmla="*/ 918784 h 1830176"/>
              <a:gd name="connsiteX4" fmla="*/ 925828 w 1851660"/>
              <a:gd name="connsiteY4" fmla="*/ 64769 h 1830176"/>
              <a:gd name="connsiteX5" fmla="*/ 0 w 1851660"/>
              <a:gd name="connsiteY5" fmla="*/ 0 h 1830176"/>
              <a:gd name="connsiteX6" fmla="*/ 1851660 w 1851660"/>
              <a:gd name="connsiteY6" fmla="*/ 0 h 1830176"/>
              <a:gd name="connsiteX7" fmla="*/ 1851660 w 1851660"/>
              <a:gd name="connsiteY7" fmla="*/ 1830176 h 1830176"/>
              <a:gd name="connsiteX8" fmla="*/ 0 w 1851660"/>
              <a:gd name="connsiteY8" fmla="*/ 1830176 h 183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1660" h="1830176">
                <a:moveTo>
                  <a:pt x="925828" y="64769"/>
                </a:moveTo>
                <a:cubicBezTo>
                  <a:pt x="454169" y="64769"/>
                  <a:pt x="71813" y="447125"/>
                  <a:pt x="71813" y="918784"/>
                </a:cubicBezTo>
                <a:cubicBezTo>
                  <a:pt x="71813" y="1390443"/>
                  <a:pt x="454169" y="1772799"/>
                  <a:pt x="925828" y="1772799"/>
                </a:cubicBezTo>
                <a:cubicBezTo>
                  <a:pt x="1397487" y="1772799"/>
                  <a:pt x="1779843" y="1390443"/>
                  <a:pt x="1779843" y="918784"/>
                </a:cubicBezTo>
                <a:cubicBezTo>
                  <a:pt x="1779843" y="447125"/>
                  <a:pt x="1397487" y="64769"/>
                  <a:pt x="925828" y="64769"/>
                </a:cubicBezTo>
                <a:close/>
                <a:moveTo>
                  <a:pt x="0" y="0"/>
                </a:moveTo>
                <a:lnTo>
                  <a:pt x="1851660" y="0"/>
                </a:lnTo>
                <a:lnTo>
                  <a:pt x="1851660" y="1830176"/>
                </a:lnTo>
                <a:lnTo>
                  <a:pt x="0" y="1830176"/>
                </a:lnTo>
                <a:close/>
              </a:path>
            </a:pathLst>
          </a:cu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>
            <a:outerShdw blurRad="254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828343">
              <a:defRPr/>
            </a:pPr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83" name="Freeform: Shape 41">
            <a:extLst>
              <a:ext uri="{FF2B5EF4-FFF2-40B4-BE49-F238E27FC236}">
                <a16:creationId xmlns="" xmlns:a16="http://schemas.microsoft.com/office/drawing/2014/main" id="{88006DB0-EBDB-47FA-B080-33691BC28785}"/>
              </a:ext>
            </a:extLst>
          </p:cNvPr>
          <p:cNvSpPr/>
          <p:nvPr/>
        </p:nvSpPr>
        <p:spPr>
          <a:xfrm>
            <a:off x="14964163" y="4050692"/>
            <a:ext cx="4314022" cy="4309148"/>
          </a:xfrm>
          <a:custGeom>
            <a:avLst/>
            <a:gdLst>
              <a:gd name="connsiteX0" fmla="*/ 1078784 w 2157573"/>
              <a:gd name="connsiteY0" fmla="*/ 223551 h 2155135"/>
              <a:gd name="connsiteX1" fmla="*/ 224769 w 2157573"/>
              <a:gd name="connsiteY1" fmla="*/ 1077566 h 2155135"/>
              <a:gd name="connsiteX2" fmla="*/ 1078784 w 2157573"/>
              <a:gd name="connsiteY2" fmla="*/ 1931581 h 2155135"/>
              <a:gd name="connsiteX3" fmla="*/ 1932799 w 2157573"/>
              <a:gd name="connsiteY3" fmla="*/ 1077566 h 2155135"/>
              <a:gd name="connsiteX4" fmla="*/ 1078784 w 2157573"/>
              <a:gd name="connsiteY4" fmla="*/ 223551 h 2155135"/>
              <a:gd name="connsiteX5" fmla="*/ 0 w 2157573"/>
              <a:gd name="connsiteY5" fmla="*/ 0 h 2155135"/>
              <a:gd name="connsiteX6" fmla="*/ 2157573 w 2157573"/>
              <a:gd name="connsiteY6" fmla="*/ 0 h 2155135"/>
              <a:gd name="connsiteX7" fmla="*/ 2157573 w 2157573"/>
              <a:gd name="connsiteY7" fmla="*/ 2155135 h 2155135"/>
              <a:gd name="connsiteX8" fmla="*/ 0 w 2157573"/>
              <a:gd name="connsiteY8" fmla="*/ 2155135 h 2155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7573" h="2155135">
                <a:moveTo>
                  <a:pt x="1078784" y="223551"/>
                </a:moveTo>
                <a:cubicBezTo>
                  <a:pt x="607125" y="223551"/>
                  <a:pt x="224769" y="605907"/>
                  <a:pt x="224769" y="1077566"/>
                </a:cubicBezTo>
                <a:cubicBezTo>
                  <a:pt x="224769" y="1549225"/>
                  <a:pt x="607125" y="1931581"/>
                  <a:pt x="1078784" y="1931581"/>
                </a:cubicBezTo>
                <a:cubicBezTo>
                  <a:pt x="1550443" y="1931581"/>
                  <a:pt x="1932799" y="1549225"/>
                  <a:pt x="1932799" y="1077566"/>
                </a:cubicBezTo>
                <a:cubicBezTo>
                  <a:pt x="1932799" y="605907"/>
                  <a:pt x="1550443" y="223551"/>
                  <a:pt x="1078784" y="223551"/>
                </a:cubicBezTo>
                <a:close/>
                <a:moveTo>
                  <a:pt x="0" y="0"/>
                </a:moveTo>
                <a:lnTo>
                  <a:pt x="2157573" y="0"/>
                </a:lnTo>
                <a:lnTo>
                  <a:pt x="2157573" y="2155135"/>
                </a:lnTo>
                <a:lnTo>
                  <a:pt x="0" y="2155135"/>
                </a:lnTo>
                <a:close/>
              </a:path>
            </a:pathLst>
          </a:cu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84" name="Rectangle 73">
            <a:extLst>
              <a:ext uri="{FF2B5EF4-FFF2-40B4-BE49-F238E27FC236}">
                <a16:creationId xmlns="" xmlns:a16="http://schemas.microsoft.com/office/drawing/2014/main" id="{78599E7C-3063-40FA-8DE2-8FE8CD783948}"/>
              </a:ext>
            </a:extLst>
          </p:cNvPr>
          <p:cNvSpPr/>
          <p:nvPr/>
        </p:nvSpPr>
        <p:spPr>
          <a:xfrm>
            <a:off x="14964159" y="8359841"/>
            <a:ext cx="4314022" cy="1172886"/>
          </a:xfrm>
          <a:prstGeom prst="rect">
            <a:avLst/>
          </a:prstGeom>
          <a:solidFill>
            <a:srgbClr val="F7931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r>
              <a:rPr lang="en-US" sz="4799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Meta: 18</a:t>
            </a:r>
          </a:p>
        </p:txBody>
      </p:sp>
      <p:sp>
        <p:nvSpPr>
          <p:cNvPr id="85" name="TextBox 108">
            <a:extLst>
              <a:ext uri="{FF2B5EF4-FFF2-40B4-BE49-F238E27FC236}">
                <a16:creationId xmlns="" xmlns:a16="http://schemas.microsoft.com/office/drawing/2014/main" id="{F80C6EBB-30BE-4F32-8A71-900D60B0D901}"/>
              </a:ext>
            </a:extLst>
          </p:cNvPr>
          <p:cNvSpPr txBox="1"/>
          <p:nvPr/>
        </p:nvSpPr>
        <p:spPr>
          <a:xfrm>
            <a:off x="15034743" y="10770749"/>
            <a:ext cx="4314022" cy="1753942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 defTabSz="1828343"/>
            <a:r>
              <a:rPr lang="es-MX" sz="3599" b="1" kern="0" noProof="1">
                <a:solidFill>
                  <a:prstClr val="black"/>
                </a:solidFill>
              </a:rPr>
              <a:t>Actualizacion de expedientes de entidades </a:t>
            </a:r>
            <a:endParaRPr lang="en-US" sz="3599" b="1" kern="0" noProof="1">
              <a:solidFill>
                <a:prstClr val="black"/>
              </a:solidFill>
            </a:endParaRPr>
          </a:p>
        </p:txBody>
      </p:sp>
      <p:sp>
        <p:nvSpPr>
          <p:cNvPr id="86" name="Rectangle 54">
            <a:extLst>
              <a:ext uri="{FF2B5EF4-FFF2-40B4-BE49-F238E27FC236}">
                <a16:creationId xmlns="" xmlns:a16="http://schemas.microsoft.com/office/drawing/2014/main" id="{4862B32E-754D-4A10-890D-4EA20D3B2B0D}"/>
              </a:ext>
            </a:extLst>
          </p:cNvPr>
          <p:cNvSpPr/>
          <p:nvPr/>
        </p:nvSpPr>
        <p:spPr>
          <a:xfrm>
            <a:off x="14964161" y="2874428"/>
            <a:ext cx="4314022" cy="1176264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r>
              <a:rPr lang="en-US" sz="7998" b="1" kern="0" dirty="0">
                <a:solidFill>
                  <a:prstClr val="black">
                    <a:lumMod val="95000"/>
                    <a:lumOff val="5000"/>
                  </a:prstClr>
                </a:solidFill>
              </a:rPr>
              <a:t>16</a:t>
            </a:r>
          </a:p>
        </p:txBody>
      </p:sp>
      <p:sp>
        <p:nvSpPr>
          <p:cNvPr id="88" name="Rectangle 73">
            <a:extLst>
              <a:ext uri="{FF2B5EF4-FFF2-40B4-BE49-F238E27FC236}">
                <a16:creationId xmlns="" xmlns:a16="http://schemas.microsoft.com/office/drawing/2014/main" id="{78599E7C-3063-40FA-8DE2-8FE8CD783948}"/>
              </a:ext>
            </a:extLst>
          </p:cNvPr>
          <p:cNvSpPr/>
          <p:nvPr/>
        </p:nvSpPr>
        <p:spPr>
          <a:xfrm>
            <a:off x="14964158" y="9464499"/>
            <a:ext cx="4314024" cy="1172886"/>
          </a:xfrm>
          <a:prstGeom prst="rect">
            <a:avLst/>
          </a:prstGeom>
          <a:solidFill>
            <a:srgbClr val="F7931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r>
              <a:rPr lang="en-US" sz="7198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89%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1314" y="5218499"/>
            <a:ext cx="2200879" cy="220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66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1678308" y="11847805"/>
            <a:ext cx="20433548" cy="1327970"/>
          </a:xfrm>
          <a:prstGeom prst="roundRect">
            <a:avLst/>
          </a:prstGeom>
          <a:solidFill>
            <a:schemeClr val="lt1">
              <a:alpha val="36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82832" tIns="91416" rIns="182832" bIns="91416">
            <a:spAutoFit/>
          </a:bodyPr>
          <a:lstStyle/>
          <a:p>
            <a:pPr defTabSz="1828343"/>
            <a:r>
              <a:rPr lang="es-SV" sz="6600" b="1" i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Graduación Cursos en Alcaldía Municipal de Santa Tecla </a:t>
            </a:r>
            <a:endParaRPr lang="es-SV" sz="6000" b="1" i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846" y="1939264"/>
            <a:ext cx="13734472" cy="9156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" r="50080"/>
          <a:stretch/>
        </p:blipFill>
        <p:spPr>
          <a:xfrm>
            <a:off x="21237534" y="553951"/>
            <a:ext cx="2288060" cy="1385313"/>
          </a:xfrm>
          <a:prstGeom prst="rect">
            <a:avLst/>
          </a:prstGeom>
        </p:spPr>
      </p:pic>
      <p:sp>
        <p:nvSpPr>
          <p:cNvPr id="6" name="Rectángulo redondeado 5"/>
          <p:cNvSpPr/>
          <p:nvPr/>
        </p:nvSpPr>
        <p:spPr>
          <a:xfrm>
            <a:off x="20335102" y="2105518"/>
            <a:ext cx="3535371" cy="1021361"/>
          </a:xfrm>
          <a:prstGeom prst="roundRect">
            <a:avLst/>
          </a:prstGeom>
          <a:solidFill>
            <a:sysClr val="window" lastClr="FFFFFF">
              <a:alpha val="53000"/>
            </a:sysClr>
          </a:solidFill>
          <a:ln w="25400" cap="flat" cmpd="sng" algn="ctr">
            <a:noFill/>
            <a:prstDash val="solid"/>
          </a:ln>
          <a:effectLst/>
        </p:spPr>
        <p:txBody>
          <a:bodyPr wrap="square" lIns="182832" tIns="91416" rIns="182832" bIns="91416">
            <a:spAutoFit/>
          </a:bodyPr>
          <a:lstStyle/>
          <a:p>
            <a:pPr algn="ctr" defTabSz="1828343">
              <a:defRPr/>
            </a:pPr>
            <a:r>
              <a:rPr lang="es-SV" sz="4799" b="1" kern="0" dirty="0">
                <a:ln w="0"/>
                <a:solidFill>
                  <a:srgbClr val="E43E1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Enero 2020</a:t>
            </a:r>
          </a:p>
        </p:txBody>
      </p:sp>
    </p:spTree>
    <p:extLst>
      <p:ext uri="{BB962C8B-B14F-4D97-AF65-F5344CB8AC3E}">
        <p14:creationId xmlns:p14="http://schemas.microsoft.com/office/powerpoint/2010/main" val="91333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18">
            <a:extLst>
              <a:ext uri="{FF2B5EF4-FFF2-40B4-BE49-F238E27FC236}">
                <a16:creationId xmlns="" xmlns:a16="http://schemas.microsoft.com/office/drawing/2014/main" id="{F009F5A7-1AA4-BF47-9EE1-129B6BFE9B69}"/>
              </a:ext>
            </a:extLst>
          </p:cNvPr>
          <p:cNvSpPr txBox="1"/>
          <p:nvPr/>
        </p:nvSpPr>
        <p:spPr>
          <a:xfrm>
            <a:off x="14415913" y="12356306"/>
            <a:ext cx="9504656" cy="1200072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 defTabSz="1828343"/>
            <a:r>
              <a:rPr lang="en-US" sz="3599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Meta: </a:t>
            </a:r>
            <a:r>
              <a:rPr lang="en-US" sz="3599" b="1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188</a:t>
            </a:r>
            <a:r>
              <a:rPr lang="en-US" sz="3599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| Valor </a:t>
            </a:r>
            <a:r>
              <a:rPr lang="en-US" sz="3599" b="1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192</a:t>
            </a:r>
          </a:p>
          <a:p>
            <a:pPr algn="ctr" defTabSz="1828343"/>
            <a:r>
              <a:rPr lang="en-US" sz="3599" dirty="0" err="1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Periodo</a:t>
            </a:r>
            <a:r>
              <a:rPr lang="en-US" sz="3599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: </a:t>
            </a:r>
            <a:r>
              <a:rPr lang="en-US" sz="3599" b="1" dirty="0" err="1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Marzo</a:t>
            </a:r>
            <a:r>
              <a:rPr lang="en-US" sz="3599" b="1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2020 </a:t>
            </a:r>
          </a:p>
        </p:txBody>
      </p:sp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 4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17923568" y="11805606"/>
            <a:ext cx="3260333" cy="584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343"/>
            <a:r>
              <a:rPr lang="en-US" sz="3199" b="1" dirty="0" err="1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Avance</a:t>
            </a:r>
            <a:r>
              <a:rPr lang="en-US" sz="3199" b="1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102%</a:t>
            </a:r>
            <a:endParaRPr lang="es-SV" sz="3199" dirty="0">
              <a:solidFill>
                <a:prstClr val="black"/>
              </a:solidFill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16424599" y="8312323"/>
            <a:ext cx="6224988" cy="6431993"/>
            <a:chOff x="8222760" y="4082906"/>
            <a:chExt cx="3113305" cy="3216834"/>
          </a:xfrm>
        </p:grpSpPr>
        <p:graphicFrame>
          <p:nvGraphicFramePr>
            <p:cNvPr id="27" name="Chart 23">
              <a:extLst>
                <a:ext uri="{FF2B5EF4-FFF2-40B4-BE49-F238E27FC236}">
                  <a16:creationId xmlns="" xmlns:a16="http://schemas.microsoft.com/office/drawing/2014/main" id="{A4EE410A-CC16-7E4F-B466-0629C62CA665}"/>
                </a:ext>
              </a:extLst>
            </p:cNvPr>
            <p:cNvGraphicFramePr/>
            <p:nvPr>
              <p:extLst/>
            </p:nvPr>
          </p:nvGraphicFramePr>
          <p:xfrm>
            <a:off x="8222760" y="4082906"/>
            <a:ext cx="3113305" cy="321683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31" name="Group 15">
              <a:extLst>
                <a:ext uri="{FF2B5EF4-FFF2-40B4-BE49-F238E27FC236}">
                  <a16:creationId xmlns="" xmlns:a16="http://schemas.microsoft.com/office/drawing/2014/main" id="{5CAE7901-A099-184A-B617-186C579C36AA}"/>
                </a:ext>
              </a:extLst>
            </p:cNvPr>
            <p:cNvGrpSpPr>
              <a:grpSpLocks noChangeAspect="1"/>
            </p:cNvGrpSpPr>
            <p:nvPr/>
          </p:nvGrpSpPr>
          <p:grpSpPr>
            <a:xfrm rot="8693887">
              <a:off x="9538051" y="5080465"/>
              <a:ext cx="1406815" cy="447484"/>
              <a:chOff x="7545087" y="7234282"/>
              <a:chExt cx="1914635" cy="609019"/>
            </a:xfrm>
          </p:grpSpPr>
          <p:sp>
            <p:nvSpPr>
              <p:cNvPr id="32" name="Triangle 4">
                <a:extLst>
                  <a:ext uri="{FF2B5EF4-FFF2-40B4-BE49-F238E27FC236}">
                    <a16:creationId xmlns="" xmlns:a16="http://schemas.microsoft.com/office/drawing/2014/main" id="{2E2FFB45-7052-BD4F-BC29-091DB13E0FF2}"/>
                  </a:ext>
                </a:extLst>
              </p:cNvPr>
              <p:cNvSpPr/>
              <p:nvPr/>
            </p:nvSpPr>
            <p:spPr>
              <a:xfrm rot="17282797">
                <a:off x="8284603" y="6494766"/>
                <a:ext cx="249680" cy="1728712"/>
              </a:xfrm>
              <a:prstGeom prst="triangl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343"/>
                <a:endParaRPr lang="en-US" sz="3599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Oval 5">
                <a:extLst>
                  <a:ext uri="{FF2B5EF4-FFF2-40B4-BE49-F238E27FC236}">
                    <a16:creationId xmlns="" xmlns:a16="http://schemas.microsoft.com/office/drawing/2014/main" id="{A1FFCACC-6FDD-FD48-AF7C-AA377D4D9D3A}"/>
                  </a:ext>
                </a:extLst>
              </p:cNvPr>
              <p:cNvSpPr/>
              <p:nvPr/>
            </p:nvSpPr>
            <p:spPr>
              <a:xfrm rot="684176">
                <a:off x="9031393" y="7414971"/>
                <a:ext cx="428329" cy="42833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32" tIns="91416" rIns="182832" bIns="9141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828343"/>
                <a:endParaRPr lang="en-US" sz="3599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14" y="2699102"/>
            <a:ext cx="13131280" cy="1094953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5810" y="2769037"/>
            <a:ext cx="9242570" cy="5320114"/>
          </a:xfrm>
          <a:prstGeom prst="rect">
            <a:avLst/>
          </a:prstGeom>
        </p:spPr>
      </p:pic>
      <p:sp>
        <p:nvSpPr>
          <p:cNvPr id="18" name="Rectangle 88" descr="Header Gray Bar"/>
          <p:cNvSpPr/>
          <p:nvPr/>
        </p:nvSpPr>
        <p:spPr bwMode="auto">
          <a:xfrm>
            <a:off x="-22219" y="-23609"/>
            <a:ext cx="24396695" cy="2612354"/>
          </a:xfrm>
          <a:prstGeom prst="rect">
            <a:avLst/>
          </a:prstGeom>
          <a:gradFill flip="none" rotWithShape="1">
            <a:gsLst>
              <a:gs pos="0">
                <a:srgbClr val="F7931F"/>
              </a:gs>
              <a:gs pos="100000">
                <a:srgbClr val="5D5D5D"/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>
              <a:defRPr/>
            </a:pPr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19" name="TextBox 214"/>
          <p:cNvSpPr txBox="1"/>
          <p:nvPr/>
        </p:nvSpPr>
        <p:spPr>
          <a:xfrm>
            <a:off x="440653" y="411464"/>
            <a:ext cx="23479916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365">
              <a:defRPr/>
            </a:pPr>
            <a:r>
              <a:rPr lang="es-MX" sz="6398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Ejecución GERENCIA TÉCNICA</a:t>
            </a:r>
            <a:endParaRPr lang="es-419" sz="6398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defTabSz="2437365">
              <a:defRPr/>
            </a:pPr>
            <a:r>
              <a:rPr lang="en-US" sz="3999" cap="all">
                <a:solidFill>
                  <a:srgbClr val="D4D4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Resultados PRIMER TRIMESTRE 2020 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7968" y="702915"/>
            <a:ext cx="2501566" cy="136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34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88" descr="Header Gray Bar"/>
          <p:cNvSpPr/>
          <p:nvPr/>
        </p:nvSpPr>
        <p:spPr bwMode="auto">
          <a:xfrm>
            <a:off x="-22219" y="-23609"/>
            <a:ext cx="24396695" cy="2612354"/>
          </a:xfrm>
          <a:prstGeom prst="rect">
            <a:avLst/>
          </a:prstGeom>
          <a:gradFill flip="none" rotWithShape="1">
            <a:gsLst>
              <a:gs pos="0">
                <a:srgbClr val="F7931F"/>
              </a:gs>
              <a:gs pos="100000">
                <a:srgbClr val="5D5D5D"/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>
              <a:defRPr/>
            </a:pPr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65" name="TextBox 214"/>
          <p:cNvSpPr txBox="1"/>
          <p:nvPr/>
        </p:nvSpPr>
        <p:spPr>
          <a:xfrm>
            <a:off x="440653" y="411464"/>
            <a:ext cx="23479916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365">
              <a:defRPr/>
            </a:pPr>
            <a:r>
              <a:rPr lang="es-MX" sz="6398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Ejecución GERENCIA TÉCNICA</a:t>
            </a:r>
            <a:endParaRPr lang="es-419" sz="6398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defTabSz="2437365">
              <a:defRPr/>
            </a:pPr>
            <a:r>
              <a:rPr lang="en-US" sz="3999" cap="all">
                <a:solidFill>
                  <a:srgbClr val="D4D4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Resultados PRIMER TRIMESTRE 2020 </a:t>
            </a:r>
          </a:p>
        </p:txBody>
      </p:sp>
      <p:sp>
        <p:nvSpPr>
          <p:cNvPr id="37" name="Rectangle 88" descr="Header Gray Bar"/>
          <p:cNvSpPr/>
          <p:nvPr/>
        </p:nvSpPr>
        <p:spPr bwMode="auto">
          <a:xfrm>
            <a:off x="-22221" y="13186878"/>
            <a:ext cx="24396695" cy="623392"/>
          </a:xfrm>
          <a:prstGeom prst="rect">
            <a:avLst/>
          </a:prstGeom>
          <a:gradFill flip="none" rotWithShape="1">
            <a:gsLst>
              <a:gs pos="39000">
                <a:srgbClr val="F7931F"/>
              </a:gs>
              <a:gs pos="100000">
                <a:srgbClr val="5D5D5D"/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pic>
        <p:nvPicPr>
          <p:cNvPr id="80" name="Imagen 7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7968" y="702915"/>
            <a:ext cx="2501566" cy="1367588"/>
          </a:xfrm>
          <a:prstGeom prst="rect">
            <a:avLst/>
          </a:prstGeom>
        </p:spPr>
      </p:pic>
      <p:sp>
        <p:nvSpPr>
          <p:cNvPr id="88" name="Rectangle 81">
            <a:extLst>
              <a:ext uri="{FF2B5EF4-FFF2-40B4-BE49-F238E27FC236}">
                <a16:creationId xmlns="" xmlns:a16="http://schemas.microsoft.com/office/drawing/2014/main" id="{F949BBE0-5382-4C7F-9C02-4098702FD10D}"/>
              </a:ext>
            </a:extLst>
          </p:cNvPr>
          <p:cNvSpPr/>
          <p:nvPr/>
        </p:nvSpPr>
        <p:spPr>
          <a:xfrm>
            <a:off x="5372317" y="4089419"/>
            <a:ext cx="4033301" cy="3978212"/>
          </a:xfrm>
          <a:prstGeom prst="rect">
            <a:avLst/>
          </a:prstGeom>
          <a:solidFill>
            <a:srgbClr val="A2B969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89" name="Rectangle 82">
            <a:extLst>
              <a:ext uri="{FF2B5EF4-FFF2-40B4-BE49-F238E27FC236}">
                <a16:creationId xmlns="" xmlns:a16="http://schemas.microsoft.com/office/drawing/2014/main" id="{238A0F47-609E-4F54-8ABD-02870D986C60}"/>
              </a:ext>
            </a:extLst>
          </p:cNvPr>
          <p:cNvSpPr/>
          <p:nvPr/>
        </p:nvSpPr>
        <p:spPr>
          <a:xfrm>
            <a:off x="5372317" y="4490076"/>
            <a:ext cx="4033301" cy="3577554"/>
          </a:xfrm>
          <a:prstGeom prst="rect">
            <a:avLst/>
          </a:prstGeom>
          <a:solidFill>
            <a:srgbClr val="F7931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90" name="Freeform: Shape 120">
            <a:extLst>
              <a:ext uri="{FF2B5EF4-FFF2-40B4-BE49-F238E27FC236}">
                <a16:creationId xmlns="" xmlns:a16="http://schemas.microsoft.com/office/drawing/2014/main" id="{7E88DF26-9BF0-4D38-B4C3-0A2C05E3ECAE}"/>
              </a:ext>
            </a:extLst>
          </p:cNvPr>
          <p:cNvSpPr/>
          <p:nvPr/>
        </p:nvSpPr>
        <p:spPr>
          <a:xfrm>
            <a:off x="5537789" y="4280661"/>
            <a:ext cx="3702356" cy="3659399"/>
          </a:xfrm>
          <a:custGeom>
            <a:avLst/>
            <a:gdLst>
              <a:gd name="connsiteX0" fmla="*/ 925828 w 1851660"/>
              <a:gd name="connsiteY0" fmla="*/ 64769 h 1830176"/>
              <a:gd name="connsiteX1" fmla="*/ 71813 w 1851660"/>
              <a:gd name="connsiteY1" fmla="*/ 918784 h 1830176"/>
              <a:gd name="connsiteX2" fmla="*/ 925828 w 1851660"/>
              <a:gd name="connsiteY2" fmla="*/ 1772799 h 1830176"/>
              <a:gd name="connsiteX3" fmla="*/ 1779843 w 1851660"/>
              <a:gd name="connsiteY3" fmla="*/ 918784 h 1830176"/>
              <a:gd name="connsiteX4" fmla="*/ 925828 w 1851660"/>
              <a:gd name="connsiteY4" fmla="*/ 64769 h 1830176"/>
              <a:gd name="connsiteX5" fmla="*/ 0 w 1851660"/>
              <a:gd name="connsiteY5" fmla="*/ 0 h 1830176"/>
              <a:gd name="connsiteX6" fmla="*/ 1851660 w 1851660"/>
              <a:gd name="connsiteY6" fmla="*/ 0 h 1830176"/>
              <a:gd name="connsiteX7" fmla="*/ 1851660 w 1851660"/>
              <a:gd name="connsiteY7" fmla="*/ 1830176 h 1830176"/>
              <a:gd name="connsiteX8" fmla="*/ 0 w 1851660"/>
              <a:gd name="connsiteY8" fmla="*/ 1830176 h 183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1660" h="1830176">
                <a:moveTo>
                  <a:pt x="925828" y="64769"/>
                </a:moveTo>
                <a:cubicBezTo>
                  <a:pt x="454169" y="64769"/>
                  <a:pt x="71813" y="447125"/>
                  <a:pt x="71813" y="918784"/>
                </a:cubicBezTo>
                <a:cubicBezTo>
                  <a:pt x="71813" y="1390443"/>
                  <a:pt x="454169" y="1772799"/>
                  <a:pt x="925828" y="1772799"/>
                </a:cubicBezTo>
                <a:cubicBezTo>
                  <a:pt x="1397487" y="1772799"/>
                  <a:pt x="1779843" y="1390443"/>
                  <a:pt x="1779843" y="918784"/>
                </a:cubicBezTo>
                <a:cubicBezTo>
                  <a:pt x="1779843" y="447125"/>
                  <a:pt x="1397487" y="64769"/>
                  <a:pt x="925828" y="64769"/>
                </a:cubicBezTo>
                <a:close/>
                <a:moveTo>
                  <a:pt x="0" y="0"/>
                </a:moveTo>
                <a:lnTo>
                  <a:pt x="1851660" y="0"/>
                </a:lnTo>
                <a:lnTo>
                  <a:pt x="1851660" y="1830176"/>
                </a:lnTo>
                <a:lnTo>
                  <a:pt x="0" y="1830176"/>
                </a:lnTo>
                <a:close/>
              </a:path>
            </a:pathLst>
          </a:cu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>
            <a:outerShdw blurRad="254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828343">
              <a:defRPr/>
            </a:pPr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91" name="Freeform: Shape 83">
            <a:extLst>
              <a:ext uri="{FF2B5EF4-FFF2-40B4-BE49-F238E27FC236}">
                <a16:creationId xmlns="" xmlns:a16="http://schemas.microsoft.com/office/drawing/2014/main" id="{E48AEADB-4C5C-455B-8283-64CA9A094D20}"/>
              </a:ext>
            </a:extLst>
          </p:cNvPr>
          <p:cNvSpPr/>
          <p:nvPr/>
        </p:nvSpPr>
        <p:spPr>
          <a:xfrm>
            <a:off x="5231962" y="3963999"/>
            <a:ext cx="4314022" cy="4309148"/>
          </a:xfrm>
          <a:custGeom>
            <a:avLst/>
            <a:gdLst>
              <a:gd name="connsiteX0" fmla="*/ 1078784 w 2157573"/>
              <a:gd name="connsiteY0" fmla="*/ 223551 h 2155135"/>
              <a:gd name="connsiteX1" fmla="*/ 224769 w 2157573"/>
              <a:gd name="connsiteY1" fmla="*/ 1077566 h 2155135"/>
              <a:gd name="connsiteX2" fmla="*/ 1078784 w 2157573"/>
              <a:gd name="connsiteY2" fmla="*/ 1931581 h 2155135"/>
              <a:gd name="connsiteX3" fmla="*/ 1932799 w 2157573"/>
              <a:gd name="connsiteY3" fmla="*/ 1077566 h 2155135"/>
              <a:gd name="connsiteX4" fmla="*/ 1078784 w 2157573"/>
              <a:gd name="connsiteY4" fmla="*/ 223551 h 2155135"/>
              <a:gd name="connsiteX5" fmla="*/ 0 w 2157573"/>
              <a:gd name="connsiteY5" fmla="*/ 0 h 2155135"/>
              <a:gd name="connsiteX6" fmla="*/ 2157573 w 2157573"/>
              <a:gd name="connsiteY6" fmla="*/ 0 h 2155135"/>
              <a:gd name="connsiteX7" fmla="*/ 2157573 w 2157573"/>
              <a:gd name="connsiteY7" fmla="*/ 2155135 h 2155135"/>
              <a:gd name="connsiteX8" fmla="*/ 0 w 2157573"/>
              <a:gd name="connsiteY8" fmla="*/ 2155135 h 2155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7573" h="2155135">
                <a:moveTo>
                  <a:pt x="1078784" y="223551"/>
                </a:moveTo>
                <a:cubicBezTo>
                  <a:pt x="607125" y="223551"/>
                  <a:pt x="224769" y="605907"/>
                  <a:pt x="224769" y="1077566"/>
                </a:cubicBezTo>
                <a:cubicBezTo>
                  <a:pt x="224769" y="1549225"/>
                  <a:pt x="607125" y="1931581"/>
                  <a:pt x="1078784" y="1931581"/>
                </a:cubicBezTo>
                <a:cubicBezTo>
                  <a:pt x="1550443" y="1931581"/>
                  <a:pt x="1932799" y="1549225"/>
                  <a:pt x="1932799" y="1077566"/>
                </a:cubicBezTo>
                <a:cubicBezTo>
                  <a:pt x="1932799" y="605907"/>
                  <a:pt x="1550443" y="223551"/>
                  <a:pt x="1078784" y="223551"/>
                </a:cubicBezTo>
                <a:close/>
                <a:moveTo>
                  <a:pt x="0" y="0"/>
                </a:moveTo>
                <a:lnTo>
                  <a:pt x="2157573" y="0"/>
                </a:lnTo>
                <a:lnTo>
                  <a:pt x="2157573" y="2155135"/>
                </a:lnTo>
                <a:lnTo>
                  <a:pt x="0" y="2155135"/>
                </a:lnTo>
                <a:close/>
              </a:path>
            </a:pathLst>
          </a:cu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92" name="Rectangle 85">
            <a:extLst>
              <a:ext uri="{FF2B5EF4-FFF2-40B4-BE49-F238E27FC236}">
                <a16:creationId xmlns="" xmlns:a16="http://schemas.microsoft.com/office/drawing/2014/main" id="{BE1CF51B-797B-441E-BBA7-175F22549B9C}"/>
              </a:ext>
            </a:extLst>
          </p:cNvPr>
          <p:cNvSpPr/>
          <p:nvPr/>
        </p:nvSpPr>
        <p:spPr>
          <a:xfrm>
            <a:off x="5231958" y="8273148"/>
            <a:ext cx="4314022" cy="1172886"/>
          </a:xfrm>
          <a:prstGeom prst="rect">
            <a:avLst/>
          </a:prstGeom>
          <a:solidFill>
            <a:srgbClr val="F7931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r>
              <a:rPr lang="en-US" sz="4799" b="1" kern="0">
                <a:solidFill>
                  <a:prstClr val="white"/>
                </a:solidFill>
              </a:rPr>
              <a:t>Meta: 50</a:t>
            </a:r>
          </a:p>
        </p:txBody>
      </p:sp>
      <p:sp>
        <p:nvSpPr>
          <p:cNvPr id="93" name="TextBox 114">
            <a:extLst>
              <a:ext uri="{FF2B5EF4-FFF2-40B4-BE49-F238E27FC236}">
                <a16:creationId xmlns="" xmlns:a16="http://schemas.microsoft.com/office/drawing/2014/main" id="{2F63DED7-FCA6-484C-89D4-B7E48A049F5C}"/>
              </a:ext>
            </a:extLst>
          </p:cNvPr>
          <p:cNvSpPr txBox="1"/>
          <p:nvPr/>
        </p:nvSpPr>
        <p:spPr>
          <a:xfrm>
            <a:off x="5181936" y="10828186"/>
            <a:ext cx="4580043" cy="1938608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 defTabSz="1828343">
              <a:defRPr/>
            </a:pPr>
            <a:r>
              <a:rPr lang="es-MX" sz="3999" b="1" kern="0" noProof="1">
                <a:solidFill>
                  <a:prstClr val="black"/>
                </a:solidFill>
              </a:rPr>
              <a:t>Certificación de personas basada en una NTCL.</a:t>
            </a:r>
          </a:p>
        </p:txBody>
      </p:sp>
      <p:sp>
        <p:nvSpPr>
          <p:cNvPr id="94" name="Rectangle 56">
            <a:extLst>
              <a:ext uri="{FF2B5EF4-FFF2-40B4-BE49-F238E27FC236}">
                <a16:creationId xmlns="" xmlns:a16="http://schemas.microsoft.com/office/drawing/2014/main" id="{7ABBA1F3-B638-465E-9361-BE29D561EC7D}"/>
              </a:ext>
            </a:extLst>
          </p:cNvPr>
          <p:cNvSpPr/>
          <p:nvPr/>
        </p:nvSpPr>
        <p:spPr>
          <a:xfrm>
            <a:off x="5231960" y="2787735"/>
            <a:ext cx="4314022" cy="1176264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r>
              <a:rPr lang="en-US" sz="7998" b="1" kern="0">
                <a:solidFill>
                  <a:prstClr val="black">
                    <a:lumMod val="95000"/>
                    <a:lumOff val="5000"/>
                  </a:prstClr>
                </a:solidFill>
              </a:rPr>
              <a:t>51</a:t>
            </a:r>
          </a:p>
        </p:txBody>
      </p:sp>
      <p:pic>
        <p:nvPicPr>
          <p:cNvPr id="95" name="Imagen 9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050" y="5163746"/>
            <a:ext cx="2082961" cy="2082961"/>
          </a:xfrm>
          <a:prstGeom prst="rect">
            <a:avLst/>
          </a:prstGeom>
        </p:spPr>
      </p:pic>
      <p:sp>
        <p:nvSpPr>
          <p:cNvPr id="97" name="Rectangle 85">
            <a:extLst>
              <a:ext uri="{FF2B5EF4-FFF2-40B4-BE49-F238E27FC236}">
                <a16:creationId xmlns="" xmlns:a16="http://schemas.microsoft.com/office/drawing/2014/main" id="{BE1CF51B-797B-441E-BBA7-175F22549B9C}"/>
              </a:ext>
            </a:extLst>
          </p:cNvPr>
          <p:cNvSpPr/>
          <p:nvPr/>
        </p:nvSpPr>
        <p:spPr>
          <a:xfrm>
            <a:off x="5231958" y="9446034"/>
            <a:ext cx="4314022" cy="1172886"/>
          </a:xfrm>
          <a:prstGeom prst="rect">
            <a:avLst/>
          </a:prstGeom>
          <a:solidFill>
            <a:srgbClr val="F7931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r>
              <a:rPr lang="en-US" sz="7198" b="1" kern="0">
                <a:solidFill>
                  <a:prstClr val="white"/>
                </a:solidFill>
              </a:rPr>
              <a:t>102%</a:t>
            </a:r>
          </a:p>
        </p:txBody>
      </p:sp>
      <p:sp>
        <p:nvSpPr>
          <p:cNvPr id="98" name="Rectangle 33">
            <a:extLst>
              <a:ext uri="{FF2B5EF4-FFF2-40B4-BE49-F238E27FC236}">
                <a16:creationId xmlns="" xmlns:a16="http://schemas.microsoft.com/office/drawing/2014/main" id="{CC355EBB-21DA-492F-A9B0-240D2BFE4E90}"/>
              </a:ext>
            </a:extLst>
          </p:cNvPr>
          <p:cNvSpPr/>
          <p:nvPr/>
        </p:nvSpPr>
        <p:spPr>
          <a:xfrm>
            <a:off x="10618946" y="4076436"/>
            <a:ext cx="4033301" cy="3978212"/>
          </a:xfrm>
          <a:prstGeom prst="rect">
            <a:avLst/>
          </a:prstGeom>
          <a:solidFill>
            <a:srgbClr val="F7931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99" name="Rectangle 34">
            <a:extLst>
              <a:ext uri="{FF2B5EF4-FFF2-40B4-BE49-F238E27FC236}">
                <a16:creationId xmlns="" xmlns:a16="http://schemas.microsoft.com/office/drawing/2014/main" id="{485C82F3-5928-4E38-91B0-5FF72A9D78BD}"/>
              </a:ext>
            </a:extLst>
          </p:cNvPr>
          <p:cNvSpPr/>
          <p:nvPr/>
        </p:nvSpPr>
        <p:spPr>
          <a:xfrm>
            <a:off x="10618946" y="6957764"/>
            <a:ext cx="4033301" cy="1096882"/>
          </a:xfrm>
          <a:prstGeom prst="rect">
            <a:avLst/>
          </a:prstGeom>
          <a:gradFill rotWithShape="1">
            <a:gsLst>
              <a:gs pos="0">
                <a:srgbClr val="F7931F"/>
              </a:gs>
              <a:gs pos="100000">
                <a:srgbClr val="F7931F">
                  <a:lumMod val="75000"/>
                </a:srgbClr>
              </a:gs>
            </a:gsLst>
            <a:lin ang="5400000" scaled="0"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100" name="Freeform: Shape 117">
            <a:extLst>
              <a:ext uri="{FF2B5EF4-FFF2-40B4-BE49-F238E27FC236}">
                <a16:creationId xmlns="" xmlns:a16="http://schemas.microsoft.com/office/drawing/2014/main" id="{F7F5409B-8BA4-4BDC-A0B0-DF1B38D90474}"/>
              </a:ext>
            </a:extLst>
          </p:cNvPr>
          <p:cNvSpPr/>
          <p:nvPr/>
        </p:nvSpPr>
        <p:spPr>
          <a:xfrm>
            <a:off x="10784423" y="4267679"/>
            <a:ext cx="3702356" cy="3659399"/>
          </a:xfrm>
          <a:custGeom>
            <a:avLst/>
            <a:gdLst>
              <a:gd name="connsiteX0" fmla="*/ 925828 w 1851660"/>
              <a:gd name="connsiteY0" fmla="*/ 64769 h 1830176"/>
              <a:gd name="connsiteX1" fmla="*/ 71813 w 1851660"/>
              <a:gd name="connsiteY1" fmla="*/ 918784 h 1830176"/>
              <a:gd name="connsiteX2" fmla="*/ 925828 w 1851660"/>
              <a:gd name="connsiteY2" fmla="*/ 1772799 h 1830176"/>
              <a:gd name="connsiteX3" fmla="*/ 1779843 w 1851660"/>
              <a:gd name="connsiteY3" fmla="*/ 918784 h 1830176"/>
              <a:gd name="connsiteX4" fmla="*/ 925828 w 1851660"/>
              <a:gd name="connsiteY4" fmla="*/ 64769 h 1830176"/>
              <a:gd name="connsiteX5" fmla="*/ 0 w 1851660"/>
              <a:gd name="connsiteY5" fmla="*/ 0 h 1830176"/>
              <a:gd name="connsiteX6" fmla="*/ 1851660 w 1851660"/>
              <a:gd name="connsiteY6" fmla="*/ 0 h 1830176"/>
              <a:gd name="connsiteX7" fmla="*/ 1851660 w 1851660"/>
              <a:gd name="connsiteY7" fmla="*/ 1830176 h 1830176"/>
              <a:gd name="connsiteX8" fmla="*/ 0 w 1851660"/>
              <a:gd name="connsiteY8" fmla="*/ 1830176 h 183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1660" h="1830176">
                <a:moveTo>
                  <a:pt x="925828" y="64769"/>
                </a:moveTo>
                <a:cubicBezTo>
                  <a:pt x="454169" y="64769"/>
                  <a:pt x="71813" y="447125"/>
                  <a:pt x="71813" y="918784"/>
                </a:cubicBezTo>
                <a:cubicBezTo>
                  <a:pt x="71813" y="1390443"/>
                  <a:pt x="454169" y="1772799"/>
                  <a:pt x="925828" y="1772799"/>
                </a:cubicBezTo>
                <a:cubicBezTo>
                  <a:pt x="1397487" y="1772799"/>
                  <a:pt x="1779843" y="1390443"/>
                  <a:pt x="1779843" y="918784"/>
                </a:cubicBezTo>
                <a:cubicBezTo>
                  <a:pt x="1779843" y="447125"/>
                  <a:pt x="1397487" y="64769"/>
                  <a:pt x="925828" y="64769"/>
                </a:cubicBezTo>
                <a:close/>
                <a:moveTo>
                  <a:pt x="0" y="0"/>
                </a:moveTo>
                <a:lnTo>
                  <a:pt x="1851660" y="0"/>
                </a:lnTo>
                <a:lnTo>
                  <a:pt x="1851660" y="1830176"/>
                </a:lnTo>
                <a:lnTo>
                  <a:pt x="0" y="1830176"/>
                </a:lnTo>
                <a:close/>
              </a:path>
            </a:pathLst>
          </a:cu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>
            <a:outerShdw blurRad="254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828343">
              <a:defRPr/>
            </a:pPr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101" name="Freeform: Shape 35">
            <a:extLst>
              <a:ext uri="{FF2B5EF4-FFF2-40B4-BE49-F238E27FC236}">
                <a16:creationId xmlns="" xmlns:a16="http://schemas.microsoft.com/office/drawing/2014/main" id="{49B7E1C1-12C1-4CBA-9F79-A75305F9190C}"/>
              </a:ext>
            </a:extLst>
          </p:cNvPr>
          <p:cNvSpPr/>
          <p:nvPr/>
        </p:nvSpPr>
        <p:spPr>
          <a:xfrm>
            <a:off x="10478592" y="3951016"/>
            <a:ext cx="4314022" cy="4309148"/>
          </a:xfrm>
          <a:custGeom>
            <a:avLst/>
            <a:gdLst>
              <a:gd name="connsiteX0" fmla="*/ 1078784 w 2157573"/>
              <a:gd name="connsiteY0" fmla="*/ 223551 h 2155135"/>
              <a:gd name="connsiteX1" fmla="*/ 224769 w 2157573"/>
              <a:gd name="connsiteY1" fmla="*/ 1077566 h 2155135"/>
              <a:gd name="connsiteX2" fmla="*/ 1078784 w 2157573"/>
              <a:gd name="connsiteY2" fmla="*/ 1931581 h 2155135"/>
              <a:gd name="connsiteX3" fmla="*/ 1932799 w 2157573"/>
              <a:gd name="connsiteY3" fmla="*/ 1077566 h 2155135"/>
              <a:gd name="connsiteX4" fmla="*/ 1078784 w 2157573"/>
              <a:gd name="connsiteY4" fmla="*/ 223551 h 2155135"/>
              <a:gd name="connsiteX5" fmla="*/ 0 w 2157573"/>
              <a:gd name="connsiteY5" fmla="*/ 0 h 2155135"/>
              <a:gd name="connsiteX6" fmla="*/ 2157573 w 2157573"/>
              <a:gd name="connsiteY6" fmla="*/ 0 h 2155135"/>
              <a:gd name="connsiteX7" fmla="*/ 2157573 w 2157573"/>
              <a:gd name="connsiteY7" fmla="*/ 2155135 h 2155135"/>
              <a:gd name="connsiteX8" fmla="*/ 0 w 2157573"/>
              <a:gd name="connsiteY8" fmla="*/ 2155135 h 2155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7573" h="2155135">
                <a:moveTo>
                  <a:pt x="1078784" y="223551"/>
                </a:moveTo>
                <a:cubicBezTo>
                  <a:pt x="607125" y="223551"/>
                  <a:pt x="224769" y="605907"/>
                  <a:pt x="224769" y="1077566"/>
                </a:cubicBezTo>
                <a:cubicBezTo>
                  <a:pt x="224769" y="1549225"/>
                  <a:pt x="607125" y="1931581"/>
                  <a:pt x="1078784" y="1931581"/>
                </a:cubicBezTo>
                <a:cubicBezTo>
                  <a:pt x="1550443" y="1931581"/>
                  <a:pt x="1932799" y="1549225"/>
                  <a:pt x="1932799" y="1077566"/>
                </a:cubicBezTo>
                <a:cubicBezTo>
                  <a:pt x="1932799" y="605907"/>
                  <a:pt x="1550443" y="223551"/>
                  <a:pt x="1078784" y="223551"/>
                </a:cubicBezTo>
                <a:close/>
                <a:moveTo>
                  <a:pt x="0" y="0"/>
                </a:moveTo>
                <a:lnTo>
                  <a:pt x="2157573" y="0"/>
                </a:lnTo>
                <a:lnTo>
                  <a:pt x="2157573" y="2155135"/>
                </a:lnTo>
                <a:lnTo>
                  <a:pt x="0" y="2155135"/>
                </a:lnTo>
                <a:close/>
              </a:path>
            </a:pathLst>
          </a:cu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102" name="Rectangle 37">
            <a:extLst>
              <a:ext uri="{FF2B5EF4-FFF2-40B4-BE49-F238E27FC236}">
                <a16:creationId xmlns="" xmlns:a16="http://schemas.microsoft.com/office/drawing/2014/main" id="{0E842C4D-4F1B-4007-BA8F-12B217C144C7}"/>
              </a:ext>
            </a:extLst>
          </p:cNvPr>
          <p:cNvSpPr/>
          <p:nvPr/>
        </p:nvSpPr>
        <p:spPr>
          <a:xfrm>
            <a:off x="10478588" y="8260165"/>
            <a:ext cx="4314022" cy="1172886"/>
          </a:xfrm>
          <a:prstGeom prst="rect">
            <a:avLst/>
          </a:prstGeom>
          <a:solidFill>
            <a:srgbClr val="F7931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r>
              <a:rPr lang="en-US" sz="4799" b="1" kern="0" dirty="0">
                <a:solidFill>
                  <a:prstClr val="white"/>
                </a:solidFill>
              </a:rPr>
              <a:t>Meta: 730</a:t>
            </a:r>
            <a:endParaRPr lang="en-US" sz="7198" b="1" kern="0" dirty="0">
              <a:solidFill>
                <a:prstClr val="white"/>
              </a:solidFill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="" xmlns:a16="http://schemas.microsoft.com/office/drawing/2014/main" id="{B38E331F-0F4F-4276-A8FD-CB7CF8CC0CA0}"/>
              </a:ext>
            </a:extLst>
          </p:cNvPr>
          <p:cNvSpPr txBox="1"/>
          <p:nvPr/>
        </p:nvSpPr>
        <p:spPr>
          <a:xfrm>
            <a:off x="10462800" y="10712484"/>
            <a:ext cx="4314022" cy="2061718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 defTabSz="1828343"/>
            <a:r>
              <a:rPr lang="en-US" sz="4799" b="1" kern="0" noProof="1">
                <a:solidFill>
                  <a:prstClr val="white"/>
                </a:solidFill>
              </a:rPr>
              <a:t> </a:t>
            </a:r>
            <a:r>
              <a:rPr lang="en-US" sz="3999" b="1" kern="0" noProof="1">
                <a:solidFill>
                  <a:prstClr val="black"/>
                </a:solidFill>
              </a:rPr>
              <a:t>Participaciones cursos “Formación de Formadores”*</a:t>
            </a:r>
          </a:p>
        </p:txBody>
      </p:sp>
      <p:sp>
        <p:nvSpPr>
          <p:cNvPr id="104" name="Rectangle 53">
            <a:extLst>
              <a:ext uri="{FF2B5EF4-FFF2-40B4-BE49-F238E27FC236}">
                <a16:creationId xmlns="" xmlns:a16="http://schemas.microsoft.com/office/drawing/2014/main" id="{4D2500AD-75CF-41CF-B4C5-DFFEDCD69241}"/>
              </a:ext>
            </a:extLst>
          </p:cNvPr>
          <p:cNvSpPr/>
          <p:nvPr/>
        </p:nvSpPr>
        <p:spPr>
          <a:xfrm>
            <a:off x="10478590" y="2774752"/>
            <a:ext cx="4314022" cy="1176264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r>
              <a:rPr lang="en-US" sz="7998" b="1" kern="0" dirty="0">
                <a:solidFill>
                  <a:prstClr val="black">
                    <a:lumMod val="95000"/>
                    <a:lumOff val="5000"/>
                  </a:prstClr>
                </a:solidFill>
              </a:rPr>
              <a:t>413</a:t>
            </a:r>
          </a:p>
        </p:txBody>
      </p:sp>
      <p:pic>
        <p:nvPicPr>
          <p:cNvPr id="105" name="Imagen 10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7047" y="5075245"/>
            <a:ext cx="1672712" cy="1672712"/>
          </a:xfrm>
          <a:prstGeom prst="rect">
            <a:avLst/>
          </a:prstGeom>
        </p:spPr>
      </p:pic>
      <p:sp>
        <p:nvSpPr>
          <p:cNvPr id="106" name="Rectangle 39">
            <a:extLst>
              <a:ext uri="{FF2B5EF4-FFF2-40B4-BE49-F238E27FC236}">
                <a16:creationId xmlns="" xmlns:a16="http://schemas.microsoft.com/office/drawing/2014/main" id="{52F9E3AE-6F0F-461C-93D4-9257530D702C}"/>
              </a:ext>
            </a:extLst>
          </p:cNvPr>
          <p:cNvSpPr/>
          <p:nvPr/>
        </p:nvSpPr>
        <p:spPr>
          <a:xfrm>
            <a:off x="15857138" y="4076436"/>
            <a:ext cx="4033301" cy="3978212"/>
          </a:xfrm>
          <a:prstGeom prst="rect">
            <a:avLst/>
          </a:prstGeom>
          <a:solidFill>
            <a:srgbClr val="F7931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107" name="Rectangle 40">
            <a:extLst>
              <a:ext uri="{FF2B5EF4-FFF2-40B4-BE49-F238E27FC236}">
                <a16:creationId xmlns="" xmlns:a16="http://schemas.microsoft.com/office/drawing/2014/main" id="{A3A8B403-C07A-49CF-8CE6-947D212F58E1}"/>
              </a:ext>
            </a:extLst>
          </p:cNvPr>
          <p:cNvSpPr/>
          <p:nvPr/>
        </p:nvSpPr>
        <p:spPr>
          <a:xfrm>
            <a:off x="15857138" y="6826733"/>
            <a:ext cx="4033301" cy="1227914"/>
          </a:xfrm>
          <a:prstGeom prst="rect">
            <a:avLst/>
          </a:prstGeom>
          <a:solidFill>
            <a:srgbClr val="F7931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108" name="Freeform: Shape 118">
            <a:extLst>
              <a:ext uri="{FF2B5EF4-FFF2-40B4-BE49-F238E27FC236}">
                <a16:creationId xmlns="" xmlns:a16="http://schemas.microsoft.com/office/drawing/2014/main" id="{7642E59C-8645-4CDD-825B-3D6D8696DABF}"/>
              </a:ext>
            </a:extLst>
          </p:cNvPr>
          <p:cNvSpPr/>
          <p:nvPr/>
        </p:nvSpPr>
        <p:spPr>
          <a:xfrm>
            <a:off x="16045054" y="4267679"/>
            <a:ext cx="3702356" cy="3659399"/>
          </a:xfrm>
          <a:custGeom>
            <a:avLst/>
            <a:gdLst>
              <a:gd name="connsiteX0" fmla="*/ 925828 w 1851660"/>
              <a:gd name="connsiteY0" fmla="*/ 64769 h 1830176"/>
              <a:gd name="connsiteX1" fmla="*/ 71813 w 1851660"/>
              <a:gd name="connsiteY1" fmla="*/ 918784 h 1830176"/>
              <a:gd name="connsiteX2" fmla="*/ 925828 w 1851660"/>
              <a:gd name="connsiteY2" fmla="*/ 1772799 h 1830176"/>
              <a:gd name="connsiteX3" fmla="*/ 1779843 w 1851660"/>
              <a:gd name="connsiteY3" fmla="*/ 918784 h 1830176"/>
              <a:gd name="connsiteX4" fmla="*/ 925828 w 1851660"/>
              <a:gd name="connsiteY4" fmla="*/ 64769 h 1830176"/>
              <a:gd name="connsiteX5" fmla="*/ 0 w 1851660"/>
              <a:gd name="connsiteY5" fmla="*/ 0 h 1830176"/>
              <a:gd name="connsiteX6" fmla="*/ 1851660 w 1851660"/>
              <a:gd name="connsiteY6" fmla="*/ 0 h 1830176"/>
              <a:gd name="connsiteX7" fmla="*/ 1851660 w 1851660"/>
              <a:gd name="connsiteY7" fmla="*/ 1830176 h 1830176"/>
              <a:gd name="connsiteX8" fmla="*/ 0 w 1851660"/>
              <a:gd name="connsiteY8" fmla="*/ 1830176 h 183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1660" h="1830176">
                <a:moveTo>
                  <a:pt x="925828" y="64769"/>
                </a:moveTo>
                <a:cubicBezTo>
                  <a:pt x="454169" y="64769"/>
                  <a:pt x="71813" y="447125"/>
                  <a:pt x="71813" y="918784"/>
                </a:cubicBezTo>
                <a:cubicBezTo>
                  <a:pt x="71813" y="1390443"/>
                  <a:pt x="454169" y="1772799"/>
                  <a:pt x="925828" y="1772799"/>
                </a:cubicBezTo>
                <a:cubicBezTo>
                  <a:pt x="1397487" y="1772799"/>
                  <a:pt x="1779843" y="1390443"/>
                  <a:pt x="1779843" y="918784"/>
                </a:cubicBezTo>
                <a:cubicBezTo>
                  <a:pt x="1779843" y="447125"/>
                  <a:pt x="1397487" y="64769"/>
                  <a:pt x="925828" y="64769"/>
                </a:cubicBezTo>
                <a:close/>
                <a:moveTo>
                  <a:pt x="0" y="0"/>
                </a:moveTo>
                <a:lnTo>
                  <a:pt x="1851660" y="0"/>
                </a:lnTo>
                <a:lnTo>
                  <a:pt x="1851660" y="1830176"/>
                </a:lnTo>
                <a:lnTo>
                  <a:pt x="0" y="1830176"/>
                </a:lnTo>
                <a:close/>
              </a:path>
            </a:pathLst>
          </a:cu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>
            <a:outerShdw blurRad="254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828343">
              <a:defRPr/>
            </a:pPr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109" name="Freeform: Shape 41">
            <a:extLst>
              <a:ext uri="{FF2B5EF4-FFF2-40B4-BE49-F238E27FC236}">
                <a16:creationId xmlns="" xmlns:a16="http://schemas.microsoft.com/office/drawing/2014/main" id="{88006DB0-EBDB-47FA-B080-33691BC28785}"/>
              </a:ext>
            </a:extLst>
          </p:cNvPr>
          <p:cNvSpPr/>
          <p:nvPr/>
        </p:nvSpPr>
        <p:spPr>
          <a:xfrm>
            <a:off x="15716783" y="3951016"/>
            <a:ext cx="4602319" cy="4309148"/>
          </a:xfrm>
          <a:custGeom>
            <a:avLst/>
            <a:gdLst>
              <a:gd name="connsiteX0" fmla="*/ 1078784 w 2157573"/>
              <a:gd name="connsiteY0" fmla="*/ 223551 h 2155135"/>
              <a:gd name="connsiteX1" fmla="*/ 224769 w 2157573"/>
              <a:gd name="connsiteY1" fmla="*/ 1077566 h 2155135"/>
              <a:gd name="connsiteX2" fmla="*/ 1078784 w 2157573"/>
              <a:gd name="connsiteY2" fmla="*/ 1931581 h 2155135"/>
              <a:gd name="connsiteX3" fmla="*/ 1932799 w 2157573"/>
              <a:gd name="connsiteY3" fmla="*/ 1077566 h 2155135"/>
              <a:gd name="connsiteX4" fmla="*/ 1078784 w 2157573"/>
              <a:gd name="connsiteY4" fmla="*/ 223551 h 2155135"/>
              <a:gd name="connsiteX5" fmla="*/ 0 w 2157573"/>
              <a:gd name="connsiteY5" fmla="*/ 0 h 2155135"/>
              <a:gd name="connsiteX6" fmla="*/ 2157573 w 2157573"/>
              <a:gd name="connsiteY6" fmla="*/ 0 h 2155135"/>
              <a:gd name="connsiteX7" fmla="*/ 2157573 w 2157573"/>
              <a:gd name="connsiteY7" fmla="*/ 2155135 h 2155135"/>
              <a:gd name="connsiteX8" fmla="*/ 0 w 2157573"/>
              <a:gd name="connsiteY8" fmla="*/ 2155135 h 2155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7573" h="2155135">
                <a:moveTo>
                  <a:pt x="1078784" y="223551"/>
                </a:moveTo>
                <a:cubicBezTo>
                  <a:pt x="607125" y="223551"/>
                  <a:pt x="224769" y="605907"/>
                  <a:pt x="224769" y="1077566"/>
                </a:cubicBezTo>
                <a:cubicBezTo>
                  <a:pt x="224769" y="1549225"/>
                  <a:pt x="607125" y="1931581"/>
                  <a:pt x="1078784" y="1931581"/>
                </a:cubicBezTo>
                <a:cubicBezTo>
                  <a:pt x="1550443" y="1931581"/>
                  <a:pt x="1932799" y="1549225"/>
                  <a:pt x="1932799" y="1077566"/>
                </a:cubicBezTo>
                <a:cubicBezTo>
                  <a:pt x="1932799" y="605907"/>
                  <a:pt x="1550443" y="223551"/>
                  <a:pt x="1078784" y="223551"/>
                </a:cubicBezTo>
                <a:close/>
                <a:moveTo>
                  <a:pt x="0" y="0"/>
                </a:moveTo>
                <a:lnTo>
                  <a:pt x="2157573" y="0"/>
                </a:lnTo>
                <a:lnTo>
                  <a:pt x="2157573" y="2155135"/>
                </a:lnTo>
                <a:lnTo>
                  <a:pt x="0" y="2155135"/>
                </a:lnTo>
                <a:close/>
              </a:path>
            </a:pathLst>
          </a:cu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110" name="Rectangle 73">
            <a:extLst>
              <a:ext uri="{FF2B5EF4-FFF2-40B4-BE49-F238E27FC236}">
                <a16:creationId xmlns="" xmlns:a16="http://schemas.microsoft.com/office/drawing/2014/main" id="{78599E7C-3063-40FA-8DE2-8FE8CD783948}"/>
              </a:ext>
            </a:extLst>
          </p:cNvPr>
          <p:cNvSpPr/>
          <p:nvPr/>
        </p:nvSpPr>
        <p:spPr>
          <a:xfrm>
            <a:off x="15716779" y="8260165"/>
            <a:ext cx="4602323" cy="1172886"/>
          </a:xfrm>
          <a:prstGeom prst="rect">
            <a:avLst/>
          </a:prstGeom>
          <a:solidFill>
            <a:srgbClr val="F7931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1828343">
              <a:defRPr/>
            </a:pPr>
            <a:r>
              <a:rPr lang="en-US" sz="4799" b="1" kern="0" dirty="0">
                <a:solidFill>
                  <a:prstClr val="white"/>
                </a:solidFill>
              </a:rPr>
              <a:t>Meta: $</a:t>
            </a:r>
            <a:r>
              <a:rPr lang="en-US" sz="4799" b="1" kern="0" dirty="0" smtClean="0">
                <a:solidFill>
                  <a:prstClr val="white"/>
                </a:solidFill>
              </a:rPr>
              <a:t>152,779</a:t>
            </a:r>
            <a:endParaRPr lang="en-US" sz="4799" b="1" kern="0" dirty="0">
              <a:solidFill>
                <a:prstClr val="white"/>
              </a:solidFill>
            </a:endParaRPr>
          </a:p>
        </p:txBody>
      </p:sp>
      <p:sp>
        <p:nvSpPr>
          <p:cNvPr id="111" name="TextBox 108">
            <a:extLst>
              <a:ext uri="{FF2B5EF4-FFF2-40B4-BE49-F238E27FC236}">
                <a16:creationId xmlns="" xmlns:a16="http://schemas.microsoft.com/office/drawing/2014/main" id="{F80C6EBB-30BE-4F32-8A71-900D60B0D901}"/>
              </a:ext>
            </a:extLst>
          </p:cNvPr>
          <p:cNvSpPr txBox="1"/>
          <p:nvPr/>
        </p:nvSpPr>
        <p:spPr>
          <a:xfrm>
            <a:off x="15739221" y="10897163"/>
            <a:ext cx="4314022" cy="1323183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 defTabSz="1828343"/>
            <a:r>
              <a:rPr lang="es-MX" sz="3999" b="1" kern="0" noProof="1">
                <a:solidFill>
                  <a:prstClr val="black"/>
                </a:solidFill>
              </a:rPr>
              <a:t>Monto Ejecutado</a:t>
            </a:r>
          </a:p>
          <a:p>
            <a:pPr algn="ctr" defTabSz="1828343"/>
            <a:r>
              <a:rPr lang="es-MX" sz="3999" b="1" kern="0" noProof="1">
                <a:solidFill>
                  <a:prstClr val="black"/>
                </a:solidFill>
              </a:rPr>
              <a:t> al 1T - 2020</a:t>
            </a:r>
            <a:endParaRPr lang="en-US" sz="3999" b="1" kern="0" noProof="1">
              <a:solidFill>
                <a:prstClr val="black"/>
              </a:solidFill>
            </a:endParaRPr>
          </a:p>
        </p:txBody>
      </p:sp>
      <p:sp>
        <p:nvSpPr>
          <p:cNvPr id="112" name="Rectangle 54">
            <a:extLst>
              <a:ext uri="{FF2B5EF4-FFF2-40B4-BE49-F238E27FC236}">
                <a16:creationId xmlns="" xmlns:a16="http://schemas.microsoft.com/office/drawing/2014/main" id="{4862B32E-754D-4A10-890D-4EA20D3B2B0D}"/>
              </a:ext>
            </a:extLst>
          </p:cNvPr>
          <p:cNvSpPr/>
          <p:nvPr/>
        </p:nvSpPr>
        <p:spPr>
          <a:xfrm>
            <a:off x="15716780" y="2774752"/>
            <a:ext cx="4602321" cy="1176264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/>
            <a:r>
              <a:rPr lang="en-US" sz="7998" b="1" kern="0" dirty="0">
                <a:solidFill>
                  <a:prstClr val="black">
                    <a:lumMod val="95000"/>
                    <a:lumOff val="5000"/>
                  </a:prstClr>
                </a:solidFill>
              </a:rPr>
              <a:t>$</a:t>
            </a:r>
            <a:r>
              <a:rPr lang="en-US" sz="7998" b="1" kern="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114,981</a:t>
            </a:r>
            <a:endParaRPr lang="en-US" sz="7998" b="1" kern="0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pic>
        <p:nvPicPr>
          <p:cNvPr id="113" name="Imagen 1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1875" y="5060378"/>
            <a:ext cx="2143826" cy="2143826"/>
          </a:xfrm>
          <a:prstGeom prst="rect">
            <a:avLst/>
          </a:prstGeom>
        </p:spPr>
      </p:pic>
      <p:sp>
        <p:nvSpPr>
          <p:cNvPr id="114" name="Rectangle 37">
            <a:extLst>
              <a:ext uri="{FF2B5EF4-FFF2-40B4-BE49-F238E27FC236}">
                <a16:creationId xmlns="" xmlns:a16="http://schemas.microsoft.com/office/drawing/2014/main" id="{0E842C4D-4F1B-4007-BA8F-12B217C144C7}"/>
              </a:ext>
            </a:extLst>
          </p:cNvPr>
          <p:cNvSpPr/>
          <p:nvPr/>
        </p:nvSpPr>
        <p:spPr>
          <a:xfrm>
            <a:off x="10470694" y="9425847"/>
            <a:ext cx="4314022" cy="1172886"/>
          </a:xfrm>
          <a:prstGeom prst="rect">
            <a:avLst/>
          </a:prstGeom>
          <a:solidFill>
            <a:srgbClr val="F7931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r>
              <a:rPr lang="en-US" sz="7198" b="1" kern="0" dirty="0">
                <a:solidFill>
                  <a:prstClr val="white"/>
                </a:solidFill>
              </a:rPr>
              <a:t>57%</a:t>
            </a:r>
          </a:p>
        </p:txBody>
      </p:sp>
      <p:sp>
        <p:nvSpPr>
          <p:cNvPr id="115" name="Rectangle 73">
            <a:extLst>
              <a:ext uri="{FF2B5EF4-FFF2-40B4-BE49-F238E27FC236}">
                <a16:creationId xmlns="" xmlns:a16="http://schemas.microsoft.com/office/drawing/2014/main" id="{78599E7C-3063-40FA-8DE2-8FE8CD783948}"/>
              </a:ext>
            </a:extLst>
          </p:cNvPr>
          <p:cNvSpPr/>
          <p:nvPr/>
        </p:nvSpPr>
        <p:spPr>
          <a:xfrm>
            <a:off x="15708881" y="9422968"/>
            <a:ext cx="4610221" cy="1172886"/>
          </a:xfrm>
          <a:prstGeom prst="rect">
            <a:avLst/>
          </a:prstGeom>
          <a:solidFill>
            <a:srgbClr val="F7931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r>
              <a:rPr lang="en-US" sz="7198" b="1" kern="0" dirty="0" smtClean="0">
                <a:solidFill>
                  <a:prstClr val="white"/>
                </a:solidFill>
              </a:rPr>
              <a:t>75%</a:t>
            </a:r>
            <a:endParaRPr lang="en-US" sz="7198" b="1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6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B9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6"/>
          <p:cNvSpPr txBox="1">
            <a:spLocks/>
          </p:cNvSpPr>
          <p:nvPr/>
        </p:nvSpPr>
        <p:spPr>
          <a:xfrm>
            <a:off x="3406137" y="4698324"/>
            <a:ext cx="17709355" cy="1777643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598" b="1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Gerencia</a:t>
            </a:r>
            <a:r>
              <a:rPr lang="en-US" sz="9598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 de </a:t>
            </a:r>
          </a:p>
          <a:p>
            <a:r>
              <a:rPr lang="en-US" sz="9598" b="1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Investigación</a:t>
            </a:r>
            <a:r>
              <a:rPr lang="en-US" sz="9598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 y </a:t>
            </a:r>
            <a:r>
              <a:rPr lang="en-US" sz="9598" b="1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Estudios</a:t>
            </a:r>
            <a:endParaRPr lang="en-US" sz="9598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9793" y="10601442"/>
            <a:ext cx="4319355" cy="236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332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88" descr="Header Gray Bar"/>
          <p:cNvSpPr/>
          <p:nvPr/>
        </p:nvSpPr>
        <p:spPr bwMode="auto">
          <a:xfrm>
            <a:off x="-22219" y="-23609"/>
            <a:ext cx="24396695" cy="2612354"/>
          </a:xfrm>
          <a:prstGeom prst="rect">
            <a:avLst/>
          </a:prstGeom>
          <a:gradFill flip="none" rotWithShape="1">
            <a:gsLst>
              <a:gs pos="0">
                <a:srgbClr val="A2B969"/>
              </a:gs>
              <a:gs pos="100000">
                <a:srgbClr val="5D5D5D"/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>
              <a:defRPr/>
            </a:pPr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65" name="TextBox 214"/>
          <p:cNvSpPr txBox="1"/>
          <p:nvPr/>
        </p:nvSpPr>
        <p:spPr>
          <a:xfrm>
            <a:off x="440653" y="411464"/>
            <a:ext cx="23479916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365">
              <a:defRPr/>
            </a:pPr>
            <a:r>
              <a:rPr lang="es-MX" sz="6398">
                <a:solidFill>
                  <a:srgbClr val="FFFFFF"/>
                </a:solidFill>
                <a:latin typeface="Arial"/>
                <a:cs typeface="Arial"/>
              </a:rPr>
              <a:t>Ejecución GERENCIA DE INVESTIGACIÓN Y ESTUDIOS</a:t>
            </a:r>
            <a:endParaRPr lang="es-419" sz="6398">
              <a:solidFill>
                <a:srgbClr val="FFFFFF"/>
              </a:solidFill>
              <a:latin typeface="Arial"/>
              <a:cs typeface="Arial"/>
            </a:endParaRPr>
          </a:p>
          <a:p>
            <a:pPr defTabSz="2437365">
              <a:defRPr/>
            </a:pPr>
            <a:r>
              <a:rPr lang="en-US" sz="3999" cap="all">
                <a:solidFill>
                  <a:srgbClr val="D4D4D4"/>
                </a:solidFill>
                <a:latin typeface="Arial"/>
                <a:cs typeface="Arial"/>
              </a:rPr>
              <a:t>Resultados PRIMER TRIMESTRE 2020 </a:t>
            </a:r>
          </a:p>
        </p:txBody>
      </p:sp>
      <p:sp>
        <p:nvSpPr>
          <p:cNvPr id="31" name="Rectangle 33">
            <a:extLst>
              <a:ext uri="{FF2B5EF4-FFF2-40B4-BE49-F238E27FC236}">
                <a16:creationId xmlns="" xmlns:a16="http://schemas.microsoft.com/office/drawing/2014/main" id="{CC355EBB-21DA-492F-A9B0-240D2BFE4E90}"/>
              </a:ext>
            </a:extLst>
          </p:cNvPr>
          <p:cNvSpPr/>
          <p:nvPr/>
        </p:nvSpPr>
        <p:spPr>
          <a:xfrm>
            <a:off x="588133" y="4265483"/>
            <a:ext cx="4033301" cy="3978212"/>
          </a:xfrm>
          <a:prstGeom prst="rect">
            <a:avLst/>
          </a:prstGeom>
          <a:solidFill>
            <a:srgbClr val="F7931F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/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32" name="Rectangle 34">
            <a:extLst>
              <a:ext uri="{FF2B5EF4-FFF2-40B4-BE49-F238E27FC236}">
                <a16:creationId xmlns="" xmlns:a16="http://schemas.microsoft.com/office/drawing/2014/main" id="{485C82F3-5928-4E38-91B0-5FF72A9D78BD}"/>
              </a:ext>
            </a:extLst>
          </p:cNvPr>
          <p:cNvSpPr/>
          <p:nvPr/>
        </p:nvSpPr>
        <p:spPr>
          <a:xfrm>
            <a:off x="588133" y="4456726"/>
            <a:ext cx="4033301" cy="3786968"/>
          </a:xfrm>
          <a:prstGeom prst="rect">
            <a:avLst/>
          </a:prstGeom>
          <a:solidFill>
            <a:srgbClr val="A2B969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/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33" name="Freeform: Shape 117">
            <a:extLst>
              <a:ext uri="{FF2B5EF4-FFF2-40B4-BE49-F238E27FC236}">
                <a16:creationId xmlns="" xmlns:a16="http://schemas.microsoft.com/office/drawing/2014/main" id="{F7F5409B-8BA4-4BDC-A0B0-DF1B38D90474}"/>
              </a:ext>
            </a:extLst>
          </p:cNvPr>
          <p:cNvSpPr/>
          <p:nvPr/>
        </p:nvSpPr>
        <p:spPr>
          <a:xfrm>
            <a:off x="753609" y="4456725"/>
            <a:ext cx="3702356" cy="3659399"/>
          </a:xfrm>
          <a:custGeom>
            <a:avLst/>
            <a:gdLst>
              <a:gd name="connsiteX0" fmla="*/ 925828 w 1851660"/>
              <a:gd name="connsiteY0" fmla="*/ 64769 h 1830176"/>
              <a:gd name="connsiteX1" fmla="*/ 71813 w 1851660"/>
              <a:gd name="connsiteY1" fmla="*/ 918784 h 1830176"/>
              <a:gd name="connsiteX2" fmla="*/ 925828 w 1851660"/>
              <a:gd name="connsiteY2" fmla="*/ 1772799 h 1830176"/>
              <a:gd name="connsiteX3" fmla="*/ 1779843 w 1851660"/>
              <a:gd name="connsiteY3" fmla="*/ 918784 h 1830176"/>
              <a:gd name="connsiteX4" fmla="*/ 925828 w 1851660"/>
              <a:gd name="connsiteY4" fmla="*/ 64769 h 1830176"/>
              <a:gd name="connsiteX5" fmla="*/ 0 w 1851660"/>
              <a:gd name="connsiteY5" fmla="*/ 0 h 1830176"/>
              <a:gd name="connsiteX6" fmla="*/ 1851660 w 1851660"/>
              <a:gd name="connsiteY6" fmla="*/ 0 h 1830176"/>
              <a:gd name="connsiteX7" fmla="*/ 1851660 w 1851660"/>
              <a:gd name="connsiteY7" fmla="*/ 1830176 h 1830176"/>
              <a:gd name="connsiteX8" fmla="*/ 0 w 1851660"/>
              <a:gd name="connsiteY8" fmla="*/ 1830176 h 183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1660" h="1830176">
                <a:moveTo>
                  <a:pt x="925828" y="64769"/>
                </a:moveTo>
                <a:cubicBezTo>
                  <a:pt x="454169" y="64769"/>
                  <a:pt x="71813" y="447125"/>
                  <a:pt x="71813" y="918784"/>
                </a:cubicBezTo>
                <a:cubicBezTo>
                  <a:pt x="71813" y="1390443"/>
                  <a:pt x="454169" y="1772799"/>
                  <a:pt x="925828" y="1772799"/>
                </a:cubicBezTo>
                <a:cubicBezTo>
                  <a:pt x="1397487" y="1772799"/>
                  <a:pt x="1779843" y="1390443"/>
                  <a:pt x="1779843" y="918784"/>
                </a:cubicBezTo>
                <a:cubicBezTo>
                  <a:pt x="1779843" y="447125"/>
                  <a:pt x="1397487" y="64769"/>
                  <a:pt x="925828" y="64769"/>
                </a:cubicBezTo>
                <a:close/>
                <a:moveTo>
                  <a:pt x="0" y="0"/>
                </a:moveTo>
                <a:lnTo>
                  <a:pt x="1851660" y="0"/>
                </a:lnTo>
                <a:lnTo>
                  <a:pt x="1851660" y="1830176"/>
                </a:lnTo>
                <a:lnTo>
                  <a:pt x="0" y="1830176"/>
                </a:lnTo>
                <a:close/>
              </a:path>
            </a:pathLst>
          </a:cu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>
            <a:outerShdw blurRad="254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828343"/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34" name="Rectangle 39">
            <a:extLst>
              <a:ext uri="{FF2B5EF4-FFF2-40B4-BE49-F238E27FC236}">
                <a16:creationId xmlns="" xmlns:a16="http://schemas.microsoft.com/office/drawing/2014/main" id="{52F9E3AE-6F0F-461C-93D4-9257530D702C}"/>
              </a:ext>
            </a:extLst>
          </p:cNvPr>
          <p:cNvSpPr/>
          <p:nvPr/>
        </p:nvSpPr>
        <p:spPr>
          <a:xfrm>
            <a:off x="6271319" y="4265483"/>
            <a:ext cx="4033301" cy="3978212"/>
          </a:xfrm>
          <a:prstGeom prst="rect">
            <a:avLst/>
          </a:prstGeom>
          <a:solidFill>
            <a:srgbClr val="A2B96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/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35" name="Rectangle 40">
            <a:extLst>
              <a:ext uri="{FF2B5EF4-FFF2-40B4-BE49-F238E27FC236}">
                <a16:creationId xmlns="" xmlns:a16="http://schemas.microsoft.com/office/drawing/2014/main" id="{A3A8B403-C07A-49CF-8CE6-947D212F58E1}"/>
              </a:ext>
            </a:extLst>
          </p:cNvPr>
          <p:cNvSpPr/>
          <p:nvPr/>
        </p:nvSpPr>
        <p:spPr>
          <a:xfrm>
            <a:off x="6271319" y="5957521"/>
            <a:ext cx="4033301" cy="2286172"/>
          </a:xfrm>
          <a:prstGeom prst="rect">
            <a:avLst/>
          </a:prstGeom>
          <a:solidFill>
            <a:srgbClr val="A2B969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/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39" name="Freeform: Shape 118">
            <a:extLst>
              <a:ext uri="{FF2B5EF4-FFF2-40B4-BE49-F238E27FC236}">
                <a16:creationId xmlns="" xmlns:a16="http://schemas.microsoft.com/office/drawing/2014/main" id="{7642E59C-8645-4CDD-825B-3D6D8696DABF}"/>
              </a:ext>
            </a:extLst>
          </p:cNvPr>
          <p:cNvSpPr/>
          <p:nvPr/>
        </p:nvSpPr>
        <p:spPr>
          <a:xfrm>
            <a:off x="6459235" y="4456725"/>
            <a:ext cx="3702356" cy="3659399"/>
          </a:xfrm>
          <a:custGeom>
            <a:avLst/>
            <a:gdLst>
              <a:gd name="connsiteX0" fmla="*/ 925828 w 1851660"/>
              <a:gd name="connsiteY0" fmla="*/ 64769 h 1830176"/>
              <a:gd name="connsiteX1" fmla="*/ 71813 w 1851660"/>
              <a:gd name="connsiteY1" fmla="*/ 918784 h 1830176"/>
              <a:gd name="connsiteX2" fmla="*/ 925828 w 1851660"/>
              <a:gd name="connsiteY2" fmla="*/ 1772799 h 1830176"/>
              <a:gd name="connsiteX3" fmla="*/ 1779843 w 1851660"/>
              <a:gd name="connsiteY3" fmla="*/ 918784 h 1830176"/>
              <a:gd name="connsiteX4" fmla="*/ 925828 w 1851660"/>
              <a:gd name="connsiteY4" fmla="*/ 64769 h 1830176"/>
              <a:gd name="connsiteX5" fmla="*/ 0 w 1851660"/>
              <a:gd name="connsiteY5" fmla="*/ 0 h 1830176"/>
              <a:gd name="connsiteX6" fmla="*/ 1851660 w 1851660"/>
              <a:gd name="connsiteY6" fmla="*/ 0 h 1830176"/>
              <a:gd name="connsiteX7" fmla="*/ 1851660 w 1851660"/>
              <a:gd name="connsiteY7" fmla="*/ 1830176 h 1830176"/>
              <a:gd name="connsiteX8" fmla="*/ 0 w 1851660"/>
              <a:gd name="connsiteY8" fmla="*/ 1830176 h 183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1660" h="1830176">
                <a:moveTo>
                  <a:pt x="925828" y="64769"/>
                </a:moveTo>
                <a:cubicBezTo>
                  <a:pt x="454169" y="64769"/>
                  <a:pt x="71813" y="447125"/>
                  <a:pt x="71813" y="918784"/>
                </a:cubicBezTo>
                <a:cubicBezTo>
                  <a:pt x="71813" y="1390443"/>
                  <a:pt x="454169" y="1772799"/>
                  <a:pt x="925828" y="1772799"/>
                </a:cubicBezTo>
                <a:cubicBezTo>
                  <a:pt x="1397487" y="1772799"/>
                  <a:pt x="1779843" y="1390443"/>
                  <a:pt x="1779843" y="918784"/>
                </a:cubicBezTo>
                <a:cubicBezTo>
                  <a:pt x="1779843" y="447125"/>
                  <a:pt x="1397487" y="64769"/>
                  <a:pt x="925828" y="64769"/>
                </a:cubicBezTo>
                <a:close/>
                <a:moveTo>
                  <a:pt x="0" y="0"/>
                </a:moveTo>
                <a:lnTo>
                  <a:pt x="1851660" y="0"/>
                </a:lnTo>
                <a:lnTo>
                  <a:pt x="1851660" y="1830176"/>
                </a:lnTo>
                <a:lnTo>
                  <a:pt x="0" y="1830176"/>
                </a:lnTo>
                <a:close/>
              </a:path>
            </a:pathLst>
          </a:cu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>
            <a:outerShdw blurRad="254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828343"/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41" name="Freeform: Shape 35">
            <a:extLst>
              <a:ext uri="{FF2B5EF4-FFF2-40B4-BE49-F238E27FC236}">
                <a16:creationId xmlns="" xmlns:a16="http://schemas.microsoft.com/office/drawing/2014/main" id="{49B7E1C1-12C1-4CBA-9F79-A75305F9190C}"/>
              </a:ext>
            </a:extLst>
          </p:cNvPr>
          <p:cNvSpPr/>
          <p:nvPr/>
        </p:nvSpPr>
        <p:spPr>
          <a:xfrm>
            <a:off x="447778" y="4140063"/>
            <a:ext cx="4314022" cy="4309148"/>
          </a:xfrm>
          <a:custGeom>
            <a:avLst/>
            <a:gdLst>
              <a:gd name="connsiteX0" fmla="*/ 1078784 w 2157573"/>
              <a:gd name="connsiteY0" fmla="*/ 223551 h 2155135"/>
              <a:gd name="connsiteX1" fmla="*/ 224769 w 2157573"/>
              <a:gd name="connsiteY1" fmla="*/ 1077566 h 2155135"/>
              <a:gd name="connsiteX2" fmla="*/ 1078784 w 2157573"/>
              <a:gd name="connsiteY2" fmla="*/ 1931581 h 2155135"/>
              <a:gd name="connsiteX3" fmla="*/ 1932799 w 2157573"/>
              <a:gd name="connsiteY3" fmla="*/ 1077566 h 2155135"/>
              <a:gd name="connsiteX4" fmla="*/ 1078784 w 2157573"/>
              <a:gd name="connsiteY4" fmla="*/ 223551 h 2155135"/>
              <a:gd name="connsiteX5" fmla="*/ 0 w 2157573"/>
              <a:gd name="connsiteY5" fmla="*/ 0 h 2155135"/>
              <a:gd name="connsiteX6" fmla="*/ 2157573 w 2157573"/>
              <a:gd name="connsiteY6" fmla="*/ 0 h 2155135"/>
              <a:gd name="connsiteX7" fmla="*/ 2157573 w 2157573"/>
              <a:gd name="connsiteY7" fmla="*/ 2155135 h 2155135"/>
              <a:gd name="connsiteX8" fmla="*/ 0 w 2157573"/>
              <a:gd name="connsiteY8" fmla="*/ 2155135 h 2155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7573" h="2155135">
                <a:moveTo>
                  <a:pt x="1078784" y="223551"/>
                </a:moveTo>
                <a:cubicBezTo>
                  <a:pt x="607125" y="223551"/>
                  <a:pt x="224769" y="605907"/>
                  <a:pt x="224769" y="1077566"/>
                </a:cubicBezTo>
                <a:cubicBezTo>
                  <a:pt x="224769" y="1549225"/>
                  <a:pt x="607125" y="1931581"/>
                  <a:pt x="1078784" y="1931581"/>
                </a:cubicBezTo>
                <a:cubicBezTo>
                  <a:pt x="1550443" y="1931581"/>
                  <a:pt x="1932799" y="1549225"/>
                  <a:pt x="1932799" y="1077566"/>
                </a:cubicBezTo>
                <a:cubicBezTo>
                  <a:pt x="1932799" y="605907"/>
                  <a:pt x="1550443" y="223551"/>
                  <a:pt x="1078784" y="223551"/>
                </a:cubicBezTo>
                <a:close/>
                <a:moveTo>
                  <a:pt x="0" y="0"/>
                </a:moveTo>
                <a:lnTo>
                  <a:pt x="2157573" y="0"/>
                </a:lnTo>
                <a:lnTo>
                  <a:pt x="2157573" y="2155135"/>
                </a:lnTo>
                <a:lnTo>
                  <a:pt x="0" y="2155135"/>
                </a:lnTo>
                <a:close/>
              </a:path>
            </a:pathLst>
          </a:cu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/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42" name="Rectangle 37">
            <a:extLst>
              <a:ext uri="{FF2B5EF4-FFF2-40B4-BE49-F238E27FC236}">
                <a16:creationId xmlns="" xmlns:a16="http://schemas.microsoft.com/office/drawing/2014/main" id="{0E842C4D-4F1B-4007-BA8F-12B217C144C7}"/>
              </a:ext>
            </a:extLst>
          </p:cNvPr>
          <p:cNvSpPr/>
          <p:nvPr/>
        </p:nvSpPr>
        <p:spPr>
          <a:xfrm>
            <a:off x="447774" y="8449212"/>
            <a:ext cx="4314022" cy="1172886"/>
          </a:xfrm>
          <a:prstGeom prst="rect">
            <a:avLst/>
          </a:prstGeom>
          <a:solidFill>
            <a:srgbClr val="A2B96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/>
            <a:r>
              <a:rPr lang="en-US" sz="4799" b="1" ker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Meta: 4</a:t>
            </a:r>
          </a:p>
        </p:txBody>
      </p:sp>
      <p:sp>
        <p:nvSpPr>
          <p:cNvPr id="43" name="Freeform: Shape 41">
            <a:extLst>
              <a:ext uri="{FF2B5EF4-FFF2-40B4-BE49-F238E27FC236}">
                <a16:creationId xmlns="" xmlns:a16="http://schemas.microsoft.com/office/drawing/2014/main" id="{88006DB0-EBDB-47FA-B080-33691BC28785}"/>
              </a:ext>
            </a:extLst>
          </p:cNvPr>
          <p:cNvSpPr/>
          <p:nvPr/>
        </p:nvSpPr>
        <p:spPr>
          <a:xfrm>
            <a:off x="6130964" y="4140063"/>
            <a:ext cx="4314022" cy="4309148"/>
          </a:xfrm>
          <a:custGeom>
            <a:avLst/>
            <a:gdLst>
              <a:gd name="connsiteX0" fmla="*/ 1078784 w 2157573"/>
              <a:gd name="connsiteY0" fmla="*/ 223551 h 2155135"/>
              <a:gd name="connsiteX1" fmla="*/ 224769 w 2157573"/>
              <a:gd name="connsiteY1" fmla="*/ 1077566 h 2155135"/>
              <a:gd name="connsiteX2" fmla="*/ 1078784 w 2157573"/>
              <a:gd name="connsiteY2" fmla="*/ 1931581 h 2155135"/>
              <a:gd name="connsiteX3" fmla="*/ 1932799 w 2157573"/>
              <a:gd name="connsiteY3" fmla="*/ 1077566 h 2155135"/>
              <a:gd name="connsiteX4" fmla="*/ 1078784 w 2157573"/>
              <a:gd name="connsiteY4" fmla="*/ 223551 h 2155135"/>
              <a:gd name="connsiteX5" fmla="*/ 0 w 2157573"/>
              <a:gd name="connsiteY5" fmla="*/ 0 h 2155135"/>
              <a:gd name="connsiteX6" fmla="*/ 2157573 w 2157573"/>
              <a:gd name="connsiteY6" fmla="*/ 0 h 2155135"/>
              <a:gd name="connsiteX7" fmla="*/ 2157573 w 2157573"/>
              <a:gd name="connsiteY7" fmla="*/ 2155135 h 2155135"/>
              <a:gd name="connsiteX8" fmla="*/ 0 w 2157573"/>
              <a:gd name="connsiteY8" fmla="*/ 2155135 h 2155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7573" h="2155135">
                <a:moveTo>
                  <a:pt x="1078784" y="223551"/>
                </a:moveTo>
                <a:cubicBezTo>
                  <a:pt x="607125" y="223551"/>
                  <a:pt x="224769" y="605907"/>
                  <a:pt x="224769" y="1077566"/>
                </a:cubicBezTo>
                <a:cubicBezTo>
                  <a:pt x="224769" y="1549225"/>
                  <a:pt x="607125" y="1931581"/>
                  <a:pt x="1078784" y="1931581"/>
                </a:cubicBezTo>
                <a:cubicBezTo>
                  <a:pt x="1550443" y="1931581"/>
                  <a:pt x="1932799" y="1549225"/>
                  <a:pt x="1932799" y="1077566"/>
                </a:cubicBezTo>
                <a:cubicBezTo>
                  <a:pt x="1932799" y="605907"/>
                  <a:pt x="1550443" y="223551"/>
                  <a:pt x="1078784" y="223551"/>
                </a:cubicBezTo>
                <a:close/>
                <a:moveTo>
                  <a:pt x="0" y="0"/>
                </a:moveTo>
                <a:lnTo>
                  <a:pt x="2157573" y="0"/>
                </a:lnTo>
                <a:lnTo>
                  <a:pt x="2157573" y="2155135"/>
                </a:lnTo>
                <a:lnTo>
                  <a:pt x="0" y="2155135"/>
                </a:lnTo>
                <a:close/>
              </a:path>
            </a:pathLst>
          </a:cu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/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44" name="Rectangle 73">
            <a:extLst>
              <a:ext uri="{FF2B5EF4-FFF2-40B4-BE49-F238E27FC236}">
                <a16:creationId xmlns="" xmlns:a16="http://schemas.microsoft.com/office/drawing/2014/main" id="{78599E7C-3063-40FA-8DE2-8FE8CD783948}"/>
              </a:ext>
            </a:extLst>
          </p:cNvPr>
          <p:cNvSpPr/>
          <p:nvPr/>
        </p:nvSpPr>
        <p:spPr>
          <a:xfrm>
            <a:off x="6130960" y="8449212"/>
            <a:ext cx="4314022" cy="1172886"/>
          </a:xfrm>
          <a:prstGeom prst="rect">
            <a:avLst/>
          </a:prstGeom>
          <a:solidFill>
            <a:srgbClr val="A2B96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/>
            <a:r>
              <a:rPr lang="en-US" sz="4799" b="1" ker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Meta: 2</a:t>
            </a:r>
          </a:p>
        </p:txBody>
      </p:sp>
      <p:sp>
        <p:nvSpPr>
          <p:cNvPr id="47" name="TextBox 102">
            <a:extLst>
              <a:ext uri="{FF2B5EF4-FFF2-40B4-BE49-F238E27FC236}">
                <a16:creationId xmlns="" xmlns:a16="http://schemas.microsoft.com/office/drawing/2014/main" id="{B38E331F-0F4F-4276-A8FD-CB7CF8CC0CA0}"/>
              </a:ext>
            </a:extLst>
          </p:cNvPr>
          <p:cNvSpPr txBox="1"/>
          <p:nvPr/>
        </p:nvSpPr>
        <p:spPr>
          <a:xfrm>
            <a:off x="440654" y="11028358"/>
            <a:ext cx="4314022" cy="1569404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 defTabSz="1828343"/>
            <a:r>
              <a:rPr lang="es-MX" sz="4799" b="1" kern="0" noProof="1">
                <a:solidFill>
                  <a:prstClr val="black"/>
                </a:solidFill>
              </a:rPr>
              <a:t>Estudios e investigaciones</a:t>
            </a:r>
            <a:endParaRPr lang="en-US" sz="4799" b="1" kern="0" noProof="1">
              <a:solidFill>
                <a:prstClr val="black"/>
              </a:solidFill>
            </a:endParaRPr>
          </a:p>
        </p:txBody>
      </p:sp>
      <p:sp>
        <p:nvSpPr>
          <p:cNvPr id="48" name="TextBox 108">
            <a:extLst>
              <a:ext uri="{FF2B5EF4-FFF2-40B4-BE49-F238E27FC236}">
                <a16:creationId xmlns="" xmlns:a16="http://schemas.microsoft.com/office/drawing/2014/main" id="{F80C6EBB-30BE-4F32-8A71-900D60B0D901}"/>
              </a:ext>
            </a:extLst>
          </p:cNvPr>
          <p:cNvSpPr txBox="1"/>
          <p:nvPr/>
        </p:nvSpPr>
        <p:spPr>
          <a:xfrm>
            <a:off x="6208344" y="10948621"/>
            <a:ext cx="4314022" cy="1569404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 defTabSz="1828343"/>
            <a:r>
              <a:rPr lang="es-MX" sz="4799" b="1" kern="0" noProof="1">
                <a:solidFill>
                  <a:prstClr val="black"/>
                </a:solidFill>
              </a:rPr>
              <a:t>Acciones de divulgación</a:t>
            </a:r>
            <a:endParaRPr lang="en-US" sz="4799" b="1" kern="0" noProof="1">
              <a:solidFill>
                <a:prstClr val="black"/>
              </a:solidFill>
            </a:endParaRPr>
          </a:p>
        </p:txBody>
      </p:sp>
      <p:sp>
        <p:nvSpPr>
          <p:cNvPr id="50" name="Rectangle 53">
            <a:extLst>
              <a:ext uri="{FF2B5EF4-FFF2-40B4-BE49-F238E27FC236}">
                <a16:creationId xmlns="" xmlns:a16="http://schemas.microsoft.com/office/drawing/2014/main" id="{4D2500AD-75CF-41CF-B4C5-DFFEDCD69241}"/>
              </a:ext>
            </a:extLst>
          </p:cNvPr>
          <p:cNvSpPr/>
          <p:nvPr/>
        </p:nvSpPr>
        <p:spPr>
          <a:xfrm>
            <a:off x="447776" y="2963799"/>
            <a:ext cx="4314022" cy="1176264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/>
            <a:r>
              <a:rPr lang="en-US" sz="7998" b="1" kern="0">
                <a:solidFill>
                  <a:prstClr val="black">
                    <a:lumMod val="95000"/>
                    <a:lumOff val="5000"/>
                  </a:prstClr>
                </a:solidFill>
              </a:rPr>
              <a:t>5</a:t>
            </a:r>
          </a:p>
        </p:txBody>
      </p:sp>
      <p:sp>
        <p:nvSpPr>
          <p:cNvPr id="51" name="Rectangle 54">
            <a:extLst>
              <a:ext uri="{FF2B5EF4-FFF2-40B4-BE49-F238E27FC236}">
                <a16:creationId xmlns="" xmlns:a16="http://schemas.microsoft.com/office/drawing/2014/main" id="{4862B32E-754D-4A10-890D-4EA20D3B2B0D}"/>
              </a:ext>
            </a:extLst>
          </p:cNvPr>
          <p:cNvSpPr/>
          <p:nvPr/>
        </p:nvSpPr>
        <p:spPr>
          <a:xfrm>
            <a:off x="6130962" y="2963799"/>
            <a:ext cx="4314022" cy="1176264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/>
            <a:r>
              <a:rPr lang="en-US" sz="7998" b="1" kern="0">
                <a:solidFill>
                  <a:prstClr val="black">
                    <a:lumMod val="95000"/>
                    <a:lumOff val="5000"/>
                  </a:prstClr>
                </a:solidFill>
              </a:rPr>
              <a:t>1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368" y="5097738"/>
            <a:ext cx="2234316" cy="223431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874" y="5061355"/>
            <a:ext cx="2316966" cy="2316966"/>
          </a:xfrm>
          <a:prstGeom prst="rect">
            <a:avLst/>
          </a:prstGeom>
        </p:spPr>
      </p:pic>
      <p:sp>
        <p:nvSpPr>
          <p:cNvPr id="75" name="Rectangle 37">
            <a:extLst>
              <a:ext uri="{FF2B5EF4-FFF2-40B4-BE49-F238E27FC236}">
                <a16:creationId xmlns="" xmlns:a16="http://schemas.microsoft.com/office/drawing/2014/main" id="{0E842C4D-4F1B-4007-BA8F-12B217C144C7}"/>
              </a:ext>
            </a:extLst>
          </p:cNvPr>
          <p:cNvSpPr/>
          <p:nvPr/>
        </p:nvSpPr>
        <p:spPr>
          <a:xfrm>
            <a:off x="447774" y="9600806"/>
            <a:ext cx="4314022" cy="1172886"/>
          </a:xfrm>
          <a:prstGeom prst="rect">
            <a:avLst/>
          </a:prstGeom>
          <a:solidFill>
            <a:srgbClr val="A2B96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/>
            <a:r>
              <a:rPr lang="en-US" sz="7198" b="1" ker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125%</a:t>
            </a:r>
          </a:p>
        </p:txBody>
      </p:sp>
      <p:sp>
        <p:nvSpPr>
          <p:cNvPr id="77" name="Rectangle 73">
            <a:extLst>
              <a:ext uri="{FF2B5EF4-FFF2-40B4-BE49-F238E27FC236}">
                <a16:creationId xmlns="" xmlns:a16="http://schemas.microsoft.com/office/drawing/2014/main" id="{78599E7C-3063-40FA-8DE2-8FE8CD783948}"/>
              </a:ext>
            </a:extLst>
          </p:cNvPr>
          <p:cNvSpPr/>
          <p:nvPr/>
        </p:nvSpPr>
        <p:spPr>
          <a:xfrm>
            <a:off x="6130958" y="9618565"/>
            <a:ext cx="4314022" cy="1172886"/>
          </a:xfrm>
          <a:prstGeom prst="rect">
            <a:avLst/>
          </a:prstGeom>
          <a:solidFill>
            <a:srgbClr val="A2B96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/>
            <a:r>
              <a:rPr lang="en-US" sz="7198" b="1" ker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50%</a:t>
            </a:r>
          </a:p>
        </p:txBody>
      </p:sp>
      <p:sp>
        <p:nvSpPr>
          <p:cNvPr id="36" name="Rectangle 88" descr="Header Gray Bar"/>
          <p:cNvSpPr/>
          <p:nvPr/>
        </p:nvSpPr>
        <p:spPr bwMode="auto">
          <a:xfrm>
            <a:off x="-22221" y="13186878"/>
            <a:ext cx="24396695" cy="623392"/>
          </a:xfrm>
          <a:prstGeom prst="rect">
            <a:avLst/>
          </a:prstGeom>
          <a:gradFill flip="none" rotWithShape="1">
            <a:gsLst>
              <a:gs pos="39000">
                <a:srgbClr val="A2B969"/>
              </a:gs>
              <a:gs pos="100000">
                <a:srgbClr val="5D5D5D"/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7968" y="702915"/>
            <a:ext cx="2501566" cy="1367588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6784" y="2851339"/>
            <a:ext cx="12192786" cy="3966965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429" y="7831339"/>
            <a:ext cx="7301984" cy="4450215"/>
          </a:xfrm>
          <a:prstGeom prst="rect">
            <a:avLst/>
          </a:prstGeom>
        </p:spPr>
      </p:pic>
      <p:grpSp>
        <p:nvGrpSpPr>
          <p:cNvPr id="45" name="Grupo 44"/>
          <p:cNvGrpSpPr/>
          <p:nvPr/>
        </p:nvGrpSpPr>
        <p:grpSpPr>
          <a:xfrm>
            <a:off x="16452049" y="10609686"/>
            <a:ext cx="9504656" cy="1750772"/>
            <a:chOff x="8331907" y="2965226"/>
            <a:chExt cx="4753566" cy="875614"/>
          </a:xfrm>
        </p:grpSpPr>
        <p:sp>
          <p:nvSpPr>
            <p:cNvPr id="46" name="TextBox 18">
              <a:extLst>
                <a:ext uri="{FF2B5EF4-FFF2-40B4-BE49-F238E27FC236}">
                  <a16:creationId xmlns="" xmlns:a16="http://schemas.microsoft.com/office/drawing/2014/main" id="{F009F5A7-1AA4-BF47-9EE1-129B6BFE9B69}"/>
                </a:ext>
              </a:extLst>
            </p:cNvPr>
            <p:cNvSpPr txBox="1"/>
            <p:nvPr/>
          </p:nvSpPr>
          <p:spPr>
            <a:xfrm>
              <a:off x="8331907" y="3240648"/>
              <a:ext cx="4753566" cy="600192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algn="ctr" defTabSz="1828343"/>
              <a:r>
                <a:rPr lang="en-US" sz="3599" dirty="0">
                  <a:solidFill>
                    <a:srgbClr val="1F497D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Meta: </a:t>
              </a:r>
              <a:r>
                <a:rPr lang="en-US" sz="3599" b="1" dirty="0">
                  <a:solidFill>
                    <a:srgbClr val="1F497D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6</a:t>
              </a:r>
              <a:r>
                <a:rPr lang="en-US" sz="3599" dirty="0">
                  <a:solidFill>
                    <a:srgbClr val="1F497D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 | Valor </a:t>
              </a:r>
              <a:r>
                <a:rPr lang="en-US" sz="3599" b="1" dirty="0">
                  <a:solidFill>
                    <a:srgbClr val="1F497D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6</a:t>
              </a:r>
            </a:p>
            <a:p>
              <a:pPr algn="ctr" defTabSz="1828343"/>
              <a:r>
                <a:rPr lang="en-US" sz="3599" dirty="0" err="1">
                  <a:solidFill>
                    <a:srgbClr val="1F497D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Periodo</a:t>
              </a:r>
              <a:r>
                <a:rPr lang="en-US" sz="3599" dirty="0">
                  <a:solidFill>
                    <a:srgbClr val="1F497D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: </a:t>
              </a:r>
              <a:r>
                <a:rPr lang="en-US" sz="3599" b="1" dirty="0" err="1">
                  <a:solidFill>
                    <a:srgbClr val="1F497D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Marzo</a:t>
              </a:r>
              <a:r>
                <a:rPr lang="en-US" sz="3599" b="1" dirty="0">
                  <a:solidFill>
                    <a:srgbClr val="1F497D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 2020 </a:t>
              </a:r>
            </a:p>
          </p:txBody>
        </p:sp>
        <p:sp>
          <p:nvSpPr>
            <p:cNvPr id="49" name="Rectángulo 48"/>
            <p:cNvSpPr/>
            <p:nvPr/>
          </p:nvSpPr>
          <p:spPr>
            <a:xfrm>
              <a:off x="10086191" y="2965226"/>
              <a:ext cx="1630591" cy="2924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828343"/>
              <a:r>
                <a:rPr lang="en-US" sz="3199" b="1" dirty="0" err="1">
                  <a:solidFill>
                    <a:srgbClr val="1F497D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Avance</a:t>
              </a:r>
              <a:r>
                <a:rPr lang="en-US" sz="3199" b="1" dirty="0">
                  <a:solidFill>
                    <a:srgbClr val="1F497D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 100%</a:t>
              </a:r>
              <a:endParaRPr lang="es-SV" sz="3199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2" name="Grupo 51"/>
          <p:cNvGrpSpPr/>
          <p:nvPr/>
        </p:nvGrpSpPr>
        <p:grpSpPr>
          <a:xfrm>
            <a:off x="18091883" y="7282221"/>
            <a:ext cx="6224988" cy="6431993"/>
            <a:chOff x="8222760" y="4082906"/>
            <a:chExt cx="3113305" cy="3216834"/>
          </a:xfrm>
        </p:grpSpPr>
        <p:graphicFrame>
          <p:nvGraphicFramePr>
            <p:cNvPr id="53" name="Chart 23">
              <a:extLst>
                <a:ext uri="{FF2B5EF4-FFF2-40B4-BE49-F238E27FC236}">
                  <a16:creationId xmlns="" xmlns:a16="http://schemas.microsoft.com/office/drawing/2014/main" id="{A4EE410A-CC16-7E4F-B466-0629C62CA665}"/>
                </a:ext>
              </a:extLst>
            </p:cNvPr>
            <p:cNvGraphicFramePr/>
            <p:nvPr>
              <p:extLst/>
            </p:nvPr>
          </p:nvGraphicFramePr>
          <p:xfrm>
            <a:off x="8222760" y="4082906"/>
            <a:ext cx="3113305" cy="321683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grpSp>
          <p:nvGrpSpPr>
            <p:cNvPr id="54" name="Group 15">
              <a:extLst>
                <a:ext uri="{FF2B5EF4-FFF2-40B4-BE49-F238E27FC236}">
                  <a16:creationId xmlns="" xmlns:a16="http://schemas.microsoft.com/office/drawing/2014/main" id="{5CAE7901-A099-184A-B617-186C579C36AA}"/>
                </a:ext>
              </a:extLst>
            </p:cNvPr>
            <p:cNvGrpSpPr>
              <a:grpSpLocks noChangeAspect="1"/>
            </p:cNvGrpSpPr>
            <p:nvPr/>
          </p:nvGrpSpPr>
          <p:grpSpPr>
            <a:xfrm rot="8693887">
              <a:off x="9538051" y="5080465"/>
              <a:ext cx="1406815" cy="447484"/>
              <a:chOff x="7545087" y="7234282"/>
              <a:chExt cx="1914635" cy="609019"/>
            </a:xfrm>
          </p:grpSpPr>
          <p:sp>
            <p:nvSpPr>
              <p:cNvPr id="55" name="Triangle 4">
                <a:extLst>
                  <a:ext uri="{FF2B5EF4-FFF2-40B4-BE49-F238E27FC236}">
                    <a16:creationId xmlns="" xmlns:a16="http://schemas.microsoft.com/office/drawing/2014/main" id="{2E2FFB45-7052-BD4F-BC29-091DB13E0FF2}"/>
                  </a:ext>
                </a:extLst>
              </p:cNvPr>
              <p:cNvSpPr/>
              <p:nvPr/>
            </p:nvSpPr>
            <p:spPr>
              <a:xfrm rot="17282797">
                <a:off x="8284603" y="6494766"/>
                <a:ext cx="249680" cy="1728712"/>
              </a:xfrm>
              <a:prstGeom prst="triangl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343"/>
                <a:endParaRPr lang="en-US" sz="3599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Oval 5">
                <a:extLst>
                  <a:ext uri="{FF2B5EF4-FFF2-40B4-BE49-F238E27FC236}">
                    <a16:creationId xmlns="" xmlns:a16="http://schemas.microsoft.com/office/drawing/2014/main" id="{A1FFCACC-6FDD-FD48-AF7C-AA377D4D9D3A}"/>
                  </a:ext>
                </a:extLst>
              </p:cNvPr>
              <p:cNvSpPr/>
              <p:nvPr/>
            </p:nvSpPr>
            <p:spPr>
              <a:xfrm rot="684176">
                <a:off x="9031393" y="7414971"/>
                <a:ext cx="428329" cy="42833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32" tIns="91416" rIns="182832" bIns="9141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828343"/>
                <a:endParaRPr lang="en-US" sz="3599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92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88" descr="Header Gray Bar"/>
          <p:cNvSpPr/>
          <p:nvPr/>
        </p:nvSpPr>
        <p:spPr bwMode="auto">
          <a:xfrm>
            <a:off x="-22219" y="-23609"/>
            <a:ext cx="24396695" cy="2612354"/>
          </a:xfrm>
          <a:prstGeom prst="rect">
            <a:avLst/>
          </a:prstGeom>
          <a:gradFill flip="none" rotWithShape="1">
            <a:gsLst>
              <a:gs pos="0">
                <a:srgbClr val="A2B969"/>
              </a:gs>
              <a:gs pos="100000">
                <a:srgbClr val="5D5D5D"/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>
              <a:defRPr/>
            </a:pPr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65" name="TextBox 214"/>
          <p:cNvSpPr txBox="1"/>
          <p:nvPr/>
        </p:nvSpPr>
        <p:spPr>
          <a:xfrm>
            <a:off x="440653" y="411464"/>
            <a:ext cx="23479916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365">
              <a:defRPr/>
            </a:pPr>
            <a:r>
              <a:rPr lang="es-MX" sz="6398">
                <a:solidFill>
                  <a:srgbClr val="FFFFFF"/>
                </a:solidFill>
                <a:latin typeface="Arial"/>
                <a:cs typeface="Arial"/>
              </a:rPr>
              <a:t>Ejecución GERENCIA DE INVESTIGACIÓN Y ESTUDIOS</a:t>
            </a:r>
            <a:endParaRPr lang="es-419" sz="6398">
              <a:solidFill>
                <a:srgbClr val="FFFFFF"/>
              </a:solidFill>
              <a:latin typeface="Arial"/>
              <a:cs typeface="Arial"/>
            </a:endParaRPr>
          </a:p>
          <a:p>
            <a:pPr defTabSz="2437365">
              <a:defRPr/>
            </a:pPr>
            <a:r>
              <a:rPr lang="en-US" sz="3999" cap="all">
                <a:solidFill>
                  <a:srgbClr val="D4D4D4"/>
                </a:solidFill>
                <a:latin typeface="Arial"/>
                <a:cs typeface="Arial"/>
              </a:rPr>
              <a:t>Resultados PRIMER TRIMESTRE 2020 </a:t>
            </a:r>
          </a:p>
        </p:txBody>
      </p:sp>
      <p:sp>
        <p:nvSpPr>
          <p:cNvPr id="66" name="Rectangle 75">
            <a:extLst>
              <a:ext uri="{FF2B5EF4-FFF2-40B4-BE49-F238E27FC236}">
                <a16:creationId xmlns="" xmlns:a16="http://schemas.microsoft.com/office/drawing/2014/main" id="{DC71142A-6259-4BE2-8A61-51636E7A4334}"/>
              </a:ext>
            </a:extLst>
          </p:cNvPr>
          <p:cNvSpPr/>
          <p:nvPr/>
        </p:nvSpPr>
        <p:spPr>
          <a:xfrm>
            <a:off x="581023" y="4152195"/>
            <a:ext cx="4033301" cy="3978212"/>
          </a:xfrm>
          <a:prstGeom prst="rect">
            <a:avLst/>
          </a:prstGeom>
          <a:solidFill>
            <a:srgbClr val="C13018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254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828343">
              <a:defRPr/>
            </a:pPr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67" name="Rectangle 76">
            <a:extLst>
              <a:ext uri="{FF2B5EF4-FFF2-40B4-BE49-F238E27FC236}">
                <a16:creationId xmlns="" xmlns:a16="http://schemas.microsoft.com/office/drawing/2014/main" id="{B82D7DA6-102C-486C-B091-8097418E047F}"/>
              </a:ext>
            </a:extLst>
          </p:cNvPr>
          <p:cNvSpPr/>
          <p:nvPr/>
        </p:nvSpPr>
        <p:spPr>
          <a:xfrm>
            <a:off x="516980" y="4381808"/>
            <a:ext cx="4033301" cy="3746450"/>
          </a:xfrm>
          <a:prstGeom prst="rect">
            <a:avLst/>
          </a:prstGeom>
          <a:solidFill>
            <a:srgbClr val="A2B969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68" name="Freeform: Shape 119">
            <a:extLst>
              <a:ext uri="{FF2B5EF4-FFF2-40B4-BE49-F238E27FC236}">
                <a16:creationId xmlns="" xmlns:a16="http://schemas.microsoft.com/office/drawing/2014/main" id="{9D00582D-DCB6-460E-B92E-6ECE9941D17B}"/>
              </a:ext>
            </a:extLst>
          </p:cNvPr>
          <p:cNvSpPr/>
          <p:nvPr/>
        </p:nvSpPr>
        <p:spPr>
          <a:xfrm>
            <a:off x="746495" y="4343437"/>
            <a:ext cx="3702356" cy="3659399"/>
          </a:xfrm>
          <a:custGeom>
            <a:avLst/>
            <a:gdLst>
              <a:gd name="connsiteX0" fmla="*/ 925828 w 1851660"/>
              <a:gd name="connsiteY0" fmla="*/ 64769 h 1830176"/>
              <a:gd name="connsiteX1" fmla="*/ 71813 w 1851660"/>
              <a:gd name="connsiteY1" fmla="*/ 918784 h 1830176"/>
              <a:gd name="connsiteX2" fmla="*/ 925828 w 1851660"/>
              <a:gd name="connsiteY2" fmla="*/ 1772799 h 1830176"/>
              <a:gd name="connsiteX3" fmla="*/ 1779843 w 1851660"/>
              <a:gd name="connsiteY3" fmla="*/ 918784 h 1830176"/>
              <a:gd name="connsiteX4" fmla="*/ 925828 w 1851660"/>
              <a:gd name="connsiteY4" fmla="*/ 64769 h 1830176"/>
              <a:gd name="connsiteX5" fmla="*/ 0 w 1851660"/>
              <a:gd name="connsiteY5" fmla="*/ 0 h 1830176"/>
              <a:gd name="connsiteX6" fmla="*/ 1851660 w 1851660"/>
              <a:gd name="connsiteY6" fmla="*/ 0 h 1830176"/>
              <a:gd name="connsiteX7" fmla="*/ 1851660 w 1851660"/>
              <a:gd name="connsiteY7" fmla="*/ 1830176 h 1830176"/>
              <a:gd name="connsiteX8" fmla="*/ 0 w 1851660"/>
              <a:gd name="connsiteY8" fmla="*/ 1830176 h 183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1660" h="1830176">
                <a:moveTo>
                  <a:pt x="925828" y="64769"/>
                </a:moveTo>
                <a:cubicBezTo>
                  <a:pt x="454169" y="64769"/>
                  <a:pt x="71813" y="447125"/>
                  <a:pt x="71813" y="918784"/>
                </a:cubicBezTo>
                <a:cubicBezTo>
                  <a:pt x="71813" y="1390443"/>
                  <a:pt x="454169" y="1772799"/>
                  <a:pt x="925828" y="1772799"/>
                </a:cubicBezTo>
                <a:cubicBezTo>
                  <a:pt x="1397487" y="1772799"/>
                  <a:pt x="1779843" y="1390443"/>
                  <a:pt x="1779843" y="918784"/>
                </a:cubicBezTo>
                <a:cubicBezTo>
                  <a:pt x="1779843" y="447125"/>
                  <a:pt x="1397487" y="64769"/>
                  <a:pt x="925828" y="64769"/>
                </a:cubicBezTo>
                <a:close/>
                <a:moveTo>
                  <a:pt x="0" y="0"/>
                </a:moveTo>
                <a:lnTo>
                  <a:pt x="1851660" y="0"/>
                </a:lnTo>
                <a:lnTo>
                  <a:pt x="1851660" y="1830176"/>
                </a:lnTo>
                <a:lnTo>
                  <a:pt x="0" y="1830176"/>
                </a:lnTo>
                <a:close/>
              </a:path>
            </a:pathLst>
          </a:custGeom>
          <a:solidFill>
            <a:srgbClr val="A2B969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828343">
              <a:defRPr/>
            </a:pPr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69" name="Freeform: Shape 77">
            <a:extLst>
              <a:ext uri="{FF2B5EF4-FFF2-40B4-BE49-F238E27FC236}">
                <a16:creationId xmlns="" xmlns:a16="http://schemas.microsoft.com/office/drawing/2014/main" id="{2E293B2A-AB5D-47E6-82E1-5026D208FCAB}"/>
              </a:ext>
            </a:extLst>
          </p:cNvPr>
          <p:cNvSpPr/>
          <p:nvPr/>
        </p:nvSpPr>
        <p:spPr>
          <a:xfrm>
            <a:off x="440664" y="4026774"/>
            <a:ext cx="4314022" cy="4309148"/>
          </a:xfrm>
          <a:custGeom>
            <a:avLst/>
            <a:gdLst>
              <a:gd name="connsiteX0" fmla="*/ 1078784 w 2157573"/>
              <a:gd name="connsiteY0" fmla="*/ 223551 h 2155135"/>
              <a:gd name="connsiteX1" fmla="*/ 224769 w 2157573"/>
              <a:gd name="connsiteY1" fmla="*/ 1077566 h 2155135"/>
              <a:gd name="connsiteX2" fmla="*/ 1078784 w 2157573"/>
              <a:gd name="connsiteY2" fmla="*/ 1931581 h 2155135"/>
              <a:gd name="connsiteX3" fmla="*/ 1932799 w 2157573"/>
              <a:gd name="connsiteY3" fmla="*/ 1077566 h 2155135"/>
              <a:gd name="connsiteX4" fmla="*/ 1078784 w 2157573"/>
              <a:gd name="connsiteY4" fmla="*/ 223551 h 2155135"/>
              <a:gd name="connsiteX5" fmla="*/ 0 w 2157573"/>
              <a:gd name="connsiteY5" fmla="*/ 0 h 2155135"/>
              <a:gd name="connsiteX6" fmla="*/ 2157573 w 2157573"/>
              <a:gd name="connsiteY6" fmla="*/ 0 h 2155135"/>
              <a:gd name="connsiteX7" fmla="*/ 2157573 w 2157573"/>
              <a:gd name="connsiteY7" fmla="*/ 2155135 h 2155135"/>
              <a:gd name="connsiteX8" fmla="*/ 0 w 2157573"/>
              <a:gd name="connsiteY8" fmla="*/ 2155135 h 2155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7573" h="2155135">
                <a:moveTo>
                  <a:pt x="1078784" y="223551"/>
                </a:moveTo>
                <a:cubicBezTo>
                  <a:pt x="607125" y="223551"/>
                  <a:pt x="224769" y="605907"/>
                  <a:pt x="224769" y="1077566"/>
                </a:cubicBezTo>
                <a:cubicBezTo>
                  <a:pt x="224769" y="1549225"/>
                  <a:pt x="607125" y="1931581"/>
                  <a:pt x="1078784" y="1931581"/>
                </a:cubicBezTo>
                <a:cubicBezTo>
                  <a:pt x="1550443" y="1931581"/>
                  <a:pt x="1932799" y="1549225"/>
                  <a:pt x="1932799" y="1077566"/>
                </a:cubicBezTo>
                <a:cubicBezTo>
                  <a:pt x="1932799" y="605907"/>
                  <a:pt x="1550443" y="223551"/>
                  <a:pt x="1078784" y="223551"/>
                </a:cubicBezTo>
                <a:close/>
                <a:moveTo>
                  <a:pt x="0" y="0"/>
                </a:moveTo>
                <a:lnTo>
                  <a:pt x="2157573" y="0"/>
                </a:lnTo>
                <a:lnTo>
                  <a:pt x="2157573" y="2155135"/>
                </a:lnTo>
                <a:lnTo>
                  <a:pt x="0" y="2155135"/>
                </a:lnTo>
                <a:close/>
              </a:path>
            </a:pathLst>
          </a:cu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70" name="Rectangle 79">
            <a:extLst>
              <a:ext uri="{FF2B5EF4-FFF2-40B4-BE49-F238E27FC236}">
                <a16:creationId xmlns="" xmlns:a16="http://schemas.microsoft.com/office/drawing/2014/main" id="{AB7BD684-7591-4886-90DA-417C211B2859}"/>
              </a:ext>
            </a:extLst>
          </p:cNvPr>
          <p:cNvSpPr/>
          <p:nvPr/>
        </p:nvSpPr>
        <p:spPr>
          <a:xfrm>
            <a:off x="440660" y="8335923"/>
            <a:ext cx="4314022" cy="1172886"/>
          </a:xfrm>
          <a:prstGeom prst="rect">
            <a:avLst/>
          </a:prstGeom>
          <a:solidFill>
            <a:srgbClr val="A2B96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r>
              <a:rPr lang="en-US" sz="4799" b="1" ker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Meta: 12</a:t>
            </a:r>
          </a:p>
        </p:txBody>
      </p:sp>
      <p:sp>
        <p:nvSpPr>
          <p:cNvPr id="71" name="TextBox 111">
            <a:extLst>
              <a:ext uri="{FF2B5EF4-FFF2-40B4-BE49-F238E27FC236}">
                <a16:creationId xmlns="" xmlns:a16="http://schemas.microsoft.com/office/drawing/2014/main" id="{24425D30-8B10-449B-902C-D17775AAD6D1}"/>
              </a:ext>
            </a:extLst>
          </p:cNvPr>
          <p:cNvSpPr txBox="1"/>
          <p:nvPr/>
        </p:nvSpPr>
        <p:spPr>
          <a:xfrm>
            <a:off x="440654" y="10917976"/>
            <a:ext cx="4314022" cy="830868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 defTabSz="1828343"/>
            <a:r>
              <a:rPr lang="es-MX" sz="4799" b="1" kern="0" noProof="1">
                <a:solidFill>
                  <a:prstClr val="black"/>
                </a:solidFill>
              </a:rPr>
              <a:t>Diagnósticos </a:t>
            </a:r>
            <a:endParaRPr lang="en-US" sz="4799" b="1" kern="0" noProof="1">
              <a:solidFill>
                <a:prstClr val="black"/>
              </a:solidFill>
            </a:endParaRPr>
          </a:p>
        </p:txBody>
      </p:sp>
      <p:sp>
        <p:nvSpPr>
          <p:cNvPr id="72" name="Rectangle 55">
            <a:extLst>
              <a:ext uri="{FF2B5EF4-FFF2-40B4-BE49-F238E27FC236}">
                <a16:creationId xmlns="" xmlns:a16="http://schemas.microsoft.com/office/drawing/2014/main" id="{AE328F4E-0876-450A-92D8-949730A135A0}"/>
              </a:ext>
            </a:extLst>
          </p:cNvPr>
          <p:cNvSpPr/>
          <p:nvPr/>
        </p:nvSpPr>
        <p:spPr>
          <a:xfrm>
            <a:off x="440662" y="2850511"/>
            <a:ext cx="4314022" cy="1176264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r>
              <a:rPr lang="en-US" sz="7998" b="1" kern="0">
                <a:solidFill>
                  <a:prstClr val="black">
                    <a:lumMod val="95000"/>
                    <a:lumOff val="5000"/>
                  </a:prstClr>
                </a:solidFill>
              </a:rPr>
              <a:t>11</a:t>
            </a:r>
          </a:p>
        </p:txBody>
      </p:sp>
      <p:pic>
        <p:nvPicPr>
          <p:cNvPr id="64" name="Imagen 6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629" y="4773766"/>
            <a:ext cx="2806651" cy="2806651"/>
          </a:xfrm>
          <a:prstGeom prst="rect">
            <a:avLst/>
          </a:prstGeom>
        </p:spPr>
      </p:pic>
      <p:sp>
        <p:nvSpPr>
          <p:cNvPr id="76" name="Rectangle 79">
            <a:extLst>
              <a:ext uri="{FF2B5EF4-FFF2-40B4-BE49-F238E27FC236}">
                <a16:creationId xmlns="" xmlns:a16="http://schemas.microsoft.com/office/drawing/2014/main" id="{AB7BD684-7591-4886-90DA-417C211B2859}"/>
              </a:ext>
            </a:extLst>
          </p:cNvPr>
          <p:cNvSpPr/>
          <p:nvPr/>
        </p:nvSpPr>
        <p:spPr>
          <a:xfrm>
            <a:off x="440656" y="9505277"/>
            <a:ext cx="4314022" cy="1172886"/>
          </a:xfrm>
          <a:prstGeom prst="rect">
            <a:avLst/>
          </a:prstGeom>
          <a:solidFill>
            <a:srgbClr val="A2B96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r>
              <a:rPr lang="en-US" sz="7198" b="1" ker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92%</a:t>
            </a:r>
          </a:p>
        </p:txBody>
      </p:sp>
      <p:sp>
        <p:nvSpPr>
          <p:cNvPr id="36" name="Rectangle 88" descr="Header Gray Bar"/>
          <p:cNvSpPr/>
          <p:nvPr/>
        </p:nvSpPr>
        <p:spPr bwMode="auto">
          <a:xfrm>
            <a:off x="-22221" y="13186878"/>
            <a:ext cx="24396695" cy="623392"/>
          </a:xfrm>
          <a:prstGeom prst="rect">
            <a:avLst/>
          </a:prstGeom>
          <a:gradFill flip="none" rotWithShape="1">
            <a:gsLst>
              <a:gs pos="39000">
                <a:srgbClr val="A2B969"/>
              </a:gs>
              <a:gs pos="100000">
                <a:srgbClr val="5D5D5D"/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7968" y="702915"/>
            <a:ext cx="2501566" cy="136758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331" y="2814961"/>
            <a:ext cx="13987612" cy="448985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590" y="7697453"/>
            <a:ext cx="8888675" cy="5030522"/>
          </a:xfrm>
          <a:prstGeom prst="rect">
            <a:avLst/>
          </a:prstGeom>
        </p:spPr>
      </p:pic>
      <p:grpSp>
        <p:nvGrpSpPr>
          <p:cNvPr id="38" name="Grupo 37"/>
          <p:cNvGrpSpPr/>
          <p:nvPr/>
        </p:nvGrpSpPr>
        <p:grpSpPr>
          <a:xfrm>
            <a:off x="14295032" y="10618059"/>
            <a:ext cx="9504656" cy="1750772"/>
            <a:chOff x="8331907" y="2965226"/>
            <a:chExt cx="4753566" cy="875614"/>
          </a:xfrm>
        </p:grpSpPr>
        <p:sp>
          <p:nvSpPr>
            <p:cNvPr id="40" name="TextBox 18">
              <a:extLst>
                <a:ext uri="{FF2B5EF4-FFF2-40B4-BE49-F238E27FC236}">
                  <a16:creationId xmlns="" xmlns:a16="http://schemas.microsoft.com/office/drawing/2014/main" id="{F009F5A7-1AA4-BF47-9EE1-129B6BFE9B69}"/>
                </a:ext>
              </a:extLst>
            </p:cNvPr>
            <p:cNvSpPr txBox="1"/>
            <p:nvPr/>
          </p:nvSpPr>
          <p:spPr>
            <a:xfrm>
              <a:off x="8331907" y="3240648"/>
              <a:ext cx="4753566" cy="600192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algn="ctr" defTabSz="1828343"/>
              <a:r>
                <a:rPr lang="en-US" sz="3599" dirty="0">
                  <a:solidFill>
                    <a:srgbClr val="1F497D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Meta: </a:t>
              </a:r>
              <a:r>
                <a:rPr lang="en-US" sz="3599" b="1" dirty="0">
                  <a:solidFill>
                    <a:srgbClr val="1F497D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12</a:t>
              </a:r>
              <a:r>
                <a:rPr lang="en-US" sz="3599" dirty="0">
                  <a:solidFill>
                    <a:srgbClr val="1F497D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 | Valor </a:t>
              </a:r>
              <a:r>
                <a:rPr lang="en-US" sz="3599" b="1" dirty="0">
                  <a:solidFill>
                    <a:srgbClr val="1F497D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11</a:t>
              </a:r>
            </a:p>
            <a:p>
              <a:pPr algn="ctr" defTabSz="1828343"/>
              <a:r>
                <a:rPr lang="en-US" sz="3599" dirty="0" err="1">
                  <a:solidFill>
                    <a:srgbClr val="1F497D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Periodo</a:t>
              </a:r>
              <a:r>
                <a:rPr lang="en-US" sz="3599" dirty="0">
                  <a:solidFill>
                    <a:srgbClr val="1F497D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: </a:t>
              </a:r>
              <a:r>
                <a:rPr lang="en-US" sz="3599" b="1" dirty="0" err="1">
                  <a:solidFill>
                    <a:srgbClr val="1F497D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Marzo</a:t>
              </a:r>
              <a:r>
                <a:rPr lang="en-US" sz="3599" b="1" dirty="0">
                  <a:solidFill>
                    <a:srgbClr val="1F497D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 2020 </a:t>
              </a:r>
            </a:p>
          </p:txBody>
        </p:sp>
        <p:sp>
          <p:nvSpPr>
            <p:cNvPr id="45" name="Rectángulo 44"/>
            <p:cNvSpPr/>
            <p:nvPr/>
          </p:nvSpPr>
          <p:spPr>
            <a:xfrm>
              <a:off x="10086191" y="2965226"/>
              <a:ext cx="1630591" cy="2924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828343"/>
              <a:r>
                <a:rPr lang="en-US" sz="3199" b="1" dirty="0" err="1">
                  <a:solidFill>
                    <a:srgbClr val="1F497D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Avance</a:t>
              </a:r>
              <a:r>
                <a:rPr lang="en-US" sz="3199" b="1" dirty="0">
                  <a:solidFill>
                    <a:srgbClr val="1F497D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 92%</a:t>
              </a:r>
              <a:endParaRPr lang="es-SV" sz="3199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rupo 5"/>
          <p:cNvGrpSpPr/>
          <p:nvPr/>
        </p:nvGrpSpPr>
        <p:grpSpPr>
          <a:xfrm>
            <a:off x="16320358" y="7290595"/>
            <a:ext cx="6224988" cy="6431993"/>
            <a:chOff x="8222760" y="3523554"/>
            <a:chExt cx="3113305" cy="3216834"/>
          </a:xfrm>
        </p:grpSpPr>
        <p:graphicFrame>
          <p:nvGraphicFramePr>
            <p:cNvPr id="49" name="Chart 23">
              <a:extLst>
                <a:ext uri="{FF2B5EF4-FFF2-40B4-BE49-F238E27FC236}">
                  <a16:creationId xmlns="" xmlns:a16="http://schemas.microsoft.com/office/drawing/2014/main" id="{A4EE410A-CC16-7E4F-B466-0629C62CA665}"/>
                </a:ext>
              </a:extLst>
            </p:cNvPr>
            <p:cNvGraphicFramePr/>
            <p:nvPr>
              <p:extLst/>
            </p:nvPr>
          </p:nvGraphicFramePr>
          <p:xfrm>
            <a:off x="8222760" y="3523554"/>
            <a:ext cx="3113305" cy="321683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grpSp>
          <p:nvGrpSpPr>
            <p:cNvPr id="52" name="Group 15">
              <a:extLst>
                <a:ext uri="{FF2B5EF4-FFF2-40B4-BE49-F238E27FC236}">
                  <a16:creationId xmlns="" xmlns:a16="http://schemas.microsoft.com/office/drawing/2014/main" id="{5CAE7901-A099-184A-B617-186C579C36AA}"/>
                </a:ext>
              </a:extLst>
            </p:cNvPr>
            <p:cNvGrpSpPr>
              <a:grpSpLocks noChangeAspect="1"/>
            </p:cNvGrpSpPr>
            <p:nvPr/>
          </p:nvGrpSpPr>
          <p:grpSpPr>
            <a:xfrm rot="4637289">
              <a:off x="9076004" y="4272379"/>
              <a:ext cx="1406815" cy="447484"/>
              <a:chOff x="7545087" y="7234282"/>
              <a:chExt cx="1914635" cy="609019"/>
            </a:xfrm>
          </p:grpSpPr>
          <p:sp>
            <p:nvSpPr>
              <p:cNvPr id="53" name="Triangle 4">
                <a:extLst>
                  <a:ext uri="{FF2B5EF4-FFF2-40B4-BE49-F238E27FC236}">
                    <a16:creationId xmlns="" xmlns:a16="http://schemas.microsoft.com/office/drawing/2014/main" id="{2E2FFB45-7052-BD4F-BC29-091DB13E0FF2}"/>
                  </a:ext>
                </a:extLst>
              </p:cNvPr>
              <p:cNvSpPr/>
              <p:nvPr/>
            </p:nvSpPr>
            <p:spPr>
              <a:xfrm rot="17282797">
                <a:off x="8284603" y="6494766"/>
                <a:ext cx="249680" cy="1728712"/>
              </a:xfrm>
              <a:prstGeom prst="triangl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343"/>
                <a:endParaRPr lang="en-US" sz="3599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Oval 5">
                <a:extLst>
                  <a:ext uri="{FF2B5EF4-FFF2-40B4-BE49-F238E27FC236}">
                    <a16:creationId xmlns="" xmlns:a16="http://schemas.microsoft.com/office/drawing/2014/main" id="{A1FFCACC-6FDD-FD48-AF7C-AA377D4D9D3A}"/>
                  </a:ext>
                </a:extLst>
              </p:cNvPr>
              <p:cNvSpPr/>
              <p:nvPr/>
            </p:nvSpPr>
            <p:spPr>
              <a:xfrm rot="684176">
                <a:off x="9031393" y="7414971"/>
                <a:ext cx="428329" cy="42833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32" tIns="91416" rIns="182832" bIns="9141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828343"/>
                <a:endParaRPr lang="en-US" sz="3599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958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88" descr="Header Gray Bar"/>
          <p:cNvSpPr/>
          <p:nvPr/>
        </p:nvSpPr>
        <p:spPr bwMode="auto">
          <a:xfrm>
            <a:off x="-22219" y="-23609"/>
            <a:ext cx="24396695" cy="2612354"/>
          </a:xfrm>
          <a:prstGeom prst="rect">
            <a:avLst/>
          </a:prstGeom>
          <a:gradFill flip="none" rotWithShape="1">
            <a:gsLst>
              <a:gs pos="0">
                <a:srgbClr val="A2B969"/>
              </a:gs>
              <a:gs pos="100000">
                <a:srgbClr val="5D5D5D"/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>
              <a:defRPr/>
            </a:pPr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65" name="TextBox 214"/>
          <p:cNvSpPr txBox="1"/>
          <p:nvPr/>
        </p:nvSpPr>
        <p:spPr>
          <a:xfrm>
            <a:off x="440653" y="411464"/>
            <a:ext cx="23479916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365">
              <a:defRPr/>
            </a:pPr>
            <a:r>
              <a:rPr lang="es-MX" sz="6398">
                <a:solidFill>
                  <a:srgbClr val="FFFFFF"/>
                </a:solidFill>
                <a:latin typeface="Arial"/>
                <a:cs typeface="Arial"/>
              </a:rPr>
              <a:t>Ejecución GERENCIA DE INVESTIGACIÓN Y ESTUDIOS</a:t>
            </a:r>
            <a:endParaRPr lang="es-419" sz="6398">
              <a:solidFill>
                <a:srgbClr val="FFFFFF"/>
              </a:solidFill>
              <a:latin typeface="Arial"/>
              <a:cs typeface="Arial"/>
            </a:endParaRPr>
          </a:p>
          <a:p>
            <a:pPr defTabSz="2437365">
              <a:defRPr/>
            </a:pPr>
            <a:r>
              <a:rPr lang="en-US" sz="3999" cap="all">
                <a:solidFill>
                  <a:srgbClr val="D4D4D4"/>
                </a:solidFill>
                <a:latin typeface="Arial"/>
                <a:cs typeface="Arial"/>
              </a:rPr>
              <a:t>Resultados PRIMER TRIMESTRE 2020 </a:t>
            </a:r>
          </a:p>
        </p:txBody>
      </p:sp>
      <p:sp>
        <p:nvSpPr>
          <p:cNvPr id="36" name="Rectangle 88" descr="Header Gray Bar"/>
          <p:cNvSpPr/>
          <p:nvPr/>
        </p:nvSpPr>
        <p:spPr bwMode="auto">
          <a:xfrm>
            <a:off x="-22221" y="13186878"/>
            <a:ext cx="24396695" cy="623392"/>
          </a:xfrm>
          <a:prstGeom prst="rect">
            <a:avLst/>
          </a:prstGeom>
          <a:gradFill flip="none" rotWithShape="1">
            <a:gsLst>
              <a:gs pos="39000">
                <a:srgbClr val="A2B969"/>
              </a:gs>
              <a:gs pos="100000">
                <a:srgbClr val="5D5D5D"/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7968" y="702915"/>
            <a:ext cx="2501566" cy="1367588"/>
          </a:xfrm>
          <a:prstGeom prst="rect">
            <a:avLst/>
          </a:prstGeom>
        </p:spPr>
      </p:pic>
      <p:sp>
        <p:nvSpPr>
          <p:cNvPr id="40" name="Rectangle 33">
            <a:extLst>
              <a:ext uri="{FF2B5EF4-FFF2-40B4-BE49-F238E27FC236}">
                <a16:creationId xmlns="" xmlns:a16="http://schemas.microsoft.com/office/drawing/2014/main" id="{CC355EBB-21DA-492F-A9B0-240D2BFE4E90}"/>
              </a:ext>
            </a:extLst>
          </p:cNvPr>
          <p:cNvSpPr/>
          <p:nvPr/>
        </p:nvSpPr>
        <p:spPr>
          <a:xfrm>
            <a:off x="4622826" y="4284786"/>
            <a:ext cx="4033301" cy="3978212"/>
          </a:xfrm>
          <a:prstGeom prst="rect">
            <a:avLst/>
          </a:prstGeom>
          <a:solidFill>
            <a:srgbClr val="F7931F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/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45" name="Rectangle 34">
            <a:extLst>
              <a:ext uri="{FF2B5EF4-FFF2-40B4-BE49-F238E27FC236}">
                <a16:creationId xmlns="" xmlns:a16="http://schemas.microsoft.com/office/drawing/2014/main" id="{485C82F3-5928-4E38-91B0-5FF72A9D78BD}"/>
              </a:ext>
            </a:extLst>
          </p:cNvPr>
          <p:cNvSpPr/>
          <p:nvPr/>
        </p:nvSpPr>
        <p:spPr>
          <a:xfrm>
            <a:off x="4622826" y="4476029"/>
            <a:ext cx="4033301" cy="3786968"/>
          </a:xfrm>
          <a:prstGeom prst="rect">
            <a:avLst/>
          </a:prstGeom>
          <a:solidFill>
            <a:srgbClr val="A2B969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/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46" name="Freeform: Shape 117">
            <a:extLst>
              <a:ext uri="{FF2B5EF4-FFF2-40B4-BE49-F238E27FC236}">
                <a16:creationId xmlns="" xmlns:a16="http://schemas.microsoft.com/office/drawing/2014/main" id="{F7F5409B-8BA4-4BDC-A0B0-DF1B38D90474}"/>
              </a:ext>
            </a:extLst>
          </p:cNvPr>
          <p:cNvSpPr/>
          <p:nvPr/>
        </p:nvSpPr>
        <p:spPr>
          <a:xfrm>
            <a:off x="4788303" y="4476028"/>
            <a:ext cx="3702356" cy="3659399"/>
          </a:xfrm>
          <a:custGeom>
            <a:avLst/>
            <a:gdLst>
              <a:gd name="connsiteX0" fmla="*/ 925828 w 1851660"/>
              <a:gd name="connsiteY0" fmla="*/ 64769 h 1830176"/>
              <a:gd name="connsiteX1" fmla="*/ 71813 w 1851660"/>
              <a:gd name="connsiteY1" fmla="*/ 918784 h 1830176"/>
              <a:gd name="connsiteX2" fmla="*/ 925828 w 1851660"/>
              <a:gd name="connsiteY2" fmla="*/ 1772799 h 1830176"/>
              <a:gd name="connsiteX3" fmla="*/ 1779843 w 1851660"/>
              <a:gd name="connsiteY3" fmla="*/ 918784 h 1830176"/>
              <a:gd name="connsiteX4" fmla="*/ 925828 w 1851660"/>
              <a:gd name="connsiteY4" fmla="*/ 64769 h 1830176"/>
              <a:gd name="connsiteX5" fmla="*/ 0 w 1851660"/>
              <a:gd name="connsiteY5" fmla="*/ 0 h 1830176"/>
              <a:gd name="connsiteX6" fmla="*/ 1851660 w 1851660"/>
              <a:gd name="connsiteY6" fmla="*/ 0 h 1830176"/>
              <a:gd name="connsiteX7" fmla="*/ 1851660 w 1851660"/>
              <a:gd name="connsiteY7" fmla="*/ 1830176 h 1830176"/>
              <a:gd name="connsiteX8" fmla="*/ 0 w 1851660"/>
              <a:gd name="connsiteY8" fmla="*/ 1830176 h 183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1660" h="1830176">
                <a:moveTo>
                  <a:pt x="925828" y="64769"/>
                </a:moveTo>
                <a:cubicBezTo>
                  <a:pt x="454169" y="64769"/>
                  <a:pt x="71813" y="447125"/>
                  <a:pt x="71813" y="918784"/>
                </a:cubicBezTo>
                <a:cubicBezTo>
                  <a:pt x="71813" y="1390443"/>
                  <a:pt x="454169" y="1772799"/>
                  <a:pt x="925828" y="1772799"/>
                </a:cubicBezTo>
                <a:cubicBezTo>
                  <a:pt x="1397487" y="1772799"/>
                  <a:pt x="1779843" y="1390443"/>
                  <a:pt x="1779843" y="918784"/>
                </a:cubicBezTo>
                <a:cubicBezTo>
                  <a:pt x="1779843" y="447125"/>
                  <a:pt x="1397487" y="64769"/>
                  <a:pt x="925828" y="64769"/>
                </a:cubicBezTo>
                <a:close/>
                <a:moveTo>
                  <a:pt x="0" y="0"/>
                </a:moveTo>
                <a:lnTo>
                  <a:pt x="1851660" y="0"/>
                </a:lnTo>
                <a:lnTo>
                  <a:pt x="1851660" y="1830176"/>
                </a:lnTo>
                <a:lnTo>
                  <a:pt x="0" y="1830176"/>
                </a:lnTo>
                <a:close/>
              </a:path>
            </a:pathLst>
          </a:cu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>
            <a:outerShdw blurRad="254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828343"/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49" name="Rectangle 39">
            <a:extLst>
              <a:ext uri="{FF2B5EF4-FFF2-40B4-BE49-F238E27FC236}">
                <a16:creationId xmlns="" xmlns:a16="http://schemas.microsoft.com/office/drawing/2014/main" id="{52F9E3AE-6F0F-461C-93D4-9257530D702C}"/>
              </a:ext>
            </a:extLst>
          </p:cNvPr>
          <p:cNvSpPr/>
          <p:nvPr/>
        </p:nvSpPr>
        <p:spPr>
          <a:xfrm>
            <a:off x="10280852" y="4284786"/>
            <a:ext cx="4033301" cy="3978212"/>
          </a:xfrm>
          <a:prstGeom prst="rect">
            <a:avLst/>
          </a:prstGeom>
          <a:solidFill>
            <a:srgbClr val="4CC1EF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/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52" name="Rectangle 40">
            <a:extLst>
              <a:ext uri="{FF2B5EF4-FFF2-40B4-BE49-F238E27FC236}">
                <a16:creationId xmlns="" xmlns:a16="http://schemas.microsoft.com/office/drawing/2014/main" id="{A3A8B403-C07A-49CF-8CE6-947D212F58E1}"/>
              </a:ext>
            </a:extLst>
          </p:cNvPr>
          <p:cNvSpPr/>
          <p:nvPr/>
        </p:nvSpPr>
        <p:spPr>
          <a:xfrm>
            <a:off x="10280852" y="4596719"/>
            <a:ext cx="4033301" cy="3666277"/>
          </a:xfrm>
          <a:prstGeom prst="rect">
            <a:avLst/>
          </a:prstGeom>
          <a:solidFill>
            <a:srgbClr val="A2B969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/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53" name="Freeform: Shape 118">
            <a:extLst>
              <a:ext uri="{FF2B5EF4-FFF2-40B4-BE49-F238E27FC236}">
                <a16:creationId xmlns="" xmlns:a16="http://schemas.microsoft.com/office/drawing/2014/main" id="{7642E59C-8645-4CDD-825B-3D6D8696DABF}"/>
              </a:ext>
            </a:extLst>
          </p:cNvPr>
          <p:cNvSpPr/>
          <p:nvPr/>
        </p:nvSpPr>
        <p:spPr>
          <a:xfrm>
            <a:off x="10468769" y="4476028"/>
            <a:ext cx="3702356" cy="3659399"/>
          </a:xfrm>
          <a:custGeom>
            <a:avLst/>
            <a:gdLst>
              <a:gd name="connsiteX0" fmla="*/ 925828 w 1851660"/>
              <a:gd name="connsiteY0" fmla="*/ 64769 h 1830176"/>
              <a:gd name="connsiteX1" fmla="*/ 71813 w 1851660"/>
              <a:gd name="connsiteY1" fmla="*/ 918784 h 1830176"/>
              <a:gd name="connsiteX2" fmla="*/ 925828 w 1851660"/>
              <a:gd name="connsiteY2" fmla="*/ 1772799 h 1830176"/>
              <a:gd name="connsiteX3" fmla="*/ 1779843 w 1851660"/>
              <a:gd name="connsiteY3" fmla="*/ 918784 h 1830176"/>
              <a:gd name="connsiteX4" fmla="*/ 925828 w 1851660"/>
              <a:gd name="connsiteY4" fmla="*/ 64769 h 1830176"/>
              <a:gd name="connsiteX5" fmla="*/ 0 w 1851660"/>
              <a:gd name="connsiteY5" fmla="*/ 0 h 1830176"/>
              <a:gd name="connsiteX6" fmla="*/ 1851660 w 1851660"/>
              <a:gd name="connsiteY6" fmla="*/ 0 h 1830176"/>
              <a:gd name="connsiteX7" fmla="*/ 1851660 w 1851660"/>
              <a:gd name="connsiteY7" fmla="*/ 1830176 h 1830176"/>
              <a:gd name="connsiteX8" fmla="*/ 0 w 1851660"/>
              <a:gd name="connsiteY8" fmla="*/ 1830176 h 183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1660" h="1830176">
                <a:moveTo>
                  <a:pt x="925828" y="64769"/>
                </a:moveTo>
                <a:cubicBezTo>
                  <a:pt x="454169" y="64769"/>
                  <a:pt x="71813" y="447125"/>
                  <a:pt x="71813" y="918784"/>
                </a:cubicBezTo>
                <a:cubicBezTo>
                  <a:pt x="71813" y="1390443"/>
                  <a:pt x="454169" y="1772799"/>
                  <a:pt x="925828" y="1772799"/>
                </a:cubicBezTo>
                <a:cubicBezTo>
                  <a:pt x="1397487" y="1772799"/>
                  <a:pt x="1779843" y="1390443"/>
                  <a:pt x="1779843" y="918784"/>
                </a:cubicBezTo>
                <a:cubicBezTo>
                  <a:pt x="1779843" y="447125"/>
                  <a:pt x="1397487" y="64769"/>
                  <a:pt x="925828" y="64769"/>
                </a:cubicBezTo>
                <a:close/>
                <a:moveTo>
                  <a:pt x="0" y="0"/>
                </a:moveTo>
                <a:lnTo>
                  <a:pt x="1851660" y="0"/>
                </a:lnTo>
                <a:lnTo>
                  <a:pt x="1851660" y="1830176"/>
                </a:lnTo>
                <a:lnTo>
                  <a:pt x="0" y="1830176"/>
                </a:lnTo>
                <a:close/>
              </a:path>
            </a:pathLst>
          </a:cu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>
            <a:outerShdw blurRad="254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828343"/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54" name="Freeform: Shape 35">
            <a:extLst>
              <a:ext uri="{FF2B5EF4-FFF2-40B4-BE49-F238E27FC236}">
                <a16:creationId xmlns="" xmlns:a16="http://schemas.microsoft.com/office/drawing/2014/main" id="{49B7E1C1-12C1-4CBA-9F79-A75305F9190C}"/>
              </a:ext>
            </a:extLst>
          </p:cNvPr>
          <p:cNvSpPr/>
          <p:nvPr/>
        </p:nvSpPr>
        <p:spPr>
          <a:xfrm>
            <a:off x="4482472" y="4159366"/>
            <a:ext cx="4314022" cy="4309148"/>
          </a:xfrm>
          <a:custGeom>
            <a:avLst/>
            <a:gdLst>
              <a:gd name="connsiteX0" fmla="*/ 1078784 w 2157573"/>
              <a:gd name="connsiteY0" fmla="*/ 223551 h 2155135"/>
              <a:gd name="connsiteX1" fmla="*/ 224769 w 2157573"/>
              <a:gd name="connsiteY1" fmla="*/ 1077566 h 2155135"/>
              <a:gd name="connsiteX2" fmla="*/ 1078784 w 2157573"/>
              <a:gd name="connsiteY2" fmla="*/ 1931581 h 2155135"/>
              <a:gd name="connsiteX3" fmla="*/ 1932799 w 2157573"/>
              <a:gd name="connsiteY3" fmla="*/ 1077566 h 2155135"/>
              <a:gd name="connsiteX4" fmla="*/ 1078784 w 2157573"/>
              <a:gd name="connsiteY4" fmla="*/ 223551 h 2155135"/>
              <a:gd name="connsiteX5" fmla="*/ 0 w 2157573"/>
              <a:gd name="connsiteY5" fmla="*/ 0 h 2155135"/>
              <a:gd name="connsiteX6" fmla="*/ 2157573 w 2157573"/>
              <a:gd name="connsiteY6" fmla="*/ 0 h 2155135"/>
              <a:gd name="connsiteX7" fmla="*/ 2157573 w 2157573"/>
              <a:gd name="connsiteY7" fmla="*/ 2155135 h 2155135"/>
              <a:gd name="connsiteX8" fmla="*/ 0 w 2157573"/>
              <a:gd name="connsiteY8" fmla="*/ 2155135 h 2155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7573" h="2155135">
                <a:moveTo>
                  <a:pt x="1078784" y="223551"/>
                </a:moveTo>
                <a:cubicBezTo>
                  <a:pt x="607125" y="223551"/>
                  <a:pt x="224769" y="605907"/>
                  <a:pt x="224769" y="1077566"/>
                </a:cubicBezTo>
                <a:cubicBezTo>
                  <a:pt x="224769" y="1549225"/>
                  <a:pt x="607125" y="1931581"/>
                  <a:pt x="1078784" y="1931581"/>
                </a:cubicBezTo>
                <a:cubicBezTo>
                  <a:pt x="1550443" y="1931581"/>
                  <a:pt x="1932799" y="1549225"/>
                  <a:pt x="1932799" y="1077566"/>
                </a:cubicBezTo>
                <a:cubicBezTo>
                  <a:pt x="1932799" y="605907"/>
                  <a:pt x="1550443" y="223551"/>
                  <a:pt x="1078784" y="223551"/>
                </a:cubicBezTo>
                <a:close/>
                <a:moveTo>
                  <a:pt x="0" y="0"/>
                </a:moveTo>
                <a:lnTo>
                  <a:pt x="2157573" y="0"/>
                </a:lnTo>
                <a:lnTo>
                  <a:pt x="2157573" y="2155135"/>
                </a:lnTo>
                <a:lnTo>
                  <a:pt x="0" y="2155135"/>
                </a:lnTo>
                <a:close/>
              </a:path>
            </a:pathLst>
          </a:cu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/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55" name="Rectangle 37">
            <a:extLst>
              <a:ext uri="{FF2B5EF4-FFF2-40B4-BE49-F238E27FC236}">
                <a16:creationId xmlns="" xmlns:a16="http://schemas.microsoft.com/office/drawing/2014/main" id="{0E842C4D-4F1B-4007-BA8F-12B217C144C7}"/>
              </a:ext>
            </a:extLst>
          </p:cNvPr>
          <p:cNvSpPr/>
          <p:nvPr/>
        </p:nvSpPr>
        <p:spPr>
          <a:xfrm>
            <a:off x="4482468" y="8468515"/>
            <a:ext cx="4314022" cy="1172886"/>
          </a:xfrm>
          <a:prstGeom prst="rect">
            <a:avLst/>
          </a:prstGeom>
          <a:solidFill>
            <a:srgbClr val="A2B96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/>
            <a:r>
              <a:rPr lang="en-US" sz="4799" b="1" ker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Meta: 2</a:t>
            </a:r>
          </a:p>
        </p:txBody>
      </p:sp>
      <p:sp>
        <p:nvSpPr>
          <p:cNvPr id="56" name="Freeform: Shape 41">
            <a:extLst>
              <a:ext uri="{FF2B5EF4-FFF2-40B4-BE49-F238E27FC236}">
                <a16:creationId xmlns="" xmlns:a16="http://schemas.microsoft.com/office/drawing/2014/main" id="{88006DB0-EBDB-47FA-B080-33691BC28785}"/>
              </a:ext>
            </a:extLst>
          </p:cNvPr>
          <p:cNvSpPr/>
          <p:nvPr/>
        </p:nvSpPr>
        <p:spPr>
          <a:xfrm>
            <a:off x="10140498" y="4159366"/>
            <a:ext cx="4314022" cy="4309148"/>
          </a:xfrm>
          <a:custGeom>
            <a:avLst/>
            <a:gdLst>
              <a:gd name="connsiteX0" fmla="*/ 1078784 w 2157573"/>
              <a:gd name="connsiteY0" fmla="*/ 223551 h 2155135"/>
              <a:gd name="connsiteX1" fmla="*/ 224769 w 2157573"/>
              <a:gd name="connsiteY1" fmla="*/ 1077566 h 2155135"/>
              <a:gd name="connsiteX2" fmla="*/ 1078784 w 2157573"/>
              <a:gd name="connsiteY2" fmla="*/ 1931581 h 2155135"/>
              <a:gd name="connsiteX3" fmla="*/ 1932799 w 2157573"/>
              <a:gd name="connsiteY3" fmla="*/ 1077566 h 2155135"/>
              <a:gd name="connsiteX4" fmla="*/ 1078784 w 2157573"/>
              <a:gd name="connsiteY4" fmla="*/ 223551 h 2155135"/>
              <a:gd name="connsiteX5" fmla="*/ 0 w 2157573"/>
              <a:gd name="connsiteY5" fmla="*/ 0 h 2155135"/>
              <a:gd name="connsiteX6" fmla="*/ 2157573 w 2157573"/>
              <a:gd name="connsiteY6" fmla="*/ 0 h 2155135"/>
              <a:gd name="connsiteX7" fmla="*/ 2157573 w 2157573"/>
              <a:gd name="connsiteY7" fmla="*/ 2155135 h 2155135"/>
              <a:gd name="connsiteX8" fmla="*/ 0 w 2157573"/>
              <a:gd name="connsiteY8" fmla="*/ 2155135 h 2155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7573" h="2155135">
                <a:moveTo>
                  <a:pt x="1078784" y="223551"/>
                </a:moveTo>
                <a:cubicBezTo>
                  <a:pt x="607125" y="223551"/>
                  <a:pt x="224769" y="605907"/>
                  <a:pt x="224769" y="1077566"/>
                </a:cubicBezTo>
                <a:cubicBezTo>
                  <a:pt x="224769" y="1549225"/>
                  <a:pt x="607125" y="1931581"/>
                  <a:pt x="1078784" y="1931581"/>
                </a:cubicBezTo>
                <a:cubicBezTo>
                  <a:pt x="1550443" y="1931581"/>
                  <a:pt x="1932799" y="1549225"/>
                  <a:pt x="1932799" y="1077566"/>
                </a:cubicBezTo>
                <a:cubicBezTo>
                  <a:pt x="1932799" y="605907"/>
                  <a:pt x="1550443" y="223551"/>
                  <a:pt x="1078784" y="223551"/>
                </a:cubicBezTo>
                <a:close/>
                <a:moveTo>
                  <a:pt x="0" y="0"/>
                </a:moveTo>
                <a:lnTo>
                  <a:pt x="2157573" y="0"/>
                </a:lnTo>
                <a:lnTo>
                  <a:pt x="2157573" y="2155135"/>
                </a:lnTo>
                <a:lnTo>
                  <a:pt x="0" y="2155135"/>
                </a:lnTo>
                <a:close/>
              </a:path>
            </a:pathLst>
          </a:cu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/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57" name="Rectangle 73">
            <a:extLst>
              <a:ext uri="{FF2B5EF4-FFF2-40B4-BE49-F238E27FC236}">
                <a16:creationId xmlns="" xmlns:a16="http://schemas.microsoft.com/office/drawing/2014/main" id="{78599E7C-3063-40FA-8DE2-8FE8CD783948}"/>
              </a:ext>
            </a:extLst>
          </p:cNvPr>
          <p:cNvSpPr/>
          <p:nvPr/>
        </p:nvSpPr>
        <p:spPr>
          <a:xfrm>
            <a:off x="10140494" y="8468515"/>
            <a:ext cx="4314022" cy="1172886"/>
          </a:xfrm>
          <a:prstGeom prst="rect">
            <a:avLst/>
          </a:prstGeom>
          <a:solidFill>
            <a:srgbClr val="A2B96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/>
            <a:r>
              <a:rPr lang="en-US" sz="4799" b="1" ker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Meta: 1</a:t>
            </a:r>
          </a:p>
        </p:txBody>
      </p:sp>
      <p:sp>
        <p:nvSpPr>
          <p:cNvPr id="58" name="TextBox 102">
            <a:extLst>
              <a:ext uri="{FF2B5EF4-FFF2-40B4-BE49-F238E27FC236}">
                <a16:creationId xmlns="" xmlns:a16="http://schemas.microsoft.com/office/drawing/2014/main" id="{B38E331F-0F4F-4276-A8FD-CB7CF8CC0CA0}"/>
              </a:ext>
            </a:extLst>
          </p:cNvPr>
          <p:cNvSpPr txBox="1"/>
          <p:nvPr/>
        </p:nvSpPr>
        <p:spPr>
          <a:xfrm>
            <a:off x="4345736" y="11104747"/>
            <a:ext cx="4587481" cy="1323183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 defTabSz="1828343"/>
            <a:r>
              <a:rPr lang="es-MX" sz="3999" b="1" kern="0" noProof="1">
                <a:solidFill>
                  <a:prstClr val="black"/>
                </a:solidFill>
              </a:rPr>
              <a:t>Gerencias formadas   en procesos de GDA</a:t>
            </a:r>
            <a:endParaRPr lang="en-US" sz="3999" b="1" kern="0" noProof="1">
              <a:solidFill>
                <a:prstClr val="black"/>
              </a:solidFill>
            </a:endParaRPr>
          </a:p>
        </p:txBody>
      </p:sp>
      <p:sp>
        <p:nvSpPr>
          <p:cNvPr id="59" name="TextBox 108">
            <a:extLst>
              <a:ext uri="{FF2B5EF4-FFF2-40B4-BE49-F238E27FC236}">
                <a16:creationId xmlns="" xmlns:a16="http://schemas.microsoft.com/office/drawing/2014/main" id="{F80C6EBB-30BE-4F32-8A71-900D60B0D901}"/>
              </a:ext>
            </a:extLst>
          </p:cNvPr>
          <p:cNvSpPr txBox="1"/>
          <p:nvPr/>
        </p:nvSpPr>
        <p:spPr>
          <a:xfrm>
            <a:off x="9685397" y="11017920"/>
            <a:ext cx="5431785" cy="1323183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 defTabSz="1828343"/>
            <a:r>
              <a:rPr lang="es-MX" sz="3999" b="1" kern="0" noProof="1">
                <a:solidFill>
                  <a:prstClr val="black"/>
                </a:solidFill>
              </a:rPr>
              <a:t>Informes de noticias diferentes temáticas*</a:t>
            </a:r>
            <a:endParaRPr lang="en-US" sz="3999" b="1" kern="0" noProof="1">
              <a:solidFill>
                <a:prstClr val="black"/>
              </a:solidFill>
            </a:endParaRPr>
          </a:p>
        </p:txBody>
      </p:sp>
      <p:sp>
        <p:nvSpPr>
          <p:cNvPr id="60" name="Rectangle 53">
            <a:extLst>
              <a:ext uri="{FF2B5EF4-FFF2-40B4-BE49-F238E27FC236}">
                <a16:creationId xmlns="" xmlns:a16="http://schemas.microsoft.com/office/drawing/2014/main" id="{4D2500AD-75CF-41CF-B4C5-DFFEDCD69241}"/>
              </a:ext>
            </a:extLst>
          </p:cNvPr>
          <p:cNvSpPr/>
          <p:nvPr/>
        </p:nvSpPr>
        <p:spPr>
          <a:xfrm>
            <a:off x="4478175" y="3010233"/>
            <a:ext cx="4314022" cy="1176264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/>
            <a:r>
              <a:rPr lang="en-US" sz="7998" b="1" kern="0">
                <a:solidFill>
                  <a:prstClr val="black">
                    <a:lumMod val="95000"/>
                    <a:lumOff val="5000"/>
                  </a:prstClr>
                </a:solidFill>
              </a:rPr>
              <a:t>2</a:t>
            </a:r>
          </a:p>
        </p:txBody>
      </p:sp>
      <p:sp>
        <p:nvSpPr>
          <p:cNvPr id="61" name="Rectangle 54">
            <a:extLst>
              <a:ext uri="{FF2B5EF4-FFF2-40B4-BE49-F238E27FC236}">
                <a16:creationId xmlns="" xmlns:a16="http://schemas.microsoft.com/office/drawing/2014/main" id="{4862B32E-754D-4A10-890D-4EA20D3B2B0D}"/>
              </a:ext>
            </a:extLst>
          </p:cNvPr>
          <p:cNvSpPr/>
          <p:nvPr/>
        </p:nvSpPr>
        <p:spPr>
          <a:xfrm>
            <a:off x="10140496" y="2983102"/>
            <a:ext cx="4314022" cy="1176264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/>
            <a:r>
              <a:rPr lang="en-US" sz="7998" b="1" kern="0">
                <a:solidFill>
                  <a:prstClr val="black">
                    <a:lumMod val="95000"/>
                    <a:lumOff val="5000"/>
                  </a:prstClr>
                </a:solidFill>
              </a:rPr>
              <a:t>1</a:t>
            </a:r>
          </a:p>
        </p:txBody>
      </p:sp>
      <p:pic>
        <p:nvPicPr>
          <p:cNvPr id="62" name="Imagen 6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891" y="5394793"/>
            <a:ext cx="1870633" cy="1870633"/>
          </a:xfrm>
          <a:prstGeom prst="rect">
            <a:avLst/>
          </a:prstGeom>
        </p:spPr>
      </p:pic>
      <p:pic>
        <p:nvPicPr>
          <p:cNvPr id="73" name="Imagen 7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31" y="5174838"/>
            <a:ext cx="2405543" cy="2405543"/>
          </a:xfrm>
          <a:prstGeom prst="rect">
            <a:avLst/>
          </a:prstGeom>
        </p:spPr>
      </p:pic>
      <p:sp>
        <p:nvSpPr>
          <p:cNvPr id="74" name="Rectangle 81">
            <a:extLst>
              <a:ext uri="{FF2B5EF4-FFF2-40B4-BE49-F238E27FC236}">
                <a16:creationId xmlns="" xmlns:a16="http://schemas.microsoft.com/office/drawing/2014/main" id="{F949BBE0-5382-4C7F-9C02-4098702FD10D}"/>
              </a:ext>
            </a:extLst>
          </p:cNvPr>
          <p:cNvSpPr/>
          <p:nvPr/>
        </p:nvSpPr>
        <p:spPr>
          <a:xfrm>
            <a:off x="15883503" y="4298291"/>
            <a:ext cx="4033301" cy="3978212"/>
          </a:xfrm>
          <a:prstGeom prst="rect">
            <a:avLst/>
          </a:prstGeom>
          <a:solidFill>
            <a:srgbClr val="A2B96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78" name="Rectangle 82">
            <a:extLst>
              <a:ext uri="{FF2B5EF4-FFF2-40B4-BE49-F238E27FC236}">
                <a16:creationId xmlns="" xmlns:a16="http://schemas.microsoft.com/office/drawing/2014/main" id="{238A0F47-609E-4F54-8ABD-02870D986C60}"/>
              </a:ext>
            </a:extLst>
          </p:cNvPr>
          <p:cNvSpPr/>
          <p:nvPr/>
        </p:nvSpPr>
        <p:spPr>
          <a:xfrm>
            <a:off x="15883503" y="5542765"/>
            <a:ext cx="4033301" cy="2733736"/>
          </a:xfrm>
          <a:prstGeom prst="rect">
            <a:avLst/>
          </a:prstGeom>
          <a:gradFill rotWithShape="1">
            <a:gsLst>
              <a:gs pos="0">
                <a:srgbClr val="A2B969"/>
              </a:gs>
              <a:gs pos="100000">
                <a:srgbClr val="A2B969">
                  <a:lumMod val="75000"/>
                </a:srgbClr>
              </a:gs>
            </a:gsLst>
            <a:lin ang="5400000" scaled="0"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79" name="Freeform: Shape 120">
            <a:extLst>
              <a:ext uri="{FF2B5EF4-FFF2-40B4-BE49-F238E27FC236}">
                <a16:creationId xmlns="" xmlns:a16="http://schemas.microsoft.com/office/drawing/2014/main" id="{7E88DF26-9BF0-4D38-B4C3-0A2C05E3ECAE}"/>
              </a:ext>
            </a:extLst>
          </p:cNvPr>
          <p:cNvSpPr/>
          <p:nvPr/>
        </p:nvSpPr>
        <p:spPr>
          <a:xfrm>
            <a:off x="16130842" y="4489533"/>
            <a:ext cx="3702356" cy="3659399"/>
          </a:xfrm>
          <a:custGeom>
            <a:avLst/>
            <a:gdLst>
              <a:gd name="connsiteX0" fmla="*/ 925828 w 1851660"/>
              <a:gd name="connsiteY0" fmla="*/ 64769 h 1830176"/>
              <a:gd name="connsiteX1" fmla="*/ 71813 w 1851660"/>
              <a:gd name="connsiteY1" fmla="*/ 918784 h 1830176"/>
              <a:gd name="connsiteX2" fmla="*/ 925828 w 1851660"/>
              <a:gd name="connsiteY2" fmla="*/ 1772799 h 1830176"/>
              <a:gd name="connsiteX3" fmla="*/ 1779843 w 1851660"/>
              <a:gd name="connsiteY3" fmla="*/ 918784 h 1830176"/>
              <a:gd name="connsiteX4" fmla="*/ 925828 w 1851660"/>
              <a:gd name="connsiteY4" fmla="*/ 64769 h 1830176"/>
              <a:gd name="connsiteX5" fmla="*/ 0 w 1851660"/>
              <a:gd name="connsiteY5" fmla="*/ 0 h 1830176"/>
              <a:gd name="connsiteX6" fmla="*/ 1851660 w 1851660"/>
              <a:gd name="connsiteY6" fmla="*/ 0 h 1830176"/>
              <a:gd name="connsiteX7" fmla="*/ 1851660 w 1851660"/>
              <a:gd name="connsiteY7" fmla="*/ 1830176 h 1830176"/>
              <a:gd name="connsiteX8" fmla="*/ 0 w 1851660"/>
              <a:gd name="connsiteY8" fmla="*/ 1830176 h 183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1660" h="1830176">
                <a:moveTo>
                  <a:pt x="925828" y="64769"/>
                </a:moveTo>
                <a:cubicBezTo>
                  <a:pt x="454169" y="64769"/>
                  <a:pt x="71813" y="447125"/>
                  <a:pt x="71813" y="918784"/>
                </a:cubicBezTo>
                <a:cubicBezTo>
                  <a:pt x="71813" y="1390443"/>
                  <a:pt x="454169" y="1772799"/>
                  <a:pt x="925828" y="1772799"/>
                </a:cubicBezTo>
                <a:cubicBezTo>
                  <a:pt x="1397487" y="1772799"/>
                  <a:pt x="1779843" y="1390443"/>
                  <a:pt x="1779843" y="918784"/>
                </a:cubicBezTo>
                <a:cubicBezTo>
                  <a:pt x="1779843" y="447125"/>
                  <a:pt x="1397487" y="64769"/>
                  <a:pt x="925828" y="64769"/>
                </a:cubicBezTo>
                <a:close/>
                <a:moveTo>
                  <a:pt x="0" y="0"/>
                </a:moveTo>
                <a:lnTo>
                  <a:pt x="1851660" y="0"/>
                </a:lnTo>
                <a:lnTo>
                  <a:pt x="1851660" y="1830176"/>
                </a:lnTo>
                <a:lnTo>
                  <a:pt x="0" y="1830176"/>
                </a:lnTo>
                <a:close/>
              </a:path>
            </a:pathLst>
          </a:cu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>
            <a:outerShdw blurRad="254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828343">
              <a:defRPr/>
            </a:pPr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80" name="Freeform: Shape 83">
            <a:extLst>
              <a:ext uri="{FF2B5EF4-FFF2-40B4-BE49-F238E27FC236}">
                <a16:creationId xmlns="" xmlns:a16="http://schemas.microsoft.com/office/drawing/2014/main" id="{E48AEADB-4C5C-455B-8283-64CA9A094D20}"/>
              </a:ext>
            </a:extLst>
          </p:cNvPr>
          <p:cNvSpPr/>
          <p:nvPr/>
        </p:nvSpPr>
        <p:spPr>
          <a:xfrm>
            <a:off x="15743148" y="4172870"/>
            <a:ext cx="4562374" cy="4309148"/>
          </a:xfrm>
          <a:custGeom>
            <a:avLst/>
            <a:gdLst>
              <a:gd name="connsiteX0" fmla="*/ 1078784 w 2157573"/>
              <a:gd name="connsiteY0" fmla="*/ 223551 h 2155135"/>
              <a:gd name="connsiteX1" fmla="*/ 224769 w 2157573"/>
              <a:gd name="connsiteY1" fmla="*/ 1077566 h 2155135"/>
              <a:gd name="connsiteX2" fmla="*/ 1078784 w 2157573"/>
              <a:gd name="connsiteY2" fmla="*/ 1931581 h 2155135"/>
              <a:gd name="connsiteX3" fmla="*/ 1932799 w 2157573"/>
              <a:gd name="connsiteY3" fmla="*/ 1077566 h 2155135"/>
              <a:gd name="connsiteX4" fmla="*/ 1078784 w 2157573"/>
              <a:gd name="connsiteY4" fmla="*/ 223551 h 2155135"/>
              <a:gd name="connsiteX5" fmla="*/ 0 w 2157573"/>
              <a:gd name="connsiteY5" fmla="*/ 0 h 2155135"/>
              <a:gd name="connsiteX6" fmla="*/ 2157573 w 2157573"/>
              <a:gd name="connsiteY6" fmla="*/ 0 h 2155135"/>
              <a:gd name="connsiteX7" fmla="*/ 2157573 w 2157573"/>
              <a:gd name="connsiteY7" fmla="*/ 2155135 h 2155135"/>
              <a:gd name="connsiteX8" fmla="*/ 0 w 2157573"/>
              <a:gd name="connsiteY8" fmla="*/ 2155135 h 2155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7573" h="2155135">
                <a:moveTo>
                  <a:pt x="1078784" y="223551"/>
                </a:moveTo>
                <a:cubicBezTo>
                  <a:pt x="607125" y="223551"/>
                  <a:pt x="224769" y="605907"/>
                  <a:pt x="224769" y="1077566"/>
                </a:cubicBezTo>
                <a:cubicBezTo>
                  <a:pt x="224769" y="1549225"/>
                  <a:pt x="607125" y="1931581"/>
                  <a:pt x="1078784" y="1931581"/>
                </a:cubicBezTo>
                <a:cubicBezTo>
                  <a:pt x="1550443" y="1931581"/>
                  <a:pt x="1932799" y="1549225"/>
                  <a:pt x="1932799" y="1077566"/>
                </a:cubicBezTo>
                <a:cubicBezTo>
                  <a:pt x="1932799" y="605907"/>
                  <a:pt x="1550443" y="223551"/>
                  <a:pt x="1078784" y="223551"/>
                </a:cubicBezTo>
                <a:close/>
                <a:moveTo>
                  <a:pt x="0" y="0"/>
                </a:moveTo>
                <a:lnTo>
                  <a:pt x="2157573" y="0"/>
                </a:lnTo>
                <a:lnTo>
                  <a:pt x="2157573" y="2155135"/>
                </a:lnTo>
                <a:lnTo>
                  <a:pt x="0" y="2155135"/>
                </a:lnTo>
                <a:close/>
              </a:path>
            </a:pathLst>
          </a:cu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81" name="Rectangle 85">
            <a:extLst>
              <a:ext uri="{FF2B5EF4-FFF2-40B4-BE49-F238E27FC236}">
                <a16:creationId xmlns="" xmlns:a16="http://schemas.microsoft.com/office/drawing/2014/main" id="{BE1CF51B-797B-441E-BBA7-175F22549B9C}"/>
              </a:ext>
            </a:extLst>
          </p:cNvPr>
          <p:cNvSpPr/>
          <p:nvPr/>
        </p:nvSpPr>
        <p:spPr>
          <a:xfrm>
            <a:off x="15743144" y="8482019"/>
            <a:ext cx="4562378" cy="1172886"/>
          </a:xfrm>
          <a:prstGeom prst="rect">
            <a:avLst/>
          </a:prstGeom>
          <a:solidFill>
            <a:srgbClr val="A2B96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r>
              <a:rPr lang="en-US" sz="4799" b="1" ker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Meta: $100,000</a:t>
            </a:r>
          </a:p>
        </p:txBody>
      </p:sp>
      <p:sp>
        <p:nvSpPr>
          <p:cNvPr id="82" name="Rectangle 56">
            <a:extLst>
              <a:ext uri="{FF2B5EF4-FFF2-40B4-BE49-F238E27FC236}">
                <a16:creationId xmlns="" xmlns:a16="http://schemas.microsoft.com/office/drawing/2014/main" id="{7ABBA1F3-B638-465E-9361-BE29D561EC7D}"/>
              </a:ext>
            </a:extLst>
          </p:cNvPr>
          <p:cNvSpPr/>
          <p:nvPr/>
        </p:nvSpPr>
        <p:spPr>
          <a:xfrm>
            <a:off x="15743145" y="2996607"/>
            <a:ext cx="4562376" cy="1176264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/>
            <a:r>
              <a:rPr lang="en-US" sz="7998" b="1" kern="0">
                <a:solidFill>
                  <a:prstClr val="black">
                    <a:lumMod val="95000"/>
                    <a:lumOff val="5000"/>
                  </a:prstClr>
                </a:solidFill>
              </a:rPr>
              <a:t>$72,339</a:t>
            </a:r>
          </a:p>
        </p:txBody>
      </p:sp>
      <p:sp>
        <p:nvSpPr>
          <p:cNvPr id="84" name="Rectangle 85">
            <a:extLst>
              <a:ext uri="{FF2B5EF4-FFF2-40B4-BE49-F238E27FC236}">
                <a16:creationId xmlns="" xmlns:a16="http://schemas.microsoft.com/office/drawing/2014/main" id="{BE1CF51B-797B-441E-BBA7-175F22549B9C}"/>
              </a:ext>
            </a:extLst>
          </p:cNvPr>
          <p:cNvSpPr/>
          <p:nvPr/>
        </p:nvSpPr>
        <p:spPr>
          <a:xfrm>
            <a:off x="15743144" y="9654906"/>
            <a:ext cx="4562378" cy="1172886"/>
          </a:xfrm>
          <a:prstGeom prst="rect">
            <a:avLst/>
          </a:prstGeom>
          <a:solidFill>
            <a:srgbClr val="A2B96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r>
              <a:rPr lang="en-US" sz="7198" b="1" ker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72%</a:t>
            </a:r>
          </a:p>
        </p:txBody>
      </p:sp>
      <p:sp>
        <p:nvSpPr>
          <p:cNvPr id="85" name="Rectangle 37">
            <a:extLst>
              <a:ext uri="{FF2B5EF4-FFF2-40B4-BE49-F238E27FC236}">
                <a16:creationId xmlns="" xmlns:a16="http://schemas.microsoft.com/office/drawing/2014/main" id="{0E842C4D-4F1B-4007-BA8F-12B217C144C7}"/>
              </a:ext>
            </a:extLst>
          </p:cNvPr>
          <p:cNvSpPr/>
          <p:nvPr/>
        </p:nvSpPr>
        <p:spPr>
          <a:xfrm>
            <a:off x="4478174" y="9622452"/>
            <a:ext cx="4318315" cy="1172886"/>
          </a:xfrm>
          <a:prstGeom prst="rect">
            <a:avLst/>
          </a:prstGeom>
          <a:solidFill>
            <a:srgbClr val="A2B96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/>
            <a:r>
              <a:rPr lang="en-US" sz="7198" b="1" ker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100%</a:t>
            </a:r>
          </a:p>
        </p:txBody>
      </p:sp>
      <p:sp>
        <p:nvSpPr>
          <p:cNvPr id="86" name="Rectangle 73">
            <a:extLst>
              <a:ext uri="{FF2B5EF4-FFF2-40B4-BE49-F238E27FC236}">
                <a16:creationId xmlns="" xmlns:a16="http://schemas.microsoft.com/office/drawing/2014/main" id="{78599E7C-3063-40FA-8DE2-8FE8CD783948}"/>
              </a:ext>
            </a:extLst>
          </p:cNvPr>
          <p:cNvSpPr/>
          <p:nvPr/>
        </p:nvSpPr>
        <p:spPr>
          <a:xfrm>
            <a:off x="10140490" y="9621484"/>
            <a:ext cx="4309731" cy="1172886"/>
          </a:xfrm>
          <a:prstGeom prst="rect">
            <a:avLst/>
          </a:prstGeom>
          <a:solidFill>
            <a:srgbClr val="A2B96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/>
            <a:r>
              <a:rPr lang="en-US" sz="7198" b="1" ker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100%</a:t>
            </a:r>
          </a:p>
        </p:txBody>
      </p:sp>
      <p:pic>
        <p:nvPicPr>
          <p:cNvPr id="88" name="Imagen 8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2418" y="5106656"/>
            <a:ext cx="2143826" cy="2143826"/>
          </a:xfrm>
          <a:prstGeom prst="rect">
            <a:avLst/>
          </a:prstGeom>
        </p:spPr>
      </p:pic>
      <p:sp>
        <p:nvSpPr>
          <p:cNvPr id="89" name="TextBox 108">
            <a:extLst>
              <a:ext uri="{FF2B5EF4-FFF2-40B4-BE49-F238E27FC236}">
                <a16:creationId xmlns="" xmlns:a16="http://schemas.microsoft.com/office/drawing/2014/main" id="{F80C6EBB-30BE-4F32-8A71-900D60B0D901}"/>
              </a:ext>
            </a:extLst>
          </p:cNvPr>
          <p:cNvSpPr txBox="1"/>
          <p:nvPr/>
        </p:nvSpPr>
        <p:spPr>
          <a:xfrm>
            <a:off x="15867320" y="11134899"/>
            <a:ext cx="4314022" cy="1323183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 defTabSz="1828343"/>
            <a:r>
              <a:rPr lang="es-MX" sz="3999" b="1" kern="0" noProof="1">
                <a:solidFill>
                  <a:prstClr val="black"/>
                </a:solidFill>
              </a:rPr>
              <a:t>Monto Ejecutado</a:t>
            </a:r>
          </a:p>
          <a:p>
            <a:pPr algn="ctr" defTabSz="1828343"/>
            <a:r>
              <a:rPr lang="es-MX" sz="3999" b="1" kern="0" noProof="1">
                <a:solidFill>
                  <a:prstClr val="black"/>
                </a:solidFill>
              </a:rPr>
              <a:t> al 1T - 2020</a:t>
            </a:r>
            <a:endParaRPr lang="en-US" sz="3999" b="1" kern="0" noProof="1">
              <a:solidFill>
                <a:prstClr val="black"/>
              </a:solidFill>
            </a:endParaRPr>
          </a:p>
        </p:txBody>
      </p:sp>
      <p:sp>
        <p:nvSpPr>
          <p:cNvPr id="33" name="TextBox 108">
            <a:extLst>
              <a:ext uri="{FF2B5EF4-FFF2-40B4-BE49-F238E27FC236}">
                <a16:creationId xmlns="" xmlns:a16="http://schemas.microsoft.com/office/drawing/2014/main" id="{F80C6EBB-30BE-4F32-8A71-900D60B0D901}"/>
              </a:ext>
            </a:extLst>
          </p:cNvPr>
          <p:cNvSpPr txBox="1"/>
          <p:nvPr/>
        </p:nvSpPr>
        <p:spPr>
          <a:xfrm>
            <a:off x="323106" y="13244755"/>
            <a:ext cx="13177168" cy="523092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defTabSz="1828343"/>
            <a:r>
              <a:rPr lang="es-MX" sz="2799" b="1" i="1" kern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*Mercado Laboral, economía, educación, y Formación Profesional</a:t>
            </a:r>
            <a:endParaRPr lang="en-US" sz="2799" b="1" i="1" kern="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890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6"/>
          <p:cNvSpPr txBox="1">
            <a:spLocks/>
          </p:cNvSpPr>
          <p:nvPr/>
        </p:nvSpPr>
        <p:spPr>
          <a:xfrm>
            <a:off x="3550115" y="4792401"/>
            <a:ext cx="17709355" cy="1777643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598" b="1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Unidad</a:t>
            </a:r>
            <a:r>
              <a:rPr lang="en-US" sz="9598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 de </a:t>
            </a:r>
          </a:p>
          <a:p>
            <a:r>
              <a:rPr lang="en-US" sz="9598" b="1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Monitoreo</a:t>
            </a:r>
            <a:r>
              <a:rPr lang="en-US" sz="9598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 y </a:t>
            </a:r>
            <a:r>
              <a:rPr lang="en-US" sz="9598" b="1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Evaluación</a:t>
            </a:r>
            <a:endParaRPr lang="en-US" sz="9598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9793" y="10601442"/>
            <a:ext cx="4319355" cy="236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94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88" descr="Header Gray Bar"/>
          <p:cNvSpPr/>
          <p:nvPr/>
        </p:nvSpPr>
        <p:spPr bwMode="auto">
          <a:xfrm>
            <a:off x="-22219" y="-23609"/>
            <a:ext cx="24396695" cy="261235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rgbClr val="5D5D5D"/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>
              <a:defRPr/>
            </a:pPr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65" name="TextBox 214"/>
          <p:cNvSpPr txBox="1"/>
          <p:nvPr/>
        </p:nvSpPr>
        <p:spPr>
          <a:xfrm>
            <a:off x="440653" y="411464"/>
            <a:ext cx="23479916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365">
              <a:defRPr/>
            </a:pPr>
            <a:r>
              <a:rPr lang="es-MX" sz="6398">
                <a:solidFill>
                  <a:srgbClr val="FFFFFF"/>
                </a:solidFill>
                <a:latin typeface="Arial"/>
                <a:cs typeface="Arial"/>
              </a:rPr>
              <a:t>UNIDAD DE MONITOREO Y EVALUACIÓN</a:t>
            </a:r>
            <a:endParaRPr lang="es-419" sz="6398">
              <a:solidFill>
                <a:srgbClr val="FFFFFF"/>
              </a:solidFill>
              <a:latin typeface="Arial"/>
              <a:cs typeface="Arial"/>
            </a:endParaRPr>
          </a:p>
          <a:p>
            <a:pPr defTabSz="2437365">
              <a:defRPr/>
            </a:pPr>
            <a:r>
              <a:rPr lang="en-US" sz="3999" cap="all">
                <a:solidFill>
                  <a:srgbClr val="D4D4D4"/>
                </a:solidFill>
                <a:latin typeface="Arial"/>
                <a:cs typeface="Arial"/>
              </a:rPr>
              <a:t>Resultados PRIMER TRIMESTRE 2020 </a:t>
            </a:r>
          </a:p>
        </p:txBody>
      </p:sp>
      <p:sp>
        <p:nvSpPr>
          <p:cNvPr id="31" name="Rectangle 33">
            <a:extLst>
              <a:ext uri="{FF2B5EF4-FFF2-40B4-BE49-F238E27FC236}">
                <a16:creationId xmlns="" xmlns:a16="http://schemas.microsoft.com/office/drawing/2014/main" id="{CC355EBB-21DA-492F-A9B0-240D2BFE4E90}"/>
              </a:ext>
            </a:extLst>
          </p:cNvPr>
          <p:cNvSpPr/>
          <p:nvPr/>
        </p:nvSpPr>
        <p:spPr>
          <a:xfrm>
            <a:off x="3929409" y="4269244"/>
            <a:ext cx="4033301" cy="3978212"/>
          </a:xfrm>
          <a:prstGeom prst="rect">
            <a:avLst/>
          </a:prstGeom>
          <a:solidFill>
            <a:srgbClr val="3795A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/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32" name="Rectangle 34">
            <a:extLst>
              <a:ext uri="{FF2B5EF4-FFF2-40B4-BE49-F238E27FC236}">
                <a16:creationId xmlns="" xmlns:a16="http://schemas.microsoft.com/office/drawing/2014/main" id="{485C82F3-5928-4E38-91B0-5FF72A9D78BD}"/>
              </a:ext>
            </a:extLst>
          </p:cNvPr>
          <p:cNvSpPr/>
          <p:nvPr/>
        </p:nvSpPr>
        <p:spPr>
          <a:xfrm>
            <a:off x="3929409" y="5104045"/>
            <a:ext cx="4033301" cy="3143409"/>
          </a:xfrm>
          <a:prstGeom prst="rect">
            <a:avLst/>
          </a:prstGeom>
          <a:solidFill>
            <a:srgbClr val="3795A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/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33" name="Freeform: Shape 117">
            <a:extLst>
              <a:ext uri="{FF2B5EF4-FFF2-40B4-BE49-F238E27FC236}">
                <a16:creationId xmlns="" xmlns:a16="http://schemas.microsoft.com/office/drawing/2014/main" id="{F7F5409B-8BA4-4BDC-A0B0-DF1B38D90474}"/>
              </a:ext>
            </a:extLst>
          </p:cNvPr>
          <p:cNvSpPr/>
          <p:nvPr/>
        </p:nvSpPr>
        <p:spPr>
          <a:xfrm>
            <a:off x="4094885" y="4460486"/>
            <a:ext cx="3702356" cy="3659399"/>
          </a:xfrm>
          <a:custGeom>
            <a:avLst/>
            <a:gdLst>
              <a:gd name="connsiteX0" fmla="*/ 925828 w 1851660"/>
              <a:gd name="connsiteY0" fmla="*/ 64769 h 1830176"/>
              <a:gd name="connsiteX1" fmla="*/ 71813 w 1851660"/>
              <a:gd name="connsiteY1" fmla="*/ 918784 h 1830176"/>
              <a:gd name="connsiteX2" fmla="*/ 925828 w 1851660"/>
              <a:gd name="connsiteY2" fmla="*/ 1772799 h 1830176"/>
              <a:gd name="connsiteX3" fmla="*/ 1779843 w 1851660"/>
              <a:gd name="connsiteY3" fmla="*/ 918784 h 1830176"/>
              <a:gd name="connsiteX4" fmla="*/ 925828 w 1851660"/>
              <a:gd name="connsiteY4" fmla="*/ 64769 h 1830176"/>
              <a:gd name="connsiteX5" fmla="*/ 0 w 1851660"/>
              <a:gd name="connsiteY5" fmla="*/ 0 h 1830176"/>
              <a:gd name="connsiteX6" fmla="*/ 1851660 w 1851660"/>
              <a:gd name="connsiteY6" fmla="*/ 0 h 1830176"/>
              <a:gd name="connsiteX7" fmla="*/ 1851660 w 1851660"/>
              <a:gd name="connsiteY7" fmla="*/ 1830176 h 1830176"/>
              <a:gd name="connsiteX8" fmla="*/ 0 w 1851660"/>
              <a:gd name="connsiteY8" fmla="*/ 1830176 h 183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1660" h="1830176">
                <a:moveTo>
                  <a:pt x="925828" y="64769"/>
                </a:moveTo>
                <a:cubicBezTo>
                  <a:pt x="454169" y="64769"/>
                  <a:pt x="71813" y="447125"/>
                  <a:pt x="71813" y="918784"/>
                </a:cubicBezTo>
                <a:cubicBezTo>
                  <a:pt x="71813" y="1390443"/>
                  <a:pt x="454169" y="1772799"/>
                  <a:pt x="925828" y="1772799"/>
                </a:cubicBezTo>
                <a:cubicBezTo>
                  <a:pt x="1397487" y="1772799"/>
                  <a:pt x="1779843" y="1390443"/>
                  <a:pt x="1779843" y="918784"/>
                </a:cubicBezTo>
                <a:cubicBezTo>
                  <a:pt x="1779843" y="447125"/>
                  <a:pt x="1397487" y="64769"/>
                  <a:pt x="925828" y="64769"/>
                </a:cubicBezTo>
                <a:close/>
                <a:moveTo>
                  <a:pt x="0" y="0"/>
                </a:moveTo>
                <a:lnTo>
                  <a:pt x="1851660" y="0"/>
                </a:lnTo>
                <a:lnTo>
                  <a:pt x="1851660" y="1830176"/>
                </a:lnTo>
                <a:lnTo>
                  <a:pt x="0" y="1830176"/>
                </a:lnTo>
                <a:close/>
              </a:path>
            </a:pathLst>
          </a:cu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>
            <a:outerShdw blurRad="254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828343"/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34" name="Rectangle 39">
            <a:extLst>
              <a:ext uri="{FF2B5EF4-FFF2-40B4-BE49-F238E27FC236}">
                <a16:creationId xmlns="" xmlns:a16="http://schemas.microsoft.com/office/drawing/2014/main" id="{52F9E3AE-6F0F-461C-93D4-9257530D702C}"/>
              </a:ext>
            </a:extLst>
          </p:cNvPr>
          <p:cNvSpPr/>
          <p:nvPr/>
        </p:nvSpPr>
        <p:spPr>
          <a:xfrm>
            <a:off x="9471823" y="4220235"/>
            <a:ext cx="4033301" cy="3978212"/>
          </a:xfrm>
          <a:prstGeom prst="rect">
            <a:avLst/>
          </a:prstGeom>
          <a:solidFill>
            <a:srgbClr val="4CC1EF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/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35" name="Rectangle 40">
            <a:extLst>
              <a:ext uri="{FF2B5EF4-FFF2-40B4-BE49-F238E27FC236}">
                <a16:creationId xmlns="" xmlns:a16="http://schemas.microsoft.com/office/drawing/2014/main" id="{A3A8B403-C07A-49CF-8CE6-947D212F58E1}"/>
              </a:ext>
            </a:extLst>
          </p:cNvPr>
          <p:cNvSpPr/>
          <p:nvPr/>
        </p:nvSpPr>
        <p:spPr>
          <a:xfrm>
            <a:off x="9471823" y="4532168"/>
            <a:ext cx="4033301" cy="3666277"/>
          </a:xfrm>
          <a:prstGeom prst="rect">
            <a:avLst/>
          </a:prstGeom>
          <a:solidFill>
            <a:srgbClr val="3795A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/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39" name="Freeform: Shape 118">
            <a:extLst>
              <a:ext uri="{FF2B5EF4-FFF2-40B4-BE49-F238E27FC236}">
                <a16:creationId xmlns="" xmlns:a16="http://schemas.microsoft.com/office/drawing/2014/main" id="{7642E59C-8645-4CDD-825B-3D6D8696DABF}"/>
              </a:ext>
            </a:extLst>
          </p:cNvPr>
          <p:cNvSpPr/>
          <p:nvPr/>
        </p:nvSpPr>
        <p:spPr>
          <a:xfrm>
            <a:off x="9659740" y="4411477"/>
            <a:ext cx="3702356" cy="3659399"/>
          </a:xfrm>
          <a:custGeom>
            <a:avLst/>
            <a:gdLst>
              <a:gd name="connsiteX0" fmla="*/ 925828 w 1851660"/>
              <a:gd name="connsiteY0" fmla="*/ 64769 h 1830176"/>
              <a:gd name="connsiteX1" fmla="*/ 71813 w 1851660"/>
              <a:gd name="connsiteY1" fmla="*/ 918784 h 1830176"/>
              <a:gd name="connsiteX2" fmla="*/ 925828 w 1851660"/>
              <a:gd name="connsiteY2" fmla="*/ 1772799 h 1830176"/>
              <a:gd name="connsiteX3" fmla="*/ 1779843 w 1851660"/>
              <a:gd name="connsiteY3" fmla="*/ 918784 h 1830176"/>
              <a:gd name="connsiteX4" fmla="*/ 925828 w 1851660"/>
              <a:gd name="connsiteY4" fmla="*/ 64769 h 1830176"/>
              <a:gd name="connsiteX5" fmla="*/ 0 w 1851660"/>
              <a:gd name="connsiteY5" fmla="*/ 0 h 1830176"/>
              <a:gd name="connsiteX6" fmla="*/ 1851660 w 1851660"/>
              <a:gd name="connsiteY6" fmla="*/ 0 h 1830176"/>
              <a:gd name="connsiteX7" fmla="*/ 1851660 w 1851660"/>
              <a:gd name="connsiteY7" fmla="*/ 1830176 h 1830176"/>
              <a:gd name="connsiteX8" fmla="*/ 0 w 1851660"/>
              <a:gd name="connsiteY8" fmla="*/ 1830176 h 183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1660" h="1830176">
                <a:moveTo>
                  <a:pt x="925828" y="64769"/>
                </a:moveTo>
                <a:cubicBezTo>
                  <a:pt x="454169" y="64769"/>
                  <a:pt x="71813" y="447125"/>
                  <a:pt x="71813" y="918784"/>
                </a:cubicBezTo>
                <a:cubicBezTo>
                  <a:pt x="71813" y="1390443"/>
                  <a:pt x="454169" y="1772799"/>
                  <a:pt x="925828" y="1772799"/>
                </a:cubicBezTo>
                <a:cubicBezTo>
                  <a:pt x="1397487" y="1772799"/>
                  <a:pt x="1779843" y="1390443"/>
                  <a:pt x="1779843" y="918784"/>
                </a:cubicBezTo>
                <a:cubicBezTo>
                  <a:pt x="1779843" y="447125"/>
                  <a:pt x="1397487" y="64769"/>
                  <a:pt x="925828" y="64769"/>
                </a:cubicBezTo>
                <a:close/>
                <a:moveTo>
                  <a:pt x="0" y="0"/>
                </a:moveTo>
                <a:lnTo>
                  <a:pt x="1851660" y="0"/>
                </a:lnTo>
                <a:lnTo>
                  <a:pt x="1851660" y="1830176"/>
                </a:lnTo>
                <a:lnTo>
                  <a:pt x="0" y="1830176"/>
                </a:lnTo>
                <a:close/>
              </a:path>
            </a:pathLst>
          </a:cu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>
            <a:outerShdw blurRad="254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828343"/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41" name="Freeform: Shape 35">
            <a:extLst>
              <a:ext uri="{FF2B5EF4-FFF2-40B4-BE49-F238E27FC236}">
                <a16:creationId xmlns="" xmlns:a16="http://schemas.microsoft.com/office/drawing/2014/main" id="{49B7E1C1-12C1-4CBA-9F79-A75305F9190C}"/>
              </a:ext>
            </a:extLst>
          </p:cNvPr>
          <p:cNvSpPr/>
          <p:nvPr/>
        </p:nvSpPr>
        <p:spPr>
          <a:xfrm>
            <a:off x="3789054" y="4143824"/>
            <a:ext cx="4314022" cy="4309148"/>
          </a:xfrm>
          <a:custGeom>
            <a:avLst/>
            <a:gdLst>
              <a:gd name="connsiteX0" fmla="*/ 1078784 w 2157573"/>
              <a:gd name="connsiteY0" fmla="*/ 223551 h 2155135"/>
              <a:gd name="connsiteX1" fmla="*/ 224769 w 2157573"/>
              <a:gd name="connsiteY1" fmla="*/ 1077566 h 2155135"/>
              <a:gd name="connsiteX2" fmla="*/ 1078784 w 2157573"/>
              <a:gd name="connsiteY2" fmla="*/ 1931581 h 2155135"/>
              <a:gd name="connsiteX3" fmla="*/ 1932799 w 2157573"/>
              <a:gd name="connsiteY3" fmla="*/ 1077566 h 2155135"/>
              <a:gd name="connsiteX4" fmla="*/ 1078784 w 2157573"/>
              <a:gd name="connsiteY4" fmla="*/ 223551 h 2155135"/>
              <a:gd name="connsiteX5" fmla="*/ 0 w 2157573"/>
              <a:gd name="connsiteY5" fmla="*/ 0 h 2155135"/>
              <a:gd name="connsiteX6" fmla="*/ 2157573 w 2157573"/>
              <a:gd name="connsiteY6" fmla="*/ 0 h 2155135"/>
              <a:gd name="connsiteX7" fmla="*/ 2157573 w 2157573"/>
              <a:gd name="connsiteY7" fmla="*/ 2155135 h 2155135"/>
              <a:gd name="connsiteX8" fmla="*/ 0 w 2157573"/>
              <a:gd name="connsiteY8" fmla="*/ 2155135 h 2155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7573" h="2155135">
                <a:moveTo>
                  <a:pt x="1078784" y="223551"/>
                </a:moveTo>
                <a:cubicBezTo>
                  <a:pt x="607125" y="223551"/>
                  <a:pt x="224769" y="605907"/>
                  <a:pt x="224769" y="1077566"/>
                </a:cubicBezTo>
                <a:cubicBezTo>
                  <a:pt x="224769" y="1549225"/>
                  <a:pt x="607125" y="1931581"/>
                  <a:pt x="1078784" y="1931581"/>
                </a:cubicBezTo>
                <a:cubicBezTo>
                  <a:pt x="1550443" y="1931581"/>
                  <a:pt x="1932799" y="1549225"/>
                  <a:pt x="1932799" y="1077566"/>
                </a:cubicBezTo>
                <a:cubicBezTo>
                  <a:pt x="1932799" y="605907"/>
                  <a:pt x="1550443" y="223551"/>
                  <a:pt x="1078784" y="223551"/>
                </a:cubicBezTo>
                <a:close/>
                <a:moveTo>
                  <a:pt x="0" y="0"/>
                </a:moveTo>
                <a:lnTo>
                  <a:pt x="2157573" y="0"/>
                </a:lnTo>
                <a:lnTo>
                  <a:pt x="2157573" y="2155135"/>
                </a:lnTo>
                <a:lnTo>
                  <a:pt x="0" y="2155135"/>
                </a:lnTo>
                <a:close/>
              </a:path>
            </a:pathLst>
          </a:cu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/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42" name="Rectangle 37">
            <a:extLst>
              <a:ext uri="{FF2B5EF4-FFF2-40B4-BE49-F238E27FC236}">
                <a16:creationId xmlns="" xmlns:a16="http://schemas.microsoft.com/office/drawing/2014/main" id="{0E842C4D-4F1B-4007-BA8F-12B217C144C7}"/>
              </a:ext>
            </a:extLst>
          </p:cNvPr>
          <p:cNvSpPr/>
          <p:nvPr/>
        </p:nvSpPr>
        <p:spPr>
          <a:xfrm>
            <a:off x="3789050" y="8452973"/>
            <a:ext cx="4314022" cy="117288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/>
            <a:r>
              <a:rPr lang="en-US" sz="4799" b="1" ker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Meta: 300</a:t>
            </a:r>
          </a:p>
        </p:txBody>
      </p:sp>
      <p:sp>
        <p:nvSpPr>
          <p:cNvPr id="43" name="Freeform: Shape 41">
            <a:extLst>
              <a:ext uri="{FF2B5EF4-FFF2-40B4-BE49-F238E27FC236}">
                <a16:creationId xmlns="" xmlns:a16="http://schemas.microsoft.com/office/drawing/2014/main" id="{88006DB0-EBDB-47FA-B080-33691BC28785}"/>
              </a:ext>
            </a:extLst>
          </p:cNvPr>
          <p:cNvSpPr/>
          <p:nvPr/>
        </p:nvSpPr>
        <p:spPr>
          <a:xfrm>
            <a:off x="9331468" y="4094815"/>
            <a:ext cx="4314022" cy="4309148"/>
          </a:xfrm>
          <a:custGeom>
            <a:avLst/>
            <a:gdLst>
              <a:gd name="connsiteX0" fmla="*/ 1078784 w 2157573"/>
              <a:gd name="connsiteY0" fmla="*/ 223551 h 2155135"/>
              <a:gd name="connsiteX1" fmla="*/ 224769 w 2157573"/>
              <a:gd name="connsiteY1" fmla="*/ 1077566 h 2155135"/>
              <a:gd name="connsiteX2" fmla="*/ 1078784 w 2157573"/>
              <a:gd name="connsiteY2" fmla="*/ 1931581 h 2155135"/>
              <a:gd name="connsiteX3" fmla="*/ 1932799 w 2157573"/>
              <a:gd name="connsiteY3" fmla="*/ 1077566 h 2155135"/>
              <a:gd name="connsiteX4" fmla="*/ 1078784 w 2157573"/>
              <a:gd name="connsiteY4" fmla="*/ 223551 h 2155135"/>
              <a:gd name="connsiteX5" fmla="*/ 0 w 2157573"/>
              <a:gd name="connsiteY5" fmla="*/ 0 h 2155135"/>
              <a:gd name="connsiteX6" fmla="*/ 2157573 w 2157573"/>
              <a:gd name="connsiteY6" fmla="*/ 0 h 2155135"/>
              <a:gd name="connsiteX7" fmla="*/ 2157573 w 2157573"/>
              <a:gd name="connsiteY7" fmla="*/ 2155135 h 2155135"/>
              <a:gd name="connsiteX8" fmla="*/ 0 w 2157573"/>
              <a:gd name="connsiteY8" fmla="*/ 2155135 h 2155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7573" h="2155135">
                <a:moveTo>
                  <a:pt x="1078784" y="223551"/>
                </a:moveTo>
                <a:cubicBezTo>
                  <a:pt x="607125" y="223551"/>
                  <a:pt x="224769" y="605907"/>
                  <a:pt x="224769" y="1077566"/>
                </a:cubicBezTo>
                <a:cubicBezTo>
                  <a:pt x="224769" y="1549225"/>
                  <a:pt x="607125" y="1931581"/>
                  <a:pt x="1078784" y="1931581"/>
                </a:cubicBezTo>
                <a:cubicBezTo>
                  <a:pt x="1550443" y="1931581"/>
                  <a:pt x="1932799" y="1549225"/>
                  <a:pt x="1932799" y="1077566"/>
                </a:cubicBezTo>
                <a:cubicBezTo>
                  <a:pt x="1932799" y="605907"/>
                  <a:pt x="1550443" y="223551"/>
                  <a:pt x="1078784" y="223551"/>
                </a:cubicBezTo>
                <a:close/>
                <a:moveTo>
                  <a:pt x="0" y="0"/>
                </a:moveTo>
                <a:lnTo>
                  <a:pt x="2157573" y="0"/>
                </a:lnTo>
                <a:lnTo>
                  <a:pt x="2157573" y="2155135"/>
                </a:lnTo>
                <a:lnTo>
                  <a:pt x="0" y="2155135"/>
                </a:lnTo>
                <a:close/>
              </a:path>
            </a:pathLst>
          </a:cu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/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44" name="Rectangle 73">
            <a:extLst>
              <a:ext uri="{FF2B5EF4-FFF2-40B4-BE49-F238E27FC236}">
                <a16:creationId xmlns="" xmlns:a16="http://schemas.microsoft.com/office/drawing/2014/main" id="{78599E7C-3063-40FA-8DE2-8FE8CD783948}"/>
              </a:ext>
            </a:extLst>
          </p:cNvPr>
          <p:cNvSpPr/>
          <p:nvPr/>
        </p:nvSpPr>
        <p:spPr>
          <a:xfrm>
            <a:off x="9331464" y="8403964"/>
            <a:ext cx="4314022" cy="117288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/>
            <a:r>
              <a:rPr lang="en-US" sz="4799" b="1" ker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Meta: 190</a:t>
            </a:r>
          </a:p>
        </p:txBody>
      </p:sp>
      <p:sp>
        <p:nvSpPr>
          <p:cNvPr id="47" name="TextBox 102">
            <a:extLst>
              <a:ext uri="{FF2B5EF4-FFF2-40B4-BE49-F238E27FC236}">
                <a16:creationId xmlns="" xmlns:a16="http://schemas.microsoft.com/office/drawing/2014/main" id="{B38E331F-0F4F-4276-A8FD-CB7CF8CC0CA0}"/>
              </a:ext>
            </a:extLst>
          </p:cNvPr>
          <p:cNvSpPr txBox="1"/>
          <p:nvPr/>
        </p:nvSpPr>
        <p:spPr>
          <a:xfrm>
            <a:off x="3466568" y="11019209"/>
            <a:ext cx="5061959" cy="1323183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 defTabSz="1828343"/>
            <a:r>
              <a:rPr lang="es-MX" sz="3999" b="1" kern="0" noProof="1">
                <a:solidFill>
                  <a:prstClr val="black"/>
                </a:solidFill>
              </a:rPr>
              <a:t>Visitas de seguimiento a programas de FC</a:t>
            </a:r>
            <a:endParaRPr lang="en-US" sz="3999" b="1" kern="0" noProof="1">
              <a:solidFill>
                <a:prstClr val="black"/>
              </a:solidFill>
            </a:endParaRPr>
          </a:p>
        </p:txBody>
      </p:sp>
      <p:sp>
        <p:nvSpPr>
          <p:cNvPr id="48" name="TextBox 108">
            <a:extLst>
              <a:ext uri="{FF2B5EF4-FFF2-40B4-BE49-F238E27FC236}">
                <a16:creationId xmlns="" xmlns:a16="http://schemas.microsoft.com/office/drawing/2014/main" id="{F80C6EBB-30BE-4F32-8A71-900D60B0D901}"/>
              </a:ext>
            </a:extLst>
          </p:cNvPr>
          <p:cNvSpPr txBox="1"/>
          <p:nvPr/>
        </p:nvSpPr>
        <p:spPr>
          <a:xfrm>
            <a:off x="9004274" y="11019209"/>
            <a:ext cx="5013288" cy="1323183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 defTabSz="1828343"/>
            <a:r>
              <a:rPr lang="es-MX" sz="3999" b="1" kern="0" noProof="1">
                <a:solidFill>
                  <a:prstClr val="black"/>
                </a:solidFill>
              </a:rPr>
              <a:t>Visitas de seguimiento a programas de FI</a:t>
            </a:r>
          </a:p>
        </p:txBody>
      </p:sp>
      <p:sp>
        <p:nvSpPr>
          <p:cNvPr id="50" name="Rectangle 53">
            <a:extLst>
              <a:ext uri="{FF2B5EF4-FFF2-40B4-BE49-F238E27FC236}">
                <a16:creationId xmlns="" xmlns:a16="http://schemas.microsoft.com/office/drawing/2014/main" id="{4D2500AD-75CF-41CF-B4C5-DFFEDCD69241}"/>
              </a:ext>
            </a:extLst>
          </p:cNvPr>
          <p:cNvSpPr/>
          <p:nvPr/>
        </p:nvSpPr>
        <p:spPr>
          <a:xfrm>
            <a:off x="3789052" y="2911303"/>
            <a:ext cx="4314022" cy="1176264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/>
            <a:r>
              <a:rPr lang="en-US" sz="7998" b="1" kern="0">
                <a:solidFill>
                  <a:prstClr val="black">
                    <a:lumMod val="95000"/>
                    <a:lumOff val="5000"/>
                  </a:prstClr>
                </a:solidFill>
              </a:rPr>
              <a:t>264</a:t>
            </a:r>
          </a:p>
        </p:txBody>
      </p:sp>
      <p:sp>
        <p:nvSpPr>
          <p:cNvPr id="51" name="Rectangle 54">
            <a:extLst>
              <a:ext uri="{FF2B5EF4-FFF2-40B4-BE49-F238E27FC236}">
                <a16:creationId xmlns="" xmlns:a16="http://schemas.microsoft.com/office/drawing/2014/main" id="{4862B32E-754D-4A10-890D-4EA20D3B2B0D}"/>
              </a:ext>
            </a:extLst>
          </p:cNvPr>
          <p:cNvSpPr/>
          <p:nvPr/>
        </p:nvSpPr>
        <p:spPr>
          <a:xfrm>
            <a:off x="9331466" y="2918551"/>
            <a:ext cx="4314022" cy="1176264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/>
            <a:r>
              <a:rPr lang="en-US" sz="7998" b="1" kern="0">
                <a:solidFill>
                  <a:prstClr val="black">
                    <a:lumMod val="95000"/>
                    <a:lumOff val="5000"/>
                  </a:prstClr>
                </a:solidFill>
              </a:rPr>
              <a:t>193</a:t>
            </a:r>
          </a:p>
        </p:txBody>
      </p:sp>
      <p:sp>
        <p:nvSpPr>
          <p:cNvPr id="21" name="Rectangle 37">
            <a:extLst>
              <a:ext uri="{FF2B5EF4-FFF2-40B4-BE49-F238E27FC236}">
                <a16:creationId xmlns="" xmlns:a16="http://schemas.microsoft.com/office/drawing/2014/main" id="{0E842C4D-4F1B-4007-BA8F-12B217C144C7}"/>
              </a:ext>
            </a:extLst>
          </p:cNvPr>
          <p:cNvSpPr/>
          <p:nvPr/>
        </p:nvSpPr>
        <p:spPr>
          <a:xfrm>
            <a:off x="3784757" y="9530228"/>
            <a:ext cx="4314022" cy="117288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/>
            <a:r>
              <a:rPr lang="en-US" sz="7198" b="1" ker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88%</a:t>
            </a:r>
          </a:p>
        </p:txBody>
      </p:sp>
      <p:sp>
        <p:nvSpPr>
          <p:cNvPr id="22" name="Rectangle 73">
            <a:extLst>
              <a:ext uri="{FF2B5EF4-FFF2-40B4-BE49-F238E27FC236}">
                <a16:creationId xmlns="" xmlns:a16="http://schemas.microsoft.com/office/drawing/2014/main" id="{78599E7C-3063-40FA-8DE2-8FE8CD783948}"/>
              </a:ext>
            </a:extLst>
          </p:cNvPr>
          <p:cNvSpPr/>
          <p:nvPr/>
        </p:nvSpPr>
        <p:spPr>
          <a:xfrm>
            <a:off x="9328155" y="9576850"/>
            <a:ext cx="4314022" cy="117288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/>
            <a:r>
              <a:rPr lang="en-US" sz="7198" b="1" ker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102%</a:t>
            </a:r>
          </a:p>
        </p:txBody>
      </p:sp>
      <p:sp>
        <p:nvSpPr>
          <p:cNvPr id="23" name="Rectangle 81">
            <a:extLst>
              <a:ext uri="{FF2B5EF4-FFF2-40B4-BE49-F238E27FC236}">
                <a16:creationId xmlns="" xmlns:a16="http://schemas.microsoft.com/office/drawing/2014/main" id="{F949BBE0-5382-4C7F-9C02-4098702FD10D}"/>
              </a:ext>
            </a:extLst>
          </p:cNvPr>
          <p:cNvSpPr/>
          <p:nvPr/>
        </p:nvSpPr>
        <p:spPr>
          <a:xfrm>
            <a:off x="15016781" y="4250421"/>
            <a:ext cx="4033301" cy="3978212"/>
          </a:xfrm>
          <a:prstGeom prst="rect">
            <a:avLst/>
          </a:prstGeom>
          <a:solidFill>
            <a:srgbClr val="A2B969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24" name="Rectangle 82">
            <a:extLst>
              <a:ext uri="{FF2B5EF4-FFF2-40B4-BE49-F238E27FC236}">
                <a16:creationId xmlns="" xmlns:a16="http://schemas.microsoft.com/office/drawing/2014/main" id="{238A0F47-609E-4F54-8ABD-02870D986C60}"/>
              </a:ext>
            </a:extLst>
          </p:cNvPr>
          <p:cNvSpPr/>
          <p:nvPr/>
        </p:nvSpPr>
        <p:spPr>
          <a:xfrm>
            <a:off x="15016781" y="4490700"/>
            <a:ext cx="4033301" cy="3577554"/>
          </a:xfrm>
          <a:prstGeom prst="rect">
            <a:avLst/>
          </a:prstGeom>
          <a:solidFill>
            <a:srgbClr val="3795A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25" name="Freeform: Shape 120">
            <a:extLst>
              <a:ext uri="{FF2B5EF4-FFF2-40B4-BE49-F238E27FC236}">
                <a16:creationId xmlns="" xmlns:a16="http://schemas.microsoft.com/office/drawing/2014/main" id="{7E88DF26-9BF0-4D38-B4C3-0A2C05E3ECAE}"/>
              </a:ext>
            </a:extLst>
          </p:cNvPr>
          <p:cNvSpPr/>
          <p:nvPr/>
        </p:nvSpPr>
        <p:spPr>
          <a:xfrm>
            <a:off x="15182253" y="4441663"/>
            <a:ext cx="3702356" cy="3659399"/>
          </a:xfrm>
          <a:custGeom>
            <a:avLst/>
            <a:gdLst>
              <a:gd name="connsiteX0" fmla="*/ 925828 w 1851660"/>
              <a:gd name="connsiteY0" fmla="*/ 64769 h 1830176"/>
              <a:gd name="connsiteX1" fmla="*/ 71813 w 1851660"/>
              <a:gd name="connsiteY1" fmla="*/ 918784 h 1830176"/>
              <a:gd name="connsiteX2" fmla="*/ 925828 w 1851660"/>
              <a:gd name="connsiteY2" fmla="*/ 1772799 h 1830176"/>
              <a:gd name="connsiteX3" fmla="*/ 1779843 w 1851660"/>
              <a:gd name="connsiteY3" fmla="*/ 918784 h 1830176"/>
              <a:gd name="connsiteX4" fmla="*/ 925828 w 1851660"/>
              <a:gd name="connsiteY4" fmla="*/ 64769 h 1830176"/>
              <a:gd name="connsiteX5" fmla="*/ 0 w 1851660"/>
              <a:gd name="connsiteY5" fmla="*/ 0 h 1830176"/>
              <a:gd name="connsiteX6" fmla="*/ 1851660 w 1851660"/>
              <a:gd name="connsiteY6" fmla="*/ 0 h 1830176"/>
              <a:gd name="connsiteX7" fmla="*/ 1851660 w 1851660"/>
              <a:gd name="connsiteY7" fmla="*/ 1830176 h 1830176"/>
              <a:gd name="connsiteX8" fmla="*/ 0 w 1851660"/>
              <a:gd name="connsiteY8" fmla="*/ 1830176 h 183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1660" h="1830176">
                <a:moveTo>
                  <a:pt x="925828" y="64769"/>
                </a:moveTo>
                <a:cubicBezTo>
                  <a:pt x="454169" y="64769"/>
                  <a:pt x="71813" y="447125"/>
                  <a:pt x="71813" y="918784"/>
                </a:cubicBezTo>
                <a:cubicBezTo>
                  <a:pt x="71813" y="1390443"/>
                  <a:pt x="454169" y="1772799"/>
                  <a:pt x="925828" y="1772799"/>
                </a:cubicBezTo>
                <a:cubicBezTo>
                  <a:pt x="1397487" y="1772799"/>
                  <a:pt x="1779843" y="1390443"/>
                  <a:pt x="1779843" y="918784"/>
                </a:cubicBezTo>
                <a:cubicBezTo>
                  <a:pt x="1779843" y="447125"/>
                  <a:pt x="1397487" y="64769"/>
                  <a:pt x="925828" y="64769"/>
                </a:cubicBezTo>
                <a:close/>
                <a:moveTo>
                  <a:pt x="0" y="0"/>
                </a:moveTo>
                <a:lnTo>
                  <a:pt x="1851660" y="0"/>
                </a:lnTo>
                <a:lnTo>
                  <a:pt x="1851660" y="1830176"/>
                </a:lnTo>
                <a:lnTo>
                  <a:pt x="0" y="1830176"/>
                </a:lnTo>
                <a:close/>
              </a:path>
            </a:pathLst>
          </a:cu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>
            <a:outerShdw blurRad="254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828343">
              <a:defRPr/>
            </a:pPr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26" name="Freeform: Shape 83">
            <a:extLst>
              <a:ext uri="{FF2B5EF4-FFF2-40B4-BE49-F238E27FC236}">
                <a16:creationId xmlns="" xmlns:a16="http://schemas.microsoft.com/office/drawing/2014/main" id="{E48AEADB-4C5C-455B-8283-64CA9A094D20}"/>
              </a:ext>
            </a:extLst>
          </p:cNvPr>
          <p:cNvSpPr/>
          <p:nvPr/>
        </p:nvSpPr>
        <p:spPr>
          <a:xfrm>
            <a:off x="14876422" y="4094813"/>
            <a:ext cx="4314022" cy="4309148"/>
          </a:xfrm>
          <a:custGeom>
            <a:avLst/>
            <a:gdLst>
              <a:gd name="connsiteX0" fmla="*/ 1078784 w 2157573"/>
              <a:gd name="connsiteY0" fmla="*/ 223551 h 2155135"/>
              <a:gd name="connsiteX1" fmla="*/ 224769 w 2157573"/>
              <a:gd name="connsiteY1" fmla="*/ 1077566 h 2155135"/>
              <a:gd name="connsiteX2" fmla="*/ 1078784 w 2157573"/>
              <a:gd name="connsiteY2" fmla="*/ 1931581 h 2155135"/>
              <a:gd name="connsiteX3" fmla="*/ 1932799 w 2157573"/>
              <a:gd name="connsiteY3" fmla="*/ 1077566 h 2155135"/>
              <a:gd name="connsiteX4" fmla="*/ 1078784 w 2157573"/>
              <a:gd name="connsiteY4" fmla="*/ 223551 h 2155135"/>
              <a:gd name="connsiteX5" fmla="*/ 0 w 2157573"/>
              <a:gd name="connsiteY5" fmla="*/ 0 h 2155135"/>
              <a:gd name="connsiteX6" fmla="*/ 2157573 w 2157573"/>
              <a:gd name="connsiteY6" fmla="*/ 0 h 2155135"/>
              <a:gd name="connsiteX7" fmla="*/ 2157573 w 2157573"/>
              <a:gd name="connsiteY7" fmla="*/ 2155135 h 2155135"/>
              <a:gd name="connsiteX8" fmla="*/ 0 w 2157573"/>
              <a:gd name="connsiteY8" fmla="*/ 2155135 h 2155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7573" h="2155135">
                <a:moveTo>
                  <a:pt x="1078784" y="223551"/>
                </a:moveTo>
                <a:cubicBezTo>
                  <a:pt x="607125" y="223551"/>
                  <a:pt x="224769" y="605907"/>
                  <a:pt x="224769" y="1077566"/>
                </a:cubicBezTo>
                <a:cubicBezTo>
                  <a:pt x="224769" y="1549225"/>
                  <a:pt x="607125" y="1931581"/>
                  <a:pt x="1078784" y="1931581"/>
                </a:cubicBezTo>
                <a:cubicBezTo>
                  <a:pt x="1550443" y="1931581"/>
                  <a:pt x="1932799" y="1549225"/>
                  <a:pt x="1932799" y="1077566"/>
                </a:cubicBezTo>
                <a:cubicBezTo>
                  <a:pt x="1932799" y="605907"/>
                  <a:pt x="1550443" y="223551"/>
                  <a:pt x="1078784" y="223551"/>
                </a:cubicBezTo>
                <a:close/>
                <a:moveTo>
                  <a:pt x="0" y="0"/>
                </a:moveTo>
                <a:lnTo>
                  <a:pt x="2157573" y="0"/>
                </a:lnTo>
                <a:lnTo>
                  <a:pt x="2157573" y="2155135"/>
                </a:lnTo>
                <a:lnTo>
                  <a:pt x="0" y="2155135"/>
                </a:lnTo>
                <a:close/>
              </a:path>
            </a:pathLst>
          </a:cu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27" name="Rectangle 85">
            <a:extLst>
              <a:ext uri="{FF2B5EF4-FFF2-40B4-BE49-F238E27FC236}">
                <a16:creationId xmlns="" xmlns:a16="http://schemas.microsoft.com/office/drawing/2014/main" id="{BE1CF51B-797B-441E-BBA7-175F22549B9C}"/>
              </a:ext>
            </a:extLst>
          </p:cNvPr>
          <p:cNvSpPr/>
          <p:nvPr/>
        </p:nvSpPr>
        <p:spPr>
          <a:xfrm>
            <a:off x="14876422" y="8402074"/>
            <a:ext cx="4314022" cy="117288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r>
              <a:rPr lang="en-US" sz="4799" b="1" ker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Meta: 10</a:t>
            </a:r>
          </a:p>
        </p:txBody>
      </p:sp>
      <p:sp>
        <p:nvSpPr>
          <p:cNvPr id="28" name="TextBox 114">
            <a:extLst>
              <a:ext uri="{FF2B5EF4-FFF2-40B4-BE49-F238E27FC236}">
                <a16:creationId xmlns="" xmlns:a16="http://schemas.microsoft.com/office/drawing/2014/main" id="{2F63DED7-FCA6-484C-89D4-B7E48A049F5C}"/>
              </a:ext>
            </a:extLst>
          </p:cNvPr>
          <p:cNvSpPr txBox="1"/>
          <p:nvPr/>
        </p:nvSpPr>
        <p:spPr>
          <a:xfrm>
            <a:off x="14651097" y="11019209"/>
            <a:ext cx="5028212" cy="1323183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 defTabSz="1828343"/>
            <a:r>
              <a:rPr lang="es-MX" sz="3999" b="1" kern="0" noProof="1">
                <a:solidFill>
                  <a:prstClr val="black"/>
                </a:solidFill>
              </a:rPr>
              <a:t>Visitas de seguimiento a programas de CFPSB</a:t>
            </a:r>
          </a:p>
        </p:txBody>
      </p:sp>
      <p:sp>
        <p:nvSpPr>
          <p:cNvPr id="29" name="Rectangle 56">
            <a:extLst>
              <a:ext uri="{FF2B5EF4-FFF2-40B4-BE49-F238E27FC236}">
                <a16:creationId xmlns="" xmlns:a16="http://schemas.microsoft.com/office/drawing/2014/main" id="{7ABBA1F3-B638-465E-9361-BE29D561EC7D}"/>
              </a:ext>
            </a:extLst>
          </p:cNvPr>
          <p:cNvSpPr/>
          <p:nvPr/>
        </p:nvSpPr>
        <p:spPr>
          <a:xfrm>
            <a:off x="14876422" y="2978537"/>
            <a:ext cx="4314022" cy="1176264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r>
              <a:rPr lang="en-US" sz="7998" b="1" kern="0">
                <a:solidFill>
                  <a:prstClr val="black">
                    <a:lumMod val="95000"/>
                    <a:lumOff val="5000"/>
                  </a:prstClr>
                </a:solidFill>
              </a:rPr>
              <a:t>13</a:t>
            </a:r>
          </a:p>
        </p:txBody>
      </p:sp>
      <p:sp>
        <p:nvSpPr>
          <p:cNvPr id="36" name="Rectangle 85">
            <a:extLst>
              <a:ext uri="{FF2B5EF4-FFF2-40B4-BE49-F238E27FC236}">
                <a16:creationId xmlns="" xmlns:a16="http://schemas.microsoft.com/office/drawing/2014/main" id="{BE1CF51B-797B-441E-BBA7-175F22549B9C}"/>
              </a:ext>
            </a:extLst>
          </p:cNvPr>
          <p:cNvSpPr/>
          <p:nvPr/>
        </p:nvSpPr>
        <p:spPr>
          <a:xfrm>
            <a:off x="14876422" y="9574961"/>
            <a:ext cx="4314022" cy="117288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r>
              <a:rPr lang="en-US" sz="7198" b="1" ker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130%</a:t>
            </a:r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7968" y="702915"/>
            <a:ext cx="2501566" cy="1367588"/>
          </a:xfrm>
          <a:prstGeom prst="rect">
            <a:avLst/>
          </a:prstGeom>
        </p:spPr>
      </p:pic>
      <p:pic>
        <p:nvPicPr>
          <p:cNvPr id="56" name="Imagen 5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382" y="5182364"/>
            <a:ext cx="2151973" cy="2151973"/>
          </a:xfrm>
          <a:prstGeom prst="rect">
            <a:avLst/>
          </a:prstGeom>
        </p:spPr>
      </p:pic>
      <p:pic>
        <p:nvPicPr>
          <p:cNvPr id="58" name="Imagen 5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541" y="5143168"/>
            <a:ext cx="2151973" cy="2151973"/>
          </a:xfrm>
          <a:prstGeom prst="rect">
            <a:avLst/>
          </a:prstGeom>
        </p:spPr>
      </p:pic>
      <p:pic>
        <p:nvPicPr>
          <p:cNvPr id="59" name="Imagen 5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9218" y="5126104"/>
            <a:ext cx="2151973" cy="2151973"/>
          </a:xfrm>
          <a:prstGeom prst="rect">
            <a:avLst/>
          </a:prstGeom>
        </p:spPr>
      </p:pic>
      <p:sp>
        <p:nvSpPr>
          <p:cNvPr id="60" name="Rectangle 88" descr="Header Gray Bar"/>
          <p:cNvSpPr/>
          <p:nvPr/>
        </p:nvSpPr>
        <p:spPr bwMode="auto">
          <a:xfrm>
            <a:off x="-22221" y="13186878"/>
            <a:ext cx="24396695" cy="623392"/>
          </a:xfrm>
          <a:prstGeom prst="rect">
            <a:avLst/>
          </a:prstGeom>
          <a:gradFill flip="none" rotWithShape="1">
            <a:gsLst>
              <a:gs pos="39000">
                <a:srgbClr val="3795AF"/>
              </a:gs>
              <a:gs pos="100000">
                <a:srgbClr val="5D5D5D"/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57" name="TextBox 114">
            <a:extLst>
              <a:ext uri="{FF2B5EF4-FFF2-40B4-BE49-F238E27FC236}">
                <a16:creationId xmlns="" xmlns:a16="http://schemas.microsoft.com/office/drawing/2014/main" id="{2F63DED7-FCA6-484C-89D4-B7E48A049F5C}"/>
              </a:ext>
            </a:extLst>
          </p:cNvPr>
          <p:cNvSpPr txBox="1"/>
          <p:nvPr/>
        </p:nvSpPr>
        <p:spPr>
          <a:xfrm>
            <a:off x="-5409" y="13183711"/>
            <a:ext cx="20766483" cy="584647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 defTabSz="1828343"/>
            <a:r>
              <a:rPr lang="es-MX" sz="3199" b="1" i="1" kern="0" noProof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ha realizado 1 </a:t>
            </a:r>
            <a:r>
              <a:rPr lang="es-MX" sz="3199" b="1" i="1" kern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es-MX" sz="3199" b="1" i="1" kern="0" noProof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isita </a:t>
            </a:r>
            <a:r>
              <a:rPr lang="es-MX" sz="3199" b="1" i="1" kern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seguimiento a programas de “Formación para Formadores” ejecutado por la Gerencia Técnica </a:t>
            </a:r>
          </a:p>
        </p:txBody>
      </p:sp>
    </p:spTree>
    <p:extLst>
      <p:ext uri="{BB962C8B-B14F-4D97-AF65-F5344CB8AC3E}">
        <p14:creationId xmlns:p14="http://schemas.microsoft.com/office/powerpoint/2010/main" val="403871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18">
            <a:extLst>
              <a:ext uri="{FF2B5EF4-FFF2-40B4-BE49-F238E27FC236}">
                <a16:creationId xmlns="" xmlns:a16="http://schemas.microsoft.com/office/drawing/2014/main" id="{F009F5A7-1AA4-BF47-9EE1-129B6BFE9B69}"/>
              </a:ext>
            </a:extLst>
          </p:cNvPr>
          <p:cNvSpPr txBox="1"/>
          <p:nvPr/>
        </p:nvSpPr>
        <p:spPr>
          <a:xfrm>
            <a:off x="14415913" y="12356306"/>
            <a:ext cx="9504656" cy="1200072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 defTabSz="1828343"/>
            <a:r>
              <a:rPr lang="en-US" sz="3599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Meta: </a:t>
            </a:r>
            <a:r>
              <a:rPr lang="en-US" sz="3599" b="1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500</a:t>
            </a:r>
            <a:r>
              <a:rPr lang="en-US" sz="3599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| Valor </a:t>
            </a:r>
            <a:r>
              <a:rPr lang="en-US" sz="3599" b="1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471</a:t>
            </a:r>
          </a:p>
          <a:p>
            <a:pPr algn="ctr" defTabSz="1828343"/>
            <a:r>
              <a:rPr lang="en-US" sz="3599" dirty="0" err="1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Periodo</a:t>
            </a:r>
            <a:r>
              <a:rPr lang="en-US" sz="3599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: </a:t>
            </a:r>
            <a:r>
              <a:rPr lang="en-US" sz="3599" b="1" dirty="0" err="1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Marzo</a:t>
            </a:r>
            <a:r>
              <a:rPr lang="en-US" sz="3599" b="1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2020 </a:t>
            </a:r>
          </a:p>
        </p:txBody>
      </p:sp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 4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17923568" y="11805606"/>
            <a:ext cx="3260333" cy="584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343"/>
            <a:r>
              <a:rPr lang="en-US" sz="3199" b="1" dirty="0" err="1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Avance</a:t>
            </a:r>
            <a:r>
              <a:rPr lang="en-US" sz="3199" b="1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94%</a:t>
            </a:r>
            <a:endParaRPr lang="es-SV" sz="3199" dirty="0">
              <a:solidFill>
                <a:prstClr val="black"/>
              </a:solidFill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16441239" y="8173173"/>
            <a:ext cx="6224988" cy="6431993"/>
            <a:chOff x="8200790" y="4151176"/>
            <a:chExt cx="3113305" cy="3216834"/>
          </a:xfrm>
        </p:grpSpPr>
        <p:graphicFrame>
          <p:nvGraphicFramePr>
            <p:cNvPr id="27" name="Chart 23">
              <a:extLst>
                <a:ext uri="{FF2B5EF4-FFF2-40B4-BE49-F238E27FC236}">
                  <a16:creationId xmlns="" xmlns:a16="http://schemas.microsoft.com/office/drawing/2014/main" id="{A4EE410A-CC16-7E4F-B466-0629C62CA665}"/>
                </a:ext>
              </a:extLst>
            </p:cNvPr>
            <p:cNvGraphicFramePr/>
            <p:nvPr>
              <p:extLst/>
            </p:nvPr>
          </p:nvGraphicFramePr>
          <p:xfrm>
            <a:off x="8200790" y="4151176"/>
            <a:ext cx="3113305" cy="321683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31" name="Group 15">
              <a:extLst>
                <a:ext uri="{FF2B5EF4-FFF2-40B4-BE49-F238E27FC236}">
                  <a16:creationId xmlns="" xmlns:a16="http://schemas.microsoft.com/office/drawing/2014/main" id="{5CAE7901-A099-184A-B617-186C579C36AA}"/>
                </a:ext>
              </a:extLst>
            </p:cNvPr>
            <p:cNvGrpSpPr>
              <a:grpSpLocks noChangeAspect="1"/>
            </p:cNvGrpSpPr>
            <p:nvPr/>
          </p:nvGrpSpPr>
          <p:grpSpPr>
            <a:xfrm rot="5139444">
              <a:off x="9159571" y="4935246"/>
              <a:ext cx="1406815" cy="447484"/>
              <a:chOff x="7545087" y="7234282"/>
              <a:chExt cx="1914635" cy="609019"/>
            </a:xfrm>
          </p:grpSpPr>
          <p:sp>
            <p:nvSpPr>
              <p:cNvPr id="32" name="Triangle 4">
                <a:extLst>
                  <a:ext uri="{FF2B5EF4-FFF2-40B4-BE49-F238E27FC236}">
                    <a16:creationId xmlns="" xmlns:a16="http://schemas.microsoft.com/office/drawing/2014/main" id="{2E2FFB45-7052-BD4F-BC29-091DB13E0FF2}"/>
                  </a:ext>
                </a:extLst>
              </p:cNvPr>
              <p:cNvSpPr/>
              <p:nvPr/>
            </p:nvSpPr>
            <p:spPr>
              <a:xfrm rot="17282797">
                <a:off x="8284603" y="6494766"/>
                <a:ext cx="249680" cy="1728712"/>
              </a:xfrm>
              <a:prstGeom prst="triangl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343"/>
                <a:endParaRPr lang="en-US" sz="3599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Oval 5">
                <a:extLst>
                  <a:ext uri="{FF2B5EF4-FFF2-40B4-BE49-F238E27FC236}">
                    <a16:creationId xmlns="" xmlns:a16="http://schemas.microsoft.com/office/drawing/2014/main" id="{A1FFCACC-6FDD-FD48-AF7C-AA377D4D9D3A}"/>
                  </a:ext>
                </a:extLst>
              </p:cNvPr>
              <p:cNvSpPr/>
              <p:nvPr/>
            </p:nvSpPr>
            <p:spPr>
              <a:xfrm rot="684176">
                <a:off x="9031393" y="7414971"/>
                <a:ext cx="428329" cy="42833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32" tIns="91416" rIns="182832" bIns="9141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828343"/>
                <a:endParaRPr lang="en-US" sz="3599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8" name="Rectangle 88" descr="Header Gray Bar"/>
          <p:cNvSpPr/>
          <p:nvPr/>
        </p:nvSpPr>
        <p:spPr bwMode="auto">
          <a:xfrm>
            <a:off x="-22219" y="-23609"/>
            <a:ext cx="24396695" cy="261235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rgbClr val="5D5D5D"/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>
              <a:defRPr/>
            </a:pPr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19" name="TextBox 214"/>
          <p:cNvSpPr txBox="1"/>
          <p:nvPr/>
        </p:nvSpPr>
        <p:spPr>
          <a:xfrm>
            <a:off x="440653" y="411464"/>
            <a:ext cx="23479916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365">
              <a:defRPr/>
            </a:pPr>
            <a:r>
              <a:rPr lang="es-MX" sz="6398">
                <a:solidFill>
                  <a:srgbClr val="FFFFFF"/>
                </a:solidFill>
                <a:latin typeface="Arial"/>
                <a:cs typeface="Arial"/>
              </a:rPr>
              <a:t>UNIDAD DE MONITOREO Y EVALUACIÓN</a:t>
            </a:r>
            <a:endParaRPr lang="es-419" sz="6398">
              <a:solidFill>
                <a:srgbClr val="FFFFFF"/>
              </a:solidFill>
              <a:latin typeface="Arial"/>
              <a:cs typeface="Arial"/>
            </a:endParaRPr>
          </a:p>
          <a:p>
            <a:pPr defTabSz="2437365">
              <a:defRPr/>
            </a:pPr>
            <a:r>
              <a:rPr lang="en-US" sz="3999" cap="all">
                <a:solidFill>
                  <a:srgbClr val="D4D4D4"/>
                </a:solidFill>
                <a:latin typeface="Arial"/>
                <a:cs typeface="Arial"/>
              </a:rPr>
              <a:t>Resultados PRIMER TRIMESTRE 2020 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7968" y="702915"/>
            <a:ext cx="2501566" cy="136758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0" y="2697721"/>
            <a:ext cx="13067814" cy="1095090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0726" y="2875359"/>
            <a:ext cx="8592162" cy="501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0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88" descr="Header Gray Bar"/>
          <p:cNvSpPr/>
          <p:nvPr/>
        </p:nvSpPr>
        <p:spPr bwMode="auto">
          <a:xfrm>
            <a:off x="-22219" y="-23609"/>
            <a:ext cx="24396695" cy="261235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rgbClr val="5D5D5D"/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>
              <a:defRPr/>
            </a:pPr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65" name="TextBox 214"/>
          <p:cNvSpPr txBox="1"/>
          <p:nvPr/>
        </p:nvSpPr>
        <p:spPr>
          <a:xfrm>
            <a:off x="440653" y="411464"/>
            <a:ext cx="23479916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365">
              <a:defRPr/>
            </a:pPr>
            <a:r>
              <a:rPr lang="es-MX" sz="6398">
                <a:solidFill>
                  <a:srgbClr val="FFFFFF"/>
                </a:solidFill>
                <a:latin typeface="Arial"/>
                <a:cs typeface="Arial"/>
              </a:rPr>
              <a:t>UNIDAD DE MONITOREO Y EVALUACIÓN</a:t>
            </a:r>
            <a:endParaRPr lang="es-419" sz="6398">
              <a:solidFill>
                <a:srgbClr val="FFFFFF"/>
              </a:solidFill>
              <a:latin typeface="Arial"/>
              <a:cs typeface="Arial"/>
            </a:endParaRPr>
          </a:p>
          <a:p>
            <a:pPr defTabSz="2437365">
              <a:defRPr/>
            </a:pPr>
            <a:r>
              <a:rPr lang="en-US" sz="3999" cap="all">
                <a:solidFill>
                  <a:srgbClr val="D4D4D4"/>
                </a:solidFill>
                <a:latin typeface="Arial"/>
                <a:cs typeface="Arial"/>
              </a:rPr>
              <a:t>Resultados PRIMER TRIMESTRE 2020 </a:t>
            </a:r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7968" y="702915"/>
            <a:ext cx="2501566" cy="1367588"/>
          </a:xfrm>
          <a:prstGeom prst="rect">
            <a:avLst/>
          </a:prstGeom>
        </p:spPr>
      </p:pic>
      <p:sp>
        <p:nvSpPr>
          <p:cNvPr id="60" name="Rectangle 88" descr="Header Gray Bar"/>
          <p:cNvSpPr/>
          <p:nvPr/>
        </p:nvSpPr>
        <p:spPr bwMode="auto">
          <a:xfrm>
            <a:off x="-22221" y="13186878"/>
            <a:ext cx="24396695" cy="623392"/>
          </a:xfrm>
          <a:prstGeom prst="rect">
            <a:avLst/>
          </a:prstGeom>
          <a:gradFill flip="none" rotWithShape="1">
            <a:gsLst>
              <a:gs pos="39000">
                <a:srgbClr val="3795AF"/>
              </a:gs>
              <a:gs pos="100000">
                <a:srgbClr val="5D5D5D"/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57" name="Rectangle 33">
            <a:extLst>
              <a:ext uri="{FF2B5EF4-FFF2-40B4-BE49-F238E27FC236}">
                <a16:creationId xmlns="" xmlns:a16="http://schemas.microsoft.com/office/drawing/2014/main" id="{CC355EBB-21DA-492F-A9B0-240D2BFE4E90}"/>
              </a:ext>
            </a:extLst>
          </p:cNvPr>
          <p:cNvSpPr/>
          <p:nvPr/>
        </p:nvSpPr>
        <p:spPr>
          <a:xfrm>
            <a:off x="6678251" y="4365297"/>
            <a:ext cx="4033301" cy="3978212"/>
          </a:xfrm>
          <a:prstGeom prst="rect">
            <a:avLst/>
          </a:prstGeom>
          <a:solidFill>
            <a:srgbClr val="3795A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/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61" name="Rectangle 34">
            <a:extLst>
              <a:ext uri="{FF2B5EF4-FFF2-40B4-BE49-F238E27FC236}">
                <a16:creationId xmlns="" xmlns:a16="http://schemas.microsoft.com/office/drawing/2014/main" id="{485C82F3-5928-4E38-91B0-5FF72A9D78BD}"/>
              </a:ext>
            </a:extLst>
          </p:cNvPr>
          <p:cNvSpPr/>
          <p:nvPr/>
        </p:nvSpPr>
        <p:spPr>
          <a:xfrm>
            <a:off x="6678251" y="5200098"/>
            <a:ext cx="4033301" cy="3143409"/>
          </a:xfrm>
          <a:prstGeom prst="rect">
            <a:avLst/>
          </a:prstGeom>
          <a:solidFill>
            <a:srgbClr val="3795A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/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62" name="Freeform: Shape 117">
            <a:extLst>
              <a:ext uri="{FF2B5EF4-FFF2-40B4-BE49-F238E27FC236}">
                <a16:creationId xmlns="" xmlns:a16="http://schemas.microsoft.com/office/drawing/2014/main" id="{F7F5409B-8BA4-4BDC-A0B0-DF1B38D90474}"/>
              </a:ext>
            </a:extLst>
          </p:cNvPr>
          <p:cNvSpPr/>
          <p:nvPr/>
        </p:nvSpPr>
        <p:spPr>
          <a:xfrm>
            <a:off x="6843727" y="4556539"/>
            <a:ext cx="3702356" cy="3659399"/>
          </a:xfrm>
          <a:custGeom>
            <a:avLst/>
            <a:gdLst>
              <a:gd name="connsiteX0" fmla="*/ 925828 w 1851660"/>
              <a:gd name="connsiteY0" fmla="*/ 64769 h 1830176"/>
              <a:gd name="connsiteX1" fmla="*/ 71813 w 1851660"/>
              <a:gd name="connsiteY1" fmla="*/ 918784 h 1830176"/>
              <a:gd name="connsiteX2" fmla="*/ 925828 w 1851660"/>
              <a:gd name="connsiteY2" fmla="*/ 1772799 h 1830176"/>
              <a:gd name="connsiteX3" fmla="*/ 1779843 w 1851660"/>
              <a:gd name="connsiteY3" fmla="*/ 918784 h 1830176"/>
              <a:gd name="connsiteX4" fmla="*/ 925828 w 1851660"/>
              <a:gd name="connsiteY4" fmla="*/ 64769 h 1830176"/>
              <a:gd name="connsiteX5" fmla="*/ 0 w 1851660"/>
              <a:gd name="connsiteY5" fmla="*/ 0 h 1830176"/>
              <a:gd name="connsiteX6" fmla="*/ 1851660 w 1851660"/>
              <a:gd name="connsiteY6" fmla="*/ 0 h 1830176"/>
              <a:gd name="connsiteX7" fmla="*/ 1851660 w 1851660"/>
              <a:gd name="connsiteY7" fmla="*/ 1830176 h 1830176"/>
              <a:gd name="connsiteX8" fmla="*/ 0 w 1851660"/>
              <a:gd name="connsiteY8" fmla="*/ 1830176 h 183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1660" h="1830176">
                <a:moveTo>
                  <a:pt x="925828" y="64769"/>
                </a:moveTo>
                <a:cubicBezTo>
                  <a:pt x="454169" y="64769"/>
                  <a:pt x="71813" y="447125"/>
                  <a:pt x="71813" y="918784"/>
                </a:cubicBezTo>
                <a:cubicBezTo>
                  <a:pt x="71813" y="1390443"/>
                  <a:pt x="454169" y="1772799"/>
                  <a:pt x="925828" y="1772799"/>
                </a:cubicBezTo>
                <a:cubicBezTo>
                  <a:pt x="1397487" y="1772799"/>
                  <a:pt x="1779843" y="1390443"/>
                  <a:pt x="1779843" y="918784"/>
                </a:cubicBezTo>
                <a:cubicBezTo>
                  <a:pt x="1779843" y="447125"/>
                  <a:pt x="1397487" y="64769"/>
                  <a:pt x="925828" y="64769"/>
                </a:cubicBezTo>
                <a:close/>
                <a:moveTo>
                  <a:pt x="0" y="0"/>
                </a:moveTo>
                <a:lnTo>
                  <a:pt x="1851660" y="0"/>
                </a:lnTo>
                <a:lnTo>
                  <a:pt x="1851660" y="1830176"/>
                </a:lnTo>
                <a:lnTo>
                  <a:pt x="0" y="1830176"/>
                </a:lnTo>
                <a:close/>
              </a:path>
            </a:pathLst>
          </a:custGeom>
          <a:solidFill>
            <a:srgbClr val="3795AF"/>
          </a:solidFill>
          <a:ln w="12700" cap="flat" cmpd="sng" algn="ctr">
            <a:noFill/>
            <a:prstDash val="solid"/>
            <a:miter lim="800000"/>
          </a:ln>
          <a:effectLst>
            <a:outerShdw blurRad="254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828343"/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64" name="Rectangle 39">
            <a:extLst>
              <a:ext uri="{FF2B5EF4-FFF2-40B4-BE49-F238E27FC236}">
                <a16:creationId xmlns="" xmlns:a16="http://schemas.microsoft.com/office/drawing/2014/main" id="{52F9E3AE-6F0F-461C-93D4-9257530D702C}"/>
              </a:ext>
            </a:extLst>
          </p:cNvPr>
          <p:cNvSpPr/>
          <p:nvPr/>
        </p:nvSpPr>
        <p:spPr>
          <a:xfrm>
            <a:off x="12203513" y="4325502"/>
            <a:ext cx="4033301" cy="3978212"/>
          </a:xfrm>
          <a:prstGeom prst="rect">
            <a:avLst/>
          </a:prstGeom>
          <a:solidFill>
            <a:srgbClr val="4CC1EF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/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66" name="Rectangle 40">
            <a:extLst>
              <a:ext uri="{FF2B5EF4-FFF2-40B4-BE49-F238E27FC236}">
                <a16:creationId xmlns="" xmlns:a16="http://schemas.microsoft.com/office/drawing/2014/main" id="{A3A8B403-C07A-49CF-8CE6-947D212F58E1}"/>
              </a:ext>
            </a:extLst>
          </p:cNvPr>
          <p:cNvSpPr/>
          <p:nvPr/>
        </p:nvSpPr>
        <p:spPr>
          <a:xfrm>
            <a:off x="12203513" y="4637434"/>
            <a:ext cx="4033301" cy="3666277"/>
          </a:xfrm>
          <a:prstGeom prst="rect">
            <a:avLst/>
          </a:prstGeom>
          <a:solidFill>
            <a:srgbClr val="3795A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/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67" name="Freeform: Shape 118">
            <a:extLst>
              <a:ext uri="{FF2B5EF4-FFF2-40B4-BE49-F238E27FC236}">
                <a16:creationId xmlns="" xmlns:a16="http://schemas.microsoft.com/office/drawing/2014/main" id="{7642E59C-8645-4CDD-825B-3D6D8696DABF}"/>
              </a:ext>
            </a:extLst>
          </p:cNvPr>
          <p:cNvSpPr/>
          <p:nvPr/>
        </p:nvSpPr>
        <p:spPr>
          <a:xfrm>
            <a:off x="12391430" y="4516744"/>
            <a:ext cx="3702356" cy="3659399"/>
          </a:xfrm>
          <a:custGeom>
            <a:avLst/>
            <a:gdLst>
              <a:gd name="connsiteX0" fmla="*/ 925828 w 1851660"/>
              <a:gd name="connsiteY0" fmla="*/ 64769 h 1830176"/>
              <a:gd name="connsiteX1" fmla="*/ 71813 w 1851660"/>
              <a:gd name="connsiteY1" fmla="*/ 918784 h 1830176"/>
              <a:gd name="connsiteX2" fmla="*/ 925828 w 1851660"/>
              <a:gd name="connsiteY2" fmla="*/ 1772799 h 1830176"/>
              <a:gd name="connsiteX3" fmla="*/ 1779843 w 1851660"/>
              <a:gd name="connsiteY3" fmla="*/ 918784 h 1830176"/>
              <a:gd name="connsiteX4" fmla="*/ 925828 w 1851660"/>
              <a:gd name="connsiteY4" fmla="*/ 64769 h 1830176"/>
              <a:gd name="connsiteX5" fmla="*/ 0 w 1851660"/>
              <a:gd name="connsiteY5" fmla="*/ 0 h 1830176"/>
              <a:gd name="connsiteX6" fmla="*/ 1851660 w 1851660"/>
              <a:gd name="connsiteY6" fmla="*/ 0 h 1830176"/>
              <a:gd name="connsiteX7" fmla="*/ 1851660 w 1851660"/>
              <a:gd name="connsiteY7" fmla="*/ 1830176 h 1830176"/>
              <a:gd name="connsiteX8" fmla="*/ 0 w 1851660"/>
              <a:gd name="connsiteY8" fmla="*/ 1830176 h 183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1660" h="1830176">
                <a:moveTo>
                  <a:pt x="925828" y="64769"/>
                </a:moveTo>
                <a:cubicBezTo>
                  <a:pt x="454169" y="64769"/>
                  <a:pt x="71813" y="447125"/>
                  <a:pt x="71813" y="918784"/>
                </a:cubicBezTo>
                <a:cubicBezTo>
                  <a:pt x="71813" y="1390443"/>
                  <a:pt x="454169" y="1772799"/>
                  <a:pt x="925828" y="1772799"/>
                </a:cubicBezTo>
                <a:cubicBezTo>
                  <a:pt x="1397487" y="1772799"/>
                  <a:pt x="1779843" y="1390443"/>
                  <a:pt x="1779843" y="918784"/>
                </a:cubicBezTo>
                <a:cubicBezTo>
                  <a:pt x="1779843" y="447125"/>
                  <a:pt x="1397487" y="64769"/>
                  <a:pt x="925828" y="64769"/>
                </a:cubicBezTo>
                <a:close/>
                <a:moveTo>
                  <a:pt x="0" y="0"/>
                </a:moveTo>
                <a:lnTo>
                  <a:pt x="1851660" y="0"/>
                </a:lnTo>
                <a:lnTo>
                  <a:pt x="1851660" y="1830176"/>
                </a:lnTo>
                <a:lnTo>
                  <a:pt x="0" y="1830176"/>
                </a:lnTo>
                <a:close/>
              </a:path>
            </a:pathLst>
          </a:cu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>
            <a:outerShdw blurRad="254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828343"/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68" name="Freeform: Shape 35">
            <a:extLst>
              <a:ext uri="{FF2B5EF4-FFF2-40B4-BE49-F238E27FC236}">
                <a16:creationId xmlns="" xmlns:a16="http://schemas.microsoft.com/office/drawing/2014/main" id="{49B7E1C1-12C1-4CBA-9F79-A75305F9190C}"/>
              </a:ext>
            </a:extLst>
          </p:cNvPr>
          <p:cNvSpPr/>
          <p:nvPr/>
        </p:nvSpPr>
        <p:spPr>
          <a:xfrm>
            <a:off x="6537896" y="4239877"/>
            <a:ext cx="4314022" cy="4309148"/>
          </a:xfrm>
          <a:custGeom>
            <a:avLst/>
            <a:gdLst>
              <a:gd name="connsiteX0" fmla="*/ 1078784 w 2157573"/>
              <a:gd name="connsiteY0" fmla="*/ 223551 h 2155135"/>
              <a:gd name="connsiteX1" fmla="*/ 224769 w 2157573"/>
              <a:gd name="connsiteY1" fmla="*/ 1077566 h 2155135"/>
              <a:gd name="connsiteX2" fmla="*/ 1078784 w 2157573"/>
              <a:gd name="connsiteY2" fmla="*/ 1931581 h 2155135"/>
              <a:gd name="connsiteX3" fmla="*/ 1932799 w 2157573"/>
              <a:gd name="connsiteY3" fmla="*/ 1077566 h 2155135"/>
              <a:gd name="connsiteX4" fmla="*/ 1078784 w 2157573"/>
              <a:gd name="connsiteY4" fmla="*/ 223551 h 2155135"/>
              <a:gd name="connsiteX5" fmla="*/ 0 w 2157573"/>
              <a:gd name="connsiteY5" fmla="*/ 0 h 2155135"/>
              <a:gd name="connsiteX6" fmla="*/ 2157573 w 2157573"/>
              <a:gd name="connsiteY6" fmla="*/ 0 h 2155135"/>
              <a:gd name="connsiteX7" fmla="*/ 2157573 w 2157573"/>
              <a:gd name="connsiteY7" fmla="*/ 2155135 h 2155135"/>
              <a:gd name="connsiteX8" fmla="*/ 0 w 2157573"/>
              <a:gd name="connsiteY8" fmla="*/ 2155135 h 2155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7573" h="2155135">
                <a:moveTo>
                  <a:pt x="1078784" y="223551"/>
                </a:moveTo>
                <a:cubicBezTo>
                  <a:pt x="607125" y="223551"/>
                  <a:pt x="224769" y="605907"/>
                  <a:pt x="224769" y="1077566"/>
                </a:cubicBezTo>
                <a:cubicBezTo>
                  <a:pt x="224769" y="1549225"/>
                  <a:pt x="607125" y="1931581"/>
                  <a:pt x="1078784" y="1931581"/>
                </a:cubicBezTo>
                <a:cubicBezTo>
                  <a:pt x="1550443" y="1931581"/>
                  <a:pt x="1932799" y="1549225"/>
                  <a:pt x="1932799" y="1077566"/>
                </a:cubicBezTo>
                <a:cubicBezTo>
                  <a:pt x="1932799" y="605907"/>
                  <a:pt x="1550443" y="223551"/>
                  <a:pt x="1078784" y="223551"/>
                </a:cubicBezTo>
                <a:close/>
                <a:moveTo>
                  <a:pt x="0" y="0"/>
                </a:moveTo>
                <a:lnTo>
                  <a:pt x="2157573" y="0"/>
                </a:lnTo>
                <a:lnTo>
                  <a:pt x="2157573" y="2155135"/>
                </a:lnTo>
                <a:lnTo>
                  <a:pt x="0" y="2155135"/>
                </a:lnTo>
                <a:close/>
              </a:path>
            </a:pathLst>
          </a:cu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/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69" name="Rectangle 37">
            <a:extLst>
              <a:ext uri="{FF2B5EF4-FFF2-40B4-BE49-F238E27FC236}">
                <a16:creationId xmlns="" xmlns:a16="http://schemas.microsoft.com/office/drawing/2014/main" id="{0E842C4D-4F1B-4007-BA8F-12B217C144C7}"/>
              </a:ext>
            </a:extLst>
          </p:cNvPr>
          <p:cNvSpPr/>
          <p:nvPr/>
        </p:nvSpPr>
        <p:spPr>
          <a:xfrm>
            <a:off x="6537892" y="8549026"/>
            <a:ext cx="4314022" cy="117288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/>
            <a:r>
              <a:rPr lang="en-US" sz="4799" b="1" ker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Meta: 60</a:t>
            </a:r>
          </a:p>
        </p:txBody>
      </p:sp>
      <p:sp>
        <p:nvSpPr>
          <p:cNvPr id="70" name="Freeform: Shape 41">
            <a:extLst>
              <a:ext uri="{FF2B5EF4-FFF2-40B4-BE49-F238E27FC236}">
                <a16:creationId xmlns="" xmlns:a16="http://schemas.microsoft.com/office/drawing/2014/main" id="{88006DB0-EBDB-47FA-B080-33691BC28785}"/>
              </a:ext>
            </a:extLst>
          </p:cNvPr>
          <p:cNvSpPr/>
          <p:nvPr/>
        </p:nvSpPr>
        <p:spPr>
          <a:xfrm>
            <a:off x="12063159" y="4200081"/>
            <a:ext cx="4314022" cy="4309148"/>
          </a:xfrm>
          <a:custGeom>
            <a:avLst/>
            <a:gdLst>
              <a:gd name="connsiteX0" fmla="*/ 1078784 w 2157573"/>
              <a:gd name="connsiteY0" fmla="*/ 223551 h 2155135"/>
              <a:gd name="connsiteX1" fmla="*/ 224769 w 2157573"/>
              <a:gd name="connsiteY1" fmla="*/ 1077566 h 2155135"/>
              <a:gd name="connsiteX2" fmla="*/ 1078784 w 2157573"/>
              <a:gd name="connsiteY2" fmla="*/ 1931581 h 2155135"/>
              <a:gd name="connsiteX3" fmla="*/ 1932799 w 2157573"/>
              <a:gd name="connsiteY3" fmla="*/ 1077566 h 2155135"/>
              <a:gd name="connsiteX4" fmla="*/ 1078784 w 2157573"/>
              <a:gd name="connsiteY4" fmla="*/ 223551 h 2155135"/>
              <a:gd name="connsiteX5" fmla="*/ 0 w 2157573"/>
              <a:gd name="connsiteY5" fmla="*/ 0 h 2155135"/>
              <a:gd name="connsiteX6" fmla="*/ 2157573 w 2157573"/>
              <a:gd name="connsiteY6" fmla="*/ 0 h 2155135"/>
              <a:gd name="connsiteX7" fmla="*/ 2157573 w 2157573"/>
              <a:gd name="connsiteY7" fmla="*/ 2155135 h 2155135"/>
              <a:gd name="connsiteX8" fmla="*/ 0 w 2157573"/>
              <a:gd name="connsiteY8" fmla="*/ 2155135 h 2155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7573" h="2155135">
                <a:moveTo>
                  <a:pt x="1078784" y="223551"/>
                </a:moveTo>
                <a:cubicBezTo>
                  <a:pt x="607125" y="223551"/>
                  <a:pt x="224769" y="605907"/>
                  <a:pt x="224769" y="1077566"/>
                </a:cubicBezTo>
                <a:cubicBezTo>
                  <a:pt x="224769" y="1549225"/>
                  <a:pt x="607125" y="1931581"/>
                  <a:pt x="1078784" y="1931581"/>
                </a:cubicBezTo>
                <a:cubicBezTo>
                  <a:pt x="1550443" y="1931581"/>
                  <a:pt x="1932799" y="1549225"/>
                  <a:pt x="1932799" y="1077566"/>
                </a:cubicBezTo>
                <a:cubicBezTo>
                  <a:pt x="1932799" y="605907"/>
                  <a:pt x="1550443" y="223551"/>
                  <a:pt x="1078784" y="223551"/>
                </a:cubicBezTo>
                <a:close/>
                <a:moveTo>
                  <a:pt x="0" y="0"/>
                </a:moveTo>
                <a:lnTo>
                  <a:pt x="2157573" y="0"/>
                </a:lnTo>
                <a:lnTo>
                  <a:pt x="2157573" y="2155135"/>
                </a:lnTo>
                <a:lnTo>
                  <a:pt x="0" y="2155135"/>
                </a:lnTo>
                <a:close/>
              </a:path>
            </a:pathLst>
          </a:cu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/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71" name="Rectangle 73">
            <a:extLst>
              <a:ext uri="{FF2B5EF4-FFF2-40B4-BE49-F238E27FC236}">
                <a16:creationId xmlns="" xmlns:a16="http://schemas.microsoft.com/office/drawing/2014/main" id="{78599E7C-3063-40FA-8DE2-8FE8CD783948}"/>
              </a:ext>
            </a:extLst>
          </p:cNvPr>
          <p:cNvSpPr/>
          <p:nvPr/>
        </p:nvSpPr>
        <p:spPr>
          <a:xfrm>
            <a:off x="12063155" y="8509230"/>
            <a:ext cx="4314022" cy="117288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/>
            <a:r>
              <a:rPr lang="en-US" sz="4799" b="1" ker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Meta: 40</a:t>
            </a:r>
          </a:p>
        </p:txBody>
      </p:sp>
      <p:sp>
        <p:nvSpPr>
          <p:cNvPr id="72" name="TextBox 102">
            <a:extLst>
              <a:ext uri="{FF2B5EF4-FFF2-40B4-BE49-F238E27FC236}">
                <a16:creationId xmlns="" xmlns:a16="http://schemas.microsoft.com/office/drawing/2014/main" id="{B38E331F-0F4F-4276-A8FD-CB7CF8CC0CA0}"/>
              </a:ext>
            </a:extLst>
          </p:cNvPr>
          <p:cNvSpPr txBox="1"/>
          <p:nvPr/>
        </p:nvSpPr>
        <p:spPr>
          <a:xfrm>
            <a:off x="5958602" y="11188717"/>
            <a:ext cx="5574060" cy="1323183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 defTabSz="1828343"/>
            <a:r>
              <a:rPr lang="es-MX" sz="3999" b="1" kern="0" noProof="1">
                <a:solidFill>
                  <a:prstClr val="black"/>
                </a:solidFill>
              </a:rPr>
              <a:t>Evaluaciones a </a:t>
            </a:r>
          </a:p>
          <a:p>
            <a:pPr algn="ctr" defTabSz="1828343"/>
            <a:r>
              <a:rPr lang="es-MX" sz="3999" b="1" kern="0" noProof="1">
                <a:solidFill>
                  <a:prstClr val="black"/>
                </a:solidFill>
              </a:rPr>
              <a:t>programas de FC</a:t>
            </a:r>
            <a:endParaRPr lang="en-US" sz="3999" b="1" kern="0" noProof="1">
              <a:solidFill>
                <a:prstClr val="black"/>
              </a:solidFill>
            </a:endParaRPr>
          </a:p>
        </p:txBody>
      </p:sp>
      <p:sp>
        <p:nvSpPr>
          <p:cNvPr id="73" name="TextBox 108">
            <a:extLst>
              <a:ext uri="{FF2B5EF4-FFF2-40B4-BE49-F238E27FC236}">
                <a16:creationId xmlns="" xmlns:a16="http://schemas.microsoft.com/office/drawing/2014/main" id="{F80C6EBB-30BE-4F32-8A71-900D60B0D901}"/>
              </a:ext>
            </a:extLst>
          </p:cNvPr>
          <p:cNvSpPr txBox="1"/>
          <p:nvPr/>
        </p:nvSpPr>
        <p:spPr>
          <a:xfrm>
            <a:off x="11849654" y="11227977"/>
            <a:ext cx="5013288" cy="1323183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 defTabSz="1828343"/>
            <a:r>
              <a:rPr lang="es-MX" sz="3999" b="1" kern="0" noProof="1">
                <a:solidFill>
                  <a:prstClr val="black"/>
                </a:solidFill>
              </a:rPr>
              <a:t>Evaluaciones a programas de FI</a:t>
            </a:r>
          </a:p>
        </p:txBody>
      </p:sp>
      <p:sp>
        <p:nvSpPr>
          <p:cNvPr id="74" name="Rectangle 53">
            <a:extLst>
              <a:ext uri="{FF2B5EF4-FFF2-40B4-BE49-F238E27FC236}">
                <a16:creationId xmlns="" xmlns:a16="http://schemas.microsoft.com/office/drawing/2014/main" id="{4D2500AD-75CF-41CF-B4C5-DFFEDCD69241}"/>
              </a:ext>
            </a:extLst>
          </p:cNvPr>
          <p:cNvSpPr/>
          <p:nvPr/>
        </p:nvSpPr>
        <p:spPr>
          <a:xfrm>
            <a:off x="6537894" y="3063613"/>
            <a:ext cx="4314022" cy="1176264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/>
            <a:r>
              <a:rPr lang="en-US" sz="7998" b="1" kern="0">
                <a:solidFill>
                  <a:prstClr val="black">
                    <a:lumMod val="95000"/>
                    <a:lumOff val="5000"/>
                  </a:prstClr>
                </a:solidFill>
              </a:rPr>
              <a:t>75</a:t>
            </a:r>
          </a:p>
        </p:txBody>
      </p:sp>
      <p:sp>
        <p:nvSpPr>
          <p:cNvPr id="75" name="Rectangle 54">
            <a:extLst>
              <a:ext uri="{FF2B5EF4-FFF2-40B4-BE49-F238E27FC236}">
                <a16:creationId xmlns="" xmlns:a16="http://schemas.microsoft.com/office/drawing/2014/main" id="{4862B32E-754D-4A10-890D-4EA20D3B2B0D}"/>
              </a:ext>
            </a:extLst>
          </p:cNvPr>
          <p:cNvSpPr/>
          <p:nvPr/>
        </p:nvSpPr>
        <p:spPr>
          <a:xfrm>
            <a:off x="12063157" y="3023818"/>
            <a:ext cx="4314022" cy="1176264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/>
            <a:r>
              <a:rPr lang="en-US" sz="7998" b="1" kern="0">
                <a:solidFill>
                  <a:prstClr val="black">
                    <a:lumMod val="95000"/>
                    <a:lumOff val="5000"/>
                  </a:prstClr>
                </a:solidFill>
              </a:rPr>
              <a:t>99</a:t>
            </a:r>
          </a:p>
        </p:txBody>
      </p:sp>
      <p:pic>
        <p:nvPicPr>
          <p:cNvPr id="77" name="Imagen 7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392" y="5215553"/>
            <a:ext cx="2405543" cy="2405543"/>
          </a:xfrm>
          <a:prstGeom prst="rect">
            <a:avLst/>
          </a:prstGeom>
        </p:spPr>
      </p:pic>
      <p:sp>
        <p:nvSpPr>
          <p:cNvPr id="78" name="Rectangle 37">
            <a:extLst>
              <a:ext uri="{FF2B5EF4-FFF2-40B4-BE49-F238E27FC236}">
                <a16:creationId xmlns="" xmlns:a16="http://schemas.microsoft.com/office/drawing/2014/main" id="{0E842C4D-4F1B-4007-BA8F-12B217C144C7}"/>
              </a:ext>
            </a:extLst>
          </p:cNvPr>
          <p:cNvSpPr/>
          <p:nvPr/>
        </p:nvSpPr>
        <p:spPr>
          <a:xfrm>
            <a:off x="6560889" y="9626281"/>
            <a:ext cx="4291026" cy="117288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/>
            <a:r>
              <a:rPr lang="en-US" sz="7198" b="1" ker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125%</a:t>
            </a:r>
          </a:p>
        </p:txBody>
      </p:sp>
      <p:sp>
        <p:nvSpPr>
          <p:cNvPr id="79" name="Rectangle 73">
            <a:extLst>
              <a:ext uri="{FF2B5EF4-FFF2-40B4-BE49-F238E27FC236}">
                <a16:creationId xmlns="" xmlns:a16="http://schemas.microsoft.com/office/drawing/2014/main" id="{78599E7C-3063-40FA-8DE2-8FE8CD783948}"/>
              </a:ext>
            </a:extLst>
          </p:cNvPr>
          <p:cNvSpPr/>
          <p:nvPr/>
        </p:nvSpPr>
        <p:spPr>
          <a:xfrm>
            <a:off x="12059846" y="9682117"/>
            <a:ext cx="4314022" cy="117288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/>
            <a:r>
              <a:rPr lang="en-US" sz="7198" b="1" ker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248%</a:t>
            </a:r>
          </a:p>
        </p:txBody>
      </p:sp>
      <p:pic>
        <p:nvPicPr>
          <p:cNvPr id="88" name="Imagen 8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860" y="5209689"/>
            <a:ext cx="2405543" cy="240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71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52" y="339324"/>
            <a:ext cx="11601652" cy="773443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7290" y="293984"/>
            <a:ext cx="4360434" cy="522500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9986" y="8455047"/>
            <a:ext cx="7443387" cy="496225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509" y="8455049"/>
            <a:ext cx="7443387" cy="496225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52" y="8439422"/>
            <a:ext cx="7490267" cy="4993511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3346195" y="5900215"/>
            <a:ext cx="11031456" cy="1907910"/>
          </a:xfrm>
          <a:prstGeom prst="rect">
            <a:avLst/>
          </a:prstGeom>
          <a:noFill/>
        </p:spPr>
        <p:txBody>
          <a:bodyPr wrap="square" lIns="182832" tIns="91416" rIns="182832" bIns="91416">
            <a:spAutoFit/>
          </a:bodyPr>
          <a:lstStyle/>
          <a:p>
            <a:pPr algn="ctr" defTabSz="1828343"/>
            <a:r>
              <a:rPr lang="es-ES" sz="5599" b="1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Evento de integración del personal </a:t>
            </a:r>
          </a:p>
          <a:p>
            <a:pPr algn="ctr" defTabSz="1828343"/>
            <a:r>
              <a:rPr lang="es-ES" sz="5599" b="1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“El Mago eres Tú”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" r="50080"/>
          <a:stretch/>
        </p:blipFill>
        <p:spPr>
          <a:xfrm>
            <a:off x="20925000" y="599199"/>
            <a:ext cx="2288060" cy="1385313"/>
          </a:xfrm>
          <a:prstGeom prst="rect">
            <a:avLst/>
          </a:prstGeom>
        </p:spPr>
      </p:pic>
      <p:sp>
        <p:nvSpPr>
          <p:cNvPr id="10" name="Rectángulo redondeado 9"/>
          <p:cNvSpPr/>
          <p:nvPr/>
        </p:nvSpPr>
        <p:spPr>
          <a:xfrm>
            <a:off x="20081679" y="1938780"/>
            <a:ext cx="3974702" cy="1021503"/>
          </a:xfrm>
          <a:prstGeom prst="roundRect">
            <a:avLst/>
          </a:prstGeom>
          <a:solidFill>
            <a:sysClr val="window" lastClr="FFFFFF">
              <a:alpha val="53000"/>
            </a:sysClr>
          </a:solidFill>
          <a:ln w="25400" cap="flat" cmpd="sng" algn="ctr">
            <a:noFill/>
            <a:prstDash val="solid"/>
          </a:ln>
          <a:effectLst/>
        </p:spPr>
        <p:txBody>
          <a:bodyPr wrap="square" lIns="182832" tIns="91416" rIns="182832" bIns="91416">
            <a:spAutoFit/>
          </a:bodyPr>
          <a:lstStyle/>
          <a:p>
            <a:pPr algn="ctr" defTabSz="1828343">
              <a:defRPr/>
            </a:pPr>
            <a:r>
              <a:rPr lang="es-SV" sz="4800" b="1" kern="0" dirty="0">
                <a:ln w="0"/>
                <a:solidFill>
                  <a:srgbClr val="E43E1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Febrero 2020</a:t>
            </a:r>
          </a:p>
        </p:txBody>
      </p:sp>
    </p:spTree>
    <p:extLst>
      <p:ext uri="{BB962C8B-B14F-4D97-AF65-F5344CB8AC3E}">
        <p14:creationId xmlns:p14="http://schemas.microsoft.com/office/powerpoint/2010/main" val="86744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18">
            <a:extLst>
              <a:ext uri="{FF2B5EF4-FFF2-40B4-BE49-F238E27FC236}">
                <a16:creationId xmlns="" xmlns:a16="http://schemas.microsoft.com/office/drawing/2014/main" id="{F009F5A7-1AA4-BF47-9EE1-129B6BFE9B69}"/>
              </a:ext>
            </a:extLst>
          </p:cNvPr>
          <p:cNvSpPr txBox="1"/>
          <p:nvPr/>
        </p:nvSpPr>
        <p:spPr>
          <a:xfrm>
            <a:off x="14415913" y="12356306"/>
            <a:ext cx="9504656" cy="1200072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 defTabSz="1828343"/>
            <a:r>
              <a:rPr lang="en-US" sz="3599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Meta: </a:t>
            </a:r>
            <a:r>
              <a:rPr lang="en-US" sz="3599" b="1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100</a:t>
            </a:r>
            <a:r>
              <a:rPr lang="en-US" sz="3599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| Valor </a:t>
            </a:r>
            <a:r>
              <a:rPr lang="en-US" sz="3599" b="1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174</a:t>
            </a:r>
          </a:p>
          <a:p>
            <a:pPr algn="ctr" defTabSz="1828343"/>
            <a:r>
              <a:rPr lang="en-US" sz="3599" dirty="0" err="1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Periodo</a:t>
            </a:r>
            <a:r>
              <a:rPr lang="en-US" sz="3599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: </a:t>
            </a:r>
            <a:r>
              <a:rPr lang="en-US" sz="3599" b="1" dirty="0" err="1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Marzo</a:t>
            </a:r>
            <a:r>
              <a:rPr lang="en-US" sz="3599" b="1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2020 </a:t>
            </a:r>
          </a:p>
        </p:txBody>
      </p:sp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 4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17923568" y="11805606"/>
            <a:ext cx="3260333" cy="584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343"/>
            <a:r>
              <a:rPr lang="en-US" sz="3199" b="1" dirty="0" err="1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Avance</a:t>
            </a:r>
            <a:r>
              <a:rPr lang="en-US" sz="3199" b="1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174%</a:t>
            </a:r>
            <a:endParaRPr lang="es-SV" sz="3199" dirty="0">
              <a:solidFill>
                <a:prstClr val="black"/>
              </a:solidFill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16441239" y="8164344"/>
            <a:ext cx="6224988" cy="6431993"/>
            <a:chOff x="8222760" y="4082342"/>
            <a:chExt cx="3113305" cy="3216834"/>
          </a:xfrm>
        </p:grpSpPr>
        <p:graphicFrame>
          <p:nvGraphicFramePr>
            <p:cNvPr id="27" name="Chart 23">
              <a:extLst>
                <a:ext uri="{FF2B5EF4-FFF2-40B4-BE49-F238E27FC236}">
                  <a16:creationId xmlns="" xmlns:a16="http://schemas.microsoft.com/office/drawing/2014/main" id="{A4EE410A-CC16-7E4F-B466-0629C62CA665}"/>
                </a:ext>
              </a:extLst>
            </p:cNvPr>
            <p:cNvGraphicFramePr/>
            <p:nvPr>
              <p:extLst/>
            </p:nvPr>
          </p:nvGraphicFramePr>
          <p:xfrm>
            <a:off x="8222760" y="4082342"/>
            <a:ext cx="3113305" cy="321683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31" name="Group 15">
              <a:extLst>
                <a:ext uri="{FF2B5EF4-FFF2-40B4-BE49-F238E27FC236}">
                  <a16:creationId xmlns="" xmlns:a16="http://schemas.microsoft.com/office/drawing/2014/main" id="{5CAE7901-A099-184A-B617-186C579C36AA}"/>
                </a:ext>
              </a:extLst>
            </p:cNvPr>
            <p:cNvGrpSpPr>
              <a:grpSpLocks noChangeAspect="1"/>
            </p:cNvGrpSpPr>
            <p:nvPr/>
          </p:nvGrpSpPr>
          <p:grpSpPr>
            <a:xfrm rot="8234834">
              <a:off x="9510020" y="5098852"/>
              <a:ext cx="1406815" cy="447484"/>
              <a:chOff x="7545087" y="7234282"/>
              <a:chExt cx="1914635" cy="609019"/>
            </a:xfrm>
          </p:grpSpPr>
          <p:sp>
            <p:nvSpPr>
              <p:cNvPr id="32" name="Triangle 4">
                <a:extLst>
                  <a:ext uri="{FF2B5EF4-FFF2-40B4-BE49-F238E27FC236}">
                    <a16:creationId xmlns="" xmlns:a16="http://schemas.microsoft.com/office/drawing/2014/main" id="{2E2FFB45-7052-BD4F-BC29-091DB13E0FF2}"/>
                  </a:ext>
                </a:extLst>
              </p:cNvPr>
              <p:cNvSpPr/>
              <p:nvPr/>
            </p:nvSpPr>
            <p:spPr>
              <a:xfrm rot="17282797">
                <a:off x="8284603" y="6494766"/>
                <a:ext cx="249680" cy="1728712"/>
              </a:xfrm>
              <a:prstGeom prst="triangl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343"/>
                <a:endParaRPr lang="en-US" sz="3599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Oval 5">
                <a:extLst>
                  <a:ext uri="{FF2B5EF4-FFF2-40B4-BE49-F238E27FC236}">
                    <a16:creationId xmlns="" xmlns:a16="http://schemas.microsoft.com/office/drawing/2014/main" id="{A1FFCACC-6FDD-FD48-AF7C-AA377D4D9D3A}"/>
                  </a:ext>
                </a:extLst>
              </p:cNvPr>
              <p:cNvSpPr/>
              <p:nvPr/>
            </p:nvSpPr>
            <p:spPr>
              <a:xfrm rot="684176">
                <a:off x="9031393" y="7414971"/>
                <a:ext cx="428329" cy="42833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32" tIns="91416" rIns="182832" bIns="9141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828343"/>
                <a:endParaRPr lang="en-US" sz="3599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8" name="Rectangle 88" descr="Header Gray Bar"/>
          <p:cNvSpPr/>
          <p:nvPr/>
        </p:nvSpPr>
        <p:spPr bwMode="auto">
          <a:xfrm>
            <a:off x="-22219" y="-23609"/>
            <a:ext cx="24396695" cy="261235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rgbClr val="5D5D5D"/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>
              <a:defRPr/>
            </a:pPr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19" name="TextBox 214"/>
          <p:cNvSpPr txBox="1"/>
          <p:nvPr/>
        </p:nvSpPr>
        <p:spPr>
          <a:xfrm>
            <a:off x="440653" y="411464"/>
            <a:ext cx="23479916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365">
              <a:defRPr/>
            </a:pPr>
            <a:r>
              <a:rPr lang="es-MX" sz="6398">
                <a:solidFill>
                  <a:srgbClr val="FFFFFF"/>
                </a:solidFill>
                <a:latin typeface="Arial"/>
                <a:cs typeface="Arial"/>
              </a:rPr>
              <a:t>UNIDAD DE MONITOREO Y EVALUACIÓN</a:t>
            </a:r>
            <a:endParaRPr lang="es-419" sz="6398">
              <a:solidFill>
                <a:srgbClr val="FFFFFF"/>
              </a:solidFill>
              <a:latin typeface="Arial"/>
              <a:cs typeface="Arial"/>
            </a:endParaRPr>
          </a:p>
          <a:p>
            <a:pPr defTabSz="2437365">
              <a:defRPr/>
            </a:pPr>
            <a:r>
              <a:rPr lang="en-US" sz="3999" cap="all">
                <a:solidFill>
                  <a:srgbClr val="D4D4D4"/>
                </a:solidFill>
                <a:latin typeface="Arial"/>
                <a:cs typeface="Arial"/>
              </a:rPr>
              <a:t>Resultados PRIMER TRIMESTRE 2020 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7968" y="702915"/>
            <a:ext cx="2501566" cy="136758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74" y="2680056"/>
            <a:ext cx="13154196" cy="109685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9725" y="2922628"/>
            <a:ext cx="8748841" cy="505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7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88" descr="Header Gray Bar"/>
          <p:cNvSpPr/>
          <p:nvPr/>
        </p:nvSpPr>
        <p:spPr bwMode="auto">
          <a:xfrm>
            <a:off x="-22219" y="-23609"/>
            <a:ext cx="24396695" cy="261235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rgbClr val="5D5D5D"/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>
              <a:defRPr/>
            </a:pPr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65" name="TextBox 214"/>
          <p:cNvSpPr txBox="1"/>
          <p:nvPr/>
        </p:nvSpPr>
        <p:spPr>
          <a:xfrm>
            <a:off x="440653" y="411464"/>
            <a:ext cx="23479916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365">
              <a:defRPr/>
            </a:pPr>
            <a:r>
              <a:rPr lang="es-MX" sz="6398">
                <a:solidFill>
                  <a:srgbClr val="FFFFFF"/>
                </a:solidFill>
                <a:latin typeface="Arial"/>
                <a:cs typeface="Arial"/>
              </a:rPr>
              <a:t>UNIDAD DE MONITOREO Y EVALUACIÓN</a:t>
            </a:r>
            <a:endParaRPr lang="es-419" sz="6398">
              <a:solidFill>
                <a:srgbClr val="FFFFFF"/>
              </a:solidFill>
              <a:latin typeface="Arial"/>
              <a:cs typeface="Arial"/>
            </a:endParaRPr>
          </a:p>
          <a:p>
            <a:pPr defTabSz="2437365">
              <a:defRPr/>
            </a:pPr>
            <a:r>
              <a:rPr lang="en-US" sz="3999" cap="all">
                <a:solidFill>
                  <a:srgbClr val="D4D4D4"/>
                </a:solidFill>
                <a:latin typeface="Arial"/>
                <a:cs typeface="Arial"/>
              </a:rPr>
              <a:t>Resultados PRIMER TRIMESTRE 2020 </a:t>
            </a:r>
          </a:p>
        </p:txBody>
      </p:sp>
      <p:sp>
        <p:nvSpPr>
          <p:cNvPr id="31" name="Rectangle 33">
            <a:extLst>
              <a:ext uri="{FF2B5EF4-FFF2-40B4-BE49-F238E27FC236}">
                <a16:creationId xmlns="" xmlns:a16="http://schemas.microsoft.com/office/drawing/2014/main" id="{CC355EBB-21DA-492F-A9B0-240D2BFE4E90}"/>
              </a:ext>
            </a:extLst>
          </p:cNvPr>
          <p:cNvSpPr/>
          <p:nvPr/>
        </p:nvSpPr>
        <p:spPr>
          <a:xfrm>
            <a:off x="6361979" y="4475163"/>
            <a:ext cx="4033301" cy="3978212"/>
          </a:xfrm>
          <a:prstGeom prst="rect">
            <a:avLst/>
          </a:prstGeom>
          <a:solidFill>
            <a:srgbClr val="3795A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/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32" name="Rectangle 34">
            <a:extLst>
              <a:ext uri="{FF2B5EF4-FFF2-40B4-BE49-F238E27FC236}">
                <a16:creationId xmlns="" xmlns:a16="http://schemas.microsoft.com/office/drawing/2014/main" id="{485C82F3-5928-4E38-91B0-5FF72A9D78BD}"/>
              </a:ext>
            </a:extLst>
          </p:cNvPr>
          <p:cNvSpPr/>
          <p:nvPr/>
        </p:nvSpPr>
        <p:spPr>
          <a:xfrm>
            <a:off x="6361979" y="5309963"/>
            <a:ext cx="4033301" cy="3143409"/>
          </a:xfrm>
          <a:prstGeom prst="rect">
            <a:avLst/>
          </a:prstGeom>
          <a:solidFill>
            <a:srgbClr val="3795A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/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33" name="Freeform: Shape 117">
            <a:extLst>
              <a:ext uri="{FF2B5EF4-FFF2-40B4-BE49-F238E27FC236}">
                <a16:creationId xmlns="" xmlns:a16="http://schemas.microsoft.com/office/drawing/2014/main" id="{F7F5409B-8BA4-4BDC-A0B0-DF1B38D90474}"/>
              </a:ext>
            </a:extLst>
          </p:cNvPr>
          <p:cNvSpPr/>
          <p:nvPr/>
        </p:nvSpPr>
        <p:spPr>
          <a:xfrm>
            <a:off x="6527455" y="4666405"/>
            <a:ext cx="3702356" cy="3659399"/>
          </a:xfrm>
          <a:custGeom>
            <a:avLst/>
            <a:gdLst>
              <a:gd name="connsiteX0" fmla="*/ 925828 w 1851660"/>
              <a:gd name="connsiteY0" fmla="*/ 64769 h 1830176"/>
              <a:gd name="connsiteX1" fmla="*/ 71813 w 1851660"/>
              <a:gd name="connsiteY1" fmla="*/ 918784 h 1830176"/>
              <a:gd name="connsiteX2" fmla="*/ 925828 w 1851660"/>
              <a:gd name="connsiteY2" fmla="*/ 1772799 h 1830176"/>
              <a:gd name="connsiteX3" fmla="*/ 1779843 w 1851660"/>
              <a:gd name="connsiteY3" fmla="*/ 918784 h 1830176"/>
              <a:gd name="connsiteX4" fmla="*/ 925828 w 1851660"/>
              <a:gd name="connsiteY4" fmla="*/ 64769 h 1830176"/>
              <a:gd name="connsiteX5" fmla="*/ 0 w 1851660"/>
              <a:gd name="connsiteY5" fmla="*/ 0 h 1830176"/>
              <a:gd name="connsiteX6" fmla="*/ 1851660 w 1851660"/>
              <a:gd name="connsiteY6" fmla="*/ 0 h 1830176"/>
              <a:gd name="connsiteX7" fmla="*/ 1851660 w 1851660"/>
              <a:gd name="connsiteY7" fmla="*/ 1830176 h 1830176"/>
              <a:gd name="connsiteX8" fmla="*/ 0 w 1851660"/>
              <a:gd name="connsiteY8" fmla="*/ 1830176 h 183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1660" h="1830176">
                <a:moveTo>
                  <a:pt x="925828" y="64769"/>
                </a:moveTo>
                <a:cubicBezTo>
                  <a:pt x="454169" y="64769"/>
                  <a:pt x="71813" y="447125"/>
                  <a:pt x="71813" y="918784"/>
                </a:cubicBezTo>
                <a:cubicBezTo>
                  <a:pt x="71813" y="1390443"/>
                  <a:pt x="454169" y="1772799"/>
                  <a:pt x="925828" y="1772799"/>
                </a:cubicBezTo>
                <a:cubicBezTo>
                  <a:pt x="1397487" y="1772799"/>
                  <a:pt x="1779843" y="1390443"/>
                  <a:pt x="1779843" y="918784"/>
                </a:cubicBezTo>
                <a:cubicBezTo>
                  <a:pt x="1779843" y="447125"/>
                  <a:pt x="1397487" y="64769"/>
                  <a:pt x="925828" y="64769"/>
                </a:cubicBezTo>
                <a:close/>
                <a:moveTo>
                  <a:pt x="0" y="0"/>
                </a:moveTo>
                <a:lnTo>
                  <a:pt x="1851660" y="0"/>
                </a:lnTo>
                <a:lnTo>
                  <a:pt x="1851660" y="1830176"/>
                </a:lnTo>
                <a:lnTo>
                  <a:pt x="0" y="1830176"/>
                </a:lnTo>
                <a:close/>
              </a:path>
            </a:pathLst>
          </a:cu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>
            <a:outerShdw blurRad="254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828343"/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41" name="Freeform: Shape 35">
            <a:extLst>
              <a:ext uri="{FF2B5EF4-FFF2-40B4-BE49-F238E27FC236}">
                <a16:creationId xmlns="" xmlns:a16="http://schemas.microsoft.com/office/drawing/2014/main" id="{49B7E1C1-12C1-4CBA-9F79-A75305F9190C}"/>
              </a:ext>
            </a:extLst>
          </p:cNvPr>
          <p:cNvSpPr/>
          <p:nvPr/>
        </p:nvSpPr>
        <p:spPr>
          <a:xfrm>
            <a:off x="6221624" y="4349742"/>
            <a:ext cx="4314022" cy="4309148"/>
          </a:xfrm>
          <a:custGeom>
            <a:avLst/>
            <a:gdLst>
              <a:gd name="connsiteX0" fmla="*/ 1078784 w 2157573"/>
              <a:gd name="connsiteY0" fmla="*/ 223551 h 2155135"/>
              <a:gd name="connsiteX1" fmla="*/ 224769 w 2157573"/>
              <a:gd name="connsiteY1" fmla="*/ 1077566 h 2155135"/>
              <a:gd name="connsiteX2" fmla="*/ 1078784 w 2157573"/>
              <a:gd name="connsiteY2" fmla="*/ 1931581 h 2155135"/>
              <a:gd name="connsiteX3" fmla="*/ 1932799 w 2157573"/>
              <a:gd name="connsiteY3" fmla="*/ 1077566 h 2155135"/>
              <a:gd name="connsiteX4" fmla="*/ 1078784 w 2157573"/>
              <a:gd name="connsiteY4" fmla="*/ 223551 h 2155135"/>
              <a:gd name="connsiteX5" fmla="*/ 0 w 2157573"/>
              <a:gd name="connsiteY5" fmla="*/ 0 h 2155135"/>
              <a:gd name="connsiteX6" fmla="*/ 2157573 w 2157573"/>
              <a:gd name="connsiteY6" fmla="*/ 0 h 2155135"/>
              <a:gd name="connsiteX7" fmla="*/ 2157573 w 2157573"/>
              <a:gd name="connsiteY7" fmla="*/ 2155135 h 2155135"/>
              <a:gd name="connsiteX8" fmla="*/ 0 w 2157573"/>
              <a:gd name="connsiteY8" fmla="*/ 2155135 h 2155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7573" h="2155135">
                <a:moveTo>
                  <a:pt x="1078784" y="223551"/>
                </a:moveTo>
                <a:cubicBezTo>
                  <a:pt x="607125" y="223551"/>
                  <a:pt x="224769" y="605907"/>
                  <a:pt x="224769" y="1077566"/>
                </a:cubicBezTo>
                <a:cubicBezTo>
                  <a:pt x="224769" y="1549225"/>
                  <a:pt x="607125" y="1931581"/>
                  <a:pt x="1078784" y="1931581"/>
                </a:cubicBezTo>
                <a:cubicBezTo>
                  <a:pt x="1550443" y="1931581"/>
                  <a:pt x="1932799" y="1549225"/>
                  <a:pt x="1932799" y="1077566"/>
                </a:cubicBezTo>
                <a:cubicBezTo>
                  <a:pt x="1932799" y="605907"/>
                  <a:pt x="1550443" y="223551"/>
                  <a:pt x="1078784" y="223551"/>
                </a:cubicBezTo>
                <a:close/>
                <a:moveTo>
                  <a:pt x="0" y="0"/>
                </a:moveTo>
                <a:lnTo>
                  <a:pt x="2157573" y="0"/>
                </a:lnTo>
                <a:lnTo>
                  <a:pt x="2157573" y="2155135"/>
                </a:lnTo>
                <a:lnTo>
                  <a:pt x="0" y="2155135"/>
                </a:lnTo>
                <a:close/>
              </a:path>
            </a:pathLst>
          </a:cu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/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42" name="Rectangle 37">
            <a:extLst>
              <a:ext uri="{FF2B5EF4-FFF2-40B4-BE49-F238E27FC236}">
                <a16:creationId xmlns="" xmlns:a16="http://schemas.microsoft.com/office/drawing/2014/main" id="{0E842C4D-4F1B-4007-BA8F-12B217C144C7}"/>
              </a:ext>
            </a:extLst>
          </p:cNvPr>
          <p:cNvSpPr/>
          <p:nvPr/>
        </p:nvSpPr>
        <p:spPr>
          <a:xfrm>
            <a:off x="6221620" y="8658891"/>
            <a:ext cx="4314022" cy="117288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/>
            <a:r>
              <a:rPr lang="en-US" sz="4799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Meta: 60</a:t>
            </a:r>
          </a:p>
        </p:txBody>
      </p:sp>
      <p:sp>
        <p:nvSpPr>
          <p:cNvPr id="47" name="TextBox 102">
            <a:extLst>
              <a:ext uri="{FF2B5EF4-FFF2-40B4-BE49-F238E27FC236}">
                <a16:creationId xmlns="" xmlns:a16="http://schemas.microsoft.com/office/drawing/2014/main" id="{B38E331F-0F4F-4276-A8FD-CB7CF8CC0CA0}"/>
              </a:ext>
            </a:extLst>
          </p:cNvPr>
          <p:cNvSpPr txBox="1"/>
          <p:nvPr/>
        </p:nvSpPr>
        <p:spPr>
          <a:xfrm>
            <a:off x="5843357" y="11090779"/>
            <a:ext cx="5061959" cy="1938608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 defTabSz="1828343"/>
            <a:r>
              <a:rPr lang="es-MX" sz="3999" b="1" kern="0" noProof="1">
                <a:solidFill>
                  <a:prstClr val="black"/>
                </a:solidFill>
              </a:rPr>
              <a:t>Personal docente que ha recibido asesorías metodológicas</a:t>
            </a:r>
            <a:endParaRPr lang="en-US" sz="3999" b="1" kern="0" noProof="1">
              <a:solidFill>
                <a:prstClr val="black"/>
              </a:solidFill>
            </a:endParaRPr>
          </a:p>
        </p:txBody>
      </p:sp>
      <p:sp>
        <p:nvSpPr>
          <p:cNvPr id="50" name="Rectangle 53">
            <a:extLst>
              <a:ext uri="{FF2B5EF4-FFF2-40B4-BE49-F238E27FC236}">
                <a16:creationId xmlns="" xmlns:a16="http://schemas.microsoft.com/office/drawing/2014/main" id="{4D2500AD-75CF-41CF-B4C5-DFFEDCD69241}"/>
              </a:ext>
            </a:extLst>
          </p:cNvPr>
          <p:cNvSpPr/>
          <p:nvPr/>
        </p:nvSpPr>
        <p:spPr>
          <a:xfrm>
            <a:off x="6221622" y="3173479"/>
            <a:ext cx="4314022" cy="1176264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/>
            <a:r>
              <a:rPr lang="en-US" sz="7998" b="1" kern="0" dirty="0">
                <a:solidFill>
                  <a:prstClr val="black">
                    <a:lumMod val="95000"/>
                    <a:lumOff val="5000"/>
                  </a:prstClr>
                </a:solidFill>
              </a:rPr>
              <a:t>17</a:t>
            </a:r>
          </a:p>
        </p:txBody>
      </p:sp>
      <p:sp>
        <p:nvSpPr>
          <p:cNvPr id="21" name="Rectangle 37">
            <a:extLst>
              <a:ext uri="{FF2B5EF4-FFF2-40B4-BE49-F238E27FC236}">
                <a16:creationId xmlns="" xmlns:a16="http://schemas.microsoft.com/office/drawing/2014/main" id="{0E842C4D-4F1B-4007-BA8F-12B217C144C7}"/>
              </a:ext>
            </a:extLst>
          </p:cNvPr>
          <p:cNvSpPr/>
          <p:nvPr/>
        </p:nvSpPr>
        <p:spPr>
          <a:xfrm>
            <a:off x="6217328" y="9736147"/>
            <a:ext cx="4314022" cy="117288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/>
            <a:r>
              <a:rPr lang="en-US" sz="7198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28%</a:t>
            </a:r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7968" y="702915"/>
            <a:ext cx="2501566" cy="1367588"/>
          </a:xfrm>
          <a:prstGeom prst="rect">
            <a:avLst/>
          </a:prstGeom>
        </p:spPr>
      </p:pic>
      <p:pic>
        <p:nvPicPr>
          <p:cNvPr id="56" name="Imagen 5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953" y="5388282"/>
            <a:ext cx="2151973" cy="2151973"/>
          </a:xfrm>
          <a:prstGeom prst="rect">
            <a:avLst/>
          </a:prstGeom>
        </p:spPr>
      </p:pic>
      <p:sp>
        <p:nvSpPr>
          <p:cNvPr id="60" name="Rectangle 88" descr="Header Gray Bar"/>
          <p:cNvSpPr/>
          <p:nvPr/>
        </p:nvSpPr>
        <p:spPr bwMode="auto">
          <a:xfrm>
            <a:off x="-22221" y="13186878"/>
            <a:ext cx="24396695" cy="623392"/>
          </a:xfrm>
          <a:prstGeom prst="rect">
            <a:avLst/>
          </a:prstGeom>
          <a:gradFill flip="none" rotWithShape="1">
            <a:gsLst>
              <a:gs pos="39000">
                <a:srgbClr val="3795AF"/>
              </a:gs>
              <a:gs pos="100000">
                <a:srgbClr val="5D5D5D"/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61" name="Rectangle 82">
            <a:extLst>
              <a:ext uri="{FF2B5EF4-FFF2-40B4-BE49-F238E27FC236}">
                <a16:creationId xmlns="" xmlns:a16="http://schemas.microsoft.com/office/drawing/2014/main" id="{238A0F47-609E-4F54-8ABD-02870D986C60}"/>
              </a:ext>
            </a:extLst>
          </p:cNvPr>
          <p:cNvSpPr/>
          <p:nvPr/>
        </p:nvSpPr>
        <p:spPr>
          <a:xfrm>
            <a:off x="12633243" y="4715439"/>
            <a:ext cx="4033301" cy="3577554"/>
          </a:xfrm>
          <a:prstGeom prst="rect">
            <a:avLst/>
          </a:prstGeom>
          <a:solidFill>
            <a:srgbClr val="3795A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62" name="Freeform: Shape 83">
            <a:extLst>
              <a:ext uri="{FF2B5EF4-FFF2-40B4-BE49-F238E27FC236}">
                <a16:creationId xmlns="" xmlns:a16="http://schemas.microsoft.com/office/drawing/2014/main" id="{E48AEADB-4C5C-455B-8283-64CA9A094D20}"/>
              </a:ext>
            </a:extLst>
          </p:cNvPr>
          <p:cNvSpPr/>
          <p:nvPr/>
        </p:nvSpPr>
        <p:spPr>
          <a:xfrm>
            <a:off x="12492889" y="4349740"/>
            <a:ext cx="4562374" cy="4309148"/>
          </a:xfrm>
          <a:custGeom>
            <a:avLst/>
            <a:gdLst>
              <a:gd name="connsiteX0" fmla="*/ 1078784 w 2157573"/>
              <a:gd name="connsiteY0" fmla="*/ 223551 h 2155135"/>
              <a:gd name="connsiteX1" fmla="*/ 224769 w 2157573"/>
              <a:gd name="connsiteY1" fmla="*/ 1077566 h 2155135"/>
              <a:gd name="connsiteX2" fmla="*/ 1078784 w 2157573"/>
              <a:gd name="connsiteY2" fmla="*/ 1931581 h 2155135"/>
              <a:gd name="connsiteX3" fmla="*/ 1932799 w 2157573"/>
              <a:gd name="connsiteY3" fmla="*/ 1077566 h 2155135"/>
              <a:gd name="connsiteX4" fmla="*/ 1078784 w 2157573"/>
              <a:gd name="connsiteY4" fmla="*/ 223551 h 2155135"/>
              <a:gd name="connsiteX5" fmla="*/ 0 w 2157573"/>
              <a:gd name="connsiteY5" fmla="*/ 0 h 2155135"/>
              <a:gd name="connsiteX6" fmla="*/ 2157573 w 2157573"/>
              <a:gd name="connsiteY6" fmla="*/ 0 h 2155135"/>
              <a:gd name="connsiteX7" fmla="*/ 2157573 w 2157573"/>
              <a:gd name="connsiteY7" fmla="*/ 2155135 h 2155135"/>
              <a:gd name="connsiteX8" fmla="*/ 0 w 2157573"/>
              <a:gd name="connsiteY8" fmla="*/ 2155135 h 2155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7573" h="2155135">
                <a:moveTo>
                  <a:pt x="1078784" y="223551"/>
                </a:moveTo>
                <a:cubicBezTo>
                  <a:pt x="607125" y="223551"/>
                  <a:pt x="224769" y="605907"/>
                  <a:pt x="224769" y="1077566"/>
                </a:cubicBezTo>
                <a:cubicBezTo>
                  <a:pt x="224769" y="1549225"/>
                  <a:pt x="607125" y="1931581"/>
                  <a:pt x="1078784" y="1931581"/>
                </a:cubicBezTo>
                <a:cubicBezTo>
                  <a:pt x="1550443" y="1931581"/>
                  <a:pt x="1932799" y="1549225"/>
                  <a:pt x="1932799" y="1077566"/>
                </a:cubicBezTo>
                <a:cubicBezTo>
                  <a:pt x="1932799" y="605907"/>
                  <a:pt x="1550443" y="223551"/>
                  <a:pt x="1078784" y="223551"/>
                </a:cubicBezTo>
                <a:close/>
                <a:moveTo>
                  <a:pt x="0" y="0"/>
                </a:moveTo>
                <a:lnTo>
                  <a:pt x="2157573" y="0"/>
                </a:lnTo>
                <a:lnTo>
                  <a:pt x="2157573" y="2155135"/>
                </a:lnTo>
                <a:lnTo>
                  <a:pt x="0" y="2155135"/>
                </a:lnTo>
                <a:close/>
              </a:path>
            </a:pathLst>
          </a:cu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endParaRPr lang="en-US" sz="3599" kern="0">
              <a:solidFill>
                <a:prstClr val="white"/>
              </a:solidFill>
            </a:endParaRPr>
          </a:p>
        </p:txBody>
      </p:sp>
      <p:sp>
        <p:nvSpPr>
          <p:cNvPr id="64" name="Rectangle 85">
            <a:extLst>
              <a:ext uri="{FF2B5EF4-FFF2-40B4-BE49-F238E27FC236}">
                <a16:creationId xmlns="" xmlns:a16="http://schemas.microsoft.com/office/drawing/2014/main" id="{BE1CF51B-797B-441E-BBA7-175F22549B9C}"/>
              </a:ext>
            </a:extLst>
          </p:cNvPr>
          <p:cNvSpPr/>
          <p:nvPr/>
        </p:nvSpPr>
        <p:spPr>
          <a:xfrm>
            <a:off x="12492885" y="8658889"/>
            <a:ext cx="4562378" cy="117288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r>
              <a:rPr lang="en-US" sz="4799" b="1" ker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Meta: $30,227</a:t>
            </a:r>
          </a:p>
        </p:txBody>
      </p:sp>
      <p:sp>
        <p:nvSpPr>
          <p:cNvPr id="66" name="Rectangle 56">
            <a:extLst>
              <a:ext uri="{FF2B5EF4-FFF2-40B4-BE49-F238E27FC236}">
                <a16:creationId xmlns="" xmlns:a16="http://schemas.microsoft.com/office/drawing/2014/main" id="{7ABBA1F3-B638-465E-9361-BE29D561EC7D}"/>
              </a:ext>
            </a:extLst>
          </p:cNvPr>
          <p:cNvSpPr/>
          <p:nvPr/>
        </p:nvSpPr>
        <p:spPr>
          <a:xfrm>
            <a:off x="12492885" y="3173477"/>
            <a:ext cx="4562378" cy="1176264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/>
            <a:r>
              <a:rPr lang="en-US" sz="7998" b="1" kern="0">
                <a:solidFill>
                  <a:prstClr val="black">
                    <a:lumMod val="95000"/>
                    <a:lumOff val="5000"/>
                  </a:prstClr>
                </a:solidFill>
              </a:rPr>
              <a:t> $32,521</a:t>
            </a:r>
          </a:p>
        </p:txBody>
      </p:sp>
      <p:sp>
        <p:nvSpPr>
          <p:cNvPr id="67" name="Rectangle 85">
            <a:extLst>
              <a:ext uri="{FF2B5EF4-FFF2-40B4-BE49-F238E27FC236}">
                <a16:creationId xmlns="" xmlns:a16="http://schemas.microsoft.com/office/drawing/2014/main" id="{BE1CF51B-797B-441E-BBA7-175F22549B9C}"/>
              </a:ext>
            </a:extLst>
          </p:cNvPr>
          <p:cNvSpPr/>
          <p:nvPr/>
        </p:nvSpPr>
        <p:spPr>
          <a:xfrm>
            <a:off x="12492885" y="9831776"/>
            <a:ext cx="4562378" cy="117288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828343">
              <a:defRPr/>
            </a:pPr>
            <a:r>
              <a:rPr lang="en-US" sz="7198" b="1" ker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108%</a:t>
            </a:r>
          </a:p>
        </p:txBody>
      </p:sp>
      <p:pic>
        <p:nvPicPr>
          <p:cNvPr id="68" name="Imagen 6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2159" y="5349561"/>
            <a:ext cx="2143826" cy="2143826"/>
          </a:xfrm>
          <a:prstGeom prst="rect">
            <a:avLst/>
          </a:prstGeom>
        </p:spPr>
      </p:pic>
      <p:sp>
        <p:nvSpPr>
          <p:cNvPr id="69" name="TextBox 108">
            <a:extLst>
              <a:ext uri="{FF2B5EF4-FFF2-40B4-BE49-F238E27FC236}">
                <a16:creationId xmlns="" xmlns:a16="http://schemas.microsoft.com/office/drawing/2014/main" id="{F80C6EBB-30BE-4F32-8A71-900D60B0D901}"/>
              </a:ext>
            </a:extLst>
          </p:cNvPr>
          <p:cNvSpPr txBox="1"/>
          <p:nvPr/>
        </p:nvSpPr>
        <p:spPr>
          <a:xfrm>
            <a:off x="12741240" y="11278960"/>
            <a:ext cx="4314022" cy="1323183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 defTabSz="1828343"/>
            <a:r>
              <a:rPr lang="es-MX" sz="3999" b="1" kern="0" noProof="1">
                <a:solidFill>
                  <a:prstClr val="black"/>
                </a:solidFill>
              </a:rPr>
              <a:t>Monto Ejecutado</a:t>
            </a:r>
          </a:p>
          <a:p>
            <a:pPr algn="ctr" defTabSz="1828343"/>
            <a:r>
              <a:rPr lang="es-MX" sz="3999" b="1" kern="0" noProof="1">
                <a:solidFill>
                  <a:prstClr val="black"/>
                </a:solidFill>
              </a:rPr>
              <a:t> al 1T - 2020</a:t>
            </a:r>
            <a:endParaRPr lang="en-US" sz="3999" b="1" kern="0" noProof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3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6"/>
          <p:cNvSpPr txBox="1">
            <a:spLocks/>
          </p:cNvSpPr>
          <p:nvPr/>
        </p:nvSpPr>
        <p:spPr>
          <a:xfrm>
            <a:off x="2455959" y="4554345"/>
            <a:ext cx="19374775" cy="1777643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79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3. </a:t>
            </a:r>
            <a:r>
              <a:rPr lang="en-US" sz="10797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Gestión</a:t>
            </a:r>
            <a:r>
              <a:rPr lang="en-US" sz="1079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 </a:t>
            </a:r>
          </a:p>
          <a:p>
            <a:r>
              <a:rPr lang="en-US" sz="10797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Administrativa</a:t>
            </a:r>
            <a:r>
              <a:rPr lang="en-US" sz="1079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 - </a:t>
            </a:r>
            <a:r>
              <a:rPr lang="en-US" sz="10797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Financiera</a:t>
            </a:r>
            <a:endParaRPr lang="en-US" sz="10797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63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735499D-1E7C-CC49-9F8F-2981B82B15AD}"/>
              </a:ext>
            </a:extLst>
          </p:cNvPr>
          <p:cNvSpPr/>
          <p:nvPr/>
        </p:nvSpPr>
        <p:spPr>
          <a:xfrm>
            <a:off x="1520825" y="762000"/>
            <a:ext cx="6858000" cy="2032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83FF417-7AA4-2945-912E-C0522274C2BD}"/>
              </a:ext>
            </a:extLst>
          </p:cNvPr>
          <p:cNvSpPr/>
          <p:nvPr/>
        </p:nvSpPr>
        <p:spPr>
          <a:xfrm>
            <a:off x="8759825" y="762000"/>
            <a:ext cx="6858000" cy="2032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020B5E2-B3CD-5E4F-A017-D75EB6226176}"/>
              </a:ext>
            </a:extLst>
          </p:cNvPr>
          <p:cNvSpPr/>
          <p:nvPr/>
        </p:nvSpPr>
        <p:spPr>
          <a:xfrm>
            <a:off x="15998825" y="762000"/>
            <a:ext cx="7968046" cy="2032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EF911E1-9A12-5D4A-8BA0-7968BA11CC16}"/>
              </a:ext>
            </a:extLst>
          </p:cNvPr>
          <p:cNvSpPr/>
          <p:nvPr/>
        </p:nvSpPr>
        <p:spPr>
          <a:xfrm>
            <a:off x="1520825" y="3149600"/>
            <a:ext cx="14097000" cy="48006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2D45D22-494C-DB48-B5CD-12D9D8C76D4A}"/>
              </a:ext>
            </a:extLst>
          </p:cNvPr>
          <p:cNvSpPr/>
          <p:nvPr/>
        </p:nvSpPr>
        <p:spPr>
          <a:xfrm>
            <a:off x="1519127" y="8259633"/>
            <a:ext cx="6858000" cy="51816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411DF37-F235-4A4E-90D7-07B26DDB5C24}"/>
              </a:ext>
            </a:extLst>
          </p:cNvPr>
          <p:cNvSpPr/>
          <p:nvPr/>
        </p:nvSpPr>
        <p:spPr>
          <a:xfrm>
            <a:off x="8759825" y="8305800"/>
            <a:ext cx="6858000" cy="51816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6600" b="1" dirty="0">
              <a:solidFill>
                <a:srgbClr val="229DCE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B301090-4FF3-8540-9B2E-FD410FC8FD44}"/>
              </a:ext>
            </a:extLst>
          </p:cNvPr>
          <p:cNvSpPr/>
          <p:nvPr/>
        </p:nvSpPr>
        <p:spPr>
          <a:xfrm>
            <a:off x="15998824" y="3149600"/>
            <a:ext cx="8004175" cy="48006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F707110-B837-B045-AE1F-167602394710}"/>
              </a:ext>
            </a:extLst>
          </p:cNvPr>
          <p:cNvSpPr/>
          <p:nvPr/>
        </p:nvSpPr>
        <p:spPr>
          <a:xfrm>
            <a:off x="15998825" y="8305800"/>
            <a:ext cx="7968046" cy="51816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661B25D5-24C8-AC49-844B-8D377F7E60D4}"/>
              </a:ext>
            </a:extLst>
          </p:cNvPr>
          <p:cNvSpPr/>
          <p:nvPr/>
        </p:nvSpPr>
        <p:spPr>
          <a:xfrm>
            <a:off x="1892300" y="1130300"/>
            <a:ext cx="1295400" cy="1295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60DA6106-D421-1342-91F2-27414AD80B3E}"/>
              </a:ext>
            </a:extLst>
          </p:cNvPr>
          <p:cNvSpPr/>
          <p:nvPr/>
        </p:nvSpPr>
        <p:spPr>
          <a:xfrm>
            <a:off x="9134928" y="1130300"/>
            <a:ext cx="1295400" cy="1295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3FC41770-556E-BA41-A7A3-67DD1C09705C}"/>
              </a:ext>
            </a:extLst>
          </p:cNvPr>
          <p:cNvSpPr/>
          <p:nvPr/>
        </p:nvSpPr>
        <p:spPr>
          <a:xfrm>
            <a:off x="16377556" y="1130300"/>
            <a:ext cx="1295400" cy="1295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56FB24A-7714-504F-B00E-9DA197B8A093}"/>
              </a:ext>
            </a:extLst>
          </p:cNvPr>
          <p:cNvSpPr txBox="1"/>
          <p:nvPr/>
        </p:nvSpPr>
        <p:spPr>
          <a:xfrm>
            <a:off x="3012038" y="894834"/>
            <a:ext cx="5602816" cy="83099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AUDITORIAS REALIZADAS DEL PLAN </a:t>
            </a:r>
          </a:p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DE TRABAJO ANUAL</a:t>
            </a:r>
            <a:endParaRPr lang="en-US" sz="2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3AED0F6-BD03-8B40-881D-A0DE3B9C0A68}"/>
              </a:ext>
            </a:extLst>
          </p:cNvPr>
          <p:cNvSpPr txBox="1"/>
          <p:nvPr/>
        </p:nvSpPr>
        <p:spPr>
          <a:xfrm>
            <a:off x="10705108" y="1079500"/>
            <a:ext cx="4451861" cy="461665"/>
          </a:xfrm>
          <a:prstGeom prst="rect">
            <a:avLst/>
          </a:prstGeom>
          <a:noFill/>
        </p:spPr>
        <p:txBody>
          <a:bodyPr wrap="none" lIns="91440" rtlCol="0" anchor="ctr" anchorCtr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CONSULTORÍAS REALIZADAS</a:t>
            </a:r>
            <a:endParaRPr lang="en-US" sz="2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CCDF37E-7FDE-FF44-9376-E912460CAA50}"/>
              </a:ext>
            </a:extLst>
          </p:cNvPr>
          <p:cNvSpPr txBox="1"/>
          <p:nvPr/>
        </p:nvSpPr>
        <p:spPr>
          <a:xfrm>
            <a:off x="18506068" y="945634"/>
            <a:ext cx="4960012" cy="83099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AUDITORIAS ADMINISTRATIVAS</a:t>
            </a:r>
          </a:p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FINANCIERAS POR AUDITOR</a:t>
            </a:r>
            <a:endParaRPr lang="en-US" sz="2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E1A2FCE-0ACE-F043-B604-766215E36D83}"/>
              </a:ext>
            </a:extLst>
          </p:cNvPr>
          <p:cNvSpPr txBox="1"/>
          <p:nvPr/>
        </p:nvSpPr>
        <p:spPr>
          <a:xfrm>
            <a:off x="4865711" y="1670615"/>
            <a:ext cx="671979" cy="110799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6600" b="1" dirty="0">
                <a:solidFill>
                  <a:schemeClr val="accent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D940861-A42F-094E-80AE-F4290D7D8681}"/>
              </a:ext>
            </a:extLst>
          </p:cNvPr>
          <p:cNvSpPr txBox="1"/>
          <p:nvPr/>
        </p:nvSpPr>
        <p:spPr>
          <a:xfrm>
            <a:off x="11950357" y="1732171"/>
            <a:ext cx="671979" cy="110799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6600" b="1" dirty="0" smtClean="0">
                <a:solidFill>
                  <a:schemeClr val="accent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</a:t>
            </a:r>
            <a:endParaRPr lang="en-US" sz="6600" b="1" dirty="0">
              <a:solidFill>
                <a:schemeClr val="accent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F00EEFA-AB75-D847-94E5-A1978967E269}"/>
              </a:ext>
            </a:extLst>
          </p:cNvPr>
          <p:cNvSpPr txBox="1"/>
          <p:nvPr/>
        </p:nvSpPr>
        <p:spPr>
          <a:xfrm>
            <a:off x="20524826" y="1640691"/>
            <a:ext cx="1388522" cy="110799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6600" b="1" dirty="0" smtClean="0">
                <a:solidFill>
                  <a:schemeClr val="accent3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1.5</a:t>
            </a:r>
            <a:endParaRPr lang="en-US" sz="6600" b="1" dirty="0">
              <a:solidFill>
                <a:schemeClr val="accent3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5870A1B3-36B9-2E49-91D7-CC159DB2D638}"/>
              </a:ext>
            </a:extLst>
          </p:cNvPr>
          <p:cNvSpPr/>
          <p:nvPr/>
        </p:nvSpPr>
        <p:spPr>
          <a:xfrm>
            <a:off x="1892300" y="3481614"/>
            <a:ext cx="1006247" cy="100624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BA8222B-A0D9-8141-9371-2B096214B355}"/>
              </a:ext>
            </a:extLst>
          </p:cNvPr>
          <p:cNvSpPr txBox="1"/>
          <p:nvPr/>
        </p:nvSpPr>
        <p:spPr>
          <a:xfrm>
            <a:off x="3080126" y="3753904"/>
            <a:ext cx="5626861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ACCIONES FORMATIVAS AUDITADAS</a:t>
            </a:r>
            <a:endParaRPr lang="en-US" sz="2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graphicFrame>
        <p:nvGraphicFramePr>
          <p:cNvPr id="26" name="Chart 25">
            <a:extLst>
              <a:ext uri="{FF2B5EF4-FFF2-40B4-BE49-F238E27FC236}">
                <a16:creationId xmlns="" xmlns:a16="http://schemas.microsoft.com/office/drawing/2014/main" id="{CEB77392-C319-ED47-BCD1-8E6D422A71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6367008"/>
              </p:ext>
            </p:extLst>
          </p:nvPr>
        </p:nvGraphicFramePr>
        <p:xfrm>
          <a:off x="1892300" y="4632725"/>
          <a:ext cx="15491503" cy="3048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7" name="Oval 26">
            <a:extLst>
              <a:ext uri="{FF2B5EF4-FFF2-40B4-BE49-F238E27FC236}">
                <a16:creationId xmlns="" xmlns:a16="http://schemas.microsoft.com/office/drawing/2014/main" id="{07827D9F-3520-F340-8A1F-906D96A07081}"/>
              </a:ext>
            </a:extLst>
          </p:cNvPr>
          <p:cNvSpPr/>
          <p:nvPr/>
        </p:nvSpPr>
        <p:spPr>
          <a:xfrm>
            <a:off x="16377556" y="3481614"/>
            <a:ext cx="1006247" cy="100624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D1AEB967-82E5-6E4D-AC24-B62E775564D8}"/>
              </a:ext>
            </a:extLst>
          </p:cNvPr>
          <p:cNvSpPr txBox="1"/>
          <p:nvPr/>
        </p:nvSpPr>
        <p:spPr>
          <a:xfrm>
            <a:off x="17565382" y="3753904"/>
            <a:ext cx="6101350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AUDITORIAS A ACCIONES FORMATIVAS </a:t>
            </a:r>
            <a:endParaRPr lang="en-US" sz="2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="" xmlns:a16="http://schemas.microsoft.com/office/drawing/2014/main" id="{3FBDA204-5558-C847-AE7A-0114449D58DB}"/>
              </a:ext>
            </a:extLst>
          </p:cNvPr>
          <p:cNvSpPr/>
          <p:nvPr/>
        </p:nvSpPr>
        <p:spPr>
          <a:xfrm>
            <a:off x="16580455" y="4819874"/>
            <a:ext cx="2935628" cy="2888444"/>
          </a:xfrm>
          <a:prstGeom prst="roundRect">
            <a:avLst>
              <a:gd name="adj" fmla="val 1568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="" xmlns:a16="http://schemas.microsoft.com/office/drawing/2014/main" id="{ABC81858-2EBC-3941-A0A8-4E2C143B8217}"/>
              </a:ext>
            </a:extLst>
          </p:cNvPr>
          <p:cNvSpPr/>
          <p:nvPr/>
        </p:nvSpPr>
        <p:spPr>
          <a:xfrm>
            <a:off x="20762152" y="4843020"/>
            <a:ext cx="2791427" cy="2865298"/>
          </a:xfrm>
          <a:prstGeom prst="roundRect">
            <a:avLst>
              <a:gd name="adj" fmla="val 1568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86D06771-ED95-434F-89BC-6E6B7677C1FB}"/>
              </a:ext>
            </a:extLst>
          </p:cNvPr>
          <p:cNvSpPr txBox="1"/>
          <p:nvPr/>
        </p:nvSpPr>
        <p:spPr>
          <a:xfrm>
            <a:off x="17248291" y="4803100"/>
            <a:ext cx="1646605" cy="110799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C00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336</a:t>
            </a:r>
            <a:endParaRPr lang="en-US" sz="6600" b="1" dirty="0">
              <a:solidFill>
                <a:srgbClr val="FFC000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1751AED1-6994-D144-A1E1-D6D841D83F53}"/>
              </a:ext>
            </a:extLst>
          </p:cNvPr>
          <p:cNvSpPr txBox="1"/>
          <p:nvPr/>
        </p:nvSpPr>
        <p:spPr>
          <a:xfrm>
            <a:off x="20812243" y="4939491"/>
            <a:ext cx="2831224" cy="83099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$985,991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EF6DA6ED-9E03-EB4F-AD17-0EBB0E66ACA7}"/>
              </a:ext>
            </a:extLst>
          </p:cNvPr>
          <p:cNvSpPr txBox="1"/>
          <p:nvPr/>
        </p:nvSpPr>
        <p:spPr>
          <a:xfrm>
            <a:off x="16657181" y="6071723"/>
            <a:ext cx="2730954" cy="120032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400" b="1" dirty="0" smtClean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ACCIONES FORMATIVAS AUDITADAS</a:t>
            </a:r>
            <a:endParaRPr lang="en-US" sz="2400" b="1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6AE1FB53-F2F0-F343-83C8-76A89652DBC2}"/>
              </a:ext>
            </a:extLst>
          </p:cNvPr>
          <p:cNvSpPr txBox="1"/>
          <p:nvPr/>
        </p:nvSpPr>
        <p:spPr>
          <a:xfrm>
            <a:off x="20762151" y="5953992"/>
            <a:ext cx="2791427" cy="156966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400" b="1" dirty="0" smtClean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MONTO DE LAS ACCIONES FORMATIVAS AUDITADAS</a:t>
            </a:r>
            <a:endParaRPr lang="en-US" sz="2400" b="1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55072350-A9AB-AF45-B195-029E2DD8C067}"/>
              </a:ext>
            </a:extLst>
          </p:cNvPr>
          <p:cNvSpPr txBox="1"/>
          <p:nvPr/>
        </p:nvSpPr>
        <p:spPr>
          <a:xfrm>
            <a:off x="2978782" y="8614719"/>
            <a:ext cx="5035353" cy="120032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PORCENTAJE DE EJECUCIÓN</a:t>
            </a:r>
          </a:p>
          <a:p>
            <a:r>
              <a:rPr lang="en-US" sz="2400" b="1" dirty="0" smtClean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MONTO ACCIONES FORMATIVAS</a:t>
            </a:r>
          </a:p>
          <a:p>
            <a:r>
              <a:rPr lang="en-US" sz="2400" b="1" dirty="0" smtClean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AUDITADAS</a:t>
            </a:r>
            <a:endParaRPr lang="en-US" sz="2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graphicFrame>
        <p:nvGraphicFramePr>
          <p:cNvPr id="42" name="Chart 41">
            <a:extLst>
              <a:ext uri="{FF2B5EF4-FFF2-40B4-BE49-F238E27FC236}">
                <a16:creationId xmlns="" xmlns:a16="http://schemas.microsoft.com/office/drawing/2014/main" id="{CDA5F885-6DBA-8840-AEC1-CD3A5D9AEE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1336236"/>
              </p:ext>
            </p:extLst>
          </p:nvPr>
        </p:nvGraphicFramePr>
        <p:xfrm>
          <a:off x="1203621" y="8371353"/>
          <a:ext cx="7239000" cy="5918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5" name="Oval 44">
            <a:extLst>
              <a:ext uri="{FF2B5EF4-FFF2-40B4-BE49-F238E27FC236}">
                <a16:creationId xmlns="" xmlns:a16="http://schemas.microsoft.com/office/drawing/2014/main" id="{7CBDF313-0E4E-434E-82E6-39DA8162480D}"/>
              </a:ext>
            </a:extLst>
          </p:cNvPr>
          <p:cNvSpPr/>
          <p:nvPr/>
        </p:nvSpPr>
        <p:spPr>
          <a:xfrm>
            <a:off x="9134928" y="8660961"/>
            <a:ext cx="1187826" cy="112796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916F0FED-1699-A84C-B2E5-48C039918895}"/>
              </a:ext>
            </a:extLst>
          </p:cNvPr>
          <p:cNvSpPr txBox="1"/>
          <p:nvPr/>
        </p:nvSpPr>
        <p:spPr>
          <a:xfrm>
            <a:off x="10693863" y="8748585"/>
            <a:ext cx="4160113" cy="83099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HORAS DE CAPACITACION </a:t>
            </a:r>
          </a:p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DE AUDITORIA INTERNA</a:t>
            </a:r>
          </a:p>
        </p:txBody>
      </p:sp>
      <p:sp>
        <p:nvSpPr>
          <p:cNvPr id="51" name="Oval 50">
            <a:extLst>
              <a:ext uri="{FF2B5EF4-FFF2-40B4-BE49-F238E27FC236}">
                <a16:creationId xmlns="" xmlns:a16="http://schemas.microsoft.com/office/drawing/2014/main" id="{196FAA9C-712E-A343-9791-1291C099628C}"/>
              </a:ext>
            </a:extLst>
          </p:cNvPr>
          <p:cNvSpPr/>
          <p:nvPr/>
        </p:nvSpPr>
        <p:spPr>
          <a:xfrm>
            <a:off x="16377556" y="8660961"/>
            <a:ext cx="1077343" cy="112796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0EF7C048-8602-384B-9861-6C7EA750AFD5}"/>
              </a:ext>
            </a:extLst>
          </p:cNvPr>
          <p:cNvSpPr txBox="1"/>
          <p:nvPr/>
        </p:nvSpPr>
        <p:spPr>
          <a:xfrm>
            <a:off x="17565381" y="8748585"/>
            <a:ext cx="5988197" cy="8309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MONTO EJECUTADO AL </a:t>
            </a:r>
          </a:p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PRIMER TRIMESTRE</a:t>
            </a:r>
            <a:endParaRPr lang="en-US" sz="2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="" xmlns:a16="http://schemas.microsoft.com/office/drawing/2014/main" id="{E21CB3F9-1309-5B4F-99AE-58194DDB5678}"/>
              </a:ext>
            </a:extLst>
          </p:cNvPr>
          <p:cNvSpPr/>
          <p:nvPr/>
        </p:nvSpPr>
        <p:spPr>
          <a:xfrm>
            <a:off x="18514841" y="10376367"/>
            <a:ext cx="1747668" cy="1747668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359" y="1358351"/>
            <a:ext cx="887359" cy="887359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949" y="1421985"/>
            <a:ext cx="760089" cy="760089"/>
          </a:xfrm>
          <a:prstGeom prst="rect">
            <a:avLst/>
          </a:prstGeom>
        </p:spPr>
      </p:pic>
      <p:sp>
        <p:nvSpPr>
          <p:cNvPr id="57" name="TextBox 16">
            <a:extLst>
              <a:ext uri="{FF2B5EF4-FFF2-40B4-BE49-F238E27FC236}">
                <a16:creationId xmlns="" xmlns:a16="http://schemas.microsoft.com/office/drawing/2014/main" id="{03AED0F6-BD03-8B40-881D-A0DE3B9C0A68}"/>
              </a:ext>
            </a:extLst>
          </p:cNvPr>
          <p:cNvSpPr txBox="1"/>
          <p:nvPr/>
        </p:nvSpPr>
        <p:spPr>
          <a:xfrm rot="16200000">
            <a:off x="-2973841" y="6363978"/>
            <a:ext cx="7210628" cy="923330"/>
          </a:xfrm>
          <a:prstGeom prst="rect">
            <a:avLst/>
          </a:prstGeom>
          <a:noFill/>
        </p:spPr>
        <p:txBody>
          <a:bodyPr wrap="none" lIns="91440" rtlCol="0" anchor="ctr" anchorCtr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AUDITORIA INTERNA</a:t>
            </a:r>
            <a:endParaRPr lang="en-US" sz="5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pic>
        <p:nvPicPr>
          <p:cNvPr id="58" name="Imagen 5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0311" y="1376794"/>
            <a:ext cx="764588" cy="764588"/>
          </a:xfrm>
          <a:prstGeom prst="rect">
            <a:avLst/>
          </a:prstGeom>
        </p:spPr>
      </p:pic>
      <p:sp>
        <p:nvSpPr>
          <p:cNvPr id="59" name="TextBox 19">
            <a:extLst>
              <a:ext uri="{FF2B5EF4-FFF2-40B4-BE49-F238E27FC236}">
                <a16:creationId xmlns="" xmlns:a16="http://schemas.microsoft.com/office/drawing/2014/main" id="{CD940861-A42F-094E-80AE-F4290D7D8681}"/>
              </a:ext>
            </a:extLst>
          </p:cNvPr>
          <p:cNvSpPr txBox="1"/>
          <p:nvPr/>
        </p:nvSpPr>
        <p:spPr>
          <a:xfrm>
            <a:off x="10502243" y="9552984"/>
            <a:ext cx="3792647" cy="156966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229DCE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225</a:t>
            </a:r>
            <a:endParaRPr lang="en-US" sz="7200" b="1" dirty="0">
              <a:solidFill>
                <a:srgbClr val="229DCE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pic>
        <p:nvPicPr>
          <p:cNvPr id="63" name="Imagen 6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7045" y="8840058"/>
            <a:ext cx="786805" cy="786805"/>
          </a:xfrm>
          <a:prstGeom prst="rect">
            <a:avLst/>
          </a:prstGeom>
        </p:spPr>
      </p:pic>
      <p:sp>
        <p:nvSpPr>
          <p:cNvPr id="65" name="Oval 44">
            <a:extLst>
              <a:ext uri="{FF2B5EF4-FFF2-40B4-BE49-F238E27FC236}">
                <a16:creationId xmlns="" xmlns:a16="http://schemas.microsoft.com/office/drawing/2014/main" id="{7CBDF313-0E4E-434E-82E6-39DA8162480D}"/>
              </a:ext>
            </a:extLst>
          </p:cNvPr>
          <p:cNvSpPr/>
          <p:nvPr/>
        </p:nvSpPr>
        <p:spPr>
          <a:xfrm>
            <a:off x="1679907" y="8660961"/>
            <a:ext cx="1187826" cy="112796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52" name="Oval 42">
            <a:extLst>
              <a:ext uri="{FF2B5EF4-FFF2-40B4-BE49-F238E27FC236}">
                <a16:creationId xmlns="" xmlns:a16="http://schemas.microsoft.com/office/drawing/2014/main" id="{1B3A8FC4-5E84-BD4B-9CD2-C50DD1F2C856}"/>
              </a:ext>
            </a:extLst>
          </p:cNvPr>
          <p:cNvSpPr/>
          <p:nvPr/>
        </p:nvSpPr>
        <p:spPr>
          <a:xfrm>
            <a:off x="3807085" y="10554375"/>
            <a:ext cx="2117251" cy="2266605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54" name="TextBox 43">
            <a:extLst>
              <a:ext uri="{FF2B5EF4-FFF2-40B4-BE49-F238E27FC236}">
                <a16:creationId xmlns="" xmlns:a16="http://schemas.microsoft.com/office/drawing/2014/main" id="{E4B7BCEF-F9C0-7140-B4D6-7D3EA9D10121}"/>
              </a:ext>
            </a:extLst>
          </p:cNvPr>
          <p:cNvSpPr txBox="1"/>
          <p:nvPr/>
        </p:nvSpPr>
        <p:spPr>
          <a:xfrm>
            <a:off x="4111338" y="11477344"/>
            <a:ext cx="1508746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98.4%</a:t>
            </a:r>
            <a:endParaRPr lang="en-US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graphicFrame>
        <p:nvGraphicFramePr>
          <p:cNvPr id="56" name="Chart 25">
            <a:extLst>
              <a:ext uri="{FF2B5EF4-FFF2-40B4-BE49-F238E27FC236}">
                <a16:creationId xmlns="" xmlns:a16="http://schemas.microsoft.com/office/drawing/2014/main" id="{CEB77392-C319-ED47-BCD1-8E6D422A71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8079166"/>
              </p:ext>
            </p:extLst>
          </p:nvPr>
        </p:nvGraphicFramePr>
        <p:xfrm>
          <a:off x="15924065" y="9579583"/>
          <a:ext cx="8676888" cy="3845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4" name="Imagen 1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7045" y="3634764"/>
            <a:ext cx="736295" cy="73629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908" y="8913936"/>
            <a:ext cx="639048" cy="639048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359" y="3634764"/>
            <a:ext cx="640375" cy="640375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658" y="8775700"/>
            <a:ext cx="878365" cy="878365"/>
          </a:xfrm>
          <a:prstGeom prst="rect">
            <a:avLst/>
          </a:prstGeom>
        </p:spPr>
      </p:pic>
      <p:sp>
        <p:nvSpPr>
          <p:cNvPr id="60" name="TextBox 46">
            <a:extLst>
              <a:ext uri="{FF2B5EF4-FFF2-40B4-BE49-F238E27FC236}">
                <a16:creationId xmlns="" xmlns:a16="http://schemas.microsoft.com/office/drawing/2014/main" id="{916F0FED-1699-A84C-B2E5-48C039918895}"/>
              </a:ext>
            </a:extLst>
          </p:cNvPr>
          <p:cNvSpPr txBox="1"/>
          <p:nvPr/>
        </p:nvSpPr>
        <p:spPr>
          <a:xfrm>
            <a:off x="10318509" y="11203706"/>
            <a:ext cx="4160113" cy="83099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HORAS DE CAPACITACION </a:t>
            </a:r>
          </a:p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POR AUDITOR</a:t>
            </a:r>
          </a:p>
        </p:txBody>
      </p:sp>
      <p:sp>
        <p:nvSpPr>
          <p:cNvPr id="61" name="TextBox 19">
            <a:extLst>
              <a:ext uri="{FF2B5EF4-FFF2-40B4-BE49-F238E27FC236}">
                <a16:creationId xmlns="" xmlns:a16="http://schemas.microsoft.com/office/drawing/2014/main" id="{CD940861-A42F-094E-80AE-F4290D7D8681}"/>
              </a:ext>
            </a:extLst>
          </p:cNvPr>
          <p:cNvSpPr txBox="1"/>
          <p:nvPr/>
        </p:nvSpPr>
        <p:spPr>
          <a:xfrm>
            <a:off x="10593066" y="11800509"/>
            <a:ext cx="3792647" cy="156966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229DCE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25 </a:t>
            </a:r>
            <a:r>
              <a:rPr lang="en-US" sz="9600" b="1" dirty="0" err="1" smtClean="0">
                <a:solidFill>
                  <a:srgbClr val="229DCE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hrs</a:t>
            </a:r>
            <a:endParaRPr lang="en-US" sz="7200" b="1" dirty="0">
              <a:solidFill>
                <a:srgbClr val="229DCE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2995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 4</a:t>
            </a:r>
          </a:p>
        </p:txBody>
      </p:sp>
      <p:sp>
        <p:nvSpPr>
          <p:cNvPr id="100" name="Rectangle 88" descr="Header Gray Bar"/>
          <p:cNvSpPr/>
          <p:nvPr/>
        </p:nvSpPr>
        <p:spPr bwMode="auto">
          <a:xfrm>
            <a:off x="-19044" y="4382"/>
            <a:ext cx="24396695" cy="2612354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39" name="TextBox 214"/>
          <p:cNvSpPr txBox="1"/>
          <p:nvPr/>
        </p:nvSpPr>
        <p:spPr>
          <a:xfrm>
            <a:off x="440653" y="411464"/>
            <a:ext cx="23479916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365"/>
            <a:r>
              <a:rPr lang="es-SV" sz="6398" dirty="0" smtClean="0">
                <a:solidFill>
                  <a:srgbClr val="FFFFFF"/>
                </a:solidFill>
                <a:latin typeface="Arial"/>
                <a:cs typeface="Arial"/>
              </a:rPr>
              <a:t>Gerencia de Auditoría Interna</a:t>
            </a:r>
            <a:endParaRPr lang="es-419" sz="6398" dirty="0">
              <a:solidFill>
                <a:srgbClr val="FFFFFF"/>
              </a:solidFill>
              <a:latin typeface="Arial"/>
              <a:cs typeface="Arial"/>
            </a:endParaRPr>
          </a:p>
          <a:p>
            <a:pPr defTabSz="2437365"/>
            <a:r>
              <a:rPr lang="en-US" sz="3999" dirty="0">
                <a:solidFill>
                  <a:srgbClr val="D4D4D4"/>
                </a:solidFill>
                <a:latin typeface="Arial"/>
                <a:cs typeface="Arial"/>
              </a:rPr>
              <a:t>RESULTADOS PRIMER TRIMESTRE 2020</a:t>
            </a:r>
          </a:p>
        </p:txBody>
      </p:sp>
      <p:pic>
        <p:nvPicPr>
          <p:cNvPr id="49" name="Imagen 4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7968" y="702915"/>
            <a:ext cx="2501566" cy="136758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0042427" y="6019090"/>
            <a:ext cx="2988582" cy="584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343"/>
            <a:r>
              <a:rPr lang="en-US" sz="3199" b="1" dirty="0" err="1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Avance</a:t>
            </a:r>
            <a:r>
              <a:rPr lang="en-US" sz="3199" b="1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1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100%</a:t>
            </a:r>
            <a:endParaRPr lang="es-SV" sz="3199" dirty="0">
              <a:solidFill>
                <a:prstClr val="black"/>
              </a:solidFill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17011073" y="2802320"/>
            <a:ext cx="8712437" cy="5713464"/>
            <a:chOff x="11296439" y="8015354"/>
            <a:chExt cx="8712437" cy="5713464"/>
          </a:xfrm>
        </p:grpSpPr>
        <p:sp>
          <p:nvSpPr>
            <p:cNvPr id="16" name="TextBox 18">
              <a:extLst>
                <a:ext uri="{FF2B5EF4-FFF2-40B4-BE49-F238E27FC236}">
                  <a16:creationId xmlns="" xmlns:a16="http://schemas.microsoft.com/office/drawing/2014/main" id="{F009F5A7-1AA4-BF47-9EE1-129B6BFE9B69}"/>
                </a:ext>
              </a:extLst>
            </p:cNvPr>
            <p:cNvSpPr txBox="1"/>
            <p:nvPr/>
          </p:nvSpPr>
          <p:spPr>
            <a:xfrm>
              <a:off x="11296439" y="11826149"/>
              <a:ext cx="8712437" cy="1200071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pPr algn="ctr" defTabSz="1828343"/>
              <a:r>
                <a:rPr lang="en-US" sz="3599" dirty="0">
                  <a:solidFill>
                    <a:srgbClr val="1F497D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Meta: </a:t>
              </a:r>
              <a:r>
                <a:rPr lang="en-US" sz="3599" b="1" dirty="0">
                  <a:solidFill>
                    <a:srgbClr val="1F497D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6</a:t>
              </a:r>
              <a:r>
                <a:rPr lang="en-US" sz="3599" dirty="0" smtClean="0">
                  <a:solidFill>
                    <a:srgbClr val="1F497D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 </a:t>
              </a:r>
              <a:r>
                <a:rPr lang="en-US" sz="3599" dirty="0">
                  <a:solidFill>
                    <a:srgbClr val="1F497D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| Valor </a:t>
              </a:r>
              <a:r>
                <a:rPr lang="en-US" sz="3599" b="1" dirty="0" smtClean="0">
                  <a:solidFill>
                    <a:srgbClr val="1F497D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5</a:t>
              </a:r>
            </a:p>
            <a:p>
              <a:pPr algn="ctr" defTabSz="1828343"/>
              <a:r>
                <a:rPr lang="en-US" sz="3599" dirty="0" err="1" smtClean="0">
                  <a:solidFill>
                    <a:srgbClr val="1F497D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Periodo</a:t>
              </a:r>
              <a:r>
                <a:rPr lang="en-US" sz="3599" dirty="0" smtClean="0">
                  <a:solidFill>
                    <a:srgbClr val="1F497D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: </a:t>
              </a:r>
              <a:r>
                <a:rPr lang="en-US" sz="3599" b="1" dirty="0" err="1" smtClean="0">
                  <a:solidFill>
                    <a:srgbClr val="1F497D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Marzo</a:t>
              </a:r>
              <a:r>
                <a:rPr lang="en-US" sz="3599" b="1" dirty="0" smtClean="0">
                  <a:solidFill>
                    <a:srgbClr val="1F497D"/>
                  </a:solidFill>
                  <a:latin typeface="Poppins" pitchFamily="2" charset="77"/>
                  <a:ea typeface="League Spartan" charset="0"/>
                  <a:cs typeface="Poppins" pitchFamily="2" charset="77"/>
                </a:rPr>
                <a:t> 2020 </a:t>
              </a:r>
              <a:endParaRPr lang="en-US" sz="3599" b="1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endParaRPr>
            </a:p>
          </p:txBody>
        </p:sp>
        <p:graphicFrame>
          <p:nvGraphicFramePr>
            <p:cNvPr id="15" name="Chart 23">
              <a:extLst>
                <a:ext uri="{FF2B5EF4-FFF2-40B4-BE49-F238E27FC236}">
                  <a16:creationId xmlns="" xmlns:a16="http://schemas.microsoft.com/office/drawing/2014/main" id="{A4EE410A-CC16-7E4F-B466-0629C62CA66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696106733"/>
                </p:ext>
              </p:extLst>
            </p:nvPr>
          </p:nvGraphicFramePr>
          <p:xfrm>
            <a:off x="12799592" y="8015354"/>
            <a:ext cx="5706132" cy="571346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grpSp>
        <p:nvGrpSpPr>
          <p:cNvPr id="24" name="Group 15">
            <a:extLst>
              <a:ext uri="{FF2B5EF4-FFF2-40B4-BE49-F238E27FC236}">
                <a16:creationId xmlns="" xmlns:a16="http://schemas.microsoft.com/office/drawing/2014/main" id="{5CAE7901-A099-184A-B617-186C579C36AA}"/>
              </a:ext>
            </a:extLst>
          </p:cNvPr>
          <p:cNvGrpSpPr>
            <a:grpSpLocks noChangeAspect="1"/>
          </p:cNvGrpSpPr>
          <p:nvPr/>
        </p:nvGrpSpPr>
        <p:grpSpPr>
          <a:xfrm rot="8632138">
            <a:off x="21114409" y="4489560"/>
            <a:ext cx="2661219" cy="846452"/>
            <a:chOff x="7469178" y="7156087"/>
            <a:chExt cx="1914635" cy="608988"/>
          </a:xfrm>
        </p:grpSpPr>
        <p:sp>
          <p:nvSpPr>
            <p:cNvPr id="25" name="Triangle 4">
              <a:extLst>
                <a:ext uri="{FF2B5EF4-FFF2-40B4-BE49-F238E27FC236}">
                  <a16:creationId xmlns="" xmlns:a16="http://schemas.microsoft.com/office/drawing/2014/main" id="{2E2FFB45-7052-BD4F-BC29-091DB13E0FF2}"/>
                </a:ext>
              </a:extLst>
            </p:cNvPr>
            <p:cNvSpPr/>
            <p:nvPr/>
          </p:nvSpPr>
          <p:spPr>
            <a:xfrm rot="17282797">
              <a:off x="8208693" y="6416572"/>
              <a:ext cx="249680" cy="1728710"/>
            </a:xfrm>
            <a:prstGeom prst="triangle">
              <a:avLst/>
            </a:prstGeom>
            <a:solidFill>
              <a:schemeClr val="tx2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343"/>
              <a:endParaRPr lang="en-US" sz="3599">
                <a:solidFill>
                  <a:prstClr val="white"/>
                </a:solidFill>
              </a:endParaRPr>
            </a:p>
          </p:txBody>
        </p:sp>
        <p:sp>
          <p:nvSpPr>
            <p:cNvPr id="26" name="Oval 5">
              <a:extLst>
                <a:ext uri="{FF2B5EF4-FFF2-40B4-BE49-F238E27FC236}">
                  <a16:creationId xmlns="" xmlns:a16="http://schemas.microsoft.com/office/drawing/2014/main" id="{A1FFCACC-6FDD-FD48-AF7C-AA377D4D9D3A}"/>
                </a:ext>
              </a:extLst>
            </p:cNvPr>
            <p:cNvSpPr/>
            <p:nvPr/>
          </p:nvSpPr>
          <p:spPr>
            <a:xfrm rot="684176">
              <a:off x="8955484" y="7336747"/>
              <a:ext cx="428329" cy="42832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32" tIns="91416" rIns="182832" bIns="9141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828343"/>
              <a:endParaRPr lang="en-US" sz="3599">
                <a:solidFill>
                  <a:prstClr val="white"/>
                </a:solidFill>
              </a:endParaRP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3539"/>
            <a:ext cx="10543223" cy="336729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508" y="3643539"/>
            <a:ext cx="7550017" cy="4343590"/>
          </a:xfrm>
          <a:prstGeom prst="rect">
            <a:avLst/>
          </a:prstGeom>
        </p:spPr>
      </p:pic>
      <p:sp>
        <p:nvSpPr>
          <p:cNvPr id="20" name="TextBox 18">
            <a:extLst>
              <a:ext uri="{FF2B5EF4-FFF2-40B4-BE49-F238E27FC236}">
                <a16:creationId xmlns="" xmlns:a16="http://schemas.microsoft.com/office/drawing/2014/main" id="{F009F5A7-1AA4-BF47-9EE1-129B6BFE9B69}"/>
              </a:ext>
            </a:extLst>
          </p:cNvPr>
          <p:cNvSpPr txBox="1"/>
          <p:nvPr/>
        </p:nvSpPr>
        <p:spPr>
          <a:xfrm>
            <a:off x="0" y="2802320"/>
            <a:ext cx="13388245" cy="646203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571500" indent="-571500" algn="ctr" defTabSz="1828343">
              <a:buFont typeface="Wingdings" panose="05000000000000000000" pitchFamily="2" charset="2"/>
              <a:buChar char="Ø"/>
            </a:pP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Número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de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Auditorías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realizadas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del plan de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trabajo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anual</a:t>
            </a:r>
            <a:endParaRPr lang="en-US" sz="3599" b="1" dirty="0">
              <a:solidFill>
                <a:srgbClr val="1F497D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10930"/>
            <a:ext cx="10404508" cy="3279682"/>
          </a:xfrm>
          <a:prstGeom prst="rect">
            <a:avLst/>
          </a:prstGeom>
        </p:spPr>
      </p:pic>
      <p:sp>
        <p:nvSpPr>
          <p:cNvPr id="22" name="TextBox 18">
            <a:extLst>
              <a:ext uri="{FF2B5EF4-FFF2-40B4-BE49-F238E27FC236}">
                <a16:creationId xmlns="" xmlns:a16="http://schemas.microsoft.com/office/drawing/2014/main" id="{F009F5A7-1AA4-BF47-9EE1-129B6BFE9B69}"/>
              </a:ext>
            </a:extLst>
          </p:cNvPr>
          <p:cNvSpPr txBox="1"/>
          <p:nvPr/>
        </p:nvSpPr>
        <p:spPr>
          <a:xfrm>
            <a:off x="0" y="8060823"/>
            <a:ext cx="13388245" cy="646203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571500" indent="-571500" defTabSz="1828343">
              <a:buFont typeface="Wingdings" panose="05000000000000000000" pitchFamily="2" charset="2"/>
              <a:buChar char="Ø"/>
            </a:pP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Número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de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Consultorías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realizadas</a:t>
            </a:r>
            <a:endParaRPr lang="en-US" sz="3599" b="1" dirty="0">
              <a:solidFill>
                <a:srgbClr val="1F497D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212" y="8997426"/>
            <a:ext cx="7118579" cy="4288944"/>
          </a:xfrm>
          <a:prstGeom prst="rect">
            <a:avLst/>
          </a:prstGeom>
        </p:spPr>
      </p:pic>
      <p:sp>
        <p:nvSpPr>
          <p:cNvPr id="34" name="Rectángulo 33"/>
          <p:cNvSpPr/>
          <p:nvPr/>
        </p:nvSpPr>
        <p:spPr>
          <a:xfrm>
            <a:off x="20042427" y="11845398"/>
            <a:ext cx="2988582" cy="584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343"/>
            <a:r>
              <a:rPr lang="en-US" sz="3199" b="1" dirty="0" err="1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Avance</a:t>
            </a:r>
            <a:r>
              <a:rPr lang="en-US" sz="3199" b="1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1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150%</a:t>
            </a:r>
            <a:endParaRPr lang="es-SV" sz="3199" dirty="0">
              <a:solidFill>
                <a:prstClr val="black"/>
              </a:solidFill>
            </a:endParaRPr>
          </a:p>
        </p:txBody>
      </p:sp>
      <p:sp>
        <p:nvSpPr>
          <p:cNvPr id="36" name="TextBox 18">
            <a:extLst>
              <a:ext uri="{FF2B5EF4-FFF2-40B4-BE49-F238E27FC236}">
                <a16:creationId xmlns="" xmlns:a16="http://schemas.microsoft.com/office/drawing/2014/main" id="{F009F5A7-1AA4-BF47-9EE1-129B6BFE9B69}"/>
              </a:ext>
            </a:extLst>
          </p:cNvPr>
          <p:cNvSpPr txBox="1"/>
          <p:nvPr/>
        </p:nvSpPr>
        <p:spPr>
          <a:xfrm>
            <a:off x="17168366" y="12356533"/>
            <a:ext cx="8712437" cy="120007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 defTabSz="1828343"/>
            <a:r>
              <a:rPr lang="en-US" sz="3599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Meta: 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</a:t>
            </a:r>
            <a:r>
              <a:rPr lang="en-US" sz="3599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599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| Valor </a:t>
            </a:r>
            <a:r>
              <a:rPr lang="en-US" sz="3599" b="1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</a:t>
            </a:r>
            <a:endParaRPr lang="en-US" sz="3599" b="1" dirty="0" smtClean="0">
              <a:solidFill>
                <a:srgbClr val="1F497D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  <a:p>
            <a:pPr algn="ctr" defTabSz="1828343"/>
            <a:r>
              <a:rPr lang="en-US" sz="3599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Periodo</a:t>
            </a:r>
            <a:r>
              <a:rPr lang="en-US" sz="3599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: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Marzo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2020 </a:t>
            </a:r>
            <a:endParaRPr lang="en-US" sz="3599" b="1" dirty="0">
              <a:solidFill>
                <a:srgbClr val="1F497D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grpSp>
        <p:nvGrpSpPr>
          <p:cNvPr id="14" name="Grupo 13"/>
          <p:cNvGrpSpPr/>
          <p:nvPr/>
        </p:nvGrpSpPr>
        <p:grpSpPr>
          <a:xfrm>
            <a:off x="18406214" y="8701368"/>
            <a:ext cx="5706132" cy="5713464"/>
            <a:chOff x="18683652" y="8567839"/>
            <a:chExt cx="5706132" cy="5713464"/>
          </a:xfrm>
        </p:grpSpPr>
        <p:graphicFrame>
          <p:nvGraphicFramePr>
            <p:cNvPr id="37" name="Chart 23">
              <a:extLst>
                <a:ext uri="{FF2B5EF4-FFF2-40B4-BE49-F238E27FC236}">
                  <a16:creationId xmlns="" xmlns:a16="http://schemas.microsoft.com/office/drawing/2014/main" id="{A4EE410A-CC16-7E4F-B466-0629C62CA66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408273126"/>
                </p:ext>
              </p:extLst>
            </p:nvPr>
          </p:nvGraphicFramePr>
          <p:xfrm>
            <a:off x="18683652" y="8567839"/>
            <a:ext cx="5706132" cy="571346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grpSp>
          <p:nvGrpSpPr>
            <p:cNvPr id="38" name="Group 15">
              <a:extLst>
                <a:ext uri="{FF2B5EF4-FFF2-40B4-BE49-F238E27FC236}">
                  <a16:creationId xmlns="" xmlns:a16="http://schemas.microsoft.com/office/drawing/2014/main" id="{5CAE7901-A099-184A-B617-186C579C36AA}"/>
                </a:ext>
              </a:extLst>
            </p:cNvPr>
            <p:cNvGrpSpPr>
              <a:grpSpLocks noChangeAspect="1"/>
            </p:cNvGrpSpPr>
            <p:nvPr/>
          </p:nvGrpSpPr>
          <p:grpSpPr>
            <a:xfrm rot="8632138">
              <a:off x="21114409" y="10315868"/>
              <a:ext cx="2661219" cy="846452"/>
              <a:chOff x="7469178" y="7156087"/>
              <a:chExt cx="1914635" cy="608988"/>
            </a:xfrm>
          </p:grpSpPr>
          <p:sp>
            <p:nvSpPr>
              <p:cNvPr id="40" name="Triangle 4">
                <a:extLst>
                  <a:ext uri="{FF2B5EF4-FFF2-40B4-BE49-F238E27FC236}">
                    <a16:creationId xmlns="" xmlns:a16="http://schemas.microsoft.com/office/drawing/2014/main" id="{2E2FFB45-7052-BD4F-BC29-091DB13E0FF2}"/>
                  </a:ext>
                </a:extLst>
              </p:cNvPr>
              <p:cNvSpPr/>
              <p:nvPr/>
            </p:nvSpPr>
            <p:spPr>
              <a:xfrm rot="17282797">
                <a:off x="8208693" y="6416572"/>
                <a:ext cx="249680" cy="1728710"/>
              </a:xfrm>
              <a:prstGeom prst="triangle">
                <a:avLst/>
              </a:prstGeom>
              <a:solidFill>
                <a:schemeClr val="tx2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343"/>
                <a:endParaRPr lang="en-US" sz="3599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Oval 5">
                <a:extLst>
                  <a:ext uri="{FF2B5EF4-FFF2-40B4-BE49-F238E27FC236}">
                    <a16:creationId xmlns="" xmlns:a16="http://schemas.microsoft.com/office/drawing/2014/main" id="{A1FFCACC-6FDD-FD48-AF7C-AA377D4D9D3A}"/>
                  </a:ext>
                </a:extLst>
              </p:cNvPr>
              <p:cNvSpPr/>
              <p:nvPr/>
            </p:nvSpPr>
            <p:spPr>
              <a:xfrm rot="684176">
                <a:off x="8955484" y="7336747"/>
                <a:ext cx="428329" cy="42832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32" tIns="91416" rIns="182832" bIns="9141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828343"/>
                <a:endParaRPr lang="en-US" sz="3599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6917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81DEFDF-6E6A-C34E-BB72-D518CC2D8C15}"/>
              </a:ext>
            </a:extLst>
          </p:cNvPr>
          <p:cNvSpPr txBox="1"/>
          <p:nvPr/>
        </p:nvSpPr>
        <p:spPr>
          <a:xfrm>
            <a:off x="2866669" y="771951"/>
            <a:ext cx="8406468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32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POSICIONAMIENTO DE MARCA INSAFORP</a:t>
            </a:r>
            <a:endParaRPr lang="en-US" sz="3200" b="1" dirty="0">
              <a:solidFill>
                <a:srgbClr val="445469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24" name="Round Diagonal Corner Rectangle 23">
            <a:extLst>
              <a:ext uri="{FF2B5EF4-FFF2-40B4-BE49-F238E27FC236}">
                <a16:creationId xmlns="" xmlns:a16="http://schemas.microsoft.com/office/drawing/2014/main" id="{7CF56F25-683E-DE44-A60C-2CF31B0A8858}"/>
              </a:ext>
            </a:extLst>
          </p:cNvPr>
          <p:cNvSpPr/>
          <p:nvPr/>
        </p:nvSpPr>
        <p:spPr>
          <a:xfrm>
            <a:off x="5241249" y="2496368"/>
            <a:ext cx="2186609" cy="2186609"/>
          </a:xfrm>
          <a:prstGeom prst="round2DiagRect">
            <a:avLst>
              <a:gd name="adj1" fmla="val 21930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25" name="Round Diagonal Corner Rectangle 24">
            <a:extLst>
              <a:ext uri="{FF2B5EF4-FFF2-40B4-BE49-F238E27FC236}">
                <a16:creationId xmlns="" xmlns:a16="http://schemas.microsoft.com/office/drawing/2014/main" id="{6FB88004-3F90-164B-AE63-7F856324E0FC}"/>
              </a:ext>
            </a:extLst>
          </p:cNvPr>
          <p:cNvSpPr/>
          <p:nvPr/>
        </p:nvSpPr>
        <p:spPr>
          <a:xfrm>
            <a:off x="7763293" y="2496368"/>
            <a:ext cx="2186609" cy="2186609"/>
          </a:xfrm>
          <a:prstGeom prst="round2DiagRect">
            <a:avLst>
              <a:gd name="adj1" fmla="val 21930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26" name="Round Diagonal Corner Rectangle 25">
            <a:extLst>
              <a:ext uri="{FF2B5EF4-FFF2-40B4-BE49-F238E27FC236}">
                <a16:creationId xmlns="" xmlns:a16="http://schemas.microsoft.com/office/drawing/2014/main" id="{A687EE49-E691-414A-8146-023A690A4EEE}"/>
              </a:ext>
            </a:extLst>
          </p:cNvPr>
          <p:cNvSpPr/>
          <p:nvPr/>
        </p:nvSpPr>
        <p:spPr>
          <a:xfrm>
            <a:off x="10287780" y="2496368"/>
            <a:ext cx="2186609" cy="2186609"/>
          </a:xfrm>
          <a:prstGeom prst="round2DiagRect">
            <a:avLst>
              <a:gd name="adj1" fmla="val 21930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27" name="Round Diagonal Corner Rectangle 26">
            <a:extLst>
              <a:ext uri="{FF2B5EF4-FFF2-40B4-BE49-F238E27FC236}">
                <a16:creationId xmlns="" xmlns:a16="http://schemas.microsoft.com/office/drawing/2014/main" id="{127C8360-A79F-4348-A991-2C2F57D5B7DB}"/>
              </a:ext>
            </a:extLst>
          </p:cNvPr>
          <p:cNvSpPr/>
          <p:nvPr/>
        </p:nvSpPr>
        <p:spPr>
          <a:xfrm>
            <a:off x="2786534" y="2496368"/>
            <a:ext cx="2186609" cy="2186609"/>
          </a:xfrm>
          <a:prstGeom prst="round2DiagRect">
            <a:avLst>
              <a:gd name="adj1" fmla="val 21930"/>
              <a:gd name="adj2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ADDC2894-CB7F-6D4F-A566-686A476EB11F}"/>
              </a:ext>
            </a:extLst>
          </p:cNvPr>
          <p:cNvSpPr txBox="1"/>
          <p:nvPr/>
        </p:nvSpPr>
        <p:spPr>
          <a:xfrm>
            <a:off x="6124398" y="2773151"/>
            <a:ext cx="420308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eague Spartan" charset="0"/>
                <a:cs typeface="Poppins" pitchFamily="2" charset="77"/>
              </a:rPr>
              <a:t>7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7F9144E0-C98D-3549-92C8-9870C4812EBE}"/>
              </a:ext>
            </a:extLst>
          </p:cNvPr>
          <p:cNvSpPr txBox="1"/>
          <p:nvPr/>
        </p:nvSpPr>
        <p:spPr>
          <a:xfrm>
            <a:off x="8528621" y="2773151"/>
            <a:ext cx="655949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eague Spartan" charset="0"/>
                <a:cs typeface="Poppins" pitchFamily="2" charset="77"/>
              </a:rPr>
              <a:t>11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EEB6D474-6342-9846-ADAA-BB90C5B8B689}"/>
              </a:ext>
            </a:extLst>
          </p:cNvPr>
          <p:cNvSpPr txBox="1"/>
          <p:nvPr/>
        </p:nvSpPr>
        <p:spPr>
          <a:xfrm>
            <a:off x="11053110" y="2773151"/>
            <a:ext cx="655949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eague Spartan" charset="0"/>
                <a:cs typeface="Poppins" pitchFamily="2" charset="77"/>
              </a:rPr>
              <a:t>22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992AD75F-182E-FD46-B174-F5AF4891A5E7}"/>
              </a:ext>
            </a:extLst>
          </p:cNvPr>
          <p:cNvSpPr txBox="1"/>
          <p:nvPr/>
        </p:nvSpPr>
        <p:spPr>
          <a:xfrm>
            <a:off x="3551863" y="2773151"/>
            <a:ext cx="655949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eague Spartan" charset="0"/>
                <a:cs typeface="Poppins" pitchFamily="2" charset="77"/>
              </a:rPr>
              <a:t>40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C78E9D62-60CD-2747-ABCA-5E5CFCD880CF}"/>
              </a:ext>
            </a:extLst>
          </p:cNvPr>
          <p:cNvSpPr txBox="1"/>
          <p:nvPr/>
        </p:nvSpPr>
        <p:spPr>
          <a:xfrm>
            <a:off x="5482526" y="3393190"/>
            <a:ext cx="1704051" cy="116955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 err="1" smtClean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Publicaciones</a:t>
            </a:r>
            <a:r>
              <a:rPr lang="en-US" sz="2000" dirty="0" smtClean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en </a:t>
            </a:r>
            <a:r>
              <a:rPr lang="en-US" sz="2000" dirty="0" err="1" smtClean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revista</a:t>
            </a:r>
            <a:r>
              <a:rPr lang="en-US" sz="2000" dirty="0" smtClean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y </a:t>
            </a:r>
            <a:r>
              <a:rPr lang="en-US" sz="2000" dirty="0" err="1" smtClean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prensa</a:t>
            </a:r>
            <a:r>
              <a:rPr lang="en-US" sz="2000" dirty="0" smtClean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escrita</a:t>
            </a:r>
            <a:r>
              <a:rPr lang="en-US" sz="2000" dirty="0" smtClean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  <a:endParaRPr lang="en-US" sz="2000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C3A33A0D-BC32-D347-A551-363F21D9F0D7}"/>
              </a:ext>
            </a:extLst>
          </p:cNvPr>
          <p:cNvSpPr txBox="1"/>
          <p:nvPr/>
        </p:nvSpPr>
        <p:spPr>
          <a:xfrm>
            <a:off x="8004569" y="3393190"/>
            <a:ext cx="1704051" cy="810478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 err="1" smtClean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Espacios</a:t>
            </a:r>
            <a:r>
              <a:rPr lang="en-US" sz="2000" dirty="0" smtClean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en </a:t>
            </a:r>
            <a:r>
              <a:rPr lang="en-US" sz="2000" dirty="0" err="1" smtClean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televisión</a:t>
            </a:r>
            <a:r>
              <a:rPr lang="en-US" sz="2000" dirty="0" smtClean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  <a:endParaRPr lang="en-US" sz="2000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CAD74225-3B28-4743-AB58-DB53D10810F6}"/>
              </a:ext>
            </a:extLst>
          </p:cNvPr>
          <p:cNvSpPr txBox="1"/>
          <p:nvPr/>
        </p:nvSpPr>
        <p:spPr>
          <a:xfrm>
            <a:off x="10529057" y="3393190"/>
            <a:ext cx="1704051" cy="116955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 err="1" smtClean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Entrevistas</a:t>
            </a:r>
            <a:r>
              <a:rPr lang="en-US" sz="2000" dirty="0" smtClean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y </a:t>
            </a:r>
            <a:r>
              <a:rPr lang="en-US" sz="2000" dirty="0" err="1" smtClean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espacios</a:t>
            </a:r>
            <a:r>
              <a:rPr lang="en-US" sz="2000" dirty="0" smtClean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en radio.</a:t>
            </a:r>
            <a:endParaRPr lang="en-US" sz="2000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848F3D95-E0F9-CF4A-9340-7F7027E34529}"/>
              </a:ext>
            </a:extLst>
          </p:cNvPr>
          <p:cNvSpPr txBox="1"/>
          <p:nvPr/>
        </p:nvSpPr>
        <p:spPr>
          <a:xfrm>
            <a:off x="2820259" y="3360182"/>
            <a:ext cx="2083042" cy="116955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 err="1" smtClean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Espacios</a:t>
            </a:r>
            <a:r>
              <a:rPr lang="en-US" sz="2000" dirty="0" smtClean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en </a:t>
            </a:r>
            <a:r>
              <a:rPr lang="en-US" sz="2000" dirty="0" err="1" smtClean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diferentes</a:t>
            </a:r>
            <a:r>
              <a:rPr lang="en-US" sz="2000" dirty="0" smtClean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medios</a:t>
            </a:r>
            <a:r>
              <a:rPr lang="en-US" sz="2000" dirty="0" smtClean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 </a:t>
            </a:r>
            <a:r>
              <a:rPr lang="en-US" sz="2000" dirty="0" err="1" smtClean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comunicación</a:t>
            </a:r>
            <a:endParaRPr lang="en-US" sz="2000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9FA86C89-AD47-1E4C-9EE3-29FB28BF4358}"/>
              </a:ext>
            </a:extLst>
          </p:cNvPr>
          <p:cNvSpPr txBox="1"/>
          <p:nvPr/>
        </p:nvSpPr>
        <p:spPr>
          <a:xfrm>
            <a:off x="14138097" y="3758603"/>
            <a:ext cx="8032968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32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INCREMENTO FANS EN REDES SOCIALES</a:t>
            </a:r>
            <a:endParaRPr lang="en-US" sz="3200" b="1" dirty="0">
              <a:solidFill>
                <a:srgbClr val="445469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graphicFrame>
        <p:nvGraphicFramePr>
          <p:cNvPr id="45" name="Chart 44">
            <a:extLst>
              <a:ext uri="{FF2B5EF4-FFF2-40B4-BE49-F238E27FC236}">
                <a16:creationId xmlns="" xmlns:a16="http://schemas.microsoft.com/office/drawing/2014/main" id="{8C3BEE22-BAFE-074E-8F52-77622F62011B}"/>
              </a:ext>
            </a:extLst>
          </p:cNvPr>
          <p:cNvGraphicFramePr/>
          <p:nvPr>
            <p:extLst/>
          </p:nvPr>
        </p:nvGraphicFramePr>
        <p:xfrm>
          <a:off x="13209902" y="4113231"/>
          <a:ext cx="10171124" cy="4638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1B6D8512-9726-A341-80BC-ADD72451B1DB}"/>
              </a:ext>
            </a:extLst>
          </p:cNvPr>
          <p:cNvSpPr txBox="1"/>
          <p:nvPr/>
        </p:nvSpPr>
        <p:spPr>
          <a:xfrm>
            <a:off x="2866669" y="1692442"/>
            <a:ext cx="2210862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32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PUBLICITY</a:t>
            </a:r>
            <a:endParaRPr lang="en-US" sz="3200" b="1" dirty="0">
              <a:solidFill>
                <a:srgbClr val="445469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graphicFrame>
        <p:nvGraphicFramePr>
          <p:cNvPr id="54" name="Chart 53">
            <a:extLst>
              <a:ext uri="{FF2B5EF4-FFF2-40B4-BE49-F238E27FC236}">
                <a16:creationId xmlns="" xmlns:a16="http://schemas.microsoft.com/office/drawing/2014/main" id="{0A19189E-D095-F246-836F-08024C6525E0}"/>
              </a:ext>
            </a:extLst>
          </p:cNvPr>
          <p:cNvGraphicFramePr/>
          <p:nvPr>
            <p:extLst/>
          </p:nvPr>
        </p:nvGraphicFramePr>
        <p:xfrm>
          <a:off x="2815182" y="10126412"/>
          <a:ext cx="2538322" cy="2307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5" name="Chart 54">
            <a:extLst>
              <a:ext uri="{FF2B5EF4-FFF2-40B4-BE49-F238E27FC236}">
                <a16:creationId xmlns="" xmlns:a16="http://schemas.microsoft.com/office/drawing/2014/main" id="{2FA9888D-F14F-924B-BF3F-563367560B23}"/>
              </a:ext>
            </a:extLst>
          </p:cNvPr>
          <p:cNvGraphicFramePr/>
          <p:nvPr>
            <p:extLst/>
          </p:nvPr>
        </p:nvGraphicFramePr>
        <p:xfrm>
          <a:off x="6443173" y="10126412"/>
          <a:ext cx="2730908" cy="2307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FA7F8378-8F59-4640-8E7E-2AFE9C03DB56}"/>
              </a:ext>
            </a:extLst>
          </p:cNvPr>
          <p:cNvSpPr txBox="1"/>
          <p:nvPr/>
        </p:nvSpPr>
        <p:spPr>
          <a:xfrm>
            <a:off x="2453293" y="12404716"/>
            <a:ext cx="3344924" cy="41293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400" dirty="0" err="1" smtClean="0">
                <a:solidFill>
                  <a:srgbClr val="73757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Revista</a:t>
            </a:r>
            <a:r>
              <a:rPr lang="en-US" sz="2400" dirty="0" smtClean="0">
                <a:solidFill>
                  <a:srgbClr val="73757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y </a:t>
            </a:r>
            <a:r>
              <a:rPr lang="en-US" sz="2400" dirty="0" err="1" smtClean="0">
                <a:solidFill>
                  <a:srgbClr val="73757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prensa</a:t>
            </a:r>
            <a:r>
              <a:rPr lang="en-US" sz="2400" dirty="0" smtClean="0">
                <a:solidFill>
                  <a:srgbClr val="73757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2400" dirty="0" err="1" smtClean="0">
                <a:solidFill>
                  <a:srgbClr val="73757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escrita</a:t>
            </a:r>
            <a:endParaRPr lang="en-US" sz="2400" dirty="0">
              <a:solidFill>
                <a:srgbClr val="73757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C1F6A4D3-ECC8-ED4F-95E2-2A9C42152CB3}"/>
              </a:ext>
            </a:extLst>
          </p:cNvPr>
          <p:cNvSpPr txBox="1"/>
          <p:nvPr/>
        </p:nvSpPr>
        <p:spPr>
          <a:xfrm>
            <a:off x="6124398" y="12433594"/>
            <a:ext cx="3344924" cy="41293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400" dirty="0" err="1" smtClean="0">
                <a:solidFill>
                  <a:srgbClr val="73757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Televisión</a:t>
            </a:r>
            <a:endParaRPr lang="en-US" sz="2400" dirty="0">
              <a:solidFill>
                <a:srgbClr val="73757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31712B89-9B63-D649-9F63-46A16D099692}"/>
              </a:ext>
            </a:extLst>
          </p:cNvPr>
          <p:cNvSpPr txBox="1"/>
          <p:nvPr/>
        </p:nvSpPr>
        <p:spPr>
          <a:xfrm>
            <a:off x="9708620" y="12488383"/>
            <a:ext cx="3344924" cy="41293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400" dirty="0" smtClean="0">
                <a:solidFill>
                  <a:srgbClr val="73757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Radio</a:t>
            </a:r>
            <a:endParaRPr lang="en-US" sz="1600" dirty="0">
              <a:solidFill>
                <a:srgbClr val="73757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graphicFrame>
        <p:nvGraphicFramePr>
          <p:cNvPr id="62" name="Chart 54">
            <a:extLst>
              <a:ext uri="{FF2B5EF4-FFF2-40B4-BE49-F238E27FC236}">
                <a16:creationId xmlns="" xmlns:a16="http://schemas.microsoft.com/office/drawing/2014/main" id="{2FA9888D-F14F-924B-BF3F-563367560B23}"/>
              </a:ext>
            </a:extLst>
          </p:cNvPr>
          <p:cNvGraphicFramePr/>
          <p:nvPr>
            <p:extLst/>
          </p:nvPr>
        </p:nvGraphicFramePr>
        <p:xfrm>
          <a:off x="9982618" y="10072280"/>
          <a:ext cx="2538322" cy="2307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8" name="CuadroTexto 27"/>
          <p:cNvSpPr txBox="1"/>
          <p:nvPr/>
        </p:nvSpPr>
        <p:spPr>
          <a:xfrm rot="16200000">
            <a:off x="-5030893" y="6514734"/>
            <a:ext cx="1255728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46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GERENCIA DE COMUNICACIONES INSTITUCIONAL</a:t>
            </a:r>
            <a:endParaRPr lang="es-SV" sz="46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64" name="Rectangle 11">
            <a:extLst>
              <a:ext uri="{FF2B5EF4-FFF2-40B4-BE49-F238E27FC236}">
                <a16:creationId xmlns="" xmlns:a16="http://schemas.microsoft.com/office/drawing/2014/main" id="{02E7B6EC-C31F-FE43-A704-BEBDB4F52C41}"/>
              </a:ext>
            </a:extLst>
          </p:cNvPr>
          <p:cNvSpPr/>
          <p:nvPr/>
        </p:nvSpPr>
        <p:spPr>
          <a:xfrm>
            <a:off x="2786534" y="4974775"/>
            <a:ext cx="9687855" cy="492031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graphicFrame>
        <p:nvGraphicFramePr>
          <p:cNvPr id="65" name="Chart 5">
            <a:extLst>
              <a:ext uri="{FF2B5EF4-FFF2-40B4-BE49-F238E27FC236}">
                <a16:creationId xmlns="" xmlns:a16="http://schemas.microsoft.com/office/drawing/2014/main" id="{1F7F1308-3647-B943-A37C-E4D6ED3D9E5F}"/>
              </a:ext>
            </a:extLst>
          </p:cNvPr>
          <p:cNvGraphicFramePr/>
          <p:nvPr>
            <p:extLst/>
          </p:nvPr>
        </p:nvGraphicFramePr>
        <p:xfrm>
          <a:off x="3383657" y="5907569"/>
          <a:ext cx="8460182" cy="38583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66" name="TextBox 6">
            <a:extLst>
              <a:ext uri="{FF2B5EF4-FFF2-40B4-BE49-F238E27FC236}">
                <a16:creationId xmlns="" xmlns:a16="http://schemas.microsoft.com/office/drawing/2014/main" id="{33B83EF4-B5F2-A248-8938-5E434DB0A3C7}"/>
              </a:ext>
            </a:extLst>
          </p:cNvPr>
          <p:cNvSpPr txBox="1"/>
          <p:nvPr/>
        </p:nvSpPr>
        <p:spPr>
          <a:xfrm>
            <a:off x="5508503" y="5217596"/>
            <a:ext cx="38331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445469"/>
                </a:solidFill>
                <a:latin typeface="Poppins" pitchFamily="2" charset="77"/>
                <a:cs typeface="Poppins" pitchFamily="2" charset="77"/>
              </a:rPr>
              <a:t>COSTO PROMEDIO</a:t>
            </a:r>
            <a:endParaRPr lang="en-US" sz="3200" b="1" dirty="0">
              <a:solidFill>
                <a:srgbClr val="445469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67" name="Rectangle 1">
            <a:extLst>
              <a:ext uri="{FF2B5EF4-FFF2-40B4-BE49-F238E27FC236}">
                <a16:creationId xmlns="" xmlns:a16="http://schemas.microsoft.com/office/drawing/2014/main" id="{4F129EC7-86BE-1941-BD6A-ECE57DBB79AC}"/>
              </a:ext>
            </a:extLst>
          </p:cNvPr>
          <p:cNvSpPr/>
          <p:nvPr/>
        </p:nvSpPr>
        <p:spPr>
          <a:xfrm>
            <a:off x="13373533" y="1878073"/>
            <a:ext cx="9843862" cy="17062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68" name="TextBox 51">
            <a:extLst>
              <a:ext uri="{FF2B5EF4-FFF2-40B4-BE49-F238E27FC236}">
                <a16:creationId xmlns="" xmlns:a16="http://schemas.microsoft.com/office/drawing/2014/main" id="{897E9C6C-B24C-E04F-A0A1-6321BD91888B}"/>
              </a:ext>
            </a:extLst>
          </p:cNvPr>
          <p:cNvSpPr txBox="1"/>
          <p:nvPr/>
        </p:nvSpPr>
        <p:spPr>
          <a:xfrm>
            <a:off x="13862273" y="2315721"/>
            <a:ext cx="2730582" cy="8309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914217"/>
            <a:r>
              <a:rPr lang="en-US" sz="4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eague Spartan" charset="0"/>
                <a:cs typeface="Poppins" pitchFamily="2" charset="77"/>
              </a:rPr>
              <a:t>$98,375</a:t>
            </a:r>
            <a:endParaRPr lang="en-US" sz="4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69" name="TextBox 54">
            <a:extLst>
              <a:ext uri="{FF2B5EF4-FFF2-40B4-BE49-F238E27FC236}">
                <a16:creationId xmlns="" xmlns:a16="http://schemas.microsoft.com/office/drawing/2014/main" id="{2CA15367-C0A4-D040-B528-795916C5EA72}"/>
              </a:ext>
            </a:extLst>
          </p:cNvPr>
          <p:cNvSpPr txBox="1"/>
          <p:nvPr/>
        </p:nvSpPr>
        <p:spPr>
          <a:xfrm>
            <a:off x="16609930" y="2438831"/>
            <a:ext cx="5979988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914217"/>
            <a:r>
              <a:rPr lang="en-US" sz="3200" dirty="0" smtClean="0">
                <a:solidFill>
                  <a:srgbClr val="FFFFFF">
                    <a:lumMod val="95000"/>
                  </a:srgb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COSTO PROMEDIDO EN PUBLICITY</a:t>
            </a:r>
            <a:endParaRPr lang="en-US" sz="3200" dirty="0">
              <a:solidFill>
                <a:srgbClr val="FFFFFF">
                  <a:lumMod val="95000"/>
                </a:srgbClr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70" name="Rectangle 1">
            <a:extLst>
              <a:ext uri="{FF2B5EF4-FFF2-40B4-BE49-F238E27FC236}">
                <a16:creationId xmlns="" xmlns:a16="http://schemas.microsoft.com/office/drawing/2014/main" id="{426D3A24-7E88-5C49-8894-3CAEB7D88A2C}"/>
              </a:ext>
            </a:extLst>
          </p:cNvPr>
          <p:cNvSpPr/>
          <p:nvPr/>
        </p:nvSpPr>
        <p:spPr>
          <a:xfrm>
            <a:off x="13574871" y="8752094"/>
            <a:ext cx="9159421" cy="438909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71" name="TextBox 49">
            <a:extLst>
              <a:ext uri="{FF2B5EF4-FFF2-40B4-BE49-F238E27FC236}">
                <a16:creationId xmlns="" xmlns:a16="http://schemas.microsoft.com/office/drawing/2014/main" id="{7883AACF-98B3-6843-B443-3CF09065DCAC}"/>
              </a:ext>
            </a:extLst>
          </p:cNvPr>
          <p:cNvSpPr txBox="1"/>
          <p:nvPr/>
        </p:nvSpPr>
        <p:spPr>
          <a:xfrm>
            <a:off x="13918762" y="8953809"/>
            <a:ext cx="8765541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32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MONTO EJECUTADO AL PRIMER TRIMESTRE</a:t>
            </a:r>
            <a:endParaRPr lang="en-US" sz="3200" b="1" dirty="0">
              <a:solidFill>
                <a:srgbClr val="445469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graphicFrame>
        <p:nvGraphicFramePr>
          <p:cNvPr id="72" name="Chart 51">
            <a:extLst>
              <a:ext uri="{FF2B5EF4-FFF2-40B4-BE49-F238E27FC236}">
                <a16:creationId xmlns="" xmlns:a16="http://schemas.microsoft.com/office/drawing/2014/main" id="{BAA088CE-D2D7-5647-80C4-4D82175BB5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8048945"/>
              </p:ext>
            </p:extLst>
          </p:nvPr>
        </p:nvGraphicFramePr>
        <p:xfrm>
          <a:off x="14363700" y="9615081"/>
          <a:ext cx="7924800" cy="3526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73" name="Imagen 72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" r="50080"/>
          <a:stretch/>
        </p:blipFill>
        <p:spPr>
          <a:xfrm>
            <a:off x="21808203" y="222642"/>
            <a:ext cx="2113433" cy="127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18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 4</a:t>
            </a:r>
          </a:p>
        </p:txBody>
      </p:sp>
      <p:sp>
        <p:nvSpPr>
          <p:cNvPr id="100" name="Rectangle 88" descr="Header Gray Bar"/>
          <p:cNvSpPr/>
          <p:nvPr/>
        </p:nvSpPr>
        <p:spPr bwMode="auto">
          <a:xfrm>
            <a:off x="-19044" y="4382"/>
            <a:ext cx="24396695" cy="2612354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39" name="TextBox 214"/>
          <p:cNvSpPr txBox="1"/>
          <p:nvPr/>
        </p:nvSpPr>
        <p:spPr>
          <a:xfrm>
            <a:off x="440653" y="411464"/>
            <a:ext cx="23479916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365"/>
            <a:r>
              <a:rPr lang="es-SV" sz="6398" dirty="0" smtClean="0">
                <a:solidFill>
                  <a:srgbClr val="FFFFFF"/>
                </a:solidFill>
                <a:latin typeface="Arial"/>
                <a:cs typeface="Arial"/>
              </a:rPr>
              <a:t>Gerencia de Comunicación Institucional</a:t>
            </a:r>
            <a:endParaRPr lang="es-419" sz="6398" dirty="0">
              <a:solidFill>
                <a:srgbClr val="FFFFFF"/>
              </a:solidFill>
              <a:latin typeface="Arial"/>
              <a:cs typeface="Arial"/>
            </a:endParaRPr>
          </a:p>
          <a:p>
            <a:pPr defTabSz="2437365"/>
            <a:r>
              <a:rPr lang="en-US" sz="3999" dirty="0">
                <a:solidFill>
                  <a:srgbClr val="D4D4D4"/>
                </a:solidFill>
                <a:latin typeface="Arial"/>
                <a:cs typeface="Arial"/>
              </a:rPr>
              <a:t>RESULTADOS PRIMER TRIMESTRE 2020</a:t>
            </a:r>
          </a:p>
        </p:txBody>
      </p:sp>
      <p:pic>
        <p:nvPicPr>
          <p:cNvPr id="49" name="Imagen 4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7968" y="702915"/>
            <a:ext cx="2501566" cy="136758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0042427" y="6019090"/>
            <a:ext cx="2988582" cy="584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343"/>
            <a:r>
              <a:rPr lang="en-US" sz="3199" b="1" dirty="0" err="1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Avance</a:t>
            </a:r>
            <a:r>
              <a:rPr lang="en-US" sz="3199" b="1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1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100%</a:t>
            </a:r>
            <a:endParaRPr lang="es-SV" sz="3199" dirty="0">
              <a:solidFill>
                <a:prstClr val="black"/>
              </a:solidFill>
            </a:endParaRPr>
          </a:p>
        </p:txBody>
      </p:sp>
      <p:sp>
        <p:nvSpPr>
          <p:cNvPr id="16" name="TextBox 18">
            <a:extLst>
              <a:ext uri="{FF2B5EF4-FFF2-40B4-BE49-F238E27FC236}">
                <a16:creationId xmlns="" xmlns:a16="http://schemas.microsoft.com/office/drawing/2014/main" id="{F009F5A7-1AA4-BF47-9EE1-129B6BFE9B69}"/>
              </a:ext>
            </a:extLst>
          </p:cNvPr>
          <p:cNvSpPr txBox="1"/>
          <p:nvPr/>
        </p:nvSpPr>
        <p:spPr>
          <a:xfrm>
            <a:off x="17180499" y="6700871"/>
            <a:ext cx="8712437" cy="120007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 defTabSz="1828343"/>
            <a:r>
              <a:rPr lang="en-US" sz="3599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Meta: 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40</a:t>
            </a:r>
            <a:r>
              <a:rPr lang="en-US" sz="3599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599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| Valor 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40</a:t>
            </a:r>
          </a:p>
          <a:p>
            <a:pPr algn="ctr" defTabSz="1828343"/>
            <a:r>
              <a:rPr lang="en-US" sz="3599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Periodo</a:t>
            </a:r>
            <a:r>
              <a:rPr lang="en-US" sz="3599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: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Marzo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2020 </a:t>
            </a:r>
            <a:endParaRPr lang="en-US" sz="3599" b="1" dirty="0">
              <a:solidFill>
                <a:srgbClr val="1F497D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graphicFrame>
        <p:nvGraphicFramePr>
          <p:cNvPr id="15" name="Chart 23">
            <a:extLst>
              <a:ext uri="{FF2B5EF4-FFF2-40B4-BE49-F238E27FC236}">
                <a16:creationId xmlns="" xmlns:a16="http://schemas.microsoft.com/office/drawing/2014/main" id="{A4EE410A-CC16-7E4F-B466-0629C62CA6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7872787"/>
              </p:ext>
            </p:extLst>
          </p:nvPr>
        </p:nvGraphicFramePr>
        <p:xfrm>
          <a:off x="18411047" y="2789984"/>
          <a:ext cx="5706132" cy="5713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4" name="Group 15">
            <a:extLst>
              <a:ext uri="{FF2B5EF4-FFF2-40B4-BE49-F238E27FC236}">
                <a16:creationId xmlns="" xmlns:a16="http://schemas.microsoft.com/office/drawing/2014/main" id="{5CAE7901-A099-184A-B617-186C579C36AA}"/>
              </a:ext>
            </a:extLst>
          </p:cNvPr>
          <p:cNvGrpSpPr>
            <a:grpSpLocks noChangeAspect="1"/>
          </p:cNvGrpSpPr>
          <p:nvPr/>
        </p:nvGrpSpPr>
        <p:grpSpPr>
          <a:xfrm rot="8632138">
            <a:off x="21005201" y="4440489"/>
            <a:ext cx="2661219" cy="846452"/>
            <a:chOff x="7469178" y="7156087"/>
            <a:chExt cx="1914635" cy="608988"/>
          </a:xfrm>
        </p:grpSpPr>
        <p:sp>
          <p:nvSpPr>
            <p:cNvPr id="25" name="Triangle 4">
              <a:extLst>
                <a:ext uri="{FF2B5EF4-FFF2-40B4-BE49-F238E27FC236}">
                  <a16:creationId xmlns="" xmlns:a16="http://schemas.microsoft.com/office/drawing/2014/main" id="{2E2FFB45-7052-BD4F-BC29-091DB13E0FF2}"/>
                </a:ext>
              </a:extLst>
            </p:cNvPr>
            <p:cNvSpPr/>
            <p:nvPr/>
          </p:nvSpPr>
          <p:spPr>
            <a:xfrm rot="17282797">
              <a:off x="8208693" y="6416572"/>
              <a:ext cx="249680" cy="1728710"/>
            </a:xfrm>
            <a:prstGeom prst="triangle">
              <a:avLst/>
            </a:prstGeom>
            <a:solidFill>
              <a:schemeClr val="tx2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343"/>
              <a:endParaRPr lang="en-US" sz="3599">
                <a:solidFill>
                  <a:prstClr val="white"/>
                </a:solidFill>
              </a:endParaRPr>
            </a:p>
          </p:txBody>
        </p:sp>
        <p:sp>
          <p:nvSpPr>
            <p:cNvPr id="26" name="Oval 5">
              <a:extLst>
                <a:ext uri="{FF2B5EF4-FFF2-40B4-BE49-F238E27FC236}">
                  <a16:creationId xmlns="" xmlns:a16="http://schemas.microsoft.com/office/drawing/2014/main" id="{A1FFCACC-6FDD-FD48-AF7C-AA377D4D9D3A}"/>
                </a:ext>
              </a:extLst>
            </p:cNvPr>
            <p:cNvSpPr/>
            <p:nvPr/>
          </p:nvSpPr>
          <p:spPr>
            <a:xfrm rot="684176">
              <a:off x="8955484" y="7336747"/>
              <a:ext cx="428329" cy="42832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32" tIns="91416" rIns="182832" bIns="9141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828343"/>
              <a:endParaRPr lang="en-US" sz="3599">
                <a:solidFill>
                  <a:prstClr val="white"/>
                </a:solidFill>
              </a:endParaRPr>
            </a:p>
          </p:txBody>
        </p:sp>
      </p:grpSp>
      <p:sp>
        <p:nvSpPr>
          <p:cNvPr id="20" name="TextBox 18">
            <a:extLst>
              <a:ext uri="{FF2B5EF4-FFF2-40B4-BE49-F238E27FC236}">
                <a16:creationId xmlns="" xmlns:a16="http://schemas.microsoft.com/office/drawing/2014/main" id="{F009F5A7-1AA4-BF47-9EE1-129B6BFE9B69}"/>
              </a:ext>
            </a:extLst>
          </p:cNvPr>
          <p:cNvSpPr txBox="1"/>
          <p:nvPr/>
        </p:nvSpPr>
        <p:spPr>
          <a:xfrm>
            <a:off x="52013" y="2839329"/>
            <a:ext cx="14882648" cy="646203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571500" indent="-571500" defTabSz="1828343">
              <a:buFont typeface="Wingdings" panose="05000000000000000000" pitchFamily="2" charset="2"/>
              <a:buChar char="Ø"/>
            </a:pP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Número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de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espacios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noticiosos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en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medios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de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comunicación</a:t>
            </a:r>
            <a:endParaRPr lang="en-US" sz="3599" b="1" dirty="0">
              <a:solidFill>
                <a:srgbClr val="1F497D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22" name="TextBox 18">
            <a:extLst>
              <a:ext uri="{FF2B5EF4-FFF2-40B4-BE49-F238E27FC236}">
                <a16:creationId xmlns="" xmlns:a16="http://schemas.microsoft.com/office/drawing/2014/main" id="{F009F5A7-1AA4-BF47-9EE1-129B6BFE9B69}"/>
              </a:ext>
            </a:extLst>
          </p:cNvPr>
          <p:cNvSpPr txBox="1"/>
          <p:nvPr/>
        </p:nvSpPr>
        <p:spPr>
          <a:xfrm>
            <a:off x="109873" y="8460115"/>
            <a:ext cx="13388245" cy="646203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571500" indent="-571500" defTabSz="1828343">
              <a:buFont typeface="Wingdings" panose="05000000000000000000" pitchFamily="2" charset="2"/>
              <a:buChar char="Ø"/>
            </a:pP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Número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de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publicaciones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en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redes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sociales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institucionales</a:t>
            </a:r>
            <a:endParaRPr lang="en-US" sz="3599" b="1" dirty="0">
              <a:solidFill>
                <a:srgbClr val="1F497D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20042427" y="11845398"/>
            <a:ext cx="2988582" cy="584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343"/>
            <a:r>
              <a:rPr lang="en-US" sz="3199" b="1" dirty="0" err="1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Avance</a:t>
            </a:r>
            <a:r>
              <a:rPr lang="en-US" sz="3199" b="1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1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117%</a:t>
            </a:r>
            <a:endParaRPr lang="es-SV" sz="3199" dirty="0">
              <a:solidFill>
                <a:prstClr val="black"/>
              </a:solidFill>
            </a:endParaRPr>
          </a:p>
        </p:txBody>
      </p:sp>
      <p:sp>
        <p:nvSpPr>
          <p:cNvPr id="36" name="TextBox 18">
            <a:extLst>
              <a:ext uri="{FF2B5EF4-FFF2-40B4-BE49-F238E27FC236}">
                <a16:creationId xmlns="" xmlns:a16="http://schemas.microsoft.com/office/drawing/2014/main" id="{F009F5A7-1AA4-BF47-9EE1-129B6BFE9B69}"/>
              </a:ext>
            </a:extLst>
          </p:cNvPr>
          <p:cNvSpPr txBox="1"/>
          <p:nvPr/>
        </p:nvSpPr>
        <p:spPr>
          <a:xfrm>
            <a:off x="17168366" y="12356533"/>
            <a:ext cx="8712437" cy="120007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 defTabSz="1828343"/>
            <a:r>
              <a:rPr lang="en-US" sz="3599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Meta: 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800</a:t>
            </a:r>
            <a:r>
              <a:rPr lang="en-US" sz="3599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599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| Valor 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937</a:t>
            </a:r>
          </a:p>
          <a:p>
            <a:pPr algn="ctr" defTabSz="1828343"/>
            <a:r>
              <a:rPr lang="en-US" sz="3599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Periodo</a:t>
            </a:r>
            <a:r>
              <a:rPr lang="en-US" sz="3599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: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Marzo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2020 </a:t>
            </a:r>
            <a:endParaRPr lang="en-US" sz="3599" b="1" dirty="0">
              <a:solidFill>
                <a:srgbClr val="1F497D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grpSp>
        <p:nvGrpSpPr>
          <p:cNvPr id="14" name="Grupo 13"/>
          <p:cNvGrpSpPr/>
          <p:nvPr/>
        </p:nvGrpSpPr>
        <p:grpSpPr>
          <a:xfrm>
            <a:off x="18553402" y="8742620"/>
            <a:ext cx="5706132" cy="5713464"/>
            <a:chOff x="18683652" y="8567839"/>
            <a:chExt cx="5706132" cy="5713464"/>
          </a:xfrm>
        </p:grpSpPr>
        <p:graphicFrame>
          <p:nvGraphicFramePr>
            <p:cNvPr id="37" name="Chart 23">
              <a:extLst>
                <a:ext uri="{FF2B5EF4-FFF2-40B4-BE49-F238E27FC236}">
                  <a16:creationId xmlns="" xmlns:a16="http://schemas.microsoft.com/office/drawing/2014/main" id="{A4EE410A-CC16-7E4F-B466-0629C62CA665}"/>
                </a:ext>
              </a:extLst>
            </p:cNvPr>
            <p:cNvGraphicFramePr/>
            <p:nvPr>
              <p:extLst/>
            </p:nvPr>
          </p:nvGraphicFramePr>
          <p:xfrm>
            <a:off x="18683652" y="8567839"/>
            <a:ext cx="5706132" cy="571346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pSp>
          <p:nvGrpSpPr>
            <p:cNvPr id="38" name="Group 15">
              <a:extLst>
                <a:ext uri="{FF2B5EF4-FFF2-40B4-BE49-F238E27FC236}">
                  <a16:creationId xmlns="" xmlns:a16="http://schemas.microsoft.com/office/drawing/2014/main" id="{5CAE7901-A099-184A-B617-186C579C36AA}"/>
                </a:ext>
              </a:extLst>
            </p:cNvPr>
            <p:cNvGrpSpPr>
              <a:grpSpLocks noChangeAspect="1"/>
            </p:cNvGrpSpPr>
            <p:nvPr/>
          </p:nvGrpSpPr>
          <p:grpSpPr>
            <a:xfrm rot="8632138">
              <a:off x="21114409" y="10315868"/>
              <a:ext cx="2661219" cy="846452"/>
              <a:chOff x="7469178" y="7156087"/>
              <a:chExt cx="1914635" cy="608988"/>
            </a:xfrm>
          </p:grpSpPr>
          <p:sp>
            <p:nvSpPr>
              <p:cNvPr id="40" name="Triangle 4">
                <a:extLst>
                  <a:ext uri="{FF2B5EF4-FFF2-40B4-BE49-F238E27FC236}">
                    <a16:creationId xmlns="" xmlns:a16="http://schemas.microsoft.com/office/drawing/2014/main" id="{2E2FFB45-7052-BD4F-BC29-091DB13E0FF2}"/>
                  </a:ext>
                </a:extLst>
              </p:cNvPr>
              <p:cNvSpPr/>
              <p:nvPr/>
            </p:nvSpPr>
            <p:spPr>
              <a:xfrm rot="17282797">
                <a:off x="8208693" y="6416572"/>
                <a:ext cx="249680" cy="1728710"/>
              </a:xfrm>
              <a:prstGeom prst="triangle">
                <a:avLst/>
              </a:prstGeom>
              <a:solidFill>
                <a:schemeClr val="tx2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343"/>
                <a:endParaRPr lang="en-US" sz="3599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Oval 5">
                <a:extLst>
                  <a:ext uri="{FF2B5EF4-FFF2-40B4-BE49-F238E27FC236}">
                    <a16:creationId xmlns="" xmlns:a16="http://schemas.microsoft.com/office/drawing/2014/main" id="{A1FFCACC-6FDD-FD48-AF7C-AA377D4D9D3A}"/>
                  </a:ext>
                </a:extLst>
              </p:cNvPr>
              <p:cNvSpPr/>
              <p:nvPr/>
            </p:nvSpPr>
            <p:spPr>
              <a:xfrm rot="684176">
                <a:off x="8955484" y="7336747"/>
                <a:ext cx="428329" cy="42832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32" tIns="91416" rIns="182832" bIns="9141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828343"/>
                <a:endParaRPr lang="en-US" sz="3599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41" y="4016588"/>
            <a:ext cx="11056994" cy="346176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484" y="3808730"/>
            <a:ext cx="6975344" cy="426174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73" y="9652409"/>
            <a:ext cx="11337867" cy="363305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6624" y="9576746"/>
            <a:ext cx="6813585" cy="413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93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735499D-1E7C-CC49-9F8F-2981B82B15AD}"/>
              </a:ext>
            </a:extLst>
          </p:cNvPr>
          <p:cNvSpPr/>
          <p:nvPr/>
        </p:nvSpPr>
        <p:spPr>
          <a:xfrm>
            <a:off x="1520825" y="762000"/>
            <a:ext cx="6858000" cy="2032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83FF417-7AA4-2945-912E-C0522274C2BD}"/>
              </a:ext>
            </a:extLst>
          </p:cNvPr>
          <p:cNvSpPr/>
          <p:nvPr/>
        </p:nvSpPr>
        <p:spPr>
          <a:xfrm>
            <a:off x="8759825" y="762000"/>
            <a:ext cx="6858000" cy="2032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020B5E2-B3CD-5E4F-A017-D75EB6226176}"/>
              </a:ext>
            </a:extLst>
          </p:cNvPr>
          <p:cNvSpPr/>
          <p:nvPr/>
        </p:nvSpPr>
        <p:spPr>
          <a:xfrm>
            <a:off x="15998825" y="762000"/>
            <a:ext cx="7968046" cy="2032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EF911E1-9A12-5D4A-8BA0-7968BA11CC16}"/>
              </a:ext>
            </a:extLst>
          </p:cNvPr>
          <p:cNvSpPr/>
          <p:nvPr/>
        </p:nvSpPr>
        <p:spPr>
          <a:xfrm>
            <a:off x="1520825" y="3149600"/>
            <a:ext cx="14097000" cy="48006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2D45D22-494C-DB48-B5CD-12D9D8C76D4A}"/>
              </a:ext>
            </a:extLst>
          </p:cNvPr>
          <p:cNvSpPr/>
          <p:nvPr/>
        </p:nvSpPr>
        <p:spPr>
          <a:xfrm>
            <a:off x="16045515" y="3149161"/>
            <a:ext cx="7921356" cy="478833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411DF37-F235-4A4E-90D7-07B26DDB5C24}"/>
              </a:ext>
            </a:extLst>
          </p:cNvPr>
          <p:cNvSpPr/>
          <p:nvPr/>
        </p:nvSpPr>
        <p:spPr>
          <a:xfrm>
            <a:off x="8759825" y="8305800"/>
            <a:ext cx="6858000" cy="51816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6600" b="1" dirty="0">
              <a:solidFill>
                <a:srgbClr val="229DCE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B301090-4FF3-8540-9B2E-FD410FC8FD44}"/>
              </a:ext>
            </a:extLst>
          </p:cNvPr>
          <p:cNvSpPr/>
          <p:nvPr/>
        </p:nvSpPr>
        <p:spPr>
          <a:xfrm>
            <a:off x="1468227" y="8367356"/>
            <a:ext cx="7122432" cy="512004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F707110-B837-B045-AE1F-167602394710}"/>
              </a:ext>
            </a:extLst>
          </p:cNvPr>
          <p:cNvSpPr/>
          <p:nvPr/>
        </p:nvSpPr>
        <p:spPr>
          <a:xfrm>
            <a:off x="15998825" y="8305800"/>
            <a:ext cx="7968046" cy="51816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661B25D5-24C8-AC49-844B-8D377F7E60D4}"/>
              </a:ext>
            </a:extLst>
          </p:cNvPr>
          <p:cNvSpPr/>
          <p:nvPr/>
        </p:nvSpPr>
        <p:spPr>
          <a:xfrm>
            <a:off x="1892300" y="1130300"/>
            <a:ext cx="1295400" cy="1295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60DA6106-D421-1342-91F2-27414AD80B3E}"/>
              </a:ext>
            </a:extLst>
          </p:cNvPr>
          <p:cNvSpPr/>
          <p:nvPr/>
        </p:nvSpPr>
        <p:spPr>
          <a:xfrm>
            <a:off x="9134928" y="1130300"/>
            <a:ext cx="1295400" cy="1295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3FC41770-556E-BA41-A7A3-67DD1C09705C}"/>
              </a:ext>
            </a:extLst>
          </p:cNvPr>
          <p:cNvSpPr/>
          <p:nvPr/>
        </p:nvSpPr>
        <p:spPr>
          <a:xfrm>
            <a:off x="16377556" y="1130300"/>
            <a:ext cx="1295400" cy="1295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56FB24A-7714-504F-B00E-9DA197B8A093}"/>
              </a:ext>
            </a:extLst>
          </p:cNvPr>
          <p:cNvSpPr txBox="1"/>
          <p:nvPr/>
        </p:nvSpPr>
        <p:spPr>
          <a:xfrm>
            <a:off x="3354271" y="894834"/>
            <a:ext cx="4918334" cy="83099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NIVEL DE SATISFACCIÓN </a:t>
            </a:r>
          </a:p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DE CAPACITACIONES RECIBIDAS</a:t>
            </a:r>
            <a:endParaRPr lang="en-US" sz="2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3AED0F6-BD03-8B40-881D-A0DE3B9C0A68}"/>
              </a:ext>
            </a:extLst>
          </p:cNvPr>
          <p:cNvSpPr txBox="1"/>
          <p:nvPr/>
        </p:nvSpPr>
        <p:spPr>
          <a:xfrm>
            <a:off x="10596899" y="894834"/>
            <a:ext cx="4668266" cy="830997"/>
          </a:xfrm>
          <a:prstGeom prst="rect">
            <a:avLst/>
          </a:prstGeom>
          <a:noFill/>
        </p:spPr>
        <p:txBody>
          <a:bodyPr wrap="none" lIns="91440" rtlCol="0" anchor="ctr" anchorCtr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HORAS PROMEDIO </a:t>
            </a:r>
          </a:p>
          <a:p>
            <a:r>
              <a:rPr lang="en-US" sz="2400" b="1" dirty="0" smtClean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CAPACITACIÓN</a:t>
            </a:r>
            <a:r>
              <a:rPr lang="en-US" sz="24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2400" b="1" dirty="0" smtClean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POR PERSONA</a:t>
            </a:r>
            <a:endParaRPr lang="en-US" sz="2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CCDF37E-7FDE-FF44-9376-E912460CAA50}"/>
              </a:ext>
            </a:extLst>
          </p:cNvPr>
          <p:cNvSpPr txBox="1"/>
          <p:nvPr/>
        </p:nvSpPr>
        <p:spPr>
          <a:xfrm>
            <a:off x="18647927" y="945634"/>
            <a:ext cx="4676280" cy="83099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PERSONAS CON 50 HORAS DE </a:t>
            </a:r>
          </a:p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CAPACITACIÓN</a:t>
            </a:r>
            <a:endParaRPr lang="en-US" sz="2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E1A2FCE-0ACE-F043-B604-766215E36D83}"/>
              </a:ext>
            </a:extLst>
          </p:cNvPr>
          <p:cNvSpPr txBox="1"/>
          <p:nvPr/>
        </p:nvSpPr>
        <p:spPr>
          <a:xfrm>
            <a:off x="4865711" y="1670615"/>
            <a:ext cx="1388522" cy="110799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6600" b="1" dirty="0" smtClean="0">
                <a:solidFill>
                  <a:schemeClr val="accent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9.0</a:t>
            </a:r>
            <a:endParaRPr lang="en-US" sz="6600" b="1" dirty="0">
              <a:solidFill>
                <a:schemeClr val="accent1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D940861-A42F-094E-80AE-F4290D7D8681}"/>
              </a:ext>
            </a:extLst>
          </p:cNvPr>
          <p:cNvSpPr txBox="1"/>
          <p:nvPr/>
        </p:nvSpPr>
        <p:spPr>
          <a:xfrm>
            <a:off x="11950357" y="1732171"/>
            <a:ext cx="1159292" cy="110799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6600" b="1" dirty="0" smtClean="0">
                <a:solidFill>
                  <a:schemeClr val="accent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16</a:t>
            </a:r>
            <a:endParaRPr lang="en-US" sz="6600" b="1" dirty="0">
              <a:solidFill>
                <a:schemeClr val="accent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F00EEFA-AB75-D847-94E5-A1978967E269}"/>
              </a:ext>
            </a:extLst>
          </p:cNvPr>
          <p:cNvSpPr txBox="1"/>
          <p:nvPr/>
        </p:nvSpPr>
        <p:spPr>
          <a:xfrm>
            <a:off x="20524826" y="1640691"/>
            <a:ext cx="671979" cy="110799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6600" b="1" dirty="0">
                <a:solidFill>
                  <a:schemeClr val="accent3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7</a:t>
            </a:r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5870A1B3-36B9-2E49-91D7-CC159DB2D638}"/>
              </a:ext>
            </a:extLst>
          </p:cNvPr>
          <p:cNvSpPr/>
          <p:nvPr/>
        </p:nvSpPr>
        <p:spPr>
          <a:xfrm>
            <a:off x="1892300" y="3481614"/>
            <a:ext cx="1006247" cy="100624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BA8222B-A0D9-8141-9371-2B096214B355}"/>
              </a:ext>
            </a:extLst>
          </p:cNvPr>
          <p:cNvSpPr txBox="1"/>
          <p:nvPr/>
        </p:nvSpPr>
        <p:spPr>
          <a:xfrm>
            <a:off x="3080126" y="3753904"/>
            <a:ext cx="6301725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MONTOS INVERTIDOS EN CAPACITACIÓN</a:t>
            </a:r>
            <a:endParaRPr lang="en-US" sz="2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graphicFrame>
        <p:nvGraphicFramePr>
          <p:cNvPr id="26" name="Chart 25">
            <a:extLst>
              <a:ext uri="{FF2B5EF4-FFF2-40B4-BE49-F238E27FC236}">
                <a16:creationId xmlns="" xmlns:a16="http://schemas.microsoft.com/office/drawing/2014/main" id="{CEB77392-C319-ED47-BCD1-8E6D422A713D}"/>
              </a:ext>
            </a:extLst>
          </p:cNvPr>
          <p:cNvGraphicFramePr/>
          <p:nvPr>
            <p:extLst/>
          </p:nvPr>
        </p:nvGraphicFramePr>
        <p:xfrm>
          <a:off x="1892300" y="4632725"/>
          <a:ext cx="15491503" cy="3048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7" name="Oval 26">
            <a:extLst>
              <a:ext uri="{FF2B5EF4-FFF2-40B4-BE49-F238E27FC236}">
                <a16:creationId xmlns="" xmlns:a16="http://schemas.microsoft.com/office/drawing/2014/main" id="{07827D9F-3520-F340-8A1F-906D96A07081}"/>
              </a:ext>
            </a:extLst>
          </p:cNvPr>
          <p:cNvSpPr/>
          <p:nvPr/>
        </p:nvSpPr>
        <p:spPr>
          <a:xfrm>
            <a:off x="1846958" y="8699370"/>
            <a:ext cx="1006247" cy="100624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D1AEB967-82E5-6E4D-AC24-B62E775564D8}"/>
              </a:ext>
            </a:extLst>
          </p:cNvPr>
          <p:cNvSpPr txBox="1"/>
          <p:nvPr/>
        </p:nvSpPr>
        <p:spPr>
          <a:xfrm>
            <a:off x="3034784" y="8880569"/>
            <a:ext cx="4314283" cy="8309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PLANES DE SALUD PARA LOS EMPLEADOS</a:t>
            </a:r>
            <a:endParaRPr lang="en-US" sz="2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="" xmlns:a16="http://schemas.microsoft.com/office/drawing/2014/main" id="{3FBDA204-5558-C847-AE7A-0114449D58DB}"/>
              </a:ext>
            </a:extLst>
          </p:cNvPr>
          <p:cNvSpPr/>
          <p:nvPr/>
        </p:nvSpPr>
        <p:spPr>
          <a:xfrm>
            <a:off x="1856267" y="10340027"/>
            <a:ext cx="2935628" cy="2888444"/>
          </a:xfrm>
          <a:prstGeom prst="roundRect">
            <a:avLst>
              <a:gd name="adj" fmla="val 1568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="" xmlns:a16="http://schemas.microsoft.com/office/drawing/2014/main" id="{ABC81858-2EBC-3941-A0A8-4E2C143B8217}"/>
              </a:ext>
            </a:extLst>
          </p:cNvPr>
          <p:cNvSpPr/>
          <p:nvPr/>
        </p:nvSpPr>
        <p:spPr>
          <a:xfrm>
            <a:off x="5224734" y="10363173"/>
            <a:ext cx="2791427" cy="2865298"/>
          </a:xfrm>
          <a:prstGeom prst="roundRect">
            <a:avLst>
              <a:gd name="adj" fmla="val 1568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86D06771-ED95-434F-89BC-6E6B7677C1FB}"/>
              </a:ext>
            </a:extLst>
          </p:cNvPr>
          <p:cNvSpPr txBox="1"/>
          <p:nvPr/>
        </p:nvSpPr>
        <p:spPr>
          <a:xfrm>
            <a:off x="2400672" y="10323253"/>
            <a:ext cx="1893467" cy="110799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C00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38%</a:t>
            </a:r>
            <a:endParaRPr lang="en-US" sz="6600" b="1" dirty="0">
              <a:solidFill>
                <a:srgbClr val="FFC000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1751AED1-6994-D144-A1E1-D6D841D83F53}"/>
              </a:ext>
            </a:extLst>
          </p:cNvPr>
          <p:cNvSpPr txBox="1"/>
          <p:nvPr/>
        </p:nvSpPr>
        <p:spPr>
          <a:xfrm>
            <a:off x="5743702" y="10321146"/>
            <a:ext cx="1893467" cy="110799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6600" b="1" dirty="0" smtClean="0">
                <a:solidFill>
                  <a:schemeClr val="accent1">
                    <a:lumMod val="50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67%</a:t>
            </a:r>
            <a:endParaRPr lang="en-US" sz="6600" b="1" dirty="0">
              <a:solidFill>
                <a:schemeClr val="accent1">
                  <a:lumMod val="50000"/>
                </a:schemeClr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EF6DA6ED-9E03-EB4F-AD17-0EBB0E66ACA7}"/>
              </a:ext>
            </a:extLst>
          </p:cNvPr>
          <p:cNvSpPr txBox="1"/>
          <p:nvPr/>
        </p:nvSpPr>
        <p:spPr>
          <a:xfrm>
            <a:off x="1932993" y="11591876"/>
            <a:ext cx="2730954" cy="120032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400" b="1" dirty="0" smtClean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AVANCE DEL PROGRAMA DE SALUD INTEGRAL </a:t>
            </a:r>
            <a:endParaRPr lang="en-US" sz="2400" b="1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6AE1FB53-F2F0-F343-83C8-76A89652DBC2}"/>
              </a:ext>
            </a:extLst>
          </p:cNvPr>
          <p:cNvSpPr txBox="1"/>
          <p:nvPr/>
        </p:nvSpPr>
        <p:spPr>
          <a:xfrm>
            <a:off x="5224733" y="11289479"/>
            <a:ext cx="2791427" cy="193899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400" b="1" dirty="0" smtClean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AVANCE DEL PROGRAMA DE PREVENCION DE RIESGOS PSICOSOCIALES</a:t>
            </a:r>
            <a:endParaRPr lang="en-US" sz="2400" b="1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55072350-A9AB-AF45-B195-029E2DD8C067}"/>
              </a:ext>
            </a:extLst>
          </p:cNvPr>
          <p:cNvSpPr txBox="1"/>
          <p:nvPr/>
        </p:nvSpPr>
        <p:spPr>
          <a:xfrm>
            <a:off x="17587586" y="3607067"/>
            <a:ext cx="4598632" cy="83099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CAPACITACIONES EJECUTADAS POR </a:t>
            </a:r>
          </a:p>
          <a:p>
            <a:r>
              <a:rPr lang="en-US" sz="2400" b="1" dirty="0" smtClean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ÁREA DE FORMACIÓN</a:t>
            </a:r>
            <a:endParaRPr lang="en-US" sz="2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graphicFrame>
        <p:nvGraphicFramePr>
          <p:cNvPr id="42" name="Chart 41">
            <a:extLst>
              <a:ext uri="{FF2B5EF4-FFF2-40B4-BE49-F238E27FC236}">
                <a16:creationId xmlns="" xmlns:a16="http://schemas.microsoft.com/office/drawing/2014/main" id="{CDA5F885-6DBA-8840-AEC1-CD3A5D9AEE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862466"/>
              </p:ext>
            </p:extLst>
          </p:nvPr>
        </p:nvGraphicFramePr>
        <p:xfrm>
          <a:off x="15929731" y="2830155"/>
          <a:ext cx="8037139" cy="5918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5" name="Oval 44">
            <a:extLst>
              <a:ext uri="{FF2B5EF4-FFF2-40B4-BE49-F238E27FC236}">
                <a16:creationId xmlns="" xmlns:a16="http://schemas.microsoft.com/office/drawing/2014/main" id="{7CBDF313-0E4E-434E-82E6-39DA8162480D}"/>
              </a:ext>
            </a:extLst>
          </p:cNvPr>
          <p:cNvSpPr/>
          <p:nvPr/>
        </p:nvSpPr>
        <p:spPr>
          <a:xfrm>
            <a:off x="9134928" y="8660961"/>
            <a:ext cx="1187826" cy="112796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916F0FED-1699-A84C-B2E5-48C039918895}"/>
              </a:ext>
            </a:extLst>
          </p:cNvPr>
          <p:cNvSpPr txBox="1"/>
          <p:nvPr/>
        </p:nvSpPr>
        <p:spPr>
          <a:xfrm>
            <a:off x="10789236" y="8563919"/>
            <a:ext cx="3969356" cy="120032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CONSULTAS MEDICAS </a:t>
            </a:r>
          </a:p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AL PERSONAL </a:t>
            </a:r>
          </a:p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EN EL PRIMER TRIMESTRE</a:t>
            </a:r>
            <a:endParaRPr lang="en-US" sz="2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="" xmlns:a16="http://schemas.microsoft.com/office/drawing/2014/main" id="{196FAA9C-712E-A343-9791-1291C099628C}"/>
              </a:ext>
            </a:extLst>
          </p:cNvPr>
          <p:cNvSpPr/>
          <p:nvPr/>
        </p:nvSpPr>
        <p:spPr>
          <a:xfrm>
            <a:off x="16377556" y="8660961"/>
            <a:ext cx="1077343" cy="112796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0EF7C048-8602-384B-9861-6C7EA750AFD5}"/>
              </a:ext>
            </a:extLst>
          </p:cNvPr>
          <p:cNvSpPr txBox="1"/>
          <p:nvPr/>
        </p:nvSpPr>
        <p:spPr>
          <a:xfrm>
            <a:off x="17565381" y="8748585"/>
            <a:ext cx="5988197" cy="8309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MONTO EJECUTADO AL </a:t>
            </a:r>
          </a:p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PRIMER TRIMESTRE</a:t>
            </a:r>
            <a:endParaRPr lang="en-US" sz="2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="" xmlns:a16="http://schemas.microsoft.com/office/drawing/2014/main" id="{E21CB3F9-1309-5B4F-99AE-58194DDB5678}"/>
              </a:ext>
            </a:extLst>
          </p:cNvPr>
          <p:cNvSpPr/>
          <p:nvPr/>
        </p:nvSpPr>
        <p:spPr>
          <a:xfrm>
            <a:off x="18514841" y="10376367"/>
            <a:ext cx="1747668" cy="1747668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359" y="1358351"/>
            <a:ext cx="887359" cy="887359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949" y="1421985"/>
            <a:ext cx="760089" cy="760089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057" y="8871588"/>
            <a:ext cx="701902" cy="701902"/>
          </a:xfrm>
          <a:prstGeom prst="rect">
            <a:avLst/>
          </a:prstGeom>
        </p:spPr>
      </p:pic>
      <p:sp>
        <p:nvSpPr>
          <p:cNvPr id="57" name="TextBox 16">
            <a:extLst>
              <a:ext uri="{FF2B5EF4-FFF2-40B4-BE49-F238E27FC236}">
                <a16:creationId xmlns="" xmlns:a16="http://schemas.microsoft.com/office/drawing/2014/main" id="{03AED0F6-BD03-8B40-881D-A0DE3B9C0A68}"/>
              </a:ext>
            </a:extLst>
          </p:cNvPr>
          <p:cNvSpPr txBox="1"/>
          <p:nvPr/>
        </p:nvSpPr>
        <p:spPr>
          <a:xfrm rot="16200000">
            <a:off x="-5444874" y="6363978"/>
            <a:ext cx="12152686" cy="923330"/>
          </a:xfrm>
          <a:prstGeom prst="rect">
            <a:avLst/>
          </a:prstGeom>
          <a:noFill/>
        </p:spPr>
        <p:txBody>
          <a:bodyPr wrap="none" lIns="91440" rtlCol="0" anchor="ctr" anchorCtr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GERENCIA DE RECURSOS HUMANOS</a:t>
            </a:r>
            <a:endParaRPr lang="en-US" sz="5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pic>
        <p:nvPicPr>
          <p:cNvPr id="58" name="Imagen 5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0311" y="1376794"/>
            <a:ext cx="764588" cy="764588"/>
          </a:xfrm>
          <a:prstGeom prst="rect">
            <a:avLst/>
          </a:prstGeom>
        </p:spPr>
      </p:pic>
      <p:sp>
        <p:nvSpPr>
          <p:cNvPr id="59" name="TextBox 19">
            <a:extLst>
              <a:ext uri="{FF2B5EF4-FFF2-40B4-BE49-F238E27FC236}">
                <a16:creationId xmlns="" xmlns:a16="http://schemas.microsoft.com/office/drawing/2014/main" id="{CD940861-A42F-094E-80AE-F4290D7D8681}"/>
              </a:ext>
            </a:extLst>
          </p:cNvPr>
          <p:cNvSpPr txBox="1"/>
          <p:nvPr/>
        </p:nvSpPr>
        <p:spPr>
          <a:xfrm>
            <a:off x="10958402" y="10840994"/>
            <a:ext cx="2460845" cy="156966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229DCE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107</a:t>
            </a:r>
            <a:endParaRPr lang="en-US" sz="7200" b="1" dirty="0">
              <a:solidFill>
                <a:srgbClr val="229DCE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pic>
        <p:nvPicPr>
          <p:cNvPr id="62" name="Imagen 6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012" y="3606864"/>
            <a:ext cx="705865" cy="705865"/>
          </a:xfrm>
          <a:prstGeom prst="rect">
            <a:avLst/>
          </a:prstGeom>
        </p:spPr>
      </p:pic>
      <p:pic>
        <p:nvPicPr>
          <p:cNvPr id="63" name="Imagen 6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7045" y="8840058"/>
            <a:ext cx="786805" cy="786805"/>
          </a:xfrm>
          <a:prstGeom prst="rect">
            <a:avLst/>
          </a:prstGeom>
        </p:spPr>
      </p:pic>
      <p:sp>
        <p:nvSpPr>
          <p:cNvPr id="65" name="Oval 44">
            <a:extLst>
              <a:ext uri="{FF2B5EF4-FFF2-40B4-BE49-F238E27FC236}">
                <a16:creationId xmlns="" xmlns:a16="http://schemas.microsoft.com/office/drawing/2014/main" id="{7CBDF313-0E4E-434E-82E6-39DA8162480D}"/>
              </a:ext>
            </a:extLst>
          </p:cNvPr>
          <p:cNvSpPr/>
          <p:nvPr/>
        </p:nvSpPr>
        <p:spPr>
          <a:xfrm>
            <a:off x="16288711" y="3468643"/>
            <a:ext cx="1187826" cy="10423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pic>
        <p:nvPicPr>
          <p:cNvPr id="50" name="Imagen 49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218" y="3709962"/>
            <a:ext cx="697505" cy="644568"/>
          </a:xfrm>
          <a:prstGeom prst="rect">
            <a:avLst/>
          </a:prstGeom>
        </p:spPr>
      </p:pic>
      <p:sp>
        <p:nvSpPr>
          <p:cNvPr id="52" name="Oval 42">
            <a:extLst>
              <a:ext uri="{FF2B5EF4-FFF2-40B4-BE49-F238E27FC236}">
                <a16:creationId xmlns="" xmlns:a16="http://schemas.microsoft.com/office/drawing/2014/main" id="{1B3A8FC4-5E84-BD4B-9CD2-C50DD1F2C856}"/>
              </a:ext>
            </a:extLst>
          </p:cNvPr>
          <p:cNvSpPr/>
          <p:nvPr/>
        </p:nvSpPr>
        <p:spPr>
          <a:xfrm>
            <a:off x="18924222" y="5096096"/>
            <a:ext cx="2117251" cy="2094579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54" name="TextBox 43">
            <a:extLst>
              <a:ext uri="{FF2B5EF4-FFF2-40B4-BE49-F238E27FC236}">
                <a16:creationId xmlns="" xmlns:a16="http://schemas.microsoft.com/office/drawing/2014/main" id="{E4B7BCEF-F9C0-7140-B4D6-7D3EA9D10121}"/>
              </a:ext>
            </a:extLst>
          </p:cNvPr>
          <p:cNvSpPr txBox="1"/>
          <p:nvPr/>
        </p:nvSpPr>
        <p:spPr>
          <a:xfrm>
            <a:off x="19118585" y="5482516"/>
            <a:ext cx="1659430" cy="113877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21</a:t>
            </a:r>
            <a:endParaRPr lang="en-US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  <a:p>
            <a:pPr algn="ctr"/>
            <a:r>
              <a:rPr lang="en-US" sz="3200" dirty="0" err="1" smtClean="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Acciones</a:t>
            </a:r>
            <a:endParaRPr lang="en-US" sz="3200" dirty="0">
              <a:solidFill>
                <a:schemeClr val="tx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478" y="8851060"/>
            <a:ext cx="748726" cy="748726"/>
          </a:xfrm>
          <a:prstGeom prst="rect">
            <a:avLst/>
          </a:prstGeom>
        </p:spPr>
      </p:pic>
      <p:graphicFrame>
        <p:nvGraphicFramePr>
          <p:cNvPr id="56" name="Chart 25">
            <a:extLst>
              <a:ext uri="{FF2B5EF4-FFF2-40B4-BE49-F238E27FC236}">
                <a16:creationId xmlns="" xmlns:a16="http://schemas.microsoft.com/office/drawing/2014/main" id="{CEB77392-C319-ED47-BCD1-8E6D422A71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2299903"/>
              </p:ext>
            </p:extLst>
          </p:nvPr>
        </p:nvGraphicFramePr>
        <p:xfrm>
          <a:off x="15924065" y="9579583"/>
          <a:ext cx="8676888" cy="3845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</p:spTree>
    <p:extLst>
      <p:ext uri="{BB962C8B-B14F-4D97-AF65-F5344CB8AC3E}">
        <p14:creationId xmlns:p14="http://schemas.microsoft.com/office/powerpoint/2010/main" val="124218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 4</a:t>
            </a:r>
          </a:p>
        </p:txBody>
      </p:sp>
      <p:sp>
        <p:nvSpPr>
          <p:cNvPr id="100" name="Rectangle 88" descr="Header Gray Bar"/>
          <p:cNvSpPr/>
          <p:nvPr/>
        </p:nvSpPr>
        <p:spPr bwMode="auto">
          <a:xfrm>
            <a:off x="-19044" y="4382"/>
            <a:ext cx="24396695" cy="2612354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39" name="TextBox 214"/>
          <p:cNvSpPr txBox="1"/>
          <p:nvPr/>
        </p:nvSpPr>
        <p:spPr>
          <a:xfrm>
            <a:off x="440653" y="411464"/>
            <a:ext cx="23479916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365"/>
            <a:r>
              <a:rPr lang="es-SV" sz="6398" dirty="0" smtClean="0">
                <a:solidFill>
                  <a:srgbClr val="FFFFFF"/>
                </a:solidFill>
                <a:latin typeface="Arial"/>
                <a:cs typeface="Arial"/>
              </a:rPr>
              <a:t>Gerencia de Recursos Humanos</a:t>
            </a:r>
            <a:endParaRPr lang="es-419" sz="6398" dirty="0">
              <a:solidFill>
                <a:srgbClr val="FFFFFF"/>
              </a:solidFill>
              <a:latin typeface="Arial"/>
              <a:cs typeface="Arial"/>
            </a:endParaRPr>
          </a:p>
          <a:p>
            <a:pPr defTabSz="2437365"/>
            <a:r>
              <a:rPr lang="en-US" sz="3999" dirty="0">
                <a:solidFill>
                  <a:srgbClr val="D4D4D4"/>
                </a:solidFill>
                <a:latin typeface="Arial"/>
                <a:cs typeface="Arial"/>
              </a:rPr>
              <a:t>RESULTADOS PRIMER TRIMESTRE 2020</a:t>
            </a:r>
          </a:p>
        </p:txBody>
      </p:sp>
      <p:pic>
        <p:nvPicPr>
          <p:cNvPr id="49" name="Imagen 4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7968" y="702915"/>
            <a:ext cx="2501566" cy="136758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0042427" y="6019090"/>
            <a:ext cx="2988582" cy="584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343"/>
            <a:r>
              <a:rPr lang="en-US" sz="3199" b="1" dirty="0" err="1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Avance</a:t>
            </a:r>
            <a:r>
              <a:rPr lang="en-US" sz="3199" b="1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1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129%</a:t>
            </a:r>
            <a:endParaRPr lang="es-SV" sz="3199" dirty="0">
              <a:solidFill>
                <a:prstClr val="black"/>
              </a:solidFill>
            </a:endParaRPr>
          </a:p>
        </p:txBody>
      </p:sp>
      <p:sp>
        <p:nvSpPr>
          <p:cNvPr id="16" name="TextBox 18">
            <a:extLst>
              <a:ext uri="{FF2B5EF4-FFF2-40B4-BE49-F238E27FC236}">
                <a16:creationId xmlns="" xmlns:a16="http://schemas.microsoft.com/office/drawing/2014/main" id="{F009F5A7-1AA4-BF47-9EE1-129B6BFE9B69}"/>
              </a:ext>
            </a:extLst>
          </p:cNvPr>
          <p:cNvSpPr txBox="1"/>
          <p:nvPr/>
        </p:nvSpPr>
        <p:spPr>
          <a:xfrm>
            <a:off x="17180499" y="6700871"/>
            <a:ext cx="8712437" cy="120007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 defTabSz="1828343"/>
            <a:r>
              <a:rPr lang="en-US" sz="3599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Meta: 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70%</a:t>
            </a:r>
            <a:r>
              <a:rPr lang="en-US" sz="3599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599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| Valor 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90%</a:t>
            </a:r>
          </a:p>
          <a:p>
            <a:pPr algn="ctr" defTabSz="1828343"/>
            <a:r>
              <a:rPr lang="en-US" sz="3599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Periodo</a:t>
            </a:r>
            <a:r>
              <a:rPr lang="en-US" sz="3599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: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Marzo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2020 </a:t>
            </a:r>
            <a:endParaRPr lang="en-US" sz="3599" b="1" dirty="0">
              <a:solidFill>
                <a:srgbClr val="1F497D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graphicFrame>
        <p:nvGraphicFramePr>
          <p:cNvPr id="15" name="Chart 23">
            <a:extLst>
              <a:ext uri="{FF2B5EF4-FFF2-40B4-BE49-F238E27FC236}">
                <a16:creationId xmlns="" xmlns:a16="http://schemas.microsoft.com/office/drawing/2014/main" id="{A4EE410A-CC16-7E4F-B466-0629C62CA6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4316282"/>
              </p:ext>
            </p:extLst>
          </p:nvPr>
        </p:nvGraphicFramePr>
        <p:xfrm>
          <a:off x="18553402" y="2944378"/>
          <a:ext cx="5706132" cy="5713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4" name="Group 15">
            <a:extLst>
              <a:ext uri="{FF2B5EF4-FFF2-40B4-BE49-F238E27FC236}">
                <a16:creationId xmlns="" xmlns:a16="http://schemas.microsoft.com/office/drawing/2014/main" id="{5CAE7901-A099-184A-B617-186C579C36AA}"/>
              </a:ext>
            </a:extLst>
          </p:cNvPr>
          <p:cNvGrpSpPr>
            <a:grpSpLocks noChangeAspect="1"/>
          </p:cNvGrpSpPr>
          <p:nvPr/>
        </p:nvGrpSpPr>
        <p:grpSpPr>
          <a:xfrm rot="8632138">
            <a:off x="21114409" y="4489560"/>
            <a:ext cx="2661219" cy="846452"/>
            <a:chOff x="7469178" y="7156087"/>
            <a:chExt cx="1914635" cy="608988"/>
          </a:xfrm>
        </p:grpSpPr>
        <p:sp>
          <p:nvSpPr>
            <p:cNvPr id="25" name="Triangle 4">
              <a:extLst>
                <a:ext uri="{FF2B5EF4-FFF2-40B4-BE49-F238E27FC236}">
                  <a16:creationId xmlns="" xmlns:a16="http://schemas.microsoft.com/office/drawing/2014/main" id="{2E2FFB45-7052-BD4F-BC29-091DB13E0FF2}"/>
                </a:ext>
              </a:extLst>
            </p:cNvPr>
            <p:cNvSpPr/>
            <p:nvPr/>
          </p:nvSpPr>
          <p:spPr>
            <a:xfrm rot="17282797">
              <a:off x="8208693" y="6416572"/>
              <a:ext cx="249680" cy="1728710"/>
            </a:xfrm>
            <a:prstGeom prst="triangle">
              <a:avLst/>
            </a:prstGeom>
            <a:solidFill>
              <a:schemeClr val="tx2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343"/>
              <a:endParaRPr lang="en-US" sz="3599">
                <a:solidFill>
                  <a:prstClr val="white"/>
                </a:solidFill>
              </a:endParaRPr>
            </a:p>
          </p:txBody>
        </p:sp>
        <p:sp>
          <p:nvSpPr>
            <p:cNvPr id="26" name="Oval 5">
              <a:extLst>
                <a:ext uri="{FF2B5EF4-FFF2-40B4-BE49-F238E27FC236}">
                  <a16:creationId xmlns="" xmlns:a16="http://schemas.microsoft.com/office/drawing/2014/main" id="{A1FFCACC-6FDD-FD48-AF7C-AA377D4D9D3A}"/>
                </a:ext>
              </a:extLst>
            </p:cNvPr>
            <p:cNvSpPr/>
            <p:nvPr/>
          </p:nvSpPr>
          <p:spPr>
            <a:xfrm rot="684176">
              <a:off x="8955484" y="7336747"/>
              <a:ext cx="428329" cy="42832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32" tIns="91416" rIns="182832" bIns="9141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828343"/>
              <a:endParaRPr lang="en-US" sz="3599">
                <a:solidFill>
                  <a:prstClr val="white"/>
                </a:solidFill>
              </a:endParaRPr>
            </a:p>
          </p:txBody>
        </p:sp>
      </p:grpSp>
      <p:sp>
        <p:nvSpPr>
          <p:cNvPr id="20" name="TextBox 18">
            <a:extLst>
              <a:ext uri="{FF2B5EF4-FFF2-40B4-BE49-F238E27FC236}">
                <a16:creationId xmlns="" xmlns:a16="http://schemas.microsoft.com/office/drawing/2014/main" id="{F009F5A7-1AA4-BF47-9EE1-129B6BFE9B69}"/>
              </a:ext>
            </a:extLst>
          </p:cNvPr>
          <p:cNvSpPr txBox="1"/>
          <p:nvPr/>
        </p:nvSpPr>
        <p:spPr>
          <a:xfrm>
            <a:off x="52013" y="2839329"/>
            <a:ext cx="14882648" cy="646203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571500" indent="-571500" defTabSz="1828343">
              <a:buFont typeface="Wingdings" panose="05000000000000000000" pitchFamily="2" charset="2"/>
              <a:buChar char="Ø"/>
            </a:pP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Nivel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de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Satisfacción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del personal con la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capacitación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recibida</a:t>
            </a:r>
            <a:endParaRPr lang="en-US" sz="3599" b="1" dirty="0">
              <a:solidFill>
                <a:srgbClr val="1F497D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22" name="TextBox 18">
            <a:extLst>
              <a:ext uri="{FF2B5EF4-FFF2-40B4-BE49-F238E27FC236}">
                <a16:creationId xmlns="" xmlns:a16="http://schemas.microsoft.com/office/drawing/2014/main" id="{F009F5A7-1AA4-BF47-9EE1-129B6BFE9B69}"/>
              </a:ext>
            </a:extLst>
          </p:cNvPr>
          <p:cNvSpPr txBox="1"/>
          <p:nvPr/>
        </p:nvSpPr>
        <p:spPr>
          <a:xfrm>
            <a:off x="109873" y="8460115"/>
            <a:ext cx="13388245" cy="646203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571500" indent="-571500" defTabSz="1828343">
              <a:buFont typeface="Wingdings" panose="05000000000000000000" pitchFamily="2" charset="2"/>
              <a:buChar char="Ø"/>
            </a:pP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Número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charlas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sobre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salud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preventiva</a:t>
            </a:r>
            <a:endParaRPr lang="en-US" sz="3599" b="1" dirty="0">
              <a:solidFill>
                <a:srgbClr val="1F497D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20042427" y="11845398"/>
            <a:ext cx="2988582" cy="584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343"/>
            <a:r>
              <a:rPr lang="en-US" sz="3199" b="1" dirty="0" err="1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Avance</a:t>
            </a:r>
            <a:r>
              <a:rPr lang="en-US" sz="3199" b="1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1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100%</a:t>
            </a:r>
            <a:endParaRPr lang="es-SV" sz="3199" dirty="0">
              <a:solidFill>
                <a:prstClr val="black"/>
              </a:solidFill>
            </a:endParaRPr>
          </a:p>
        </p:txBody>
      </p:sp>
      <p:sp>
        <p:nvSpPr>
          <p:cNvPr id="36" name="TextBox 18">
            <a:extLst>
              <a:ext uri="{FF2B5EF4-FFF2-40B4-BE49-F238E27FC236}">
                <a16:creationId xmlns="" xmlns:a16="http://schemas.microsoft.com/office/drawing/2014/main" id="{F009F5A7-1AA4-BF47-9EE1-129B6BFE9B69}"/>
              </a:ext>
            </a:extLst>
          </p:cNvPr>
          <p:cNvSpPr txBox="1"/>
          <p:nvPr/>
        </p:nvSpPr>
        <p:spPr>
          <a:xfrm>
            <a:off x="17168366" y="12356533"/>
            <a:ext cx="8712437" cy="120007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 defTabSz="1828343"/>
            <a:r>
              <a:rPr lang="en-US" sz="3599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Meta: </a:t>
            </a:r>
            <a:r>
              <a:rPr lang="en-US" sz="3599" b="1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</a:t>
            </a:r>
            <a:r>
              <a:rPr lang="en-US" sz="3599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599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| Valor </a:t>
            </a:r>
            <a:r>
              <a:rPr lang="en-US" sz="3599" b="1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</a:t>
            </a:r>
            <a:endParaRPr lang="en-US" sz="3599" b="1" dirty="0" smtClean="0">
              <a:solidFill>
                <a:srgbClr val="1F497D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  <a:p>
            <a:pPr algn="ctr" defTabSz="1828343"/>
            <a:r>
              <a:rPr lang="en-US" sz="3599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Periodo</a:t>
            </a:r>
            <a:r>
              <a:rPr lang="en-US" sz="3599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: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Marzo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2020 </a:t>
            </a:r>
            <a:endParaRPr lang="en-US" sz="3599" b="1" dirty="0">
              <a:solidFill>
                <a:srgbClr val="1F497D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grpSp>
        <p:nvGrpSpPr>
          <p:cNvPr id="14" name="Grupo 13"/>
          <p:cNvGrpSpPr/>
          <p:nvPr/>
        </p:nvGrpSpPr>
        <p:grpSpPr>
          <a:xfrm>
            <a:off x="18558748" y="8790031"/>
            <a:ext cx="5706132" cy="5713464"/>
            <a:chOff x="18683652" y="8567839"/>
            <a:chExt cx="5706132" cy="5713464"/>
          </a:xfrm>
        </p:grpSpPr>
        <p:graphicFrame>
          <p:nvGraphicFramePr>
            <p:cNvPr id="37" name="Chart 23">
              <a:extLst>
                <a:ext uri="{FF2B5EF4-FFF2-40B4-BE49-F238E27FC236}">
                  <a16:creationId xmlns="" xmlns:a16="http://schemas.microsoft.com/office/drawing/2014/main" id="{A4EE410A-CC16-7E4F-B466-0629C62CA665}"/>
                </a:ext>
              </a:extLst>
            </p:cNvPr>
            <p:cNvGraphicFramePr/>
            <p:nvPr>
              <p:extLst/>
            </p:nvPr>
          </p:nvGraphicFramePr>
          <p:xfrm>
            <a:off x="18683652" y="8567839"/>
            <a:ext cx="5706132" cy="571346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pSp>
          <p:nvGrpSpPr>
            <p:cNvPr id="38" name="Group 15">
              <a:extLst>
                <a:ext uri="{FF2B5EF4-FFF2-40B4-BE49-F238E27FC236}">
                  <a16:creationId xmlns="" xmlns:a16="http://schemas.microsoft.com/office/drawing/2014/main" id="{5CAE7901-A099-184A-B617-186C579C36AA}"/>
                </a:ext>
              </a:extLst>
            </p:cNvPr>
            <p:cNvGrpSpPr>
              <a:grpSpLocks noChangeAspect="1"/>
            </p:cNvGrpSpPr>
            <p:nvPr/>
          </p:nvGrpSpPr>
          <p:grpSpPr>
            <a:xfrm rot="8632138">
              <a:off x="21114409" y="10315868"/>
              <a:ext cx="2661219" cy="846452"/>
              <a:chOff x="7469178" y="7156087"/>
              <a:chExt cx="1914635" cy="608988"/>
            </a:xfrm>
          </p:grpSpPr>
          <p:sp>
            <p:nvSpPr>
              <p:cNvPr id="40" name="Triangle 4">
                <a:extLst>
                  <a:ext uri="{FF2B5EF4-FFF2-40B4-BE49-F238E27FC236}">
                    <a16:creationId xmlns="" xmlns:a16="http://schemas.microsoft.com/office/drawing/2014/main" id="{2E2FFB45-7052-BD4F-BC29-091DB13E0FF2}"/>
                  </a:ext>
                </a:extLst>
              </p:cNvPr>
              <p:cNvSpPr/>
              <p:nvPr/>
            </p:nvSpPr>
            <p:spPr>
              <a:xfrm rot="17282797">
                <a:off x="8208693" y="6416572"/>
                <a:ext cx="249680" cy="1728710"/>
              </a:xfrm>
              <a:prstGeom prst="triangle">
                <a:avLst/>
              </a:prstGeom>
              <a:solidFill>
                <a:schemeClr val="tx2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343"/>
                <a:endParaRPr lang="en-US" sz="3599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Oval 5">
                <a:extLst>
                  <a:ext uri="{FF2B5EF4-FFF2-40B4-BE49-F238E27FC236}">
                    <a16:creationId xmlns="" xmlns:a16="http://schemas.microsoft.com/office/drawing/2014/main" id="{A1FFCACC-6FDD-FD48-AF7C-AA377D4D9D3A}"/>
                  </a:ext>
                </a:extLst>
              </p:cNvPr>
              <p:cNvSpPr/>
              <p:nvPr/>
            </p:nvSpPr>
            <p:spPr>
              <a:xfrm rot="684176">
                <a:off x="8955484" y="7336747"/>
                <a:ext cx="428329" cy="42832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32" tIns="91416" rIns="182832" bIns="9141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828343"/>
                <a:endParaRPr lang="en-US" sz="3599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4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73" y="3975736"/>
            <a:ext cx="10548101" cy="355787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3806" y="3588398"/>
            <a:ext cx="7735380" cy="455079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02" y="9478170"/>
            <a:ext cx="10090713" cy="332317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127" y="9432639"/>
            <a:ext cx="7080196" cy="411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5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735499D-1E7C-CC49-9F8F-2981B82B15AD}"/>
              </a:ext>
            </a:extLst>
          </p:cNvPr>
          <p:cNvSpPr/>
          <p:nvPr/>
        </p:nvSpPr>
        <p:spPr>
          <a:xfrm>
            <a:off x="1520825" y="762000"/>
            <a:ext cx="6858000" cy="2032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83FF417-7AA4-2945-912E-C0522274C2BD}"/>
              </a:ext>
            </a:extLst>
          </p:cNvPr>
          <p:cNvSpPr/>
          <p:nvPr/>
        </p:nvSpPr>
        <p:spPr>
          <a:xfrm>
            <a:off x="8759825" y="762000"/>
            <a:ext cx="6858000" cy="2032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020B5E2-B3CD-5E4F-A017-D75EB6226176}"/>
              </a:ext>
            </a:extLst>
          </p:cNvPr>
          <p:cNvSpPr/>
          <p:nvPr/>
        </p:nvSpPr>
        <p:spPr>
          <a:xfrm>
            <a:off x="15998825" y="762000"/>
            <a:ext cx="7968046" cy="2032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EF911E1-9A12-5D4A-8BA0-7968BA11CC16}"/>
              </a:ext>
            </a:extLst>
          </p:cNvPr>
          <p:cNvSpPr/>
          <p:nvPr/>
        </p:nvSpPr>
        <p:spPr>
          <a:xfrm>
            <a:off x="1520825" y="3149600"/>
            <a:ext cx="14097000" cy="48006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2D45D22-494C-DB48-B5CD-12D9D8C76D4A}"/>
              </a:ext>
            </a:extLst>
          </p:cNvPr>
          <p:cNvSpPr/>
          <p:nvPr/>
        </p:nvSpPr>
        <p:spPr>
          <a:xfrm>
            <a:off x="1519127" y="8259633"/>
            <a:ext cx="6132957" cy="51816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B301090-4FF3-8540-9B2E-FD410FC8FD44}"/>
              </a:ext>
            </a:extLst>
          </p:cNvPr>
          <p:cNvSpPr/>
          <p:nvPr/>
        </p:nvSpPr>
        <p:spPr>
          <a:xfrm>
            <a:off x="15998824" y="3149600"/>
            <a:ext cx="8004175" cy="48006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F707110-B837-B045-AE1F-167602394710}"/>
              </a:ext>
            </a:extLst>
          </p:cNvPr>
          <p:cNvSpPr/>
          <p:nvPr/>
        </p:nvSpPr>
        <p:spPr>
          <a:xfrm>
            <a:off x="15998825" y="8305800"/>
            <a:ext cx="7968046" cy="51816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661B25D5-24C8-AC49-844B-8D377F7E60D4}"/>
              </a:ext>
            </a:extLst>
          </p:cNvPr>
          <p:cNvSpPr/>
          <p:nvPr/>
        </p:nvSpPr>
        <p:spPr>
          <a:xfrm>
            <a:off x="1892300" y="1130300"/>
            <a:ext cx="1295400" cy="1295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60DA6106-D421-1342-91F2-27414AD80B3E}"/>
              </a:ext>
            </a:extLst>
          </p:cNvPr>
          <p:cNvSpPr/>
          <p:nvPr/>
        </p:nvSpPr>
        <p:spPr>
          <a:xfrm>
            <a:off x="9134928" y="1130300"/>
            <a:ext cx="1295400" cy="1295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3FC41770-556E-BA41-A7A3-67DD1C09705C}"/>
              </a:ext>
            </a:extLst>
          </p:cNvPr>
          <p:cNvSpPr/>
          <p:nvPr/>
        </p:nvSpPr>
        <p:spPr>
          <a:xfrm>
            <a:off x="16377556" y="1130300"/>
            <a:ext cx="1295400" cy="1295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56FB24A-7714-504F-B00E-9DA197B8A093}"/>
              </a:ext>
            </a:extLst>
          </p:cNvPr>
          <p:cNvSpPr txBox="1"/>
          <p:nvPr/>
        </p:nvSpPr>
        <p:spPr>
          <a:xfrm>
            <a:off x="3551455" y="894834"/>
            <a:ext cx="4523995" cy="83099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REQUERIMIENTOS RECIBIDOS</a:t>
            </a:r>
          </a:p>
          <a:p>
            <a:pPr algn="ctr"/>
            <a:r>
              <a:rPr lang="en-US" sz="24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(TICKETS) </a:t>
            </a:r>
            <a:endParaRPr lang="en-US" sz="2400" b="1" dirty="0">
              <a:solidFill>
                <a:srgbClr val="445469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3AED0F6-BD03-8B40-881D-A0DE3B9C0A68}"/>
              </a:ext>
            </a:extLst>
          </p:cNvPr>
          <p:cNvSpPr txBox="1"/>
          <p:nvPr/>
        </p:nvSpPr>
        <p:spPr>
          <a:xfrm>
            <a:off x="10332421" y="894834"/>
            <a:ext cx="5197256" cy="830997"/>
          </a:xfrm>
          <a:prstGeom prst="rect">
            <a:avLst/>
          </a:prstGeom>
          <a:noFill/>
        </p:spPr>
        <p:txBody>
          <a:bodyPr wrap="none" lIns="91440" rtlCol="0" anchor="ctr" anchorCtr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REQUERIMIENTOS ATENDIDOS EN</a:t>
            </a:r>
          </a:p>
          <a:p>
            <a:pPr algn="ctr"/>
            <a:r>
              <a:rPr lang="en-US" sz="24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EL PERIODO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CCDF37E-7FDE-FF44-9376-E912460CAA50}"/>
              </a:ext>
            </a:extLst>
          </p:cNvPr>
          <p:cNvSpPr txBox="1"/>
          <p:nvPr/>
        </p:nvSpPr>
        <p:spPr>
          <a:xfrm>
            <a:off x="18729687" y="945634"/>
            <a:ext cx="4512774" cy="83099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b="1" dirty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PORCENTAJE PROMEDIO DE </a:t>
            </a:r>
          </a:p>
          <a:p>
            <a:pPr algn="ctr"/>
            <a:r>
              <a:rPr lang="en-US" sz="2400" b="1" dirty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ATENCION REQUERIMIENTOS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E1A2FCE-0ACE-F043-B604-766215E36D83}"/>
              </a:ext>
            </a:extLst>
          </p:cNvPr>
          <p:cNvSpPr txBox="1"/>
          <p:nvPr/>
        </p:nvSpPr>
        <p:spPr>
          <a:xfrm>
            <a:off x="4865711" y="1670615"/>
            <a:ext cx="1646605" cy="110799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6600" b="1" dirty="0" smtClean="0">
                <a:solidFill>
                  <a:srgbClr val="229DCE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223</a:t>
            </a:r>
            <a:endParaRPr lang="en-US" sz="6600" b="1" dirty="0">
              <a:solidFill>
                <a:srgbClr val="229DCE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D940861-A42F-094E-80AE-F4290D7D8681}"/>
              </a:ext>
            </a:extLst>
          </p:cNvPr>
          <p:cNvSpPr txBox="1"/>
          <p:nvPr/>
        </p:nvSpPr>
        <p:spPr>
          <a:xfrm>
            <a:off x="11950357" y="1732171"/>
            <a:ext cx="1646605" cy="110799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6600" b="1" dirty="0" smtClean="0">
                <a:solidFill>
                  <a:srgbClr val="37A7B6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210</a:t>
            </a:r>
            <a:endParaRPr lang="en-US" sz="6600" b="1" dirty="0">
              <a:solidFill>
                <a:srgbClr val="37A7B6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F00EEFA-AB75-D847-94E5-A1978967E269}"/>
              </a:ext>
            </a:extLst>
          </p:cNvPr>
          <p:cNvSpPr txBox="1"/>
          <p:nvPr/>
        </p:nvSpPr>
        <p:spPr>
          <a:xfrm>
            <a:off x="19617845" y="1717403"/>
            <a:ext cx="2610010" cy="110799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6600" b="1" dirty="0" smtClean="0">
                <a:solidFill>
                  <a:srgbClr val="63C08A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94.2%</a:t>
            </a:r>
            <a:endParaRPr lang="en-US" sz="6600" b="1" dirty="0">
              <a:solidFill>
                <a:srgbClr val="63C08A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5870A1B3-36B9-2E49-91D7-CC159DB2D638}"/>
              </a:ext>
            </a:extLst>
          </p:cNvPr>
          <p:cNvSpPr/>
          <p:nvPr/>
        </p:nvSpPr>
        <p:spPr>
          <a:xfrm>
            <a:off x="1892300" y="3481614"/>
            <a:ext cx="1006247" cy="100624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BA8222B-A0D9-8141-9371-2B096214B355}"/>
              </a:ext>
            </a:extLst>
          </p:cNvPr>
          <p:cNvSpPr txBox="1"/>
          <p:nvPr/>
        </p:nvSpPr>
        <p:spPr>
          <a:xfrm>
            <a:off x="3080126" y="3753904"/>
            <a:ext cx="9238426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4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REQUERIMIENTOS ATENDIDOS Y PENDIENTES EN EL PERIODO</a:t>
            </a:r>
            <a:endParaRPr lang="en-US" sz="2400" b="1" dirty="0">
              <a:solidFill>
                <a:srgbClr val="445469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07827D9F-3520-F340-8A1F-906D96A07081}"/>
              </a:ext>
            </a:extLst>
          </p:cNvPr>
          <p:cNvSpPr/>
          <p:nvPr/>
        </p:nvSpPr>
        <p:spPr>
          <a:xfrm>
            <a:off x="16377556" y="3481614"/>
            <a:ext cx="1006247" cy="100624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D1AEB967-82E5-6E4D-AC24-B62E775564D8}"/>
              </a:ext>
            </a:extLst>
          </p:cNvPr>
          <p:cNvSpPr txBox="1"/>
          <p:nvPr/>
        </p:nvSpPr>
        <p:spPr>
          <a:xfrm>
            <a:off x="17565382" y="3569238"/>
            <a:ext cx="6516528" cy="83099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4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REQUERIMIENTOS PROMEDIO ATENDIDOS </a:t>
            </a:r>
          </a:p>
          <a:p>
            <a:r>
              <a:rPr lang="en-US" sz="24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POR TÉCNICO Y PREPARACION DE EQUIPOS</a:t>
            </a:r>
            <a:endParaRPr lang="en-US" sz="2400" b="1" dirty="0">
              <a:solidFill>
                <a:srgbClr val="445469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="" xmlns:a16="http://schemas.microsoft.com/office/drawing/2014/main" id="{3FBDA204-5558-C847-AE7A-0114449D58DB}"/>
              </a:ext>
            </a:extLst>
          </p:cNvPr>
          <p:cNvSpPr/>
          <p:nvPr/>
        </p:nvSpPr>
        <p:spPr>
          <a:xfrm>
            <a:off x="16557045" y="4843020"/>
            <a:ext cx="2935628" cy="2888444"/>
          </a:xfrm>
          <a:prstGeom prst="roundRect">
            <a:avLst>
              <a:gd name="adj" fmla="val 1568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86D06771-ED95-434F-89BC-6E6B7677C1FB}"/>
              </a:ext>
            </a:extLst>
          </p:cNvPr>
          <p:cNvSpPr txBox="1"/>
          <p:nvPr/>
        </p:nvSpPr>
        <p:spPr>
          <a:xfrm>
            <a:off x="17110267" y="4826246"/>
            <a:ext cx="1875835" cy="110799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C00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52.5</a:t>
            </a:r>
            <a:endParaRPr lang="en-US" sz="6600" b="1" dirty="0">
              <a:solidFill>
                <a:srgbClr val="FFC000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EF6DA6ED-9E03-EB4F-AD17-0EBB0E66ACA7}"/>
              </a:ext>
            </a:extLst>
          </p:cNvPr>
          <p:cNvSpPr txBox="1"/>
          <p:nvPr/>
        </p:nvSpPr>
        <p:spPr>
          <a:xfrm>
            <a:off x="16633771" y="6094869"/>
            <a:ext cx="2730954" cy="120032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73757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REQUERIMIENTOS ATENDIDOS POR TECNICO</a:t>
            </a:r>
            <a:endParaRPr lang="en-US" sz="2400" b="1" dirty="0">
              <a:solidFill>
                <a:srgbClr val="73757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55072350-A9AB-AF45-B195-029E2DD8C067}"/>
              </a:ext>
            </a:extLst>
          </p:cNvPr>
          <p:cNvSpPr txBox="1"/>
          <p:nvPr/>
        </p:nvSpPr>
        <p:spPr>
          <a:xfrm>
            <a:off x="2978782" y="8469909"/>
            <a:ext cx="5387195" cy="120032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4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CATEGORIAS DE </a:t>
            </a:r>
          </a:p>
          <a:p>
            <a:r>
              <a:rPr lang="en-US" sz="24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REQUERIMIENTOS ATENDIDOS </a:t>
            </a:r>
          </a:p>
          <a:p>
            <a:r>
              <a:rPr lang="en-US" sz="24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EN EL PERIODO</a:t>
            </a:r>
            <a:endParaRPr lang="en-US" sz="2400" b="1" dirty="0">
              <a:solidFill>
                <a:srgbClr val="445469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="" xmlns:a16="http://schemas.microsoft.com/office/drawing/2014/main" id="{196FAA9C-712E-A343-9791-1291C099628C}"/>
              </a:ext>
            </a:extLst>
          </p:cNvPr>
          <p:cNvSpPr/>
          <p:nvPr/>
        </p:nvSpPr>
        <p:spPr>
          <a:xfrm>
            <a:off x="16377556" y="8660961"/>
            <a:ext cx="1077343" cy="112796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0EF7C048-8602-384B-9861-6C7EA750AFD5}"/>
              </a:ext>
            </a:extLst>
          </p:cNvPr>
          <p:cNvSpPr txBox="1"/>
          <p:nvPr/>
        </p:nvSpPr>
        <p:spPr>
          <a:xfrm>
            <a:off x="17565381" y="8748585"/>
            <a:ext cx="5988197" cy="8309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MONTO EJECUTADO AL </a:t>
            </a:r>
          </a:p>
          <a:p>
            <a:pPr algn="ctr"/>
            <a:r>
              <a:rPr lang="en-US" sz="24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PRIMER TRIMESTRE</a:t>
            </a:r>
            <a:endParaRPr lang="en-US" sz="2400" b="1" dirty="0">
              <a:solidFill>
                <a:srgbClr val="445469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="" xmlns:a16="http://schemas.microsoft.com/office/drawing/2014/main" id="{E21CB3F9-1309-5B4F-99AE-58194DDB5678}"/>
              </a:ext>
            </a:extLst>
          </p:cNvPr>
          <p:cNvSpPr/>
          <p:nvPr/>
        </p:nvSpPr>
        <p:spPr>
          <a:xfrm>
            <a:off x="18514841" y="10376367"/>
            <a:ext cx="1747668" cy="1747668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359" y="1358351"/>
            <a:ext cx="887359" cy="887359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949" y="1421985"/>
            <a:ext cx="760089" cy="760089"/>
          </a:xfrm>
          <a:prstGeom prst="rect">
            <a:avLst/>
          </a:prstGeom>
        </p:spPr>
      </p:pic>
      <p:sp>
        <p:nvSpPr>
          <p:cNvPr id="57" name="TextBox 16">
            <a:extLst>
              <a:ext uri="{FF2B5EF4-FFF2-40B4-BE49-F238E27FC236}">
                <a16:creationId xmlns="" xmlns:a16="http://schemas.microsoft.com/office/drawing/2014/main" id="{03AED0F6-BD03-8B40-881D-A0DE3B9C0A68}"/>
              </a:ext>
            </a:extLst>
          </p:cNvPr>
          <p:cNvSpPr txBox="1"/>
          <p:nvPr/>
        </p:nvSpPr>
        <p:spPr>
          <a:xfrm rot="16200000">
            <a:off x="-4091810" y="5948480"/>
            <a:ext cx="9751387" cy="1754326"/>
          </a:xfrm>
          <a:prstGeom prst="rect">
            <a:avLst/>
          </a:prstGeom>
          <a:noFill/>
        </p:spPr>
        <p:txBody>
          <a:bodyPr wrap="none" lIns="91440" rtlCol="0" anchor="ctr" anchorCtr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GERENCIA DE TECNOLOGIAS </a:t>
            </a:r>
          </a:p>
          <a:p>
            <a:pPr algn="ctr"/>
            <a:r>
              <a:rPr lang="en-US" sz="54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DE LA INFORMACION</a:t>
            </a:r>
            <a:endParaRPr lang="en-US" sz="5400" b="1" dirty="0">
              <a:solidFill>
                <a:srgbClr val="445469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pic>
        <p:nvPicPr>
          <p:cNvPr id="58" name="Imagen 5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0311" y="1376794"/>
            <a:ext cx="764588" cy="764588"/>
          </a:xfrm>
          <a:prstGeom prst="rect">
            <a:avLst/>
          </a:prstGeom>
        </p:spPr>
      </p:pic>
      <p:pic>
        <p:nvPicPr>
          <p:cNvPr id="63" name="Imagen 6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7045" y="8840058"/>
            <a:ext cx="786805" cy="786805"/>
          </a:xfrm>
          <a:prstGeom prst="rect">
            <a:avLst/>
          </a:prstGeom>
        </p:spPr>
      </p:pic>
      <p:sp>
        <p:nvSpPr>
          <p:cNvPr id="65" name="Oval 44">
            <a:extLst>
              <a:ext uri="{FF2B5EF4-FFF2-40B4-BE49-F238E27FC236}">
                <a16:creationId xmlns="" xmlns:a16="http://schemas.microsoft.com/office/drawing/2014/main" id="{7CBDF313-0E4E-434E-82E6-39DA8162480D}"/>
              </a:ext>
            </a:extLst>
          </p:cNvPr>
          <p:cNvSpPr/>
          <p:nvPr/>
        </p:nvSpPr>
        <p:spPr>
          <a:xfrm>
            <a:off x="1679907" y="8660961"/>
            <a:ext cx="1187826" cy="112796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graphicFrame>
        <p:nvGraphicFramePr>
          <p:cNvPr id="56" name="Chart 25">
            <a:extLst>
              <a:ext uri="{FF2B5EF4-FFF2-40B4-BE49-F238E27FC236}">
                <a16:creationId xmlns="" xmlns:a16="http://schemas.microsoft.com/office/drawing/2014/main" id="{CEB77392-C319-ED47-BCD1-8E6D422A71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7229347"/>
              </p:ext>
            </p:extLst>
          </p:nvPr>
        </p:nvGraphicFramePr>
        <p:xfrm>
          <a:off x="15924065" y="9579583"/>
          <a:ext cx="8676888" cy="3845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4" name="Imagen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7045" y="3634764"/>
            <a:ext cx="736295" cy="73629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908" y="8913936"/>
            <a:ext cx="639048" cy="639048"/>
          </a:xfrm>
          <a:prstGeom prst="rect">
            <a:avLst/>
          </a:prstGeom>
        </p:spPr>
      </p:pic>
      <p:graphicFrame>
        <p:nvGraphicFramePr>
          <p:cNvPr id="60" name="Chart 25">
            <a:extLst>
              <a:ext uri="{FF2B5EF4-FFF2-40B4-BE49-F238E27FC236}">
                <a16:creationId xmlns:a16="http://schemas.microsoft.com/office/drawing/2014/main" xmlns="" id="{CEB77392-C319-ED47-BCD1-8E6D422A71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851375"/>
              </p:ext>
            </p:extLst>
          </p:nvPr>
        </p:nvGraphicFramePr>
        <p:xfrm>
          <a:off x="1892300" y="4632725"/>
          <a:ext cx="13378179" cy="3048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43" name="Rectangle 5">
            <a:extLst>
              <a:ext uri="{FF2B5EF4-FFF2-40B4-BE49-F238E27FC236}">
                <a16:creationId xmlns="" xmlns:a16="http://schemas.microsoft.com/office/drawing/2014/main" id="{92D45D22-494C-DB48-B5CD-12D9D8C76D4A}"/>
              </a:ext>
            </a:extLst>
          </p:cNvPr>
          <p:cNvSpPr/>
          <p:nvPr/>
        </p:nvSpPr>
        <p:spPr>
          <a:xfrm>
            <a:off x="7831573" y="8259633"/>
            <a:ext cx="7786252" cy="51816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83" y="3658979"/>
            <a:ext cx="664314" cy="664314"/>
          </a:xfrm>
          <a:prstGeom prst="rect">
            <a:avLst/>
          </a:prstGeom>
        </p:spPr>
      </p:pic>
      <p:graphicFrame>
        <p:nvGraphicFramePr>
          <p:cNvPr id="42" name="Chart 41">
            <a:extLst>
              <a:ext uri="{FF2B5EF4-FFF2-40B4-BE49-F238E27FC236}">
                <a16:creationId xmlns:a16="http://schemas.microsoft.com/office/drawing/2014/main" xmlns="" id="{CDA5F885-6DBA-8840-AEC1-CD3A5D9AEE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1217349"/>
              </p:ext>
            </p:extLst>
          </p:nvPr>
        </p:nvGraphicFramePr>
        <p:xfrm>
          <a:off x="1534751" y="8659366"/>
          <a:ext cx="8933377" cy="5918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61" name="Chart 25">
            <a:extLst>
              <a:ext uri="{FF2B5EF4-FFF2-40B4-BE49-F238E27FC236}">
                <a16:creationId xmlns="" xmlns:a16="http://schemas.microsoft.com/office/drawing/2014/main" id="{CEB77392-C319-ED47-BCD1-8E6D422A71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2231486"/>
              </p:ext>
            </p:extLst>
          </p:nvPr>
        </p:nvGraphicFramePr>
        <p:xfrm>
          <a:off x="6001439" y="7930765"/>
          <a:ext cx="14657685" cy="6638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44" name="TextBox 28">
            <a:extLst>
              <a:ext uri="{FF2B5EF4-FFF2-40B4-BE49-F238E27FC236}">
                <a16:creationId xmlns="" xmlns:a16="http://schemas.microsoft.com/office/drawing/2014/main" id="{D1AEB967-82E5-6E4D-AC24-B62E775564D8}"/>
              </a:ext>
            </a:extLst>
          </p:cNvPr>
          <p:cNvSpPr txBox="1"/>
          <p:nvPr/>
        </p:nvSpPr>
        <p:spPr>
          <a:xfrm>
            <a:off x="12454957" y="9116281"/>
            <a:ext cx="2940228" cy="120032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4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REQUERIMIENTOS </a:t>
            </a:r>
          </a:p>
          <a:p>
            <a:r>
              <a:rPr lang="en-US" sz="24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ATENDIDOS POR </a:t>
            </a:r>
          </a:p>
          <a:p>
            <a:r>
              <a:rPr lang="en-US" sz="24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GERENCIA</a:t>
            </a:r>
            <a:endParaRPr lang="en-US" sz="2400" b="1" dirty="0">
              <a:solidFill>
                <a:srgbClr val="445469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5" name="Rounded Rectangle 29">
            <a:extLst>
              <a:ext uri="{FF2B5EF4-FFF2-40B4-BE49-F238E27FC236}">
                <a16:creationId xmlns="" xmlns:a16="http://schemas.microsoft.com/office/drawing/2014/main" id="{3FBDA204-5558-C847-AE7A-0114449D58DB}"/>
              </a:ext>
            </a:extLst>
          </p:cNvPr>
          <p:cNvSpPr/>
          <p:nvPr/>
        </p:nvSpPr>
        <p:spPr>
          <a:xfrm>
            <a:off x="20708086" y="4803047"/>
            <a:ext cx="2935628" cy="2888444"/>
          </a:xfrm>
          <a:prstGeom prst="roundRect">
            <a:avLst>
              <a:gd name="adj" fmla="val 1568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46" name="TextBox 32">
            <a:extLst>
              <a:ext uri="{FF2B5EF4-FFF2-40B4-BE49-F238E27FC236}">
                <a16:creationId xmlns="" xmlns:a16="http://schemas.microsoft.com/office/drawing/2014/main" id="{86D06771-ED95-434F-89BC-6E6B7677C1FB}"/>
              </a:ext>
            </a:extLst>
          </p:cNvPr>
          <p:cNvSpPr txBox="1"/>
          <p:nvPr/>
        </p:nvSpPr>
        <p:spPr>
          <a:xfrm>
            <a:off x="21619580" y="4786273"/>
            <a:ext cx="1159292" cy="110799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C00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51</a:t>
            </a:r>
            <a:endParaRPr lang="en-US" sz="6600" b="1" dirty="0">
              <a:solidFill>
                <a:srgbClr val="FFC000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7" name="TextBox 34">
            <a:extLst>
              <a:ext uri="{FF2B5EF4-FFF2-40B4-BE49-F238E27FC236}">
                <a16:creationId xmlns="" xmlns:a16="http://schemas.microsoft.com/office/drawing/2014/main" id="{EF6DA6ED-9E03-EB4F-AD17-0EBB0E66ACA7}"/>
              </a:ext>
            </a:extLst>
          </p:cNvPr>
          <p:cNvSpPr txBox="1"/>
          <p:nvPr/>
        </p:nvSpPr>
        <p:spPr>
          <a:xfrm>
            <a:off x="20784812" y="5870231"/>
            <a:ext cx="2730954" cy="156966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73757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EQUIPOS PREPARADOS CON VPN INSTALADOS PARA TELETRABAJO</a:t>
            </a:r>
            <a:endParaRPr lang="en-US" sz="2400" b="1" dirty="0">
              <a:solidFill>
                <a:srgbClr val="73757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57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772531" y="11535887"/>
            <a:ext cx="22892673" cy="1293563"/>
          </a:xfrm>
          <a:prstGeom prst="roundRect">
            <a:avLst/>
          </a:prstGeom>
          <a:solidFill>
            <a:schemeClr val="lt1">
              <a:alpha val="36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82832" tIns="91416" rIns="182832" bIns="91416">
            <a:spAutoFit/>
          </a:bodyPr>
          <a:lstStyle/>
          <a:p>
            <a:pPr algn="ctr" defTabSz="1828343"/>
            <a:r>
              <a:rPr lang="es-SV" sz="6398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Insaforp</a:t>
            </a:r>
            <a:r>
              <a:rPr lang="es-SV" sz="6398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participa en foro de migrantes de OIM: ONU Migración </a:t>
            </a:r>
            <a:endParaRPr lang="es-SV" sz="5599" b="1" i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Rectángulo redondeado 2"/>
          <p:cNvSpPr/>
          <p:nvPr/>
        </p:nvSpPr>
        <p:spPr>
          <a:xfrm>
            <a:off x="19182884" y="315405"/>
            <a:ext cx="4979380" cy="1293563"/>
          </a:xfrm>
          <a:prstGeom prst="roundRect">
            <a:avLst/>
          </a:prstGeom>
          <a:solidFill>
            <a:sysClr val="window" lastClr="FFFFFF">
              <a:alpha val="53000"/>
            </a:sysClr>
          </a:solidFill>
          <a:ln w="25400" cap="flat" cmpd="sng" algn="ctr">
            <a:noFill/>
            <a:prstDash val="solid"/>
          </a:ln>
          <a:effectLst/>
        </p:spPr>
        <p:txBody>
          <a:bodyPr wrap="none" lIns="182832" tIns="91416" rIns="182832" bIns="91416">
            <a:spAutoFit/>
          </a:bodyPr>
          <a:lstStyle/>
          <a:p>
            <a:pPr algn="ctr" defTabSz="1828343">
              <a:defRPr/>
            </a:pPr>
            <a:r>
              <a:rPr lang="es-SV" sz="6398" b="1" ker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Febrero 2020</a:t>
            </a:r>
          </a:p>
        </p:txBody>
      </p:sp>
    </p:spTree>
    <p:extLst>
      <p:ext uri="{BB962C8B-B14F-4D97-AF65-F5344CB8AC3E}">
        <p14:creationId xmlns:p14="http://schemas.microsoft.com/office/powerpoint/2010/main" val="358029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 4</a:t>
            </a:r>
          </a:p>
        </p:txBody>
      </p:sp>
      <p:sp>
        <p:nvSpPr>
          <p:cNvPr id="100" name="Rectangle 88" descr="Header Gray Bar"/>
          <p:cNvSpPr/>
          <p:nvPr/>
        </p:nvSpPr>
        <p:spPr bwMode="auto">
          <a:xfrm>
            <a:off x="-19044" y="4382"/>
            <a:ext cx="24396695" cy="2612354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39" name="TextBox 214"/>
          <p:cNvSpPr txBox="1"/>
          <p:nvPr/>
        </p:nvSpPr>
        <p:spPr>
          <a:xfrm>
            <a:off x="440653" y="411464"/>
            <a:ext cx="23479916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365"/>
            <a:r>
              <a:rPr lang="es-SV" sz="6398" dirty="0" smtClean="0">
                <a:solidFill>
                  <a:srgbClr val="FFFFFF"/>
                </a:solidFill>
                <a:latin typeface="Arial"/>
                <a:cs typeface="Arial"/>
              </a:rPr>
              <a:t>Gerencia de Tecnologías de la Información </a:t>
            </a:r>
            <a:endParaRPr lang="es-419" sz="6398" dirty="0">
              <a:solidFill>
                <a:srgbClr val="FFFFFF"/>
              </a:solidFill>
              <a:latin typeface="Arial"/>
              <a:cs typeface="Arial"/>
            </a:endParaRPr>
          </a:p>
          <a:p>
            <a:pPr defTabSz="2437365"/>
            <a:r>
              <a:rPr lang="en-US" sz="3999" dirty="0">
                <a:solidFill>
                  <a:srgbClr val="D4D4D4"/>
                </a:solidFill>
                <a:latin typeface="Arial"/>
                <a:cs typeface="Arial"/>
              </a:rPr>
              <a:t>RESULTADOS PRIMER TRIMESTRE 2020</a:t>
            </a:r>
          </a:p>
        </p:txBody>
      </p:sp>
      <p:pic>
        <p:nvPicPr>
          <p:cNvPr id="49" name="Imagen 4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7968" y="702915"/>
            <a:ext cx="2501566" cy="136758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7053845" y="11795610"/>
            <a:ext cx="2988582" cy="584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343"/>
            <a:r>
              <a:rPr lang="en-US" sz="3199" b="1" dirty="0" err="1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Avance</a:t>
            </a:r>
            <a:r>
              <a:rPr lang="en-US" sz="3199" b="1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1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102%</a:t>
            </a:r>
            <a:endParaRPr lang="es-SV" sz="3199" dirty="0">
              <a:solidFill>
                <a:prstClr val="black"/>
              </a:solidFill>
            </a:endParaRPr>
          </a:p>
        </p:txBody>
      </p:sp>
      <p:sp>
        <p:nvSpPr>
          <p:cNvPr id="16" name="TextBox 18">
            <a:extLst>
              <a:ext uri="{FF2B5EF4-FFF2-40B4-BE49-F238E27FC236}">
                <a16:creationId xmlns="" xmlns:a16="http://schemas.microsoft.com/office/drawing/2014/main" id="{F009F5A7-1AA4-BF47-9EE1-129B6BFE9B69}"/>
              </a:ext>
            </a:extLst>
          </p:cNvPr>
          <p:cNvSpPr txBox="1"/>
          <p:nvPr/>
        </p:nvSpPr>
        <p:spPr>
          <a:xfrm>
            <a:off x="14062783" y="12377249"/>
            <a:ext cx="8712437" cy="120007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 defTabSz="1828343"/>
            <a:r>
              <a:rPr lang="en-US" sz="3599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Meta: 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98%</a:t>
            </a:r>
            <a:r>
              <a:rPr lang="en-US" sz="3599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599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| Valor 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110%</a:t>
            </a:r>
          </a:p>
          <a:p>
            <a:pPr algn="ctr" defTabSz="1828343"/>
            <a:r>
              <a:rPr lang="en-US" sz="3599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Periodo</a:t>
            </a:r>
            <a:r>
              <a:rPr lang="en-US" sz="3599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: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Marzo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2020 </a:t>
            </a:r>
            <a:endParaRPr lang="en-US" sz="3599" b="1" dirty="0">
              <a:solidFill>
                <a:srgbClr val="1F497D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graphicFrame>
        <p:nvGraphicFramePr>
          <p:cNvPr id="15" name="Chart 23">
            <a:extLst>
              <a:ext uri="{FF2B5EF4-FFF2-40B4-BE49-F238E27FC236}">
                <a16:creationId xmlns="" xmlns:a16="http://schemas.microsoft.com/office/drawing/2014/main" id="{A4EE410A-CC16-7E4F-B466-0629C62CA6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5849869"/>
              </p:ext>
            </p:extLst>
          </p:nvPr>
        </p:nvGraphicFramePr>
        <p:xfrm>
          <a:off x="15695070" y="8362986"/>
          <a:ext cx="5706132" cy="5713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4" name="Group 15">
            <a:extLst>
              <a:ext uri="{FF2B5EF4-FFF2-40B4-BE49-F238E27FC236}">
                <a16:creationId xmlns="" xmlns:a16="http://schemas.microsoft.com/office/drawing/2014/main" id="{5CAE7901-A099-184A-B617-186C579C36AA}"/>
              </a:ext>
            </a:extLst>
          </p:cNvPr>
          <p:cNvGrpSpPr>
            <a:grpSpLocks noChangeAspect="1"/>
          </p:cNvGrpSpPr>
          <p:nvPr/>
        </p:nvGrpSpPr>
        <p:grpSpPr>
          <a:xfrm rot="8632138">
            <a:off x="17996693" y="10133116"/>
            <a:ext cx="2661219" cy="846452"/>
            <a:chOff x="7469178" y="7156087"/>
            <a:chExt cx="1914635" cy="608988"/>
          </a:xfrm>
        </p:grpSpPr>
        <p:sp>
          <p:nvSpPr>
            <p:cNvPr id="25" name="Triangle 4">
              <a:extLst>
                <a:ext uri="{FF2B5EF4-FFF2-40B4-BE49-F238E27FC236}">
                  <a16:creationId xmlns="" xmlns:a16="http://schemas.microsoft.com/office/drawing/2014/main" id="{2E2FFB45-7052-BD4F-BC29-091DB13E0FF2}"/>
                </a:ext>
              </a:extLst>
            </p:cNvPr>
            <p:cNvSpPr/>
            <p:nvPr/>
          </p:nvSpPr>
          <p:spPr>
            <a:xfrm rot="17282797">
              <a:off x="8208693" y="6416572"/>
              <a:ext cx="249680" cy="1728710"/>
            </a:xfrm>
            <a:prstGeom prst="triangle">
              <a:avLst/>
            </a:prstGeom>
            <a:solidFill>
              <a:schemeClr val="tx2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343"/>
              <a:endParaRPr lang="en-US" sz="3599">
                <a:solidFill>
                  <a:prstClr val="white"/>
                </a:solidFill>
              </a:endParaRPr>
            </a:p>
          </p:txBody>
        </p:sp>
        <p:sp>
          <p:nvSpPr>
            <p:cNvPr id="26" name="Oval 5">
              <a:extLst>
                <a:ext uri="{FF2B5EF4-FFF2-40B4-BE49-F238E27FC236}">
                  <a16:creationId xmlns="" xmlns:a16="http://schemas.microsoft.com/office/drawing/2014/main" id="{A1FFCACC-6FDD-FD48-AF7C-AA377D4D9D3A}"/>
                </a:ext>
              </a:extLst>
            </p:cNvPr>
            <p:cNvSpPr/>
            <p:nvPr/>
          </p:nvSpPr>
          <p:spPr>
            <a:xfrm rot="684176">
              <a:off x="8955484" y="7336747"/>
              <a:ext cx="428329" cy="428328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32" tIns="91416" rIns="182832" bIns="9141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828343"/>
              <a:endParaRPr lang="en-US" sz="3599">
                <a:solidFill>
                  <a:prstClr val="white"/>
                </a:solidFill>
              </a:endParaRPr>
            </a:p>
          </p:txBody>
        </p:sp>
      </p:grpSp>
      <p:sp>
        <p:nvSpPr>
          <p:cNvPr id="20" name="TextBox 18">
            <a:extLst>
              <a:ext uri="{FF2B5EF4-FFF2-40B4-BE49-F238E27FC236}">
                <a16:creationId xmlns="" xmlns:a16="http://schemas.microsoft.com/office/drawing/2014/main" id="{F009F5A7-1AA4-BF47-9EE1-129B6BFE9B69}"/>
              </a:ext>
            </a:extLst>
          </p:cNvPr>
          <p:cNvSpPr txBox="1"/>
          <p:nvPr/>
        </p:nvSpPr>
        <p:spPr>
          <a:xfrm>
            <a:off x="52013" y="2839329"/>
            <a:ext cx="14882648" cy="646203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571500" indent="-571500" defTabSz="1828343">
              <a:buFont typeface="Wingdings" panose="05000000000000000000" pitchFamily="2" charset="2"/>
              <a:buChar char="Ø"/>
            </a:pP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Porcentaje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de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disponibilidad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de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servidores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de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mision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critica</a:t>
            </a:r>
            <a:endParaRPr lang="en-US" sz="3599" b="1" dirty="0">
              <a:solidFill>
                <a:srgbClr val="1F497D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3" y="3708124"/>
            <a:ext cx="11953851" cy="1000787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2783" y="2802320"/>
            <a:ext cx="10067841" cy="570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05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 4</a:t>
            </a:r>
          </a:p>
        </p:txBody>
      </p:sp>
      <p:sp>
        <p:nvSpPr>
          <p:cNvPr id="100" name="Rectangle 88" descr="Header Gray Bar"/>
          <p:cNvSpPr/>
          <p:nvPr/>
        </p:nvSpPr>
        <p:spPr bwMode="auto">
          <a:xfrm>
            <a:off x="-19044" y="4382"/>
            <a:ext cx="24396695" cy="2612354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39" name="TextBox 214"/>
          <p:cNvSpPr txBox="1"/>
          <p:nvPr/>
        </p:nvSpPr>
        <p:spPr>
          <a:xfrm>
            <a:off x="440653" y="411464"/>
            <a:ext cx="23479916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365"/>
            <a:r>
              <a:rPr lang="es-SV" sz="6398" dirty="0" smtClean="0">
                <a:solidFill>
                  <a:srgbClr val="FFFFFF"/>
                </a:solidFill>
                <a:latin typeface="Arial"/>
                <a:cs typeface="Arial"/>
              </a:rPr>
              <a:t>Gerencia de Tecnologías de la Información </a:t>
            </a:r>
            <a:endParaRPr lang="es-419" sz="6398" dirty="0">
              <a:solidFill>
                <a:srgbClr val="FFFFFF"/>
              </a:solidFill>
              <a:latin typeface="Arial"/>
              <a:cs typeface="Arial"/>
            </a:endParaRPr>
          </a:p>
          <a:p>
            <a:pPr defTabSz="2437365"/>
            <a:r>
              <a:rPr lang="en-US" sz="3999" dirty="0">
                <a:solidFill>
                  <a:srgbClr val="D4D4D4"/>
                </a:solidFill>
                <a:latin typeface="Arial"/>
                <a:cs typeface="Arial"/>
              </a:rPr>
              <a:t>RESULTADOS PRIMER TRIMESTRE 2020</a:t>
            </a:r>
          </a:p>
        </p:txBody>
      </p:sp>
      <p:pic>
        <p:nvPicPr>
          <p:cNvPr id="49" name="Imagen 4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7968" y="702915"/>
            <a:ext cx="2501566" cy="136758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7714511" y="11852980"/>
            <a:ext cx="2988582" cy="584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343"/>
            <a:r>
              <a:rPr lang="en-US" sz="3199" b="1" dirty="0" err="1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Avance</a:t>
            </a:r>
            <a:r>
              <a:rPr lang="en-US" sz="3199" b="1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1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105%</a:t>
            </a:r>
            <a:endParaRPr lang="es-SV" sz="3199" dirty="0">
              <a:solidFill>
                <a:prstClr val="black"/>
              </a:solidFill>
            </a:endParaRPr>
          </a:p>
        </p:txBody>
      </p:sp>
      <p:sp>
        <p:nvSpPr>
          <p:cNvPr id="16" name="TextBox 18">
            <a:extLst>
              <a:ext uri="{FF2B5EF4-FFF2-40B4-BE49-F238E27FC236}">
                <a16:creationId xmlns="" xmlns:a16="http://schemas.microsoft.com/office/drawing/2014/main" id="{F009F5A7-1AA4-BF47-9EE1-129B6BFE9B69}"/>
              </a:ext>
            </a:extLst>
          </p:cNvPr>
          <p:cNvSpPr txBox="1"/>
          <p:nvPr/>
        </p:nvSpPr>
        <p:spPr>
          <a:xfrm>
            <a:off x="14457683" y="12437628"/>
            <a:ext cx="8712437" cy="120007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 defTabSz="1828343"/>
            <a:r>
              <a:rPr lang="en-US" sz="3599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Meta: 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95%</a:t>
            </a:r>
            <a:r>
              <a:rPr lang="en-US" sz="3599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599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| Valor 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100%</a:t>
            </a:r>
          </a:p>
          <a:p>
            <a:pPr algn="ctr" defTabSz="1828343"/>
            <a:r>
              <a:rPr lang="en-US" sz="3599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Periodo</a:t>
            </a:r>
            <a:r>
              <a:rPr lang="en-US" sz="3599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: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Marzo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2020 </a:t>
            </a:r>
            <a:endParaRPr lang="en-US" sz="3599" b="1" dirty="0">
              <a:solidFill>
                <a:srgbClr val="1F497D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16153753" y="8588623"/>
            <a:ext cx="5706132" cy="5713464"/>
            <a:chOff x="16153753" y="8827794"/>
            <a:chExt cx="5706132" cy="5713464"/>
          </a:xfrm>
        </p:grpSpPr>
        <p:graphicFrame>
          <p:nvGraphicFramePr>
            <p:cNvPr id="15" name="Chart 23">
              <a:extLst>
                <a:ext uri="{FF2B5EF4-FFF2-40B4-BE49-F238E27FC236}">
                  <a16:creationId xmlns="" xmlns:a16="http://schemas.microsoft.com/office/drawing/2014/main" id="{A4EE410A-CC16-7E4F-B466-0629C62CA66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984676530"/>
                </p:ext>
              </p:extLst>
            </p:nvPr>
          </p:nvGraphicFramePr>
          <p:xfrm>
            <a:off x="16153753" y="8827794"/>
            <a:ext cx="5706132" cy="571346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pSp>
          <p:nvGrpSpPr>
            <p:cNvPr id="24" name="Group 15">
              <a:extLst>
                <a:ext uri="{FF2B5EF4-FFF2-40B4-BE49-F238E27FC236}">
                  <a16:creationId xmlns="" xmlns:a16="http://schemas.microsoft.com/office/drawing/2014/main" id="{5CAE7901-A099-184A-B617-186C579C36AA}"/>
                </a:ext>
              </a:extLst>
            </p:cNvPr>
            <p:cNvGrpSpPr>
              <a:grpSpLocks noChangeAspect="1"/>
            </p:cNvGrpSpPr>
            <p:nvPr/>
          </p:nvGrpSpPr>
          <p:grpSpPr>
            <a:xfrm rot="8632138">
              <a:off x="18584510" y="10753652"/>
              <a:ext cx="2661219" cy="846452"/>
              <a:chOff x="7469178" y="7156087"/>
              <a:chExt cx="1914635" cy="608988"/>
            </a:xfrm>
          </p:grpSpPr>
          <p:sp>
            <p:nvSpPr>
              <p:cNvPr id="25" name="Triangle 4">
                <a:extLst>
                  <a:ext uri="{FF2B5EF4-FFF2-40B4-BE49-F238E27FC236}">
                    <a16:creationId xmlns="" xmlns:a16="http://schemas.microsoft.com/office/drawing/2014/main" id="{2E2FFB45-7052-BD4F-BC29-091DB13E0FF2}"/>
                  </a:ext>
                </a:extLst>
              </p:cNvPr>
              <p:cNvSpPr/>
              <p:nvPr/>
            </p:nvSpPr>
            <p:spPr>
              <a:xfrm rot="17282797">
                <a:off x="8208693" y="6416572"/>
                <a:ext cx="249680" cy="1728710"/>
              </a:xfrm>
              <a:prstGeom prst="triangle">
                <a:avLst/>
              </a:prstGeom>
              <a:solidFill>
                <a:schemeClr val="tx2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343"/>
                <a:endParaRPr lang="en-US" sz="3599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Oval 5">
                <a:extLst>
                  <a:ext uri="{FF2B5EF4-FFF2-40B4-BE49-F238E27FC236}">
                    <a16:creationId xmlns="" xmlns:a16="http://schemas.microsoft.com/office/drawing/2014/main" id="{A1FFCACC-6FDD-FD48-AF7C-AA377D4D9D3A}"/>
                  </a:ext>
                </a:extLst>
              </p:cNvPr>
              <p:cNvSpPr/>
              <p:nvPr/>
            </p:nvSpPr>
            <p:spPr>
              <a:xfrm rot="684176">
                <a:off x="8955484" y="7336747"/>
                <a:ext cx="428329" cy="42832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32" tIns="91416" rIns="182832" bIns="9141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828343"/>
                <a:endParaRPr lang="en-US" sz="3599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0" name="TextBox 18">
            <a:extLst>
              <a:ext uri="{FF2B5EF4-FFF2-40B4-BE49-F238E27FC236}">
                <a16:creationId xmlns="" xmlns:a16="http://schemas.microsoft.com/office/drawing/2014/main" id="{F009F5A7-1AA4-BF47-9EE1-129B6BFE9B69}"/>
              </a:ext>
            </a:extLst>
          </p:cNvPr>
          <p:cNvSpPr txBox="1"/>
          <p:nvPr/>
        </p:nvSpPr>
        <p:spPr>
          <a:xfrm>
            <a:off x="52013" y="2839329"/>
            <a:ext cx="11500980" cy="123196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571500" indent="-571500" defTabSz="1828343">
              <a:buFont typeface="Wingdings" panose="05000000000000000000" pitchFamily="2" charset="2"/>
              <a:buChar char="Ø"/>
            </a:pP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Porcentaje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de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disponibilidad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de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los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servicios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de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infraestructura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de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comunicaciones</a:t>
            </a:r>
            <a:endParaRPr lang="en-US" sz="3599" b="1" dirty="0">
              <a:solidFill>
                <a:srgbClr val="1F497D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53" y="4317245"/>
            <a:ext cx="11112340" cy="939875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906" y="2981274"/>
            <a:ext cx="10567370" cy="560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94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735499D-1E7C-CC49-9F8F-2981B82B15AD}"/>
              </a:ext>
            </a:extLst>
          </p:cNvPr>
          <p:cNvSpPr/>
          <p:nvPr/>
        </p:nvSpPr>
        <p:spPr>
          <a:xfrm>
            <a:off x="1520825" y="762000"/>
            <a:ext cx="6858000" cy="2032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83FF417-7AA4-2945-912E-C0522274C2BD}"/>
              </a:ext>
            </a:extLst>
          </p:cNvPr>
          <p:cNvSpPr/>
          <p:nvPr/>
        </p:nvSpPr>
        <p:spPr>
          <a:xfrm>
            <a:off x="8759825" y="762000"/>
            <a:ext cx="6858000" cy="2032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020B5E2-B3CD-5E4F-A017-D75EB6226176}"/>
              </a:ext>
            </a:extLst>
          </p:cNvPr>
          <p:cNvSpPr/>
          <p:nvPr/>
        </p:nvSpPr>
        <p:spPr>
          <a:xfrm>
            <a:off x="15998825" y="762000"/>
            <a:ext cx="7968046" cy="2032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EF911E1-9A12-5D4A-8BA0-7968BA11CC16}"/>
              </a:ext>
            </a:extLst>
          </p:cNvPr>
          <p:cNvSpPr/>
          <p:nvPr/>
        </p:nvSpPr>
        <p:spPr>
          <a:xfrm>
            <a:off x="1520825" y="3149600"/>
            <a:ext cx="14097000" cy="48006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2D45D22-494C-DB48-B5CD-12D9D8C76D4A}"/>
              </a:ext>
            </a:extLst>
          </p:cNvPr>
          <p:cNvSpPr/>
          <p:nvPr/>
        </p:nvSpPr>
        <p:spPr>
          <a:xfrm>
            <a:off x="1436710" y="8341479"/>
            <a:ext cx="14148821" cy="51816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B301090-4FF3-8540-9B2E-FD410FC8FD44}"/>
              </a:ext>
            </a:extLst>
          </p:cNvPr>
          <p:cNvSpPr/>
          <p:nvPr/>
        </p:nvSpPr>
        <p:spPr>
          <a:xfrm>
            <a:off x="15980760" y="3149600"/>
            <a:ext cx="8004175" cy="48006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F707110-B837-B045-AE1F-167602394710}"/>
              </a:ext>
            </a:extLst>
          </p:cNvPr>
          <p:cNvSpPr/>
          <p:nvPr/>
        </p:nvSpPr>
        <p:spPr>
          <a:xfrm>
            <a:off x="15998825" y="8305800"/>
            <a:ext cx="7968046" cy="51816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661B25D5-24C8-AC49-844B-8D377F7E60D4}"/>
              </a:ext>
            </a:extLst>
          </p:cNvPr>
          <p:cNvSpPr/>
          <p:nvPr/>
        </p:nvSpPr>
        <p:spPr>
          <a:xfrm>
            <a:off x="1892300" y="1130300"/>
            <a:ext cx="1295400" cy="1295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0DA6106-D421-1342-91F2-27414AD80B3E}"/>
              </a:ext>
            </a:extLst>
          </p:cNvPr>
          <p:cNvSpPr/>
          <p:nvPr/>
        </p:nvSpPr>
        <p:spPr>
          <a:xfrm>
            <a:off x="9134928" y="1130300"/>
            <a:ext cx="1295400" cy="1295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3FC41770-556E-BA41-A7A3-67DD1C09705C}"/>
              </a:ext>
            </a:extLst>
          </p:cNvPr>
          <p:cNvSpPr/>
          <p:nvPr/>
        </p:nvSpPr>
        <p:spPr>
          <a:xfrm>
            <a:off x="16377556" y="1130300"/>
            <a:ext cx="1295400" cy="1295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56FB24A-7714-504F-B00E-9DA197B8A093}"/>
              </a:ext>
            </a:extLst>
          </p:cNvPr>
          <p:cNvSpPr txBox="1"/>
          <p:nvPr/>
        </p:nvSpPr>
        <p:spPr>
          <a:xfrm>
            <a:off x="3546640" y="894834"/>
            <a:ext cx="4533613" cy="83099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DOCUMENTOS LEGALES </a:t>
            </a:r>
          </a:p>
          <a:p>
            <a:pPr algn="ctr"/>
            <a:r>
              <a:rPr lang="en-US" sz="24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ELABORADOS EN EL PERIODO</a:t>
            </a:r>
            <a:endParaRPr lang="en-US" sz="2400" b="1" dirty="0">
              <a:solidFill>
                <a:srgbClr val="445469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3AED0F6-BD03-8B40-881D-A0DE3B9C0A68}"/>
              </a:ext>
            </a:extLst>
          </p:cNvPr>
          <p:cNvSpPr txBox="1"/>
          <p:nvPr/>
        </p:nvSpPr>
        <p:spPr>
          <a:xfrm>
            <a:off x="10317187" y="894834"/>
            <a:ext cx="5227713" cy="830997"/>
          </a:xfrm>
          <a:prstGeom prst="rect">
            <a:avLst/>
          </a:prstGeom>
          <a:noFill/>
        </p:spPr>
        <p:txBody>
          <a:bodyPr wrap="none" lIns="91440" rtlCol="0" anchor="ctr" anchorCtr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AVANCE EN LA IMPLEMENTACION</a:t>
            </a:r>
          </a:p>
          <a:p>
            <a:pPr algn="ctr"/>
            <a:r>
              <a:rPr lang="en-US" sz="24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Y APLICACION DE LA LPA </a:t>
            </a:r>
            <a:endParaRPr lang="en-US" sz="2400" b="1" dirty="0">
              <a:solidFill>
                <a:srgbClr val="445469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CCDF37E-7FDE-FF44-9376-E912460CAA50}"/>
              </a:ext>
            </a:extLst>
          </p:cNvPr>
          <p:cNvSpPr txBox="1"/>
          <p:nvPr/>
        </p:nvSpPr>
        <p:spPr>
          <a:xfrm>
            <a:off x="18531575" y="894834"/>
            <a:ext cx="4546437" cy="83099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DOCUMENTOS OBSERVADOS </a:t>
            </a:r>
          </a:p>
          <a:p>
            <a:pPr algn="ctr"/>
            <a:r>
              <a:rPr lang="en-US" sz="24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EN EL PERIODO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E1A2FCE-0ACE-F043-B604-766215E36D83}"/>
              </a:ext>
            </a:extLst>
          </p:cNvPr>
          <p:cNvSpPr txBox="1"/>
          <p:nvPr/>
        </p:nvSpPr>
        <p:spPr>
          <a:xfrm>
            <a:off x="4865711" y="1670615"/>
            <a:ext cx="1646605" cy="110799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6600" b="1" dirty="0" smtClean="0">
                <a:solidFill>
                  <a:srgbClr val="229DCE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244</a:t>
            </a:r>
            <a:endParaRPr lang="en-US" sz="6600" b="1" dirty="0">
              <a:solidFill>
                <a:srgbClr val="229DCE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D940861-A42F-094E-80AE-F4290D7D8681}"/>
              </a:ext>
            </a:extLst>
          </p:cNvPr>
          <p:cNvSpPr txBox="1"/>
          <p:nvPr/>
        </p:nvSpPr>
        <p:spPr>
          <a:xfrm>
            <a:off x="11958092" y="1756202"/>
            <a:ext cx="1893467" cy="110799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6600" b="1" dirty="0" smtClean="0">
                <a:solidFill>
                  <a:srgbClr val="37A7B6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75%</a:t>
            </a:r>
            <a:endParaRPr lang="en-US" sz="6600" b="1" dirty="0">
              <a:solidFill>
                <a:srgbClr val="37A7B6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F00EEFA-AB75-D847-94E5-A1978967E269}"/>
              </a:ext>
            </a:extLst>
          </p:cNvPr>
          <p:cNvSpPr txBox="1"/>
          <p:nvPr/>
        </p:nvSpPr>
        <p:spPr>
          <a:xfrm>
            <a:off x="20524826" y="1640691"/>
            <a:ext cx="1159292" cy="110799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6600" b="1" dirty="0" smtClean="0">
                <a:solidFill>
                  <a:srgbClr val="63C08A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11</a:t>
            </a:r>
            <a:endParaRPr lang="en-US" sz="6600" b="1" dirty="0">
              <a:solidFill>
                <a:srgbClr val="63C08A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5870A1B3-36B9-2E49-91D7-CC159DB2D638}"/>
              </a:ext>
            </a:extLst>
          </p:cNvPr>
          <p:cNvSpPr/>
          <p:nvPr/>
        </p:nvSpPr>
        <p:spPr>
          <a:xfrm>
            <a:off x="1892300" y="3481614"/>
            <a:ext cx="1006247" cy="100624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BA8222B-A0D9-8141-9371-2B096214B355}"/>
              </a:ext>
            </a:extLst>
          </p:cNvPr>
          <p:cNvSpPr txBox="1"/>
          <p:nvPr/>
        </p:nvSpPr>
        <p:spPr>
          <a:xfrm>
            <a:off x="3080126" y="3753904"/>
            <a:ext cx="5530681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4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DOCUMENTOS SIN OBSERVACIONES</a:t>
            </a:r>
            <a:endParaRPr lang="en-US" sz="2400" b="1" dirty="0">
              <a:solidFill>
                <a:srgbClr val="445469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xmlns="" id="{CEB77392-C319-ED47-BCD1-8E6D422A71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446392"/>
              </p:ext>
            </p:extLst>
          </p:nvPr>
        </p:nvGraphicFramePr>
        <p:xfrm>
          <a:off x="1892300" y="4632725"/>
          <a:ext cx="15491503" cy="3048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7" name="Oval 26">
            <a:extLst>
              <a:ext uri="{FF2B5EF4-FFF2-40B4-BE49-F238E27FC236}">
                <a16:creationId xmlns:a16="http://schemas.microsoft.com/office/drawing/2014/main" xmlns="" id="{07827D9F-3520-F340-8A1F-906D96A07081}"/>
              </a:ext>
            </a:extLst>
          </p:cNvPr>
          <p:cNvSpPr/>
          <p:nvPr/>
        </p:nvSpPr>
        <p:spPr>
          <a:xfrm>
            <a:off x="16377556" y="3481614"/>
            <a:ext cx="1006247" cy="100624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1AEB967-82E5-6E4D-AC24-B62E775564D8}"/>
              </a:ext>
            </a:extLst>
          </p:cNvPr>
          <p:cNvSpPr txBox="1"/>
          <p:nvPr/>
        </p:nvSpPr>
        <p:spPr>
          <a:xfrm>
            <a:off x="17565382" y="3569238"/>
            <a:ext cx="6346609" cy="83099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4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TIEMPO PROMEDIO DE ELABORACION DE </a:t>
            </a:r>
          </a:p>
          <a:p>
            <a:r>
              <a:rPr lang="en-US" sz="24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DOCUMENTOS CONTRACTUALES</a:t>
            </a:r>
            <a:endParaRPr lang="en-US" sz="2400" b="1" dirty="0">
              <a:solidFill>
                <a:srgbClr val="445469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xmlns="" id="{3FBDA204-5558-C847-AE7A-0114449D58DB}"/>
              </a:ext>
            </a:extLst>
          </p:cNvPr>
          <p:cNvSpPr/>
          <p:nvPr/>
        </p:nvSpPr>
        <p:spPr>
          <a:xfrm>
            <a:off x="16377556" y="4819874"/>
            <a:ext cx="3510643" cy="2888444"/>
          </a:xfrm>
          <a:prstGeom prst="roundRect">
            <a:avLst>
              <a:gd name="adj" fmla="val 1568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xmlns="" id="{ABC81858-2EBC-3941-A0A8-4E2C143B8217}"/>
              </a:ext>
            </a:extLst>
          </p:cNvPr>
          <p:cNvSpPr/>
          <p:nvPr/>
        </p:nvSpPr>
        <p:spPr>
          <a:xfrm>
            <a:off x="20470776" y="4843020"/>
            <a:ext cx="3425966" cy="2865298"/>
          </a:xfrm>
          <a:prstGeom prst="roundRect">
            <a:avLst>
              <a:gd name="adj" fmla="val 1568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86D06771-ED95-434F-89BC-6E6B7677C1FB}"/>
              </a:ext>
            </a:extLst>
          </p:cNvPr>
          <p:cNvSpPr txBox="1"/>
          <p:nvPr/>
        </p:nvSpPr>
        <p:spPr>
          <a:xfrm>
            <a:off x="17966380" y="4990507"/>
            <a:ext cx="671979" cy="110799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C00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</a:t>
            </a:r>
            <a:endParaRPr lang="en-US" sz="6600" b="1" dirty="0">
              <a:solidFill>
                <a:srgbClr val="FFC000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751AED1-6994-D144-A1E1-D6D841D83F53}"/>
              </a:ext>
            </a:extLst>
          </p:cNvPr>
          <p:cNvSpPr txBox="1"/>
          <p:nvPr/>
        </p:nvSpPr>
        <p:spPr>
          <a:xfrm>
            <a:off x="20988848" y="4981296"/>
            <a:ext cx="2234907" cy="110799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229DCE">
                    <a:lumMod val="50000"/>
                  </a:srgb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-20%</a:t>
            </a:r>
            <a:endParaRPr lang="en-US" sz="6600" b="1" dirty="0">
              <a:solidFill>
                <a:srgbClr val="229DCE">
                  <a:lumMod val="50000"/>
                </a:srgbClr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F6DA6ED-9E03-EB4F-AD17-0EBB0E66ACA7}"/>
              </a:ext>
            </a:extLst>
          </p:cNvPr>
          <p:cNvSpPr txBox="1"/>
          <p:nvPr/>
        </p:nvSpPr>
        <p:spPr>
          <a:xfrm>
            <a:off x="16880606" y="6256389"/>
            <a:ext cx="2730954" cy="8309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73757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HORAS</a:t>
            </a:r>
          </a:p>
          <a:p>
            <a:pPr algn="ctr"/>
            <a:r>
              <a:rPr lang="en-US" sz="2400" b="1" dirty="0" smtClean="0">
                <a:solidFill>
                  <a:srgbClr val="73757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PROMEDIO</a:t>
            </a:r>
            <a:endParaRPr lang="en-US" sz="2400" b="1" dirty="0">
              <a:solidFill>
                <a:srgbClr val="73757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AE1FB53-F2F0-F343-83C8-76A89652DBC2}"/>
              </a:ext>
            </a:extLst>
          </p:cNvPr>
          <p:cNvSpPr txBox="1"/>
          <p:nvPr/>
        </p:nvSpPr>
        <p:spPr>
          <a:xfrm>
            <a:off x="20762151" y="6138657"/>
            <a:ext cx="2791427" cy="120032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73757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MENOS TIEMPO EN LA ELABORACION DE DOCUMENTOS </a:t>
            </a:r>
            <a:endParaRPr lang="en-US" sz="2400" b="1" dirty="0">
              <a:solidFill>
                <a:srgbClr val="73757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55072350-A9AB-AF45-B195-029E2DD8C067}"/>
              </a:ext>
            </a:extLst>
          </p:cNvPr>
          <p:cNvSpPr txBox="1"/>
          <p:nvPr/>
        </p:nvSpPr>
        <p:spPr>
          <a:xfrm>
            <a:off x="2978782" y="8984051"/>
            <a:ext cx="11998459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4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PORCENTAJE DE DOCUMENTOS CON Y SIN OBSERVACIONES EN  EL PERIODO</a:t>
            </a:r>
          </a:p>
        </p:txBody>
      </p:sp>
      <p:graphicFrame>
        <p:nvGraphicFramePr>
          <p:cNvPr id="42" name="Chart 41">
            <a:extLst>
              <a:ext uri="{FF2B5EF4-FFF2-40B4-BE49-F238E27FC236}">
                <a16:creationId xmlns:a16="http://schemas.microsoft.com/office/drawing/2014/main" xmlns="" id="{CDA5F885-6DBA-8840-AEC1-CD3A5D9AEE6C}"/>
              </a:ext>
            </a:extLst>
          </p:cNvPr>
          <p:cNvGraphicFramePr/>
          <p:nvPr>
            <p:extLst/>
          </p:nvPr>
        </p:nvGraphicFramePr>
        <p:xfrm>
          <a:off x="4150431" y="8411677"/>
          <a:ext cx="8933377" cy="5918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1" name="Oval 50">
            <a:extLst>
              <a:ext uri="{FF2B5EF4-FFF2-40B4-BE49-F238E27FC236}">
                <a16:creationId xmlns:a16="http://schemas.microsoft.com/office/drawing/2014/main" xmlns="" id="{196FAA9C-712E-A343-9791-1291C099628C}"/>
              </a:ext>
            </a:extLst>
          </p:cNvPr>
          <p:cNvSpPr/>
          <p:nvPr/>
        </p:nvSpPr>
        <p:spPr>
          <a:xfrm>
            <a:off x="16377556" y="8660961"/>
            <a:ext cx="1077343" cy="112796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0EF7C048-8602-384B-9861-6C7EA750AFD5}"/>
              </a:ext>
            </a:extLst>
          </p:cNvPr>
          <p:cNvSpPr txBox="1"/>
          <p:nvPr/>
        </p:nvSpPr>
        <p:spPr>
          <a:xfrm>
            <a:off x="17565381" y="8748585"/>
            <a:ext cx="5988197" cy="8309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MONTO EJECUTADO AL </a:t>
            </a:r>
          </a:p>
          <a:p>
            <a:pPr algn="ctr"/>
            <a:r>
              <a:rPr lang="en-US" sz="24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PRIMER TRIMESTRE</a:t>
            </a:r>
            <a:endParaRPr lang="en-US" sz="2400" b="1" dirty="0">
              <a:solidFill>
                <a:srgbClr val="445469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E21CB3F9-1309-5B4F-99AE-58194DDB5678}"/>
              </a:ext>
            </a:extLst>
          </p:cNvPr>
          <p:cNvSpPr/>
          <p:nvPr/>
        </p:nvSpPr>
        <p:spPr>
          <a:xfrm>
            <a:off x="18514841" y="10376367"/>
            <a:ext cx="1747668" cy="1747668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8071" y="3606187"/>
            <a:ext cx="760089" cy="760089"/>
          </a:xfrm>
          <a:prstGeom prst="rect">
            <a:avLst/>
          </a:prstGeom>
        </p:spPr>
      </p:pic>
      <p:sp>
        <p:nvSpPr>
          <p:cNvPr id="57" name="TextBox 16">
            <a:extLst>
              <a:ext uri="{FF2B5EF4-FFF2-40B4-BE49-F238E27FC236}">
                <a16:creationId xmlns:a16="http://schemas.microsoft.com/office/drawing/2014/main" xmlns="" id="{03AED0F6-BD03-8B40-881D-A0DE3B9C0A68}"/>
              </a:ext>
            </a:extLst>
          </p:cNvPr>
          <p:cNvSpPr txBox="1"/>
          <p:nvPr/>
        </p:nvSpPr>
        <p:spPr>
          <a:xfrm rot="16200000">
            <a:off x="-2268519" y="6363978"/>
            <a:ext cx="5799986" cy="923330"/>
          </a:xfrm>
          <a:prstGeom prst="rect">
            <a:avLst/>
          </a:prstGeom>
          <a:noFill/>
        </p:spPr>
        <p:txBody>
          <a:bodyPr wrap="none" lIns="91440" rtlCol="0" anchor="ctr" anchorCtr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GERENCIA LEGAL</a:t>
            </a:r>
            <a:endParaRPr lang="en-US" sz="5400" b="1" dirty="0">
              <a:solidFill>
                <a:srgbClr val="445469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pic>
        <p:nvPicPr>
          <p:cNvPr id="62" name="Imagen 6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012" y="3606864"/>
            <a:ext cx="705865" cy="705865"/>
          </a:xfrm>
          <a:prstGeom prst="rect">
            <a:avLst/>
          </a:prstGeom>
        </p:spPr>
      </p:pic>
      <p:pic>
        <p:nvPicPr>
          <p:cNvPr id="63" name="Imagen 6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7045" y="8840058"/>
            <a:ext cx="786805" cy="786805"/>
          </a:xfrm>
          <a:prstGeom prst="rect">
            <a:avLst/>
          </a:prstGeom>
        </p:spPr>
      </p:pic>
      <p:sp>
        <p:nvSpPr>
          <p:cNvPr id="65" name="Oval 44">
            <a:extLst>
              <a:ext uri="{FF2B5EF4-FFF2-40B4-BE49-F238E27FC236}">
                <a16:creationId xmlns:a16="http://schemas.microsoft.com/office/drawing/2014/main" xmlns="" id="{7CBDF313-0E4E-434E-82E6-39DA8162480D}"/>
              </a:ext>
            </a:extLst>
          </p:cNvPr>
          <p:cNvSpPr/>
          <p:nvPr/>
        </p:nvSpPr>
        <p:spPr>
          <a:xfrm>
            <a:off x="1679907" y="8660961"/>
            <a:ext cx="1187826" cy="112796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52" name="Oval 42">
            <a:extLst>
              <a:ext uri="{FF2B5EF4-FFF2-40B4-BE49-F238E27FC236}">
                <a16:creationId xmlns:a16="http://schemas.microsoft.com/office/drawing/2014/main" xmlns="" id="{1B3A8FC4-5E84-BD4B-9CD2-C50DD1F2C856}"/>
              </a:ext>
            </a:extLst>
          </p:cNvPr>
          <p:cNvSpPr/>
          <p:nvPr/>
        </p:nvSpPr>
        <p:spPr>
          <a:xfrm>
            <a:off x="7610084" y="10561176"/>
            <a:ext cx="2117251" cy="2266605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54" name="TextBox 43">
            <a:extLst>
              <a:ext uri="{FF2B5EF4-FFF2-40B4-BE49-F238E27FC236}">
                <a16:creationId xmlns:a16="http://schemas.microsoft.com/office/drawing/2014/main" xmlns="" id="{E4B7BCEF-F9C0-7140-B4D6-7D3EA9D10121}"/>
              </a:ext>
            </a:extLst>
          </p:cNvPr>
          <p:cNvSpPr txBox="1"/>
          <p:nvPr/>
        </p:nvSpPr>
        <p:spPr>
          <a:xfrm>
            <a:off x="7619990" y="11125093"/>
            <a:ext cx="1981633" cy="113877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122</a:t>
            </a:r>
            <a:endParaRPr lang="en-US" b="1" dirty="0">
              <a:solidFill>
                <a:srgbClr val="445469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  <a:p>
            <a:pPr algn="ctr"/>
            <a:r>
              <a:rPr lang="en-US" sz="3200" dirty="0" smtClean="0">
                <a:solidFill>
                  <a:srgbClr val="445469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Solicitudes</a:t>
            </a:r>
            <a:endParaRPr lang="en-US" sz="3200" dirty="0">
              <a:solidFill>
                <a:srgbClr val="445469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graphicFrame>
        <p:nvGraphicFramePr>
          <p:cNvPr id="56" name="Chart 25">
            <a:extLst>
              <a:ext uri="{FF2B5EF4-FFF2-40B4-BE49-F238E27FC236}">
                <a16:creationId xmlns:a16="http://schemas.microsoft.com/office/drawing/2014/main" xmlns="" id="{CEB77392-C319-ED47-BCD1-8E6D422A71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6515308"/>
              </p:ext>
            </p:extLst>
          </p:nvPr>
        </p:nvGraphicFramePr>
        <p:xfrm>
          <a:off x="15924065" y="9579583"/>
          <a:ext cx="8676888" cy="3845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4" name="Imagen 1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053" y="1298418"/>
            <a:ext cx="966827" cy="96682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934" y="1470901"/>
            <a:ext cx="794344" cy="794344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0908" y="1320587"/>
            <a:ext cx="888695" cy="888695"/>
          </a:xfrm>
          <a:prstGeom prst="rect">
            <a:avLst/>
          </a:prstGeom>
        </p:spPr>
      </p:pic>
      <p:pic>
        <p:nvPicPr>
          <p:cNvPr id="39" name="Imagen 38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538" y="8858879"/>
            <a:ext cx="749162" cy="74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12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 4</a:t>
            </a:r>
          </a:p>
        </p:txBody>
      </p:sp>
      <p:sp>
        <p:nvSpPr>
          <p:cNvPr id="100" name="Rectangle 88" descr="Header Gray Bar"/>
          <p:cNvSpPr/>
          <p:nvPr/>
        </p:nvSpPr>
        <p:spPr bwMode="auto">
          <a:xfrm>
            <a:off x="-19044" y="4382"/>
            <a:ext cx="24396695" cy="2612354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39" name="TextBox 214"/>
          <p:cNvSpPr txBox="1"/>
          <p:nvPr/>
        </p:nvSpPr>
        <p:spPr>
          <a:xfrm>
            <a:off x="440653" y="411464"/>
            <a:ext cx="23479916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365"/>
            <a:r>
              <a:rPr lang="es-SV" sz="6398" dirty="0" smtClean="0">
                <a:solidFill>
                  <a:srgbClr val="FFFFFF"/>
                </a:solidFill>
                <a:latin typeface="Arial"/>
                <a:cs typeface="Arial"/>
              </a:rPr>
              <a:t>Gerencia Legal</a:t>
            </a:r>
            <a:endParaRPr lang="es-419" sz="6398" dirty="0">
              <a:solidFill>
                <a:srgbClr val="FFFFFF"/>
              </a:solidFill>
              <a:latin typeface="Arial"/>
              <a:cs typeface="Arial"/>
            </a:endParaRPr>
          </a:p>
          <a:p>
            <a:pPr defTabSz="2437365"/>
            <a:r>
              <a:rPr lang="en-US" sz="3999" dirty="0">
                <a:solidFill>
                  <a:srgbClr val="D4D4D4"/>
                </a:solidFill>
                <a:latin typeface="Arial"/>
                <a:cs typeface="Arial"/>
              </a:rPr>
              <a:t>RESULTADOS PRIMER TRIMESTRE 2020</a:t>
            </a:r>
          </a:p>
        </p:txBody>
      </p:sp>
      <p:pic>
        <p:nvPicPr>
          <p:cNvPr id="49" name="Imagen 4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7968" y="702915"/>
            <a:ext cx="2501566" cy="136758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7714511" y="11852980"/>
            <a:ext cx="2988582" cy="584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343"/>
            <a:r>
              <a:rPr lang="en-US" sz="3199" b="1" dirty="0" err="1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Avance</a:t>
            </a:r>
            <a:r>
              <a:rPr lang="en-US" sz="3199" b="1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1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41%</a:t>
            </a:r>
            <a:endParaRPr lang="es-SV" sz="3199" dirty="0">
              <a:solidFill>
                <a:prstClr val="black"/>
              </a:solidFill>
            </a:endParaRPr>
          </a:p>
        </p:txBody>
      </p:sp>
      <p:sp>
        <p:nvSpPr>
          <p:cNvPr id="16" name="TextBox 18">
            <a:extLst>
              <a:ext uri="{FF2B5EF4-FFF2-40B4-BE49-F238E27FC236}">
                <a16:creationId xmlns="" xmlns:a16="http://schemas.microsoft.com/office/drawing/2014/main" id="{F009F5A7-1AA4-BF47-9EE1-129B6BFE9B69}"/>
              </a:ext>
            </a:extLst>
          </p:cNvPr>
          <p:cNvSpPr txBox="1"/>
          <p:nvPr/>
        </p:nvSpPr>
        <p:spPr>
          <a:xfrm>
            <a:off x="14457683" y="12437628"/>
            <a:ext cx="8712437" cy="120007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 defTabSz="1828343"/>
            <a:r>
              <a:rPr lang="en-US" sz="3599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Meta: 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10%</a:t>
            </a:r>
            <a:r>
              <a:rPr lang="en-US" sz="3599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599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| Valor 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4%</a:t>
            </a:r>
          </a:p>
          <a:p>
            <a:pPr algn="ctr" defTabSz="1828343"/>
            <a:r>
              <a:rPr lang="en-US" sz="3599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Periodo</a:t>
            </a:r>
            <a:r>
              <a:rPr lang="en-US" sz="3599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: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Marzo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2020 </a:t>
            </a:r>
            <a:endParaRPr lang="en-US" sz="3599" b="1" dirty="0">
              <a:solidFill>
                <a:srgbClr val="1F497D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16463884" y="8398777"/>
            <a:ext cx="5706132" cy="5713464"/>
            <a:chOff x="16153753" y="8827794"/>
            <a:chExt cx="5706132" cy="5713464"/>
          </a:xfrm>
        </p:grpSpPr>
        <p:graphicFrame>
          <p:nvGraphicFramePr>
            <p:cNvPr id="15" name="Chart 23">
              <a:extLst>
                <a:ext uri="{FF2B5EF4-FFF2-40B4-BE49-F238E27FC236}">
                  <a16:creationId xmlns="" xmlns:a16="http://schemas.microsoft.com/office/drawing/2014/main" id="{A4EE410A-CC16-7E4F-B466-0629C62CA665}"/>
                </a:ext>
              </a:extLst>
            </p:cNvPr>
            <p:cNvGraphicFramePr/>
            <p:nvPr>
              <p:extLst/>
            </p:nvPr>
          </p:nvGraphicFramePr>
          <p:xfrm>
            <a:off x="16153753" y="8827794"/>
            <a:ext cx="5706132" cy="571346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pSp>
          <p:nvGrpSpPr>
            <p:cNvPr id="24" name="Group 15">
              <a:extLst>
                <a:ext uri="{FF2B5EF4-FFF2-40B4-BE49-F238E27FC236}">
                  <a16:creationId xmlns="" xmlns:a16="http://schemas.microsoft.com/office/drawing/2014/main" id="{5CAE7901-A099-184A-B617-186C579C36AA}"/>
                </a:ext>
              </a:extLst>
            </p:cNvPr>
            <p:cNvGrpSpPr>
              <a:grpSpLocks noChangeAspect="1"/>
            </p:cNvGrpSpPr>
            <p:nvPr/>
          </p:nvGrpSpPr>
          <p:grpSpPr>
            <a:xfrm rot="8632138">
              <a:off x="18584510" y="10753652"/>
              <a:ext cx="2661219" cy="846452"/>
              <a:chOff x="7469178" y="7156087"/>
              <a:chExt cx="1914635" cy="608988"/>
            </a:xfrm>
          </p:grpSpPr>
          <p:sp>
            <p:nvSpPr>
              <p:cNvPr id="25" name="Triangle 4">
                <a:extLst>
                  <a:ext uri="{FF2B5EF4-FFF2-40B4-BE49-F238E27FC236}">
                    <a16:creationId xmlns="" xmlns:a16="http://schemas.microsoft.com/office/drawing/2014/main" id="{2E2FFB45-7052-BD4F-BC29-091DB13E0FF2}"/>
                  </a:ext>
                </a:extLst>
              </p:cNvPr>
              <p:cNvSpPr/>
              <p:nvPr/>
            </p:nvSpPr>
            <p:spPr>
              <a:xfrm rot="17282797">
                <a:off x="8208693" y="6416572"/>
                <a:ext cx="249680" cy="1728710"/>
              </a:xfrm>
              <a:prstGeom prst="triangle">
                <a:avLst/>
              </a:prstGeom>
              <a:solidFill>
                <a:schemeClr val="tx2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343"/>
                <a:endParaRPr lang="en-US" sz="3599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Oval 5">
                <a:extLst>
                  <a:ext uri="{FF2B5EF4-FFF2-40B4-BE49-F238E27FC236}">
                    <a16:creationId xmlns="" xmlns:a16="http://schemas.microsoft.com/office/drawing/2014/main" id="{A1FFCACC-6FDD-FD48-AF7C-AA377D4D9D3A}"/>
                  </a:ext>
                </a:extLst>
              </p:cNvPr>
              <p:cNvSpPr/>
              <p:nvPr/>
            </p:nvSpPr>
            <p:spPr>
              <a:xfrm rot="684176">
                <a:off x="8955484" y="7336747"/>
                <a:ext cx="428329" cy="42832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32" tIns="91416" rIns="182832" bIns="9141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828343"/>
                <a:endParaRPr lang="en-US" sz="3599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0" name="TextBox 18">
            <a:extLst>
              <a:ext uri="{FF2B5EF4-FFF2-40B4-BE49-F238E27FC236}">
                <a16:creationId xmlns="" xmlns:a16="http://schemas.microsoft.com/office/drawing/2014/main" id="{F009F5A7-1AA4-BF47-9EE1-129B6BFE9B69}"/>
              </a:ext>
            </a:extLst>
          </p:cNvPr>
          <p:cNvSpPr txBox="1"/>
          <p:nvPr/>
        </p:nvSpPr>
        <p:spPr>
          <a:xfrm>
            <a:off x="52013" y="2839329"/>
            <a:ext cx="12654994" cy="646203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571500" indent="-571500" defTabSz="1828343">
              <a:buFont typeface="Wingdings" panose="05000000000000000000" pitchFamily="2" charset="2"/>
              <a:buChar char="Ø"/>
            </a:pP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Porcentaje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de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documentos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revisados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sin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observaciones</a:t>
            </a:r>
            <a:endParaRPr lang="en-US" sz="3599" b="1" dirty="0">
              <a:solidFill>
                <a:srgbClr val="1F497D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0548" y="2907048"/>
            <a:ext cx="9793135" cy="547487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3" y="3708125"/>
            <a:ext cx="11904415" cy="992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19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Oval 66">
            <a:extLst>
              <a:ext uri="{FF2B5EF4-FFF2-40B4-BE49-F238E27FC236}">
                <a16:creationId xmlns="" xmlns:a16="http://schemas.microsoft.com/office/drawing/2014/main" id="{F887AC0D-925A-5243-863B-6E4B14CC7257}"/>
              </a:ext>
            </a:extLst>
          </p:cNvPr>
          <p:cNvSpPr/>
          <p:nvPr/>
        </p:nvSpPr>
        <p:spPr>
          <a:xfrm>
            <a:off x="21338101" y="2927055"/>
            <a:ext cx="1539074" cy="1369920"/>
          </a:xfrm>
          <a:prstGeom prst="ellipse">
            <a:avLst/>
          </a:prstGeom>
          <a:solidFill>
            <a:schemeClr val="accent4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28" name="CuadroTexto 27"/>
          <p:cNvSpPr txBox="1"/>
          <p:nvPr/>
        </p:nvSpPr>
        <p:spPr>
          <a:xfrm rot="16200000">
            <a:off x="-5030893" y="6453179"/>
            <a:ext cx="125572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5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GERENCIA FINANCIERA INSTITUCIONAL</a:t>
            </a:r>
            <a:endParaRPr lang="es-SV" sz="5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70" name="Rectangle 1">
            <a:extLst>
              <a:ext uri="{FF2B5EF4-FFF2-40B4-BE49-F238E27FC236}">
                <a16:creationId xmlns:a16="http://schemas.microsoft.com/office/drawing/2014/main" xmlns="" id="{426D3A24-7E88-5C49-8894-3CAEB7D88A2C}"/>
              </a:ext>
            </a:extLst>
          </p:cNvPr>
          <p:cNvSpPr/>
          <p:nvPr/>
        </p:nvSpPr>
        <p:spPr>
          <a:xfrm>
            <a:off x="13335001" y="7422298"/>
            <a:ext cx="10034292" cy="571889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71" name="TextBox 49">
            <a:extLst>
              <a:ext uri="{FF2B5EF4-FFF2-40B4-BE49-F238E27FC236}">
                <a16:creationId xmlns:a16="http://schemas.microsoft.com/office/drawing/2014/main" xmlns="" id="{7883AACF-98B3-6843-B443-3CF09065DCAC}"/>
              </a:ext>
            </a:extLst>
          </p:cNvPr>
          <p:cNvSpPr txBox="1"/>
          <p:nvPr/>
        </p:nvSpPr>
        <p:spPr>
          <a:xfrm>
            <a:off x="14099378" y="7950222"/>
            <a:ext cx="8765541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32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MONTO EJECUTADO AL PRIMER TRIMESTRE</a:t>
            </a:r>
            <a:endParaRPr lang="en-US" sz="3200" b="1" dirty="0">
              <a:solidFill>
                <a:srgbClr val="445469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graphicFrame>
        <p:nvGraphicFramePr>
          <p:cNvPr id="72" name="Chart 51">
            <a:extLst>
              <a:ext uri="{FF2B5EF4-FFF2-40B4-BE49-F238E27FC236}">
                <a16:creationId xmlns:a16="http://schemas.microsoft.com/office/drawing/2014/main" xmlns="" id="{BAA088CE-D2D7-5647-80C4-4D82175BB5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1751712"/>
              </p:ext>
            </p:extLst>
          </p:nvPr>
        </p:nvGraphicFramePr>
        <p:xfrm>
          <a:off x="14300200" y="8686802"/>
          <a:ext cx="8623300" cy="4454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3" name="Imagen 7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" r="50080"/>
          <a:stretch/>
        </p:blipFill>
        <p:spPr>
          <a:xfrm>
            <a:off x="21808203" y="349642"/>
            <a:ext cx="2113433" cy="1279585"/>
          </a:xfrm>
          <a:prstGeom prst="rect">
            <a:avLst/>
          </a:prstGeom>
        </p:spPr>
      </p:pic>
      <p:sp>
        <p:nvSpPr>
          <p:cNvPr id="43" name="Rectangle 4">
            <a:extLst>
              <a:ext uri="{FF2B5EF4-FFF2-40B4-BE49-F238E27FC236}">
                <a16:creationId xmlns="" xmlns:a16="http://schemas.microsoft.com/office/drawing/2014/main" id="{1EEDC4B1-F47E-5640-A67C-8B1AD3B0E9CC}"/>
              </a:ext>
            </a:extLst>
          </p:cNvPr>
          <p:cNvSpPr/>
          <p:nvPr/>
        </p:nvSpPr>
        <p:spPr>
          <a:xfrm>
            <a:off x="2197435" y="2590846"/>
            <a:ext cx="4140200" cy="393192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44" name="TextBox 50">
            <a:extLst>
              <a:ext uri="{FF2B5EF4-FFF2-40B4-BE49-F238E27FC236}">
                <a16:creationId xmlns="" xmlns:a16="http://schemas.microsoft.com/office/drawing/2014/main" id="{1C1B2372-35BA-9443-B6B8-F9948D2D5A8D}"/>
              </a:ext>
            </a:extLst>
          </p:cNvPr>
          <p:cNvSpPr txBox="1"/>
          <p:nvPr/>
        </p:nvSpPr>
        <p:spPr>
          <a:xfrm>
            <a:off x="2467665" y="2685926"/>
            <a:ext cx="3869970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32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% PAGOS CHEQUE</a:t>
            </a:r>
            <a:endParaRPr lang="en-US" sz="3200" b="1" dirty="0">
              <a:solidFill>
                <a:srgbClr val="445469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graphicFrame>
        <p:nvGraphicFramePr>
          <p:cNvPr id="46" name="Chart 52">
            <a:extLst>
              <a:ext uri="{FF2B5EF4-FFF2-40B4-BE49-F238E27FC236}">
                <a16:creationId xmlns="" xmlns:a16="http://schemas.microsoft.com/office/drawing/2014/main" id="{6D201D47-5000-5D49-8792-D4D51A4091DB}"/>
              </a:ext>
            </a:extLst>
          </p:cNvPr>
          <p:cNvGraphicFramePr/>
          <p:nvPr>
            <p:extLst/>
          </p:nvPr>
        </p:nvGraphicFramePr>
        <p:xfrm>
          <a:off x="2517095" y="3486162"/>
          <a:ext cx="3498273" cy="28211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7" name="TextBox 53">
            <a:extLst>
              <a:ext uri="{FF2B5EF4-FFF2-40B4-BE49-F238E27FC236}">
                <a16:creationId xmlns="" xmlns:a16="http://schemas.microsoft.com/office/drawing/2014/main" id="{1418BD4B-1B71-9346-92CD-833789A96085}"/>
              </a:ext>
            </a:extLst>
          </p:cNvPr>
          <p:cNvSpPr txBox="1"/>
          <p:nvPr/>
        </p:nvSpPr>
        <p:spPr>
          <a:xfrm>
            <a:off x="3438924" y="4604346"/>
            <a:ext cx="1654620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4%</a:t>
            </a:r>
            <a:endParaRPr lang="en-US" sz="3200" b="1" dirty="0">
              <a:solidFill>
                <a:srgbClr val="445469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95" name="TextBox 49">
            <a:extLst>
              <a:ext uri="{FF2B5EF4-FFF2-40B4-BE49-F238E27FC236}">
                <a16:creationId xmlns:a16="http://schemas.microsoft.com/office/drawing/2014/main" xmlns="" id="{7883AACF-98B3-6843-B443-3CF09065DCAC}"/>
              </a:ext>
            </a:extLst>
          </p:cNvPr>
          <p:cNvSpPr txBox="1"/>
          <p:nvPr/>
        </p:nvSpPr>
        <p:spPr>
          <a:xfrm>
            <a:off x="2502235" y="1521167"/>
            <a:ext cx="10208244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32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PORCENTAJE DE PAGOS REALIZADOS CON CHEQUE</a:t>
            </a:r>
            <a:endParaRPr lang="en-US" sz="3200" b="1" dirty="0">
              <a:solidFill>
                <a:srgbClr val="445469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graphicFrame>
        <p:nvGraphicFramePr>
          <p:cNvPr id="97" name="Chart 42">
            <a:extLst>
              <a:ext uri="{FF2B5EF4-FFF2-40B4-BE49-F238E27FC236}">
                <a16:creationId xmlns="" xmlns:a16="http://schemas.microsoft.com/office/drawing/2014/main" id="{544AC49D-082D-A249-9510-92C39BBF346E}"/>
              </a:ext>
            </a:extLst>
          </p:cNvPr>
          <p:cNvGraphicFramePr/>
          <p:nvPr>
            <p:extLst/>
          </p:nvPr>
        </p:nvGraphicFramePr>
        <p:xfrm>
          <a:off x="13854350" y="2944610"/>
          <a:ext cx="10335631" cy="39042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8" name="Oval 58">
            <a:extLst>
              <a:ext uri="{FF2B5EF4-FFF2-40B4-BE49-F238E27FC236}">
                <a16:creationId xmlns="" xmlns:a16="http://schemas.microsoft.com/office/drawing/2014/main" id="{83ADA275-3B7A-1549-8D4E-821922580132}"/>
              </a:ext>
            </a:extLst>
          </p:cNvPr>
          <p:cNvSpPr/>
          <p:nvPr/>
        </p:nvSpPr>
        <p:spPr>
          <a:xfrm>
            <a:off x="21465101" y="2976658"/>
            <a:ext cx="1289217" cy="124495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99" name="TextBox 70">
            <a:extLst>
              <a:ext uri="{FF2B5EF4-FFF2-40B4-BE49-F238E27FC236}">
                <a16:creationId xmlns="" xmlns:a16="http://schemas.microsoft.com/office/drawing/2014/main" id="{AC057128-B076-2645-81CD-B6CCEB9B89CB}"/>
              </a:ext>
            </a:extLst>
          </p:cNvPr>
          <p:cNvSpPr txBox="1"/>
          <p:nvPr/>
        </p:nvSpPr>
        <p:spPr>
          <a:xfrm>
            <a:off x="21627667" y="3368302"/>
            <a:ext cx="1011816" cy="584775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eague Spartan" charset="0"/>
                <a:cs typeface="Poppins" pitchFamily="2" charset="77"/>
              </a:rPr>
              <a:t>96%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7" name="TextBox 49">
            <a:extLst>
              <a:ext uri="{FF2B5EF4-FFF2-40B4-BE49-F238E27FC236}">
                <a16:creationId xmlns:a16="http://schemas.microsoft.com/office/drawing/2014/main" xmlns="" id="{7883AACF-98B3-6843-B443-3CF09065DCAC}"/>
              </a:ext>
            </a:extLst>
          </p:cNvPr>
          <p:cNvSpPr txBox="1"/>
          <p:nvPr/>
        </p:nvSpPr>
        <p:spPr>
          <a:xfrm>
            <a:off x="13820999" y="1517540"/>
            <a:ext cx="9343801" cy="107721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just"/>
            <a:r>
              <a:rPr lang="es-ES" sz="32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PORCENTAJE DE PAGOS REALIZADOS </a:t>
            </a:r>
          </a:p>
          <a:p>
            <a:pPr algn="just"/>
            <a:r>
              <a:rPr lang="es-ES" sz="32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EN 8 DÍAS HÁBILES</a:t>
            </a:r>
            <a:endParaRPr lang="en-US" sz="3200" b="1" dirty="0">
              <a:solidFill>
                <a:srgbClr val="445469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/>
          </p:nvPr>
        </p:nvGraphicFramePr>
        <p:xfrm>
          <a:off x="2731753" y="7442200"/>
          <a:ext cx="9855200" cy="5635488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6159500"/>
                <a:gridCol w="3695700"/>
              </a:tblGrid>
              <a:tr h="116024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SV" sz="3200" b="1" u="none" strike="noStrike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PAGADO / EJECUCIÓN DE</a:t>
                      </a:r>
                      <a:r>
                        <a:rPr lang="es-SV" sz="3200" b="1" u="none" strike="noStrike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ACCIONES FORMATIVAS</a:t>
                      </a:r>
                      <a:endParaRPr lang="es-SV" sz="3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</a:tr>
              <a:tr h="828748">
                <a:tc>
                  <a:txBody>
                    <a:bodyPr/>
                    <a:lstStyle/>
                    <a:p>
                      <a:pPr algn="ctr" fontAlgn="b"/>
                      <a:r>
                        <a:rPr lang="es-SV" sz="3200" u="none" strike="noStrike">
                          <a:effectLst/>
                        </a:rPr>
                        <a:t>Enero-Marzo</a:t>
                      </a:r>
                      <a:endParaRPr lang="es-SV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32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 $  2,913,150.00 </a:t>
                      </a:r>
                      <a:endParaRPr lang="es-SV" sz="32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828748">
                <a:tc>
                  <a:txBody>
                    <a:bodyPr/>
                    <a:lstStyle/>
                    <a:p>
                      <a:pPr algn="ctr" fontAlgn="b"/>
                      <a:r>
                        <a:rPr lang="es-SV" sz="3200" u="none" strike="noStrike" dirty="0">
                          <a:effectLst/>
                        </a:rPr>
                        <a:t>Abril</a:t>
                      </a:r>
                      <a:endParaRPr lang="es-SV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3200" b="1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 $  1,233,542.22 </a:t>
                      </a:r>
                      <a:endParaRPr lang="es-SV" sz="3200" b="1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828748">
                <a:tc>
                  <a:txBody>
                    <a:bodyPr/>
                    <a:lstStyle/>
                    <a:p>
                      <a:pPr algn="ctr" fontAlgn="b"/>
                      <a:r>
                        <a:rPr lang="es-ES" sz="3200" u="none" strike="noStrike">
                          <a:effectLst/>
                        </a:rPr>
                        <a:t>Total pagado al 6 de  abril</a:t>
                      </a:r>
                      <a:endParaRPr lang="es-E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3200" b="1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 $  4,146,692.22 </a:t>
                      </a:r>
                      <a:endParaRPr lang="es-SV" sz="3200" b="1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828748">
                <a:tc>
                  <a:txBody>
                    <a:bodyPr/>
                    <a:lstStyle/>
                    <a:p>
                      <a:pPr algn="ctr" fontAlgn="b"/>
                      <a:r>
                        <a:rPr lang="es-ES" sz="3200" u="none" strike="noStrike">
                          <a:effectLst/>
                        </a:rPr>
                        <a:t>Ejecutado al 31 de marzo</a:t>
                      </a:r>
                      <a:endParaRPr lang="es-ES" sz="3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3200" b="1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 $  5,500,000.00 </a:t>
                      </a:r>
                      <a:endParaRPr lang="es-SV" sz="3200" b="1" i="0" u="none" strike="noStrike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160248">
                <a:tc>
                  <a:txBody>
                    <a:bodyPr/>
                    <a:lstStyle/>
                    <a:p>
                      <a:pPr algn="ctr" fontAlgn="b"/>
                      <a:r>
                        <a:rPr lang="es-SV" sz="3200" u="none" strike="noStrike">
                          <a:effectLst/>
                        </a:rPr>
                        <a:t>%</a:t>
                      </a:r>
                      <a:endParaRPr lang="es-SV" sz="3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4000" b="1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75%</a:t>
                      </a:r>
                      <a:endParaRPr lang="es-SV" sz="40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35" name="Rounded Rectangle 12">
            <a:extLst>
              <a:ext uri="{FF2B5EF4-FFF2-40B4-BE49-F238E27FC236}">
                <a16:creationId xmlns="" xmlns:a16="http://schemas.microsoft.com/office/drawing/2014/main" id="{7BCABC50-43CA-5D4E-9BE1-399D96AB681F}"/>
              </a:ext>
            </a:extLst>
          </p:cNvPr>
          <p:cNvSpPr/>
          <p:nvPr/>
        </p:nvSpPr>
        <p:spPr>
          <a:xfrm>
            <a:off x="6500201" y="2594758"/>
            <a:ext cx="6949440" cy="1188720"/>
          </a:xfrm>
          <a:prstGeom prst="roundRect">
            <a:avLst>
              <a:gd name="adj" fmla="val 1282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36" name="Rounded Rectangle 13">
            <a:extLst>
              <a:ext uri="{FF2B5EF4-FFF2-40B4-BE49-F238E27FC236}">
                <a16:creationId xmlns="" xmlns:a16="http://schemas.microsoft.com/office/drawing/2014/main" id="{F7F19347-DD49-3043-8CB7-1CDD876E029F}"/>
              </a:ext>
            </a:extLst>
          </p:cNvPr>
          <p:cNvSpPr/>
          <p:nvPr/>
        </p:nvSpPr>
        <p:spPr>
          <a:xfrm>
            <a:off x="6500201" y="4704023"/>
            <a:ext cx="6949440" cy="1188720"/>
          </a:xfrm>
          <a:prstGeom prst="roundRect">
            <a:avLst>
              <a:gd name="adj" fmla="val 1282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41" name="TextBox 15">
            <a:extLst>
              <a:ext uri="{FF2B5EF4-FFF2-40B4-BE49-F238E27FC236}">
                <a16:creationId xmlns="" xmlns:a16="http://schemas.microsoft.com/office/drawing/2014/main" id="{A8CCFD09-1685-8D48-95F1-8CA8A6CAAA68}"/>
              </a:ext>
            </a:extLst>
          </p:cNvPr>
          <p:cNvSpPr txBox="1"/>
          <p:nvPr/>
        </p:nvSpPr>
        <p:spPr>
          <a:xfrm>
            <a:off x="7949115" y="2896730"/>
            <a:ext cx="3539752" cy="707886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4000" b="1" dirty="0" smtClean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$223,630.26</a:t>
            </a:r>
            <a:endParaRPr lang="en-US" sz="40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2" name="TextBox 19">
            <a:extLst>
              <a:ext uri="{FF2B5EF4-FFF2-40B4-BE49-F238E27FC236}">
                <a16:creationId xmlns="" xmlns:a16="http://schemas.microsoft.com/office/drawing/2014/main" id="{77CFA953-2BB3-2042-9BDE-C73690EC542C}"/>
              </a:ext>
            </a:extLst>
          </p:cNvPr>
          <p:cNvSpPr txBox="1"/>
          <p:nvPr/>
        </p:nvSpPr>
        <p:spPr>
          <a:xfrm>
            <a:off x="7949115" y="4944440"/>
            <a:ext cx="3539752" cy="707886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US" sz="4000" b="1" dirty="0" smtClean="0">
                <a:solidFill>
                  <a:srgbClr val="FFFFFF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$5,547,308.66</a:t>
            </a:r>
            <a:endParaRPr lang="en-US" sz="4000" b="1" dirty="0">
              <a:solidFill>
                <a:srgbClr val="FFFFFF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5" name="Oval 21">
            <a:extLst>
              <a:ext uri="{FF2B5EF4-FFF2-40B4-BE49-F238E27FC236}">
                <a16:creationId xmlns="" xmlns:a16="http://schemas.microsoft.com/office/drawing/2014/main" id="{B06C48AD-9502-2A4C-A9E1-00A6C3D166AA}"/>
              </a:ext>
            </a:extLst>
          </p:cNvPr>
          <p:cNvSpPr/>
          <p:nvPr/>
        </p:nvSpPr>
        <p:spPr>
          <a:xfrm>
            <a:off x="6825655" y="2790727"/>
            <a:ext cx="833698" cy="8336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64" name="Oval 21">
            <a:extLst>
              <a:ext uri="{FF2B5EF4-FFF2-40B4-BE49-F238E27FC236}">
                <a16:creationId xmlns="" xmlns:a16="http://schemas.microsoft.com/office/drawing/2014/main" id="{B06C48AD-9502-2A4C-A9E1-00A6C3D166AA}"/>
              </a:ext>
            </a:extLst>
          </p:cNvPr>
          <p:cNvSpPr/>
          <p:nvPr/>
        </p:nvSpPr>
        <p:spPr>
          <a:xfrm>
            <a:off x="6825655" y="4852295"/>
            <a:ext cx="833698" cy="8336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65" name="Freeform 245"/>
          <p:cNvSpPr>
            <a:spLocks noEditPoints="1"/>
          </p:cNvSpPr>
          <p:nvPr/>
        </p:nvSpPr>
        <p:spPr bwMode="auto">
          <a:xfrm>
            <a:off x="6850813" y="2794425"/>
            <a:ext cx="830605" cy="804600"/>
          </a:xfrm>
          <a:custGeom>
            <a:avLst/>
            <a:gdLst>
              <a:gd name="T0" fmla="*/ 97 w 176"/>
              <a:gd name="T1" fmla="*/ 84 h 176"/>
              <a:gd name="T2" fmla="*/ 90 w 176"/>
              <a:gd name="T3" fmla="*/ 62 h 176"/>
              <a:gd name="T4" fmla="*/ 99 w 176"/>
              <a:gd name="T5" fmla="*/ 72 h 176"/>
              <a:gd name="T6" fmla="*/ 107 w 176"/>
              <a:gd name="T7" fmla="*/ 64 h 176"/>
              <a:gd name="T8" fmla="*/ 97 w 176"/>
              <a:gd name="T9" fmla="*/ 55 h 176"/>
              <a:gd name="T10" fmla="*/ 90 w 176"/>
              <a:gd name="T11" fmla="*/ 48 h 176"/>
              <a:gd name="T12" fmla="*/ 85 w 176"/>
              <a:gd name="T13" fmla="*/ 54 h 176"/>
              <a:gd name="T14" fmla="*/ 72 w 176"/>
              <a:gd name="T15" fmla="*/ 58 h 176"/>
              <a:gd name="T16" fmla="*/ 66 w 176"/>
              <a:gd name="T17" fmla="*/ 72 h 176"/>
              <a:gd name="T18" fmla="*/ 72 w 176"/>
              <a:gd name="T19" fmla="*/ 86 h 176"/>
              <a:gd name="T20" fmla="*/ 85 w 176"/>
              <a:gd name="T21" fmla="*/ 92 h 176"/>
              <a:gd name="T22" fmla="*/ 77 w 176"/>
              <a:gd name="T23" fmla="*/ 110 h 176"/>
              <a:gd name="T24" fmla="*/ 64 w 176"/>
              <a:gd name="T25" fmla="*/ 100 h 176"/>
              <a:gd name="T26" fmla="*/ 70 w 176"/>
              <a:gd name="T27" fmla="*/ 116 h 176"/>
              <a:gd name="T28" fmla="*/ 85 w 176"/>
              <a:gd name="T29" fmla="*/ 122 h 176"/>
              <a:gd name="T30" fmla="*/ 90 w 176"/>
              <a:gd name="T31" fmla="*/ 128 h 176"/>
              <a:gd name="T32" fmla="*/ 98 w 176"/>
              <a:gd name="T33" fmla="*/ 120 h 176"/>
              <a:gd name="T34" fmla="*/ 109 w 176"/>
              <a:gd name="T35" fmla="*/ 110 h 176"/>
              <a:gd name="T36" fmla="*/ 109 w 176"/>
              <a:gd name="T37" fmla="*/ 93 h 176"/>
              <a:gd name="T38" fmla="*/ 85 w 176"/>
              <a:gd name="T39" fmla="*/ 80 h 176"/>
              <a:gd name="T40" fmla="*/ 79 w 176"/>
              <a:gd name="T41" fmla="*/ 77 h 176"/>
              <a:gd name="T42" fmla="*/ 76 w 176"/>
              <a:gd name="T43" fmla="*/ 71 h 176"/>
              <a:gd name="T44" fmla="*/ 85 w 176"/>
              <a:gd name="T45" fmla="*/ 62 h 176"/>
              <a:gd name="T46" fmla="*/ 97 w 176"/>
              <a:gd name="T47" fmla="*/ 111 h 176"/>
              <a:gd name="T48" fmla="*/ 90 w 176"/>
              <a:gd name="T49" fmla="*/ 92 h 176"/>
              <a:gd name="T50" fmla="*/ 97 w 176"/>
              <a:gd name="T51" fmla="*/ 96 h 176"/>
              <a:gd name="T52" fmla="*/ 100 w 176"/>
              <a:gd name="T53" fmla="*/ 103 h 176"/>
              <a:gd name="T54" fmla="*/ 88 w 176"/>
              <a:gd name="T55" fmla="*/ 0 h 176"/>
              <a:gd name="T56" fmla="*/ 88 w 176"/>
              <a:gd name="T57" fmla="*/ 176 h 176"/>
              <a:gd name="T58" fmla="*/ 88 w 176"/>
              <a:gd name="T59" fmla="*/ 0 h 176"/>
              <a:gd name="T60" fmla="*/ 8 w 176"/>
              <a:gd name="T61" fmla="*/ 88 h 176"/>
              <a:gd name="T62" fmla="*/ 168 w 176"/>
              <a:gd name="T63" fmla="*/ 8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76" h="176">
                <a:moveTo>
                  <a:pt x="104" y="87"/>
                </a:moveTo>
                <a:cubicBezTo>
                  <a:pt x="102" y="86"/>
                  <a:pt x="100" y="85"/>
                  <a:pt x="97" y="84"/>
                </a:cubicBezTo>
                <a:cubicBezTo>
                  <a:pt x="95" y="83"/>
                  <a:pt x="93" y="82"/>
                  <a:pt x="90" y="81"/>
                </a:cubicBezTo>
                <a:cubicBezTo>
                  <a:pt x="90" y="62"/>
                  <a:pt x="90" y="62"/>
                  <a:pt x="90" y="62"/>
                </a:cubicBezTo>
                <a:cubicBezTo>
                  <a:pt x="93" y="62"/>
                  <a:pt x="95" y="63"/>
                  <a:pt x="96" y="64"/>
                </a:cubicBezTo>
                <a:cubicBezTo>
                  <a:pt x="98" y="66"/>
                  <a:pt x="99" y="68"/>
                  <a:pt x="99" y="72"/>
                </a:cubicBezTo>
                <a:cubicBezTo>
                  <a:pt x="109" y="72"/>
                  <a:pt x="109" y="72"/>
                  <a:pt x="109" y="72"/>
                </a:cubicBezTo>
                <a:cubicBezTo>
                  <a:pt x="109" y="69"/>
                  <a:pt x="108" y="66"/>
                  <a:pt x="107" y="64"/>
                </a:cubicBezTo>
                <a:cubicBezTo>
                  <a:pt x="106" y="62"/>
                  <a:pt x="105" y="60"/>
                  <a:pt x="103" y="58"/>
                </a:cubicBezTo>
                <a:cubicBezTo>
                  <a:pt x="101" y="57"/>
                  <a:pt x="99" y="56"/>
                  <a:pt x="97" y="55"/>
                </a:cubicBezTo>
                <a:cubicBezTo>
                  <a:pt x="95" y="54"/>
                  <a:pt x="93" y="54"/>
                  <a:pt x="90" y="54"/>
                </a:cubicBezTo>
                <a:cubicBezTo>
                  <a:pt x="90" y="48"/>
                  <a:pt x="90" y="48"/>
                  <a:pt x="90" y="48"/>
                </a:cubicBezTo>
                <a:cubicBezTo>
                  <a:pt x="85" y="48"/>
                  <a:pt x="85" y="48"/>
                  <a:pt x="85" y="48"/>
                </a:cubicBezTo>
                <a:cubicBezTo>
                  <a:pt x="85" y="54"/>
                  <a:pt x="85" y="54"/>
                  <a:pt x="85" y="54"/>
                </a:cubicBezTo>
                <a:cubicBezTo>
                  <a:pt x="82" y="54"/>
                  <a:pt x="81" y="54"/>
                  <a:pt x="78" y="55"/>
                </a:cubicBezTo>
                <a:cubicBezTo>
                  <a:pt x="76" y="56"/>
                  <a:pt x="74" y="57"/>
                  <a:pt x="72" y="58"/>
                </a:cubicBezTo>
                <a:cubicBezTo>
                  <a:pt x="70" y="60"/>
                  <a:pt x="69" y="62"/>
                  <a:pt x="67" y="64"/>
                </a:cubicBezTo>
                <a:cubicBezTo>
                  <a:pt x="66" y="66"/>
                  <a:pt x="66" y="69"/>
                  <a:pt x="66" y="72"/>
                </a:cubicBezTo>
                <a:cubicBezTo>
                  <a:pt x="66" y="75"/>
                  <a:pt x="66" y="78"/>
                  <a:pt x="68" y="80"/>
                </a:cubicBezTo>
                <a:cubicBezTo>
                  <a:pt x="69" y="82"/>
                  <a:pt x="70" y="84"/>
                  <a:pt x="72" y="86"/>
                </a:cubicBezTo>
                <a:cubicBezTo>
                  <a:pt x="74" y="87"/>
                  <a:pt x="76" y="88"/>
                  <a:pt x="79" y="89"/>
                </a:cubicBezTo>
                <a:cubicBezTo>
                  <a:pt x="81" y="90"/>
                  <a:pt x="83" y="91"/>
                  <a:pt x="85" y="92"/>
                </a:cubicBezTo>
                <a:cubicBezTo>
                  <a:pt x="85" y="114"/>
                  <a:pt x="85" y="114"/>
                  <a:pt x="85" y="114"/>
                </a:cubicBezTo>
                <a:cubicBezTo>
                  <a:pt x="81" y="113"/>
                  <a:pt x="79" y="112"/>
                  <a:pt x="77" y="110"/>
                </a:cubicBezTo>
                <a:cubicBezTo>
                  <a:pt x="75" y="108"/>
                  <a:pt x="74" y="104"/>
                  <a:pt x="75" y="100"/>
                </a:cubicBezTo>
                <a:cubicBezTo>
                  <a:pt x="64" y="100"/>
                  <a:pt x="64" y="100"/>
                  <a:pt x="64" y="100"/>
                </a:cubicBezTo>
                <a:cubicBezTo>
                  <a:pt x="64" y="104"/>
                  <a:pt x="65" y="107"/>
                  <a:pt x="66" y="109"/>
                </a:cubicBezTo>
                <a:cubicBezTo>
                  <a:pt x="67" y="112"/>
                  <a:pt x="68" y="114"/>
                  <a:pt x="70" y="116"/>
                </a:cubicBezTo>
                <a:cubicBezTo>
                  <a:pt x="72" y="118"/>
                  <a:pt x="74" y="119"/>
                  <a:pt x="77" y="120"/>
                </a:cubicBezTo>
                <a:cubicBezTo>
                  <a:pt x="80" y="121"/>
                  <a:pt x="82" y="122"/>
                  <a:pt x="85" y="122"/>
                </a:cubicBezTo>
                <a:cubicBezTo>
                  <a:pt x="85" y="128"/>
                  <a:pt x="85" y="128"/>
                  <a:pt x="85" y="128"/>
                </a:cubicBezTo>
                <a:cubicBezTo>
                  <a:pt x="90" y="128"/>
                  <a:pt x="90" y="128"/>
                  <a:pt x="90" y="128"/>
                </a:cubicBezTo>
                <a:cubicBezTo>
                  <a:pt x="90" y="122"/>
                  <a:pt x="90" y="122"/>
                  <a:pt x="90" y="122"/>
                </a:cubicBezTo>
                <a:cubicBezTo>
                  <a:pt x="93" y="122"/>
                  <a:pt x="95" y="121"/>
                  <a:pt x="98" y="120"/>
                </a:cubicBezTo>
                <a:cubicBezTo>
                  <a:pt x="100" y="119"/>
                  <a:pt x="102" y="118"/>
                  <a:pt x="104" y="116"/>
                </a:cubicBezTo>
                <a:cubicBezTo>
                  <a:pt x="106" y="115"/>
                  <a:pt x="108" y="113"/>
                  <a:pt x="109" y="110"/>
                </a:cubicBezTo>
                <a:cubicBezTo>
                  <a:pt x="110" y="108"/>
                  <a:pt x="110" y="105"/>
                  <a:pt x="110" y="101"/>
                </a:cubicBezTo>
                <a:cubicBezTo>
                  <a:pt x="110" y="98"/>
                  <a:pt x="110" y="95"/>
                  <a:pt x="109" y="93"/>
                </a:cubicBezTo>
                <a:cubicBezTo>
                  <a:pt x="108" y="91"/>
                  <a:pt x="106" y="89"/>
                  <a:pt x="104" y="87"/>
                </a:cubicBezTo>
                <a:moveTo>
                  <a:pt x="85" y="80"/>
                </a:moveTo>
                <a:cubicBezTo>
                  <a:pt x="84" y="80"/>
                  <a:pt x="83" y="79"/>
                  <a:pt x="82" y="79"/>
                </a:cubicBezTo>
                <a:cubicBezTo>
                  <a:pt x="81" y="79"/>
                  <a:pt x="80" y="78"/>
                  <a:pt x="79" y="77"/>
                </a:cubicBezTo>
                <a:cubicBezTo>
                  <a:pt x="78" y="77"/>
                  <a:pt x="77" y="76"/>
                  <a:pt x="77" y="75"/>
                </a:cubicBezTo>
                <a:cubicBezTo>
                  <a:pt x="76" y="74"/>
                  <a:pt x="76" y="72"/>
                  <a:pt x="76" y="71"/>
                </a:cubicBezTo>
                <a:cubicBezTo>
                  <a:pt x="76" y="68"/>
                  <a:pt x="77" y="65"/>
                  <a:pt x="78" y="64"/>
                </a:cubicBezTo>
                <a:cubicBezTo>
                  <a:pt x="80" y="63"/>
                  <a:pt x="82" y="62"/>
                  <a:pt x="85" y="62"/>
                </a:cubicBezTo>
                <a:lnTo>
                  <a:pt x="85" y="80"/>
                </a:lnTo>
                <a:close/>
                <a:moveTo>
                  <a:pt x="97" y="111"/>
                </a:moveTo>
                <a:cubicBezTo>
                  <a:pt x="95" y="112"/>
                  <a:pt x="93" y="113"/>
                  <a:pt x="90" y="114"/>
                </a:cubicBezTo>
                <a:cubicBezTo>
                  <a:pt x="90" y="92"/>
                  <a:pt x="90" y="92"/>
                  <a:pt x="90" y="92"/>
                </a:cubicBezTo>
                <a:cubicBezTo>
                  <a:pt x="92" y="93"/>
                  <a:pt x="92" y="93"/>
                  <a:pt x="94" y="94"/>
                </a:cubicBezTo>
                <a:cubicBezTo>
                  <a:pt x="95" y="94"/>
                  <a:pt x="96" y="95"/>
                  <a:pt x="97" y="96"/>
                </a:cubicBezTo>
                <a:cubicBezTo>
                  <a:pt x="98" y="96"/>
                  <a:pt x="99" y="97"/>
                  <a:pt x="99" y="98"/>
                </a:cubicBezTo>
                <a:cubicBezTo>
                  <a:pt x="100" y="100"/>
                  <a:pt x="100" y="101"/>
                  <a:pt x="100" y="103"/>
                </a:cubicBezTo>
                <a:cubicBezTo>
                  <a:pt x="100" y="106"/>
                  <a:pt x="99" y="109"/>
                  <a:pt x="97" y="111"/>
                </a:cubicBezTo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737572"/>
              </a:solidFill>
            </a:endParaRPr>
          </a:p>
        </p:txBody>
      </p:sp>
      <p:sp>
        <p:nvSpPr>
          <p:cNvPr id="66" name="Freeform 245"/>
          <p:cNvSpPr>
            <a:spLocks noEditPoints="1"/>
          </p:cNvSpPr>
          <p:nvPr/>
        </p:nvSpPr>
        <p:spPr bwMode="auto">
          <a:xfrm>
            <a:off x="6825413" y="4877225"/>
            <a:ext cx="830605" cy="804600"/>
          </a:xfrm>
          <a:custGeom>
            <a:avLst/>
            <a:gdLst>
              <a:gd name="T0" fmla="*/ 97 w 176"/>
              <a:gd name="T1" fmla="*/ 84 h 176"/>
              <a:gd name="T2" fmla="*/ 90 w 176"/>
              <a:gd name="T3" fmla="*/ 62 h 176"/>
              <a:gd name="T4" fmla="*/ 99 w 176"/>
              <a:gd name="T5" fmla="*/ 72 h 176"/>
              <a:gd name="T6" fmla="*/ 107 w 176"/>
              <a:gd name="T7" fmla="*/ 64 h 176"/>
              <a:gd name="T8" fmla="*/ 97 w 176"/>
              <a:gd name="T9" fmla="*/ 55 h 176"/>
              <a:gd name="T10" fmla="*/ 90 w 176"/>
              <a:gd name="T11" fmla="*/ 48 h 176"/>
              <a:gd name="T12" fmla="*/ 85 w 176"/>
              <a:gd name="T13" fmla="*/ 54 h 176"/>
              <a:gd name="T14" fmla="*/ 72 w 176"/>
              <a:gd name="T15" fmla="*/ 58 h 176"/>
              <a:gd name="T16" fmla="*/ 66 w 176"/>
              <a:gd name="T17" fmla="*/ 72 h 176"/>
              <a:gd name="T18" fmla="*/ 72 w 176"/>
              <a:gd name="T19" fmla="*/ 86 h 176"/>
              <a:gd name="T20" fmla="*/ 85 w 176"/>
              <a:gd name="T21" fmla="*/ 92 h 176"/>
              <a:gd name="T22" fmla="*/ 77 w 176"/>
              <a:gd name="T23" fmla="*/ 110 h 176"/>
              <a:gd name="T24" fmla="*/ 64 w 176"/>
              <a:gd name="T25" fmla="*/ 100 h 176"/>
              <a:gd name="T26" fmla="*/ 70 w 176"/>
              <a:gd name="T27" fmla="*/ 116 h 176"/>
              <a:gd name="T28" fmla="*/ 85 w 176"/>
              <a:gd name="T29" fmla="*/ 122 h 176"/>
              <a:gd name="T30" fmla="*/ 90 w 176"/>
              <a:gd name="T31" fmla="*/ 128 h 176"/>
              <a:gd name="T32" fmla="*/ 98 w 176"/>
              <a:gd name="T33" fmla="*/ 120 h 176"/>
              <a:gd name="T34" fmla="*/ 109 w 176"/>
              <a:gd name="T35" fmla="*/ 110 h 176"/>
              <a:gd name="T36" fmla="*/ 109 w 176"/>
              <a:gd name="T37" fmla="*/ 93 h 176"/>
              <a:gd name="T38" fmla="*/ 85 w 176"/>
              <a:gd name="T39" fmla="*/ 80 h 176"/>
              <a:gd name="T40" fmla="*/ 79 w 176"/>
              <a:gd name="T41" fmla="*/ 77 h 176"/>
              <a:gd name="T42" fmla="*/ 76 w 176"/>
              <a:gd name="T43" fmla="*/ 71 h 176"/>
              <a:gd name="T44" fmla="*/ 85 w 176"/>
              <a:gd name="T45" fmla="*/ 62 h 176"/>
              <a:gd name="T46" fmla="*/ 97 w 176"/>
              <a:gd name="T47" fmla="*/ 111 h 176"/>
              <a:gd name="T48" fmla="*/ 90 w 176"/>
              <a:gd name="T49" fmla="*/ 92 h 176"/>
              <a:gd name="T50" fmla="*/ 97 w 176"/>
              <a:gd name="T51" fmla="*/ 96 h 176"/>
              <a:gd name="T52" fmla="*/ 100 w 176"/>
              <a:gd name="T53" fmla="*/ 103 h 176"/>
              <a:gd name="T54" fmla="*/ 88 w 176"/>
              <a:gd name="T55" fmla="*/ 0 h 176"/>
              <a:gd name="T56" fmla="*/ 88 w 176"/>
              <a:gd name="T57" fmla="*/ 176 h 176"/>
              <a:gd name="T58" fmla="*/ 88 w 176"/>
              <a:gd name="T59" fmla="*/ 0 h 176"/>
              <a:gd name="T60" fmla="*/ 8 w 176"/>
              <a:gd name="T61" fmla="*/ 88 h 176"/>
              <a:gd name="T62" fmla="*/ 168 w 176"/>
              <a:gd name="T63" fmla="*/ 8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76" h="176">
                <a:moveTo>
                  <a:pt x="104" y="87"/>
                </a:moveTo>
                <a:cubicBezTo>
                  <a:pt x="102" y="86"/>
                  <a:pt x="100" y="85"/>
                  <a:pt x="97" y="84"/>
                </a:cubicBezTo>
                <a:cubicBezTo>
                  <a:pt x="95" y="83"/>
                  <a:pt x="93" y="82"/>
                  <a:pt x="90" y="81"/>
                </a:cubicBezTo>
                <a:cubicBezTo>
                  <a:pt x="90" y="62"/>
                  <a:pt x="90" y="62"/>
                  <a:pt x="90" y="62"/>
                </a:cubicBezTo>
                <a:cubicBezTo>
                  <a:pt x="93" y="62"/>
                  <a:pt x="95" y="63"/>
                  <a:pt x="96" y="64"/>
                </a:cubicBezTo>
                <a:cubicBezTo>
                  <a:pt x="98" y="66"/>
                  <a:pt x="99" y="68"/>
                  <a:pt x="99" y="72"/>
                </a:cubicBezTo>
                <a:cubicBezTo>
                  <a:pt x="109" y="72"/>
                  <a:pt x="109" y="72"/>
                  <a:pt x="109" y="72"/>
                </a:cubicBezTo>
                <a:cubicBezTo>
                  <a:pt x="109" y="69"/>
                  <a:pt x="108" y="66"/>
                  <a:pt x="107" y="64"/>
                </a:cubicBezTo>
                <a:cubicBezTo>
                  <a:pt x="106" y="62"/>
                  <a:pt x="105" y="60"/>
                  <a:pt x="103" y="58"/>
                </a:cubicBezTo>
                <a:cubicBezTo>
                  <a:pt x="101" y="57"/>
                  <a:pt x="99" y="56"/>
                  <a:pt x="97" y="55"/>
                </a:cubicBezTo>
                <a:cubicBezTo>
                  <a:pt x="95" y="54"/>
                  <a:pt x="93" y="54"/>
                  <a:pt x="90" y="54"/>
                </a:cubicBezTo>
                <a:cubicBezTo>
                  <a:pt x="90" y="48"/>
                  <a:pt x="90" y="48"/>
                  <a:pt x="90" y="48"/>
                </a:cubicBezTo>
                <a:cubicBezTo>
                  <a:pt x="85" y="48"/>
                  <a:pt x="85" y="48"/>
                  <a:pt x="85" y="48"/>
                </a:cubicBezTo>
                <a:cubicBezTo>
                  <a:pt x="85" y="54"/>
                  <a:pt x="85" y="54"/>
                  <a:pt x="85" y="54"/>
                </a:cubicBezTo>
                <a:cubicBezTo>
                  <a:pt x="82" y="54"/>
                  <a:pt x="81" y="54"/>
                  <a:pt x="78" y="55"/>
                </a:cubicBezTo>
                <a:cubicBezTo>
                  <a:pt x="76" y="56"/>
                  <a:pt x="74" y="57"/>
                  <a:pt x="72" y="58"/>
                </a:cubicBezTo>
                <a:cubicBezTo>
                  <a:pt x="70" y="60"/>
                  <a:pt x="69" y="62"/>
                  <a:pt x="67" y="64"/>
                </a:cubicBezTo>
                <a:cubicBezTo>
                  <a:pt x="66" y="66"/>
                  <a:pt x="66" y="69"/>
                  <a:pt x="66" y="72"/>
                </a:cubicBezTo>
                <a:cubicBezTo>
                  <a:pt x="66" y="75"/>
                  <a:pt x="66" y="78"/>
                  <a:pt x="68" y="80"/>
                </a:cubicBezTo>
                <a:cubicBezTo>
                  <a:pt x="69" y="82"/>
                  <a:pt x="70" y="84"/>
                  <a:pt x="72" y="86"/>
                </a:cubicBezTo>
                <a:cubicBezTo>
                  <a:pt x="74" y="87"/>
                  <a:pt x="76" y="88"/>
                  <a:pt x="79" y="89"/>
                </a:cubicBezTo>
                <a:cubicBezTo>
                  <a:pt x="81" y="90"/>
                  <a:pt x="83" y="91"/>
                  <a:pt x="85" y="92"/>
                </a:cubicBezTo>
                <a:cubicBezTo>
                  <a:pt x="85" y="114"/>
                  <a:pt x="85" y="114"/>
                  <a:pt x="85" y="114"/>
                </a:cubicBezTo>
                <a:cubicBezTo>
                  <a:pt x="81" y="113"/>
                  <a:pt x="79" y="112"/>
                  <a:pt x="77" y="110"/>
                </a:cubicBezTo>
                <a:cubicBezTo>
                  <a:pt x="75" y="108"/>
                  <a:pt x="74" y="104"/>
                  <a:pt x="75" y="100"/>
                </a:cubicBezTo>
                <a:cubicBezTo>
                  <a:pt x="64" y="100"/>
                  <a:pt x="64" y="100"/>
                  <a:pt x="64" y="100"/>
                </a:cubicBezTo>
                <a:cubicBezTo>
                  <a:pt x="64" y="104"/>
                  <a:pt x="65" y="107"/>
                  <a:pt x="66" y="109"/>
                </a:cubicBezTo>
                <a:cubicBezTo>
                  <a:pt x="67" y="112"/>
                  <a:pt x="68" y="114"/>
                  <a:pt x="70" y="116"/>
                </a:cubicBezTo>
                <a:cubicBezTo>
                  <a:pt x="72" y="118"/>
                  <a:pt x="74" y="119"/>
                  <a:pt x="77" y="120"/>
                </a:cubicBezTo>
                <a:cubicBezTo>
                  <a:pt x="80" y="121"/>
                  <a:pt x="82" y="122"/>
                  <a:pt x="85" y="122"/>
                </a:cubicBezTo>
                <a:cubicBezTo>
                  <a:pt x="85" y="128"/>
                  <a:pt x="85" y="128"/>
                  <a:pt x="85" y="128"/>
                </a:cubicBezTo>
                <a:cubicBezTo>
                  <a:pt x="90" y="128"/>
                  <a:pt x="90" y="128"/>
                  <a:pt x="90" y="128"/>
                </a:cubicBezTo>
                <a:cubicBezTo>
                  <a:pt x="90" y="122"/>
                  <a:pt x="90" y="122"/>
                  <a:pt x="90" y="122"/>
                </a:cubicBezTo>
                <a:cubicBezTo>
                  <a:pt x="93" y="122"/>
                  <a:pt x="95" y="121"/>
                  <a:pt x="98" y="120"/>
                </a:cubicBezTo>
                <a:cubicBezTo>
                  <a:pt x="100" y="119"/>
                  <a:pt x="102" y="118"/>
                  <a:pt x="104" y="116"/>
                </a:cubicBezTo>
                <a:cubicBezTo>
                  <a:pt x="106" y="115"/>
                  <a:pt x="108" y="113"/>
                  <a:pt x="109" y="110"/>
                </a:cubicBezTo>
                <a:cubicBezTo>
                  <a:pt x="110" y="108"/>
                  <a:pt x="110" y="105"/>
                  <a:pt x="110" y="101"/>
                </a:cubicBezTo>
                <a:cubicBezTo>
                  <a:pt x="110" y="98"/>
                  <a:pt x="110" y="95"/>
                  <a:pt x="109" y="93"/>
                </a:cubicBezTo>
                <a:cubicBezTo>
                  <a:pt x="108" y="91"/>
                  <a:pt x="106" y="89"/>
                  <a:pt x="104" y="87"/>
                </a:cubicBezTo>
                <a:moveTo>
                  <a:pt x="85" y="80"/>
                </a:moveTo>
                <a:cubicBezTo>
                  <a:pt x="84" y="80"/>
                  <a:pt x="83" y="79"/>
                  <a:pt x="82" y="79"/>
                </a:cubicBezTo>
                <a:cubicBezTo>
                  <a:pt x="81" y="79"/>
                  <a:pt x="80" y="78"/>
                  <a:pt x="79" y="77"/>
                </a:cubicBezTo>
                <a:cubicBezTo>
                  <a:pt x="78" y="77"/>
                  <a:pt x="77" y="76"/>
                  <a:pt x="77" y="75"/>
                </a:cubicBezTo>
                <a:cubicBezTo>
                  <a:pt x="76" y="74"/>
                  <a:pt x="76" y="72"/>
                  <a:pt x="76" y="71"/>
                </a:cubicBezTo>
                <a:cubicBezTo>
                  <a:pt x="76" y="68"/>
                  <a:pt x="77" y="65"/>
                  <a:pt x="78" y="64"/>
                </a:cubicBezTo>
                <a:cubicBezTo>
                  <a:pt x="80" y="63"/>
                  <a:pt x="82" y="62"/>
                  <a:pt x="85" y="62"/>
                </a:cubicBezTo>
                <a:lnTo>
                  <a:pt x="85" y="80"/>
                </a:lnTo>
                <a:close/>
                <a:moveTo>
                  <a:pt x="97" y="111"/>
                </a:moveTo>
                <a:cubicBezTo>
                  <a:pt x="95" y="112"/>
                  <a:pt x="93" y="113"/>
                  <a:pt x="90" y="114"/>
                </a:cubicBezTo>
                <a:cubicBezTo>
                  <a:pt x="90" y="92"/>
                  <a:pt x="90" y="92"/>
                  <a:pt x="90" y="92"/>
                </a:cubicBezTo>
                <a:cubicBezTo>
                  <a:pt x="92" y="93"/>
                  <a:pt x="92" y="93"/>
                  <a:pt x="94" y="94"/>
                </a:cubicBezTo>
                <a:cubicBezTo>
                  <a:pt x="95" y="94"/>
                  <a:pt x="96" y="95"/>
                  <a:pt x="97" y="96"/>
                </a:cubicBezTo>
                <a:cubicBezTo>
                  <a:pt x="98" y="96"/>
                  <a:pt x="99" y="97"/>
                  <a:pt x="99" y="98"/>
                </a:cubicBezTo>
                <a:cubicBezTo>
                  <a:pt x="100" y="100"/>
                  <a:pt x="100" y="101"/>
                  <a:pt x="100" y="103"/>
                </a:cubicBezTo>
                <a:cubicBezTo>
                  <a:pt x="100" y="106"/>
                  <a:pt x="99" y="109"/>
                  <a:pt x="97" y="111"/>
                </a:cubicBezTo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737572"/>
              </a:solidFill>
            </a:endParaRPr>
          </a:p>
        </p:txBody>
      </p:sp>
      <p:sp>
        <p:nvSpPr>
          <p:cNvPr id="67" name="TextBox 57">
            <a:extLst>
              <a:ext uri="{FF2B5EF4-FFF2-40B4-BE49-F238E27FC236}">
                <a16:creationId xmlns:a16="http://schemas.microsoft.com/office/drawing/2014/main" xmlns="" id="{FA7F8378-8F59-4640-8E7E-2AFE9C03DB56}"/>
              </a:ext>
            </a:extLst>
          </p:cNvPr>
          <p:cNvSpPr txBox="1"/>
          <p:nvPr/>
        </p:nvSpPr>
        <p:spPr>
          <a:xfrm>
            <a:off x="6825412" y="3871021"/>
            <a:ext cx="5137987" cy="41293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400" i="1" dirty="0" err="1" smtClean="0">
                <a:solidFill>
                  <a:srgbClr val="73757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Monto</a:t>
            </a:r>
            <a:r>
              <a:rPr lang="en-US" sz="2400" i="1" dirty="0" smtClean="0">
                <a:solidFill>
                  <a:srgbClr val="73757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2400" i="1" dirty="0" err="1" smtClean="0">
                <a:solidFill>
                  <a:srgbClr val="73757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pagado</a:t>
            </a:r>
            <a:r>
              <a:rPr lang="en-US" sz="2400" i="1" dirty="0" smtClean="0">
                <a:solidFill>
                  <a:srgbClr val="73757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2400" i="1" dirty="0" err="1" smtClean="0">
                <a:solidFill>
                  <a:srgbClr val="73757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por</a:t>
            </a:r>
            <a:r>
              <a:rPr lang="en-US" sz="2400" i="1" dirty="0" smtClean="0">
                <a:solidFill>
                  <a:srgbClr val="73757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2400" i="1" dirty="0" err="1" smtClean="0">
                <a:solidFill>
                  <a:srgbClr val="73757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medio</a:t>
            </a:r>
            <a:r>
              <a:rPr lang="en-US" sz="2400" i="1" dirty="0" smtClean="0">
                <a:solidFill>
                  <a:srgbClr val="73757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 </a:t>
            </a:r>
            <a:r>
              <a:rPr lang="en-US" sz="2400" i="1" dirty="0" err="1" smtClean="0">
                <a:solidFill>
                  <a:srgbClr val="73757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cheque</a:t>
            </a:r>
            <a:endParaRPr lang="en-US" sz="2400" i="1" dirty="0">
              <a:solidFill>
                <a:srgbClr val="73757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68" name="TextBox 57">
            <a:extLst>
              <a:ext uri="{FF2B5EF4-FFF2-40B4-BE49-F238E27FC236}">
                <a16:creationId xmlns:a16="http://schemas.microsoft.com/office/drawing/2014/main" xmlns="" id="{FA7F8378-8F59-4640-8E7E-2AFE9C03DB56}"/>
              </a:ext>
            </a:extLst>
          </p:cNvPr>
          <p:cNvSpPr txBox="1"/>
          <p:nvPr/>
        </p:nvSpPr>
        <p:spPr>
          <a:xfrm>
            <a:off x="6977812" y="6004621"/>
            <a:ext cx="5137987" cy="41293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400" i="1" dirty="0" err="1" smtClean="0">
                <a:solidFill>
                  <a:srgbClr val="73757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Monto</a:t>
            </a:r>
            <a:r>
              <a:rPr lang="en-US" sz="2400" i="1" dirty="0" smtClean="0">
                <a:solidFill>
                  <a:srgbClr val="73757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total </a:t>
            </a:r>
            <a:r>
              <a:rPr lang="en-US" sz="2400" i="1" dirty="0" err="1" smtClean="0">
                <a:solidFill>
                  <a:srgbClr val="73757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pagado</a:t>
            </a:r>
            <a:endParaRPr lang="en-US" sz="2400" i="1" dirty="0">
              <a:solidFill>
                <a:srgbClr val="73757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4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 4</a:t>
            </a:r>
          </a:p>
        </p:txBody>
      </p:sp>
      <p:sp>
        <p:nvSpPr>
          <p:cNvPr id="100" name="Rectangle 88" descr="Header Gray Bar"/>
          <p:cNvSpPr/>
          <p:nvPr/>
        </p:nvSpPr>
        <p:spPr bwMode="auto">
          <a:xfrm>
            <a:off x="-19044" y="4382"/>
            <a:ext cx="24396695" cy="2612354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39" name="TextBox 214"/>
          <p:cNvSpPr txBox="1"/>
          <p:nvPr/>
        </p:nvSpPr>
        <p:spPr>
          <a:xfrm>
            <a:off x="440653" y="411464"/>
            <a:ext cx="23479916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365"/>
            <a:r>
              <a:rPr lang="es-SV" sz="6398" dirty="0" smtClean="0">
                <a:solidFill>
                  <a:srgbClr val="FFFFFF"/>
                </a:solidFill>
                <a:latin typeface="Arial"/>
                <a:cs typeface="Arial"/>
              </a:rPr>
              <a:t>Gerencia Financiera Institucional</a:t>
            </a:r>
            <a:endParaRPr lang="es-419" sz="6398" dirty="0">
              <a:solidFill>
                <a:srgbClr val="FFFFFF"/>
              </a:solidFill>
              <a:latin typeface="Arial"/>
              <a:cs typeface="Arial"/>
            </a:endParaRPr>
          </a:p>
          <a:p>
            <a:pPr defTabSz="2437365"/>
            <a:r>
              <a:rPr lang="en-US" sz="3999" dirty="0">
                <a:solidFill>
                  <a:srgbClr val="D4D4D4"/>
                </a:solidFill>
                <a:latin typeface="Arial"/>
                <a:cs typeface="Arial"/>
              </a:rPr>
              <a:t>RESULTADOS PRIMER TRIMESTRE 2020</a:t>
            </a:r>
          </a:p>
        </p:txBody>
      </p:sp>
      <p:pic>
        <p:nvPicPr>
          <p:cNvPr id="49" name="Imagen 4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7968" y="702915"/>
            <a:ext cx="2501566" cy="136758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7714511" y="11852980"/>
            <a:ext cx="2988582" cy="584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343"/>
            <a:r>
              <a:rPr lang="en-US" sz="3199" b="1" dirty="0" err="1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Avance</a:t>
            </a:r>
            <a:r>
              <a:rPr lang="en-US" sz="3199" b="1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1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56%</a:t>
            </a:r>
            <a:endParaRPr lang="es-SV" sz="3199" dirty="0">
              <a:solidFill>
                <a:prstClr val="black"/>
              </a:solidFill>
            </a:endParaRPr>
          </a:p>
        </p:txBody>
      </p:sp>
      <p:sp>
        <p:nvSpPr>
          <p:cNvPr id="16" name="TextBox 18">
            <a:extLst>
              <a:ext uri="{FF2B5EF4-FFF2-40B4-BE49-F238E27FC236}">
                <a16:creationId xmlns="" xmlns:a16="http://schemas.microsoft.com/office/drawing/2014/main" id="{F009F5A7-1AA4-BF47-9EE1-129B6BFE9B69}"/>
              </a:ext>
            </a:extLst>
          </p:cNvPr>
          <p:cNvSpPr txBox="1"/>
          <p:nvPr/>
        </p:nvSpPr>
        <p:spPr>
          <a:xfrm>
            <a:off x="14457683" y="12437628"/>
            <a:ext cx="8712437" cy="120007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 defTabSz="1828343"/>
            <a:r>
              <a:rPr lang="en-US" sz="3599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Meta: 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10%</a:t>
            </a:r>
            <a:r>
              <a:rPr lang="en-US" sz="3599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599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| Valor </a:t>
            </a:r>
            <a:r>
              <a:rPr lang="en-US" sz="3599" b="1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%</a:t>
            </a:r>
          </a:p>
          <a:p>
            <a:pPr algn="ctr" defTabSz="1828343"/>
            <a:r>
              <a:rPr lang="en-US" sz="3599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Periodo</a:t>
            </a:r>
            <a:r>
              <a:rPr lang="en-US" sz="3599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: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Marzo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2020 </a:t>
            </a:r>
            <a:endParaRPr lang="en-US" sz="3599" b="1" dirty="0">
              <a:solidFill>
                <a:srgbClr val="1F497D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16355736" y="8438769"/>
            <a:ext cx="5706132" cy="5713464"/>
            <a:chOff x="16153753" y="8827794"/>
            <a:chExt cx="5706132" cy="5713464"/>
          </a:xfrm>
        </p:grpSpPr>
        <p:graphicFrame>
          <p:nvGraphicFramePr>
            <p:cNvPr id="15" name="Chart 23">
              <a:extLst>
                <a:ext uri="{FF2B5EF4-FFF2-40B4-BE49-F238E27FC236}">
                  <a16:creationId xmlns="" xmlns:a16="http://schemas.microsoft.com/office/drawing/2014/main" id="{A4EE410A-CC16-7E4F-B466-0629C62CA665}"/>
                </a:ext>
              </a:extLst>
            </p:cNvPr>
            <p:cNvGraphicFramePr/>
            <p:nvPr>
              <p:extLst/>
            </p:nvPr>
          </p:nvGraphicFramePr>
          <p:xfrm>
            <a:off x="16153753" y="8827794"/>
            <a:ext cx="5706132" cy="571346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pSp>
          <p:nvGrpSpPr>
            <p:cNvPr id="24" name="Group 15">
              <a:extLst>
                <a:ext uri="{FF2B5EF4-FFF2-40B4-BE49-F238E27FC236}">
                  <a16:creationId xmlns="" xmlns:a16="http://schemas.microsoft.com/office/drawing/2014/main" id="{5CAE7901-A099-184A-B617-186C579C36AA}"/>
                </a:ext>
              </a:extLst>
            </p:cNvPr>
            <p:cNvGrpSpPr>
              <a:grpSpLocks noChangeAspect="1"/>
            </p:cNvGrpSpPr>
            <p:nvPr/>
          </p:nvGrpSpPr>
          <p:grpSpPr>
            <a:xfrm rot="8632138">
              <a:off x="18584510" y="10753652"/>
              <a:ext cx="2661219" cy="846452"/>
              <a:chOff x="7469178" y="7156087"/>
              <a:chExt cx="1914635" cy="608988"/>
            </a:xfrm>
          </p:grpSpPr>
          <p:sp>
            <p:nvSpPr>
              <p:cNvPr id="25" name="Triangle 4">
                <a:extLst>
                  <a:ext uri="{FF2B5EF4-FFF2-40B4-BE49-F238E27FC236}">
                    <a16:creationId xmlns="" xmlns:a16="http://schemas.microsoft.com/office/drawing/2014/main" id="{2E2FFB45-7052-BD4F-BC29-091DB13E0FF2}"/>
                  </a:ext>
                </a:extLst>
              </p:cNvPr>
              <p:cNvSpPr/>
              <p:nvPr/>
            </p:nvSpPr>
            <p:spPr>
              <a:xfrm rot="17282797">
                <a:off x="8208693" y="6416572"/>
                <a:ext cx="249680" cy="1728710"/>
              </a:xfrm>
              <a:prstGeom prst="triangle">
                <a:avLst/>
              </a:prstGeom>
              <a:solidFill>
                <a:schemeClr val="tx2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343"/>
                <a:endParaRPr lang="en-US" sz="3599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Oval 5">
                <a:extLst>
                  <a:ext uri="{FF2B5EF4-FFF2-40B4-BE49-F238E27FC236}">
                    <a16:creationId xmlns="" xmlns:a16="http://schemas.microsoft.com/office/drawing/2014/main" id="{A1FFCACC-6FDD-FD48-AF7C-AA377D4D9D3A}"/>
                  </a:ext>
                </a:extLst>
              </p:cNvPr>
              <p:cNvSpPr/>
              <p:nvPr/>
            </p:nvSpPr>
            <p:spPr>
              <a:xfrm rot="684176">
                <a:off x="8955484" y="7336747"/>
                <a:ext cx="428329" cy="42832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32" tIns="91416" rIns="182832" bIns="9141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828343"/>
                <a:endParaRPr lang="en-US" sz="3599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0" name="TextBox 18">
            <a:extLst>
              <a:ext uri="{FF2B5EF4-FFF2-40B4-BE49-F238E27FC236}">
                <a16:creationId xmlns="" xmlns:a16="http://schemas.microsoft.com/office/drawing/2014/main" id="{F009F5A7-1AA4-BF47-9EE1-129B6BFE9B69}"/>
              </a:ext>
            </a:extLst>
          </p:cNvPr>
          <p:cNvSpPr txBox="1"/>
          <p:nvPr/>
        </p:nvSpPr>
        <p:spPr>
          <a:xfrm>
            <a:off x="52013" y="2839329"/>
            <a:ext cx="12654994" cy="646203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571500" indent="-571500" defTabSz="1828343">
              <a:buFont typeface="Wingdings" panose="05000000000000000000" pitchFamily="2" charset="2"/>
              <a:buChar char="Ø"/>
            </a:pP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Porcentaje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de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pagos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realizados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con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cheque</a:t>
            </a:r>
            <a:endParaRPr lang="en-US" sz="3599" b="1" dirty="0">
              <a:solidFill>
                <a:srgbClr val="1F497D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2" y="3708125"/>
            <a:ext cx="11691899" cy="971911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7899" y="3011521"/>
            <a:ext cx="8252004" cy="517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94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 4</a:t>
            </a:r>
          </a:p>
        </p:txBody>
      </p:sp>
      <p:sp>
        <p:nvSpPr>
          <p:cNvPr id="100" name="Rectangle 88" descr="Header Gray Bar"/>
          <p:cNvSpPr/>
          <p:nvPr/>
        </p:nvSpPr>
        <p:spPr bwMode="auto">
          <a:xfrm>
            <a:off x="-19044" y="4382"/>
            <a:ext cx="24396695" cy="2612354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39" name="TextBox 214"/>
          <p:cNvSpPr txBox="1"/>
          <p:nvPr/>
        </p:nvSpPr>
        <p:spPr>
          <a:xfrm>
            <a:off x="440653" y="411464"/>
            <a:ext cx="23479916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365"/>
            <a:r>
              <a:rPr lang="es-SV" sz="6398" dirty="0" smtClean="0">
                <a:solidFill>
                  <a:srgbClr val="FFFFFF"/>
                </a:solidFill>
                <a:latin typeface="Arial"/>
                <a:cs typeface="Arial"/>
              </a:rPr>
              <a:t>Gerencia Financiera Institucional</a:t>
            </a:r>
            <a:endParaRPr lang="es-419" sz="6398" dirty="0">
              <a:solidFill>
                <a:srgbClr val="FFFFFF"/>
              </a:solidFill>
              <a:latin typeface="Arial"/>
              <a:cs typeface="Arial"/>
            </a:endParaRPr>
          </a:p>
          <a:p>
            <a:pPr defTabSz="2437365"/>
            <a:r>
              <a:rPr lang="en-US" sz="3999" dirty="0">
                <a:solidFill>
                  <a:srgbClr val="D4D4D4"/>
                </a:solidFill>
                <a:latin typeface="Arial"/>
                <a:cs typeface="Arial"/>
              </a:rPr>
              <a:t>RESULTADOS PRIMER TRIMESTRE 2020</a:t>
            </a:r>
          </a:p>
        </p:txBody>
      </p:sp>
      <p:pic>
        <p:nvPicPr>
          <p:cNvPr id="49" name="Imagen 4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7968" y="702915"/>
            <a:ext cx="2501566" cy="136758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7714511" y="11852980"/>
            <a:ext cx="2988582" cy="584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343"/>
            <a:r>
              <a:rPr lang="en-US" sz="3199" b="1" dirty="0" err="1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Avance</a:t>
            </a:r>
            <a:r>
              <a:rPr lang="en-US" sz="3199" b="1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1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44%</a:t>
            </a:r>
            <a:endParaRPr lang="es-SV" sz="3199" dirty="0">
              <a:solidFill>
                <a:prstClr val="black"/>
              </a:solidFill>
            </a:endParaRPr>
          </a:p>
        </p:txBody>
      </p:sp>
      <p:sp>
        <p:nvSpPr>
          <p:cNvPr id="16" name="TextBox 18">
            <a:extLst>
              <a:ext uri="{FF2B5EF4-FFF2-40B4-BE49-F238E27FC236}">
                <a16:creationId xmlns="" xmlns:a16="http://schemas.microsoft.com/office/drawing/2014/main" id="{F009F5A7-1AA4-BF47-9EE1-129B6BFE9B69}"/>
              </a:ext>
            </a:extLst>
          </p:cNvPr>
          <p:cNvSpPr txBox="1"/>
          <p:nvPr/>
        </p:nvSpPr>
        <p:spPr>
          <a:xfrm>
            <a:off x="14457683" y="12437628"/>
            <a:ext cx="8712437" cy="120007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 defTabSz="1828343"/>
            <a:r>
              <a:rPr lang="en-US" sz="3599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Meta: 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10%</a:t>
            </a:r>
            <a:r>
              <a:rPr lang="en-US" sz="3599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599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| Valor 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4%</a:t>
            </a:r>
          </a:p>
          <a:p>
            <a:pPr algn="ctr" defTabSz="1828343"/>
            <a:r>
              <a:rPr lang="en-US" sz="3599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Periodo</a:t>
            </a:r>
            <a:r>
              <a:rPr lang="en-US" sz="3599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: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Marzo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2020 </a:t>
            </a:r>
            <a:endParaRPr lang="en-US" sz="3599" b="1" dirty="0">
              <a:solidFill>
                <a:srgbClr val="1F497D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16355736" y="8608219"/>
            <a:ext cx="5706132" cy="5713464"/>
            <a:chOff x="16153753" y="8827794"/>
            <a:chExt cx="5706132" cy="5713464"/>
          </a:xfrm>
        </p:grpSpPr>
        <p:graphicFrame>
          <p:nvGraphicFramePr>
            <p:cNvPr id="15" name="Chart 23">
              <a:extLst>
                <a:ext uri="{FF2B5EF4-FFF2-40B4-BE49-F238E27FC236}">
                  <a16:creationId xmlns="" xmlns:a16="http://schemas.microsoft.com/office/drawing/2014/main" id="{A4EE410A-CC16-7E4F-B466-0629C62CA665}"/>
                </a:ext>
              </a:extLst>
            </p:cNvPr>
            <p:cNvGraphicFramePr/>
            <p:nvPr>
              <p:extLst/>
            </p:nvPr>
          </p:nvGraphicFramePr>
          <p:xfrm>
            <a:off x="16153753" y="8827794"/>
            <a:ext cx="5706132" cy="571346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pSp>
          <p:nvGrpSpPr>
            <p:cNvPr id="24" name="Group 15">
              <a:extLst>
                <a:ext uri="{FF2B5EF4-FFF2-40B4-BE49-F238E27FC236}">
                  <a16:creationId xmlns="" xmlns:a16="http://schemas.microsoft.com/office/drawing/2014/main" id="{5CAE7901-A099-184A-B617-186C579C36AA}"/>
                </a:ext>
              </a:extLst>
            </p:cNvPr>
            <p:cNvGrpSpPr>
              <a:grpSpLocks noChangeAspect="1"/>
            </p:cNvGrpSpPr>
            <p:nvPr/>
          </p:nvGrpSpPr>
          <p:grpSpPr>
            <a:xfrm rot="8632138">
              <a:off x="18584510" y="10753652"/>
              <a:ext cx="2661219" cy="846452"/>
              <a:chOff x="7469178" y="7156087"/>
              <a:chExt cx="1914635" cy="608988"/>
            </a:xfrm>
          </p:grpSpPr>
          <p:sp>
            <p:nvSpPr>
              <p:cNvPr id="25" name="Triangle 4">
                <a:extLst>
                  <a:ext uri="{FF2B5EF4-FFF2-40B4-BE49-F238E27FC236}">
                    <a16:creationId xmlns="" xmlns:a16="http://schemas.microsoft.com/office/drawing/2014/main" id="{2E2FFB45-7052-BD4F-BC29-091DB13E0FF2}"/>
                  </a:ext>
                </a:extLst>
              </p:cNvPr>
              <p:cNvSpPr/>
              <p:nvPr/>
            </p:nvSpPr>
            <p:spPr>
              <a:xfrm rot="17282797">
                <a:off x="8208693" y="6416572"/>
                <a:ext cx="249680" cy="1728710"/>
              </a:xfrm>
              <a:prstGeom prst="triangle">
                <a:avLst/>
              </a:prstGeom>
              <a:solidFill>
                <a:schemeClr val="tx2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343"/>
                <a:endParaRPr lang="en-US" sz="3599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Oval 5">
                <a:extLst>
                  <a:ext uri="{FF2B5EF4-FFF2-40B4-BE49-F238E27FC236}">
                    <a16:creationId xmlns="" xmlns:a16="http://schemas.microsoft.com/office/drawing/2014/main" id="{A1FFCACC-6FDD-FD48-AF7C-AA377D4D9D3A}"/>
                  </a:ext>
                </a:extLst>
              </p:cNvPr>
              <p:cNvSpPr/>
              <p:nvPr/>
            </p:nvSpPr>
            <p:spPr>
              <a:xfrm rot="684176">
                <a:off x="8955484" y="7336747"/>
                <a:ext cx="428329" cy="42832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32" tIns="91416" rIns="182832" bIns="9141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828343"/>
                <a:endParaRPr lang="en-US" sz="3599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0" name="TextBox 18">
            <a:extLst>
              <a:ext uri="{FF2B5EF4-FFF2-40B4-BE49-F238E27FC236}">
                <a16:creationId xmlns="" xmlns:a16="http://schemas.microsoft.com/office/drawing/2014/main" id="{F009F5A7-1AA4-BF47-9EE1-129B6BFE9B69}"/>
              </a:ext>
            </a:extLst>
          </p:cNvPr>
          <p:cNvSpPr txBox="1"/>
          <p:nvPr/>
        </p:nvSpPr>
        <p:spPr>
          <a:xfrm>
            <a:off x="52013" y="2839329"/>
            <a:ext cx="12654994" cy="646203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571500" indent="-571500" defTabSz="1828343">
              <a:buFont typeface="Wingdings" panose="05000000000000000000" pitchFamily="2" charset="2"/>
              <a:buChar char="Ø"/>
            </a:pP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Porcentaje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de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monto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pagado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con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cheque</a:t>
            </a:r>
            <a:endParaRPr lang="en-US" sz="3599" b="1" dirty="0">
              <a:solidFill>
                <a:srgbClr val="1F497D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3" y="3538789"/>
            <a:ext cx="11999442" cy="1009890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2689" y="3023819"/>
            <a:ext cx="8904827" cy="521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735499D-1E7C-CC49-9F8F-2981B82B15AD}"/>
              </a:ext>
            </a:extLst>
          </p:cNvPr>
          <p:cNvSpPr/>
          <p:nvPr/>
        </p:nvSpPr>
        <p:spPr>
          <a:xfrm>
            <a:off x="1774825" y="762000"/>
            <a:ext cx="6858000" cy="2032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83FF417-7AA4-2945-912E-C0522274C2BD}"/>
              </a:ext>
            </a:extLst>
          </p:cNvPr>
          <p:cNvSpPr/>
          <p:nvPr/>
        </p:nvSpPr>
        <p:spPr>
          <a:xfrm>
            <a:off x="9013825" y="762000"/>
            <a:ext cx="6858000" cy="2032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020B5E2-B3CD-5E4F-A017-D75EB6226176}"/>
              </a:ext>
            </a:extLst>
          </p:cNvPr>
          <p:cNvSpPr/>
          <p:nvPr/>
        </p:nvSpPr>
        <p:spPr>
          <a:xfrm>
            <a:off x="16252825" y="762000"/>
            <a:ext cx="7968046" cy="2032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EF911E1-9A12-5D4A-8BA0-7968BA11CC16}"/>
              </a:ext>
            </a:extLst>
          </p:cNvPr>
          <p:cNvSpPr/>
          <p:nvPr/>
        </p:nvSpPr>
        <p:spPr>
          <a:xfrm>
            <a:off x="1774825" y="3149600"/>
            <a:ext cx="14097000" cy="48006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2D45D22-494C-DB48-B5CD-12D9D8C76D4A}"/>
              </a:ext>
            </a:extLst>
          </p:cNvPr>
          <p:cNvSpPr/>
          <p:nvPr/>
        </p:nvSpPr>
        <p:spPr>
          <a:xfrm>
            <a:off x="1690710" y="8341479"/>
            <a:ext cx="14074061" cy="51816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B301090-4FF3-8540-9B2E-FD410FC8FD44}"/>
              </a:ext>
            </a:extLst>
          </p:cNvPr>
          <p:cNvSpPr/>
          <p:nvPr/>
        </p:nvSpPr>
        <p:spPr>
          <a:xfrm>
            <a:off x="16252824" y="3149600"/>
            <a:ext cx="8004175" cy="48006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F707110-B837-B045-AE1F-167602394710}"/>
              </a:ext>
            </a:extLst>
          </p:cNvPr>
          <p:cNvSpPr/>
          <p:nvPr/>
        </p:nvSpPr>
        <p:spPr>
          <a:xfrm>
            <a:off x="16252825" y="8305800"/>
            <a:ext cx="7968046" cy="51816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661B25D5-24C8-AC49-844B-8D377F7E60D4}"/>
              </a:ext>
            </a:extLst>
          </p:cNvPr>
          <p:cNvSpPr/>
          <p:nvPr/>
        </p:nvSpPr>
        <p:spPr>
          <a:xfrm>
            <a:off x="2146300" y="1130300"/>
            <a:ext cx="1295400" cy="1295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0DA6106-D421-1342-91F2-27414AD80B3E}"/>
              </a:ext>
            </a:extLst>
          </p:cNvPr>
          <p:cNvSpPr/>
          <p:nvPr/>
        </p:nvSpPr>
        <p:spPr>
          <a:xfrm>
            <a:off x="9388928" y="1130300"/>
            <a:ext cx="1295400" cy="1295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3FC41770-556E-BA41-A7A3-67DD1C09705C}"/>
              </a:ext>
            </a:extLst>
          </p:cNvPr>
          <p:cNvSpPr/>
          <p:nvPr/>
        </p:nvSpPr>
        <p:spPr>
          <a:xfrm>
            <a:off x="16631556" y="1130300"/>
            <a:ext cx="1295400" cy="1295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56FB24A-7714-504F-B00E-9DA197B8A093}"/>
              </a:ext>
            </a:extLst>
          </p:cNvPr>
          <p:cNvSpPr txBox="1"/>
          <p:nvPr/>
        </p:nvSpPr>
        <p:spPr>
          <a:xfrm>
            <a:off x="3491257" y="894834"/>
            <a:ext cx="5152372" cy="83099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PORCENTAJE DE REPROCESOS DE </a:t>
            </a:r>
          </a:p>
          <a:p>
            <a:pPr algn="ctr"/>
            <a:r>
              <a:rPr lang="en-US" sz="24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ORDENES DE COMPRA</a:t>
            </a:r>
            <a:endParaRPr lang="en-US" sz="2400" b="1" dirty="0">
              <a:solidFill>
                <a:srgbClr val="445469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3AED0F6-BD03-8B40-881D-A0DE3B9C0A68}"/>
              </a:ext>
            </a:extLst>
          </p:cNvPr>
          <p:cNvSpPr txBox="1"/>
          <p:nvPr/>
        </p:nvSpPr>
        <p:spPr>
          <a:xfrm>
            <a:off x="10926246" y="894834"/>
            <a:ext cx="4517582" cy="830997"/>
          </a:xfrm>
          <a:prstGeom prst="rect">
            <a:avLst/>
          </a:prstGeom>
          <a:noFill/>
        </p:spPr>
        <p:txBody>
          <a:bodyPr wrap="none" lIns="91440" rtlCol="0" anchor="ctr" anchorCtr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PORCENTAJE DE GARANTÍAS </a:t>
            </a:r>
          </a:p>
          <a:p>
            <a:pPr algn="ctr"/>
            <a:r>
              <a:rPr lang="en-US" sz="24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ENTREGADAS A TIEMPO</a:t>
            </a:r>
            <a:endParaRPr lang="en-US" sz="2400" b="1" dirty="0">
              <a:solidFill>
                <a:srgbClr val="445469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CCDF37E-7FDE-FF44-9376-E912460CAA50}"/>
              </a:ext>
            </a:extLst>
          </p:cNvPr>
          <p:cNvSpPr txBox="1"/>
          <p:nvPr/>
        </p:nvSpPr>
        <p:spPr>
          <a:xfrm>
            <a:off x="18334470" y="945634"/>
            <a:ext cx="5811206" cy="83099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TIEMPO DE ENTREGA DE INFORME DE </a:t>
            </a:r>
          </a:p>
          <a:p>
            <a:pPr algn="ctr"/>
            <a:r>
              <a:rPr lang="en-US" sz="24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GESTIÓN DE COMPRA </a:t>
            </a:r>
            <a:endParaRPr lang="en-US" sz="2400" b="1" dirty="0">
              <a:solidFill>
                <a:srgbClr val="445469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E1A2FCE-0ACE-F043-B604-766215E36D83}"/>
              </a:ext>
            </a:extLst>
          </p:cNvPr>
          <p:cNvSpPr txBox="1"/>
          <p:nvPr/>
        </p:nvSpPr>
        <p:spPr>
          <a:xfrm>
            <a:off x="5119711" y="1670615"/>
            <a:ext cx="2610010" cy="110799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6600" b="1" dirty="0" smtClean="0">
                <a:solidFill>
                  <a:srgbClr val="229DCE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0.90%</a:t>
            </a:r>
            <a:endParaRPr lang="en-US" sz="6600" b="1" dirty="0">
              <a:solidFill>
                <a:srgbClr val="229DCE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D940861-A42F-094E-80AE-F4290D7D8681}"/>
              </a:ext>
            </a:extLst>
          </p:cNvPr>
          <p:cNvSpPr txBox="1"/>
          <p:nvPr/>
        </p:nvSpPr>
        <p:spPr>
          <a:xfrm>
            <a:off x="12204357" y="1732171"/>
            <a:ext cx="1893467" cy="110799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6600" b="1" dirty="0" smtClean="0">
                <a:solidFill>
                  <a:srgbClr val="37A7B6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85%</a:t>
            </a:r>
            <a:endParaRPr lang="en-US" sz="6600" b="1" dirty="0">
              <a:solidFill>
                <a:srgbClr val="37A7B6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F00EEFA-AB75-D847-94E5-A1978967E269}"/>
              </a:ext>
            </a:extLst>
          </p:cNvPr>
          <p:cNvSpPr txBox="1"/>
          <p:nvPr/>
        </p:nvSpPr>
        <p:spPr>
          <a:xfrm>
            <a:off x="19790544" y="1691491"/>
            <a:ext cx="2866490" cy="110799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6600" b="1" dirty="0" smtClean="0">
                <a:solidFill>
                  <a:srgbClr val="63C08A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8 DÍAS</a:t>
            </a:r>
            <a:endParaRPr lang="en-US" sz="6600" b="1" dirty="0">
              <a:solidFill>
                <a:srgbClr val="63C08A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5870A1B3-36B9-2E49-91D7-CC159DB2D638}"/>
              </a:ext>
            </a:extLst>
          </p:cNvPr>
          <p:cNvSpPr/>
          <p:nvPr/>
        </p:nvSpPr>
        <p:spPr>
          <a:xfrm>
            <a:off x="2146300" y="3481614"/>
            <a:ext cx="1006247" cy="100624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BA8222B-A0D9-8141-9371-2B096214B355}"/>
              </a:ext>
            </a:extLst>
          </p:cNvPr>
          <p:cNvSpPr txBox="1"/>
          <p:nvPr/>
        </p:nvSpPr>
        <p:spPr>
          <a:xfrm>
            <a:off x="3334126" y="3569238"/>
            <a:ext cx="8951489" cy="83099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4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TOTAL PROCESOS DE COMPRA ATENDIDOS EN EL PERIODO </a:t>
            </a:r>
          </a:p>
          <a:p>
            <a:r>
              <a:rPr lang="en-US" sz="24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(TODAS LAS MODALIDADES)</a:t>
            </a:r>
            <a:endParaRPr lang="en-US" sz="2400" b="1" dirty="0">
              <a:solidFill>
                <a:srgbClr val="445469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xmlns="" id="{CEB77392-C319-ED47-BCD1-8E6D422A713D}"/>
              </a:ext>
            </a:extLst>
          </p:cNvPr>
          <p:cNvGraphicFramePr/>
          <p:nvPr>
            <p:extLst/>
          </p:nvPr>
        </p:nvGraphicFramePr>
        <p:xfrm>
          <a:off x="2146301" y="4632725"/>
          <a:ext cx="13657104" cy="3048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7" name="Oval 26">
            <a:extLst>
              <a:ext uri="{FF2B5EF4-FFF2-40B4-BE49-F238E27FC236}">
                <a16:creationId xmlns:a16="http://schemas.microsoft.com/office/drawing/2014/main" xmlns="" id="{07827D9F-3520-F340-8A1F-906D96A07081}"/>
              </a:ext>
            </a:extLst>
          </p:cNvPr>
          <p:cNvSpPr/>
          <p:nvPr/>
        </p:nvSpPr>
        <p:spPr>
          <a:xfrm>
            <a:off x="16631556" y="3481614"/>
            <a:ext cx="1006247" cy="100624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1AEB967-82E5-6E4D-AC24-B62E775564D8}"/>
              </a:ext>
            </a:extLst>
          </p:cNvPr>
          <p:cNvSpPr txBox="1"/>
          <p:nvPr/>
        </p:nvSpPr>
        <p:spPr>
          <a:xfrm>
            <a:off x="17819382" y="3569238"/>
            <a:ext cx="5400837" cy="83099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4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TIEMPO PROMEDIO DE RESPUESTA </a:t>
            </a:r>
          </a:p>
          <a:p>
            <a:r>
              <a:rPr lang="en-US" sz="24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PROCESOS DE COMPRA  </a:t>
            </a:r>
            <a:endParaRPr lang="en-US" sz="2400" b="1" dirty="0">
              <a:solidFill>
                <a:srgbClr val="445469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xmlns="" id="{3FBDA204-5558-C847-AE7A-0114449D58DB}"/>
              </a:ext>
            </a:extLst>
          </p:cNvPr>
          <p:cNvSpPr/>
          <p:nvPr/>
        </p:nvSpPr>
        <p:spPr>
          <a:xfrm>
            <a:off x="16834455" y="4819874"/>
            <a:ext cx="2935628" cy="2888444"/>
          </a:xfrm>
          <a:prstGeom prst="roundRect">
            <a:avLst>
              <a:gd name="adj" fmla="val 1568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xmlns="" id="{ABC81858-2EBC-3941-A0A8-4E2C143B8217}"/>
              </a:ext>
            </a:extLst>
          </p:cNvPr>
          <p:cNvSpPr/>
          <p:nvPr/>
        </p:nvSpPr>
        <p:spPr>
          <a:xfrm>
            <a:off x="21016152" y="4843020"/>
            <a:ext cx="2791427" cy="2865298"/>
          </a:xfrm>
          <a:prstGeom prst="roundRect">
            <a:avLst>
              <a:gd name="adj" fmla="val 1568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86D06771-ED95-434F-89BC-6E6B7677C1FB}"/>
              </a:ext>
            </a:extLst>
          </p:cNvPr>
          <p:cNvSpPr txBox="1"/>
          <p:nvPr/>
        </p:nvSpPr>
        <p:spPr>
          <a:xfrm>
            <a:off x="16937235" y="4895432"/>
            <a:ext cx="2776721" cy="92333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C00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10 DÍAS</a:t>
            </a:r>
            <a:endParaRPr lang="en-US" sz="6600" b="1" dirty="0">
              <a:solidFill>
                <a:srgbClr val="FFC000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751AED1-6994-D144-A1E1-D6D841D83F53}"/>
              </a:ext>
            </a:extLst>
          </p:cNvPr>
          <p:cNvSpPr txBox="1"/>
          <p:nvPr/>
        </p:nvSpPr>
        <p:spPr>
          <a:xfrm>
            <a:off x="21292267" y="4893325"/>
            <a:ext cx="2379176" cy="92333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229DCE">
                    <a:lumMod val="50000"/>
                  </a:srgb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 DÍAS</a:t>
            </a:r>
            <a:endParaRPr lang="en-US" sz="6000" b="1" dirty="0">
              <a:solidFill>
                <a:srgbClr val="229DCE">
                  <a:lumMod val="50000"/>
                </a:srgbClr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F6DA6ED-9E03-EB4F-AD17-0EBB0E66ACA7}"/>
              </a:ext>
            </a:extLst>
          </p:cNvPr>
          <p:cNvSpPr txBox="1"/>
          <p:nvPr/>
        </p:nvSpPr>
        <p:spPr>
          <a:xfrm>
            <a:off x="16911181" y="5887058"/>
            <a:ext cx="2730954" cy="156966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73757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PROCESOS DE COMPRA FORMACIÓN INICIAL</a:t>
            </a:r>
            <a:endParaRPr lang="en-US" sz="2400" b="1" dirty="0">
              <a:solidFill>
                <a:srgbClr val="73757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AE1FB53-F2F0-F343-83C8-76A89652DBC2}"/>
              </a:ext>
            </a:extLst>
          </p:cNvPr>
          <p:cNvSpPr txBox="1"/>
          <p:nvPr/>
        </p:nvSpPr>
        <p:spPr>
          <a:xfrm>
            <a:off x="21016151" y="5953992"/>
            <a:ext cx="2791427" cy="156966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73757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PROCESOS DE COMPRA FORMACION CONTINUA</a:t>
            </a:r>
            <a:endParaRPr lang="en-US" sz="2400" b="1" dirty="0">
              <a:solidFill>
                <a:srgbClr val="73757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55072350-A9AB-AF45-B195-029E2DD8C067}"/>
              </a:ext>
            </a:extLst>
          </p:cNvPr>
          <p:cNvSpPr txBox="1"/>
          <p:nvPr/>
        </p:nvSpPr>
        <p:spPr>
          <a:xfrm>
            <a:off x="3364930" y="8535495"/>
            <a:ext cx="9884128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24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PROCESOS DE COMPRA ATENDIDOS POR MODALIDAD</a:t>
            </a:r>
            <a:endParaRPr lang="en-US" sz="2400" b="1" dirty="0">
              <a:solidFill>
                <a:srgbClr val="445469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graphicFrame>
        <p:nvGraphicFramePr>
          <p:cNvPr id="42" name="Chart 41">
            <a:extLst>
              <a:ext uri="{FF2B5EF4-FFF2-40B4-BE49-F238E27FC236}">
                <a16:creationId xmlns:a16="http://schemas.microsoft.com/office/drawing/2014/main" xmlns="" id="{CDA5F885-6DBA-8840-AEC1-CD3A5D9AEE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1229545"/>
              </p:ext>
            </p:extLst>
          </p:nvPr>
        </p:nvGraphicFramePr>
        <p:xfrm>
          <a:off x="1169148" y="8095064"/>
          <a:ext cx="14988956" cy="5918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1" name="Oval 50">
            <a:extLst>
              <a:ext uri="{FF2B5EF4-FFF2-40B4-BE49-F238E27FC236}">
                <a16:creationId xmlns:a16="http://schemas.microsoft.com/office/drawing/2014/main" xmlns="" id="{196FAA9C-712E-A343-9791-1291C099628C}"/>
              </a:ext>
            </a:extLst>
          </p:cNvPr>
          <p:cNvSpPr/>
          <p:nvPr/>
        </p:nvSpPr>
        <p:spPr>
          <a:xfrm>
            <a:off x="16631556" y="8660961"/>
            <a:ext cx="1077343" cy="112796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0EF7C048-8602-384B-9861-6C7EA750AFD5}"/>
              </a:ext>
            </a:extLst>
          </p:cNvPr>
          <p:cNvSpPr txBox="1"/>
          <p:nvPr/>
        </p:nvSpPr>
        <p:spPr>
          <a:xfrm>
            <a:off x="17819381" y="8748585"/>
            <a:ext cx="5988197" cy="8309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MONTO EJECUTADO AL </a:t>
            </a:r>
          </a:p>
          <a:p>
            <a:pPr algn="ctr"/>
            <a:r>
              <a:rPr lang="en-US" sz="24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PRIMER TRIMESTRE</a:t>
            </a:r>
            <a:endParaRPr lang="en-US" sz="2400" b="1" dirty="0">
              <a:solidFill>
                <a:srgbClr val="445469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E21CB3F9-1309-5B4F-99AE-58194DDB5678}"/>
              </a:ext>
            </a:extLst>
          </p:cNvPr>
          <p:cNvSpPr/>
          <p:nvPr/>
        </p:nvSpPr>
        <p:spPr>
          <a:xfrm>
            <a:off x="18768841" y="10376367"/>
            <a:ext cx="1747668" cy="1747668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59" y="1358351"/>
            <a:ext cx="887359" cy="887359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949" y="1421985"/>
            <a:ext cx="760089" cy="760089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3655" y="3653832"/>
            <a:ext cx="701902" cy="701902"/>
          </a:xfrm>
          <a:prstGeom prst="rect">
            <a:avLst/>
          </a:prstGeom>
        </p:spPr>
      </p:pic>
      <p:sp>
        <p:nvSpPr>
          <p:cNvPr id="57" name="TextBox 16">
            <a:extLst>
              <a:ext uri="{FF2B5EF4-FFF2-40B4-BE49-F238E27FC236}">
                <a16:creationId xmlns:a16="http://schemas.microsoft.com/office/drawing/2014/main" xmlns="" id="{03AED0F6-BD03-8B40-881D-A0DE3B9C0A68}"/>
              </a:ext>
            </a:extLst>
          </p:cNvPr>
          <p:cNvSpPr txBox="1"/>
          <p:nvPr/>
        </p:nvSpPr>
        <p:spPr>
          <a:xfrm rot="16200000">
            <a:off x="-5640864" y="5948480"/>
            <a:ext cx="12798696" cy="1754326"/>
          </a:xfrm>
          <a:prstGeom prst="rect">
            <a:avLst/>
          </a:prstGeom>
          <a:noFill/>
        </p:spPr>
        <p:txBody>
          <a:bodyPr wrap="none" lIns="91440" rtlCol="0" anchor="ctr" anchorCtr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UNIDAD DE ADQUISICIONES Y </a:t>
            </a:r>
          </a:p>
          <a:p>
            <a:pPr algn="ctr"/>
            <a:r>
              <a:rPr lang="en-US" sz="54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CONTRATACIONES INSTITUCIONALES</a:t>
            </a:r>
            <a:endParaRPr lang="en-US" sz="5400" b="1" dirty="0">
              <a:solidFill>
                <a:srgbClr val="445469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pic>
        <p:nvPicPr>
          <p:cNvPr id="58" name="Imagen 5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4311" y="1376794"/>
            <a:ext cx="764588" cy="764588"/>
          </a:xfrm>
          <a:prstGeom prst="rect">
            <a:avLst/>
          </a:prstGeom>
        </p:spPr>
      </p:pic>
      <p:pic>
        <p:nvPicPr>
          <p:cNvPr id="62" name="Imagen 6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012" y="3606864"/>
            <a:ext cx="705865" cy="705865"/>
          </a:xfrm>
          <a:prstGeom prst="rect">
            <a:avLst/>
          </a:prstGeom>
        </p:spPr>
      </p:pic>
      <p:pic>
        <p:nvPicPr>
          <p:cNvPr id="63" name="Imagen 6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1045" y="8840058"/>
            <a:ext cx="786805" cy="786805"/>
          </a:xfrm>
          <a:prstGeom prst="rect">
            <a:avLst/>
          </a:prstGeom>
        </p:spPr>
      </p:pic>
      <p:grpSp>
        <p:nvGrpSpPr>
          <p:cNvPr id="13" name="Grupo 12"/>
          <p:cNvGrpSpPr/>
          <p:nvPr/>
        </p:nvGrpSpPr>
        <p:grpSpPr>
          <a:xfrm>
            <a:off x="1933907" y="8254557"/>
            <a:ext cx="1187826" cy="1127964"/>
            <a:chOff x="1933907" y="8254557"/>
            <a:chExt cx="1187826" cy="1127964"/>
          </a:xfrm>
        </p:grpSpPr>
        <p:sp>
          <p:nvSpPr>
            <p:cNvPr id="65" name="Oval 44">
              <a:extLst>
                <a:ext uri="{FF2B5EF4-FFF2-40B4-BE49-F238E27FC236}">
                  <a16:creationId xmlns:a16="http://schemas.microsoft.com/office/drawing/2014/main" xmlns="" id="{7CBDF313-0E4E-434E-82E6-39DA8162480D}"/>
                </a:ext>
              </a:extLst>
            </p:cNvPr>
            <p:cNvSpPr/>
            <p:nvPr/>
          </p:nvSpPr>
          <p:spPr>
            <a:xfrm>
              <a:off x="1933907" y="8254557"/>
              <a:ext cx="1187826" cy="112796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Lato Light" panose="020F0502020204030203" pitchFamily="34" charset="0"/>
              </a:endParaRPr>
            </a:p>
          </p:txBody>
        </p:sp>
        <p:pic>
          <p:nvPicPr>
            <p:cNvPr id="50" name="Imagen 49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0414" y="8495876"/>
              <a:ext cx="697505" cy="697506"/>
            </a:xfrm>
            <a:prstGeom prst="rect">
              <a:avLst/>
            </a:prstGeom>
          </p:spPr>
        </p:pic>
      </p:grpSp>
      <p:graphicFrame>
        <p:nvGraphicFramePr>
          <p:cNvPr id="56" name="Chart 25">
            <a:extLst>
              <a:ext uri="{FF2B5EF4-FFF2-40B4-BE49-F238E27FC236}">
                <a16:creationId xmlns:a16="http://schemas.microsoft.com/office/drawing/2014/main" xmlns="" id="{CEB77392-C319-ED47-BCD1-8E6D422A71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4038499"/>
              </p:ext>
            </p:extLst>
          </p:nvPr>
        </p:nvGraphicFramePr>
        <p:xfrm>
          <a:off x="15926887" y="9610981"/>
          <a:ext cx="8676888" cy="3845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7" name="Rectángulo 6"/>
          <p:cNvSpPr/>
          <p:nvPr/>
        </p:nvSpPr>
        <p:spPr>
          <a:xfrm>
            <a:off x="4151664" y="12191769"/>
            <a:ext cx="9028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3200" b="1" i="0" u="none" strike="noStrike" kern="1200" baseline="0">
                <a:solidFill>
                  <a:srgbClr val="737572"/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379 </a:t>
            </a:r>
            <a:endParaRPr lang="en-US" dirty="0"/>
          </a:p>
        </p:txBody>
      </p:sp>
      <p:sp>
        <p:nvSpPr>
          <p:cNvPr id="46" name="Rectángulo 45"/>
          <p:cNvSpPr/>
          <p:nvPr/>
        </p:nvSpPr>
        <p:spPr>
          <a:xfrm>
            <a:off x="7486705" y="10761890"/>
            <a:ext cx="4860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3200" b="1" i="0" u="none" strike="noStrike" kern="1200" baseline="0">
                <a:solidFill>
                  <a:srgbClr val="737572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7" name="Rectángulo 46"/>
          <p:cNvSpPr/>
          <p:nvPr/>
        </p:nvSpPr>
        <p:spPr>
          <a:xfrm>
            <a:off x="10730815" y="11831647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3200" b="1" i="0" u="none" strike="noStrike" kern="1200" baseline="0">
                <a:solidFill>
                  <a:srgbClr val="737572"/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>
                <a:solidFill>
                  <a:schemeClr val="bg1"/>
                </a:solidFill>
              </a:rPr>
              <a:t>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Rectángulo 47"/>
          <p:cNvSpPr/>
          <p:nvPr/>
        </p:nvSpPr>
        <p:spPr>
          <a:xfrm>
            <a:off x="14053815" y="10604212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3200" b="1" i="0" u="none" strike="noStrike" kern="1200" baseline="0">
                <a:solidFill>
                  <a:srgbClr val="737572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49" name="TextBox 19">
            <a:extLst>
              <a:ext uri="{FF2B5EF4-FFF2-40B4-BE49-F238E27FC236}">
                <a16:creationId xmlns:a16="http://schemas.microsoft.com/office/drawing/2014/main" xmlns="" id="{CD940861-A42F-094E-80AE-F4290D7D8681}"/>
              </a:ext>
            </a:extLst>
          </p:cNvPr>
          <p:cNvSpPr txBox="1"/>
          <p:nvPr/>
        </p:nvSpPr>
        <p:spPr>
          <a:xfrm>
            <a:off x="1763255" y="9063973"/>
            <a:ext cx="2941831" cy="166199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b="1" dirty="0" smtClean="0">
                <a:solidFill>
                  <a:srgbClr val="37A7B6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393</a:t>
            </a:r>
            <a:r>
              <a:rPr lang="en-US" sz="6600" b="1" dirty="0" smtClean="0">
                <a:solidFill>
                  <a:srgbClr val="37A7B6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2800" b="1" dirty="0" err="1" smtClean="0">
                <a:solidFill>
                  <a:srgbClr val="37A7B6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Procesos</a:t>
            </a:r>
            <a:endParaRPr lang="en-US" sz="2800" b="1" dirty="0" smtClean="0">
              <a:solidFill>
                <a:srgbClr val="37A7B6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  <a:p>
            <a:r>
              <a:rPr lang="en-US" b="1" dirty="0" smtClean="0">
                <a:solidFill>
                  <a:srgbClr val="37A7B6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$16.9 </a:t>
            </a:r>
            <a:r>
              <a:rPr lang="en-US" sz="2800" b="1" dirty="0" err="1" smtClean="0">
                <a:solidFill>
                  <a:srgbClr val="37A7B6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Millones</a:t>
            </a:r>
            <a:endParaRPr lang="en-US" sz="6600" b="1" dirty="0">
              <a:solidFill>
                <a:srgbClr val="37A7B6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880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 4</a:t>
            </a:r>
          </a:p>
        </p:txBody>
      </p:sp>
      <p:sp>
        <p:nvSpPr>
          <p:cNvPr id="100" name="Rectangle 88" descr="Header Gray Bar"/>
          <p:cNvSpPr/>
          <p:nvPr/>
        </p:nvSpPr>
        <p:spPr bwMode="auto">
          <a:xfrm>
            <a:off x="-19044" y="4382"/>
            <a:ext cx="24396695" cy="2612354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39" name="TextBox 214"/>
          <p:cNvSpPr txBox="1"/>
          <p:nvPr/>
        </p:nvSpPr>
        <p:spPr>
          <a:xfrm>
            <a:off x="440653" y="411464"/>
            <a:ext cx="23479916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365"/>
            <a:r>
              <a:rPr lang="es-SV" sz="6398" dirty="0" smtClean="0">
                <a:solidFill>
                  <a:srgbClr val="FFFFFF"/>
                </a:solidFill>
                <a:latin typeface="Arial"/>
                <a:cs typeface="Arial"/>
              </a:rPr>
              <a:t>Unidad de Adquisiciones y Contrataciones Institucionales</a:t>
            </a:r>
            <a:endParaRPr lang="es-419" sz="6398" dirty="0">
              <a:solidFill>
                <a:srgbClr val="FFFFFF"/>
              </a:solidFill>
              <a:latin typeface="Arial"/>
              <a:cs typeface="Arial"/>
            </a:endParaRPr>
          </a:p>
          <a:p>
            <a:pPr defTabSz="2437365"/>
            <a:r>
              <a:rPr lang="en-US" sz="3999" dirty="0">
                <a:solidFill>
                  <a:srgbClr val="D4D4D4"/>
                </a:solidFill>
                <a:latin typeface="Arial"/>
                <a:cs typeface="Arial"/>
              </a:rPr>
              <a:t>RESULTADOS PRIMER TRIMESTRE 2020</a:t>
            </a:r>
          </a:p>
        </p:txBody>
      </p:sp>
      <p:pic>
        <p:nvPicPr>
          <p:cNvPr id="49" name="Imagen 4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7968" y="702915"/>
            <a:ext cx="2501566" cy="136758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7714511" y="11852980"/>
            <a:ext cx="2988582" cy="584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343"/>
            <a:r>
              <a:rPr lang="en-US" sz="3199" b="1" dirty="0" err="1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Avance</a:t>
            </a:r>
            <a:r>
              <a:rPr lang="en-US" sz="3199" b="1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1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18%</a:t>
            </a:r>
            <a:endParaRPr lang="es-SV" sz="3199" dirty="0">
              <a:solidFill>
                <a:prstClr val="black"/>
              </a:solidFill>
            </a:endParaRPr>
          </a:p>
        </p:txBody>
      </p:sp>
      <p:sp>
        <p:nvSpPr>
          <p:cNvPr id="16" name="TextBox 18">
            <a:extLst>
              <a:ext uri="{FF2B5EF4-FFF2-40B4-BE49-F238E27FC236}">
                <a16:creationId xmlns="" xmlns:a16="http://schemas.microsoft.com/office/drawing/2014/main" id="{F009F5A7-1AA4-BF47-9EE1-129B6BFE9B69}"/>
              </a:ext>
            </a:extLst>
          </p:cNvPr>
          <p:cNvSpPr txBox="1"/>
          <p:nvPr/>
        </p:nvSpPr>
        <p:spPr>
          <a:xfrm>
            <a:off x="14457683" y="12437628"/>
            <a:ext cx="8712437" cy="120007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 defTabSz="1828343"/>
            <a:r>
              <a:rPr lang="en-US" sz="3599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Meta: </a:t>
            </a:r>
            <a:r>
              <a:rPr lang="en-US" sz="3599" b="1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%</a:t>
            </a:r>
            <a:r>
              <a:rPr lang="en-US" sz="3599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599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| Valor 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0.9%</a:t>
            </a:r>
          </a:p>
          <a:p>
            <a:pPr algn="ctr" defTabSz="1828343"/>
            <a:r>
              <a:rPr lang="en-US" sz="3599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Periodo</a:t>
            </a:r>
            <a:r>
              <a:rPr lang="en-US" sz="3599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: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Marzo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2020 </a:t>
            </a:r>
            <a:endParaRPr lang="en-US" sz="3599" b="1" dirty="0">
              <a:solidFill>
                <a:srgbClr val="1F497D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16591455" y="8672912"/>
            <a:ext cx="5706132" cy="5713464"/>
            <a:chOff x="16153753" y="8827794"/>
            <a:chExt cx="5706132" cy="5713464"/>
          </a:xfrm>
        </p:grpSpPr>
        <p:graphicFrame>
          <p:nvGraphicFramePr>
            <p:cNvPr id="15" name="Chart 23">
              <a:extLst>
                <a:ext uri="{FF2B5EF4-FFF2-40B4-BE49-F238E27FC236}">
                  <a16:creationId xmlns="" xmlns:a16="http://schemas.microsoft.com/office/drawing/2014/main" id="{A4EE410A-CC16-7E4F-B466-0629C62CA665}"/>
                </a:ext>
              </a:extLst>
            </p:cNvPr>
            <p:cNvGraphicFramePr/>
            <p:nvPr>
              <p:extLst/>
            </p:nvPr>
          </p:nvGraphicFramePr>
          <p:xfrm>
            <a:off x="16153753" y="8827794"/>
            <a:ext cx="5706132" cy="571346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pSp>
          <p:nvGrpSpPr>
            <p:cNvPr id="24" name="Group 15">
              <a:extLst>
                <a:ext uri="{FF2B5EF4-FFF2-40B4-BE49-F238E27FC236}">
                  <a16:creationId xmlns="" xmlns:a16="http://schemas.microsoft.com/office/drawing/2014/main" id="{5CAE7901-A099-184A-B617-186C579C36AA}"/>
                </a:ext>
              </a:extLst>
            </p:cNvPr>
            <p:cNvGrpSpPr>
              <a:grpSpLocks noChangeAspect="1"/>
            </p:cNvGrpSpPr>
            <p:nvPr/>
          </p:nvGrpSpPr>
          <p:grpSpPr>
            <a:xfrm rot="8632138">
              <a:off x="18584510" y="10753652"/>
              <a:ext cx="2661219" cy="846452"/>
              <a:chOff x="7469178" y="7156087"/>
              <a:chExt cx="1914635" cy="608988"/>
            </a:xfrm>
          </p:grpSpPr>
          <p:sp>
            <p:nvSpPr>
              <p:cNvPr id="25" name="Triangle 4">
                <a:extLst>
                  <a:ext uri="{FF2B5EF4-FFF2-40B4-BE49-F238E27FC236}">
                    <a16:creationId xmlns="" xmlns:a16="http://schemas.microsoft.com/office/drawing/2014/main" id="{2E2FFB45-7052-BD4F-BC29-091DB13E0FF2}"/>
                  </a:ext>
                </a:extLst>
              </p:cNvPr>
              <p:cNvSpPr/>
              <p:nvPr/>
            </p:nvSpPr>
            <p:spPr>
              <a:xfrm rot="17282797">
                <a:off x="8208693" y="6416572"/>
                <a:ext cx="249680" cy="1728710"/>
              </a:xfrm>
              <a:prstGeom prst="triangle">
                <a:avLst/>
              </a:prstGeom>
              <a:solidFill>
                <a:schemeClr val="tx2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343"/>
                <a:endParaRPr lang="en-US" sz="3599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Oval 5">
                <a:extLst>
                  <a:ext uri="{FF2B5EF4-FFF2-40B4-BE49-F238E27FC236}">
                    <a16:creationId xmlns="" xmlns:a16="http://schemas.microsoft.com/office/drawing/2014/main" id="{A1FFCACC-6FDD-FD48-AF7C-AA377D4D9D3A}"/>
                  </a:ext>
                </a:extLst>
              </p:cNvPr>
              <p:cNvSpPr/>
              <p:nvPr/>
            </p:nvSpPr>
            <p:spPr>
              <a:xfrm rot="684176">
                <a:off x="8955484" y="7336747"/>
                <a:ext cx="428329" cy="42832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32" tIns="91416" rIns="182832" bIns="9141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828343"/>
                <a:endParaRPr lang="en-US" sz="3599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0" name="TextBox 18">
            <a:extLst>
              <a:ext uri="{FF2B5EF4-FFF2-40B4-BE49-F238E27FC236}">
                <a16:creationId xmlns="" xmlns:a16="http://schemas.microsoft.com/office/drawing/2014/main" id="{F009F5A7-1AA4-BF47-9EE1-129B6BFE9B69}"/>
              </a:ext>
            </a:extLst>
          </p:cNvPr>
          <p:cNvSpPr txBox="1"/>
          <p:nvPr/>
        </p:nvSpPr>
        <p:spPr>
          <a:xfrm>
            <a:off x="52013" y="2839329"/>
            <a:ext cx="12654994" cy="646203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571500" indent="-571500" defTabSz="1828343">
              <a:buFont typeface="Wingdings" panose="05000000000000000000" pitchFamily="2" charset="2"/>
              <a:buChar char="Ø"/>
            </a:pP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Porcentaje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de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reprocesos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de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órdenes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de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compra</a:t>
            </a:r>
            <a:endParaRPr lang="en-US" sz="3599" b="1" dirty="0">
              <a:solidFill>
                <a:srgbClr val="1F497D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3" y="3708125"/>
            <a:ext cx="11749996" cy="992957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9146" y="2906228"/>
            <a:ext cx="10080949" cy="559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1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 4</a:t>
            </a:r>
          </a:p>
        </p:txBody>
      </p:sp>
      <p:sp>
        <p:nvSpPr>
          <p:cNvPr id="100" name="Rectangle 88" descr="Header Gray Bar"/>
          <p:cNvSpPr/>
          <p:nvPr/>
        </p:nvSpPr>
        <p:spPr bwMode="auto">
          <a:xfrm>
            <a:off x="-19044" y="4382"/>
            <a:ext cx="24396695" cy="2612354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39" name="TextBox 214"/>
          <p:cNvSpPr txBox="1"/>
          <p:nvPr/>
        </p:nvSpPr>
        <p:spPr>
          <a:xfrm>
            <a:off x="440653" y="411464"/>
            <a:ext cx="23479916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365"/>
            <a:r>
              <a:rPr lang="es-SV" sz="6398" dirty="0" smtClean="0">
                <a:solidFill>
                  <a:srgbClr val="FFFFFF"/>
                </a:solidFill>
                <a:latin typeface="Arial"/>
                <a:cs typeface="Arial"/>
              </a:rPr>
              <a:t>Unidad de Adquisiciones y Contrataciones Institucionales</a:t>
            </a:r>
            <a:endParaRPr lang="es-419" sz="6398" dirty="0">
              <a:solidFill>
                <a:srgbClr val="FFFFFF"/>
              </a:solidFill>
              <a:latin typeface="Arial"/>
              <a:cs typeface="Arial"/>
            </a:endParaRPr>
          </a:p>
          <a:p>
            <a:pPr defTabSz="2437365"/>
            <a:r>
              <a:rPr lang="en-US" sz="3999" dirty="0">
                <a:solidFill>
                  <a:srgbClr val="D4D4D4"/>
                </a:solidFill>
                <a:latin typeface="Arial"/>
                <a:cs typeface="Arial"/>
              </a:rPr>
              <a:t>RESULTADOS PRIMER TRIMESTRE 2020</a:t>
            </a:r>
          </a:p>
        </p:txBody>
      </p:sp>
      <p:pic>
        <p:nvPicPr>
          <p:cNvPr id="49" name="Imagen 4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7968" y="702915"/>
            <a:ext cx="2501566" cy="136758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7714511" y="11852980"/>
            <a:ext cx="2988582" cy="584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343"/>
            <a:r>
              <a:rPr lang="en-US" sz="3199" b="1" dirty="0" err="1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Avance</a:t>
            </a:r>
            <a:r>
              <a:rPr lang="en-US" sz="3199" b="1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1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63%</a:t>
            </a:r>
            <a:endParaRPr lang="es-SV" sz="3199" dirty="0">
              <a:solidFill>
                <a:prstClr val="black"/>
              </a:solidFill>
            </a:endParaRPr>
          </a:p>
        </p:txBody>
      </p:sp>
      <p:sp>
        <p:nvSpPr>
          <p:cNvPr id="16" name="TextBox 18">
            <a:extLst>
              <a:ext uri="{FF2B5EF4-FFF2-40B4-BE49-F238E27FC236}">
                <a16:creationId xmlns="" xmlns:a16="http://schemas.microsoft.com/office/drawing/2014/main" id="{F009F5A7-1AA4-BF47-9EE1-129B6BFE9B69}"/>
              </a:ext>
            </a:extLst>
          </p:cNvPr>
          <p:cNvSpPr txBox="1"/>
          <p:nvPr/>
        </p:nvSpPr>
        <p:spPr>
          <a:xfrm>
            <a:off x="14457683" y="12437628"/>
            <a:ext cx="8712437" cy="120007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 defTabSz="1828343"/>
            <a:r>
              <a:rPr lang="en-US" sz="3599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Meta: </a:t>
            </a:r>
            <a:r>
              <a:rPr lang="en-US" sz="3599" b="1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8</a:t>
            </a:r>
            <a:r>
              <a:rPr lang="en-US" sz="3599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599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| Valor 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</a:t>
            </a:r>
          </a:p>
          <a:p>
            <a:pPr algn="ctr" defTabSz="1828343"/>
            <a:r>
              <a:rPr lang="en-US" sz="3599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Periodo</a:t>
            </a:r>
            <a:r>
              <a:rPr lang="en-US" sz="3599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: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Marzo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2020 </a:t>
            </a:r>
            <a:endParaRPr lang="en-US" sz="3599" b="1" dirty="0">
              <a:solidFill>
                <a:srgbClr val="1F497D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16378375" y="8724556"/>
            <a:ext cx="5706132" cy="5713464"/>
            <a:chOff x="16153753" y="8827794"/>
            <a:chExt cx="5706132" cy="5713464"/>
          </a:xfrm>
        </p:grpSpPr>
        <p:graphicFrame>
          <p:nvGraphicFramePr>
            <p:cNvPr id="15" name="Chart 23">
              <a:extLst>
                <a:ext uri="{FF2B5EF4-FFF2-40B4-BE49-F238E27FC236}">
                  <a16:creationId xmlns="" xmlns:a16="http://schemas.microsoft.com/office/drawing/2014/main" id="{A4EE410A-CC16-7E4F-B466-0629C62CA665}"/>
                </a:ext>
              </a:extLst>
            </p:cNvPr>
            <p:cNvGraphicFramePr/>
            <p:nvPr>
              <p:extLst/>
            </p:nvPr>
          </p:nvGraphicFramePr>
          <p:xfrm>
            <a:off x="16153753" y="8827794"/>
            <a:ext cx="5706132" cy="571346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pSp>
          <p:nvGrpSpPr>
            <p:cNvPr id="24" name="Group 15">
              <a:extLst>
                <a:ext uri="{FF2B5EF4-FFF2-40B4-BE49-F238E27FC236}">
                  <a16:creationId xmlns="" xmlns:a16="http://schemas.microsoft.com/office/drawing/2014/main" id="{5CAE7901-A099-184A-B617-186C579C36AA}"/>
                </a:ext>
              </a:extLst>
            </p:cNvPr>
            <p:cNvGrpSpPr>
              <a:grpSpLocks noChangeAspect="1"/>
            </p:cNvGrpSpPr>
            <p:nvPr/>
          </p:nvGrpSpPr>
          <p:grpSpPr>
            <a:xfrm rot="8632138">
              <a:off x="18584510" y="10753652"/>
              <a:ext cx="2661219" cy="846452"/>
              <a:chOff x="7469178" y="7156087"/>
              <a:chExt cx="1914635" cy="608988"/>
            </a:xfrm>
          </p:grpSpPr>
          <p:sp>
            <p:nvSpPr>
              <p:cNvPr id="25" name="Triangle 4">
                <a:extLst>
                  <a:ext uri="{FF2B5EF4-FFF2-40B4-BE49-F238E27FC236}">
                    <a16:creationId xmlns="" xmlns:a16="http://schemas.microsoft.com/office/drawing/2014/main" id="{2E2FFB45-7052-BD4F-BC29-091DB13E0FF2}"/>
                  </a:ext>
                </a:extLst>
              </p:cNvPr>
              <p:cNvSpPr/>
              <p:nvPr/>
            </p:nvSpPr>
            <p:spPr>
              <a:xfrm rot="17282797">
                <a:off x="8208693" y="6416572"/>
                <a:ext cx="249680" cy="1728710"/>
              </a:xfrm>
              <a:prstGeom prst="triangle">
                <a:avLst/>
              </a:prstGeom>
              <a:solidFill>
                <a:schemeClr val="tx2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343"/>
                <a:endParaRPr lang="en-US" sz="3599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Oval 5">
                <a:extLst>
                  <a:ext uri="{FF2B5EF4-FFF2-40B4-BE49-F238E27FC236}">
                    <a16:creationId xmlns="" xmlns:a16="http://schemas.microsoft.com/office/drawing/2014/main" id="{A1FFCACC-6FDD-FD48-AF7C-AA377D4D9D3A}"/>
                  </a:ext>
                </a:extLst>
              </p:cNvPr>
              <p:cNvSpPr/>
              <p:nvPr/>
            </p:nvSpPr>
            <p:spPr>
              <a:xfrm rot="684176">
                <a:off x="8955484" y="7336747"/>
                <a:ext cx="428329" cy="42832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32" tIns="91416" rIns="182832" bIns="9141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828343"/>
                <a:endParaRPr lang="en-US" sz="3599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0" name="TextBox 18">
            <a:extLst>
              <a:ext uri="{FF2B5EF4-FFF2-40B4-BE49-F238E27FC236}">
                <a16:creationId xmlns="" xmlns:a16="http://schemas.microsoft.com/office/drawing/2014/main" id="{F009F5A7-1AA4-BF47-9EE1-129B6BFE9B69}"/>
              </a:ext>
            </a:extLst>
          </p:cNvPr>
          <p:cNvSpPr txBox="1"/>
          <p:nvPr/>
        </p:nvSpPr>
        <p:spPr>
          <a:xfrm>
            <a:off x="52012" y="2839329"/>
            <a:ext cx="14767573" cy="646203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571500" indent="-571500" defTabSz="1828343">
              <a:buFont typeface="Wingdings" panose="05000000000000000000" pitchFamily="2" charset="2"/>
              <a:buChar char="Ø"/>
            </a:pP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Tiempo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promedio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del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proceso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de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compra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de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Bienes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y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Servicios</a:t>
            </a:r>
            <a:endParaRPr lang="en-US" sz="3599" b="1" dirty="0">
              <a:solidFill>
                <a:srgbClr val="1F497D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2" y="3708125"/>
            <a:ext cx="11856756" cy="992957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2313" y="2839329"/>
            <a:ext cx="9378256" cy="559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99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437769" y="6456633"/>
            <a:ext cx="23119636" cy="1157568"/>
          </a:xfrm>
          <a:prstGeom prst="roundRect">
            <a:avLst/>
          </a:prstGeom>
          <a:solidFill>
            <a:schemeClr val="lt1">
              <a:alpha val="36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82832" tIns="91416" rIns="182832" bIns="91416">
            <a:spAutoFit/>
          </a:bodyPr>
          <a:lstStyle/>
          <a:p>
            <a:pPr algn="ctr" defTabSz="1828343"/>
            <a:r>
              <a:rPr lang="es-SV" sz="5599" b="1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Colaboradores de </a:t>
            </a:r>
            <a:r>
              <a:rPr lang="es-SV" sz="5599" b="1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Insaforp</a:t>
            </a:r>
            <a:r>
              <a:rPr lang="es-SV" sz="5599" b="1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participan de la campaña de donación de sangre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266" y="553950"/>
            <a:ext cx="7870242" cy="590268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819" y="553953"/>
            <a:ext cx="8854024" cy="590268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819" y="7771195"/>
            <a:ext cx="8854024" cy="555847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328" y="7771194"/>
            <a:ext cx="7910118" cy="527341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" r="50080"/>
          <a:stretch/>
        </p:blipFill>
        <p:spPr>
          <a:xfrm>
            <a:off x="21269344" y="553951"/>
            <a:ext cx="2288060" cy="1385313"/>
          </a:xfrm>
          <a:prstGeom prst="rect">
            <a:avLst/>
          </a:prstGeom>
        </p:spPr>
      </p:pic>
      <p:sp>
        <p:nvSpPr>
          <p:cNvPr id="9" name="Rectángulo redondeado 8"/>
          <p:cNvSpPr/>
          <p:nvPr/>
        </p:nvSpPr>
        <p:spPr>
          <a:xfrm>
            <a:off x="20488561" y="1781139"/>
            <a:ext cx="3928553" cy="1838464"/>
          </a:xfrm>
          <a:prstGeom prst="roundRect">
            <a:avLst/>
          </a:prstGeom>
          <a:solidFill>
            <a:sysClr val="window" lastClr="FFFFFF">
              <a:alpha val="53000"/>
            </a:sysClr>
          </a:solidFill>
          <a:ln w="25400" cap="flat" cmpd="sng" algn="ctr">
            <a:noFill/>
            <a:prstDash val="solid"/>
          </a:ln>
          <a:effectLst/>
        </p:spPr>
        <p:txBody>
          <a:bodyPr wrap="square" lIns="182832" tIns="91416" rIns="182832" bIns="91416">
            <a:spAutoFit/>
          </a:bodyPr>
          <a:lstStyle/>
          <a:p>
            <a:pPr algn="ctr" defTabSz="1828343">
              <a:defRPr/>
            </a:pPr>
            <a:r>
              <a:rPr lang="es-SV" sz="4799" b="1" kern="0" dirty="0">
                <a:ln w="0"/>
                <a:solidFill>
                  <a:srgbClr val="E43E1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Febrero 2020</a:t>
            </a:r>
          </a:p>
        </p:txBody>
      </p:sp>
    </p:spTree>
    <p:extLst>
      <p:ext uri="{BB962C8B-B14F-4D97-AF65-F5344CB8AC3E}">
        <p14:creationId xmlns:p14="http://schemas.microsoft.com/office/powerpoint/2010/main" val="314255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Oval 66">
            <a:extLst>
              <a:ext uri="{FF2B5EF4-FFF2-40B4-BE49-F238E27FC236}">
                <a16:creationId xmlns:a16="http://schemas.microsoft.com/office/drawing/2014/main" xmlns="" id="{F887AC0D-925A-5243-863B-6E4B14CC7257}"/>
              </a:ext>
            </a:extLst>
          </p:cNvPr>
          <p:cNvSpPr/>
          <p:nvPr/>
        </p:nvSpPr>
        <p:spPr>
          <a:xfrm>
            <a:off x="9780804" y="8485394"/>
            <a:ext cx="1539074" cy="1369920"/>
          </a:xfrm>
          <a:prstGeom prst="ellipse">
            <a:avLst/>
          </a:prstGeom>
          <a:solidFill>
            <a:schemeClr val="accent4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28" name="CuadroTexto 27"/>
          <p:cNvSpPr txBox="1"/>
          <p:nvPr/>
        </p:nvSpPr>
        <p:spPr>
          <a:xfrm rot="16200000">
            <a:off x="-5030893" y="6037681"/>
            <a:ext cx="125572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5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UNIDAD CENTRO DE ATENCIÓN Y </a:t>
            </a:r>
          </a:p>
          <a:p>
            <a:pPr algn="ctr"/>
            <a:r>
              <a:rPr lang="es-SV" sz="5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ACCESO A LA INFORMACIÓN</a:t>
            </a:r>
            <a:endParaRPr lang="es-SV" sz="5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70" name="Rectangle 1">
            <a:extLst>
              <a:ext uri="{FF2B5EF4-FFF2-40B4-BE49-F238E27FC236}">
                <a16:creationId xmlns="" xmlns:a16="http://schemas.microsoft.com/office/drawing/2014/main" id="{426D3A24-7E88-5C49-8894-3CAEB7D88A2C}"/>
              </a:ext>
            </a:extLst>
          </p:cNvPr>
          <p:cNvSpPr/>
          <p:nvPr/>
        </p:nvSpPr>
        <p:spPr>
          <a:xfrm>
            <a:off x="13335001" y="7422298"/>
            <a:ext cx="10034292" cy="571889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71" name="TextBox 49">
            <a:extLst>
              <a:ext uri="{FF2B5EF4-FFF2-40B4-BE49-F238E27FC236}">
                <a16:creationId xmlns="" xmlns:a16="http://schemas.microsoft.com/office/drawing/2014/main" id="{7883AACF-98B3-6843-B443-3CF09065DCAC}"/>
              </a:ext>
            </a:extLst>
          </p:cNvPr>
          <p:cNvSpPr txBox="1"/>
          <p:nvPr/>
        </p:nvSpPr>
        <p:spPr>
          <a:xfrm>
            <a:off x="14099378" y="7950222"/>
            <a:ext cx="8765541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32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MONTO EJECUTADO AL PRIMER TRIMESTRE</a:t>
            </a:r>
            <a:endParaRPr lang="en-US" sz="3200" b="1" dirty="0">
              <a:solidFill>
                <a:srgbClr val="445469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graphicFrame>
        <p:nvGraphicFramePr>
          <p:cNvPr id="72" name="Chart 51">
            <a:extLst>
              <a:ext uri="{FF2B5EF4-FFF2-40B4-BE49-F238E27FC236}">
                <a16:creationId xmlns="" xmlns:a16="http://schemas.microsoft.com/office/drawing/2014/main" id="{BAA088CE-D2D7-5647-80C4-4D82175BB5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8776985"/>
              </p:ext>
            </p:extLst>
          </p:nvPr>
        </p:nvGraphicFramePr>
        <p:xfrm>
          <a:off x="14300200" y="8686802"/>
          <a:ext cx="8623300" cy="4454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3" name="Imagen 7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" r="50080"/>
          <a:stretch/>
        </p:blipFill>
        <p:spPr>
          <a:xfrm>
            <a:off x="21808203" y="349642"/>
            <a:ext cx="2113433" cy="1279585"/>
          </a:xfrm>
          <a:prstGeom prst="rect">
            <a:avLst/>
          </a:prstGeom>
        </p:spPr>
      </p:pic>
      <p:sp>
        <p:nvSpPr>
          <p:cNvPr id="43" name="Rectangle 4">
            <a:extLst>
              <a:ext uri="{FF2B5EF4-FFF2-40B4-BE49-F238E27FC236}">
                <a16:creationId xmlns:a16="http://schemas.microsoft.com/office/drawing/2014/main" xmlns="" id="{1EEDC4B1-F47E-5640-A67C-8B1AD3B0E9CC}"/>
              </a:ext>
            </a:extLst>
          </p:cNvPr>
          <p:cNvSpPr/>
          <p:nvPr/>
        </p:nvSpPr>
        <p:spPr>
          <a:xfrm>
            <a:off x="2540000" y="2788431"/>
            <a:ext cx="4140200" cy="393192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44" name="TextBox 50">
            <a:extLst>
              <a:ext uri="{FF2B5EF4-FFF2-40B4-BE49-F238E27FC236}">
                <a16:creationId xmlns:a16="http://schemas.microsoft.com/office/drawing/2014/main" xmlns="" id="{1C1B2372-35BA-9443-B6B8-F9948D2D5A8D}"/>
              </a:ext>
            </a:extLst>
          </p:cNvPr>
          <p:cNvSpPr txBox="1"/>
          <p:nvPr/>
        </p:nvSpPr>
        <p:spPr>
          <a:xfrm>
            <a:off x="3181161" y="2979838"/>
            <a:ext cx="2855269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32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INFORMES FC</a:t>
            </a:r>
            <a:endParaRPr lang="en-US" sz="3200" b="1" dirty="0">
              <a:solidFill>
                <a:srgbClr val="445469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graphicFrame>
        <p:nvGraphicFramePr>
          <p:cNvPr id="46" name="Chart 52">
            <a:extLst>
              <a:ext uri="{FF2B5EF4-FFF2-40B4-BE49-F238E27FC236}">
                <a16:creationId xmlns:a16="http://schemas.microsoft.com/office/drawing/2014/main" xmlns="" id="{6D201D47-5000-5D49-8792-D4D51A4091DB}"/>
              </a:ext>
            </a:extLst>
          </p:cNvPr>
          <p:cNvGraphicFramePr/>
          <p:nvPr>
            <p:extLst/>
          </p:nvPr>
        </p:nvGraphicFramePr>
        <p:xfrm>
          <a:off x="2859660" y="3683747"/>
          <a:ext cx="3498273" cy="28211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7" name="TextBox 53">
            <a:extLst>
              <a:ext uri="{FF2B5EF4-FFF2-40B4-BE49-F238E27FC236}">
                <a16:creationId xmlns:a16="http://schemas.microsoft.com/office/drawing/2014/main" xmlns="" id="{1418BD4B-1B71-9346-92CD-833789A96085}"/>
              </a:ext>
            </a:extLst>
          </p:cNvPr>
          <p:cNvSpPr txBox="1"/>
          <p:nvPr/>
        </p:nvSpPr>
        <p:spPr>
          <a:xfrm>
            <a:off x="3781489" y="4801931"/>
            <a:ext cx="1654620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2.3 </a:t>
            </a:r>
            <a:r>
              <a:rPr lang="en-US" sz="3200" b="1" dirty="0" err="1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días</a:t>
            </a:r>
            <a:endParaRPr lang="en-US" sz="3200" b="1" dirty="0">
              <a:solidFill>
                <a:srgbClr val="445469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95" name="TextBox 49">
            <a:extLst>
              <a:ext uri="{FF2B5EF4-FFF2-40B4-BE49-F238E27FC236}">
                <a16:creationId xmlns="" xmlns:a16="http://schemas.microsoft.com/office/drawing/2014/main" id="{7883AACF-98B3-6843-B443-3CF09065DCAC}"/>
              </a:ext>
            </a:extLst>
          </p:cNvPr>
          <p:cNvSpPr txBox="1"/>
          <p:nvPr/>
        </p:nvSpPr>
        <p:spPr>
          <a:xfrm>
            <a:off x="3406634" y="2009387"/>
            <a:ext cx="11139588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32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EFICACIA EN REVISIÓN DE INFORMES – DÍAS PROMEDIO</a:t>
            </a:r>
            <a:endParaRPr lang="en-US" sz="3200" b="1" dirty="0">
              <a:solidFill>
                <a:srgbClr val="445469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96" name="TextBox 49">
            <a:extLst>
              <a:ext uri="{FF2B5EF4-FFF2-40B4-BE49-F238E27FC236}">
                <a16:creationId xmlns="" xmlns:a16="http://schemas.microsoft.com/office/drawing/2014/main" id="{7883AACF-98B3-6843-B443-3CF09065DCAC}"/>
              </a:ext>
            </a:extLst>
          </p:cNvPr>
          <p:cNvSpPr txBox="1"/>
          <p:nvPr/>
        </p:nvSpPr>
        <p:spPr>
          <a:xfrm>
            <a:off x="16183540" y="1968716"/>
            <a:ext cx="6946900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just"/>
            <a:r>
              <a:rPr lang="es-ES" sz="32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INDICE DE EFICACIA DE REVISIÓN</a:t>
            </a:r>
            <a:endParaRPr lang="en-US" sz="3200" b="1" dirty="0">
              <a:solidFill>
                <a:srgbClr val="445469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graphicFrame>
        <p:nvGraphicFramePr>
          <p:cNvPr id="97" name="Chart 42">
            <a:extLst>
              <a:ext uri="{FF2B5EF4-FFF2-40B4-BE49-F238E27FC236}">
                <a16:creationId xmlns:a16="http://schemas.microsoft.com/office/drawing/2014/main" xmlns="" id="{544AC49D-082D-A249-9510-92C39BBF346E}"/>
              </a:ext>
            </a:extLst>
          </p:cNvPr>
          <p:cNvGraphicFramePr/>
          <p:nvPr>
            <p:extLst/>
          </p:nvPr>
        </p:nvGraphicFramePr>
        <p:xfrm>
          <a:off x="2364371" y="8349066"/>
          <a:ext cx="10335631" cy="39042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8" name="Oval 58">
            <a:extLst>
              <a:ext uri="{FF2B5EF4-FFF2-40B4-BE49-F238E27FC236}">
                <a16:creationId xmlns:a16="http://schemas.microsoft.com/office/drawing/2014/main" xmlns="" id="{83ADA275-3B7A-1549-8D4E-821922580132}"/>
              </a:ext>
            </a:extLst>
          </p:cNvPr>
          <p:cNvSpPr/>
          <p:nvPr/>
        </p:nvSpPr>
        <p:spPr>
          <a:xfrm>
            <a:off x="9907804" y="8534997"/>
            <a:ext cx="1289217" cy="124495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99" name="TextBox 70">
            <a:extLst>
              <a:ext uri="{FF2B5EF4-FFF2-40B4-BE49-F238E27FC236}">
                <a16:creationId xmlns:a16="http://schemas.microsoft.com/office/drawing/2014/main" xmlns="" id="{AC057128-B076-2645-81CD-B6CCEB9B89CB}"/>
              </a:ext>
            </a:extLst>
          </p:cNvPr>
          <p:cNvSpPr txBox="1"/>
          <p:nvPr/>
        </p:nvSpPr>
        <p:spPr>
          <a:xfrm>
            <a:off x="10070370" y="8926641"/>
            <a:ext cx="1011816" cy="584775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2" charset="77"/>
                <a:ea typeface="League Spartan" charset="0"/>
                <a:cs typeface="Poppins" pitchFamily="2" charset="77"/>
              </a:rPr>
              <a:t>88%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7" name="TextBox 49">
            <a:extLst>
              <a:ext uri="{FF2B5EF4-FFF2-40B4-BE49-F238E27FC236}">
                <a16:creationId xmlns="" xmlns:a16="http://schemas.microsoft.com/office/drawing/2014/main" id="{7883AACF-98B3-6843-B443-3CF09065DCAC}"/>
              </a:ext>
            </a:extLst>
          </p:cNvPr>
          <p:cNvSpPr txBox="1"/>
          <p:nvPr/>
        </p:nvSpPr>
        <p:spPr>
          <a:xfrm>
            <a:off x="2742903" y="7365447"/>
            <a:ext cx="9808263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just"/>
            <a:r>
              <a:rPr lang="es-ES" sz="32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PORCENTAJE DE INFORMES SIN OBSERVACIONES</a:t>
            </a:r>
            <a:endParaRPr lang="en-US" sz="3200" b="1" dirty="0">
              <a:solidFill>
                <a:srgbClr val="445469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grpSp>
        <p:nvGrpSpPr>
          <p:cNvPr id="38" name="Group 35">
            <a:extLst>
              <a:ext uri="{FF2B5EF4-FFF2-40B4-BE49-F238E27FC236}">
                <a16:creationId xmlns="" xmlns:a16="http://schemas.microsoft.com/office/drawing/2014/main" id="{CBCB6F32-3ACB-4C4D-BAF4-BE78721E2348}"/>
              </a:ext>
            </a:extLst>
          </p:cNvPr>
          <p:cNvGrpSpPr/>
          <p:nvPr/>
        </p:nvGrpSpPr>
        <p:grpSpPr>
          <a:xfrm>
            <a:off x="17391228" y="4772997"/>
            <a:ext cx="4431656" cy="2206510"/>
            <a:chOff x="13097482" y="5001118"/>
            <a:chExt cx="4431656" cy="2206510"/>
          </a:xfrm>
        </p:grpSpPr>
        <p:sp>
          <p:nvSpPr>
            <p:cNvPr id="39" name="Freeform 1047">
              <a:extLst>
                <a:ext uri="{FF2B5EF4-FFF2-40B4-BE49-F238E27FC236}">
                  <a16:creationId xmlns="" xmlns:a16="http://schemas.microsoft.com/office/drawing/2014/main" id="{DF5B4947-E12A-6B44-B479-39634631C58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3097482" y="5001118"/>
              <a:ext cx="2220042" cy="2206510"/>
            </a:xfrm>
            <a:custGeom>
              <a:avLst/>
              <a:gdLst>
                <a:gd name="T0" fmla="*/ 757768 w 286977"/>
                <a:gd name="T1" fmla="*/ 831883 h 285393"/>
                <a:gd name="T2" fmla="*/ 741955 w 286977"/>
                <a:gd name="T3" fmla="*/ 946958 h 285393"/>
                <a:gd name="T4" fmla="*/ 727364 w 286977"/>
                <a:gd name="T5" fmla="*/ 831883 h 285393"/>
                <a:gd name="T6" fmla="*/ 208926 w 286977"/>
                <a:gd name="T7" fmla="*/ 816462 h 285393"/>
                <a:gd name="T8" fmla="*/ 225380 w 286977"/>
                <a:gd name="T9" fmla="*/ 932725 h 285393"/>
                <a:gd name="T10" fmla="*/ 195017 w 286977"/>
                <a:gd name="T11" fmla="*/ 932725 h 285393"/>
                <a:gd name="T12" fmla="*/ 208926 w 286977"/>
                <a:gd name="T13" fmla="*/ 816462 h 285393"/>
                <a:gd name="T14" fmla="*/ 499776 w 286977"/>
                <a:gd name="T15" fmla="*/ 640445 h 285393"/>
                <a:gd name="T16" fmla="*/ 661571 w 286977"/>
                <a:gd name="T17" fmla="*/ 602279 h 285393"/>
                <a:gd name="T18" fmla="*/ 341572 w 286977"/>
                <a:gd name="T19" fmla="*/ 567692 h 285393"/>
                <a:gd name="T20" fmla="*/ 366735 w 286977"/>
                <a:gd name="T21" fmla="*/ 716777 h 285393"/>
                <a:gd name="T22" fmla="*/ 341572 w 286977"/>
                <a:gd name="T23" fmla="*/ 567692 h 285393"/>
                <a:gd name="T24" fmla="*/ 366735 w 286977"/>
                <a:gd name="T25" fmla="*/ 522372 h 285393"/>
                <a:gd name="T26" fmla="*/ 475804 w 286977"/>
                <a:gd name="T27" fmla="*/ 621363 h 285393"/>
                <a:gd name="T28" fmla="*/ 584866 w 286977"/>
                <a:gd name="T29" fmla="*/ 522372 h 285393"/>
                <a:gd name="T30" fmla="*/ 475804 w 286977"/>
                <a:gd name="T31" fmla="*/ 517601 h 285393"/>
                <a:gd name="T32" fmla="*/ 552509 w 286977"/>
                <a:gd name="T33" fmla="*/ 127606 h 285393"/>
                <a:gd name="T34" fmla="*/ 542918 w 286977"/>
                <a:gd name="T35" fmla="*/ 174126 h 285393"/>
                <a:gd name="T36" fmla="*/ 287636 w 286977"/>
                <a:gd name="T37" fmla="*/ 147888 h 285393"/>
                <a:gd name="T38" fmla="*/ 475804 w 286977"/>
                <a:gd name="T39" fmla="*/ 488979 h 285393"/>
                <a:gd name="T40" fmla="*/ 655578 w 286977"/>
                <a:gd name="T41" fmla="*/ 128811 h 285393"/>
                <a:gd name="T42" fmla="*/ 593259 w 286977"/>
                <a:gd name="T43" fmla="*/ 152661 h 285393"/>
                <a:gd name="T44" fmla="*/ 475804 w 286977"/>
                <a:gd name="T45" fmla="*/ 29810 h 285393"/>
                <a:gd name="T46" fmla="*/ 523743 w 286977"/>
                <a:gd name="T47" fmla="*/ 149074 h 285393"/>
                <a:gd name="T48" fmla="*/ 530935 w 286977"/>
                <a:gd name="T49" fmla="*/ 89448 h 285393"/>
                <a:gd name="T50" fmla="*/ 602845 w 286977"/>
                <a:gd name="T51" fmla="*/ 124035 h 285393"/>
                <a:gd name="T52" fmla="*/ 475804 w 286977"/>
                <a:gd name="T53" fmla="*/ 29810 h 285393"/>
                <a:gd name="T54" fmla="*/ 709510 w 286977"/>
                <a:gd name="T55" fmla="*/ 238524 h 285393"/>
                <a:gd name="T56" fmla="*/ 613626 w 286977"/>
                <a:gd name="T57" fmla="*/ 514027 h 285393"/>
                <a:gd name="T58" fmla="*/ 812586 w 286977"/>
                <a:gd name="T59" fmla="*/ 601085 h 285393"/>
                <a:gd name="T60" fmla="*/ 952803 w 286977"/>
                <a:gd name="T61" fmla="*/ 932641 h 285393"/>
                <a:gd name="T62" fmla="*/ 922847 w 286977"/>
                <a:gd name="T63" fmla="*/ 932641 h 285393"/>
                <a:gd name="T64" fmla="*/ 806591 w 286977"/>
                <a:gd name="T65" fmla="*/ 629711 h 285393"/>
                <a:gd name="T66" fmla="*/ 599252 w 286977"/>
                <a:gd name="T67" fmla="*/ 745396 h 285393"/>
                <a:gd name="T68" fmla="*/ 588464 w 286977"/>
                <a:gd name="T69" fmla="*/ 751360 h 285393"/>
                <a:gd name="T70" fmla="*/ 490183 w 286977"/>
                <a:gd name="T71" fmla="*/ 670262 h 285393"/>
                <a:gd name="T72" fmla="*/ 475804 w 286977"/>
                <a:gd name="T73" fmla="*/ 946951 h 285393"/>
                <a:gd name="T74" fmla="*/ 461417 w 286977"/>
                <a:gd name="T75" fmla="*/ 670262 h 285393"/>
                <a:gd name="T76" fmla="*/ 363146 w 286977"/>
                <a:gd name="T77" fmla="*/ 751360 h 285393"/>
                <a:gd name="T78" fmla="*/ 351158 w 286977"/>
                <a:gd name="T79" fmla="*/ 745396 h 285393"/>
                <a:gd name="T80" fmla="*/ 145017 w 286977"/>
                <a:gd name="T81" fmla="*/ 629711 h 285393"/>
                <a:gd name="T82" fmla="*/ 28764 w 286977"/>
                <a:gd name="T83" fmla="*/ 932641 h 285393"/>
                <a:gd name="T84" fmla="*/ 0 w 286977"/>
                <a:gd name="T85" fmla="*/ 932641 h 285393"/>
                <a:gd name="T86" fmla="*/ 140217 w 286977"/>
                <a:gd name="T87" fmla="*/ 601085 h 285393"/>
                <a:gd name="T88" fmla="*/ 337978 w 286977"/>
                <a:gd name="T89" fmla="*/ 514027 h 285393"/>
                <a:gd name="T90" fmla="*/ 243293 w 286977"/>
                <a:gd name="T91" fmla="*/ 238524 h 28539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86977" h="285393">
                  <a:moveTo>
                    <a:pt x="223471" y="246063"/>
                  </a:moveTo>
                  <a:cubicBezTo>
                    <a:pt x="226036" y="246063"/>
                    <a:pt x="228234" y="248208"/>
                    <a:pt x="228234" y="250711"/>
                  </a:cubicBezTo>
                  <a:lnTo>
                    <a:pt x="228234" y="281102"/>
                  </a:lnTo>
                  <a:cubicBezTo>
                    <a:pt x="228234" y="283247"/>
                    <a:pt x="226036" y="285393"/>
                    <a:pt x="223471" y="285393"/>
                  </a:cubicBezTo>
                  <a:cubicBezTo>
                    <a:pt x="221273" y="285393"/>
                    <a:pt x="219075" y="283247"/>
                    <a:pt x="219075" y="281102"/>
                  </a:cubicBezTo>
                  <a:lnTo>
                    <a:pt x="219075" y="250711"/>
                  </a:lnTo>
                  <a:cubicBezTo>
                    <a:pt x="219075" y="248208"/>
                    <a:pt x="221273" y="246063"/>
                    <a:pt x="223471" y="246063"/>
                  </a:cubicBezTo>
                  <a:close/>
                  <a:moveTo>
                    <a:pt x="62929" y="246063"/>
                  </a:moveTo>
                  <a:cubicBezTo>
                    <a:pt x="65596" y="246063"/>
                    <a:pt x="67882" y="248208"/>
                    <a:pt x="67882" y="250711"/>
                  </a:cubicBezTo>
                  <a:lnTo>
                    <a:pt x="67882" y="281102"/>
                  </a:lnTo>
                  <a:cubicBezTo>
                    <a:pt x="67882" y="283247"/>
                    <a:pt x="65596" y="285393"/>
                    <a:pt x="62929" y="285393"/>
                  </a:cubicBezTo>
                  <a:cubicBezTo>
                    <a:pt x="61024" y="285393"/>
                    <a:pt x="58738" y="283247"/>
                    <a:pt x="58738" y="281102"/>
                  </a:cubicBezTo>
                  <a:lnTo>
                    <a:pt x="58738" y="250711"/>
                  </a:lnTo>
                  <a:cubicBezTo>
                    <a:pt x="58738" y="248208"/>
                    <a:pt x="61024" y="246063"/>
                    <a:pt x="62929" y="246063"/>
                  </a:cubicBezTo>
                  <a:close/>
                  <a:moveTo>
                    <a:pt x="183376" y="171090"/>
                  </a:moveTo>
                  <a:lnTo>
                    <a:pt x="150528" y="193016"/>
                  </a:lnTo>
                  <a:lnTo>
                    <a:pt x="176518" y="216020"/>
                  </a:lnTo>
                  <a:lnTo>
                    <a:pt x="199259" y="181514"/>
                  </a:lnTo>
                  <a:cubicBezTo>
                    <a:pt x="193123" y="180076"/>
                    <a:pt x="188069" y="176122"/>
                    <a:pt x="183376" y="171090"/>
                  </a:cubicBezTo>
                  <a:close/>
                  <a:moveTo>
                    <a:pt x="102878" y="171090"/>
                  </a:moveTo>
                  <a:cubicBezTo>
                    <a:pt x="98908" y="176122"/>
                    <a:pt x="93132" y="180076"/>
                    <a:pt x="86995" y="181514"/>
                  </a:cubicBezTo>
                  <a:lnTo>
                    <a:pt x="110459" y="216020"/>
                  </a:lnTo>
                  <a:lnTo>
                    <a:pt x="136088" y="193016"/>
                  </a:lnTo>
                  <a:lnTo>
                    <a:pt x="102878" y="171090"/>
                  </a:lnTo>
                  <a:close/>
                  <a:moveTo>
                    <a:pt x="112986" y="147368"/>
                  </a:moveTo>
                  <a:lnTo>
                    <a:pt x="110459" y="157432"/>
                  </a:lnTo>
                  <a:cubicBezTo>
                    <a:pt x="110098" y="159588"/>
                    <a:pt x="108654" y="161745"/>
                    <a:pt x="107932" y="163902"/>
                  </a:cubicBezTo>
                  <a:lnTo>
                    <a:pt x="143308" y="187265"/>
                  </a:lnTo>
                  <a:lnTo>
                    <a:pt x="179045" y="163902"/>
                  </a:lnTo>
                  <a:cubicBezTo>
                    <a:pt x="177601" y="161745"/>
                    <a:pt x="176879" y="159588"/>
                    <a:pt x="176157" y="157432"/>
                  </a:cubicBezTo>
                  <a:lnTo>
                    <a:pt x="173630" y="147368"/>
                  </a:lnTo>
                  <a:cubicBezTo>
                    <a:pt x="164245" y="152759"/>
                    <a:pt x="154137" y="155994"/>
                    <a:pt x="143308" y="155994"/>
                  </a:cubicBezTo>
                  <a:cubicBezTo>
                    <a:pt x="132479" y="155994"/>
                    <a:pt x="122371" y="152759"/>
                    <a:pt x="112986" y="147368"/>
                  </a:cubicBezTo>
                  <a:close/>
                  <a:moveTo>
                    <a:pt x="166411" y="38459"/>
                  </a:moveTo>
                  <a:lnTo>
                    <a:pt x="166411" y="48164"/>
                  </a:lnTo>
                  <a:cubicBezTo>
                    <a:pt x="166411" y="50321"/>
                    <a:pt x="164967" y="52118"/>
                    <a:pt x="163523" y="52477"/>
                  </a:cubicBezTo>
                  <a:cubicBezTo>
                    <a:pt x="151249" y="56071"/>
                    <a:pt x="140420" y="57509"/>
                    <a:pt x="130674" y="57509"/>
                  </a:cubicBezTo>
                  <a:cubicBezTo>
                    <a:pt x="108654" y="57509"/>
                    <a:pt x="93493" y="49961"/>
                    <a:pt x="86635" y="44570"/>
                  </a:cubicBezTo>
                  <a:cubicBezTo>
                    <a:pt x="83386" y="52837"/>
                    <a:pt x="81942" y="61822"/>
                    <a:pt x="81942" y="71887"/>
                  </a:cubicBezTo>
                  <a:cubicBezTo>
                    <a:pt x="81942" y="113221"/>
                    <a:pt x="109376" y="147368"/>
                    <a:pt x="143308" y="147368"/>
                  </a:cubicBezTo>
                  <a:cubicBezTo>
                    <a:pt x="177240" y="147368"/>
                    <a:pt x="205035" y="113221"/>
                    <a:pt x="205035" y="71887"/>
                  </a:cubicBezTo>
                  <a:cubicBezTo>
                    <a:pt x="205035" y="59306"/>
                    <a:pt x="202147" y="48164"/>
                    <a:pt x="197455" y="38819"/>
                  </a:cubicBezTo>
                  <a:cubicBezTo>
                    <a:pt x="191318" y="43132"/>
                    <a:pt x="182654" y="46007"/>
                    <a:pt x="182294" y="46367"/>
                  </a:cubicBezTo>
                  <a:cubicBezTo>
                    <a:pt x="180850" y="46726"/>
                    <a:pt x="179767" y="46367"/>
                    <a:pt x="178684" y="46007"/>
                  </a:cubicBezTo>
                  <a:lnTo>
                    <a:pt x="166411" y="38459"/>
                  </a:lnTo>
                  <a:close/>
                  <a:moveTo>
                    <a:pt x="143308" y="8986"/>
                  </a:moveTo>
                  <a:cubicBezTo>
                    <a:pt x="118761" y="8986"/>
                    <a:pt x="100713" y="19050"/>
                    <a:pt x="89883" y="37021"/>
                  </a:cubicBezTo>
                  <a:cubicBezTo>
                    <a:pt x="97825" y="42054"/>
                    <a:pt x="120927" y="55712"/>
                    <a:pt x="157747" y="44929"/>
                  </a:cubicBezTo>
                  <a:lnTo>
                    <a:pt x="157747" y="30911"/>
                  </a:lnTo>
                  <a:cubicBezTo>
                    <a:pt x="157747" y="29114"/>
                    <a:pt x="158469" y="27676"/>
                    <a:pt x="159913" y="26957"/>
                  </a:cubicBezTo>
                  <a:cubicBezTo>
                    <a:pt x="161357" y="26238"/>
                    <a:pt x="163162" y="26238"/>
                    <a:pt x="164245" y="26957"/>
                  </a:cubicBezTo>
                  <a:lnTo>
                    <a:pt x="181572" y="37381"/>
                  </a:lnTo>
                  <a:cubicBezTo>
                    <a:pt x="184459" y="35943"/>
                    <a:pt x="189152" y="34146"/>
                    <a:pt x="192762" y="31630"/>
                  </a:cubicBezTo>
                  <a:cubicBezTo>
                    <a:pt x="182654" y="16893"/>
                    <a:pt x="164967" y="8986"/>
                    <a:pt x="143308" y="8986"/>
                  </a:cubicBezTo>
                  <a:close/>
                  <a:moveTo>
                    <a:pt x="143308" y="0"/>
                  </a:moveTo>
                  <a:cubicBezTo>
                    <a:pt x="185542" y="0"/>
                    <a:pt x="213699" y="28754"/>
                    <a:pt x="213699" y="71887"/>
                  </a:cubicBezTo>
                  <a:cubicBezTo>
                    <a:pt x="213699" y="101001"/>
                    <a:pt x="200703" y="127239"/>
                    <a:pt x="181572" y="142336"/>
                  </a:cubicBezTo>
                  <a:lnTo>
                    <a:pt x="184820" y="154916"/>
                  </a:lnTo>
                  <a:cubicBezTo>
                    <a:pt x="186986" y="164980"/>
                    <a:pt x="195650" y="173247"/>
                    <a:pt x="206118" y="174685"/>
                  </a:cubicBezTo>
                  <a:lnTo>
                    <a:pt x="244743" y="181154"/>
                  </a:lnTo>
                  <a:cubicBezTo>
                    <a:pt x="268928" y="185468"/>
                    <a:pt x="286977" y="206674"/>
                    <a:pt x="286977" y="230756"/>
                  </a:cubicBezTo>
                  <a:lnTo>
                    <a:pt x="286977" y="281078"/>
                  </a:lnTo>
                  <a:cubicBezTo>
                    <a:pt x="286977" y="283234"/>
                    <a:pt x="284811" y="285391"/>
                    <a:pt x="282284" y="285391"/>
                  </a:cubicBezTo>
                  <a:cubicBezTo>
                    <a:pt x="279758" y="285391"/>
                    <a:pt x="277953" y="283234"/>
                    <a:pt x="277953" y="281078"/>
                  </a:cubicBezTo>
                  <a:lnTo>
                    <a:pt x="277953" y="230756"/>
                  </a:lnTo>
                  <a:cubicBezTo>
                    <a:pt x="277953" y="210628"/>
                    <a:pt x="263153" y="193375"/>
                    <a:pt x="242938" y="189781"/>
                  </a:cubicBezTo>
                  <a:lnTo>
                    <a:pt x="208645" y="184030"/>
                  </a:lnTo>
                  <a:lnTo>
                    <a:pt x="180489" y="224646"/>
                  </a:lnTo>
                  <a:cubicBezTo>
                    <a:pt x="180128" y="225724"/>
                    <a:pt x="179045" y="226443"/>
                    <a:pt x="177601" y="226443"/>
                  </a:cubicBezTo>
                  <a:cubicBezTo>
                    <a:pt x="177240" y="226443"/>
                    <a:pt x="177240" y="226443"/>
                    <a:pt x="177240" y="226443"/>
                  </a:cubicBezTo>
                  <a:cubicBezTo>
                    <a:pt x="176157" y="226443"/>
                    <a:pt x="175435" y="226443"/>
                    <a:pt x="174352" y="225724"/>
                  </a:cubicBezTo>
                  <a:lnTo>
                    <a:pt x="147640" y="202002"/>
                  </a:lnTo>
                  <a:lnTo>
                    <a:pt x="147640" y="281078"/>
                  </a:lnTo>
                  <a:cubicBezTo>
                    <a:pt x="147640" y="283234"/>
                    <a:pt x="145835" y="285391"/>
                    <a:pt x="143308" y="285391"/>
                  </a:cubicBezTo>
                  <a:cubicBezTo>
                    <a:pt x="141142" y="285391"/>
                    <a:pt x="138976" y="283234"/>
                    <a:pt x="138976" y="281078"/>
                  </a:cubicBezTo>
                  <a:lnTo>
                    <a:pt x="138976" y="202002"/>
                  </a:lnTo>
                  <a:lnTo>
                    <a:pt x="112264" y="225724"/>
                  </a:lnTo>
                  <a:cubicBezTo>
                    <a:pt x="111542" y="226443"/>
                    <a:pt x="110459" y="226443"/>
                    <a:pt x="109376" y="226443"/>
                  </a:cubicBezTo>
                  <a:cubicBezTo>
                    <a:pt x="109015" y="226443"/>
                    <a:pt x="109015" y="226443"/>
                    <a:pt x="108654" y="226443"/>
                  </a:cubicBezTo>
                  <a:cubicBezTo>
                    <a:pt x="107571" y="226443"/>
                    <a:pt x="106127" y="225724"/>
                    <a:pt x="105766" y="224646"/>
                  </a:cubicBezTo>
                  <a:lnTo>
                    <a:pt x="77610" y="184030"/>
                  </a:lnTo>
                  <a:lnTo>
                    <a:pt x="43678" y="189781"/>
                  </a:lnTo>
                  <a:cubicBezTo>
                    <a:pt x="23463" y="193375"/>
                    <a:pt x="8663" y="210628"/>
                    <a:pt x="8663" y="230756"/>
                  </a:cubicBezTo>
                  <a:lnTo>
                    <a:pt x="8663" y="281078"/>
                  </a:lnTo>
                  <a:cubicBezTo>
                    <a:pt x="8663" y="283234"/>
                    <a:pt x="6859" y="285391"/>
                    <a:pt x="4693" y="285391"/>
                  </a:cubicBezTo>
                  <a:cubicBezTo>
                    <a:pt x="2166" y="285391"/>
                    <a:pt x="0" y="283234"/>
                    <a:pt x="0" y="281078"/>
                  </a:cubicBezTo>
                  <a:lnTo>
                    <a:pt x="0" y="230756"/>
                  </a:lnTo>
                  <a:cubicBezTo>
                    <a:pt x="0" y="206674"/>
                    <a:pt x="17688" y="185468"/>
                    <a:pt x="42234" y="181154"/>
                  </a:cubicBezTo>
                  <a:lnTo>
                    <a:pt x="80498" y="174685"/>
                  </a:lnTo>
                  <a:cubicBezTo>
                    <a:pt x="90605" y="173247"/>
                    <a:pt x="99269" y="164980"/>
                    <a:pt x="101796" y="154916"/>
                  </a:cubicBezTo>
                  <a:lnTo>
                    <a:pt x="105044" y="142336"/>
                  </a:lnTo>
                  <a:cubicBezTo>
                    <a:pt x="85913" y="127239"/>
                    <a:pt x="73278" y="101001"/>
                    <a:pt x="73278" y="71887"/>
                  </a:cubicBezTo>
                  <a:cubicBezTo>
                    <a:pt x="73278" y="28754"/>
                    <a:pt x="101435" y="0"/>
                    <a:pt x="143308" y="0"/>
                  </a:cubicBezTo>
                  <a:close/>
                </a:path>
              </a:pathLst>
            </a:custGeom>
            <a:solidFill>
              <a:srgbClr val="1A171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 dirty="0">
                <a:solidFill>
                  <a:srgbClr val="737572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40" name="Freeform 1048">
              <a:extLst>
                <a:ext uri="{FF2B5EF4-FFF2-40B4-BE49-F238E27FC236}">
                  <a16:creationId xmlns="" xmlns:a16="http://schemas.microsoft.com/office/drawing/2014/main" id="{D7B4DE12-33A8-AA4F-AFA1-30DBAB4B264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363244" y="5001119"/>
              <a:ext cx="2165894" cy="2206508"/>
            </a:xfrm>
            <a:custGeom>
              <a:avLst/>
              <a:gdLst>
                <a:gd name="T0" fmla="*/ 771003 w 279041"/>
                <a:gd name="T1" fmla="*/ 851580 h 285396"/>
                <a:gd name="T2" fmla="*/ 755771 w 279041"/>
                <a:gd name="T3" fmla="*/ 946888 h 285396"/>
                <a:gd name="T4" fmla="*/ 740535 w 279041"/>
                <a:gd name="T5" fmla="*/ 851580 h 285396"/>
                <a:gd name="T6" fmla="*/ 178620 w 279041"/>
                <a:gd name="T7" fmla="*/ 837457 h 285396"/>
                <a:gd name="T8" fmla="*/ 194492 w 279041"/>
                <a:gd name="T9" fmla="*/ 932771 h 285396"/>
                <a:gd name="T10" fmla="*/ 163978 w 279041"/>
                <a:gd name="T11" fmla="*/ 932771 h 285396"/>
                <a:gd name="T12" fmla="*/ 178620 w 279041"/>
                <a:gd name="T13" fmla="*/ 837457 h 285396"/>
                <a:gd name="T14" fmla="*/ 364965 w 279041"/>
                <a:gd name="T15" fmla="*/ 597461 h 285396"/>
                <a:gd name="T16" fmla="*/ 464280 w 279041"/>
                <a:gd name="T17" fmla="*/ 815694 h 285396"/>
                <a:gd name="T18" fmla="*/ 565998 w 279041"/>
                <a:gd name="T19" fmla="*/ 597461 h 285396"/>
                <a:gd name="T20" fmla="*/ 464280 w 279041"/>
                <a:gd name="T21" fmla="*/ 622506 h 285396"/>
                <a:gd name="T22" fmla="*/ 561656 w 279041"/>
                <a:gd name="T23" fmla="*/ 260123 h 285396"/>
                <a:gd name="T24" fmla="*/ 278807 w 279041"/>
                <a:gd name="T25" fmla="*/ 294556 h 285396"/>
                <a:gd name="T26" fmla="*/ 464280 w 279041"/>
                <a:gd name="T27" fmla="*/ 595077 h 285396"/>
                <a:gd name="T28" fmla="*/ 650955 w 279041"/>
                <a:gd name="T29" fmla="*/ 289787 h 285396"/>
                <a:gd name="T30" fmla="*/ 464280 w 279041"/>
                <a:gd name="T31" fmla="*/ 29810 h 285396"/>
                <a:gd name="T32" fmla="*/ 210603 w 279041"/>
                <a:gd name="T33" fmla="*/ 666628 h 285396"/>
                <a:gd name="T34" fmla="*/ 338641 w 279041"/>
                <a:gd name="T35" fmla="*/ 590308 h 285396"/>
                <a:gd name="T36" fmla="*/ 241716 w 279041"/>
                <a:gd name="T37" fmla="*/ 355378 h 285396"/>
                <a:gd name="T38" fmla="*/ 265649 w 279041"/>
                <a:gd name="T39" fmla="*/ 259974 h 285396"/>
                <a:gd name="T40" fmla="*/ 455904 w 279041"/>
                <a:gd name="T41" fmla="*/ 262358 h 285396"/>
                <a:gd name="T42" fmla="*/ 677281 w 279041"/>
                <a:gd name="T43" fmla="*/ 276671 h 285396"/>
                <a:gd name="T44" fmla="*/ 589925 w 279041"/>
                <a:gd name="T45" fmla="*/ 578379 h 285396"/>
                <a:gd name="T46" fmla="*/ 662921 w 279041"/>
                <a:gd name="T47" fmla="*/ 657088 h 285396"/>
                <a:gd name="T48" fmla="*/ 787366 w 279041"/>
                <a:gd name="T49" fmla="*/ 397114 h 285396"/>
                <a:gd name="T50" fmla="*/ 464280 w 279041"/>
                <a:gd name="T51" fmla="*/ 0 h 285396"/>
                <a:gd name="T52" fmla="*/ 750273 w 279041"/>
                <a:gd name="T53" fmla="*/ 671401 h 285396"/>
                <a:gd name="T54" fmla="*/ 929760 w 279041"/>
                <a:gd name="T55" fmla="*/ 875320 h 285396"/>
                <a:gd name="T56" fmla="*/ 915403 w 279041"/>
                <a:gd name="T57" fmla="*/ 946872 h 285396"/>
                <a:gd name="T58" fmla="*/ 902241 w 279041"/>
                <a:gd name="T59" fmla="*/ 875320 h 285396"/>
                <a:gd name="T60" fmla="*/ 682065 w 279041"/>
                <a:gd name="T61" fmla="*/ 689286 h 285396"/>
                <a:gd name="T62" fmla="*/ 478646 w 279041"/>
                <a:gd name="T63" fmla="*/ 932566 h 285396"/>
                <a:gd name="T64" fmla="*/ 451120 w 279041"/>
                <a:gd name="T65" fmla="*/ 932566 h 285396"/>
                <a:gd name="T66" fmla="*/ 247698 w 279041"/>
                <a:gd name="T67" fmla="*/ 689286 h 285396"/>
                <a:gd name="T68" fmla="*/ 29922 w 279041"/>
                <a:gd name="T69" fmla="*/ 875320 h 285396"/>
                <a:gd name="T70" fmla="*/ 14369 w 279041"/>
                <a:gd name="T71" fmla="*/ 946872 h 285396"/>
                <a:gd name="T72" fmla="*/ 0 w 279041"/>
                <a:gd name="T73" fmla="*/ 875320 h 285396"/>
                <a:gd name="T74" fmla="*/ 179491 w 279041"/>
                <a:gd name="T75" fmla="*/ 671401 h 285396"/>
                <a:gd name="T76" fmla="*/ 464280 w 279041"/>
                <a:gd name="T77" fmla="*/ 0 h 2853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79041" h="285396">
                  <a:moveTo>
                    <a:pt x="226822" y="252413"/>
                  </a:moveTo>
                  <a:cubicBezTo>
                    <a:pt x="229489" y="252413"/>
                    <a:pt x="231394" y="254186"/>
                    <a:pt x="231394" y="256669"/>
                  </a:cubicBezTo>
                  <a:lnTo>
                    <a:pt x="231394" y="281140"/>
                  </a:lnTo>
                  <a:cubicBezTo>
                    <a:pt x="231394" y="283268"/>
                    <a:pt x="229489" y="285396"/>
                    <a:pt x="226822" y="285396"/>
                  </a:cubicBezTo>
                  <a:cubicBezTo>
                    <a:pt x="224155" y="285396"/>
                    <a:pt x="222250" y="283268"/>
                    <a:pt x="222250" y="281140"/>
                  </a:cubicBezTo>
                  <a:lnTo>
                    <a:pt x="222250" y="256669"/>
                  </a:lnTo>
                  <a:cubicBezTo>
                    <a:pt x="222250" y="254186"/>
                    <a:pt x="224155" y="252413"/>
                    <a:pt x="226822" y="252413"/>
                  </a:cubicBezTo>
                  <a:close/>
                  <a:moveTo>
                    <a:pt x="53609" y="252413"/>
                  </a:moveTo>
                  <a:cubicBezTo>
                    <a:pt x="56174" y="252413"/>
                    <a:pt x="58372" y="254186"/>
                    <a:pt x="58372" y="256669"/>
                  </a:cubicBezTo>
                  <a:lnTo>
                    <a:pt x="58372" y="281140"/>
                  </a:lnTo>
                  <a:cubicBezTo>
                    <a:pt x="58372" y="283268"/>
                    <a:pt x="56174" y="285396"/>
                    <a:pt x="53609" y="285396"/>
                  </a:cubicBezTo>
                  <a:cubicBezTo>
                    <a:pt x="51045" y="285396"/>
                    <a:pt x="49213" y="283268"/>
                    <a:pt x="49213" y="281140"/>
                  </a:cubicBezTo>
                  <a:lnTo>
                    <a:pt x="49213" y="256669"/>
                  </a:lnTo>
                  <a:cubicBezTo>
                    <a:pt x="49213" y="254186"/>
                    <a:pt x="51045" y="252413"/>
                    <a:pt x="53609" y="252413"/>
                  </a:cubicBezTo>
                  <a:close/>
                  <a:moveTo>
                    <a:pt x="110252" y="179358"/>
                  </a:moveTo>
                  <a:lnTo>
                    <a:pt x="109534" y="180077"/>
                  </a:lnTo>
                  <a:cubicBezTo>
                    <a:pt x="106301" y="193376"/>
                    <a:pt x="95887" y="203080"/>
                    <a:pt x="82958" y="205956"/>
                  </a:cubicBezTo>
                  <a:cubicBezTo>
                    <a:pt x="86909" y="223928"/>
                    <a:pt x="123539" y="240102"/>
                    <a:pt x="139341" y="245853"/>
                  </a:cubicBezTo>
                  <a:cubicBezTo>
                    <a:pt x="155502" y="240102"/>
                    <a:pt x="192133" y="223928"/>
                    <a:pt x="196801" y="205956"/>
                  </a:cubicBezTo>
                  <a:cubicBezTo>
                    <a:pt x="183514" y="203080"/>
                    <a:pt x="173099" y="193376"/>
                    <a:pt x="169867" y="180077"/>
                  </a:cubicBezTo>
                  <a:lnTo>
                    <a:pt x="169508" y="179358"/>
                  </a:lnTo>
                  <a:cubicBezTo>
                    <a:pt x="160529" y="185109"/>
                    <a:pt x="150474" y="187625"/>
                    <a:pt x="139341" y="187625"/>
                  </a:cubicBezTo>
                  <a:cubicBezTo>
                    <a:pt x="129285" y="187625"/>
                    <a:pt x="118512" y="185109"/>
                    <a:pt x="110252" y="179358"/>
                  </a:cubicBezTo>
                  <a:close/>
                  <a:moveTo>
                    <a:pt x="168565" y="78402"/>
                  </a:moveTo>
                  <a:cubicBezTo>
                    <a:pt x="159721" y="78357"/>
                    <a:pt x="150833" y="81232"/>
                    <a:pt x="141496" y="86983"/>
                  </a:cubicBezTo>
                  <a:cubicBezTo>
                    <a:pt x="118871" y="100282"/>
                    <a:pt x="96246" y="95610"/>
                    <a:pt x="83676" y="88780"/>
                  </a:cubicBezTo>
                  <a:cubicBezTo>
                    <a:pt x="81881" y="94531"/>
                    <a:pt x="81163" y="100642"/>
                    <a:pt x="81163" y="107112"/>
                  </a:cubicBezTo>
                  <a:cubicBezTo>
                    <a:pt x="81163" y="146649"/>
                    <a:pt x="107738" y="179358"/>
                    <a:pt x="139341" y="179358"/>
                  </a:cubicBezTo>
                  <a:cubicBezTo>
                    <a:pt x="172021" y="179358"/>
                    <a:pt x="197879" y="146649"/>
                    <a:pt x="197879" y="107112"/>
                  </a:cubicBezTo>
                  <a:cubicBezTo>
                    <a:pt x="197879" y="99923"/>
                    <a:pt x="197160" y="93453"/>
                    <a:pt x="195365" y="87343"/>
                  </a:cubicBezTo>
                  <a:cubicBezTo>
                    <a:pt x="186207" y="81412"/>
                    <a:pt x="177408" y="78447"/>
                    <a:pt x="168565" y="78402"/>
                  </a:cubicBezTo>
                  <a:close/>
                  <a:moveTo>
                    <a:pt x="139341" y="8986"/>
                  </a:moveTo>
                  <a:cubicBezTo>
                    <a:pt x="81163" y="8986"/>
                    <a:pt x="43095" y="52118"/>
                    <a:pt x="43095" y="119692"/>
                  </a:cubicBezTo>
                  <a:cubicBezTo>
                    <a:pt x="43095" y="152041"/>
                    <a:pt x="50996" y="184030"/>
                    <a:pt x="63206" y="200924"/>
                  </a:cubicBezTo>
                  <a:lnTo>
                    <a:pt x="80085" y="198048"/>
                  </a:lnTo>
                  <a:cubicBezTo>
                    <a:pt x="90141" y="195892"/>
                    <a:pt x="98760" y="188344"/>
                    <a:pt x="101633" y="177920"/>
                  </a:cubicBezTo>
                  <a:lnTo>
                    <a:pt x="102351" y="174326"/>
                  </a:lnTo>
                  <a:cubicBezTo>
                    <a:pt x="84395" y="159589"/>
                    <a:pt x="72544" y="135147"/>
                    <a:pt x="72544" y="107112"/>
                  </a:cubicBezTo>
                  <a:cubicBezTo>
                    <a:pt x="72544" y="97766"/>
                    <a:pt x="74339" y="88780"/>
                    <a:pt x="76853" y="80873"/>
                  </a:cubicBezTo>
                  <a:cubicBezTo>
                    <a:pt x="77212" y="80154"/>
                    <a:pt x="78290" y="78716"/>
                    <a:pt x="79726" y="78357"/>
                  </a:cubicBezTo>
                  <a:cubicBezTo>
                    <a:pt x="80803" y="77997"/>
                    <a:pt x="82599" y="78357"/>
                    <a:pt x="83317" y="78716"/>
                  </a:cubicBezTo>
                  <a:cubicBezTo>
                    <a:pt x="92296" y="84827"/>
                    <a:pt x="114920" y="92734"/>
                    <a:pt x="136827" y="79076"/>
                  </a:cubicBezTo>
                  <a:cubicBezTo>
                    <a:pt x="158734" y="66136"/>
                    <a:pt x="179922" y="66496"/>
                    <a:pt x="200752" y="80873"/>
                  </a:cubicBezTo>
                  <a:cubicBezTo>
                    <a:pt x="201829" y="81232"/>
                    <a:pt x="202906" y="81951"/>
                    <a:pt x="203265" y="83389"/>
                  </a:cubicBezTo>
                  <a:cubicBezTo>
                    <a:pt x="205420" y="90937"/>
                    <a:pt x="206857" y="98845"/>
                    <a:pt x="206857" y="107112"/>
                  </a:cubicBezTo>
                  <a:cubicBezTo>
                    <a:pt x="206857" y="135147"/>
                    <a:pt x="194646" y="159589"/>
                    <a:pt x="177049" y="174326"/>
                  </a:cubicBezTo>
                  <a:lnTo>
                    <a:pt x="178127" y="177920"/>
                  </a:lnTo>
                  <a:cubicBezTo>
                    <a:pt x="180281" y="188344"/>
                    <a:pt x="188541" y="195892"/>
                    <a:pt x="198956" y="198048"/>
                  </a:cubicBezTo>
                  <a:lnTo>
                    <a:pt x="216194" y="200924"/>
                  </a:lnTo>
                  <a:cubicBezTo>
                    <a:pt x="228404" y="184030"/>
                    <a:pt x="236305" y="152041"/>
                    <a:pt x="236305" y="119692"/>
                  </a:cubicBezTo>
                  <a:cubicBezTo>
                    <a:pt x="236305" y="52118"/>
                    <a:pt x="198238" y="8986"/>
                    <a:pt x="139341" y="8986"/>
                  </a:cubicBezTo>
                  <a:close/>
                  <a:moveTo>
                    <a:pt x="139341" y="0"/>
                  </a:moveTo>
                  <a:cubicBezTo>
                    <a:pt x="203625" y="0"/>
                    <a:pt x="244924" y="46727"/>
                    <a:pt x="244924" y="119692"/>
                  </a:cubicBezTo>
                  <a:cubicBezTo>
                    <a:pt x="244924" y="152400"/>
                    <a:pt x="237382" y="183312"/>
                    <a:pt x="225172" y="202362"/>
                  </a:cubicBezTo>
                  <a:lnTo>
                    <a:pt x="228045" y="202721"/>
                  </a:lnTo>
                  <a:cubicBezTo>
                    <a:pt x="257493" y="207753"/>
                    <a:pt x="279041" y="233632"/>
                    <a:pt x="279041" y="263825"/>
                  </a:cubicBezTo>
                  <a:lnTo>
                    <a:pt x="279041" y="281078"/>
                  </a:lnTo>
                  <a:cubicBezTo>
                    <a:pt x="279041" y="283234"/>
                    <a:pt x="277605" y="285391"/>
                    <a:pt x="274732" y="285391"/>
                  </a:cubicBezTo>
                  <a:cubicBezTo>
                    <a:pt x="272577" y="285391"/>
                    <a:pt x="270781" y="283234"/>
                    <a:pt x="270781" y="281078"/>
                  </a:cubicBezTo>
                  <a:lnTo>
                    <a:pt x="270781" y="263825"/>
                  </a:lnTo>
                  <a:cubicBezTo>
                    <a:pt x="270781" y="237946"/>
                    <a:pt x="251747" y="216020"/>
                    <a:pt x="226249" y="211347"/>
                  </a:cubicBezTo>
                  <a:lnTo>
                    <a:pt x="204702" y="207753"/>
                  </a:lnTo>
                  <a:cubicBezTo>
                    <a:pt x="199315" y="231835"/>
                    <a:pt x="156579" y="248729"/>
                    <a:pt x="143651" y="253401"/>
                  </a:cubicBezTo>
                  <a:lnTo>
                    <a:pt x="143651" y="281078"/>
                  </a:lnTo>
                  <a:cubicBezTo>
                    <a:pt x="143651" y="283234"/>
                    <a:pt x="141855" y="285391"/>
                    <a:pt x="139341" y="285391"/>
                  </a:cubicBezTo>
                  <a:cubicBezTo>
                    <a:pt x="137186" y="285391"/>
                    <a:pt x="135391" y="283234"/>
                    <a:pt x="135391" y="281078"/>
                  </a:cubicBezTo>
                  <a:lnTo>
                    <a:pt x="135391" y="253401"/>
                  </a:lnTo>
                  <a:cubicBezTo>
                    <a:pt x="122821" y="248729"/>
                    <a:pt x="79726" y="231835"/>
                    <a:pt x="74339" y="207753"/>
                  </a:cubicBezTo>
                  <a:lnTo>
                    <a:pt x="52792" y="211347"/>
                  </a:lnTo>
                  <a:cubicBezTo>
                    <a:pt x="27294" y="216020"/>
                    <a:pt x="8978" y="237946"/>
                    <a:pt x="8978" y="263825"/>
                  </a:cubicBezTo>
                  <a:lnTo>
                    <a:pt x="8978" y="281078"/>
                  </a:lnTo>
                  <a:cubicBezTo>
                    <a:pt x="8978" y="283234"/>
                    <a:pt x="6464" y="285391"/>
                    <a:pt x="4310" y="285391"/>
                  </a:cubicBezTo>
                  <a:cubicBezTo>
                    <a:pt x="2155" y="285391"/>
                    <a:pt x="0" y="283234"/>
                    <a:pt x="0" y="281078"/>
                  </a:cubicBezTo>
                  <a:lnTo>
                    <a:pt x="0" y="263825"/>
                  </a:lnTo>
                  <a:cubicBezTo>
                    <a:pt x="0" y="233632"/>
                    <a:pt x="21907" y="207753"/>
                    <a:pt x="51714" y="202721"/>
                  </a:cubicBezTo>
                  <a:lnTo>
                    <a:pt x="53869" y="202362"/>
                  </a:lnTo>
                  <a:cubicBezTo>
                    <a:pt x="41659" y="183312"/>
                    <a:pt x="34476" y="152400"/>
                    <a:pt x="34476" y="119692"/>
                  </a:cubicBezTo>
                  <a:cubicBezTo>
                    <a:pt x="34476" y="47805"/>
                    <a:pt x="76853" y="0"/>
                    <a:pt x="139341" y="0"/>
                  </a:cubicBezTo>
                  <a:close/>
                </a:path>
              </a:pathLst>
            </a:custGeom>
            <a:solidFill>
              <a:srgbClr val="1A171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 dirty="0">
                <a:solidFill>
                  <a:srgbClr val="737572"/>
                </a:solidFill>
                <a:latin typeface="Lato Light" panose="020F0502020204030203" pitchFamily="34" charset="0"/>
              </a:endParaRPr>
            </a:p>
          </p:txBody>
        </p:sp>
      </p:grpSp>
      <p:sp>
        <p:nvSpPr>
          <p:cNvPr id="48" name="Rounded Rectangular Callout 33">
            <a:extLst>
              <a:ext uri="{FF2B5EF4-FFF2-40B4-BE49-F238E27FC236}">
                <a16:creationId xmlns="" xmlns:a16="http://schemas.microsoft.com/office/drawing/2014/main" id="{20AAF0E3-1589-E440-BB59-718E0582F8BA}"/>
              </a:ext>
            </a:extLst>
          </p:cNvPr>
          <p:cNvSpPr/>
          <p:nvPr/>
        </p:nvSpPr>
        <p:spPr>
          <a:xfrm>
            <a:off x="18570702" y="2742686"/>
            <a:ext cx="2369360" cy="1492037"/>
          </a:xfrm>
          <a:prstGeom prst="wedgeRoundRectCallout">
            <a:avLst>
              <a:gd name="adj1" fmla="val -10080"/>
              <a:gd name="adj2" fmla="val 109951"/>
              <a:gd name="adj3" fmla="val 1666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51" name="TextBox 38">
            <a:extLst>
              <a:ext uri="{FF2B5EF4-FFF2-40B4-BE49-F238E27FC236}">
                <a16:creationId xmlns="" xmlns:a16="http://schemas.microsoft.com/office/drawing/2014/main" id="{6972A020-9706-5343-8FB8-6C0BE1BED899}"/>
              </a:ext>
            </a:extLst>
          </p:cNvPr>
          <p:cNvSpPr txBox="1"/>
          <p:nvPr/>
        </p:nvSpPr>
        <p:spPr>
          <a:xfrm>
            <a:off x="19131653" y="3165618"/>
            <a:ext cx="1247457" cy="584775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  <a:latin typeface="Poppins" pitchFamily="2" charset="77"/>
                <a:ea typeface="Lato Light" panose="020F0502020204030203" pitchFamily="34" charset="0"/>
                <a:cs typeface="Poppins" pitchFamily="2" charset="77"/>
              </a:rPr>
              <a:t>100%</a:t>
            </a:r>
            <a:endParaRPr lang="en-US" sz="3200" b="1" dirty="0">
              <a:solidFill>
                <a:srgbClr val="FFFFFF"/>
              </a:solidFill>
              <a:latin typeface="Poppins" pitchFamily="2" charset="77"/>
              <a:ea typeface="Lato Light" panose="020F0502020204030203" pitchFamily="34" charset="0"/>
              <a:cs typeface="Poppins" pitchFamily="2" charset="77"/>
            </a:endParaRPr>
          </a:p>
        </p:txBody>
      </p:sp>
      <p:sp>
        <p:nvSpPr>
          <p:cNvPr id="52" name="Rectangle 4">
            <a:extLst>
              <a:ext uri="{FF2B5EF4-FFF2-40B4-BE49-F238E27FC236}">
                <a16:creationId xmlns:a16="http://schemas.microsoft.com/office/drawing/2014/main" xmlns="" id="{1EEDC4B1-F47E-5640-A67C-8B1AD3B0E9CC}"/>
              </a:ext>
            </a:extLst>
          </p:cNvPr>
          <p:cNvSpPr/>
          <p:nvPr/>
        </p:nvSpPr>
        <p:spPr>
          <a:xfrm>
            <a:off x="6908800" y="2813831"/>
            <a:ext cx="4140200" cy="393192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53" name="TextBox 50">
            <a:extLst>
              <a:ext uri="{FF2B5EF4-FFF2-40B4-BE49-F238E27FC236}">
                <a16:creationId xmlns:a16="http://schemas.microsoft.com/office/drawing/2014/main" xmlns="" id="{1C1B2372-35BA-9443-B6B8-F9948D2D5A8D}"/>
              </a:ext>
            </a:extLst>
          </p:cNvPr>
          <p:cNvSpPr txBox="1"/>
          <p:nvPr/>
        </p:nvSpPr>
        <p:spPr>
          <a:xfrm>
            <a:off x="7549961" y="3005238"/>
            <a:ext cx="2728632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32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INFORMES FI</a:t>
            </a:r>
            <a:endParaRPr lang="en-US" sz="3200" b="1" dirty="0">
              <a:solidFill>
                <a:srgbClr val="445469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graphicFrame>
        <p:nvGraphicFramePr>
          <p:cNvPr id="54" name="Chart 52">
            <a:extLst>
              <a:ext uri="{FF2B5EF4-FFF2-40B4-BE49-F238E27FC236}">
                <a16:creationId xmlns:a16="http://schemas.microsoft.com/office/drawing/2014/main" xmlns="" id="{6D201D47-5000-5D49-8792-D4D51A4091DB}"/>
              </a:ext>
            </a:extLst>
          </p:cNvPr>
          <p:cNvGraphicFramePr/>
          <p:nvPr>
            <p:extLst/>
          </p:nvPr>
        </p:nvGraphicFramePr>
        <p:xfrm>
          <a:off x="7228460" y="3709147"/>
          <a:ext cx="3498273" cy="28211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5" name="TextBox 53">
            <a:extLst>
              <a:ext uri="{FF2B5EF4-FFF2-40B4-BE49-F238E27FC236}">
                <a16:creationId xmlns:a16="http://schemas.microsoft.com/office/drawing/2014/main" xmlns="" id="{1418BD4B-1B71-9346-92CD-833789A96085}"/>
              </a:ext>
            </a:extLst>
          </p:cNvPr>
          <p:cNvSpPr txBox="1"/>
          <p:nvPr/>
        </p:nvSpPr>
        <p:spPr>
          <a:xfrm>
            <a:off x="8150289" y="4827331"/>
            <a:ext cx="1654620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2.7 </a:t>
            </a:r>
            <a:r>
              <a:rPr lang="en-US" sz="3200" b="1" dirty="0" err="1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días</a:t>
            </a:r>
            <a:endParaRPr lang="en-US" sz="3200" b="1" dirty="0">
              <a:solidFill>
                <a:srgbClr val="445469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56" name="Rectangle 4">
            <a:extLst>
              <a:ext uri="{FF2B5EF4-FFF2-40B4-BE49-F238E27FC236}">
                <a16:creationId xmlns:a16="http://schemas.microsoft.com/office/drawing/2014/main" xmlns="" id="{1EEDC4B1-F47E-5640-A67C-8B1AD3B0E9CC}"/>
              </a:ext>
            </a:extLst>
          </p:cNvPr>
          <p:cNvSpPr/>
          <p:nvPr/>
        </p:nvSpPr>
        <p:spPr>
          <a:xfrm>
            <a:off x="11277600" y="2839231"/>
            <a:ext cx="4140200" cy="393192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57" name="TextBox 50">
            <a:extLst>
              <a:ext uri="{FF2B5EF4-FFF2-40B4-BE49-F238E27FC236}">
                <a16:creationId xmlns:a16="http://schemas.microsoft.com/office/drawing/2014/main" xmlns="" id="{1C1B2372-35BA-9443-B6B8-F9948D2D5A8D}"/>
              </a:ext>
            </a:extLst>
          </p:cNvPr>
          <p:cNvSpPr txBox="1"/>
          <p:nvPr/>
        </p:nvSpPr>
        <p:spPr>
          <a:xfrm>
            <a:off x="11353800" y="2784417"/>
            <a:ext cx="3882794" cy="107721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INFORMES BIENES </a:t>
            </a:r>
          </a:p>
          <a:p>
            <a:pPr algn="ctr"/>
            <a:r>
              <a:rPr lang="en-US" sz="32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Y SERVICIOS</a:t>
            </a:r>
            <a:endParaRPr lang="en-US" sz="3200" b="1" dirty="0">
              <a:solidFill>
                <a:srgbClr val="445469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graphicFrame>
        <p:nvGraphicFramePr>
          <p:cNvPr id="58" name="Chart 52">
            <a:extLst>
              <a:ext uri="{FF2B5EF4-FFF2-40B4-BE49-F238E27FC236}">
                <a16:creationId xmlns:a16="http://schemas.microsoft.com/office/drawing/2014/main" xmlns="" id="{6D201D47-5000-5D49-8792-D4D51A4091DB}"/>
              </a:ext>
            </a:extLst>
          </p:cNvPr>
          <p:cNvGraphicFramePr/>
          <p:nvPr>
            <p:extLst/>
          </p:nvPr>
        </p:nvGraphicFramePr>
        <p:xfrm>
          <a:off x="11597260" y="3734547"/>
          <a:ext cx="3498273" cy="28211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59" name="TextBox 53">
            <a:extLst>
              <a:ext uri="{FF2B5EF4-FFF2-40B4-BE49-F238E27FC236}">
                <a16:creationId xmlns:a16="http://schemas.microsoft.com/office/drawing/2014/main" xmlns="" id="{1418BD4B-1B71-9346-92CD-833789A96085}"/>
              </a:ext>
            </a:extLst>
          </p:cNvPr>
          <p:cNvSpPr txBox="1"/>
          <p:nvPr/>
        </p:nvSpPr>
        <p:spPr>
          <a:xfrm>
            <a:off x="12519089" y="4852731"/>
            <a:ext cx="1654620" cy="58477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3.5 </a:t>
            </a:r>
            <a:r>
              <a:rPr lang="en-US" sz="3200" b="1" dirty="0" err="1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días</a:t>
            </a:r>
            <a:endParaRPr lang="en-US" sz="3200" b="1" dirty="0">
              <a:solidFill>
                <a:srgbClr val="445469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60" name="TextBox 53">
            <a:extLst>
              <a:ext uri="{FF2B5EF4-FFF2-40B4-BE49-F238E27FC236}">
                <a16:creationId xmlns:a16="http://schemas.microsoft.com/office/drawing/2014/main" xmlns="" id="{1418BD4B-1B71-9346-92CD-833789A96085}"/>
              </a:ext>
            </a:extLst>
          </p:cNvPr>
          <p:cNvSpPr txBox="1"/>
          <p:nvPr/>
        </p:nvSpPr>
        <p:spPr>
          <a:xfrm>
            <a:off x="2540000" y="6201935"/>
            <a:ext cx="1168910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63C08A">
                    <a:lumMod val="75000"/>
                  </a:srgb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7 </a:t>
            </a:r>
            <a:r>
              <a:rPr lang="en-US" sz="2800" b="1" dirty="0" err="1" smtClean="0">
                <a:solidFill>
                  <a:srgbClr val="63C08A">
                    <a:lumMod val="75000"/>
                  </a:srgb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días</a:t>
            </a:r>
            <a:endParaRPr lang="en-US" sz="2800" b="1" dirty="0">
              <a:solidFill>
                <a:srgbClr val="63C08A">
                  <a:lumMod val="75000"/>
                </a:srgbClr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61" name="TextBox 53">
            <a:extLst>
              <a:ext uri="{FF2B5EF4-FFF2-40B4-BE49-F238E27FC236}">
                <a16:creationId xmlns:a16="http://schemas.microsoft.com/office/drawing/2014/main" xmlns="" id="{1418BD4B-1B71-9346-92CD-833789A96085}"/>
              </a:ext>
            </a:extLst>
          </p:cNvPr>
          <p:cNvSpPr txBox="1"/>
          <p:nvPr/>
        </p:nvSpPr>
        <p:spPr>
          <a:xfrm>
            <a:off x="6802104" y="6201935"/>
            <a:ext cx="1375698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63C08A">
                    <a:lumMod val="75000"/>
                  </a:srgb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12 </a:t>
            </a:r>
            <a:r>
              <a:rPr lang="en-US" sz="2800" b="1" dirty="0" err="1" smtClean="0">
                <a:solidFill>
                  <a:srgbClr val="63C08A">
                    <a:lumMod val="75000"/>
                  </a:srgb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días</a:t>
            </a:r>
            <a:endParaRPr lang="en-US" sz="2800" b="1" dirty="0">
              <a:solidFill>
                <a:srgbClr val="63C08A">
                  <a:lumMod val="75000"/>
                </a:srgbClr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62" name="TextBox 53">
            <a:extLst>
              <a:ext uri="{FF2B5EF4-FFF2-40B4-BE49-F238E27FC236}">
                <a16:creationId xmlns:a16="http://schemas.microsoft.com/office/drawing/2014/main" xmlns="" id="{1418BD4B-1B71-9346-92CD-833789A96085}"/>
              </a:ext>
            </a:extLst>
          </p:cNvPr>
          <p:cNvSpPr txBox="1"/>
          <p:nvPr/>
        </p:nvSpPr>
        <p:spPr>
          <a:xfrm>
            <a:off x="11274298" y="6201935"/>
            <a:ext cx="1168910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800" b="1" dirty="0">
                <a:solidFill>
                  <a:srgbClr val="63C08A">
                    <a:lumMod val="75000"/>
                  </a:srgb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</a:t>
            </a:r>
            <a:r>
              <a:rPr lang="en-US" sz="2800" b="1" dirty="0" smtClean="0">
                <a:solidFill>
                  <a:srgbClr val="63C08A">
                    <a:lumMod val="75000"/>
                  </a:srgb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2800" b="1" dirty="0" err="1" smtClean="0">
                <a:solidFill>
                  <a:srgbClr val="63C08A">
                    <a:lumMod val="75000"/>
                  </a:srgb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días</a:t>
            </a:r>
            <a:endParaRPr lang="en-US" sz="2800" b="1" dirty="0">
              <a:solidFill>
                <a:srgbClr val="63C08A">
                  <a:lumMod val="75000"/>
                </a:srgbClr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6366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 4</a:t>
            </a:r>
          </a:p>
        </p:txBody>
      </p:sp>
      <p:sp>
        <p:nvSpPr>
          <p:cNvPr id="100" name="Rectangle 88" descr="Header Gray Bar"/>
          <p:cNvSpPr/>
          <p:nvPr/>
        </p:nvSpPr>
        <p:spPr bwMode="auto">
          <a:xfrm>
            <a:off x="-19044" y="4382"/>
            <a:ext cx="24396695" cy="2612354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39" name="TextBox 214"/>
          <p:cNvSpPr txBox="1"/>
          <p:nvPr/>
        </p:nvSpPr>
        <p:spPr>
          <a:xfrm>
            <a:off x="440653" y="411464"/>
            <a:ext cx="23479916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365"/>
            <a:r>
              <a:rPr lang="es-SV" sz="6398" dirty="0" smtClean="0">
                <a:solidFill>
                  <a:srgbClr val="FFFFFF"/>
                </a:solidFill>
                <a:latin typeface="Arial"/>
                <a:cs typeface="Arial"/>
              </a:rPr>
              <a:t>Unidad Centro de Atención y Acceso a la Información</a:t>
            </a:r>
            <a:endParaRPr lang="es-419" sz="6398" dirty="0">
              <a:solidFill>
                <a:srgbClr val="FFFFFF"/>
              </a:solidFill>
              <a:latin typeface="Arial"/>
              <a:cs typeface="Arial"/>
            </a:endParaRPr>
          </a:p>
          <a:p>
            <a:pPr defTabSz="2437365"/>
            <a:r>
              <a:rPr lang="en-US" sz="3999" dirty="0">
                <a:solidFill>
                  <a:srgbClr val="D4D4D4"/>
                </a:solidFill>
                <a:latin typeface="Arial"/>
                <a:cs typeface="Arial"/>
              </a:rPr>
              <a:t>RESULTADOS PRIMER TRIMESTRE 2020</a:t>
            </a:r>
          </a:p>
        </p:txBody>
      </p:sp>
      <p:pic>
        <p:nvPicPr>
          <p:cNvPr id="49" name="Imagen 4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7968" y="702915"/>
            <a:ext cx="2501566" cy="136758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7714511" y="11852980"/>
            <a:ext cx="2988582" cy="584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343"/>
            <a:r>
              <a:rPr lang="en-US" sz="3199" b="1" dirty="0" err="1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Avance</a:t>
            </a:r>
            <a:r>
              <a:rPr lang="en-US" sz="3199" b="1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1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57%</a:t>
            </a:r>
            <a:endParaRPr lang="es-SV" sz="3199" dirty="0">
              <a:solidFill>
                <a:prstClr val="black"/>
              </a:solidFill>
            </a:endParaRPr>
          </a:p>
        </p:txBody>
      </p:sp>
      <p:sp>
        <p:nvSpPr>
          <p:cNvPr id="16" name="TextBox 18">
            <a:extLst>
              <a:ext uri="{FF2B5EF4-FFF2-40B4-BE49-F238E27FC236}">
                <a16:creationId xmlns="" xmlns:a16="http://schemas.microsoft.com/office/drawing/2014/main" id="{F009F5A7-1AA4-BF47-9EE1-129B6BFE9B69}"/>
              </a:ext>
            </a:extLst>
          </p:cNvPr>
          <p:cNvSpPr txBox="1"/>
          <p:nvPr/>
        </p:nvSpPr>
        <p:spPr>
          <a:xfrm>
            <a:off x="14457683" y="12437628"/>
            <a:ext cx="8712437" cy="120007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 defTabSz="1828343"/>
            <a:r>
              <a:rPr lang="en-US" sz="3599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Meta: </a:t>
            </a:r>
            <a:r>
              <a:rPr lang="en-US" sz="3599" b="1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7</a:t>
            </a:r>
            <a:r>
              <a:rPr lang="en-US" sz="3599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599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| Valor </a:t>
            </a:r>
            <a:r>
              <a:rPr lang="en-US" sz="3599" b="1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</a:t>
            </a:r>
            <a:endParaRPr lang="en-US" sz="3599" b="1" dirty="0" smtClean="0">
              <a:solidFill>
                <a:srgbClr val="1F497D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  <a:p>
            <a:pPr algn="ctr" defTabSz="1828343"/>
            <a:r>
              <a:rPr lang="en-US" sz="3599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Periodo</a:t>
            </a:r>
            <a:r>
              <a:rPr lang="en-US" sz="3599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: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Marzo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2020 </a:t>
            </a:r>
            <a:endParaRPr lang="en-US" sz="3599" b="1" dirty="0">
              <a:solidFill>
                <a:srgbClr val="1F497D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16355736" y="8604615"/>
            <a:ext cx="5706132" cy="5713464"/>
            <a:chOff x="16153753" y="8827794"/>
            <a:chExt cx="5706132" cy="5713464"/>
          </a:xfrm>
        </p:grpSpPr>
        <p:graphicFrame>
          <p:nvGraphicFramePr>
            <p:cNvPr id="15" name="Chart 23">
              <a:extLst>
                <a:ext uri="{FF2B5EF4-FFF2-40B4-BE49-F238E27FC236}">
                  <a16:creationId xmlns="" xmlns:a16="http://schemas.microsoft.com/office/drawing/2014/main" id="{A4EE410A-CC16-7E4F-B466-0629C62CA665}"/>
                </a:ext>
              </a:extLst>
            </p:cNvPr>
            <p:cNvGraphicFramePr/>
            <p:nvPr>
              <p:extLst/>
            </p:nvPr>
          </p:nvGraphicFramePr>
          <p:xfrm>
            <a:off x="16153753" y="8827794"/>
            <a:ext cx="5706132" cy="571346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pSp>
          <p:nvGrpSpPr>
            <p:cNvPr id="24" name="Group 15">
              <a:extLst>
                <a:ext uri="{FF2B5EF4-FFF2-40B4-BE49-F238E27FC236}">
                  <a16:creationId xmlns="" xmlns:a16="http://schemas.microsoft.com/office/drawing/2014/main" id="{5CAE7901-A099-184A-B617-186C579C36AA}"/>
                </a:ext>
              </a:extLst>
            </p:cNvPr>
            <p:cNvGrpSpPr>
              <a:grpSpLocks noChangeAspect="1"/>
            </p:cNvGrpSpPr>
            <p:nvPr/>
          </p:nvGrpSpPr>
          <p:grpSpPr>
            <a:xfrm rot="8632138">
              <a:off x="18584510" y="10753652"/>
              <a:ext cx="2661219" cy="846452"/>
              <a:chOff x="7469178" y="7156087"/>
              <a:chExt cx="1914635" cy="608988"/>
            </a:xfrm>
          </p:grpSpPr>
          <p:sp>
            <p:nvSpPr>
              <p:cNvPr id="25" name="Triangle 4">
                <a:extLst>
                  <a:ext uri="{FF2B5EF4-FFF2-40B4-BE49-F238E27FC236}">
                    <a16:creationId xmlns="" xmlns:a16="http://schemas.microsoft.com/office/drawing/2014/main" id="{2E2FFB45-7052-BD4F-BC29-091DB13E0FF2}"/>
                  </a:ext>
                </a:extLst>
              </p:cNvPr>
              <p:cNvSpPr/>
              <p:nvPr/>
            </p:nvSpPr>
            <p:spPr>
              <a:xfrm rot="17282797">
                <a:off x="8208693" y="6416572"/>
                <a:ext cx="249680" cy="1728710"/>
              </a:xfrm>
              <a:prstGeom prst="triangle">
                <a:avLst/>
              </a:prstGeom>
              <a:solidFill>
                <a:schemeClr val="tx2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343"/>
                <a:endParaRPr lang="en-US" sz="3599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Oval 5">
                <a:extLst>
                  <a:ext uri="{FF2B5EF4-FFF2-40B4-BE49-F238E27FC236}">
                    <a16:creationId xmlns="" xmlns:a16="http://schemas.microsoft.com/office/drawing/2014/main" id="{A1FFCACC-6FDD-FD48-AF7C-AA377D4D9D3A}"/>
                  </a:ext>
                </a:extLst>
              </p:cNvPr>
              <p:cNvSpPr/>
              <p:nvPr/>
            </p:nvSpPr>
            <p:spPr>
              <a:xfrm rot="684176">
                <a:off x="8955484" y="7336747"/>
                <a:ext cx="428329" cy="42832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32" tIns="91416" rIns="182832" bIns="9141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828343"/>
                <a:endParaRPr lang="en-US" sz="3599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0" name="TextBox 18">
            <a:extLst>
              <a:ext uri="{FF2B5EF4-FFF2-40B4-BE49-F238E27FC236}">
                <a16:creationId xmlns="" xmlns:a16="http://schemas.microsoft.com/office/drawing/2014/main" id="{F009F5A7-1AA4-BF47-9EE1-129B6BFE9B69}"/>
              </a:ext>
            </a:extLst>
          </p:cNvPr>
          <p:cNvSpPr txBox="1"/>
          <p:nvPr/>
        </p:nvSpPr>
        <p:spPr>
          <a:xfrm>
            <a:off x="52012" y="2839329"/>
            <a:ext cx="14767573" cy="646203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571500" indent="-571500" defTabSz="1828343">
              <a:buFont typeface="Wingdings" panose="05000000000000000000" pitchFamily="2" charset="2"/>
              <a:buChar char="Ø"/>
            </a:pP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Tiempo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promedio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de revision de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informes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de FC</a:t>
            </a:r>
            <a:endParaRPr lang="en-US" sz="3599" b="1" dirty="0">
              <a:solidFill>
                <a:srgbClr val="1F497D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45" y="3571531"/>
            <a:ext cx="12038467" cy="1006616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2494" y="2839329"/>
            <a:ext cx="8625861" cy="545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84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 4</a:t>
            </a:r>
          </a:p>
        </p:txBody>
      </p:sp>
      <p:sp>
        <p:nvSpPr>
          <p:cNvPr id="100" name="Rectangle 88" descr="Header Gray Bar"/>
          <p:cNvSpPr/>
          <p:nvPr/>
        </p:nvSpPr>
        <p:spPr bwMode="auto">
          <a:xfrm>
            <a:off x="-19044" y="4382"/>
            <a:ext cx="24396695" cy="2612354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39" name="TextBox 214"/>
          <p:cNvSpPr txBox="1"/>
          <p:nvPr/>
        </p:nvSpPr>
        <p:spPr>
          <a:xfrm>
            <a:off x="440653" y="411464"/>
            <a:ext cx="23479916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365"/>
            <a:r>
              <a:rPr lang="es-SV" sz="6398" dirty="0" smtClean="0">
                <a:solidFill>
                  <a:srgbClr val="FFFFFF"/>
                </a:solidFill>
                <a:latin typeface="Arial"/>
                <a:cs typeface="Arial"/>
              </a:rPr>
              <a:t>Unidad Centro de Atención y Acceso a la Información</a:t>
            </a:r>
            <a:endParaRPr lang="es-419" sz="6398" dirty="0">
              <a:solidFill>
                <a:srgbClr val="FFFFFF"/>
              </a:solidFill>
              <a:latin typeface="Arial"/>
              <a:cs typeface="Arial"/>
            </a:endParaRPr>
          </a:p>
          <a:p>
            <a:pPr defTabSz="2437365"/>
            <a:r>
              <a:rPr lang="en-US" sz="3999" dirty="0">
                <a:solidFill>
                  <a:srgbClr val="D4D4D4"/>
                </a:solidFill>
                <a:latin typeface="Arial"/>
                <a:cs typeface="Arial"/>
              </a:rPr>
              <a:t>RESULTADOS PRIMER TRIMESTRE 2020</a:t>
            </a:r>
          </a:p>
        </p:txBody>
      </p:sp>
      <p:pic>
        <p:nvPicPr>
          <p:cNvPr id="49" name="Imagen 4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7968" y="702915"/>
            <a:ext cx="2501566" cy="136758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7714511" y="11852980"/>
            <a:ext cx="2988582" cy="584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343"/>
            <a:r>
              <a:rPr lang="en-US" sz="3199" b="1" dirty="0" err="1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Avance</a:t>
            </a:r>
            <a:r>
              <a:rPr lang="en-US" sz="3199" b="1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1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25%</a:t>
            </a:r>
            <a:endParaRPr lang="es-SV" sz="3199" dirty="0">
              <a:solidFill>
                <a:prstClr val="black"/>
              </a:solidFill>
            </a:endParaRPr>
          </a:p>
        </p:txBody>
      </p:sp>
      <p:sp>
        <p:nvSpPr>
          <p:cNvPr id="16" name="TextBox 18">
            <a:extLst>
              <a:ext uri="{FF2B5EF4-FFF2-40B4-BE49-F238E27FC236}">
                <a16:creationId xmlns="" xmlns:a16="http://schemas.microsoft.com/office/drawing/2014/main" id="{F009F5A7-1AA4-BF47-9EE1-129B6BFE9B69}"/>
              </a:ext>
            </a:extLst>
          </p:cNvPr>
          <p:cNvSpPr txBox="1"/>
          <p:nvPr/>
        </p:nvSpPr>
        <p:spPr>
          <a:xfrm>
            <a:off x="14457683" y="12437628"/>
            <a:ext cx="8712437" cy="120007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 defTabSz="1828343"/>
            <a:r>
              <a:rPr lang="en-US" sz="3599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Meta: 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12</a:t>
            </a:r>
            <a:r>
              <a:rPr lang="en-US" sz="3599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599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| Valor </a:t>
            </a:r>
            <a:r>
              <a:rPr lang="en-US" sz="3599" b="1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</a:t>
            </a:r>
            <a:endParaRPr lang="en-US" sz="3599" b="1" dirty="0" smtClean="0">
              <a:solidFill>
                <a:srgbClr val="1F497D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  <a:p>
            <a:pPr algn="ctr" defTabSz="1828343"/>
            <a:r>
              <a:rPr lang="en-US" sz="3599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Periodo</a:t>
            </a:r>
            <a:r>
              <a:rPr lang="en-US" sz="3599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: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Marzo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2020 </a:t>
            </a:r>
            <a:endParaRPr lang="en-US" sz="3599" b="1" dirty="0">
              <a:solidFill>
                <a:srgbClr val="1F497D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16750636" y="8760343"/>
            <a:ext cx="5706132" cy="5713464"/>
            <a:chOff x="16548653" y="8983522"/>
            <a:chExt cx="5706132" cy="5713464"/>
          </a:xfrm>
        </p:grpSpPr>
        <p:graphicFrame>
          <p:nvGraphicFramePr>
            <p:cNvPr id="15" name="Chart 23">
              <a:extLst>
                <a:ext uri="{FF2B5EF4-FFF2-40B4-BE49-F238E27FC236}">
                  <a16:creationId xmlns="" xmlns:a16="http://schemas.microsoft.com/office/drawing/2014/main" id="{A4EE410A-CC16-7E4F-B466-0629C62CA66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31131236"/>
                </p:ext>
              </p:extLst>
            </p:nvPr>
          </p:nvGraphicFramePr>
          <p:xfrm>
            <a:off x="16548653" y="8983522"/>
            <a:ext cx="5706132" cy="571346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pSp>
          <p:nvGrpSpPr>
            <p:cNvPr id="24" name="Group 15">
              <a:extLst>
                <a:ext uri="{FF2B5EF4-FFF2-40B4-BE49-F238E27FC236}">
                  <a16:creationId xmlns="" xmlns:a16="http://schemas.microsoft.com/office/drawing/2014/main" id="{5CAE7901-A099-184A-B617-186C579C36AA}"/>
                </a:ext>
              </a:extLst>
            </p:cNvPr>
            <p:cNvGrpSpPr>
              <a:grpSpLocks noChangeAspect="1"/>
            </p:cNvGrpSpPr>
            <p:nvPr/>
          </p:nvGrpSpPr>
          <p:grpSpPr>
            <a:xfrm rot="8632138">
              <a:off x="18584510" y="10753652"/>
              <a:ext cx="2661219" cy="846452"/>
              <a:chOff x="7469178" y="7156087"/>
              <a:chExt cx="1914635" cy="608988"/>
            </a:xfrm>
          </p:grpSpPr>
          <p:sp>
            <p:nvSpPr>
              <p:cNvPr id="25" name="Triangle 4">
                <a:extLst>
                  <a:ext uri="{FF2B5EF4-FFF2-40B4-BE49-F238E27FC236}">
                    <a16:creationId xmlns="" xmlns:a16="http://schemas.microsoft.com/office/drawing/2014/main" id="{2E2FFB45-7052-BD4F-BC29-091DB13E0FF2}"/>
                  </a:ext>
                </a:extLst>
              </p:cNvPr>
              <p:cNvSpPr/>
              <p:nvPr/>
            </p:nvSpPr>
            <p:spPr>
              <a:xfrm rot="17282797">
                <a:off x="8208693" y="6416572"/>
                <a:ext cx="249680" cy="1728710"/>
              </a:xfrm>
              <a:prstGeom prst="triangle">
                <a:avLst/>
              </a:prstGeom>
              <a:solidFill>
                <a:schemeClr val="tx2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343"/>
                <a:endParaRPr lang="en-US" sz="3599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Oval 5">
                <a:extLst>
                  <a:ext uri="{FF2B5EF4-FFF2-40B4-BE49-F238E27FC236}">
                    <a16:creationId xmlns="" xmlns:a16="http://schemas.microsoft.com/office/drawing/2014/main" id="{A1FFCACC-6FDD-FD48-AF7C-AA377D4D9D3A}"/>
                  </a:ext>
                </a:extLst>
              </p:cNvPr>
              <p:cNvSpPr/>
              <p:nvPr/>
            </p:nvSpPr>
            <p:spPr>
              <a:xfrm rot="684176">
                <a:off x="8955484" y="7336747"/>
                <a:ext cx="428329" cy="42832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32" tIns="91416" rIns="182832" bIns="9141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828343"/>
                <a:endParaRPr lang="en-US" sz="3599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0" name="TextBox 18">
            <a:extLst>
              <a:ext uri="{FF2B5EF4-FFF2-40B4-BE49-F238E27FC236}">
                <a16:creationId xmlns="" xmlns:a16="http://schemas.microsoft.com/office/drawing/2014/main" id="{F009F5A7-1AA4-BF47-9EE1-129B6BFE9B69}"/>
              </a:ext>
            </a:extLst>
          </p:cNvPr>
          <p:cNvSpPr txBox="1"/>
          <p:nvPr/>
        </p:nvSpPr>
        <p:spPr>
          <a:xfrm>
            <a:off x="52012" y="2839329"/>
            <a:ext cx="14767573" cy="646203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571500" indent="-571500" defTabSz="1828343">
              <a:buFont typeface="Wingdings" panose="05000000000000000000" pitchFamily="2" charset="2"/>
              <a:buChar char="Ø"/>
            </a:pP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Tiempo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promedio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de revision de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informes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de FI</a:t>
            </a:r>
            <a:endParaRPr lang="en-US" sz="3599" b="1" dirty="0">
              <a:solidFill>
                <a:srgbClr val="1F497D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2" y="3485532"/>
            <a:ext cx="12280323" cy="1023046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7654" y="2817985"/>
            <a:ext cx="8262296" cy="564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7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0297" y="1463423"/>
            <a:ext cx="21939885" cy="2600855"/>
          </a:xfrm>
        </p:spPr>
        <p:txBody>
          <a:bodyPr>
            <a:noAutofit/>
          </a:bodyPr>
          <a:lstStyle/>
          <a:p>
            <a:r>
              <a:rPr lang="es-SV" sz="5599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SEGUIMIENTO A RECOMENDACIONES DEL IAIP COMO RESULTADO DE LA EVALUACIÓN ANUAL REALIZADA AL INSAFORP.</a:t>
            </a:r>
            <a:endParaRPr lang="es-ES" sz="5599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18026" y="3286013"/>
            <a:ext cx="23124430" cy="9393345"/>
          </a:xfrm>
        </p:spPr>
        <p:txBody>
          <a:bodyPr>
            <a:normAutofit/>
          </a:bodyPr>
          <a:lstStyle/>
          <a:p>
            <a:pPr algn="just"/>
            <a:endParaRPr lang="es-SV" sz="3999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SV" sz="479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 fecha 24 de febrero de 2020, se recibió Informe de Evaluación de Desempeño de Obligaciones de Transparencia 2019</a:t>
            </a:r>
          </a:p>
          <a:p>
            <a:pPr lvl="0" algn="just">
              <a:buFontTx/>
              <a:buChar char="-"/>
            </a:pPr>
            <a:endParaRPr lang="es-SV" sz="6798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algn="just">
              <a:buFontTx/>
              <a:buChar char="-"/>
            </a:pPr>
            <a:endParaRPr lang="es-SV" sz="6798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algn="just">
              <a:buFontTx/>
              <a:buChar char="-"/>
            </a:pPr>
            <a:endParaRPr lang="es-SV" sz="6798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s-SV" sz="519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 términos generales los incumplimientos encontrados en el portal de transparencia institucional se deben a documentos publicados en formato no seleccionable, información incompleta y apartados desactualizados</a:t>
            </a: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/>
          </p:nvPr>
        </p:nvGraphicFramePr>
        <p:xfrm>
          <a:off x="1218884" y="6105178"/>
          <a:ext cx="20729587" cy="25287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51494"/>
                <a:gridCol w="7294202"/>
                <a:gridCol w="7383891"/>
              </a:tblGrid>
              <a:tr h="1246955">
                <a:tc>
                  <a:txBody>
                    <a:bodyPr/>
                    <a:lstStyle/>
                    <a:p>
                      <a:pPr algn="ctr" fontAlgn="b"/>
                      <a:r>
                        <a:rPr lang="es-SV" sz="4000" b="1" u="none" strike="noStrike" dirty="0">
                          <a:effectLst/>
                        </a:rPr>
                        <a:t>NOTA GLOBAL</a:t>
                      </a:r>
                      <a:endParaRPr lang="es-SV" sz="4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045" marR="19045" marT="190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4000" b="1" u="none" strike="noStrike" dirty="0">
                          <a:effectLst/>
                        </a:rPr>
                        <a:t>DESAGREGADO</a:t>
                      </a:r>
                      <a:endParaRPr lang="es-SV" sz="4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045" marR="19045" marT="190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4000" b="1" u="none" strike="noStrike" dirty="0">
                          <a:effectLst/>
                        </a:rPr>
                        <a:t>PUESTO EN LA TABLA  GENERAL</a:t>
                      </a:r>
                      <a:endParaRPr lang="es-MX" sz="4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045" marR="19045" marT="19045" marB="0" anchor="b"/>
                </a:tc>
              </a:tr>
              <a:tr h="628486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SV" sz="4000" u="none" strike="noStrike" dirty="0">
                          <a:effectLst/>
                        </a:rPr>
                        <a:t>6.74</a:t>
                      </a:r>
                      <a:endParaRPr lang="es-SV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045" marR="19045" marT="190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4000" u="none" strike="noStrike" dirty="0">
                          <a:effectLst/>
                        </a:rPr>
                        <a:t>GESTION DOC: 8.50</a:t>
                      </a:r>
                      <a:endParaRPr lang="es-SV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045" marR="19045" marT="19045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SV" sz="4000" u="none" strike="noStrike" dirty="0">
                          <a:effectLst/>
                        </a:rPr>
                        <a:t>13°/97 Instituciones</a:t>
                      </a:r>
                      <a:endParaRPr lang="es-SV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045" marR="19045" marT="19045" marB="0" anchor="b"/>
                </a:tc>
              </a:tr>
              <a:tr h="653168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4000" u="none" strike="noStrike" dirty="0">
                          <a:effectLst/>
                        </a:rPr>
                        <a:t>INF OFIC: 4.94</a:t>
                      </a:r>
                      <a:endParaRPr lang="es-SV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045" marR="19045" marT="19045" marB="0" anchor="b"/>
                </a:tc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" r="50080"/>
          <a:stretch/>
        </p:blipFill>
        <p:spPr>
          <a:xfrm>
            <a:off x="22098690" y="439559"/>
            <a:ext cx="2120156" cy="128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3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8881" y="1426282"/>
            <a:ext cx="21939885" cy="1304942"/>
          </a:xfrm>
        </p:spPr>
        <p:txBody>
          <a:bodyPr>
            <a:noAutofit/>
          </a:bodyPr>
          <a:lstStyle/>
          <a:p>
            <a:pPr algn="l"/>
            <a:r>
              <a:rPr lang="es-SV" sz="4799" dirty="0">
                <a:solidFill>
                  <a:srgbClr val="002060"/>
                </a:solidFill>
              </a:rPr>
              <a:t>ACCIONES DE SEGUIMIENTO A RECOMENDACIONES DEL IAIP</a:t>
            </a:r>
            <a:endParaRPr lang="es-ES" b="1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6610" y="2441038"/>
            <a:ext cx="23124430" cy="11274962"/>
          </a:xfrm>
        </p:spPr>
        <p:txBody>
          <a:bodyPr>
            <a:normAutofit fontScale="77500" lnSpcReduction="20000"/>
          </a:bodyPr>
          <a:lstStyle/>
          <a:p>
            <a:r>
              <a:rPr lang="es-SV" dirty="0"/>
              <a:t> </a:t>
            </a:r>
          </a:p>
          <a:p>
            <a:pPr marL="685800" lvl="0" indent="-685800" algn="just">
              <a:buFont typeface="Wingdings" panose="05000000000000000000" pitchFamily="2" charset="2"/>
              <a:buChar char="v"/>
            </a:pPr>
            <a:r>
              <a:rPr lang="es-SV" dirty="0"/>
              <a:t>Se encontraron algunos documentos en el Portal de Transparencia en formato no editable, al respecto ya se hicieron las </a:t>
            </a:r>
            <a:r>
              <a:rPr lang="es-SV" dirty="0" smtClean="0"/>
              <a:t>correcciones publicando los documentos </a:t>
            </a:r>
            <a:r>
              <a:rPr lang="es-SV" dirty="0"/>
              <a:t>en formato </a:t>
            </a:r>
            <a:r>
              <a:rPr lang="es-SV" dirty="0" smtClean="0"/>
              <a:t>seleccionable o editable </a:t>
            </a:r>
          </a:p>
          <a:p>
            <a:pPr marL="685800" indent="-685800" algn="just">
              <a:buFont typeface="Wingdings" panose="05000000000000000000" pitchFamily="2" charset="2"/>
              <a:buChar char="v"/>
            </a:pPr>
            <a:endParaRPr lang="es-SV" dirty="0"/>
          </a:p>
          <a:p>
            <a:pPr marL="685800" lvl="0" indent="-685800" algn="just">
              <a:buFont typeface="Wingdings" panose="05000000000000000000" pitchFamily="2" charset="2"/>
              <a:buChar char="v"/>
            </a:pPr>
            <a:r>
              <a:rPr lang="es-SV" dirty="0"/>
              <a:t>Se </a:t>
            </a:r>
            <a:r>
              <a:rPr lang="es-SV" dirty="0" smtClean="0"/>
              <a:t>ha requerido a </a:t>
            </a:r>
            <a:r>
              <a:rPr lang="es-SV" dirty="0"/>
              <a:t>las </a:t>
            </a:r>
            <a:r>
              <a:rPr lang="es-SV" dirty="0" smtClean="0"/>
              <a:t>Gerencias o Unidades que generan la información, que a proporcionen la misma a efecto de actualizarla o completarla para su publicación en </a:t>
            </a:r>
            <a:r>
              <a:rPr lang="es-SV" dirty="0"/>
              <a:t>el Portal de Transparencia. </a:t>
            </a:r>
          </a:p>
          <a:p>
            <a:pPr marL="685800" indent="-685800" algn="just">
              <a:buFont typeface="Wingdings" panose="05000000000000000000" pitchFamily="2" charset="2"/>
              <a:buChar char="v"/>
            </a:pPr>
            <a:endParaRPr lang="es-SV" dirty="0"/>
          </a:p>
          <a:p>
            <a:pPr marL="685800" indent="-685800" algn="just">
              <a:buFont typeface="Wingdings" panose="05000000000000000000" pitchFamily="2" charset="2"/>
              <a:buChar char="v"/>
            </a:pPr>
            <a:r>
              <a:rPr lang="es-SV" dirty="0" smtClean="0"/>
              <a:t>De acuerdo a la LAIP, las actualizaciones deben hacerse de manera trimestral, no obstante se ha elaborado una programación mensual de actualización del Portal de Transparencia.</a:t>
            </a:r>
          </a:p>
          <a:p>
            <a:pPr marL="685800" indent="-685800" algn="just">
              <a:buFont typeface="Wingdings" panose="05000000000000000000" pitchFamily="2" charset="2"/>
              <a:buChar char="v"/>
            </a:pPr>
            <a:endParaRPr lang="es-SV" dirty="0" smtClean="0"/>
          </a:p>
          <a:p>
            <a:pPr marL="685800" lvl="0" indent="-685800" algn="just">
              <a:buFont typeface="Wingdings" panose="05000000000000000000" pitchFamily="2" charset="2"/>
              <a:buChar char="v"/>
            </a:pPr>
            <a:r>
              <a:rPr lang="es-SV" dirty="0" smtClean="0"/>
              <a:t>En </a:t>
            </a:r>
            <a:r>
              <a:rPr lang="es-SV" dirty="0"/>
              <a:t>algunos apartados donde se carece de información, se han colocado notas aclaratorias y notas de inexistencia, según el caso, en formato </a:t>
            </a:r>
            <a:r>
              <a:rPr lang="es-SV" dirty="0" smtClean="0"/>
              <a:t>editable.</a:t>
            </a:r>
          </a:p>
          <a:p>
            <a:pPr marL="685800" indent="-685800" algn="just">
              <a:buFont typeface="Wingdings" panose="05000000000000000000" pitchFamily="2" charset="2"/>
              <a:buChar char="v"/>
            </a:pPr>
            <a:endParaRPr lang="es-SV" dirty="0"/>
          </a:p>
          <a:p>
            <a:pPr marL="685800" indent="-685800" algn="just">
              <a:buFont typeface="Wingdings" panose="05000000000000000000" pitchFamily="2" charset="2"/>
              <a:buChar char="v"/>
            </a:pPr>
            <a:r>
              <a:rPr lang="es-SV" dirty="0"/>
              <a:t> </a:t>
            </a:r>
            <a:r>
              <a:rPr lang="es-SV" dirty="0" smtClean="0"/>
              <a:t>Se ha solicitado asistencia técnica a la Unidad de Fiscalización del IAIP a efecto que aclaren consultas para superar observaciones y expliquen criterios aplicados en su proceso de verificación.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" r="50080"/>
          <a:stretch/>
        </p:blipFill>
        <p:spPr>
          <a:xfrm>
            <a:off x="21927020" y="432808"/>
            <a:ext cx="2120156" cy="128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86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735499D-1E7C-CC49-9F8F-2981B82B15AD}"/>
              </a:ext>
            </a:extLst>
          </p:cNvPr>
          <p:cNvSpPr/>
          <p:nvPr/>
        </p:nvSpPr>
        <p:spPr>
          <a:xfrm>
            <a:off x="1520825" y="762000"/>
            <a:ext cx="6858000" cy="2032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83FF417-7AA4-2945-912E-C0522274C2BD}"/>
              </a:ext>
            </a:extLst>
          </p:cNvPr>
          <p:cNvSpPr/>
          <p:nvPr/>
        </p:nvSpPr>
        <p:spPr>
          <a:xfrm>
            <a:off x="8759825" y="762000"/>
            <a:ext cx="6858000" cy="2032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020B5E2-B3CD-5E4F-A017-D75EB6226176}"/>
              </a:ext>
            </a:extLst>
          </p:cNvPr>
          <p:cNvSpPr/>
          <p:nvPr/>
        </p:nvSpPr>
        <p:spPr>
          <a:xfrm>
            <a:off x="15998825" y="762000"/>
            <a:ext cx="7968046" cy="2032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EF911E1-9A12-5D4A-8BA0-7968BA11CC16}"/>
              </a:ext>
            </a:extLst>
          </p:cNvPr>
          <p:cNvSpPr/>
          <p:nvPr/>
        </p:nvSpPr>
        <p:spPr>
          <a:xfrm>
            <a:off x="1520825" y="3149600"/>
            <a:ext cx="14097000" cy="48006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2D45D22-494C-DB48-B5CD-12D9D8C76D4A}"/>
              </a:ext>
            </a:extLst>
          </p:cNvPr>
          <p:cNvSpPr/>
          <p:nvPr/>
        </p:nvSpPr>
        <p:spPr>
          <a:xfrm>
            <a:off x="1436711" y="8341479"/>
            <a:ext cx="6858000" cy="51816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411DF37-F235-4A4E-90D7-07B26DDB5C24}"/>
              </a:ext>
            </a:extLst>
          </p:cNvPr>
          <p:cNvSpPr/>
          <p:nvPr/>
        </p:nvSpPr>
        <p:spPr>
          <a:xfrm>
            <a:off x="8759825" y="8305800"/>
            <a:ext cx="6858000" cy="51816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6600" b="1" dirty="0">
              <a:solidFill>
                <a:srgbClr val="229DCE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B301090-4FF3-8540-9B2E-FD410FC8FD44}"/>
              </a:ext>
            </a:extLst>
          </p:cNvPr>
          <p:cNvSpPr/>
          <p:nvPr/>
        </p:nvSpPr>
        <p:spPr>
          <a:xfrm>
            <a:off x="15980760" y="3149600"/>
            <a:ext cx="8004175" cy="48006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F707110-B837-B045-AE1F-167602394710}"/>
              </a:ext>
            </a:extLst>
          </p:cNvPr>
          <p:cNvSpPr/>
          <p:nvPr/>
        </p:nvSpPr>
        <p:spPr>
          <a:xfrm>
            <a:off x="15998825" y="8305800"/>
            <a:ext cx="7968046" cy="51816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661B25D5-24C8-AC49-844B-8D377F7E60D4}"/>
              </a:ext>
            </a:extLst>
          </p:cNvPr>
          <p:cNvSpPr/>
          <p:nvPr/>
        </p:nvSpPr>
        <p:spPr>
          <a:xfrm>
            <a:off x="1892300" y="1130300"/>
            <a:ext cx="1295400" cy="1295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0DA6106-D421-1342-91F2-27414AD80B3E}"/>
              </a:ext>
            </a:extLst>
          </p:cNvPr>
          <p:cNvSpPr/>
          <p:nvPr/>
        </p:nvSpPr>
        <p:spPr>
          <a:xfrm>
            <a:off x="9134928" y="1130300"/>
            <a:ext cx="1295400" cy="1295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3FC41770-556E-BA41-A7A3-67DD1C09705C}"/>
              </a:ext>
            </a:extLst>
          </p:cNvPr>
          <p:cNvSpPr/>
          <p:nvPr/>
        </p:nvSpPr>
        <p:spPr>
          <a:xfrm>
            <a:off x="16377556" y="1130300"/>
            <a:ext cx="1295400" cy="1295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56FB24A-7714-504F-B00E-9DA197B8A093}"/>
              </a:ext>
            </a:extLst>
          </p:cNvPr>
          <p:cNvSpPr txBox="1"/>
          <p:nvPr/>
        </p:nvSpPr>
        <p:spPr>
          <a:xfrm>
            <a:off x="3875247" y="894834"/>
            <a:ext cx="3876381" cy="83099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NIVEL DE SATISFACCIÓN </a:t>
            </a:r>
          </a:p>
          <a:p>
            <a:pPr algn="ctr"/>
            <a:r>
              <a:rPr lang="en-US" sz="24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SERVICIOS DE LIMPIEZA</a:t>
            </a:r>
            <a:endParaRPr lang="en-US" sz="2400" b="1" dirty="0">
              <a:solidFill>
                <a:srgbClr val="445469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3AED0F6-BD03-8B40-881D-A0DE3B9C0A68}"/>
              </a:ext>
            </a:extLst>
          </p:cNvPr>
          <p:cNvSpPr txBox="1"/>
          <p:nvPr/>
        </p:nvSpPr>
        <p:spPr>
          <a:xfrm>
            <a:off x="10371683" y="894834"/>
            <a:ext cx="5118709" cy="830997"/>
          </a:xfrm>
          <a:prstGeom prst="rect">
            <a:avLst/>
          </a:prstGeom>
          <a:noFill/>
        </p:spPr>
        <p:txBody>
          <a:bodyPr wrap="none" lIns="91440" rtlCol="0" anchor="ctr" anchorCtr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TOTAL INVERSION EN GASOLINA </a:t>
            </a:r>
          </a:p>
          <a:p>
            <a:pPr algn="ctr"/>
            <a:r>
              <a:rPr lang="en-US" sz="24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Y DIESEL</a:t>
            </a:r>
            <a:endParaRPr lang="en-US" sz="2400" b="1" dirty="0">
              <a:solidFill>
                <a:srgbClr val="445469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CCDF37E-7FDE-FF44-9376-E912460CAA50}"/>
              </a:ext>
            </a:extLst>
          </p:cNvPr>
          <p:cNvSpPr txBox="1"/>
          <p:nvPr/>
        </p:nvSpPr>
        <p:spPr>
          <a:xfrm>
            <a:off x="17642703" y="894834"/>
            <a:ext cx="6324168" cy="83099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MANTENIMIENTOS CORRECTIVOS DE </a:t>
            </a:r>
          </a:p>
          <a:p>
            <a:pPr algn="ctr"/>
            <a:r>
              <a:rPr lang="en-US" sz="24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INFRAESTRUCTURA Y EQUIPO STA. ELENA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E1A2FCE-0ACE-F043-B604-766215E36D83}"/>
              </a:ext>
            </a:extLst>
          </p:cNvPr>
          <p:cNvSpPr txBox="1"/>
          <p:nvPr/>
        </p:nvSpPr>
        <p:spPr>
          <a:xfrm>
            <a:off x="4865711" y="1670615"/>
            <a:ext cx="1388522" cy="110799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6600" b="1" dirty="0" smtClean="0">
                <a:solidFill>
                  <a:srgbClr val="229DCE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8.6</a:t>
            </a:r>
            <a:endParaRPr lang="en-US" sz="6600" b="1" dirty="0">
              <a:solidFill>
                <a:srgbClr val="229DCE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D940861-A42F-094E-80AE-F4290D7D8681}"/>
              </a:ext>
            </a:extLst>
          </p:cNvPr>
          <p:cNvSpPr txBox="1"/>
          <p:nvPr/>
        </p:nvSpPr>
        <p:spPr>
          <a:xfrm>
            <a:off x="11230695" y="1756202"/>
            <a:ext cx="2850460" cy="110799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6600" b="1" dirty="0" smtClean="0">
                <a:solidFill>
                  <a:srgbClr val="37A7B6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$3,463</a:t>
            </a:r>
            <a:endParaRPr lang="en-US" sz="6600" b="1" dirty="0">
              <a:solidFill>
                <a:srgbClr val="37A7B6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F00EEFA-AB75-D847-94E5-A1978967E269}"/>
              </a:ext>
            </a:extLst>
          </p:cNvPr>
          <p:cNvSpPr txBox="1"/>
          <p:nvPr/>
        </p:nvSpPr>
        <p:spPr>
          <a:xfrm>
            <a:off x="20524826" y="1640691"/>
            <a:ext cx="1159292" cy="110799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6600" b="1" dirty="0" smtClean="0">
                <a:solidFill>
                  <a:srgbClr val="63C08A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23</a:t>
            </a:r>
            <a:endParaRPr lang="en-US" sz="6600" b="1" dirty="0">
              <a:solidFill>
                <a:srgbClr val="63C08A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5870A1B3-36B9-2E49-91D7-CC159DB2D638}"/>
              </a:ext>
            </a:extLst>
          </p:cNvPr>
          <p:cNvSpPr/>
          <p:nvPr/>
        </p:nvSpPr>
        <p:spPr>
          <a:xfrm>
            <a:off x="1892300" y="3481614"/>
            <a:ext cx="1006247" cy="100624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BA8222B-A0D9-8141-9371-2B096214B355}"/>
              </a:ext>
            </a:extLst>
          </p:cNvPr>
          <p:cNvSpPr txBox="1"/>
          <p:nvPr/>
        </p:nvSpPr>
        <p:spPr>
          <a:xfrm>
            <a:off x="3080126" y="3753904"/>
            <a:ext cx="6861174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4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MONTOS INVERTIDOS EN MANTENIMIENTOS</a:t>
            </a:r>
            <a:endParaRPr lang="en-US" sz="2400" b="1" dirty="0">
              <a:solidFill>
                <a:srgbClr val="445469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xmlns="" id="{CEB77392-C319-ED47-BCD1-8E6D422A713D}"/>
              </a:ext>
            </a:extLst>
          </p:cNvPr>
          <p:cNvGraphicFramePr/>
          <p:nvPr>
            <p:extLst/>
          </p:nvPr>
        </p:nvGraphicFramePr>
        <p:xfrm>
          <a:off x="1892300" y="4632725"/>
          <a:ext cx="15491503" cy="3048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7" name="Oval 26">
            <a:extLst>
              <a:ext uri="{FF2B5EF4-FFF2-40B4-BE49-F238E27FC236}">
                <a16:creationId xmlns:a16="http://schemas.microsoft.com/office/drawing/2014/main" xmlns="" id="{07827D9F-3520-F340-8A1F-906D96A07081}"/>
              </a:ext>
            </a:extLst>
          </p:cNvPr>
          <p:cNvSpPr/>
          <p:nvPr/>
        </p:nvSpPr>
        <p:spPr>
          <a:xfrm>
            <a:off x="16377556" y="3210678"/>
            <a:ext cx="1006247" cy="100624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1AEB967-82E5-6E4D-AC24-B62E775564D8}"/>
              </a:ext>
            </a:extLst>
          </p:cNvPr>
          <p:cNvSpPr txBox="1"/>
          <p:nvPr/>
        </p:nvSpPr>
        <p:spPr>
          <a:xfrm>
            <a:off x="17465952" y="3333820"/>
            <a:ext cx="5872120" cy="83099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4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CONSUMO DE ENERGÍA ELECTRICA EN </a:t>
            </a:r>
          </a:p>
          <a:p>
            <a:r>
              <a:rPr lang="en-US" sz="24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KW/H</a:t>
            </a:r>
            <a:endParaRPr lang="en-US" sz="2400" b="1" dirty="0">
              <a:solidFill>
                <a:srgbClr val="445469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xmlns="" id="{3FBDA204-5558-C847-AE7A-0114449D58DB}"/>
              </a:ext>
            </a:extLst>
          </p:cNvPr>
          <p:cNvSpPr/>
          <p:nvPr/>
        </p:nvSpPr>
        <p:spPr>
          <a:xfrm>
            <a:off x="11433022" y="13870223"/>
            <a:ext cx="3510643" cy="2888444"/>
          </a:xfrm>
          <a:prstGeom prst="roundRect">
            <a:avLst>
              <a:gd name="adj" fmla="val 1568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xmlns="" id="{ABC81858-2EBC-3941-A0A8-4E2C143B8217}"/>
              </a:ext>
            </a:extLst>
          </p:cNvPr>
          <p:cNvSpPr/>
          <p:nvPr/>
        </p:nvSpPr>
        <p:spPr>
          <a:xfrm>
            <a:off x="21684117" y="4571169"/>
            <a:ext cx="2282753" cy="2497575"/>
          </a:xfrm>
          <a:prstGeom prst="roundRect">
            <a:avLst>
              <a:gd name="adj" fmla="val 1568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751AED1-6994-D144-A1E1-D6D841D83F53}"/>
              </a:ext>
            </a:extLst>
          </p:cNvPr>
          <p:cNvSpPr txBox="1"/>
          <p:nvPr/>
        </p:nvSpPr>
        <p:spPr>
          <a:xfrm>
            <a:off x="21778570" y="4798064"/>
            <a:ext cx="2093843" cy="70788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229DCE">
                    <a:lumMod val="50000"/>
                  </a:srgb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$11,880</a:t>
            </a:r>
            <a:endParaRPr lang="en-US" sz="6600" b="1" dirty="0">
              <a:solidFill>
                <a:srgbClr val="229DCE">
                  <a:lumMod val="50000"/>
                </a:srgbClr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AE1FB53-F2F0-F343-83C8-76A89652DBC2}"/>
              </a:ext>
            </a:extLst>
          </p:cNvPr>
          <p:cNvSpPr txBox="1"/>
          <p:nvPr/>
        </p:nvSpPr>
        <p:spPr>
          <a:xfrm>
            <a:off x="21429779" y="5505950"/>
            <a:ext cx="2791427" cy="156966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73757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MONTO EN CONSUMO DE ENERGÍA </a:t>
            </a:r>
          </a:p>
          <a:p>
            <a:pPr algn="ctr"/>
            <a:r>
              <a:rPr lang="en-US" sz="2400" b="1" dirty="0" smtClean="0">
                <a:solidFill>
                  <a:srgbClr val="73757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1T 2020 </a:t>
            </a:r>
            <a:endParaRPr lang="en-US" sz="2400" b="1" dirty="0">
              <a:solidFill>
                <a:srgbClr val="73757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55072350-A9AB-AF45-B195-029E2DD8C067}"/>
              </a:ext>
            </a:extLst>
          </p:cNvPr>
          <p:cNvSpPr txBox="1"/>
          <p:nvPr/>
        </p:nvSpPr>
        <p:spPr>
          <a:xfrm>
            <a:off x="2978782" y="8799385"/>
            <a:ext cx="4514377" cy="83099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4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SOLICITUDES ATENDIDAS EN </a:t>
            </a:r>
          </a:p>
          <a:p>
            <a:r>
              <a:rPr lang="en-US" sz="24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EL PERIODO</a:t>
            </a:r>
            <a:endParaRPr lang="en-US" sz="2400" b="1" dirty="0">
              <a:solidFill>
                <a:srgbClr val="445469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graphicFrame>
        <p:nvGraphicFramePr>
          <p:cNvPr id="42" name="Chart 41">
            <a:extLst>
              <a:ext uri="{FF2B5EF4-FFF2-40B4-BE49-F238E27FC236}">
                <a16:creationId xmlns:a16="http://schemas.microsoft.com/office/drawing/2014/main" xmlns="" id="{CDA5F885-6DBA-8840-AEC1-CD3A5D9AEE6C}"/>
              </a:ext>
            </a:extLst>
          </p:cNvPr>
          <p:cNvGraphicFramePr/>
          <p:nvPr>
            <p:extLst/>
          </p:nvPr>
        </p:nvGraphicFramePr>
        <p:xfrm>
          <a:off x="1246210" y="8367356"/>
          <a:ext cx="7239000" cy="5918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5" name="Oval 44">
            <a:extLst>
              <a:ext uri="{FF2B5EF4-FFF2-40B4-BE49-F238E27FC236}">
                <a16:creationId xmlns:a16="http://schemas.microsoft.com/office/drawing/2014/main" xmlns="" id="{7CBDF313-0E4E-434E-82E6-39DA8162480D}"/>
              </a:ext>
            </a:extLst>
          </p:cNvPr>
          <p:cNvSpPr/>
          <p:nvPr/>
        </p:nvSpPr>
        <p:spPr>
          <a:xfrm>
            <a:off x="9134928" y="8660961"/>
            <a:ext cx="1187826" cy="112796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916F0FED-1699-A84C-B2E5-48C039918895}"/>
              </a:ext>
            </a:extLst>
          </p:cNvPr>
          <p:cNvSpPr txBox="1"/>
          <p:nvPr/>
        </p:nvSpPr>
        <p:spPr>
          <a:xfrm>
            <a:off x="10183798" y="8809444"/>
            <a:ext cx="5121915" cy="83099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CANTIDAD DE REQUERIMIENTOS</a:t>
            </a:r>
          </a:p>
          <a:p>
            <a:pPr algn="ctr"/>
            <a:r>
              <a:rPr lang="en-US" sz="24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DE ALMACEN ATENDIDOS </a:t>
            </a:r>
            <a:endParaRPr lang="en-US" sz="2400" b="1" dirty="0">
              <a:solidFill>
                <a:srgbClr val="445469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196FAA9C-712E-A343-9791-1291C099628C}"/>
              </a:ext>
            </a:extLst>
          </p:cNvPr>
          <p:cNvSpPr/>
          <p:nvPr/>
        </p:nvSpPr>
        <p:spPr>
          <a:xfrm>
            <a:off x="16377556" y="8660961"/>
            <a:ext cx="1077343" cy="112796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0EF7C048-8602-384B-9861-6C7EA750AFD5}"/>
              </a:ext>
            </a:extLst>
          </p:cNvPr>
          <p:cNvSpPr txBox="1"/>
          <p:nvPr/>
        </p:nvSpPr>
        <p:spPr>
          <a:xfrm>
            <a:off x="17565381" y="8748585"/>
            <a:ext cx="5988197" cy="8309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MONTO EJECUTADO AL </a:t>
            </a:r>
          </a:p>
          <a:p>
            <a:pPr algn="ctr"/>
            <a:r>
              <a:rPr lang="en-US" sz="24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PRIMER TRIMESTRE</a:t>
            </a:r>
            <a:endParaRPr lang="en-US" sz="2400" b="1" dirty="0">
              <a:solidFill>
                <a:srgbClr val="445469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E21CB3F9-1309-5B4F-99AE-58194DDB5678}"/>
              </a:ext>
            </a:extLst>
          </p:cNvPr>
          <p:cNvSpPr/>
          <p:nvPr/>
        </p:nvSpPr>
        <p:spPr>
          <a:xfrm>
            <a:off x="18514841" y="10376367"/>
            <a:ext cx="1747668" cy="1747668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949" y="1421985"/>
            <a:ext cx="760089" cy="760089"/>
          </a:xfrm>
          <a:prstGeom prst="rect">
            <a:avLst/>
          </a:prstGeom>
        </p:spPr>
      </p:pic>
      <p:sp>
        <p:nvSpPr>
          <p:cNvPr id="57" name="TextBox 16">
            <a:extLst>
              <a:ext uri="{FF2B5EF4-FFF2-40B4-BE49-F238E27FC236}">
                <a16:creationId xmlns:a16="http://schemas.microsoft.com/office/drawing/2014/main" xmlns="" id="{03AED0F6-BD03-8B40-881D-A0DE3B9C0A68}"/>
              </a:ext>
            </a:extLst>
          </p:cNvPr>
          <p:cNvSpPr txBox="1"/>
          <p:nvPr/>
        </p:nvSpPr>
        <p:spPr>
          <a:xfrm rot="16200000">
            <a:off x="-5216444" y="6363978"/>
            <a:ext cx="11695830" cy="923330"/>
          </a:xfrm>
          <a:prstGeom prst="rect">
            <a:avLst/>
          </a:prstGeom>
          <a:noFill/>
        </p:spPr>
        <p:txBody>
          <a:bodyPr wrap="none" lIns="91440" rtlCol="0" anchor="ctr" anchorCtr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445469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UNIDAD DE SERVICIOS GENERALES</a:t>
            </a:r>
            <a:endParaRPr lang="en-US" sz="5400" b="1" dirty="0">
              <a:solidFill>
                <a:srgbClr val="445469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59" name="TextBox 19">
            <a:extLst>
              <a:ext uri="{FF2B5EF4-FFF2-40B4-BE49-F238E27FC236}">
                <a16:creationId xmlns:a16="http://schemas.microsoft.com/office/drawing/2014/main" xmlns="" id="{CD940861-A42F-094E-80AE-F4290D7D8681}"/>
              </a:ext>
            </a:extLst>
          </p:cNvPr>
          <p:cNvSpPr txBox="1"/>
          <p:nvPr/>
        </p:nvSpPr>
        <p:spPr>
          <a:xfrm>
            <a:off x="9098617" y="9812808"/>
            <a:ext cx="6318248" cy="366254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229DCE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75 </a:t>
            </a:r>
            <a:r>
              <a:rPr lang="en-US" sz="4000" b="1" dirty="0" err="1" smtClean="0">
                <a:solidFill>
                  <a:srgbClr val="229DCE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Recibidos</a:t>
            </a:r>
            <a:endParaRPr lang="en-US" sz="4000" b="1" dirty="0" smtClean="0">
              <a:solidFill>
                <a:srgbClr val="229DCE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  <a:p>
            <a:pPr algn="ctr"/>
            <a:endParaRPr lang="en-US" sz="4000" b="1" dirty="0" smtClean="0">
              <a:solidFill>
                <a:srgbClr val="229DCE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  <a:p>
            <a:pPr algn="ctr"/>
            <a:r>
              <a:rPr lang="en-US" sz="9600" b="1" dirty="0" smtClean="0">
                <a:solidFill>
                  <a:srgbClr val="229DCE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75 </a:t>
            </a:r>
            <a:r>
              <a:rPr lang="en-US" sz="4000" b="1" dirty="0" err="1" smtClean="0">
                <a:solidFill>
                  <a:srgbClr val="229DCE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Atendidos</a:t>
            </a:r>
            <a:endParaRPr lang="en-US" sz="4800" b="1" dirty="0">
              <a:solidFill>
                <a:srgbClr val="229DCE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pic>
        <p:nvPicPr>
          <p:cNvPr id="62" name="Imagen 6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012" y="3606864"/>
            <a:ext cx="705865" cy="705865"/>
          </a:xfrm>
          <a:prstGeom prst="rect">
            <a:avLst/>
          </a:prstGeom>
        </p:spPr>
      </p:pic>
      <p:pic>
        <p:nvPicPr>
          <p:cNvPr id="63" name="Imagen 6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7045" y="8840058"/>
            <a:ext cx="786805" cy="786805"/>
          </a:xfrm>
          <a:prstGeom prst="rect">
            <a:avLst/>
          </a:prstGeom>
        </p:spPr>
      </p:pic>
      <p:sp>
        <p:nvSpPr>
          <p:cNvPr id="65" name="Oval 44">
            <a:extLst>
              <a:ext uri="{FF2B5EF4-FFF2-40B4-BE49-F238E27FC236}">
                <a16:creationId xmlns:a16="http://schemas.microsoft.com/office/drawing/2014/main" xmlns="" id="{7CBDF313-0E4E-434E-82E6-39DA8162480D}"/>
              </a:ext>
            </a:extLst>
          </p:cNvPr>
          <p:cNvSpPr/>
          <p:nvPr/>
        </p:nvSpPr>
        <p:spPr>
          <a:xfrm>
            <a:off x="1679907" y="8660961"/>
            <a:ext cx="1187826" cy="112796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Lato Light" panose="020F0502020204030203" pitchFamily="34" charset="0"/>
            </a:endParaRPr>
          </a:p>
        </p:txBody>
      </p:sp>
      <p:graphicFrame>
        <p:nvGraphicFramePr>
          <p:cNvPr id="56" name="Chart 25">
            <a:extLst>
              <a:ext uri="{FF2B5EF4-FFF2-40B4-BE49-F238E27FC236}">
                <a16:creationId xmlns:a16="http://schemas.microsoft.com/office/drawing/2014/main" xmlns="" id="{CEB77392-C319-ED47-BCD1-8E6D422A71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9067828"/>
              </p:ext>
            </p:extLst>
          </p:nvPr>
        </p:nvGraphicFramePr>
        <p:xfrm>
          <a:off x="15924065" y="9579583"/>
          <a:ext cx="8676888" cy="3845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4" name="Imagen 1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053" y="1298418"/>
            <a:ext cx="966827" cy="966827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25" y="1316043"/>
            <a:ext cx="897854" cy="897854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705" y="3319453"/>
            <a:ext cx="890196" cy="890196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148" y="8851060"/>
            <a:ext cx="805410" cy="805410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999" y="8729284"/>
            <a:ext cx="991315" cy="991315"/>
          </a:xfrm>
          <a:prstGeom prst="rect">
            <a:avLst/>
          </a:prstGeom>
        </p:spPr>
      </p:pic>
      <p:graphicFrame>
        <p:nvGraphicFramePr>
          <p:cNvPr id="58" name="Chart 25">
            <a:extLst>
              <a:ext uri="{FF2B5EF4-FFF2-40B4-BE49-F238E27FC236}">
                <a16:creationId xmlns:a16="http://schemas.microsoft.com/office/drawing/2014/main" xmlns="" id="{CEB77392-C319-ED47-BCD1-8E6D422A71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5938249"/>
              </p:ext>
            </p:extLst>
          </p:nvPr>
        </p:nvGraphicFramePr>
        <p:xfrm>
          <a:off x="15314506" y="4169432"/>
          <a:ext cx="7510985" cy="3845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</p:spTree>
    <p:extLst>
      <p:ext uri="{BB962C8B-B14F-4D97-AF65-F5344CB8AC3E}">
        <p14:creationId xmlns:p14="http://schemas.microsoft.com/office/powerpoint/2010/main" val="211410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 4</a:t>
            </a:r>
          </a:p>
        </p:txBody>
      </p:sp>
      <p:sp>
        <p:nvSpPr>
          <p:cNvPr id="100" name="Rectangle 88" descr="Header Gray Bar"/>
          <p:cNvSpPr/>
          <p:nvPr/>
        </p:nvSpPr>
        <p:spPr bwMode="auto">
          <a:xfrm>
            <a:off x="-19044" y="4382"/>
            <a:ext cx="24396695" cy="2612354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39" name="TextBox 214"/>
          <p:cNvSpPr txBox="1"/>
          <p:nvPr/>
        </p:nvSpPr>
        <p:spPr>
          <a:xfrm>
            <a:off x="440653" y="411464"/>
            <a:ext cx="23479916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365"/>
            <a:r>
              <a:rPr lang="es-SV" sz="6398" dirty="0" smtClean="0">
                <a:solidFill>
                  <a:srgbClr val="FFFFFF"/>
                </a:solidFill>
                <a:latin typeface="Arial"/>
                <a:cs typeface="Arial"/>
              </a:rPr>
              <a:t>Unidad de Servicios Generales</a:t>
            </a:r>
            <a:endParaRPr lang="es-419" sz="6398" dirty="0">
              <a:solidFill>
                <a:srgbClr val="FFFFFF"/>
              </a:solidFill>
              <a:latin typeface="Arial"/>
              <a:cs typeface="Arial"/>
            </a:endParaRPr>
          </a:p>
          <a:p>
            <a:pPr defTabSz="2437365"/>
            <a:r>
              <a:rPr lang="en-US" sz="3999" dirty="0">
                <a:solidFill>
                  <a:srgbClr val="D4D4D4"/>
                </a:solidFill>
                <a:latin typeface="Arial"/>
                <a:cs typeface="Arial"/>
              </a:rPr>
              <a:t>RESULTADOS PRIMER TRIMESTRE 2020</a:t>
            </a:r>
          </a:p>
        </p:txBody>
      </p:sp>
      <p:pic>
        <p:nvPicPr>
          <p:cNvPr id="49" name="Imagen 4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7968" y="702915"/>
            <a:ext cx="2501566" cy="136758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7714511" y="11852980"/>
            <a:ext cx="2988582" cy="584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343"/>
            <a:r>
              <a:rPr lang="en-US" sz="3199" b="1" dirty="0" err="1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Avance</a:t>
            </a:r>
            <a:r>
              <a:rPr lang="en-US" sz="3199" b="1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1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33%</a:t>
            </a:r>
            <a:endParaRPr lang="es-SV" sz="3199" dirty="0">
              <a:solidFill>
                <a:prstClr val="black"/>
              </a:solidFill>
            </a:endParaRPr>
          </a:p>
        </p:txBody>
      </p:sp>
      <p:sp>
        <p:nvSpPr>
          <p:cNvPr id="16" name="TextBox 18">
            <a:extLst>
              <a:ext uri="{FF2B5EF4-FFF2-40B4-BE49-F238E27FC236}">
                <a16:creationId xmlns="" xmlns:a16="http://schemas.microsoft.com/office/drawing/2014/main" id="{F009F5A7-1AA4-BF47-9EE1-129B6BFE9B69}"/>
              </a:ext>
            </a:extLst>
          </p:cNvPr>
          <p:cNvSpPr txBox="1"/>
          <p:nvPr/>
        </p:nvSpPr>
        <p:spPr>
          <a:xfrm>
            <a:off x="14457683" y="12437628"/>
            <a:ext cx="8712437" cy="120007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 defTabSz="1828343"/>
            <a:r>
              <a:rPr lang="en-US" sz="3599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Meta: 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15</a:t>
            </a:r>
            <a:r>
              <a:rPr lang="en-US" sz="3599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599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| Valor 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</a:t>
            </a:r>
          </a:p>
          <a:p>
            <a:pPr algn="ctr" defTabSz="1828343"/>
            <a:r>
              <a:rPr lang="en-US" sz="3599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Periodo</a:t>
            </a:r>
            <a:r>
              <a:rPr lang="en-US" sz="3599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: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Marzo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2020 </a:t>
            </a:r>
            <a:endParaRPr lang="en-US" sz="3599" b="1" dirty="0">
              <a:solidFill>
                <a:srgbClr val="1F497D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16110848" y="8494233"/>
            <a:ext cx="5706132" cy="5713464"/>
            <a:chOff x="16153753" y="8827794"/>
            <a:chExt cx="5706132" cy="5713464"/>
          </a:xfrm>
        </p:grpSpPr>
        <p:graphicFrame>
          <p:nvGraphicFramePr>
            <p:cNvPr id="15" name="Chart 23">
              <a:extLst>
                <a:ext uri="{FF2B5EF4-FFF2-40B4-BE49-F238E27FC236}">
                  <a16:creationId xmlns="" xmlns:a16="http://schemas.microsoft.com/office/drawing/2014/main" id="{A4EE410A-CC16-7E4F-B466-0629C62CA665}"/>
                </a:ext>
              </a:extLst>
            </p:cNvPr>
            <p:cNvGraphicFramePr/>
            <p:nvPr>
              <p:extLst/>
            </p:nvPr>
          </p:nvGraphicFramePr>
          <p:xfrm>
            <a:off x="16153753" y="8827794"/>
            <a:ext cx="5706132" cy="571346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pSp>
          <p:nvGrpSpPr>
            <p:cNvPr id="24" name="Group 15">
              <a:extLst>
                <a:ext uri="{FF2B5EF4-FFF2-40B4-BE49-F238E27FC236}">
                  <a16:creationId xmlns="" xmlns:a16="http://schemas.microsoft.com/office/drawing/2014/main" id="{5CAE7901-A099-184A-B617-186C579C36AA}"/>
                </a:ext>
              </a:extLst>
            </p:cNvPr>
            <p:cNvGrpSpPr>
              <a:grpSpLocks noChangeAspect="1"/>
            </p:cNvGrpSpPr>
            <p:nvPr/>
          </p:nvGrpSpPr>
          <p:grpSpPr>
            <a:xfrm rot="8632138">
              <a:off x="18584510" y="10753652"/>
              <a:ext cx="2661219" cy="846452"/>
              <a:chOff x="7469178" y="7156087"/>
              <a:chExt cx="1914635" cy="608988"/>
            </a:xfrm>
          </p:grpSpPr>
          <p:sp>
            <p:nvSpPr>
              <p:cNvPr id="25" name="Triangle 4">
                <a:extLst>
                  <a:ext uri="{FF2B5EF4-FFF2-40B4-BE49-F238E27FC236}">
                    <a16:creationId xmlns="" xmlns:a16="http://schemas.microsoft.com/office/drawing/2014/main" id="{2E2FFB45-7052-BD4F-BC29-091DB13E0FF2}"/>
                  </a:ext>
                </a:extLst>
              </p:cNvPr>
              <p:cNvSpPr/>
              <p:nvPr/>
            </p:nvSpPr>
            <p:spPr>
              <a:xfrm rot="17282797">
                <a:off x="8208693" y="6416572"/>
                <a:ext cx="249680" cy="1728710"/>
              </a:xfrm>
              <a:prstGeom prst="triangle">
                <a:avLst/>
              </a:prstGeom>
              <a:solidFill>
                <a:schemeClr val="tx2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343"/>
                <a:endParaRPr lang="en-US" sz="3599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Oval 5">
                <a:extLst>
                  <a:ext uri="{FF2B5EF4-FFF2-40B4-BE49-F238E27FC236}">
                    <a16:creationId xmlns="" xmlns:a16="http://schemas.microsoft.com/office/drawing/2014/main" id="{A1FFCACC-6FDD-FD48-AF7C-AA377D4D9D3A}"/>
                  </a:ext>
                </a:extLst>
              </p:cNvPr>
              <p:cNvSpPr/>
              <p:nvPr/>
            </p:nvSpPr>
            <p:spPr>
              <a:xfrm rot="684176">
                <a:off x="8955484" y="7336747"/>
                <a:ext cx="428329" cy="42832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32" tIns="91416" rIns="182832" bIns="9141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828343"/>
                <a:endParaRPr lang="en-US" sz="3599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0" name="TextBox 18">
            <a:extLst>
              <a:ext uri="{FF2B5EF4-FFF2-40B4-BE49-F238E27FC236}">
                <a16:creationId xmlns="" xmlns:a16="http://schemas.microsoft.com/office/drawing/2014/main" id="{F009F5A7-1AA4-BF47-9EE1-129B6BFE9B69}"/>
              </a:ext>
            </a:extLst>
          </p:cNvPr>
          <p:cNvSpPr txBox="1"/>
          <p:nvPr/>
        </p:nvSpPr>
        <p:spPr>
          <a:xfrm>
            <a:off x="52012" y="2839329"/>
            <a:ext cx="14767573" cy="1200072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571500" indent="-571500" defTabSz="1828343">
              <a:buFont typeface="Wingdings" panose="05000000000000000000" pitchFamily="2" charset="2"/>
              <a:buChar char="Ø"/>
            </a:pP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Mantenimiento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correctivo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de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infraestructura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y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equipo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del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edificio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de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oficinas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administrativas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Santa Elena</a:t>
            </a:r>
            <a:endParaRPr lang="en-US" sz="3599" b="1" dirty="0">
              <a:solidFill>
                <a:srgbClr val="1F497D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2" y="4039401"/>
            <a:ext cx="11514376" cy="959829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7260" y="2688435"/>
            <a:ext cx="9913309" cy="558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26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 4</a:t>
            </a:r>
          </a:p>
        </p:txBody>
      </p:sp>
      <p:sp>
        <p:nvSpPr>
          <p:cNvPr id="100" name="Rectangle 88" descr="Header Gray Bar"/>
          <p:cNvSpPr/>
          <p:nvPr/>
        </p:nvSpPr>
        <p:spPr bwMode="auto">
          <a:xfrm>
            <a:off x="-19044" y="4382"/>
            <a:ext cx="24396695" cy="2612354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2437365"/>
            <a:endParaRPr lang="en-US" sz="4799">
              <a:solidFill>
                <a:prstClr val="black"/>
              </a:solidFill>
            </a:endParaRPr>
          </a:p>
        </p:txBody>
      </p:sp>
      <p:sp>
        <p:nvSpPr>
          <p:cNvPr id="39" name="TextBox 214"/>
          <p:cNvSpPr txBox="1"/>
          <p:nvPr/>
        </p:nvSpPr>
        <p:spPr>
          <a:xfrm>
            <a:off x="440653" y="411464"/>
            <a:ext cx="23479916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7365"/>
            <a:r>
              <a:rPr lang="es-SV" sz="6398" dirty="0" smtClean="0">
                <a:solidFill>
                  <a:srgbClr val="FFFFFF"/>
                </a:solidFill>
                <a:latin typeface="Arial"/>
                <a:cs typeface="Arial"/>
              </a:rPr>
              <a:t>Unidad de Servicios Generales</a:t>
            </a:r>
            <a:endParaRPr lang="es-419" sz="6398" dirty="0">
              <a:solidFill>
                <a:srgbClr val="FFFFFF"/>
              </a:solidFill>
              <a:latin typeface="Arial"/>
              <a:cs typeface="Arial"/>
            </a:endParaRPr>
          </a:p>
          <a:p>
            <a:pPr defTabSz="2437365"/>
            <a:r>
              <a:rPr lang="en-US" sz="3999" dirty="0">
                <a:solidFill>
                  <a:srgbClr val="D4D4D4"/>
                </a:solidFill>
                <a:latin typeface="Arial"/>
                <a:cs typeface="Arial"/>
              </a:rPr>
              <a:t>RESULTADOS PRIMER TRIMESTRE 2020</a:t>
            </a:r>
          </a:p>
        </p:txBody>
      </p:sp>
      <p:pic>
        <p:nvPicPr>
          <p:cNvPr id="49" name="Imagen 4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7968" y="702915"/>
            <a:ext cx="2501566" cy="136758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7714511" y="11852980"/>
            <a:ext cx="2988582" cy="584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343"/>
            <a:r>
              <a:rPr lang="en-US" sz="3199" b="1" dirty="0" err="1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Avance</a:t>
            </a:r>
            <a:r>
              <a:rPr lang="en-US" sz="3199" b="1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1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90%</a:t>
            </a:r>
            <a:endParaRPr lang="es-SV" sz="3199" dirty="0">
              <a:solidFill>
                <a:prstClr val="black"/>
              </a:solidFill>
            </a:endParaRPr>
          </a:p>
        </p:txBody>
      </p:sp>
      <p:sp>
        <p:nvSpPr>
          <p:cNvPr id="16" name="TextBox 18">
            <a:extLst>
              <a:ext uri="{FF2B5EF4-FFF2-40B4-BE49-F238E27FC236}">
                <a16:creationId xmlns="" xmlns:a16="http://schemas.microsoft.com/office/drawing/2014/main" id="{F009F5A7-1AA4-BF47-9EE1-129B6BFE9B69}"/>
              </a:ext>
            </a:extLst>
          </p:cNvPr>
          <p:cNvSpPr txBox="1"/>
          <p:nvPr/>
        </p:nvSpPr>
        <p:spPr>
          <a:xfrm>
            <a:off x="14457683" y="12437628"/>
            <a:ext cx="8712437" cy="1200071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 defTabSz="1828343"/>
            <a:r>
              <a:rPr lang="en-US" sz="3599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Meta: 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26,000</a:t>
            </a:r>
            <a:r>
              <a:rPr lang="en-US" sz="3599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599" dirty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| Valor 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23,387</a:t>
            </a:r>
          </a:p>
          <a:p>
            <a:pPr algn="ctr" defTabSz="1828343"/>
            <a:r>
              <a:rPr lang="en-US" sz="3599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Periodo</a:t>
            </a:r>
            <a:r>
              <a:rPr lang="en-US" sz="3599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: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Marzo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2020 </a:t>
            </a:r>
            <a:endParaRPr lang="en-US" sz="3599" b="1" dirty="0">
              <a:solidFill>
                <a:srgbClr val="1F497D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16355736" y="8468882"/>
            <a:ext cx="5706132" cy="5713464"/>
            <a:chOff x="16153753" y="8827794"/>
            <a:chExt cx="5706132" cy="5713464"/>
          </a:xfrm>
        </p:grpSpPr>
        <p:graphicFrame>
          <p:nvGraphicFramePr>
            <p:cNvPr id="15" name="Chart 23">
              <a:extLst>
                <a:ext uri="{FF2B5EF4-FFF2-40B4-BE49-F238E27FC236}">
                  <a16:creationId xmlns="" xmlns:a16="http://schemas.microsoft.com/office/drawing/2014/main" id="{A4EE410A-CC16-7E4F-B466-0629C62CA665}"/>
                </a:ext>
              </a:extLst>
            </p:cNvPr>
            <p:cNvGraphicFramePr/>
            <p:nvPr>
              <p:extLst/>
            </p:nvPr>
          </p:nvGraphicFramePr>
          <p:xfrm>
            <a:off x="16153753" y="8827794"/>
            <a:ext cx="5706132" cy="571346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pSp>
          <p:nvGrpSpPr>
            <p:cNvPr id="24" name="Group 15">
              <a:extLst>
                <a:ext uri="{FF2B5EF4-FFF2-40B4-BE49-F238E27FC236}">
                  <a16:creationId xmlns="" xmlns:a16="http://schemas.microsoft.com/office/drawing/2014/main" id="{5CAE7901-A099-184A-B617-186C579C36AA}"/>
                </a:ext>
              </a:extLst>
            </p:cNvPr>
            <p:cNvGrpSpPr>
              <a:grpSpLocks noChangeAspect="1"/>
            </p:cNvGrpSpPr>
            <p:nvPr/>
          </p:nvGrpSpPr>
          <p:grpSpPr>
            <a:xfrm rot="8632138">
              <a:off x="18584510" y="10753652"/>
              <a:ext cx="2661219" cy="846452"/>
              <a:chOff x="7469178" y="7156087"/>
              <a:chExt cx="1914635" cy="608988"/>
            </a:xfrm>
          </p:grpSpPr>
          <p:sp>
            <p:nvSpPr>
              <p:cNvPr id="25" name="Triangle 4">
                <a:extLst>
                  <a:ext uri="{FF2B5EF4-FFF2-40B4-BE49-F238E27FC236}">
                    <a16:creationId xmlns="" xmlns:a16="http://schemas.microsoft.com/office/drawing/2014/main" id="{2E2FFB45-7052-BD4F-BC29-091DB13E0FF2}"/>
                  </a:ext>
                </a:extLst>
              </p:cNvPr>
              <p:cNvSpPr/>
              <p:nvPr/>
            </p:nvSpPr>
            <p:spPr>
              <a:xfrm rot="17282797">
                <a:off x="8208693" y="6416572"/>
                <a:ext cx="249680" cy="1728710"/>
              </a:xfrm>
              <a:prstGeom prst="triangle">
                <a:avLst/>
              </a:prstGeom>
              <a:solidFill>
                <a:schemeClr val="tx2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343"/>
                <a:endParaRPr lang="en-US" sz="3599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Oval 5">
                <a:extLst>
                  <a:ext uri="{FF2B5EF4-FFF2-40B4-BE49-F238E27FC236}">
                    <a16:creationId xmlns="" xmlns:a16="http://schemas.microsoft.com/office/drawing/2014/main" id="{A1FFCACC-6FDD-FD48-AF7C-AA377D4D9D3A}"/>
                  </a:ext>
                </a:extLst>
              </p:cNvPr>
              <p:cNvSpPr/>
              <p:nvPr/>
            </p:nvSpPr>
            <p:spPr>
              <a:xfrm rot="684176">
                <a:off x="8955484" y="7336747"/>
                <a:ext cx="428329" cy="428328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32" tIns="91416" rIns="182832" bIns="9141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828343"/>
                <a:endParaRPr lang="en-US" sz="3599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0" name="TextBox 18">
            <a:extLst>
              <a:ext uri="{FF2B5EF4-FFF2-40B4-BE49-F238E27FC236}">
                <a16:creationId xmlns="" xmlns:a16="http://schemas.microsoft.com/office/drawing/2014/main" id="{F009F5A7-1AA4-BF47-9EE1-129B6BFE9B69}"/>
              </a:ext>
            </a:extLst>
          </p:cNvPr>
          <p:cNvSpPr txBox="1"/>
          <p:nvPr/>
        </p:nvSpPr>
        <p:spPr>
          <a:xfrm>
            <a:off x="52012" y="2839329"/>
            <a:ext cx="14767573" cy="646203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571500" indent="-571500" defTabSz="1828343">
              <a:buFont typeface="Wingdings" panose="05000000000000000000" pitchFamily="2" charset="2"/>
              <a:buChar char="Ø"/>
            </a:pP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Kilowats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consumidos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en</a:t>
            </a:r>
            <a:r>
              <a:rPr lang="en-US" sz="3599" b="1" dirty="0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 el </a:t>
            </a:r>
            <a:r>
              <a:rPr lang="en-US" sz="3599" b="1" dirty="0" err="1" smtClean="0">
                <a:solidFill>
                  <a:srgbClr val="1F497D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periodo</a:t>
            </a:r>
            <a:endParaRPr lang="en-US" sz="3599" b="1" dirty="0">
              <a:solidFill>
                <a:srgbClr val="1F497D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2" y="3708125"/>
            <a:ext cx="11779919" cy="992957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1211" y="2850415"/>
            <a:ext cx="8848909" cy="514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2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735499D-1E7C-CC49-9F8F-2981B82B15AD}"/>
              </a:ext>
            </a:extLst>
          </p:cNvPr>
          <p:cNvSpPr/>
          <p:nvPr/>
        </p:nvSpPr>
        <p:spPr>
          <a:xfrm>
            <a:off x="1520825" y="540328"/>
            <a:ext cx="6858000" cy="2032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83FF417-7AA4-2945-912E-C0522274C2BD}"/>
              </a:ext>
            </a:extLst>
          </p:cNvPr>
          <p:cNvSpPr/>
          <p:nvPr/>
        </p:nvSpPr>
        <p:spPr>
          <a:xfrm>
            <a:off x="8759825" y="540328"/>
            <a:ext cx="6858000" cy="2032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020B5E2-B3CD-5E4F-A017-D75EB6226176}"/>
              </a:ext>
            </a:extLst>
          </p:cNvPr>
          <p:cNvSpPr/>
          <p:nvPr/>
        </p:nvSpPr>
        <p:spPr>
          <a:xfrm>
            <a:off x="15998825" y="540328"/>
            <a:ext cx="7968046" cy="2032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EF911E1-9A12-5D4A-8BA0-7968BA11CC16}"/>
              </a:ext>
            </a:extLst>
          </p:cNvPr>
          <p:cNvSpPr/>
          <p:nvPr/>
        </p:nvSpPr>
        <p:spPr>
          <a:xfrm>
            <a:off x="1520825" y="2927928"/>
            <a:ext cx="14097000" cy="48006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2D45D22-494C-DB48-B5CD-12D9D8C76D4A}"/>
              </a:ext>
            </a:extLst>
          </p:cNvPr>
          <p:cNvSpPr/>
          <p:nvPr/>
        </p:nvSpPr>
        <p:spPr>
          <a:xfrm>
            <a:off x="1519126" y="8037961"/>
            <a:ext cx="6940017" cy="51816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B301090-4FF3-8540-9B2E-FD410FC8FD44}"/>
              </a:ext>
            </a:extLst>
          </p:cNvPr>
          <p:cNvSpPr/>
          <p:nvPr/>
        </p:nvSpPr>
        <p:spPr>
          <a:xfrm>
            <a:off x="15998824" y="2927928"/>
            <a:ext cx="8004175" cy="48006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F707110-B837-B045-AE1F-167602394710}"/>
              </a:ext>
            </a:extLst>
          </p:cNvPr>
          <p:cNvSpPr/>
          <p:nvPr/>
        </p:nvSpPr>
        <p:spPr>
          <a:xfrm>
            <a:off x="15998825" y="8084128"/>
            <a:ext cx="7968046" cy="51816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661B25D5-24C8-AC49-844B-8D377F7E60D4}"/>
              </a:ext>
            </a:extLst>
          </p:cNvPr>
          <p:cNvSpPr/>
          <p:nvPr/>
        </p:nvSpPr>
        <p:spPr>
          <a:xfrm>
            <a:off x="1892300" y="908628"/>
            <a:ext cx="1295400" cy="1295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0DA6106-D421-1342-91F2-27414AD80B3E}"/>
              </a:ext>
            </a:extLst>
          </p:cNvPr>
          <p:cNvSpPr/>
          <p:nvPr/>
        </p:nvSpPr>
        <p:spPr>
          <a:xfrm>
            <a:off x="9134928" y="908628"/>
            <a:ext cx="1295400" cy="1295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3FC41770-556E-BA41-A7A3-67DD1C09705C}"/>
              </a:ext>
            </a:extLst>
          </p:cNvPr>
          <p:cNvSpPr/>
          <p:nvPr/>
        </p:nvSpPr>
        <p:spPr>
          <a:xfrm>
            <a:off x="16377556" y="908628"/>
            <a:ext cx="1295400" cy="1295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56FB24A-7714-504F-B00E-9DA197B8A093}"/>
              </a:ext>
            </a:extLst>
          </p:cNvPr>
          <p:cNvSpPr txBox="1"/>
          <p:nvPr/>
        </p:nvSpPr>
        <p:spPr>
          <a:xfrm>
            <a:off x="3420815" y="673162"/>
            <a:ext cx="4785284" cy="83099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PROYECTOS INSTITUCIONALES </a:t>
            </a:r>
          </a:p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CONTROLADOS EN GPR</a:t>
            </a:r>
            <a:endParaRPr lang="en-US" sz="2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3AED0F6-BD03-8B40-881D-A0DE3B9C0A68}"/>
              </a:ext>
            </a:extLst>
          </p:cNvPr>
          <p:cNvSpPr txBox="1"/>
          <p:nvPr/>
        </p:nvSpPr>
        <p:spPr>
          <a:xfrm>
            <a:off x="10253881" y="673162"/>
            <a:ext cx="5354351" cy="830997"/>
          </a:xfrm>
          <a:prstGeom prst="rect">
            <a:avLst/>
          </a:prstGeom>
          <a:noFill/>
        </p:spPr>
        <p:txBody>
          <a:bodyPr wrap="none" lIns="91440" rtlCol="0" anchor="ctr" anchorCtr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PROYECTOS CONTROLADOS EN LA </a:t>
            </a:r>
          </a:p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GESTION DE FORMACIÓN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CCDF37E-7FDE-FF44-9376-E912460CAA50}"/>
              </a:ext>
            </a:extLst>
          </p:cNvPr>
          <p:cNvSpPr txBox="1"/>
          <p:nvPr/>
        </p:nvSpPr>
        <p:spPr>
          <a:xfrm>
            <a:off x="17648106" y="723962"/>
            <a:ext cx="6421951" cy="83099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PROYECTOS CONTROLADOS EN LA </a:t>
            </a:r>
          </a:p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GESTION ADMINISTRATIVA Y FINANCIERA</a:t>
            </a:r>
            <a:endParaRPr lang="en-US" sz="2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E1A2FCE-0ACE-F043-B604-766215E36D83}"/>
              </a:ext>
            </a:extLst>
          </p:cNvPr>
          <p:cNvSpPr txBox="1"/>
          <p:nvPr/>
        </p:nvSpPr>
        <p:spPr>
          <a:xfrm>
            <a:off x="4865711" y="1448943"/>
            <a:ext cx="1159292" cy="110799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6600" b="1" dirty="0" smtClean="0">
                <a:solidFill>
                  <a:schemeClr val="accent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95</a:t>
            </a:r>
            <a:endParaRPr lang="en-US" sz="6600" b="1" dirty="0">
              <a:solidFill>
                <a:schemeClr val="accent1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D940861-A42F-094E-80AE-F4290D7D8681}"/>
              </a:ext>
            </a:extLst>
          </p:cNvPr>
          <p:cNvSpPr txBox="1"/>
          <p:nvPr/>
        </p:nvSpPr>
        <p:spPr>
          <a:xfrm>
            <a:off x="11950357" y="1510499"/>
            <a:ext cx="1159292" cy="110799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6600" b="1" dirty="0" smtClean="0">
                <a:solidFill>
                  <a:schemeClr val="accent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24</a:t>
            </a:r>
            <a:endParaRPr lang="en-US" sz="6600" b="1" dirty="0">
              <a:solidFill>
                <a:schemeClr val="accent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F00EEFA-AB75-D847-94E5-A1978967E269}"/>
              </a:ext>
            </a:extLst>
          </p:cNvPr>
          <p:cNvSpPr txBox="1"/>
          <p:nvPr/>
        </p:nvSpPr>
        <p:spPr>
          <a:xfrm>
            <a:off x="20435762" y="1420599"/>
            <a:ext cx="1159292" cy="110799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6600" b="1" dirty="0" smtClean="0">
                <a:solidFill>
                  <a:schemeClr val="accent3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71</a:t>
            </a:r>
            <a:endParaRPr lang="en-US" sz="6600" b="1" dirty="0">
              <a:solidFill>
                <a:schemeClr val="accent3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5870A1B3-36B9-2E49-91D7-CC159DB2D638}"/>
              </a:ext>
            </a:extLst>
          </p:cNvPr>
          <p:cNvSpPr/>
          <p:nvPr/>
        </p:nvSpPr>
        <p:spPr>
          <a:xfrm>
            <a:off x="1892300" y="3259942"/>
            <a:ext cx="1006247" cy="100624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BA8222B-A0D9-8141-9371-2B096214B355}"/>
              </a:ext>
            </a:extLst>
          </p:cNvPr>
          <p:cNvSpPr txBox="1"/>
          <p:nvPr/>
        </p:nvSpPr>
        <p:spPr>
          <a:xfrm>
            <a:off x="2950399" y="8587772"/>
            <a:ext cx="4248279" cy="83099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ACTIVIDADES EJECUTADAS </a:t>
            </a:r>
          </a:p>
          <a:p>
            <a:r>
              <a:rPr lang="en-US" sz="2400" b="1" dirty="0" smtClean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EN EL MARCO DEL PIIEG</a:t>
            </a:r>
            <a:endParaRPr lang="en-US" sz="2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07827D9F-3520-F340-8A1F-906D96A07081}"/>
              </a:ext>
            </a:extLst>
          </p:cNvPr>
          <p:cNvSpPr/>
          <p:nvPr/>
        </p:nvSpPr>
        <p:spPr>
          <a:xfrm>
            <a:off x="16377556" y="3259942"/>
            <a:ext cx="1006247" cy="100624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1AEB967-82E5-6E4D-AC24-B62E775564D8}"/>
              </a:ext>
            </a:extLst>
          </p:cNvPr>
          <p:cNvSpPr txBox="1"/>
          <p:nvPr/>
        </p:nvSpPr>
        <p:spPr>
          <a:xfrm>
            <a:off x="17565382" y="3347566"/>
            <a:ext cx="5604419" cy="83099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PROCESOS GESTIONADOS A TRAVES </a:t>
            </a:r>
          </a:p>
          <a:p>
            <a:r>
              <a:rPr lang="en-US" sz="2400" b="1" dirty="0" smtClean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DE GRP</a:t>
            </a:r>
            <a:endParaRPr lang="en-US" sz="2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xmlns="" id="{3FBDA204-5558-C847-AE7A-0114449D58DB}"/>
              </a:ext>
            </a:extLst>
          </p:cNvPr>
          <p:cNvSpPr/>
          <p:nvPr/>
        </p:nvSpPr>
        <p:spPr>
          <a:xfrm>
            <a:off x="16690311" y="4621348"/>
            <a:ext cx="2935628" cy="2888444"/>
          </a:xfrm>
          <a:prstGeom prst="roundRect">
            <a:avLst>
              <a:gd name="adj" fmla="val 1568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86D06771-ED95-434F-89BC-6E6B7677C1FB}"/>
              </a:ext>
            </a:extLst>
          </p:cNvPr>
          <p:cNvSpPr txBox="1"/>
          <p:nvPr/>
        </p:nvSpPr>
        <p:spPr>
          <a:xfrm>
            <a:off x="17601805" y="4604574"/>
            <a:ext cx="1159292" cy="110799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C00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23</a:t>
            </a:r>
            <a:endParaRPr lang="en-US" sz="6600" b="1" dirty="0">
              <a:solidFill>
                <a:srgbClr val="FFC000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F6DA6ED-9E03-EB4F-AD17-0EBB0E66ACA7}"/>
              </a:ext>
            </a:extLst>
          </p:cNvPr>
          <p:cNvSpPr txBox="1"/>
          <p:nvPr/>
        </p:nvSpPr>
        <p:spPr>
          <a:xfrm>
            <a:off x="16767037" y="6057863"/>
            <a:ext cx="2730954" cy="8309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400" b="1" dirty="0" smtClean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PROCESOS SUSTANTIVOS</a:t>
            </a:r>
            <a:endParaRPr lang="en-US" sz="2400" b="1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55072350-A9AB-AF45-B195-029E2DD8C067}"/>
              </a:ext>
            </a:extLst>
          </p:cNvPr>
          <p:cNvSpPr txBox="1"/>
          <p:nvPr/>
        </p:nvSpPr>
        <p:spPr>
          <a:xfrm>
            <a:off x="3015586" y="3454461"/>
            <a:ext cx="8682185" cy="46166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PROYECTOS CONTROLADOS EN GPR POR ORGANIZACIÓN</a:t>
            </a:r>
            <a:endParaRPr lang="en-US" sz="2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196FAA9C-712E-A343-9791-1291C099628C}"/>
              </a:ext>
            </a:extLst>
          </p:cNvPr>
          <p:cNvSpPr/>
          <p:nvPr/>
        </p:nvSpPr>
        <p:spPr>
          <a:xfrm>
            <a:off x="16377556" y="8439289"/>
            <a:ext cx="1077343" cy="112796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0EF7C048-8602-384B-9861-6C7EA750AFD5}"/>
              </a:ext>
            </a:extLst>
          </p:cNvPr>
          <p:cNvSpPr txBox="1"/>
          <p:nvPr/>
        </p:nvSpPr>
        <p:spPr>
          <a:xfrm>
            <a:off x="17565381" y="8526913"/>
            <a:ext cx="5988197" cy="8309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MONTO EJECUTADO AL </a:t>
            </a:r>
          </a:p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PRIMER TRIMESTRE</a:t>
            </a:r>
            <a:endParaRPr lang="en-US" sz="2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E21CB3F9-1309-5B4F-99AE-58194DDB5678}"/>
              </a:ext>
            </a:extLst>
          </p:cNvPr>
          <p:cNvSpPr/>
          <p:nvPr/>
        </p:nvSpPr>
        <p:spPr>
          <a:xfrm>
            <a:off x="18514841" y="10154695"/>
            <a:ext cx="1747668" cy="1747668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359" y="1136679"/>
            <a:ext cx="887359" cy="887359"/>
          </a:xfrm>
          <a:prstGeom prst="rect">
            <a:avLst/>
          </a:prstGeom>
        </p:spPr>
      </p:pic>
      <p:sp>
        <p:nvSpPr>
          <p:cNvPr id="57" name="TextBox 16">
            <a:extLst>
              <a:ext uri="{FF2B5EF4-FFF2-40B4-BE49-F238E27FC236}">
                <a16:creationId xmlns:a16="http://schemas.microsoft.com/office/drawing/2014/main" xmlns="" id="{03AED0F6-BD03-8B40-881D-A0DE3B9C0A68}"/>
              </a:ext>
            </a:extLst>
          </p:cNvPr>
          <p:cNvSpPr txBox="1"/>
          <p:nvPr/>
        </p:nvSpPr>
        <p:spPr>
          <a:xfrm rot="16200000">
            <a:off x="-6074107" y="6442501"/>
            <a:ext cx="13716000" cy="830997"/>
          </a:xfrm>
          <a:prstGeom prst="rect">
            <a:avLst/>
          </a:prstGeom>
          <a:noFill/>
        </p:spPr>
        <p:txBody>
          <a:bodyPr wrap="square" lIns="91440" rtlCol="0" anchor="ctr" anchorCtr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UNIDAD DE PLANIFICACIÓN ESTRATÉGICA</a:t>
            </a:r>
            <a:endParaRPr lang="en-US" sz="5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pic>
        <p:nvPicPr>
          <p:cNvPr id="58" name="Imagen 5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0311" y="1155122"/>
            <a:ext cx="764588" cy="764588"/>
          </a:xfrm>
          <a:prstGeom prst="rect">
            <a:avLst/>
          </a:prstGeom>
        </p:spPr>
      </p:pic>
      <p:pic>
        <p:nvPicPr>
          <p:cNvPr id="63" name="Imagen 6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7045" y="8618386"/>
            <a:ext cx="786805" cy="786805"/>
          </a:xfrm>
          <a:prstGeom prst="rect">
            <a:avLst/>
          </a:prstGeom>
        </p:spPr>
      </p:pic>
      <p:sp>
        <p:nvSpPr>
          <p:cNvPr id="65" name="Oval 44">
            <a:extLst>
              <a:ext uri="{FF2B5EF4-FFF2-40B4-BE49-F238E27FC236}">
                <a16:creationId xmlns:a16="http://schemas.microsoft.com/office/drawing/2014/main" xmlns="" id="{7CBDF313-0E4E-434E-82E6-39DA8162480D}"/>
              </a:ext>
            </a:extLst>
          </p:cNvPr>
          <p:cNvSpPr/>
          <p:nvPr/>
        </p:nvSpPr>
        <p:spPr>
          <a:xfrm>
            <a:off x="1679907" y="8439289"/>
            <a:ext cx="1187826" cy="112796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graphicFrame>
        <p:nvGraphicFramePr>
          <p:cNvPr id="56" name="Chart 25">
            <a:extLst>
              <a:ext uri="{FF2B5EF4-FFF2-40B4-BE49-F238E27FC236}">
                <a16:creationId xmlns:a16="http://schemas.microsoft.com/office/drawing/2014/main" xmlns="" id="{CEB77392-C319-ED47-BCD1-8E6D422A71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4681823"/>
              </p:ext>
            </p:extLst>
          </p:nvPr>
        </p:nvGraphicFramePr>
        <p:xfrm>
          <a:off x="15924065" y="9357911"/>
          <a:ext cx="8676888" cy="3845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4" name="Imagen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7045" y="3413092"/>
            <a:ext cx="736295" cy="736295"/>
          </a:xfrm>
          <a:prstGeom prst="rect">
            <a:avLst/>
          </a:prstGeom>
        </p:spPr>
      </p:pic>
      <p:graphicFrame>
        <p:nvGraphicFramePr>
          <p:cNvPr id="61" name="Chart 25">
            <a:extLst>
              <a:ext uri="{FF2B5EF4-FFF2-40B4-BE49-F238E27FC236}">
                <a16:creationId xmlns:a16="http://schemas.microsoft.com/office/drawing/2014/main" xmlns="" id="{CEB77392-C319-ED47-BCD1-8E6D422A71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3526913"/>
              </p:ext>
            </p:extLst>
          </p:nvPr>
        </p:nvGraphicFramePr>
        <p:xfrm>
          <a:off x="1078815" y="4116790"/>
          <a:ext cx="14657685" cy="3845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3" name="Imagen 1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83" y="3437307"/>
            <a:ext cx="664314" cy="664314"/>
          </a:xfrm>
          <a:prstGeom prst="rect">
            <a:avLst/>
          </a:prstGeom>
        </p:spPr>
      </p:pic>
      <p:sp>
        <p:nvSpPr>
          <p:cNvPr id="42" name="Rounded Rectangle 29">
            <a:extLst>
              <a:ext uri="{FF2B5EF4-FFF2-40B4-BE49-F238E27FC236}">
                <a16:creationId xmlns:a16="http://schemas.microsoft.com/office/drawing/2014/main" xmlns="" id="{3FBDA204-5558-C847-AE7A-0114449D58DB}"/>
              </a:ext>
            </a:extLst>
          </p:cNvPr>
          <p:cNvSpPr/>
          <p:nvPr/>
        </p:nvSpPr>
        <p:spPr>
          <a:xfrm>
            <a:off x="20537433" y="4570844"/>
            <a:ext cx="2935628" cy="2888444"/>
          </a:xfrm>
          <a:prstGeom prst="roundRect">
            <a:avLst>
              <a:gd name="adj" fmla="val 1568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43" name="TextBox 32">
            <a:extLst>
              <a:ext uri="{FF2B5EF4-FFF2-40B4-BE49-F238E27FC236}">
                <a16:creationId xmlns:a16="http://schemas.microsoft.com/office/drawing/2014/main" xmlns="" id="{86D06771-ED95-434F-89BC-6E6B7677C1FB}"/>
              </a:ext>
            </a:extLst>
          </p:cNvPr>
          <p:cNvSpPr txBox="1"/>
          <p:nvPr/>
        </p:nvSpPr>
        <p:spPr>
          <a:xfrm>
            <a:off x="21448927" y="4554070"/>
            <a:ext cx="1159292" cy="110799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C00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76</a:t>
            </a:r>
            <a:endParaRPr lang="en-US" sz="6600" b="1" dirty="0">
              <a:solidFill>
                <a:srgbClr val="FFC000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4" name="TextBox 34">
            <a:extLst>
              <a:ext uri="{FF2B5EF4-FFF2-40B4-BE49-F238E27FC236}">
                <a16:creationId xmlns:a16="http://schemas.microsoft.com/office/drawing/2014/main" xmlns="" id="{EF6DA6ED-9E03-EB4F-AD17-0EBB0E66ACA7}"/>
              </a:ext>
            </a:extLst>
          </p:cNvPr>
          <p:cNvSpPr txBox="1"/>
          <p:nvPr/>
        </p:nvSpPr>
        <p:spPr>
          <a:xfrm>
            <a:off x="20614159" y="6007359"/>
            <a:ext cx="2730954" cy="83099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400" b="1" dirty="0" smtClean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PROCESOS ADJETIVOS</a:t>
            </a:r>
            <a:endParaRPr lang="en-US" sz="2400" b="1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7" name="Rounded Rectangle 29">
            <a:extLst>
              <a:ext uri="{FF2B5EF4-FFF2-40B4-BE49-F238E27FC236}">
                <a16:creationId xmlns:a16="http://schemas.microsoft.com/office/drawing/2014/main" xmlns="" id="{3FBDA204-5558-C847-AE7A-0114449D58DB}"/>
              </a:ext>
            </a:extLst>
          </p:cNvPr>
          <p:cNvSpPr/>
          <p:nvPr/>
        </p:nvSpPr>
        <p:spPr>
          <a:xfrm>
            <a:off x="1710216" y="9951806"/>
            <a:ext cx="2935628" cy="2888444"/>
          </a:xfrm>
          <a:prstGeom prst="roundRect">
            <a:avLst>
              <a:gd name="adj" fmla="val 1568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48" name="TextBox 32">
            <a:extLst>
              <a:ext uri="{FF2B5EF4-FFF2-40B4-BE49-F238E27FC236}">
                <a16:creationId xmlns:a16="http://schemas.microsoft.com/office/drawing/2014/main" xmlns="" id="{86D06771-ED95-434F-89BC-6E6B7677C1FB}"/>
              </a:ext>
            </a:extLst>
          </p:cNvPr>
          <p:cNvSpPr txBox="1"/>
          <p:nvPr/>
        </p:nvSpPr>
        <p:spPr>
          <a:xfrm>
            <a:off x="2865366" y="9935032"/>
            <a:ext cx="671979" cy="110799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C00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</a:t>
            </a:r>
            <a:endParaRPr lang="en-US" sz="6600" b="1" dirty="0">
              <a:solidFill>
                <a:srgbClr val="FFC000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49" name="TextBox 34">
            <a:extLst>
              <a:ext uri="{FF2B5EF4-FFF2-40B4-BE49-F238E27FC236}">
                <a16:creationId xmlns:a16="http://schemas.microsoft.com/office/drawing/2014/main" xmlns="" id="{EF6DA6ED-9E03-EB4F-AD17-0EBB0E66ACA7}"/>
              </a:ext>
            </a:extLst>
          </p:cNvPr>
          <p:cNvSpPr txBox="1"/>
          <p:nvPr/>
        </p:nvSpPr>
        <p:spPr>
          <a:xfrm>
            <a:off x="1786942" y="10834324"/>
            <a:ext cx="2730954" cy="193899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400" b="1" dirty="0" smtClean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EVENTO CONMEMORATIVO AL DÍA DE LA MUJER (INTERNO Y EXTERNO)</a:t>
            </a:r>
            <a:endParaRPr lang="en-US" sz="2400" b="1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50" name="Rounded Rectangle 29">
            <a:extLst>
              <a:ext uri="{FF2B5EF4-FFF2-40B4-BE49-F238E27FC236}">
                <a16:creationId xmlns:a16="http://schemas.microsoft.com/office/drawing/2014/main" xmlns="" id="{3FBDA204-5558-C847-AE7A-0114449D58DB}"/>
              </a:ext>
            </a:extLst>
          </p:cNvPr>
          <p:cNvSpPr/>
          <p:nvPr/>
        </p:nvSpPr>
        <p:spPr>
          <a:xfrm>
            <a:off x="5010371" y="10025183"/>
            <a:ext cx="2935628" cy="2888444"/>
          </a:xfrm>
          <a:prstGeom prst="roundRect">
            <a:avLst>
              <a:gd name="adj" fmla="val 1568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52" name="TextBox 32">
            <a:extLst>
              <a:ext uri="{FF2B5EF4-FFF2-40B4-BE49-F238E27FC236}">
                <a16:creationId xmlns:a16="http://schemas.microsoft.com/office/drawing/2014/main" xmlns="" id="{86D06771-ED95-434F-89BC-6E6B7677C1FB}"/>
              </a:ext>
            </a:extLst>
          </p:cNvPr>
          <p:cNvSpPr txBox="1"/>
          <p:nvPr/>
        </p:nvSpPr>
        <p:spPr>
          <a:xfrm>
            <a:off x="5095539" y="10025183"/>
            <a:ext cx="2850460" cy="110799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C00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$6,700</a:t>
            </a:r>
            <a:endParaRPr lang="en-US" sz="6600" b="1" dirty="0">
              <a:solidFill>
                <a:srgbClr val="FFC000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54" name="TextBox 34">
            <a:extLst>
              <a:ext uri="{FF2B5EF4-FFF2-40B4-BE49-F238E27FC236}">
                <a16:creationId xmlns:a16="http://schemas.microsoft.com/office/drawing/2014/main" xmlns="" id="{EF6DA6ED-9E03-EB4F-AD17-0EBB0E66ACA7}"/>
              </a:ext>
            </a:extLst>
          </p:cNvPr>
          <p:cNvSpPr txBox="1"/>
          <p:nvPr/>
        </p:nvSpPr>
        <p:spPr>
          <a:xfrm>
            <a:off x="5171404" y="11153151"/>
            <a:ext cx="2730954" cy="120032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400" b="1" dirty="0" smtClean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COSTO POR LA EJECUCIÓN DE AMBOS EVENTOS</a:t>
            </a:r>
            <a:endParaRPr lang="en-US" sz="2400" b="1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59" name="Rectangle 5">
            <a:extLst>
              <a:ext uri="{FF2B5EF4-FFF2-40B4-BE49-F238E27FC236}">
                <a16:creationId xmlns:a16="http://schemas.microsoft.com/office/drawing/2014/main" xmlns="" id="{92D45D22-494C-DB48-B5CD-12D9D8C76D4A}"/>
              </a:ext>
            </a:extLst>
          </p:cNvPr>
          <p:cNvSpPr/>
          <p:nvPr/>
        </p:nvSpPr>
        <p:spPr>
          <a:xfrm>
            <a:off x="8650233" y="8021331"/>
            <a:ext cx="6940017" cy="51816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62" name="TextBox 24">
            <a:extLst>
              <a:ext uri="{FF2B5EF4-FFF2-40B4-BE49-F238E27FC236}">
                <a16:creationId xmlns:a16="http://schemas.microsoft.com/office/drawing/2014/main" xmlns="" id="{FBA8222B-A0D9-8141-9371-2B096214B355}"/>
              </a:ext>
            </a:extLst>
          </p:cNvPr>
          <p:cNvSpPr txBox="1"/>
          <p:nvPr/>
        </p:nvSpPr>
        <p:spPr>
          <a:xfrm>
            <a:off x="10081506" y="8386476"/>
            <a:ext cx="4248279" cy="120032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ACTIVIDADES EJECUTADAS </a:t>
            </a:r>
          </a:p>
          <a:p>
            <a:r>
              <a:rPr lang="en-US" sz="2400" b="1" dirty="0" smtClean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EN EL MARCO DE </a:t>
            </a:r>
          </a:p>
          <a:p>
            <a:r>
              <a:rPr lang="en-US" sz="2400" b="1" dirty="0" smtClean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COOPERACION</a:t>
            </a:r>
            <a:endParaRPr lang="en-US" sz="2400" b="1" dirty="0">
              <a:solidFill>
                <a:schemeClr val="tx2"/>
              </a:solidFill>
              <a:latin typeface="Poppins" pitchFamily="2" charset="77"/>
              <a:ea typeface="League Spartan" charset="0"/>
              <a:cs typeface="Poppins" pitchFamily="2" charset="77"/>
            </a:endParaRPr>
          </a:p>
        </p:txBody>
      </p:sp>
      <p:sp>
        <p:nvSpPr>
          <p:cNvPr id="64" name="Oval 44">
            <a:extLst>
              <a:ext uri="{FF2B5EF4-FFF2-40B4-BE49-F238E27FC236}">
                <a16:creationId xmlns:a16="http://schemas.microsoft.com/office/drawing/2014/main" xmlns="" id="{7CBDF313-0E4E-434E-82E6-39DA8162480D}"/>
              </a:ext>
            </a:extLst>
          </p:cNvPr>
          <p:cNvSpPr/>
          <p:nvPr/>
        </p:nvSpPr>
        <p:spPr>
          <a:xfrm>
            <a:off x="8811014" y="8422659"/>
            <a:ext cx="1187826" cy="112796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67" name="Rounded Rectangle 29">
            <a:extLst>
              <a:ext uri="{FF2B5EF4-FFF2-40B4-BE49-F238E27FC236}">
                <a16:creationId xmlns:a16="http://schemas.microsoft.com/office/drawing/2014/main" xmlns="" id="{3FBDA204-5558-C847-AE7A-0114449D58DB}"/>
              </a:ext>
            </a:extLst>
          </p:cNvPr>
          <p:cNvSpPr/>
          <p:nvPr/>
        </p:nvSpPr>
        <p:spPr>
          <a:xfrm>
            <a:off x="8841323" y="9935176"/>
            <a:ext cx="6448660" cy="3078100"/>
          </a:xfrm>
          <a:prstGeom prst="roundRect">
            <a:avLst>
              <a:gd name="adj" fmla="val 1568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68" name="TextBox 32">
            <a:extLst>
              <a:ext uri="{FF2B5EF4-FFF2-40B4-BE49-F238E27FC236}">
                <a16:creationId xmlns:a16="http://schemas.microsoft.com/office/drawing/2014/main" xmlns="" id="{86D06771-ED95-434F-89BC-6E6B7677C1FB}"/>
              </a:ext>
            </a:extLst>
          </p:cNvPr>
          <p:cNvSpPr txBox="1"/>
          <p:nvPr/>
        </p:nvSpPr>
        <p:spPr>
          <a:xfrm>
            <a:off x="11950357" y="9971358"/>
            <a:ext cx="671980" cy="110799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6600" b="1" dirty="0">
                <a:solidFill>
                  <a:srgbClr val="FFC000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</a:t>
            </a:r>
          </a:p>
        </p:txBody>
      </p:sp>
      <p:sp>
        <p:nvSpPr>
          <p:cNvPr id="69" name="TextBox 34">
            <a:extLst>
              <a:ext uri="{FF2B5EF4-FFF2-40B4-BE49-F238E27FC236}">
                <a16:creationId xmlns:a16="http://schemas.microsoft.com/office/drawing/2014/main" xmlns="" id="{EF6DA6ED-9E03-EB4F-AD17-0EBB0E66ACA7}"/>
              </a:ext>
            </a:extLst>
          </p:cNvPr>
          <p:cNvSpPr txBox="1"/>
          <p:nvPr/>
        </p:nvSpPr>
        <p:spPr>
          <a:xfrm>
            <a:off x="8878281" y="10889618"/>
            <a:ext cx="6144152" cy="230832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en-US" sz="2400" b="1" dirty="0" smtClean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ACTIVIDADES CON FOMILENIO II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en-US" sz="2400" b="1" dirty="0" smtClean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AVANCE DE PROYECTOS CON OIT/CINTERFOR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en-US" sz="2400" b="1" dirty="0" smtClean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GESTIONES PARA REUNION VIRTUAL DE LA REDIFP MES DE ABRIL</a:t>
            </a:r>
          </a:p>
          <a:p>
            <a:pPr algn="ctr"/>
            <a:endParaRPr lang="en-US" sz="2400" b="1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179" y="8522166"/>
            <a:ext cx="840489" cy="840489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45" y="8538935"/>
            <a:ext cx="861318" cy="861318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814" y="1098742"/>
            <a:ext cx="857001" cy="85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96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92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1110784" y="10333967"/>
            <a:ext cx="22428730" cy="2655283"/>
          </a:xfrm>
          <a:prstGeom prst="roundRect">
            <a:avLst/>
          </a:prstGeom>
          <a:solidFill>
            <a:schemeClr val="lt1">
              <a:alpha val="36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82832" tIns="91416" rIns="182832" bIns="91416">
            <a:spAutoFit/>
          </a:bodyPr>
          <a:lstStyle/>
          <a:p>
            <a:pPr algn="ctr" defTabSz="1828343"/>
            <a:r>
              <a:rPr lang="es-SV" sz="7198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Conferencia Internacional: </a:t>
            </a:r>
          </a:p>
          <a:p>
            <a:pPr algn="ctr" defTabSz="1828343"/>
            <a:r>
              <a:rPr lang="es-SV" sz="7198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“Desarrollo de Proyectos apoyados por Ciencia de </a:t>
            </a:r>
            <a:r>
              <a:rPr lang="es-SV" sz="7198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Datos”</a:t>
            </a:r>
            <a:endParaRPr lang="es-SV" sz="6398" b="1" i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Rectángulo redondeado 2"/>
          <p:cNvSpPr/>
          <p:nvPr/>
        </p:nvSpPr>
        <p:spPr>
          <a:xfrm>
            <a:off x="1110784" y="650168"/>
            <a:ext cx="4979380" cy="1293563"/>
          </a:xfrm>
          <a:prstGeom prst="roundRect">
            <a:avLst/>
          </a:prstGeom>
          <a:solidFill>
            <a:sysClr val="window" lastClr="FFFFFF">
              <a:alpha val="53000"/>
            </a:sysClr>
          </a:solidFill>
          <a:ln w="25400" cap="flat" cmpd="sng" algn="ctr">
            <a:noFill/>
            <a:prstDash val="solid"/>
          </a:ln>
          <a:effectLst/>
        </p:spPr>
        <p:txBody>
          <a:bodyPr wrap="none" lIns="182832" tIns="91416" rIns="182832" bIns="91416">
            <a:spAutoFit/>
          </a:bodyPr>
          <a:lstStyle/>
          <a:p>
            <a:pPr algn="ctr" defTabSz="1828343">
              <a:defRPr/>
            </a:pPr>
            <a:r>
              <a:rPr lang="es-SV" sz="6398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Febrero 2020</a:t>
            </a:r>
          </a:p>
        </p:txBody>
      </p:sp>
    </p:spTree>
    <p:extLst>
      <p:ext uri="{BB962C8B-B14F-4D97-AF65-F5344CB8AC3E}">
        <p14:creationId xmlns:p14="http://schemas.microsoft.com/office/powerpoint/2010/main" val="50721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" r="50080"/>
          <a:stretch/>
        </p:blipFill>
        <p:spPr>
          <a:xfrm>
            <a:off x="20749877" y="461321"/>
            <a:ext cx="2288060" cy="138531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46" y="245073"/>
            <a:ext cx="11513305" cy="647623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44" y="7222998"/>
            <a:ext cx="11513305" cy="647623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8526" y="7223000"/>
            <a:ext cx="11513307" cy="647623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1117" y="259909"/>
            <a:ext cx="4906998" cy="4943684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1897748" y="4453731"/>
            <a:ext cx="12714302" cy="2523591"/>
          </a:xfrm>
          <a:prstGeom prst="rect">
            <a:avLst/>
          </a:prstGeom>
          <a:noFill/>
        </p:spPr>
        <p:txBody>
          <a:bodyPr wrap="square" lIns="182832" tIns="91416" rIns="182832" bIns="91416">
            <a:spAutoFit/>
          </a:bodyPr>
          <a:lstStyle/>
          <a:p>
            <a:pPr algn="ctr" defTabSz="1828343"/>
            <a:r>
              <a:rPr lang="es-ES" sz="5599" b="1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                               </a:t>
            </a:r>
            <a:endParaRPr lang="es-ES" sz="5599" b="1" i="1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 defTabSz="1828343"/>
            <a:r>
              <a:rPr lang="es-ES" sz="4800" b="1" i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Jornadas </a:t>
            </a:r>
            <a:r>
              <a:rPr lang="es-ES" sz="4800" b="1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de divulgación del Protocolo de actuación para casos de acoso sexual y laboral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19858410" y="1680379"/>
            <a:ext cx="4070998" cy="1021361"/>
          </a:xfrm>
          <a:prstGeom prst="roundRect">
            <a:avLst/>
          </a:prstGeom>
          <a:solidFill>
            <a:sysClr val="window" lastClr="FFFFFF">
              <a:alpha val="53000"/>
            </a:sysClr>
          </a:solidFill>
          <a:ln w="25400" cap="flat" cmpd="sng" algn="ctr">
            <a:noFill/>
            <a:prstDash val="solid"/>
          </a:ln>
          <a:effectLst/>
        </p:spPr>
        <p:txBody>
          <a:bodyPr wrap="square" lIns="182832" tIns="91416" rIns="182832" bIns="91416">
            <a:spAutoFit/>
          </a:bodyPr>
          <a:lstStyle/>
          <a:p>
            <a:pPr algn="ctr" defTabSz="1828343">
              <a:defRPr/>
            </a:pPr>
            <a:r>
              <a:rPr lang="es-SV" sz="4799" b="1" kern="0" dirty="0">
                <a:ln w="0"/>
                <a:solidFill>
                  <a:srgbClr val="E43E1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Febrero 2020</a:t>
            </a:r>
          </a:p>
        </p:txBody>
      </p:sp>
    </p:spTree>
    <p:extLst>
      <p:ext uri="{BB962C8B-B14F-4D97-AF65-F5344CB8AC3E}">
        <p14:creationId xmlns:p14="http://schemas.microsoft.com/office/powerpoint/2010/main" val="304356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IGPIA - Theme 01 - Light">
      <a:dk1>
        <a:srgbClr val="737572"/>
      </a:dk1>
      <a:lt1>
        <a:srgbClr val="FFFFFF"/>
      </a:lt1>
      <a:dk2>
        <a:srgbClr val="445469"/>
      </a:dk2>
      <a:lt2>
        <a:srgbClr val="FFFFFF"/>
      </a:lt2>
      <a:accent1>
        <a:srgbClr val="229DCE"/>
      </a:accent1>
      <a:accent2>
        <a:srgbClr val="37A7B6"/>
      </a:accent2>
      <a:accent3>
        <a:srgbClr val="63C08A"/>
      </a:accent3>
      <a:accent4>
        <a:srgbClr val="8ED75E"/>
      </a:accent4>
      <a:accent5>
        <a:srgbClr val="A5E348"/>
      </a:accent5>
      <a:accent6>
        <a:srgbClr val="CAC9D0"/>
      </a:accent6>
      <a:hlink>
        <a:srgbClr val="216BA9"/>
      </a:hlink>
      <a:folHlink>
        <a:srgbClr val="1FB18A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6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8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4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025732605E0F142867347B09BEBBDA3" ma:contentTypeVersion="2" ma:contentTypeDescription="Crear nuevo documento." ma:contentTypeScope="" ma:versionID="6a7b07aef00e7395ca160f2064c98446">
  <xsd:schema xmlns:xsd="http://www.w3.org/2001/XMLSchema" xmlns:xs="http://www.w3.org/2001/XMLSchema" xmlns:p="http://schemas.microsoft.com/office/2006/metadata/properties" xmlns:ns2="dfeb851c-4d5a-4eac-8b39-11e3e3864464" targetNamespace="http://schemas.microsoft.com/office/2006/metadata/properties" ma:root="true" ma:fieldsID="e0386bbdac61134b73707d0a888d4e29" ns2:_="">
    <xsd:import namespace="dfeb851c-4d5a-4eac-8b39-11e3e386446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eb851c-4d5a-4eac-8b39-11e3e386446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7EC4466-8B4F-4879-8D2F-99436BB09A85}">
  <ds:schemaRefs>
    <ds:schemaRef ds:uri="http://purl.org/dc/elements/1.1/"/>
    <ds:schemaRef ds:uri="http://purl.org/dc/terms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dfeb851c-4d5a-4eac-8b39-11e3e3864464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00D3816-BABB-493F-BC5D-466BC69104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feb851c-4d5a-4eac-8b39-11e3e386446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F11EC9E-2B7B-4E60-A369-FA35CB88ED2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{9BB6B025-EE7B-B14D-8EC8-5D2DE61B865A}tf16401378</Template>
  <TotalTime>87223</TotalTime>
  <Words>2860</Words>
  <Application>Microsoft Office PowerPoint</Application>
  <PresentationFormat>Personalizado</PresentationFormat>
  <Paragraphs>959</Paragraphs>
  <Slides>79</Slides>
  <Notes>46</Notes>
  <HiddenSlides>0</HiddenSlides>
  <MMClips>0</MMClips>
  <ScaleCrop>false</ScaleCrop>
  <HeadingPairs>
    <vt:vector size="6" baseType="variant">
      <vt:variant>
        <vt:lpstr>Fuentes usadas</vt:lpstr>
      </vt:variant>
      <vt:variant>
        <vt:i4>15</vt:i4>
      </vt:variant>
      <vt:variant>
        <vt:lpstr>Tema</vt:lpstr>
      </vt:variant>
      <vt:variant>
        <vt:i4>13</vt:i4>
      </vt:variant>
      <vt:variant>
        <vt:lpstr>Títulos de diapositiva</vt:lpstr>
      </vt:variant>
      <vt:variant>
        <vt:i4>79</vt:i4>
      </vt:variant>
    </vt:vector>
  </HeadingPairs>
  <TitlesOfParts>
    <vt:vector size="107" baseType="lpstr">
      <vt:lpstr>Arial</vt:lpstr>
      <vt:lpstr>Arial Narrow</vt:lpstr>
      <vt:lpstr>Calibri</vt:lpstr>
      <vt:lpstr>Calibri Light</vt:lpstr>
      <vt:lpstr>Eras Bold ITC</vt:lpstr>
      <vt:lpstr>Helvetica Light</vt:lpstr>
      <vt:lpstr>Lato Light</vt:lpstr>
      <vt:lpstr>League Spartan</vt:lpstr>
      <vt:lpstr>Montserrat Black</vt:lpstr>
      <vt:lpstr>Montserrat Regular</vt:lpstr>
      <vt:lpstr>Open Sans</vt:lpstr>
      <vt:lpstr>Poppins</vt:lpstr>
      <vt:lpstr>Times</vt:lpstr>
      <vt:lpstr>Times New Roman</vt:lpstr>
      <vt:lpstr>Wingdings</vt:lpstr>
      <vt:lpstr>Office Theme</vt:lpstr>
      <vt:lpstr>3_Office Theme</vt:lpstr>
      <vt:lpstr>White</vt:lpstr>
      <vt:lpstr>1_Tema de Office</vt:lpstr>
      <vt:lpstr>3_Tema de Office</vt:lpstr>
      <vt:lpstr>4_Office Theme</vt:lpstr>
      <vt:lpstr>4_Tema de Office</vt:lpstr>
      <vt:lpstr>5_Tema de Office</vt:lpstr>
      <vt:lpstr>5_Office Theme</vt:lpstr>
      <vt:lpstr>6_Office Theme</vt:lpstr>
      <vt:lpstr>6_Tema de Office</vt:lpstr>
      <vt:lpstr>8_Tema de Office</vt:lpstr>
      <vt:lpstr>2_Tema de Office</vt:lpstr>
      <vt:lpstr>Informe de Ejecución POA - PRIMER TRIMESTRE 2020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Sample 4</vt:lpstr>
      <vt:lpstr>Sample 4</vt:lpstr>
      <vt:lpstr>Sample 4</vt:lpstr>
      <vt:lpstr>Sample 4</vt:lpstr>
      <vt:lpstr>Presentación de PowerPoint</vt:lpstr>
      <vt:lpstr>Presentación de PowerPoint</vt:lpstr>
      <vt:lpstr>Sample 4</vt:lpstr>
      <vt:lpstr>Sample 4</vt:lpstr>
      <vt:lpstr>Sample 4</vt:lpstr>
      <vt:lpstr>Presentación de PowerPoint</vt:lpstr>
      <vt:lpstr>Sample 4</vt:lpstr>
      <vt:lpstr>Sample 4</vt:lpstr>
      <vt:lpstr>Sample 4</vt:lpstr>
      <vt:lpstr>Presentación de PowerPoint</vt:lpstr>
      <vt:lpstr>Sample 4</vt:lpstr>
      <vt:lpstr>Sample 4</vt:lpstr>
      <vt:lpstr>Sample 4</vt:lpstr>
      <vt:lpstr>Sample 4</vt:lpstr>
      <vt:lpstr>Presentación de PowerPoint</vt:lpstr>
      <vt:lpstr>Sample 4</vt:lpstr>
      <vt:lpstr>Sample 4</vt:lpstr>
      <vt:lpstr>Sample 4</vt:lpstr>
      <vt:lpstr>Sample 4</vt:lpstr>
      <vt:lpstr>Presentación de PowerPoint</vt:lpstr>
      <vt:lpstr>Presentación de PowerPoint</vt:lpstr>
      <vt:lpstr>Sample 4</vt:lpstr>
      <vt:lpstr>Presentación de PowerPoint</vt:lpstr>
      <vt:lpstr>Sample 4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Sample 4</vt:lpstr>
      <vt:lpstr>Presentación de PowerPoint</vt:lpstr>
      <vt:lpstr>Sample 4</vt:lpstr>
      <vt:lpstr>Presentación de PowerPoint</vt:lpstr>
      <vt:lpstr>Presentación de PowerPoint</vt:lpstr>
      <vt:lpstr>Presentación de PowerPoint</vt:lpstr>
      <vt:lpstr>Sample 4</vt:lpstr>
      <vt:lpstr>Presentación de PowerPoint</vt:lpstr>
      <vt:lpstr>Sample 4</vt:lpstr>
      <vt:lpstr>Presentación de PowerPoint</vt:lpstr>
      <vt:lpstr>Sample 4</vt:lpstr>
      <vt:lpstr>Presentación de PowerPoint</vt:lpstr>
      <vt:lpstr>Sample 4</vt:lpstr>
      <vt:lpstr>Sample 4</vt:lpstr>
      <vt:lpstr>Presentación de PowerPoint</vt:lpstr>
      <vt:lpstr>Sample 4</vt:lpstr>
      <vt:lpstr>Presentación de PowerPoint</vt:lpstr>
      <vt:lpstr>Sample 4</vt:lpstr>
      <vt:lpstr>Sample 4</vt:lpstr>
      <vt:lpstr>Presentación de PowerPoint</vt:lpstr>
      <vt:lpstr>Sample 4</vt:lpstr>
      <vt:lpstr>Sample 4</vt:lpstr>
      <vt:lpstr>Presentación de PowerPoint</vt:lpstr>
      <vt:lpstr>Sample 4</vt:lpstr>
      <vt:lpstr>Sample 4</vt:lpstr>
      <vt:lpstr>SEGUIMIENTO A RECOMENDACIONES DEL IAIP COMO RESULTADO DE LA EVALUACIÓN ANUAL REALIZADA AL INSAFORP.</vt:lpstr>
      <vt:lpstr>ACCIONES DE SEGUIMIENTO A RECOMENDACIONES DEL IAIP</vt:lpstr>
      <vt:lpstr>Presentación de PowerPoint</vt:lpstr>
      <vt:lpstr>Sample 4</vt:lpstr>
      <vt:lpstr>Sample 4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upe_manuel</dc:creator>
  <cp:keywords/>
  <dc:description/>
  <cp:lastModifiedBy>caai_rosy</cp:lastModifiedBy>
  <cp:revision>15414</cp:revision>
  <cp:lastPrinted>2019-05-09T21:43:57Z</cp:lastPrinted>
  <dcterms:created xsi:type="dcterms:W3CDTF">2014-11-12T21:47:38Z</dcterms:created>
  <dcterms:modified xsi:type="dcterms:W3CDTF">2020-04-29T20:00:15Z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0x010100D025732605E0F142867347B09BEBBDA3</vt:lpwstr>
  </property>
</Properties>
</file>