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7" r:id="rId5"/>
    <p:sldId id="298" r:id="rId6"/>
    <p:sldId id="299" r:id="rId7"/>
    <p:sldId id="300" r:id="rId8"/>
    <p:sldId id="319" r:id="rId9"/>
    <p:sldId id="301" r:id="rId10"/>
    <p:sldId id="320" r:id="rId11"/>
    <p:sldId id="325" r:id="rId12"/>
    <p:sldId id="302" r:id="rId13"/>
    <p:sldId id="303" r:id="rId14"/>
    <p:sldId id="308" r:id="rId15"/>
    <p:sldId id="309" r:id="rId16"/>
    <p:sldId id="321" r:id="rId17"/>
    <p:sldId id="304" r:id="rId18"/>
    <p:sldId id="310" r:id="rId19"/>
    <p:sldId id="311" r:id="rId20"/>
    <p:sldId id="322" r:id="rId21"/>
    <p:sldId id="305" r:id="rId22"/>
    <p:sldId id="312" r:id="rId23"/>
    <p:sldId id="313" r:id="rId24"/>
    <p:sldId id="323" r:id="rId25"/>
    <p:sldId id="306" r:id="rId26"/>
    <p:sldId id="314" r:id="rId27"/>
    <p:sldId id="315" r:id="rId28"/>
    <p:sldId id="324" r:id="rId29"/>
    <p:sldId id="316" r:id="rId30"/>
    <p:sldId id="317" r:id="rId31"/>
    <p:sldId id="318" r:id="rId32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3F3DE3"/>
    <a:srgbClr val="D34638"/>
    <a:srgbClr val="CBBDDB"/>
    <a:srgbClr val="D371E6"/>
    <a:srgbClr val="FF9900"/>
    <a:srgbClr val="FFE389"/>
    <a:srgbClr val="262626"/>
    <a:srgbClr val="1F1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 b="1">
                <a:solidFill>
                  <a:schemeClr val="tx1"/>
                </a:solidFill>
                <a:latin typeface="Eras Demi ITC" panose="020B0805030504020804" pitchFamily="34" charset="0"/>
              </a:rPr>
              <a:t>Participaciones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>
        <c:manualLayout>
          <c:layoutTarget val="inner"/>
          <c:xMode val="edge"/>
          <c:yMode val="edge"/>
          <c:x val="0.31367279090113737"/>
          <c:y val="0.21078521434820643"/>
          <c:w val="0.34487685914260718"/>
          <c:h val="0.57479476523767858"/>
        </c:manualLayout>
      </c:layout>
      <c:doughnutChart>
        <c:varyColors val="1"/>
        <c:ser>
          <c:idx val="0"/>
          <c:order val="0"/>
          <c:tx>
            <c:strRef>
              <c:f>Modalidad!$J$38</c:f>
              <c:strCache>
                <c:ptCount val="1"/>
                <c:pt idx="0">
                  <c:v>PARTICIPACIONES</c:v>
                </c:pt>
              </c:strCache>
            </c:strRef>
          </c:tx>
          <c:dPt>
            <c:idx val="0"/>
            <c:bubble3D val="0"/>
            <c:spPr>
              <a:solidFill>
                <a:srgbClr val="3F3D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E5-4352-AF37-634248095EF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E5-4352-AF37-634248095EF8}"/>
              </c:ext>
            </c:extLst>
          </c:dPt>
          <c:dPt>
            <c:idx val="2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E5-4352-AF37-634248095EF8}"/>
              </c:ext>
            </c:extLst>
          </c:dPt>
          <c:dLbls>
            <c:dLbl>
              <c:idx val="0"/>
              <c:layout>
                <c:manualLayout>
                  <c:x val="0.1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E5-4352-AF37-634248095EF8}"/>
                </c:ext>
              </c:extLst>
            </c:dLbl>
            <c:dLbl>
              <c:idx val="1"/>
              <c:layout>
                <c:manualLayout>
                  <c:x val="9.7872146935072082E-2"/>
                  <c:y val="9.4716109215719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E5-4352-AF37-634248095EF8}"/>
                </c:ext>
              </c:extLst>
            </c:dLbl>
            <c:dLbl>
              <c:idx val="2"/>
              <c:layout>
                <c:manualLayout>
                  <c:x val="-8.3333333333333329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E5-4352-AF37-634248095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Modalidad!$A$39:$A$41</c:f>
              <c:strCache>
                <c:ptCount val="3"/>
                <c:pt idx="0">
                  <c:v>Herramientas Tecnológicas</c:v>
                </c:pt>
                <c:pt idx="1">
                  <c:v>Presencial </c:v>
                </c:pt>
                <c:pt idx="2">
                  <c:v>Virtual</c:v>
                </c:pt>
              </c:strCache>
            </c:strRef>
          </c:cat>
          <c:val>
            <c:numRef>
              <c:f>Modalidad!$J$39:$J$41</c:f>
              <c:numCache>
                <c:formatCode>#,##0</c:formatCode>
                <c:ptCount val="3"/>
                <c:pt idx="0">
                  <c:v>4317</c:v>
                </c:pt>
                <c:pt idx="1">
                  <c:v>6060</c:v>
                </c:pt>
                <c:pt idx="2">
                  <c:v>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E5-4352-AF37-634248095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 b="1">
                <a:solidFill>
                  <a:schemeClr val="tx1"/>
                </a:solidFill>
                <a:latin typeface="Eras Demi ITC" panose="020B0805030504020804" pitchFamily="34" charset="0"/>
              </a:rPr>
              <a:t>Inversión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>
        <c:manualLayout>
          <c:layoutTarget val="inner"/>
          <c:xMode val="edge"/>
          <c:yMode val="edge"/>
          <c:x val="0.31367279090113737"/>
          <c:y val="0.21078521434820643"/>
          <c:w val="0.34487685914260718"/>
          <c:h val="0.57479476523767858"/>
        </c:manualLayout>
      </c:layout>
      <c:doughnutChart>
        <c:varyColors val="1"/>
        <c:ser>
          <c:idx val="0"/>
          <c:order val="0"/>
          <c:tx>
            <c:strRef>
              <c:f>Modalidad!$K$38</c:f>
              <c:strCache>
                <c:ptCount val="1"/>
                <c:pt idx="0">
                  <c:v>INVERSIÓN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0B-499B-8CD2-D2E3A069E73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0B-499B-8CD2-D2E3A069E73C}"/>
              </c:ext>
            </c:extLst>
          </c:dPt>
          <c:dPt>
            <c:idx val="2"/>
            <c:bubble3D val="0"/>
            <c:spPr>
              <a:solidFill>
                <a:srgbClr val="CBBD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0B-499B-8CD2-D2E3A069E73C}"/>
              </c:ext>
            </c:extLst>
          </c:dPt>
          <c:dLbls>
            <c:dLbl>
              <c:idx val="0"/>
              <c:layout>
                <c:manualLayout>
                  <c:x val="0.13124369939819072"/>
                  <c:y val="-0.10317983459812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0B-499B-8CD2-D2E3A069E73C}"/>
                </c:ext>
              </c:extLst>
            </c:dLbl>
            <c:dLbl>
              <c:idx val="1"/>
              <c:layout>
                <c:manualLayout>
                  <c:x val="0.13124369939819081"/>
                  <c:y val="9.6301178958246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0B-499B-8CD2-D2E3A069E73C}"/>
                </c:ext>
              </c:extLst>
            </c:dLbl>
            <c:dLbl>
              <c:idx val="2"/>
              <c:layout>
                <c:manualLayout>
                  <c:x val="-0.11811932945837172"/>
                  <c:y val="-8.942252331837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0B-499B-8CD2-D2E3A069E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D34638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Modalidad!$A$39:$A$41</c:f>
              <c:strCache>
                <c:ptCount val="3"/>
                <c:pt idx="0">
                  <c:v>Herramientas Tecnológicas</c:v>
                </c:pt>
                <c:pt idx="1">
                  <c:v>Presencial </c:v>
                </c:pt>
                <c:pt idx="2">
                  <c:v>Virtual</c:v>
                </c:pt>
              </c:strCache>
            </c:strRef>
          </c:cat>
          <c:val>
            <c:numRef>
              <c:f>Modalidad!$K$39:$K$41</c:f>
              <c:numCache>
                <c:formatCode>"$"#,##0.00</c:formatCode>
                <c:ptCount val="3"/>
                <c:pt idx="0">
                  <c:v>440673.48999999941</c:v>
                </c:pt>
                <c:pt idx="1">
                  <c:v>1524390.9269999997</c:v>
                </c:pt>
                <c:pt idx="2">
                  <c:v>520302.44999999995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0B-499B-8CD2-D2E3A069E7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88008361765271E-2"/>
          <c:y val="0.13027577247320637"/>
          <c:w val="0.93697099737975553"/>
          <c:h val="0.6580248611864352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897607674946626E-2"/>
                  <c:y val="-4.38238471141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4-4713-A297-D752DDC2A6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10168</c:v>
                </c:pt>
                <c:pt idx="1">
                  <c:v>5887</c:v>
                </c:pt>
                <c:pt idx="2">
                  <c:v>11193</c:v>
                </c:pt>
                <c:pt idx="3">
                  <c:v>14715</c:v>
                </c:pt>
                <c:pt idx="4">
                  <c:v>18619</c:v>
                </c:pt>
                <c:pt idx="5">
                  <c:v>12456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4-4713-A297-D752DDC2A6A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Ejecución </c:v>
                </c:pt>
              </c:strCache>
            </c:strRef>
          </c:tx>
          <c:spPr>
            <a:ln w="38100" cap="rnd">
              <a:solidFill>
                <a:srgbClr val="3F3DE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Hoja1!$C$2:$C$7</c:f>
              <c:numCache>
                <c:formatCode>#,##0</c:formatCode>
                <c:ptCount val="6"/>
                <c:pt idx="0">
                  <c:v>4204</c:v>
                </c:pt>
                <c:pt idx="1">
                  <c:v>8374</c:v>
                </c:pt>
                <c:pt idx="2">
                  <c:v>12154</c:v>
                </c:pt>
                <c:pt idx="3">
                  <c:v>17618</c:v>
                </c:pt>
                <c:pt idx="4">
                  <c:v>20990</c:v>
                </c:pt>
                <c:pt idx="5">
                  <c:v>15938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94-4713-A297-D752DDC2A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08543808"/>
        <c:axId val="-1808546528"/>
      </c:lineChart>
      <c:catAx>
        <c:axId val="-18085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6528"/>
        <c:crosses val="autoZero"/>
        <c:auto val="1"/>
        <c:lblAlgn val="ctr"/>
        <c:lblOffset val="100"/>
        <c:noMultiLvlLbl val="0"/>
      </c:catAx>
      <c:valAx>
        <c:axId val="-18085465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88008361765271E-2"/>
          <c:y val="0.13027577247320637"/>
          <c:w val="0.93697099737975553"/>
          <c:h val="0.6580248611864352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897607674946626E-2"/>
                  <c:y val="-4.38238471141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4-4713-A297-D752DDC2A6AD}"/>
                </c:ext>
              </c:extLst>
            </c:dLbl>
            <c:dLbl>
              <c:idx val="2"/>
              <c:layout>
                <c:manualLayout>
                  <c:x val="-3.2517043172974977E-2"/>
                  <c:y val="5.1106081542329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1D-44EC-851E-0F4C545A70AE}"/>
                </c:ext>
              </c:extLst>
            </c:dLbl>
            <c:dLbl>
              <c:idx val="3"/>
              <c:layout>
                <c:manualLayout>
                  <c:x val="-2.2096597043317307E-2"/>
                  <c:y val="5.9600167117232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1D-44EC-851E-0F4C545A7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Hoja1!$B$2:$B$7</c:f>
              <c:numCache>
                <c:formatCode>_("$"* #,##0.00_);_("$"* \(#,##0.00\);_("$"* "-"??_);_(@_)</c:formatCode>
                <c:ptCount val="6"/>
                <c:pt idx="0">
                  <c:v>837401.91999999993</c:v>
                </c:pt>
                <c:pt idx="1">
                  <c:v>535069.93999999994</c:v>
                </c:pt>
                <c:pt idx="2">
                  <c:v>1040933.53</c:v>
                </c:pt>
                <c:pt idx="3">
                  <c:v>2147207.91</c:v>
                </c:pt>
                <c:pt idx="4">
                  <c:v>2382976.6825000001</c:v>
                </c:pt>
                <c:pt idx="5">
                  <c:v>2308524.2155325734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4-4713-A297-D752DDC2A6A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Ejecución </c:v>
                </c:pt>
              </c:strCache>
            </c:strRef>
          </c:tx>
          <c:spPr>
            <a:ln w="38100" cap="rnd">
              <a:solidFill>
                <a:srgbClr val="3F3DE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77947382162397E-2"/>
                  <c:y val="2.5340688631792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1D-44EC-851E-0F4C545A70AE}"/>
                </c:ext>
              </c:extLst>
            </c:dLbl>
            <c:dLbl>
              <c:idx val="2"/>
              <c:layout>
                <c:manualLayout>
                  <c:x val="-9.6081764563886285E-2"/>
                  <c:y val="-4.2611995967427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1D-44EC-851E-0F4C545A7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Hoja1!$C$2:$C$7</c:f>
              <c:numCache>
                <c:formatCode>_("$"* #,##0.00_);_("$"* \(#,##0.00\);_("$"* "-"??_);_(@_)</c:formatCode>
                <c:ptCount val="6"/>
                <c:pt idx="0">
                  <c:v>600178.00999999989</c:v>
                </c:pt>
                <c:pt idx="1">
                  <c:v>665230.02999999991</c:v>
                </c:pt>
                <c:pt idx="2">
                  <c:v>1248875.9411883182</c:v>
                </c:pt>
                <c:pt idx="3">
                  <c:v>2281986.4419999993</c:v>
                </c:pt>
                <c:pt idx="4">
                  <c:v>2606177.8786890032</c:v>
                </c:pt>
                <c:pt idx="5">
                  <c:v>2485366.8669999996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94-4713-A297-D752DDC2A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08543808"/>
        <c:axId val="-1808546528"/>
      </c:lineChart>
      <c:catAx>
        <c:axId val="-18085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6528"/>
        <c:crosses val="autoZero"/>
        <c:auto val="1"/>
        <c:lblAlgn val="ctr"/>
        <c:lblOffset val="100"/>
        <c:noMultiLvlLbl val="0"/>
      </c:catAx>
      <c:valAx>
        <c:axId val="-1808546528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88008361765271E-2"/>
          <c:y val="0.13027577247320637"/>
          <c:w val="0.93697099737975553"/>
          <c:h val="0.6580248611864352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897607674946626E-2"/>
                  <c:y val="-4.38238471141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4-4713-A297-D752DDC2A6AD}"/>
                </c:ext>
              </c:extLst>
            </c:dLbl>
            <c:dLbl>
              <c:idx val="5"/>
              <c:layout>
                <c:manualLayout>
                  <c:x val="-1.0577163075388616E-3"/>
                  <c:y val="-2.5340688631792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6-4B63-9A80-F685EF944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8360</c:v>
                </c:pt>
                <c:pt idx="1">
                  <c:v>3642</c:v>
                </c:pt>
                <c:pt idx="2">
                  <c:v>9493</c:v>
                </c:pt>
                <c:pt idx="3">
                  <c:v>9513</c:v>
                </c:pt>
                <c:pt idx="4">
                  <c:v>12800</c:v>
                </c:pt>
                <c:pt idx="5">
                  <c:v>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4-4713-A297-D752DDC2A6A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Ejecución </c:v>
                </c:pt>
              </c:strCache>
            </c:strRef>
          </c:tx>
          <c:spPr>
            <a:ln w="38100" cap="rnd">
              <a:solidFill>
                <a:srgbClr val="3F3DE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398269779278556E-2"/>
                  <c:y val="3.3834774206694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6-4B63-9A80-F685EF944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Hoja1!$C$2:$C$7</c:f>
              <c:numCache>
                <c:formatCode>#,##0</c:formatCode>
                <c:ptCount val="6"/>
                <c:pt idx="0">
                  <c:v>2609</c:v>
                </c:pt>
                <c:pt idx="1">
                  <c:v>6826</c:v>
                </c:pt>
                <c:pt idx="2">
                  <c:v>9483</c:v>
                </c:pt>
                <c:pt idx="3">
                  <c:v>12349</c:v>
                </c:pt>
                <c:pt idx="4">
                  <c:v>13698</c:v>
                </c:pt>
                <c:pt idx="5">
                  <c:v>5850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94-4713-A297-D752DDC2A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08543808"/>
        <c:axId val="-1808546528"/>
      </c:lineChart>
      <c:catAx>
        <c:axId val="-18085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6528"/>
        <c:crosses val="autoZero"/>
        <c:auto val="1"/>
        <c:lblAlgn val="ctr"/>
        <c:lblOffset val="100"/>
        <c:noMultiLvlLbl val="0"/>
      </c:catAx>
      <c:valAx>
        <c:axId val="-18085465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88008361765271E-2"/>
          <c:y val="0.13027577247320637"/>
          <c:w val="0.93697099737975553"/>
          <c:h val="0.6580248611864352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897607674946626E-2"/>
                  <c:y val="-4.38238471141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4-4713-A297-D752DDC2A6AD}"/>
                </c:ext>
              </c:extLst>
            </c:dLbl>
            <c:dLbl>
              <c:idx val="5"/>
              <c:layout>
                <c:manualLayout>
                  <c:x val="-1.0577163075388616E-3"/>
                  <c:y val="-2.5340688631792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6-4B63-9A80-F685EF944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100</c:v>
                </c:pt>
                <c:pt idx="1">
                  <c:v>865</c:v>
                </c:pt>
                <c:pt idx="2">
                  <c:v>500</c:v>
                </c:pt>
                <c:pt idx="3">
                  <c:v>3762</c:v>
                </c:pt>
                <c:pt idx="4">
                  <c:v>4215</c:v>
                </c:pt>
                <c:pt idx="5">
                  <c:v>4529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4-4713-A297-D752DDC2A6A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Ejecución </c:v>
                </c:pt>
              </c:strCache>
            </c:strRef>
          </c:tx>
          <c:spPr>
            <a:ln w="38100" cap="rnd">
              <a:solidFill>
                <a:srgbClr val="3F3DE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398269779278556E-2"/>
                  <c:y val="3.3834774206694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6-4B63-9A80-F685EF944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Hoja1!$C$2:$C$7</c:f>
              <c:numCache>
                <c:formatCode>#,##0</c:formatCode>
                <c:ptCount val="6"/>
                <c:pt idx="0">
                  <c:v>154</c:v>
                </c:pt>
                <c:pt idx="1">
                  <c:v>259</c:v>
                </c:pt>
                <c:pt idx="2">
                  <c:v>1520</c:v>
                </c:pt>
                <c:pt idx="3">
                  <c:v>3833</c:v>
                </c:pt>
                <c:pt idx="4">
                  <c:v>5435</c:v>
                </c:pt>
                <c:pt idx="5">
                  <c:v>4024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94-4713-A297-D752DDC2A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08543808"/>
        <c:axId val="-1808546528"/>
      </c:lineChart>
      <c:catAx>
        <c:axId val="-18085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6528"/>
        <c:crosses val="autoZero"/>
        <c:auto val="1"/>
        <c:lblAlgn val="ctr"/>
        <c:lblOffset val="100"/>
        <c:noMultiLvlLbl val="0"/>
      </c:catAx>
      <c:valAx>
        <c:axId val="-18085465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88008361765271E-2"/>
          <c:y val="0.13027577247320637"/>
          <c:w val="0.93697099737975553"/>
          <c:h val="0.6580248611864352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897607674946626E-2"/>
                  <c:y val="-4.38238471141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4-4713-A297-D752DDC2A6AD}"/>
                </c:ext>
              </c:extLst>
            </c:dLbl>
            <c:dLbl>
              <c:idx val="1"/>
              <c:layout>
                <c:manualLayout>
                  <c:x val="-1.801178216049161E-2"/>
                  <c:y val="-4.7991583498198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07-41DD-9CF8-7397EE61E6C8}"/>
                </c:ext>
              </c:extLst>
            </c:dLbl>
            <c:dLbl>
              <c:idx val="2"/>
              <c:layout>
                <c:manualLayout>
                  <c:x val="-2.6236057730256168E-2"/>
                  <c:y val="-5.0822945356499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07-41DD-9CF8-7397EE61E6C8}"/>
                </c:ext>
              </c:extLst>
            </c:dLbl>
            <c:dLbl>
              <c:idx val="3"/>
              <c:layout>
                <c:manualLayout>
                  <c:x val="-2.310992389135889E-2"/>
                  <c:y val="-2.5340688631792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07-41DD-9CF8-7397EE61E6C8}"/>
                </c:ext>
              </c:extLst>
            </c:dLbl>
            <c:dLbl>
              <c:idx val="5"/>
              <c:layout>
                <c:manualLayout>
                  <c:x val="-1.0577163075388616E-3"/>
                  <c:y val="-2.5340688631792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6-4B63-9A80-F685EF944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108</c:v>
                </c:pt>
                <c:pt idx="1">
                  <c:v>80</c:v>
                </c:pt>
                <c:pt idx="2">
                  <c:v>100</c:v>
                </c:pt>
                <c:pt idx="3">
                  <c:v>240</c:v>
                </c:pt>
                <c:pt idx="4">
                  <c:v>204</c:v>
                </c:pt>
                <c:pt idx="5">
                  <c:v>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4-4713-A297-D752DDC2A6A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Ejecución </c:v>
                </c:pt>
              </c:strCache>
            </c:strRef>
          </c:tx>
          <c:spPr>
            <a:ln w="38100" cap="rnd">
              <a:solidFill>
                <a:srgbClr val="3F3DE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2913558378867401E-2"/>
                  <c:y val="-4.8274719684029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07-41DD-9CF8-7397EE61E6C8}"/>
                </c:ext>
              </c:extLst>
            </c:dLbl>
            <c:dLbl>
              <c:idx val="2"/>
              <c:layout>
                <c:manualLayout>
                  <c:x val="-1.8011782160491686E-2"/>
                  <c:y val="-3.9780634109126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07-41DD-9CF8-7397EE61E6C8}"/>
                </c:ext>
              </c:extLst>
            </c:dLbl>
            <c:dLbl>
              <c:idx val="3"/>
              <c:layout>
                <c:manualLayout>
                  <c:x val="-1.5815611600598578E-2"/>
                  <c:y val="3.9497497923296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07-41DD-9CF8-7397EE61E6C8}"/>
                </c:ext>
              </c:extLst>
            </c:dLbl>
            <c:dLbl>
              <c:idx val="5"/>
              <c:layout>
                <c:manualLayout>
                  <c:x val="-2.2940653179819803E-2"/>
                  <c:y val="-2.5623824817622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6-4B63-9A80-F685EF944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Hoja1!$C$2:$C$7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130</c:v>
                </c:pt>
                <c:pt idx="4">
                  <c:v>264</c:v>
                </c:pt>
                <c:pt idx="5">
                  <c:v>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94-4713-A297-D752DDC2A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08543808"/>
        <c:axId val="-1808546528"/>
      </c:lineChart>
      <c:catAx>
        <c:axId val="-18085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6528"/>
        <c:crosses val="autoZero"/>
        <c:auto val="1"/>
        <c:lblAlgn val="ctr"/>
        <c:lblOffset val="100"/>
        <c:noMultiLvlLbl val="0"/>
      </c:catAx>
      <c:valAx>
        <c:axId val="-18085465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88008361765271E-2"/>
          <c:y val="0.13027577247320637"/>
          <c:w val="0.93697099737975553"/>
          <c:h val="0.6580248611864352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Meta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897607674946626E-2"/>
                  <c:y val="-4.38238471141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4-4713-A297-D752DDC2A6AD}"/>
                </c:ext>
              </c:extLst>
            </c:dLbl>
            <c:dLbl>
              <c:idx val="1"/>
              <c:layout>
                <c:manualLayout>
                  <c:x val="-3.42315757897102E-3"/>
                  <c:y val="-3.9497497923296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07-41DD-9CF8-7397EE61E6C8}"/>
                </c:ext>
              </c:extLst>
            </c:dLbl>
            <c:dLbl>
              <c:idx val="2"/>
              <c:layout>
                <c:manualLayout>
                  <c:x val="-2.6236057730256168E-2"/>
                  <c:y val="5.3937443400630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07-41DD-9CF8-7397EE61E6C8}"/>
                </c:ext>
              </c:extLst>
            </c:dLbl>
            <c:dLbl>
              <c:idx val="3"/>
              <c:layout>
                <c:manualLayout>
                  <c:x val="-2.3109923891358967E-2"/>
                  <c:y val="7.941970012533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07-41DD-9CF8-7397EE61E6C8}"/>
                </c:ext>
              </c:extLst>
            </c:dLbl>
            <c:dLbl>
              <c:idx val="5"/>
              <c:layout>
                <c:manualLayout>
                  <c:x val="-1.0577163075388616E-3"/>
                  <c:y val="-2.5340688631792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6-4B63-9A80-F685EF944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1600</c:v>
                </c:pt>
                <c:pt idx="1">
                  <c:v>1300</c:v>
                </c:pt>
                <c:pt idx="2">
                  <c:v>1100</c:v>
                </c:pt>
                <c:pt idx="3">
                  <c:v>1200</c:v>
                </c:pt>
                <c:pt idx="4">
                  <c:v>1400</c:v>
                </c:pt>
                <c:pt idx="5">
                  <c:v>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4-4713-A297-D752DDC2A6A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Ejecución </c:v>
                </c:pt>
              </c:strCache>
            </c:strRef>
          </c:tx>
          <c:spPr>
            <a:ln w="38100" cap="rnd">
              <a:solidFill>
                <a:srgbClr val="3F3DE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487233148374515E-2"/>
                  <c:y val="4.7991583498198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5B-4849-BFB6-6D654BAAC7F2}"/>
                </c:ext>
              </c:extLst>
            </c:dLbl>
            <c:dLbl>
              <c:idx val="1"/>
              <c:layout>
                <c:manualLayout>
                  <c:x val="-3.1670361412251061E-2"/>
                  <c:y val="3.9497497923296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07-41DD-9CF8-7397EE61E6C8}"/>
                </c:ext>
              </c:extLst>
            </c:dLbl>
            <c:dLbl>
              <c:idx val="2"/>
              <c:layout>
                <c:manualLayout>
                  <c:x val="-2.0095871386423204E-2"/>
                  <c:y val="-5.3937443400630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07-41DD-9CF8-7397EE61E6C8}"/>
                </c:ext>
              </c:extLst>
            </c:dLbl>
            <c:dLbl>
              <c:idx val="3"/>
              <c:layout>
                <c:manualLayout>
                  <c:x val="-2.8320146956187762E-2"/>
                  <c:y val="-5.1106081542329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07-41DD-9CF8-7397EE61E6C8}"/>
                </c:ext>
              </c:extLst>
            </c:dLbl>
            <c:dLbl>
              <c:idx val="4"/>
              <c:layout>
                <c:manualLayout>
                  <c:x val="-4.3781545439134831E-2"/>
                  <c:y val="-4.261199596742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5B-4849-BFB6-6D654BAAC7F2}"/>
                </c:ext>
              </c:extLst>
            </c:dLbl>
            <c:dLbl>
              <c:idx val="5"/>
              <c:layout>
                <c:manualLayout>
                  <c:x val="-2.2940653179819803E-2"/>
                  <c:y val="-2.5623824817622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6-4B63-9A80-F685EF944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Hoja1!$C$2:$C$7</c:f>
              <c:numCache>
                <c:formatCode>#,##0</c:formatCode>
                <c:ptCount val="6"/>
                <c:pt idx="0">
                  <c:v>1441</c:v>
                </c:pt>
                <c:pt idx="1">
                  <c:v>1289</c:v>
                </c:pt>
                <c:pt idx="2">
                  <c:v>1131</c:v>
                </c:pt>
                <c:pt idx="3">
                  <c:v>1306</c:v>
                </c:pt>
                <c:pt idx="4">
                  <c:v>1593</c:v>
                </c:pt>
                <c:pt idx="5">
                  <c:v>5561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94-4713-A297-D752DDC2A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08543808"/>
        <c:axId val="-1808546528"/>
      </c:lineChart>
      <c:catAx>
        <c:axId val="-18085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6528"/>
        <c:crosses val="autoZero"/>
        <c:auto val="1"/>
        <c:lblAlgn val="ctr"/>
        <c:lblOffset val="100"/>
        <c:noMultiLvlLbl val="0"/>
      </c:catAx>
      <c:valAx>
        <c:axId val="-18085465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0854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8/2/layout/IconVerticalSolidList#1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0">
              <a:solidFill>
                <a:schemeClr val="accent1">
                  <a:lumMod val="50000"/>
                </a:schemeClr>
              </a:solidFill>
            </a:rPr>
            <a:t>1. Ejecución Insaforp </a:t>
          </a:r>
        </a:p>
        <a:p>
          <a:pPr>
            <a:lnSpc>
              <a:spcPct val="100000"/>
            </a:lnSpc>
          </a:pPr>
          <a:r>
            <a:rPr lang="es-ES" noProof="0">
              <a:solidFill>
                <a:schemeClr val="accent1">
                  <a:lumMod val="50000"/>
                </a:schemeClr>
              </a:solidFill>
            </a:rPr>
            <a:t>Diciembre 2020</a:t>
          </a:r>
          <a:endParaRPr lang="es-ES" noProof="0">
            <a:solidFill>
              <a:schemeClr val="tx1">
                <a:alpha val="6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C99EBBB1-E916-471C-83C9-ABE85B42AC26}" type="sib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F05611F0-8256-4954-B6CB-ED6B4F2DD397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0">
              <a:solidFill>
                <a:schemeClr val="accent1">
                  <a:lumMod val="50000"/>
                </a:schemeClr>
              </a:solidFill>
            </a:rPr>
            <a:t>2. Metas y Ejecución </a:t>
          </a:r>
        </a:p>
        <a:p>
          <a:pPr>
            <a:lnSpc>
              <a:spcPct val="100000"/>
            </a:lnSpc>
          </a:pPr>
          <a:r>
            <a:rPr lang="es-ES" noProof="0">
              <a:solidFill>
                <a:schemeClr val="accent1">
                  <a:lumMod val="50000"/>
                </a:schemeClr>
              </a:solidFill>
            </a:rPr>
            <a:t>Por Gerencias</a:t>
          </a:r>
          <a:endParaRPr lang="es-ES" noProof="0">
            <a:solidFill>
              <a:schemeClr val="tx1">
                <a:alpha val="60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 rtlCol="0"/>
        <a:lstStyle/>
        <a:p>
          <a:pPr rtl="0"/>
          <a:endParaRPr lang="es-ES" noProof="0"/>
        </a:p>
      </dgm:t>
    </dgm:pt>
    <dgm:pt modelId="{6BD5265A-8333-420D-BDB2-65F10B3EBD76}" type="sibTrans" cxnId="{914FACD2-336A-4471-9E99-312B3F8EAB04}">
      <dgm:prSet/>
      <dgm:spPr/>
      <dgm:t>
        <a:bodyPr rtlCol="0"/>
        <a:lstStyle/>
        <a:p>
          <a:pPr rtl="0"/>
          <a:endParaRPr lang="es-ES" noProof="0"/>
        </a:p>
      </dgm:t>
    </dgm:pt>
    <dgm:pt modelId="{22625139-F93A-4F3F-A7AA-4923A01AEDF3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0">
              <a:solidFill>
                <a:schemeClr val="accent1">
                  <a:lumMod val="50000"/>
                </a:schemeClr>
              </a:solidFill>
            </a:rPr>
            <a:t>3. Metas Insaforp </a:t>
          </a:r>
        </a:p>
        <a:p>
          <a:pPr>
            <a:lnSpc>
              <a:spcPct val="100000"/>
            </a:lnSpc>
          </a:pPr>
          <a:r>
            <a:rPr lang="es-ES" noProof="0">
              <a:solidFill>
                <a:schemeClr val="accent1">
                  <a:lumMod val="50000"/>
                </a:schemeClr>
              </a:solidFill>
            </a:rPr>
            <a:t>Enero 2021</a:t>
          </a:r>
          <a:endParaRPr lang="es-ES" noProof="0">
            <a:solidFill>
              <a:schemeClr val="tx1">
                <a:alpha val="60000"/>
              </a:schemeClr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 rtlCol="0"/>
        <a:lstStyle/>
        <a:p>
          <a:pPr rtl="0"/>
          <a:endParaRPr lang="es-ES" noProof="0"/>
        </a:p>
      </dgm:t>
    </dgm:pt>
    <dgm:pt modelId="{A8E2FA08-4DD4-4654-A85D-9A99162D6201}" type="sibTrans" cxnId="{FC7721F0-429B-4CE7-BE98-C2F3C41FE9C7}">
      <dgm:prSet/>
      <dgm:spPr/>
      <dgm:t>
        <a:bodyPr rtlCol="0"/>
        <a:lstStyle/>
        <a:p>
          <a:pPr rtl="0"/>
          <a:endParaRPr lang="es-ES" noProof="0"/>
        </a:p>
      </dgm:t>
    </dgm:pt>
    <dgm:pt modelId="{539F0B2D-763D-4639-B4AA-CC4EE0B8029F}" type="pres">
      <dgm:prSet presAssocID="{D0F07F19-1F50-4B42-A7A0-278DF9D25BB1}" presName="root" presStyleCnt="0">
        <dgm:presLayoutVars>
          <dgm:dir/>
          <dgm:resizeHandles val="exact"/>
        </dgm:presLayoutVars>
      </dgm:prSet>
      <dgm:spPr/>
    </dgm:pt>
    <dgm:pt modelId="{7C57C5FD-BC94-4852-B3EC-3A72C51988CA}" type="pres">
      <dgm:prSet presAssocID="{2EE95FC5-CD6B-4A50-9262-DC414E16C3EA}" presName="compNode" presStyleCnt="0"/>
      <dgm:spPr/>
    </dgm:pt>
    <dgm:pt modelId="{8D5BCCB0-FE2C-4B39-92FA-86E015360BFE}" type="pres">
      <dgm:prSet presAssocID="{2EE95FC5-CD6B-4A50-9262-DC414E16C3EA}" presName="bgRect" presStyleLbl="bgShp" presStyleIdx="0" presStyleCnt="3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B970FC54-593D-4FE9-AFCD-C77EE53A4F01}" type="pres">
      <dgm:prSet presAssocID="{2EE95FC5-CD6B-4A50-9262-DC414E16C3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B0477A4-6C5F-46E6-8910-A51FA1F661B5}" type="pres">
      <dgm:prSet presAssocID="{2EE95FC5-CD6B-4A50-9262-DC414E16C3EA}" presName="spaceRect" presStyleCnt="0"/>
      <dgm:spPr/>
    </dgm:pt>
    <dgm:pt modelId="{1002F504-21FD-4710-AB54-6DD4AE8B1DEB}" type="pres">
      <dgm:prSet presAssocID="{2EE95FC5-CD6B-4A50-9262-DC414E16C3EA}" presName="parTx" presStyleLbl="revTx" presStyleIdx="0" presStyleCnt="3" custLinFactNeighborX="-2848">
        <dgm:presLayoutVars>
          <dgm:chMax val="0"/>
          <dgm:chPref val="0"/>
        </dgm:presLayoutVars>
      </dgm:prSet>
      <dgm:spPr/>
    </dgm:pt>
    <dgm:pt modelId="{C5D2D154-D04C-4060-B371-4FA5C99B7538}" type="pres">
      <dgm:prSet presAssocID="{C99EBBB1-E916-471C-83C9-ABE85B42AC26}" presName="sibTrans" presStyleCnt="0"/>
      <dgm:spPr/>
    </dgm:pt>
    <dgm:pt modelId="{0E0B23C8-D5E1-4B41-BDA7-2CE57755BE6A}" type="pres">
      <dgm:prSet presAssocID="{F05611F0-8256-4954-B6CB-ED6B4F2DD397}" presName="compNode" presStyleCnt="0"/>
      <dgm:spPr/>
    </dgm:pt>
    <dgm:pt modelId="{CD05AFB1-E184-456B-B0D2-9C36C4272D02}" type="pres">
      <dgm:prSet presAssocID="{F05611F0-8256-4954-B6CB-ED6B4F2DD397}" presName="bgRect" presStyleLbl="bgShp" presStyleIdx="1" presStyleCnt="3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74FDC127-8DFD-4460-AE93-0411105DEB60}" type="pres">
      <dgm:prSet presAssocID="{F05611F0-8256-4954-B6CB-ED6B4F2DD3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ción con relleno sólido"/>
        </a:ext>
      </dgm:extLst>
    </dgm:pt>
    <dgm:pt modelId="{58414D7F-A9B2-47FB-8B18-5EF591AE26CC}" type="pres">
      <dgm:prSet presAssocID="{F05611F0-8256-4954-B6CB-ED6B4F2DD397}" presName="spaceRect" presStyleCnt="0"/>
      <dgm:spPr/>
    </dgm:pt>
    <dgm:pt modelId="{1A91019B-6FF6-4E88-A622-AA77E19BE965}" type="pres">
      <dgm:prSet presAssocID="{F05611F0-8256-4954-B6CB-ED6B4F2DD397}" presName="parTx" presStyleLbl="revTx" presStyleIdx="1" presStyleCnt="3" custLinFactNeighborX="-2848">
        <dgm:presLayoutVars>
          <dgm:chMax val="0"/>
          <dgm:chPref val="0"/>
        </dgm:presLayoutVars>
      </dgm:prSet>
      <dgm:spPr/>
    </dgm:pt>
    <dgm:pt modelId="{7016EE3B-7F4A-42C5-A09F-919C1401C4BC}" type="pres">
      <dgm:prSet presAssocID="{6BD5265A-8333-420D-BDB2-65F10B3EBD76}" presName="sibTrans" presStyleCnt="0"/>
      <dgm:spPr/>
    </dgm:pt>
    <dgm:pt modelId="{815AA52A-6D18-4177-AE6D-E0559FAFDE78}" type="pres">
      <dgm:prSet presAssocID="{22625139-F93A-4F3F-A7AA-4923A01AEDF3}" presName="compNode" presStyleCnt="0"/>
      <dgm:spPr/>
    </dgm:pt>
    <dgm:pt modelId="{A8176E5D-B119-4234-91AB-EFE9C2CF80B7}" type="pres">
      <dgm:prSet presAssocID="{22625139-F93A-4F3F-A7AA-4923A01AEDF3}" presName="bgRect" presStyleLbl="bgShp" presStyleIdx="2" presStyleCnt="3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DB85AE0A-C466-4604-9C2E-87F8EA52DD0F}" type="pres">
      <dgm:prSet presAssocID="{22625139-F93A-4F3F-A7AA-4923A01AED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áfico de barras con tendencia alcista con relleno sólido"/>
        </a:ext>
      </dgm:extLst>
    </dgm:pt>
    <dgm:pt modelId="{A8722341-C6F1-4D89-89A6-4EF02F8B76E1}" type="pres">
      <dgm:prSet presAssocID="{22625139-F93A-4F3F-A7AA-4923A01AEDF3}" presName="spaceRect" presStyleCnt="0"/>
      <dgm:spPr/>
    </dgm:pt>
    <dgm:pt modelId="{5A5E0268-7557-41F6-A6CC-892DF11AAC18}" type="pres">
      <dgm:prSet presAssocID="{22625139-F93A-4F3F-A7AA-4923A01AEDF3}" presName="parTx" presStyleLbl="revTx" presStyleIdx="2" presStyleCnt="3" custLinFactNeighborX="-2848">
        <dgm:presLayoutVars>
          <dgm:chMax val="0"/>
          <dgm:chPref val="0"/>
        </dgm:presLayoutVars>
      </dgm:prSet>
      <dgm:spPr/>
    </dgm:pt>
  </dgm:ptLst>
  <dgm:cxnLst>
    <dgm:cxn modelId="{D28FE450-D56C-43DC-901C-B2275D62B369}" type="presOf" srcId="{2EE95FC5-CD6B-4A50-9262-DC414E16C3EA}" destId="{1002F504-21FD-4710-AB54-6DD4AE8B1DEB}" srcOrd="0" destOrd="0" presId="urn:microsoft.com/office/officeart/2018/2/layout/IconVerticalSolidList#1"/>
    <dgm:cxn modelId="{09B52955-21F8-4660-80B5-8AC2F661638E}" type="presOf" srcId="{22625139-F93A-4F3F-A7AA-4923A01AEDF3}" destId="{5A5E0268-7557-41F6-A6CC-892DF11AAC18}" srcOrd="0" destOrd="0" presId="urn:microsoft.com/office/officeart/2018/2/layout/IconVerticalSolidList#1"/>
    <dgm:cxn modelId="{FA896689-06F0-4649-9FF7-0D3A04B5B25E}" type="presOf" srcId="{D0F07F19-1F50-4B42-A7A0-278DF9D25BB1}" destId="{539F0B2D-763D-4639-B4AA-CC4EE0B8029F}" srcOrd="0" destOrd="0" presId="urn:microsoft.com/office/officeart/2018/2/layout/IconVerticalSolidList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3CC82EFE-ECBC-4EF1-9AD1-94F2F4D0F7F0}" type="presOf" srcId="{F05611F0-8256-4954-B6CB-ED6B4F2DD397}" destId="{1A91019B-6FF6-4E88-A622-AA77E19BE965}" srcOrd="0" destOrd="0" presId="urn:microsoft.com/office/officeart/2018/2/layout/IconVerticalSolidList#1"/>
    <dgm:cxn modelId="{3141AECC-0824-4D33-B56E-0AA0BF76ADC4}" type="presParOf" srcId="{539F0B2D-763D-4639-B4AA-CC4EE0B8029F}" destId="{7C57C5FD-BC94-4852-B3EC-3A72C51988CA}" srcOrd="0" destOrd="0" presId="urn:microsoft.com/office/officeart/2018/2/layout/IconVerticalSolidList#1"/>
    <dgm:cxn modelId="{91B124C7-32BD-48C5-A045-6B89C6FA61EE}" type="presParOf" srcId="{7C57C5FD-BC94-4852-B3EC-3A72C51988CA}" destId="{8D5BCCB0-FE2C-4B39-92FA-86E015360BFE}" srcOrd="0" destOrd="0" presId="urn:microsoft.com/office/officeart/2018/2/layout/IconVerticalSolidList#1"/>
    <dgm:cxn modelId="{5C408221-FD1D-4546-A6E6-8330B2208253}" type="presParOf" srcId="{7C57C5FD-BC94-4852-B3EC-3A72C51988CA}" destId="{B970FC54-593D-4FE9-AFCD-C77EE53A4F01}" srcOrd="1" destOrd="0" presId="urn:microsoft.com/office/officeart/2018/2/layout/IconVerticalSolidList#1"/>
    <dgm:cxn modelId="{935E623E-CFDC-4AF8-B6EA-214446B4F401}" type="presParOf" srcId="{7C57C5FD-BC94-4852-B3EC-3A72C51988CA}" destId="{8B0477A4-6C5F-46E6-8910-A51FA1F661B5}" srcOrd="2" destOrd="0" presId="urn:microsoft.com/office/officeart/2018/2/layout/IconVerticalSolidList#1"/>
    <dgm:cxn modelId="{1E88C30E-19D9-4E39-B8C1-CD0573176A9E}" type="presParOf" srcId="{7C57C5FD-BC94-4852-B3EC-3A72C51988CA}" destId="{1002F504-21FD-4710-AB54-6DD4AE8B1DEB}" srcOrd="3" destOrd="0" presId="urn:microsoft.com/office/officeart/2018/2/layout/IconVerticalSolidList#1"/>
    <dgm:cxn modelId="{D98E3B47-5678-4183-ABFE-C52A79C56F19}" type="presParOf" srcId="{539F0B2D-763D-4639-B4AA-CC4EE0B8029F}" destId="{C5D2D154-D04C-4060-B371-4FA5C99B7538}" srcOrd="1" destOrd="0" presId="urn:microsoft.com/office/officeart/2018/2/layout/IconVerticalSolidList#1"/>
    <dgm:cxn modelId="{1C8B9CA9-55DE-4C4A-B6C3-9BF7170578A8}" type="presParOf" srcId="{539F0B2D-763D-4639-B4AA-CC4EE0B8029F}" destId="{0E0B23C8-D5E1-4B41-BDA7-2CE57755BE6A}" srcOrd="2" destOrd="0" presId="urn:microsoft.com/office/officeart/2018/2/layout/IconVerticalSolidList#1"/>
    <dgm:cxn modelId="{59E394A4-2CB8-4285-8A2E-C7AD9707C88A}" type="presParOf" srcId="{0E0B23C8-D5E1-4B41-BDA7-2CE57755BE6A}" destId="{CD05AFB1-E184-456B-B0D2-9C36C4272D02}" srcOrd="0" destOrd="0" presId="urn:microsoft.com/office/officeart/2018/2/layout/IconVerticalSolidList#1"/>
    <dgm:cxn modelId="{017797BA-DA8F-42A6-9B4B-2E3B232A9487}" type="presParOf" srcId="{0E0B23C8-D5E1-4B41-BDA7-2CE57755BE6A}" destId="{74FDC127-8DFD-4460-AE93-0411105DEB60}" srcOrd="1" destOrd="0" presId="urn:microsoft.com/office/officeart/2018/2/layout/IconVerticalSolidList#1"/>
    <dgm:cxn modelId="{75F07183-B2DD-4414-A5B8-8308084B8E3F}" type="presParOf" srcId="{0E0B23C8-D5E1-4B41-BDA7-2CE57755BE6A}" destId="{58414D7F-A9B2-47FB-8B18-5EF591AE26CC}" srcOrd="2" destOrd="0" presId="urn:microsoft.com/office/officeart/2018/2/layout/IconVerticalSolidList#1"/>
    <dgm:cxn modelId="{04F8BED2-D78F-4CD5-BBBC-7FC8C9F8F207}" type="presParOf" srcId="{0E0B23C8-D5E1-4B41-BDA7-2CE57755BE6A}" destId="{1A91019B-6FF6-4E88-A622-AA77E19BE965}" srcOrd="3" destOrd="0" presId="urn:microsoft.com/office/officeart/2018/2/layout/IconVerticalSolidList#1"/>
    <dgm:cxn modelId="{BCFD135B-FCED-466E-9159-B02BFE9D4001}" type="presParOf" srcId="{539F0B2D-763D-4639-B4AA-CC4EE0B8029F}" destId="{7016EE3B-7F4A-42C5-A09F-919C1401C4BC}" srcOrd="3" destOrd="0" presId="urn:microsoft.com/office/officeart/2018/2/layout/IconVerticalSolidList#1"/>
    <dgm:cxn modelId="{58EF4718-ACD6-43F8-805B-D62F90D9A920}" type="presParOf" srcId="{539F0B2D-763D-4639-B4AA-CC4EE0B8029F}" destId="{815AA52A-6D18-4177-AE6D-E0559FAFDE78}" srcOrd="4" destOrd="0" presId="urn:microsoft.com/office/officeart/2018/2/layout/IconVerticalSolidList#1"/>
    <dgm:cxn modelId="{D1615F48-ADED-4C2B-BB8A-59749B8AE730}" type="presParOf" srcId="{815AA52A-6D18-4177-AE6D-E0559FAFDE78}" destId="{A8176E5D-B119-4234-91AB-EFE9C2CF80B7}" srcOrd="0" destOrd="0" presId="urn:microsoft.com/office/officeart/2018/2/layout/IconVerticalSolidList#1"/>
    <dgm:cxn modelId="{79312827-D440-4AF8-9B00-B884A9E4A3BB}" type="presParOf" srcId="{815AA52A-6D18-4177-AE6D-E0559FAFDE78}" destId="{DB85AE0A-C466-4604-9C2E-87F8EA52DD0F}" srcOrd="1" destOrd="0" presId="urn:microsoft.com/office/officeart/2018/2/layout/IconVerticalSolidList#1"/>
    <dgm:cxn modelId="{E7924D5D-988A-4115-9A93-08F335B8947A}" type="presParOf" srcId="{815AA52A-6D18-4177-AE6D-E0559FAFDE78}" destId="{A8722341-C6F1-4D89-89A6-4EF02F8B76E1}" srcOrd="2" destOrd="0" presId="urn:microsoft.com/office/officeart/2018/2/layout/IconVerticalSolidList#1"/>
    <dgm:cxn modelId="{C6AD5C36-9185-4F14-9584-D2A1D2C97E1C}" type="presParOf" srcId="{815AA52A-6D18-4177-AE6D-E0559FAFDE78}" destId="{5A5E0268-7557-41F6-A6CC-892DF11AAC18}" srcOrd="3" destOrd="0" presId="urn:microsoft.com/office/officeart/2018/2/layout/IconVerticalSoli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8/2/layout/IconVerticalSolidList#1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/>
      <dgm:t>
        <a:bodyPr rtlCol="0"/>
        <a:lstStyle/>
        <a:p>
          <a:pPr algn="ctr">
            <a:lnSpc>
              <a:spcPct val="100000"/>
            </a:lnSpc>
          </a:pPr>
          <a:r>
            <a:rPr lang="es-ES" sz="3200" b="1" noProof="0">
              <a:solidFill>
                <a:schemeClr val="accent1">
                  <a:lumMod val="50000"/>
                </a:schemeClr>
              </a:solidFill>
            </a:rPr>
            <a:t>1. Ejecución Insaforp </a:t>
          </a:r>
        </a:p>
        <a:p>
          <a:pPr algn="ctr">
            <a:lnSpc>
              <a:spcPct val="100000"/>
            </a:lnSpc>
          </a:pPr>
          <a:r>
            <a:rPr lang="es-ES" sz="3200" b="1" noProof="0">
              <a:solidFill>
                <a:schemeClr val="accent1">
                  <a:lumMod val="50000"/>
                </a:schemeClr>
              </a:solidFill>
            </a:rPr>
            <a:t>Diciembre 2020</a:t>
          </a:r>
          <a:endParaRPr lang="es-ES" sz="3200" b="1" noProof="0">
            <a:solidFill>
              <a:schemeClr val="tx1">
                <a:alpha val="6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C99EBBB1-E916-471C-83C9-ABE85B42AC26}" type="sib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539F0B2D-763D-4639-B4AA-CC4EE0B8029F}" type="pres">
      <dgm:prSet presAssocID="{D0F07F19-1F50-4B42-A7A0-278DF9D25BB1}" presName="root" presStyleCnt="0">
        <dgm:presLayoutVars>
          <dgm:dir/>
          <dgm:resizeHandles val="exact"/>
        </dgm:presLayoutVars>
      </dgm:prSet>
      <dgm:spPr/>
    </dgm:pt>
    <dgm:pt modelId="{7C57C5FD-BC94-4852-B3EC-3A72C51988CA}" type="pres">
      <dgm:prSet presAssocID="{2EE95FC5-CD6B-4A50-9262-DC414E16C3EA}" presName="compNode" presStyleCnt="0"/>
      <dgm:spPr/>
    </dgm:pt>
    <dgm:pt modelId="{8D5BCCB0-FE2C-4B39-92FA-86E015360BFE}" type="pres">
      <dgm:prSet presAssocID="{2EE95FC5-CD6B-4A50-9262-DC414E16C3EA}" presName="bgRect" presStyleLbl="bgShp" presStyleIdx="0" presStyleCnt="1" custScaleY="120234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B970FC54-593D-4FE9-AFCD-C77EE53A4F01}" type="pres">
      <dgm:prSet presAssocID="{2EE95FC5-CD6B-4A50-9262-DC414E16C3EA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B0477A4-6C5F-46E6-8910-A51FA1F661B5}" type="pres">
      <dgm:prSet presAssocID="{2EE95FC5-CD6B-4A50-9262-DC414E16C3EA}" presName="spaceRect" presStyleCnt="0"/>
      <dgm:spPr/>
    </dgm:pt>
    <dgm:pt modelId="{1002F504-21FD-4710-AB54-6DD4AE8B1DEB}" type="pres">
      <dgm:prSet presAssocID="{2EE95FC5-CD6B-4A50-9262-DC414E16C3EA}" presName="parTx" presStyleLbl="revTx" presStyleIdx="0" presStyleCnt="1" custScaleX="112130" custLinFactNeighborX="-9252" custLinFactNeighborY="-10431">
        <dgm:presLayoutVars>
          <dgm:chMax val="0"/>
          <dgm:chPref val="0"/>
        </dgm:presLayoutVars>
      </dgm:prSet>
      <dgm:spPr/>
    </dgm:pt>
  </dgm:ptLst>
  <dgm:cxnLst>
    <dgm:cxn modelId="{D28FE450-D56C-43DC-901C-B2275D62B369}" type="presOf" srcId="{2EE95FC5-CD6B-4A50-9262-DC414E16C3EA}" destId="{1002F504-21FD-4710-AB54-6DD4AE8B1DEB}" srcOrd="0" destOrd="0" presId="urn:microsoft.com/office/officeart/2018/2/layout/IconVerticalSolidList#1"/>
    <dgm:cxn modelId="{FA896689-06F0-4649-9FF7-0D3A04B5B25E}" type="presOf" srcId="{D0F07F19-1F50-4B42-A7A0-278DF9D25BB1}" destId="{539F0B2D-763D-4639-B4AA-CC4EE0B8029F}" srcOrd="0" destOrd="0" presId="urn:microsoft.com/office/officeart/2018/2/layout/IconVerticalSolidList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3141AECC-0824-4D33-B56E-0AA0BF76ADC4}" type="presParOf" srcId="{539F0B2D-763D-4639-B4AA-CC4EE0B8029F}" destId="{7C57C5FD-BC94-4852-B3EC-3A72C51988CA}" srcOrd="0" destOrd="0" presId="urn:microsoft.com/office/officeart/2018/2/layout/IconVerticalSolidList#1"/>
    <dgm:cxn modelId="{91B124C7-32BD-48C5-A045-6B89C6FA61EE}" type="presParOf" srcId="{7C57C5FD-BC94-4852-B3EC-3A72C51988CA}" destId="{8D5BCCB0-FE2C-4B39-92FA-86E015360BFE}" srcOrd="0" destOrd="0" presId="urn:microsoft.com/office/officeart/2018/2/layout/IconVerticalSolidList#1"/>
    <dgm:cxn modelId="{5C408221-FD1D-4546-A6E6-8330B2208253}" type="presParOf" srcId="{7C57C5FD-BC94-4852-B3EC-3A72C51988CA}" destId="{B970FC54-593D-4FE9-AFCD-C77EE53A4F01}" srcOrd="1" destOrd="0" presId="urn:microsoft.com/office/officeart/2018/2/layout/IconVerticalSolidList#1"/>
    <dgm:cxn modelId="{935E623E-CFDC-4AF8-B6EA-214446B4F401}" type="presParOf" srcId="{7C57C5FD-BC94-4852-B3EC-3A72C51988CA}" destId="{8B0477A4-6C5F-46E6-8910-A51FA1F661B5}" srcOrd="2" destOrd="0" presId="urn:microsoft.com/office/officeart/2018/2/layout/IconVerticalSolidList#1"/>
    <dgm:cxn modelId="{1E88C30E-19D9-4E39-B8C1-CD0573176A9E}" type="presParOf" srcId="{7C57C5FD-BC94-4852-B3EC-3A72C51988CA}" destId="{1002F504-21FD-4710-AB54-6DD4AE8B1DEB}" srcOrd="3" destOrd="0" presId="urn:microsoft.com/office/officeart/2018/2/layout/IconVerticalSoli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8/2/layout/IconVerticalSolidList#1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/>
      <dgm:t>
        <a:bodyPr rtlCol="0"/>
        <a:lstStyle/>
        <a:p>
          <a:pPr algn="ctr">
            <a:lnSpc>
              <a:spcPct val="100000"/>
            </a:lnSpc>
          </a:pPr>
          <a:r>
            <a:rPr lang="es-ES" sz="3200" b="1" noProof="0">
              <a:solidFill>
                <a:schemeClr val="accent1">
                  <a:lumMod val="50000"/>
                </a:schemeClr>
              </a:solidFill>
            </a:rPr>
            <a:t>2. Metas y Ejecución    por Gerencias </a:t>
          </a:r>
          <a:endParaRPr lang="es-ES" sz="3200" b="1" noProof="0">
            <a:solidFill>
              <a:schemeClr val="tx1">
                <a:alpha val="6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C99EBBB1-E916-471C-83C9-ABE85B42AC26}" type="sib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539F0B2D-763D-4639-B4AA-CC4EE0B8029F}" type="pres">
      <dgm:prSet presAssocID="{D0F07F19-1F50-4B42-A7A0-278DF9D25BB1}" presName="root" presStyleCnt="0">
        <dgm:presLayoutVars>
          <dgm:dir/>
          <dgm:resizeHandles val="exact"/>
        </dgm:presLayoutVars>
      </dgm:prSet>
      <dgm:spPr/>
    </dgm:pt>
    <dgm:pt modelId="{7C57C5FD-BC94-4852-B3EC-3A72C51988CA}" type="pres">
      <dgm:prSet presAssocID="{2EE95FC5-CD6B-4A50-9262-DC414E16C3EA}" presName="compNode" presStyleCnt="0"/>
      <dgm:spPr/>
    </dgm:pt>
    <dgm:pt modelId="{8D5BCCB0-FE2C-4B39-92FA-86E015360BFE}" type="pres">
      <dgm:prSet presAssocID="{2EE95FC5-CD6B-4A50-9262-DC414E16C3EA}" presName="bgRect" presStyleLbl="bgShp" presStyleIdx="0" presStyleCnt="1" custScaleY="120234" custLinFactNeighborX="2238" custLinFactNeighborY="0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B970FC54-593D-4FE9-AFCD-C77EE53A4F01}" type="pres">
      <dgm:prSet presAssocID="{2EE95FC5-CD6B-4A50-9262-DC414E16C3EA}" presName="iconRect" presStyleLbl="node1" presStyleIdx="0" presStyleCnt="1" custScaleX="118831" custScaleY="1405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ción con relleno sólido"/>
        </a:ext>
      </dgm:extLst>
    </dgm:pt>
    <dgm:pt modelId="{8B0477A4-6C5F-46E6-8910-A51FA1F661B5}" type="pres">
      <dgm:prSet presAssocID="{2EE95FC5-CD6B-4A50-9262-DC414E16C3EA}" presName="spaceRect" presStyleCnt="0"/>
      <dgm:spPr/>
    </dgm:pt>
    <dgm:pt modelId="{1002F504-21FD-4710-AB54-6DD4AE8B1DEB}" type="pres">
      <dgm:prSet presAssocID="{2EE95FC5-CD6B-4A50-9262-DC414E16C3EA}" presName="parTx" presStyleLbl="revTx" presStyleIdx="0" presStyleCnt="1" custScaleX="112130" custLinFactNeighborX="-10101" custLinFactNeighborY="-49">
        <dgm:presLayoutVars>
          <dgm:chMax val="0"/>
          <dgm:chPref val="0"/>
        </dgm:presLayoutVars>
      </dgm:prSet>
      <dgm:spPr/>
    </dgm:pt>
  </dgm:ptLst>
  <dgm:cxnLst>
    <dgm:cxn modelId="{D28FE450-D56C-43DC-901C-B2275D62B369}" type="presOf" srcId="{2EE95FC5-CD6B-4A50-9262-DC414E16C3EA}" destId="{1002F504-21FD-4710-AB54-6DD4AE8B1DEB}" srcOrd="0" destOrd="0" presId="urn:microsoft.com/office/officeart/2018/2/layout/IconVerticalSolidList#1"/>
    <dgm:cxn modelId="{FA896689-06F0-4649-9FF7-0D3A04B5B25E}" type="presOf" srcId="{D0F07F19-1F50-4B42-A7A0-278DF9D25BB1}" destId="{539F0B2D-763D-4639-B4AA-CC4EE0B8029F}" srcOrd="0" destOrd="0" presId="urn:microsoft.com/office/officeart/2018/2/layout/IconVerticalSolidList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3141AECC-0824-4D33-B56E-0AA0BF76ADC4}" type="presParOf" srcId="{539F0B2D-763D-4639-B4AA-CC4EE0B8029F}" destId="{7C57C5FD-BC94-4852-B3EC-3A72C51988CA}" srcOrd="0" destOrd="0" presId="urn:microsoft.com/office/officeart/2018/2/layout/IconVerticalSolidList#1"/>
    <dgm:cxn modelId="{91B124C7-32BD-48C5-A045-6B89C6FA61EE}" type="presParOf" srcId="{7C57C5FD-BC94-4852-B3EC-3A72C51988CA}" destId="{8D5BCCB0-FE2C-4B39-92FA-86E015360BFE}" srcOrd="0" destOrd="0" presId="urn:microsoft.com/office/officeart/2018/2/layout/IconVerticalSolidList#1"/>
    <dgm:cxn modelId="{5C408221-FD1D-4546-A6E6-8330B2208253}" type="presParOf" srcId="{7C57C5FD-BC94-4852-B3EC-3A72C51988CA}" destId="{B970FC54-593D-4FE9-AFCD-C77EE53A4F01}" srcOrd="1" destOrd="0" presId="urn:microsoft.com/office/officeart/2018/2/layout/IconVerticalSolidList#1"/>
    <dgm:cxn modelId="{935E623E-CFDC-4AF8-B6EA-214446B4F401}" type="presParOf" srcId="{7C57C5FD-BC94-4852-B3EC-3A72C51988CA}" destId="{8B0477A4-6C5F-46E6-8910-A51FA1F661B5}" srcOrd="2" destOrd="0" presId="urn:microsoft.com/office/officeart/2018/2/layout/IconVerticalSolidList#1"/>
    <dgm:cxn modelId="{1E88C30E-19D9-4E39-B8C1-CD0573176A9E}" type="presParOf" srcId="{7C57C5FD-BC94-4852-B3EC-3A72C51988CA}" destId="{1002F504-21FD-4710-AB54-6DD4AE8B1DEB}" srcOrd="3" destOrd="0" presId="urn:microsoft.com/office/officeart/2018/2/layout/IconVerticalSoli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8/2/layout/IconVerticalSolidList#1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/>
      <dgm:t>
        <a:bodyPr rtlCol="0"/>
        <a:lstStyle/>
        <a:p>
          <a:pPr algn="ctr">
            <a:lnSpc>
              <a:spcPct val="100000"/>
            </a:lnSpc>
          </a:pPr>
          <a:r>
            <a:rPr lang="es-ES" sz="3200" b="1" noProof="0">
              <a:solidFill>
                <a:srgbClr val="FF9900"/>
              </a:solidFill>
            </a:rPr>
            <a:t>GERENCIA DE FORMACIÓN CONTINUA</a:t>
          </a: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C99EBBB1-E916-471C-83C9-ABE85B42AC26}" type="sib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539F0B2D-763D-4639-B4AA-CC4EE0B8029F}" type="pres">
      <dgm:prSet presAssocID="{D0F07F19-1F50-4B42-A7A0-278DF9D25BB1}" presName="root" presStyleCnt="0">
        <dgm:presLayoutVars>
          <dgm:dir/>
          <dgm:resizeHandles val="exact"/>
        </dgm:presLayoutVars>
      </dgm:prSet>
      <dgm:spPr/>
    </dgm:pt>
    <dgm:pt modelId="{7C57C5FD-BC94-4852-B3EC-3A72C51988CA}" type="pres">
      <dgm:prSet presAssocID="{2EE95FC5-CD6B-4A50-9262-DC414E16C3EA}" presName="compNode" presStyleCnt="0"/>
      <dgm:spPr/>
    </dgm:pt>
    <dgm:pt modelId="{8D5BCCB0-FE2C-4B39-92FA-86E015360BFE}" type="pres">
      <dgm:prSet presAssocID="{2EE95FC5-CD6B-4A50-9262-DC414E16C3EA}" presName="bgRect" presStyleLbl="bgShp" presStyleIdx="0" presStyleCnt="1" custScaleY="120234" custLinFactNeighborX="2238" custLinFactNeighborY="0"/>
      <dgm:spPr>
        <a:prstGeom prst="rect">
          <a:avLst/>
        </a:prstGeom>
        <a:solidFill>
          <a:srgbClr val="FFE389">
            <a:alpha val="49804"/>
          </a:srgbClr>
        </a:solidFill>
      </dgm:spPr>
    </dgm:pt>
    <dgm:pt modelId="{B970FC54-593D-4FE9-AFCD-C77EE53A4F01}" type="pres">
      <dgm:prSet presAssocID="{2EE95FC5-CD6B-4A50-9262-DC414E16C3EA}" presName="iconRect" presStyleLbl="node1" presStyleIdx="0" presStyleCnt="1" custScaleX="118831" custScaleY="1405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B0477A4-6C5F-46E6-8910-A51FA1F661B5}" type="pres">
      <dgm:prSet presAssocID="{2EE95FC5-CD6B-4A50-9262-DC414E16C3EA}" presName="spaceRect" presStyleCnt="0"/>
      <dgm:spPr/>
    </dgm:pt>
    <dgm:pt modelId="{1002F504-21FD-4710-AB54-6DD4AE8B1DEB}" type="pres">
      <dgm:prSet presAssocID="{2EE95FC5-CD6B-4A50-9262-DC414E16C3EA}" presName="parTx" presStyleLbl="revTx" presStyleIdx="0" presStyleCnt="1" custScaleX="112130" custLinFactNeighborX="-2939" custLinFactNeighborY="-4207">
        <dgm:presLayoutVars>
          <dgm:chMax val="0"/>
          <dgm:chPref val="0"/>
        </dgm:presLayoutVars>
      </dgm:prSet>
      <dgm:spPr/>
    </dgm:pt>
  </dgm:ptLst>
  <dgm:cxnLst>
    <dgm:cxn modelId="{D28FE450-D56C-43DC-901C-B2275D62B369}" type="presOf" srcId="{2EE95FC5-CD6B-4A50-9262-DC414E16C3EA}" destId="{1002F504-21FD-4710-AB54-6DD4AE8B1DEB}" srcOrd="0" destOrd="0" presId="urn:microsoft.com/office/officeart/2018/2/layout/IconVerticalSolidList#1"/>
    <dgm:cxn modelId="{FA896689-06F0-4649-9FF7-0D3A04B5B25E}" type="presOf" srcId="{D0F07F19-1F50-4B42-A7A0-278DF9D25BB1}" destId="{539F0B2D-763D-4639-B4AA-CC4EE0B8029F}" srcOrd="0" destOrd="0" presId="urn:microsoft.com/office/officeart/2018/2/layout/IconVerticalSolidList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3141AECC-0824-4D33-B56E-0AA0BF76ADC4}" type="presParOf" srcId="{539F0B2D-763D-4639-B4AA-CC4EE0B8029F}" destId="{7C57C5FD-BC94-4852-B3EC-3A72C51988CA}" srcOrd="0" destOrd="0" presId="urn:microsoft.com/office/officeart/2018/2/layout/IconVerticalSolidList#1"/>
    <dgm:cxn modelId="{91B124C7-32BD-48C5-A045-6B89C6FA61EE}" type="presParOf" srcId="{7C57C5FD-BC94-4852-B3EC-3A72C51988CA}" destId="{8D5BCCB0-FE2C-4B39-92FA-86E015360BFE}" srcOrd="0" destOrd="0" presId="urn:microsoft.com/office/officeart/2018/2/layout/IconVerticalSolidList#1"/>
    <dgm:cxn modelId="{5C408221-FD1D-4546-A6E6-8330B2208253}" type="presParOf" srcId="{7C57C5FD-BC94-4852-B3EC-3A72C51988CA}" destId="{B970FC54-593D-4FE9-AFCD-C77EE53A4F01}" srcOrd="1" destOrd="0" presId="urn:microsoft.com/office/officeart/2018/2/layout/IconVerticalSolidList#1"/>
    <dgm:cxn modelId="{935E623E-CFDC-4AF8-B6EA-214446B4F401}" type="presParOf" srcId="{7C57C5FD-BC94-4852-B3EC-3A72C51988CA}" destId="{8B0477A4-6C5F-46E6-8910-A51FA1F661B5}" srcOrd="2" destOrd="0" presId="urn:microsoft.com/office/officeart/2018/2/layout/IconVerticalSolidList#1"/>
    <dgm:cxn modelId="{1E88C30E-19D9-4E39-B8C1-CD0573176A9E}" type="presParOf" srcId="{7C57C5FD-BC94-4852-B3EC-3A72C51988CA}" destId="{1002F504-21FD-4710-AB54-6DD4AE8B1DEB}" srcOrd="3" destOrd="0" presId="urn:microsoft.com/office/officeart/2018/2/layout/IconVerticalSoli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8/2/layout/IconVerticalSolidList#1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/>
      <dgm:t>
        <a:bodyPr rtlCol="0"/>
        <a:lstStyle/>
        <a:p>
          <a:pPr algn="ctr">
            <a:lnSpc>
              <a:spcPct val="100000"/>
            </a:lnSpc>
          </a:pPr>
          <a:r>
            <a:rPr lang="es-ES" sz="3200" b="1" noProof="0">
              <a:solidFill>
                <a:srgbClr val="FF9900"/>
              </a:solidFill>
            </a:rPr>
            <a:t>GERENCIA DE FORMACIÓN INICIAL</a:t>
          </a: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C99EBBB1-E916-471C-83C9-ABE85B42AC26}" type="sib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539F0B2D-763D-4639-B4AA-CC4EE0B8029F}" type="pres">
      <dgm:prSet presAssocID="{D0F07F19-1F50-4B42-A7A0-278DF9D25BB1}" presName="root" presStyleCnt="0">
        <dgm:presLayoutVars>
          <dgm:dir/>
          <dgm:resizeHandles val="exact"/>
        </dgm:presLayoutVars>
      </dgm:prSet>
      <dgm:spPr/>
    </dgm:pt>
    <dgm:pt modelId="{7C57C5FD-BC94-4852-B3EC-3A72C51988CA}" type="pres">
      <dgm:prSet presAssocID="{2EE95FC5-CD6B-4A50-9262-DC414E16C3EA}" presName="compNode" presStyleCnt="0"/>
      <dgm:spPr/>
    </dgm:pt>
    <dgm:pt modelId="{8D5BCCB0-FE2C-4B39-92FA-86E015360BFE}" type="pres">
      <dgm:prSet presAssocID="{2EE95FC5-CD6B-4A50-9262-DC414E16C3EA}" presName="bgRect" presStyleLbl="bgShp" presStyleIdx="0" presStyleCnt="1" custScaleY="120234" custLinFactNeighborX="2238" custLinFactNeighborY="0"/>
      <dgm:spPr>
        <a:prstGeom prst="rect">
          <a:avLst/>
        </a:prstGeom>
        <a:solidFill>
          <a:srgbClr val="FFE389">
            <a:alpha val="49804"/>
          </a:srgbClr>
        </a:solidFill>
      </dgm:spPr>
    </dgm:pt>
    <dgm:pt modelId="{B970FC54-593D-4FE9-AFCD-C77EE53A4F01}" type="pres">
      <dgm:prSet presAssocID="{2EE95FC5-CD6B-4A50-9262-DC414E16C3EA}" presName="iconRect" presStyleLbl="node1" presStyleIdx="0" presStyleCnt="1" custScaleX="118831" custScaleY="1405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B0477A4-6C5F-46E6-8910-A51FA1F661B5}" type="pres">
      <dgm:prSet presAssocID="{2EE95FC5-CD6B-4A50-9262-DC414E16C3EA}" presName="spaceRect" presStyleCnt="0"/>
      <dgm:spPr/>
    </dgm:pt>
    <dgm:pt modelId="{1002F504-21FD-4710-AB54-6DD4AE8B1DEB}" type="pres">
      <dgm:prSet presAssocID="{2EE95FC5-CD6B-4A50-9262-DC414E16C3EA}" presName="parTx" presStyleLbl="revTx" presStyleIdx="0" presStyleCnt="1" custScaleX="112130" custLinFactNeighborX="-2939" custLinFactNeighborY="-4207">
        <dgm:presLayoutVars>
          <dgm:chMax val="0"/>
          <dgm:chPref val="0"/>
        </dgm:presLayoutVars>
      </dgm:prSet>
      <dgm:spPr/>
    </dgm:pt>
  </dgm:ptLst>
  <dgm:cxnLst>
    <dgm:cxn modelId="{D28FE450-D56C-43DC-901C-B2275D62B369}" type="presOf" srcId="{2EE95FC5-CD6B-4A50-9262-DC414E16C3EA}" destId="{1002F504-21FD-4710-AB54-6DD4AE8B1DEB}" srcOrd="0" destOrd="0" presId="urn:microsoft.com/office/officeart/2018/2/layout/IconVerticalSolidList#1"/>
    <dgm:cxn modelId="{FA896689-06F0-4649-9FF7-0D3A04B5B25E}" type="presOf" srcId="{D0F07F19-1F50-4B42-A7A0-278DF9D25BB1}" destId="{539F0B2D-763D-4639-B4AA-CC4EE0B8029F}" srcOrd="0" destOrd="0" presId="urn:microsoft.com/office/officeart/2018/2/layout/IconVerticalSolidList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3141AECC-0824-4D33-B56E-0AA0BF76ADC4}" type="presParOf" srcId="{539F0B2D-763D-4639-B4AA-CC4EE0B8029F}" destId="{7C57C5FD-BC94-4852-B3EC-3A72C51988CA}" srcOrd="0" destOrd="0" presId="urn:microsoft.com/office/officeart/2018/2/layout/IconVerticalSolidList#1"/>
    <dgm:cxn modelId="{91B124C7-32BD-48C5-A045-6B89C6FA61EE}" type="presParOf" srcId="{7C57C5FD-BC94-4852-B3EC-3A72C51988CA}" destId="{8D5BCCB0-FE2C-4B39-92FA-86E015360BFE}" srcOrd="0" destOrd="0" presId="urn:microsoft.com/office/officeart/2018/2/layout/IconVerticalSolidList#1"/>
    <dgm:cxn modelId="{5C408221-FD1D-4546-A6E6-8330B2208253}" type="presParOf" srcId="{7C57C5FD-BC94-4852-B3EC-3A72C51988CA}" destId="{B970FC54-593D-4FE9-AFCD-C77EE53A4F01}" srcOrd="1" destOrd="0" presId="urn:microsoft.com/office/officeart/2018/2/layout/IconVerticalSolidList#1"/>
    <dgm:cxn modelId="{935E623E-CFDC-4AF8-B6EA-214446B4F401}" type="presParOf" srcId="{7C57C5FD-BC94-4852-B3EC-3A72C51988CA}" destId="{8B0477A4-6C5F-46E6-8910-A51FA1F661B5}" srcOrd="2" destOrd="0" presId="urn:microsoft.com/office/officeart/2018/2/layout/IconVerticalSolidList#1"/>
    <dgm:cxn modelId="{1E88C30E-19D9-4E39-B8C1-CD0573176A9E}" type="presParOf" srcId="{7C57C5FD-BC94-4852-B3EC-3A72C51988CA}" destId="{1002F504-21FD-4710-AB54-6DD4AE8B1DEB}" srcOrd="3" destOrd="0" presId="urn:microsoft.com/office/officeart/2018/2/layout/IconVerticalSolidList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8/2/layout/IconVerticalSolidList#1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/>
      <dgm:t>
        <a:bodyPr rtlCol="0"/>
        <a:lstStyle/>
        <a:p>
          <a:pPr algn="ctr">
            <a:lnSpc>
              <a:spcPct val="100000"/>
            </a:lnSpc>
          </a:pPr>
          <a:r>
            <a:rPr lang="es-ES" sz="3200" b="1" noProof="0">
              <a:solidFill>
                <a:srgbClr val="FF9900"/>
              </a:solidFill>
            </a:rPr>
            <a:t>CFP INSAFORP                EN SAN BARTOLO</a:t>
          </a: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C99EBBB1-E916-471C-83C9-ABE85B42AC26}" type="sib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539F0B2D-763D-4639-B4AA-CC4EE0B8029F}" type="pres">
      <dgm:prSet presAssocID="{D0F07F19-1F50-4B42-A7A0-278DF9D25BB1}" presName="root" presStyleCnt="0">
        <dgm:presLayoutVars>
          <dgm:dir/>
          <dgm:resizeHandles val="exact"/>
        </dgm:presLayoutVars>
      </dgm:prSet>
      <dgm:spPr/>
    </dgm:pt>
    <dgm:pt modelId="{7C57C5FD-BC94-4852-B3EC-3A72C51988CA}" type="pres">
      <dgm:prSet presAssocID="{2EE95FC5-CD6B-4A50-9262-DC414E16C3EA}" presName="compNode" presStyleCnt="0"/>
      <dgm:spPr/>
    </dgm:pt>
    <dgm:pt modelId="{8D5BCCB0-FE2C-4B39-92FA-86E015360BFE}" type="pres">
      <dgm:prSet presAssocID="{2EE95FC5-CD6B-4A50-9262-DC414E16C3EA}" presName="bgRect" presStyleLbl="bgShp" presStyleIdx="0" presStyleCnt="1" custScaleY="120234" custLinFactNeighborX="2238" custLinFactNeighborY="0"/>
      <dgm:spPr>
        <a:prstGeom prst="rect">
          <a:avLst/>
        </a:prstGeom>
        <a:solidFill>
          <a:srgbClr val="FFE389">
            <a:alpha val="49804"/>
          </a:srgbClr>
        </a:solidFill>
      </dgm:spPr>
    </dgm:pt>
    <dgm:pt modelId="{B970FC54-593D-4FE9-AFCD-C77EE53A4F01}" type="pres">
      <dgm:prSet presAssocID="{2EE95FC5-CD6B-4A50-9262-DC414E16C3EA}" presName="iconRect" presStyleLbl="node1" presStyleIdx="0" presStyleCnt="1" custScaleX="118831" custScaleY="1405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B0477A4-6C5F-46E6-8910-A51FA1F661B5}" type="pres">
      <dgm:prSet presAssocID="{2EE95FC5-CD6B-4A50-9262-DC414E16C3EA}" presName="spaceRect" presStyleCnt="0"/>
      <dgm:spPr/>
    </dgm:pt>
    <dgm:pt modelId="{1002F504-21FD-4710-AB54-6DD4AE8B1DEB}" type="pres">
      <dgm:prSet presAssocID="{2EE95FC5-CD6B-4A50-9262-DC414E16C3EA}" presName="parTx" presStyleLbl="revTx" presStyleIdx="0" presStyleCnt="1" custScaleX="112130" custLinFactNeighborX="-2939" custLinFactNeighborY="-4207">
        <dgm:presLayoutVars>
          <dgm:chMax val="0"/>
          <dgm:chPref val="0"/>
        </dgm:presLayoutVars>
      </dgm:prSet>
      <dgm:spPr/>
    </dgm:pt>
  </dgm:ptLst>
  <dgm:cxnLst>
    <dgm:cxn modelId="{D28FE450-D56C-43DC-901C-B2275D62B369}" type="presOf" srcId="{2EE95FC5-CD6B-4A50-9262-DC414E16C3EA}" destId="{1002F504-21FD-4710-AB54-6DD4AE8B1DEB}" srcOrd="0" destOrd="0" presId="urn:microsoft.com/office/officeart/2018/2/layout/IconVerticalSolidList#1"/>
    <dgm:cxn modelId="{FA896689-06F0-4649-9FF7-0D3A04B5B25E}" type="presOf" srcId="{D0F07F19-1F50-4B42-A7A0-278DF9D25BB1}" destId="{539F0B2D-763D-4639-B4AA-CC4EE0B8029F}" srcOrd="0" destOrd="0" presId="urn:microsoft.com/office/officeart/2018/2/layout/IconVerticalSolidList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3141AECC-0824-4D33-B56E-0AA0BF76ADC4}" type="presParOf" srcId="{539F0B2D-763D-4639-B4AA-CC4EE0B8029F}" destId="{7C57C5FD-BC94-4852-B3EC-3A72C51988CA}" srcOrd="0" destOrd="0" presId="urn:microsoft.com/office/officeart/2018/2/layout/IconVerticalSolidList#1"/>
    <dgm:cxn modelId="{91B124C7-32BD-48C5-A045-6B89C6FA61EE}" type="presParOf" srcId="{7C57C5FD-BC94-4852-B3EC-3A72C51988CA}" destId="{8D5BCCB0-FE2C-4B39-92FA-86E015360BFE}" srcOrd="0" destOrd="0" presId="urn:microsoft.com/office/officeart/2018/2/layout/IconVerticalSolidList#1"/>
    <dgm:cxn modelId="{5C408221-FD1D-4546-A6E6-8330B2208253}" type="presParOf" srcId="{7C57C5FD-BC94-4852-B3EC-3A72C51988CA}" destId="{B970FC54-593D-4FE9-AFCD-C77EE53A4F01}" srcOrd="1" destOrd="0" presId="urn:microsoft.com/office/officeart/2018/2/layout/IconVerticalSolidList#1"/>
    <dgm:cxn modelId="{935E623E-CFDC-4AF8-B6EA-214446B4F401}" type="presParOf" srcId="{7C57C5FD-BC94-4852-B3EC-3A72C51988CA}" destId="{8B0477A4-6C5F-46E6-8910-A51FA1F661B5}" srcOrd="2" destOrd="0" presId="urn:microsoft.com/office/officeart/2018/2/layout/IconVerticalSolidList#1"/>
    <dgm:cxn modelId="{1E88C30E-19D9-4E39-B8C1-CD0573176A9E}" type="presParOf" srcId="{7C57C5FD-BC94-4852-B3EC-3A72C51988CA}" destId="{1002F504-21FD-4710-AB54-6DD4AE8B1DEB}" srcOrd="3" destOrd="0" presId="urn:microsoft.com/office/officeart/2018/2/layout/IconVerticalSolidList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8/2/layout/IconVerticalSolidList#1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/>
      <dgm:t>
        <a:bodyPr rtlCol="0"/>
        <a:lstStyle/>
        <a:p>
          <a:pPr algn="ctr">
            <a:lnSpc>
              <a:spcPct val="100000"/>
            </a:lnSpc>
          </a:pPr>
          <a:r>
            <a:rPr lang="es-ES" sz="3200" b="1" noProof="0">
              <a:solidFill>
                <a:srgbClr val="FF9900"/>
              </a:solidFill>
            </a:rPr>
            <a:t>UNIDAD DE FORMACIÓN A DISTANCIA</a:t>
          </a: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C99EBBB1-E916-471C-83C9-ABE85B42AC26}" type="sib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539F0B2D-763D-4639-B4AA-CC4EE0B8029F}" type="pres">
      <dgm:prSet presAssocID="{D0F07F19-1F50-4B42-A7A0-278DF9D25BB1}" presName="root" presStyleCnt="0">
        <dgm:presLayoutVars>
          <dgm:dir/>
          <dgm:resizeHandles val="exact"/>
        </dgm:presLayoutVars>
      </dgm:prSet>
      <dgm:spPr/>
    </dgm:pt>
    <dgm:pt modelId="{7C57C5FD-BC94-4852-B3EC-3A72C51988CA}" type="pres">
      <dgm:prSet presAssocID="{2EE95FC5-CD6B-4A50-9262-DC414E16C3EA}" presName="compNode" presStyleCnt="0"/>
      <dgm:spPr/>
    </dgm:pt>
    <dgm:pt modelId="{8D5BCCB0-FE2C-4B39-92FA-86E015360BFE}" type="pres">
      <dgm:prSet presAssocID="{2EE95FC5-CD6B-4A50-9262-DC414E16C3EA}" presName="bgRect" presStyleLbl="bgShp" presStyleIdx="0" presStyleCnt="1" custScaleY="120234" custLinFactNeighborX="2238" custLinFactNeighborY="0"/>
      <dgm:spPr>
        <a:prstGeom prst="rect">
          <a:avLst/>
        </a:prstGeom>
        <a:solidFill>
          <a:srgbClr val="FFE389">
            <a:alpha val="49804"/>
          </a:srgbClr>
        </a:solidFill>
      </dgm:spPr>
    </dgm:pt>
    <dgm:pt modelId="{B970FC54-593D-4FE9-AFCD-C77EE53A4F01}" type="pres">
      <dgm:prSet presAssocID="{2EE95FC5-CD6B-4A50-9262-DC414E16C3EA}" presName="iconRect" presStyleLbl="node1" presStyleIdx="0" presStyleCnt="1" custScaleX="118831" custScaleY="1405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B0477A4-6C5F-46E6-8910-A51FA1F661B5}" type="pres">
      <dgm:prSet presAssocID="{2EE95FC5-CD6B-4A50-9262-DC414E16C3EA}" presName="spaceRect" presStyleCnt="0"/>
      <dgm:spPr/>
    </dgm:pt>
    <dgm:pt modelId="{1002F504-21FD-4710-AB54-6DD4AE8B1DEB}" type="pres">
      <dgm:prSet presAssocID="{2EE95FC5-CD6B-4A50-9262-DC414E16C3EA}" presName="parTx" presStyleLbl="revTx" presStyleIdx="0" presStyleCnt="1" custScaleX="112130" custLinFactNeighborX="-2939" custLinFactNeighborY="-4207">
        <dgm:presLayoutVars>
          <dgm:chMax val="0"/>
          <dgm:chPref val="0"/>
        </dgm:presLayoutVars>
      </dgm:prSet>
      <dgm:spPr/>
    </dgm:pt>
  </dgm:ptLst>
  <dgm:cxnLst>
    <dgm:cxn modelId="{D28FE450-D56C-43DC-901C-B2275D62B369}" type="presOf" srcId="{2EE95FC5-CD6B-4A50-9262-DC414E16C3EA}" destId="{1002F504-21FD-4710-AB54-6DD4AE8B1DEB}" srcOrd="0" destOrd="0" presId="urn:microsoft.com/office/officeart/2018/2/layout/IconVerticalSolidList#1"/>
    <dgm:cxn modelId="{FA896689-06F0-4649-9FF7-0D3A04B5B25E}" type="presOf" srcId="{D0F07F19-1F50-4B42-A7A0-278DF9D25BB1}" destId="{539F0B2D-763D-4639-B4AA-CC4EE0B8029F}" srcOrd="0" destOrd="0" presId="urn:microsoft.com/office/officeart/2018/2/layout/IconVerticalSolidList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3141AECC-0824-4D33-B56E-0AA0BF76ADC4}" type="presParOf" srcId="{539F0B2D-763D-4639-B4AA-CC4EE0B8029F}" destId="{7C57C5FD-BC94-4852-B3EC-3A72C51988CA}" srcOrd="0" destOrd="0" presId="urn:microsoft.com/office/officeart/2018/2/layout/IconVerticalSolidList#1"/>
    <dgm:cxn modelId="{91B124C7-32BD-48C5-A045-6B89C6FA61EE}" type="presParOf" srcId="{7C57C5FD-BC94-4852-B3EC-3A72C51988CA}" destId="{8D5BCCB0-FE2C-4B39-92FA-86E015360BFE}" srcOrd="0" destOrd="0" presId="urn:microsoft.com/office/officeart/2018/2/layout/IconVerticalSolidList#1"/>
    <dgm:cxn modelId="{5C408221-FD1D-4546-A6E6-8330B2208253}" type="presParOf" srcId="{7C57C5FD-BC94-4852-B3EC-3A72C51988CA}" destId="{B970FC54-593D-4FE9-AFCD-C77EE53A4F01}" srcOrd="1" destOrd="0" presId="urn:microsoft.com/office/officeart/2018/2/layout/IconVerticalSolidList#1"/>
    <dgm:cxn modelId="{935E623E-CFDC-4AF8-B6EA-214446B4F401}" type="presParOf" srcId="{7C57C5FD-BC94-4852-B3EC-3A72C51988CA}" destId="{8B0477A4-6C5F-46E6-8910-A51FA1F661B5}" srcOrd="2" destOrd="0" presId="urn:microsoft.com/office/officeart/2018/2/layout/IconVerticalSolidList#1"/>
    <dgm:cxn modelId="{1E88C30E-19D9-4E39-B8C1-CD0573176A9E}" type="presParOf" srcId="{7C57C5FD-BC94-4852-B3EC-3A72C51988CA}" destId="{1002F504-21FD-4710-AB54-6DD4AE8B1DEB}" srcOrd="3" destOrd="0" presId="urn:microsoft.com/office/officeart/2018/2/layout/IconVerticalSolidLis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8/2/layout/IconVerticalSolidList#1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/>
      <dgm:t>
        <a:bodyPr rtlCol="0"/>
        <a:lstStyle/>
        <a:p>
          <a:pPr algn="ctr">
            <a:lnSpc>
              <a:spcPct val="100000"/>
            </a:lnSpc>
          </a:pPr>
          <a:r>
            <a:rPr lang="es-ES" sz="3200" b="1" noProof="0">
              <a:solidFill>
                <a:schemeClr val="accent1">
                  <a:lumMod val="50000"/>
                </a:schemeClr>
              </a:solidFill>
            </a:rPr>
            <a:t>3. Metas INSAFORP Enero 2021</a:t>
          </a:r>
          <a:endParaRPr lang="es-ES" sz="3200" b="1" noProof="0">
            <a:solidFill>
              <a:schemeClr val="tx1">
                <a:alpha val="6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C99EBBB1-E916-471C-83C9-ABE85B42AC26}" type="sibTrans" cxnId="{B3F19EC2-A372-4EC3-BFE0-C62FFDFE3DF6}">
      <dgm:prSet/>
      <dgm:spPr/>
      <dgm:t>
        <a:bodyPr rtlCol="0"/>
        <a:lstStyle/>
        <a:p>
          <a:pPr rtl="0"/>
          <a:endParaRPr lang="es-ES" noProof="0"/>
        </a:p>
      </dgm:t>
    </dgm:pt>
    <dgm:pt modelId="{539F0B2D-763D-4639-B4AA-CC4EE0B8029F}" type="pres">
      <dgm:prSet presAssocID="{D0F07F19-1F50-4B42-A7A0-278DF9D25BB1}" presName="root" presStyleCnt="0">
        <dgm:presLayoutVars>
          <dgm:dir/>
          <dgm:resizeHandles val="exact"/>
        </dgm:presLayoutVars>
      </dgm:prSet>
      <dgm:spPr/>
    </dgm:pt>
    <dgm:pt modelId="{7C57C5FD-BC94-4852-B3EC-3A72C51988CA}" type="pres">
      <dgm:prSet presAssocID="{2EE95FC5-CD6B-4A50-9262-DC414E16C3EA}" presName="compNode" presStyleCnt="0"/>
      <dgm:spPr/>
    </dgm:pt>
    <dgm:pt modelId="{8D5BCCB0-FE2C-4B39-92FA-86E015360BFE}" type="pres">
      <dgm:prSet presAssocID="{2EE95FC5-CD6B-4A50-9262-DC414E16C3EA}" presName="bgRect" presStyleLbl="bgShp" presStyleIdx="0" presStyleCnt="1" custScaleY="120234" custLinFactNeighborX="2238" custLinFactNeighborY="0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B970FC54-593D-4FE9-AFCD-C77EE53A4F01}" type="pres">
      <dgm:prSet presAssocID="{2EE95FC5-CD6B-4A50-9262-DC414E16C3EA}" presName="iconRect" presStyleLbl="node1" presStyleIdx="0" presStyleCnt="1" custScaleX="118831" custScaleY="14051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</dgm:pt>
    <dgm:pt modelId="{8B0477A4-6C5F-46E6-8910-A51FA1F661B5}" type="pres">
      <dgm:prSet presAssocID="{2EE95FC5-CD6B-4A50-9262-DC414E16C3EA}" presName="spaceRect" presStyleCnt="0"/>
      <dgm:spPr/>
    </dgm:pt>
    <dgm:pt modelId="{1002F504-21FD-4710-AB54-6DD4AE8B1DEB}" type="pres">
      <dgm:prSet presAssocID="{2EE95FC5-CD6B-4A50-9262-DC414E16C3EA}" presName="parTx" presStyleLbl="revTx" presStyleIdx="0" presStyleCnt="1" custScaleX="112130" custLinFactNeighborX="-10101" custLinFactNeighborY="-49">
        <dgm:presLayoutVars>
          <dgm:chMax val="0"/>
          <dgm:chPref val="0"/>
        </dgm:presLayoutVars>
      </dgm:prSet>
      <dgm:spPr/>
    </dgm:pt>
  </dgm:ptLst>
  <dgm:cxnLst>
    <dgm:cxn modelId="{D28FE450-D56C-43DC-901C-B2275D62B369}" type="presOf" srcId="{2EE95FC5-CD6B-4A50-9262-DC414E16C3EA}" destId="{1002F504-21FD-4710-AB54-6DD4AE8B1DEB}" srcOrd="0" destOrd="0" presId="urn:microsoft.com/office/officeart/2018/2/layout/IconVerticalSolidList#1"/>
    <dgm:cxn modelId="{FA896689-06F0-4649-9FF7-0D3A04B5B25E}" type="presOf" srcId="{D0F07F19-1F50-4B42-A7A0-278DF9D25BB1}" destId="{539F0B2D-763D-4639-B4AA-CC4EE0B8029F}" srcOrd="0" destOrd="0" presId="urn:microsoft.com/office/officeart/2018/2/layout/IconVerticalSolidList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3141AECC-0824-4D33-B56E-0AA0BF76ADC4}" type="presParOf" srcId="{539F0B2D-763D-4639-B4AA-CC4EE0B8029F}" destId="{7C57C5FD-BC94-4852-B3EC-3A72C51988CA}" srcOrd="0" destOrd="0" presId="urn:microsoft.com/office/officeart/2018/2/layout/IconVerticalSolidList#1"/>
    <dgm:cxn modelId="{91B124C7-32BD-48C5-A045-6B89C6FA61EE}" type="presParOf" srcId="{7C57C5FD-BC94-4852-B3EC-3A72C51988CA}" destId="{8D5BCCB0-FE2C-4B39-92FA-86E015360BFE}" srcOrd="0" destOrd="0" presId="urn:microsoft.com/office/officeart/2018/2/layout/IconVerticalSolidList#1"/>
    <dgm:cxn modelId="{5C408221-FD1D-4546-A6E6-8330B2208253}" type="presParOf" srcId="{7C57C5FD-BC94-4852-B3EC-3A72C51988CA}" destId="{B970FC54-593D-4FE9-AFCD-C77EE53A4F01}" srcOrd="1" destOrd="0" presId="urn:microsoft.com/office/officeart/2018/2/layout/IconVerticalSolidList#1"/>
    <dgm:cxn modelId="{935E623E-CFDC-4AF8-B6EA-214446B4F401}" type="presParOf" srcId="{7C57C5FD-BC94-4852-B3EC-3A72C51988CA}" destId="{8B0477A4-6C5F-46E6-8910-A51FA1F661B5}" srcOrd="2" destOrd="0" presId="urn:microsoft.com/office/officeart/2018/2/layout/IconVerticalSolidList#1"/>
    <dgm:cxn modelId="{1E88C30E-19D9-4E39-B8C1-CD0573176A9E}" type="presParOf" srcId="{7C57C5FD-BC94-4852-B3EC-3A72C51988CA}" destId="{1002F504-21FD-4710-AB54-6DD4AE8B1DEB}" srcOrd="3" destOrd="0" presId="urn:microsoft.com/office/officeart/2018/2/layout/IconVerticalSoli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CCB0-FE2C-4B39-92FA-86E015360BFE}">
      <dsp:nvSpPr>
        <dsp:cNvPr id="0" name=""/>
        <dsp:cNvSpPr/>
      </dsp:nvSpPr>
      <dsp:spPr>
        <a:xfrm>
          <a:off x="0" y="457"/>
          <a:ext cx="4954587" cy="1070620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FC54-593D-4FE9-AFCD-C77EE53A4F01}">
      <dsp:nvSpPr>
        <dsp:cNvPr id="0" name=""/>
        <dsp:cNvSpPr/>
      </dsp:nvSpPr>
      <dsp:spPr>
        <a:xfrm>
          <a:off x="323862" y="241347"/>
          <a:ext cx="588841" cy="588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504-21FD-4710-AB54-6DD4AE8B1DEB}">
      <dsp:nvSpPr>
        <dsp:cNvPr id="0" name=""/>
        <dsp:cNvSpPr/>
      </dsp:nvSpPr>
      <dsp:spPr>
        <a:xfrm>
          <a:off x="1130677" y="457"/>
          <a:ext cx="3718019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rtlCol="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>
              <a:solidFill>
                <a:schemeClr val="accent1">
                  <a:lumMod val="50000"/>
                </a:schemeClr>
              </a:solidFill>
            </a:rPr>
            <a:t>1. Ejecución Insaforp 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>
              <a:solidFill>
                <a:schemeClr val="accent1">
                  <a:lumMod val="50000"/>
                </a:schemeClr>
              </a:solidFill>
            </a:rPr>
            <a:t>Diciembre 2020</a:t>
          </a:r>
          <a:endParaRPr lang="es-ES" sz="2300" kern="1200" noProof="0">
            <a:solidFill>
              <a:schemeClr val="tx1">
                <a:alpha val="60000"/>
              </a:schemeClr>
            </a:solidFill>
          </a:endParaRPr>
        </a:p>
      </dsp:txBody>
      <dsp:txXfrm>
        <a:off x="1130677" y="457"/>
        <a:ext cx="3718019" cy="1070620"/>
      </dsp:txXfrm>
    </dsp:sp>
    <dsp:sp modelId="{CD05AFB1-E184-456B-B0D2-9C36C4272D02}">
      <dsp:nvSpPr>
        <dsp:cNvPr id="0" name=""/>
        <dsp:cNvSpPr/>
      </dsp:nvSpPr>
      <dsp:spPr>
        <a:xfrm>
          <a:off x="0" y="1338733"/>
          <a:ext cx="4954587" cy="1070620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DC127-8DFD-4460-AE93-0411105DEB60}">
      <dsp:nvSpPr>
        <dsp:cNvPr id="0" name=""/>
        <dsp:cNvSpPr/>
      </dsp:nvSpPr>
      <dsp:spPr>
        <a:xfrm>
          <a:off x="323862" y="1579623"/>
          <a:ext cx="588841" cy="588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1019B-6FF6-4E88-A622-AA77E19BE965}">
      <dsp:nvSpPr>
        <dsp:cNvPr id="0" name=""/>
        <dsp:cNvSpPr/>
      </dsp:nvSpPr>
      <dsp:spPr>
        <a:xfrm>
          <a:off x="1130677" y="1338733"/>
          <a:ext cx="3718019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rtlCol="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>
              <a:solidFill>
                <a:schemeClr val="accent1">
                  <a:lumMod val="50000"/>
                </a:schemeClr>
              </a:solidFill>
            </a:rPr>
            <a:t>2. Metas y Ejecución 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>
              <a:solidFill>
                <a:schemeClr val="accent1">
                  <a:lumMod val="50000"/>
                </a:schemeClr>
              </a:solidFill>
            </a:rPr>
            <a:t>Por Gerencias</a:t>
          </a:r>
          <a:endParaRPr lang="es-ES" sz="2300" kern="1200" noProof="0">
            <a:solidFill>
              <a:schemeClr val="tx1">
                <a:alpha val="60000"/>
              </a:schemeClr>
            </a:solidFill>
          </a:endParaRPr>
        </a:p>
      </dsp:txBody>
      <dsp:txXfrm>
        <a:off x="1130677" y="1338733"/>
        <a:ext cx="3718019" cy="1070620"/>
      </dsp:txXfrm>
    </dsp:sp>
    <dsp:sp modelId="{A8176E5D-B119-4234-91AB-EFE9C2CF80B7}">
      <dsp:nvSpPr>
        <dsp:cNvPr id="0" name=""/>
        <dsp:cNvSpPr/>
      </dsp:nvSpPr>
      <dsp:spPr>
        <a:xfrm>
          <a:off x="0" y="2677009"/>
          <a:ext cx="4954587" cy="1070620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5AE0A-C466-4604-9C2E-87F8EA52DD0F}">
      <dsp:nvSpPr>
        <dsp:cNvPr id="0" name=""/>
        <dsp:cNvSpPr/>
      </dsp:nvSpPr>
      <dsp:spPr>
        <a:xfrm>
          <a:off x="323862" y="2917899"/>
          <a:ext cx="588841" cy="588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E0268-7557-41F6-A6CC-892DF11AAC18}">
      <dsp:nvSpPr>
        <dsp:cNvPr id="0" name=""/>
        <dsp:cNvSpPr/>
      </dsp:nvSpPr>
      <dsp:spPr>
        <a:xfrm>
          <a:off x="1130677" y="2677009"/>
          <a:ext cx="3718019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rtlCol="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>
              <a:solidFill>
                <a:schemeClr val="accent1">
                  <a:lumMod val="50000"/>
                </a:schemeClr>
              </a:solidFill>
            </a:rPr>
            <a:t>3. Metas Insaforp 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noProof="0">
              <a:solidFill>
                <a:schemeClr val="accent1">
                  <a:lumMod val="50000"/>
                </a:schemeClr>
              </a:solidFill>
            </a:rPr>
            <a:t>Enero 2021</a:t>
          </a:r>
          <a:endParaRPr lang="es-ES" sz="2300" kern="1200" noProof="0">
            <a:solidFill>
              <a:schemeClr val="tx1">
                <a:alpha val="60000"/>
              </a:schemeClr>
            </a:solidFill>
          </a:endParaRPr>
        </a:p>
      </dsp:txBody>
      <dsp:txXfrm>
        <a:off x="1130677" y="2677009"/>
        <a:ext cx="3718019" cy="1070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CCB0-FE2C-4B39-92FA-86E015360BFE}">
      <dsp:nvSpPr>
        <dsp:cNvPr id="0" name=""/>
        <dsp:cNvSpPr/>
      </dsp:nvSpPr>
      <dsp:spPr>
        <a:xfrm>
          <a:off x="-112960" y="1198278"/>
          <a:ext cx="5552701" cy="1504462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FC54-593D-4FE9-AFCD-C77EE53A4F01}">
      <dsp:nvSpPr>
        <dsp:cNvPr id="0" name=""/>
        <dsp:cNvSpPr/>
      </dsp:nvSpPr>
      <dsp:spPr>
        <a:xfrm>
          <a:off x="342139" y="1537186"/>
          <a:ext cx="828263" cy="826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504-21FD-4710-AB54-6DD4AE8B1DEB}">
      <dsp:nvSpPr>
        <dsp:cNvPr id="0" name=""/>
        <dsp:cNvSpPr/>
      </dsp:nvSpPr>
      <dsp:spPr>
        <a:xfrm>
          <a:off x="1042058" y="1167939"/>
          <a:ext cx="4271182" cy="150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22" tIns="159222" rIns="159222" bIns="159222" numCol="1" spcCol="1270" rtlCol="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noProof="0">
              <a:solidFill>
                <a:schemeClr val="accent1">
                  <a:lumMod val="50000"/>
                </a:schemeClr>
              </a:solidFill>
            </a:rPr>
            <a:t>1. Ejecución Insaforp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noProof="0">
              <a:solidFill>
                <a:schemeClr val="accent1">
                  <a:lumMod val="50000"/>
                </a:schemeClr>
              </a:solidFill>
            </a:rPr>
            <a:t>Diciembre 2020</a:t>
          </a:r>
          <a:endParaRPr lang="es-ES" sz="3200" b="1" kern="1200" noProof="0">
            <a:solidFill>
              <a:schemeClr val="tx1">
                <a:alpha val="60000"/>
              </a:schemeClr>
            </a:solidFill>
          </a:endParaRPr>
        </a:p>
      </dsp:txBody>
      <dsp:txXfrm>
        <a:off x="1042058" y="1167939"/>
        <a:ext cx="4271182" cy="1504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CCB0-FE2C-4B39-92FA-86E015360BFE}">
      <dsp:nvSpPr>
        <dsp:cNvPr id="0" name=""/>
        <dsp:cNvSpPr/>
      </dsp:nvSpPr>
      <dsp:spPr>
        <a:xfrm>
          <a:off x="0" y="1245783"/>
          <a:ext cx="5552701" cy="1536043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FC54-593D-4FE9-AFCD-C77EE53A4F01}">
      <dsp:nvSpPr>
        <dsp:cNvPr id="0" name=""/>
        <dsp:cNvSpPr/>
      </dsp:nvSpPr>
      <dsp:spPr>
        <a:xfrm>
          <a:off x="198505" y="1520159"/>
          <a:ext cx="836598" cy="987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504-21FD-4710-AB54-6DD4AE8B1DEB}">
      <dsp:nvSpPr>
        <dsp:cNvPr id="0" name=""/>
        <dsp:cNvSpPr/>
      </dsp:nvSpPr>
      <dsp:spPr>
        <a:xfrm>
          <a:off x="697353" y="1374406"/>
          <a:ext cx="4566064" cy="1278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339" tIns="135339" rIns="135339" bIns="135339" numCol="1" spcCol="1270" rtlCol="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noProof="0">
              <a:solidFill>
                <a:schemeClr val="accent1">
                  <a:lumMod val="50000"/>
                </a:schemeClr>
              </a:solidFill>
            </a:rPr>
            <a:t>2. Metas y Ejecución    por Gerencias </a:t>
          </a:r>
          <a:endParaRPr lang="es-ES" sz="3200" b="1" kern="1200" noProof="0">
            <a:solidFill>
              <a:schemeClr val="tx1">
                <a:alpha val="60000"/>
              </a:schemeClr>
            </a:solidFill>
          </a:endParaRPr>
        </a:p>
      </dsp:txBody>
      <dsp:txXfrm>
        <a:off x="697353" y="1374406"/>
        <a:ext cx="4566064" cy="1278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CCB0-FE2C-4B39-92FA-86E015360BFE}">
      <dsp:nvSpPr>
        <dsp:cNvPr id="0" name=""/>
        <dsp:cNvSpPr/>
      </dsp:nvSpPr>
      <dsp:spPr>
        <a:xfrm>
          <a:off x="0" y="1320607"/>
          <a:ext cx="5552701" cy="1278793"/>
        </a:xfrm>
        <a:prstGeom prst="rect">
          <a:avLst/>
        </a:prstGeom>
        <a:solidFill>
          <a:srgbClr val="FFE389">
            <a:alpha val="4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FC54-593D-4FE9-AFCD-C77EE53A4F01}">
      <dsp:nvSpPr>
        <dsp:cNvPr id="0" name=""/>
        <dsp:cNvSpPr/>
      </dsp:nvSpPr>
      <dsp:spPr>
        <a:xfrm>
          <a:off x="199273" y="1466357"/>
          <a:ext cx="836598" cy="987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504-21FD-4710-AB54-6DD4AE8B1DEB}">
      <dsp:nvSpPr>
        <dsp:cNvPr id="0" name=""/>
        <dsp:cNvSpPr/>
      </dsp:nvSpPr>
      <dsp:spPr>
        <a:xfrm>
          <a:off x="989896" y="1374411"/>
          <a:ext cx="4564441" cy="1278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339" tIns="135339" rIns="135339" bIns="135339" numCol="1" spcCol="1270" rtlCol="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noProof="0">
              <a:solidFill>
                <a:srgbClr val="FF9900"/>
              </a:solidFill>
            </a:rPr>
            <a:t>GERENCIA DE FORMACIÓN CONTINUA</a:t>
          </a:r>
        </a:p>
      </dsp:txBody>
      <dsp:txXfrm>
        <a:off x="989896" y="1374411"/>
        <a:ext cx="4564441" cy="1278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CCB0-FE2C-4B39-92FA-86E015360BFE}">
      <dsp:nvSpPr>
        <dsp:cNvPr id="0" name=""/>
        <dsp:cNvSpPr/>
      </dsp:nvSpPr>
      <dsp:spPr>
        <a:xfrm>
          <a:off x="0" y="1245783"/>
          <a:ext cx="5552701" cy="1536043"/>
        </a:xfrm>
        <a:prstGeom prst="rect">
          <a:avLst/>
        </a:prstGeom>
        <a:solidFill>
          <a:srgbClr val="FFE389">
            <a:alpha val="4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FC54-593D-4FE9-AFCD-C77EE53A4F01}">
      <dsp:nvSpPr>
        <dsp:cNvPr id="0" name=""/>
        <dsp:cNvSpPr/>
      </dsp:nvSpPr>
      <dsp:spPr>
        <a:xfrm>
          <a:off x="198505" y="1520159"/>
          <a:ext cx="836598" cy="987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504-21FD-4710-AB54-6DD4AE8B1DEB}">
      <dsp:nvSpPr>
        <dsp:cNvPr id="0" name=""/>
        <dsp:cNvSpPr/>
      </dsp:nvSpPr>
      <dsp:spPr>
        <a:xfrm>
          <a:off x="988998" y="1321234"/>
          <a:ext cx="4566064" cy="1278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339" tIns="135339" rIns="135339" bIns="135339" numCol="1" spcCol="1270" rtlCol="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noProof="0">
              <a:solidFill>
                <a:srgbClr val="FF9900"/>
              </a:solidFill>
            </a:rPr>
            <a:t>GERENCIA DE FORMACIÓN INICIAL</a:t>
          </a:r>
        </a:p>
      </dsp:txBody>
      <dsp:txXfrm>
        <a:off x="988998" y="1321234"/>
        <a:ext cx="4566064" cy="1278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CCB0-FE2C-4B39-92FA-86E015360BFE}">
      <dsp:nvSpPr>
        <dsp:cNvPr id="0" name=""/>
        <dsp:cNvSpPr/>
      </dsp:nvSpPr>
      <dsp:spPr>
        <a:xfrm>
          <a:off x="0" y="1245783"/>
          <a:ext cx="5552701" cy="1536043"/>
        </a:xfrm>
        <a:prstGeom prst="rect">
          <a:avLst/>
        </a:prstGeom>
        <a:solidFill>
          <a:srgbClr val="FFE389">
            <a:alpha val="4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FC54-593D-4FE9-AFCD-C77EE53A4F01}">
      <dsp:nvSpPr>
        <dsp:cNvPr id="0" name=""/>
        <dsp:cNvSpPr/>
      </dsp:nvSpPr>
      <dsp:spPr>
        <a:xfrm>
          <a:off x="198505" y="1520159"/>
          <a:ext cx="836598" cy="987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504-21FD-4710-AB54-6DD4AE8B1DEB}">
      <dsp:nvSpPr>
        <dsp:cNvPr id="0" name=""/>
        <dsp:cNvSpPr/>
      </dsp:nvSpPr>
      <dsp:spPr>
        <a:xfrm>
          <a:off x="988998" y="1321234"/>
          <a:ext cx="4566064" cy="1278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339" tIns="135339" rIns="135339" bIns="135339" numCol="1" spcCol="1270" rtlCol="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noProof="0">
              <a:solidFill>
                <a:srgbClr val="FF9900"/>
              </a:solidFill>
            </a:rPr>
            <a:t>CFP INSAFORP                EN SAN BARTOLO</a:t>
          </a:r>
        </a:p>
      </dsp:txBody>
      <dsp:txXfrm>
        <a:off x="988998" y="1321234"/>
        <a:ext cx="4566064" cy="1278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CCB0-FE2C-4B39-92FA-86E015360BFE}">
      <dsp:nvSpPr>
        <dsp:cNvPr id="0" name=""/>
        <dsp:cNvSpPr/>
      </dsp:nvSpPr>
      <dsp:spPr>
        <a:xfrm>
          <a:off x="0" y="1320607"/>
          <a:ext cx="5552701" cy="1278793"/>
        </a:xfrm>
        <a:prstGeom prst="rect">
          <a:avLst/>
        </a:prstGeom>
        <a:solidFill>
          <a:srgbClr val="FFE389">
            <a:alpha val="4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FC54-593D-4FE9-AFCD-C77EE53A4F01}">
      <dsp:nvSpPr>
        <dsp:cNvPr id="0" name=""/>
        <dsp:cNvSpPr/>
      </dsp:nvSpPr>
      <dsp:spPr>
        <a:xfrm>
          <a:off x="199273" y="1466357"/>
          <a:ext cx="836598" cy="987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504-21FD-4710-AB54-6DD4AE8B1DEB}">
      <dsp:nvSpPr>
        <dsp:cNvPr id="0" name=""/>
        <dsp:cNvSpPr/>
      </dsp:nvSpPr>
      <dsp:spPr>
        <a:xfrm>
          <a:off x="989896" y="1374411"/>
          <a:ext cx="4564441" cy="1278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339" tIns="135339" rIns="135339" bIns="135339" numCol="1" spcCol="1270" rtlCol="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noProof="0">
              <a:solidFill>
                <a:srgbClr val="FF9900"/>
              </a:solidFill>
            </a:rPr>
            <a:t>UNIDAD DE FORMACIÓN A DISTANCIA</a:t>
          </a:r>
        </a:p>
      </dsp:txBody>
      <dsp:txXfrm>
        <a:off x="989896" y="1374411"/>
        <a:ext cx="4564441" cy="12787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CCB0-FE2C-4B39-92FA-86E015360BFE}">
      <dsp:nvSpPr>
        <dsp:cNvPr id="0" name=""/>
        <dsp:cNvSpPr/>
      </dsp:nvSpPr>
      <dsp:spPr>
        <a:xfrm>
          <a:off x="0" y="1245783"/>
          <a:ext cx="5552701" cy="1536043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FC54-593D-4FE9-AFCD-C77EE53A4F01}">
      <dsp:nvSpPr>
        <dsp:cNvPr id="0" name=""/>
        <dsp:cNvSpPr/>
      </dsp:nvSpPr>
      <dsp:spPr>
        <a:xfrm>
          <a:off x="198505" y="1520159"/>
          <a:ext cx="836598" cy="98729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9000" r="-9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504-21FD-4710-AB54-6DD4AE8B1DEB}">
      <dsp:nvSpPr>
        <dsp:cNvPr id="0" name=""/>
        <dsp:cNvSpPr/>
      </dsp:nvSpPr>
      <dsp:spPr>
        <a:xfrm>
          <a:off x="697353" y="1374406"/>
          <a:ext cx="4566064" cy="1278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339" tIns="135339" rIns="135339" bIns="135339" numCol="1" spcCol="1270" rtlCol="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noProof="0">
              <a:solidFill>
                <a:schemeClr val="accent1">
                  <a:lumMod val="50000"/>
                </a:schemeClr>
              </a:solidFill>
            </a:rPr>
            <a:t>3. Metas INSAFORP Enero 2021</a:t>
          </a:r>
          <a:endParaRPr lang="es-ES" sz="3200" b="1" kern="1200" noProof="0">
            <a:solidFill>
              <a:schemeClr val="tx1">
                <a:alpha val="60000"/>
              </a:schemeClr>
            </a:solidFill>
          </a:endParaRPr>
        </a:p>
      </dsp:txBody>
      <dsp:txXfrm>
        <a:off x="697353" y="1374406"/>
        <a:ext cx="4566064" cy="1278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Lista sólida vertical de iconos"/>
  <dgm:desc val="Se usa para mostrar una serie de elementos visuales de arriba a abajo con texto de nivel 1 o nivel 1 y nivel 2 agrupados en una forma. Funciona mejor con iconos o imágenes pequeñas con descripciones más lar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Lista sólida vertical de iconos"/>
  <dgm:desc val="Se usa para mostrar una serie de elementos visuales de arriba a abajo con texto de nivel 1 o nivel 1 y nivel 2 agrupados en una forma. Funciona mejor con iconos o imágenes pequeñas con descripciones más lar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Lista sólida vertical de iconos"/>
  <dgm:desc val="Se usa para mostrar una serie de elementos visuales de arriba a abajo con texto de nivel 1 o nivel 1 y nivel 2 agrupados en una forma. Funciona mejor con iconos o imágenes pequeñas con descripciones más lar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Lista sólida vertical de iconos"/>
  <dgm:desc val="Se usa para mostrar una serie de elementos visuales de arriba a abajo con texto de nivel 1 o nivel 1 y nivel 2 agrupados en una forma. Funciona mejor con iconos o imágenes pequeñas con descripciones más lar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Lista sólida vertical de iconos"/>
  <dgm:desc val="Se usa para mostrar una serie de elementos visuales de arriba a abajo con texto de nivel 1 o nivel 1 y nivel 2 agrupados en una forma. Funciona mejor con iconos o imágenes pequeñas con descripciones más lar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Lista sólida vertical de iconos"/>
  <dgm:desc val="Se usa para mostrar una serie de elementos visuales de arriba a abajo con texto de nivel 1 o nivel 1 y nivel 2 agrupados en una forma. Funciona mejor con iconos o imágenes pequeñas con descripciones más lar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Lista sólida vertical de iconos"/>
  <dgm:desc val="Se usa para mostrar una serie de elementos visuales de arriba a abajo con texto de nivel 1 o nivel 1 y nivel 2 agrupados en una forma. Funciona mejor con iconos o imágenes pequeñas con descripciones más lar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Lista sólida vertical de iconos"/>
  <dgm:desc val="Se usa para mostrar una serie de elementos visuales de arriba a abajo con texto de nivel 1 o nivel 1 y nivel 2 agrupados en una forma. Funciona mejor con iconos o imágenes pequeñas con descripciones más lar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B26F-1C6E-43E6-A825-6FB7235C1549}" type="datetimeFigureOut">
              <a:rPr lang="es-SV" smtClean="0"/>
              <a:t>13/4/2021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77F0C-A318-46A6-B974-964EEBED8B0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129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78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58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55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187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30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331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72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67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83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87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57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913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78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235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85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87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280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91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781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919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38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28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0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93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1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8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8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82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EA258B-251A-4B80-8034-A2A3933E2FFF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5558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A7420-0718-4389-8EE4-265542ABAB98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831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D92C4CF0-BD34-45B4-94FF-59AD3A70A7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0165"/>
          </a:xfrm>
          <a:noFill/>
        </p:spPr>
        <p:txBody>
          <a:bodyPr lIns="0" tIns="792000" rtlCol="0" anchor="ctr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4804496" y="0"/>
            <a:ext cx="7387504" cy="644652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7110AB5-E047-427B-9192-3F2FCCB479A8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488254"/>
            <a:ext cx="3517567" cy="1087974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03625" y="2038720"/>
            <a:ext cx="3517567" cy="3311706"/>
          </a:xfrm>
        </p:spPr>
        <p:txBody>
          <a:bodyPr lIns="91440" rIns="91440" rtlCol="0">
            <a:normAutofit/>
          </a:bodyPr>
          <a:lstStyle>
            <a:lvl1pPr marL="216000" indent="-216000">
              <a:spcAft>
                <a:spcPts val="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fecha 5">
            <a:extLst>
              <a:ext uri="{FF2B5EF4-FFF2-40B4-BE49-F238E27FC236}">
                <a16:creationId xmlns:a16="http://schemas.microsoft.com/office/drawing/2014/main" id="{00A2BA60-500D-4BD0-8C7F-2936FDDD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/>
          <a:p>
            <a:pPr rtl="0"/>
            <a:fld id="{99D4F978-A6BB-425C-A24A-A453AB5A356E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13" name="Marcador de pie de página 6">
            <a:extLst>
              <a:ext uri="{FF2B5EF4-FFF2-40B4-BE49-F238E27FC236}">
                <a16:creationId xmlns:a16="http://schemas.microsoft.com/office/drawing/2014/main" id="{371A0A82-5458-43A1-AD4C-A4FF7CD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6818262" cy="365125"/>
          </a:xfrm>
        </p:spPr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14" name="Marcador de número de diapositiva 7">
            <a:extLst>
              <a:ext uri="{FF2B5EF4-FFF2-40B4-BE49-F238E27FC236}">
                <a16:creationId xmlns:a16="http://schemas.microsoft.com/office/drawing/2014/main" id="{2ABD9582-0263-41AF-B003-2E74894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FF66DD5E-2E55-4BFB-8214-2B5C5051F2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9113" y="1692275"/>
            <a:ext cx="6592887" cy="3190875"/>
          </a:xfrm>
          <a:solidFill>
            <a:schemeClr val="bg1">
              <a:lumMod val="85000"/>
              <a:alpha val="50000"/>
            </a:schemeClr>
          </a:solidFill>
        </p:spPr>
        <p:txBody>
          <a:bodyPr rtlCol="0" anchor="ctr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6A38BEF-96DA-4CBE-8464-985906D9F5F1}"/>
              </a:ext>
            </a:extLst>
          </p:cNvPr>
          <p:cNvCxnSpPr>
            <a:cxnSpLocks/>
          </p:cNvCxnSpPr>
          <p:nvPr userDrawn="1"/>
        </p:nvCxnSpPr>
        <p:spPr>
          <a:xfrm>
            <a:off x="723686" y="1767848"/>
            <a:ext cx="3291840" cy="0"/>
          </a:xfrm>
          <a:prstGeom prst="line">
            <a:avLst/>
          </a:prstGeom>
          <a:ln w="158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16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3200" cy="6400800"/>
          </a:xfrm>
        </p:spPr>
        <p:txBody>
          <a:bodyPr rtlCol="0" anchor="ctr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957EED-32E8-4384-BFBB-06742F30A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6422" y="5034909"/>
            <a:ext cx="6835291" cy="817251"/>
          </a:xfrm>
          <a:solidFill>
            <a:srgbClr val="262626"/>
          </a:solidFill>
        </p:spPr>
        <p:txBody>
          <a:bodyPr lIns="396000" tIns="0" rtlCol="0" anchor="ctr" anchorCtr="0">
            <a:normAutofit/>
          </a:bodyPr>
          <a:lstStyle>
            <a:lvl1pPr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3EC876B-6AD7-452A-94C9-45B89DA7D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143" y="3975295"/>
            <a:ext cx="6835858" cy="1089350"/>
          </a:xfrm>
          <a:custGeom>
            <a:avLst/>
            <a:gdLst>
              <a:gd name="connsiteX0" fmla="*/ 0 w 6906198"/>
              <a:gd name="connsiteY0" fmla="*/ 0 h 1089350"/>
              <a:gd name="connsiteX1" fmla="*/ 6906198 w 6906198"/>
              <a:gd name="connsiteY1" fmla="*/ 0 h 1089350"/>
              <a:gd name="connsiteX2" fmla="*/ 6906198 w 6906198"/>
              <a:gd name="connsiteY2" fmla="*/ 1089350 h 1089350"/>
              <a:gd name="connsiteX3" fmla="*/ 3805731 w 6906198"/>
              <a:gd name="connsiteY3" fmla="*/ 1089350 h 1089350"/>
              <a:gd name="connsiteX4" fmla="*/ 218470 w 6906198"/>
              <a:gd name="connsiteY4" fmla="*/ 1089350 h 1089350"/>
              <a:gd name="connsiteX5" fmla="*/ 0 w 6906198"/>
              <a:gd name="connsiteY5" fmla="*/ 1089350 h 10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6198" h="1089350">
                <a:moveTo>
                  <a:pt x="0" y="0"/>
                </a:moveTo>
                <a:lnTo>
                  <a:pt x="6906198" y="0"/>
                </a:lnTo>
                <a:lnTo>
                  <a:pt x="6906198" y="1089350"/>
                </a:lnTo>
                <a:lnTo>
                  <a:pt x="3805731" y="1089350"/>
                </a:lnTo>
                <a:lnTo>
                  <a:pt x="218470" y="1089350"/>
                </a:lnTo>
                <a:lnTo>
                  <a:pt x="0" y="108935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396000" tIns="252000" rtlCol="0" anchor="t" anchorCtr="0">
            <a:noAutofit/>
          </a:bodyPr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Resumen de la primera lección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7110AB5-E047-427B-9192-3F2FCCB479A8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78635" y="0"/>
            <a:ext cx="3998873" cy="5852160"/>
          </a:xfrm>
          <a:solidFill>
            <a:srgbClr val="262626"/>
          </a:solidFill>
        </p:spPr>
        <p:txBody>
          <a:bodyPr lIns="360000" tIns="46800" rIns="360000" rtlCol="0" anchor="ctr" anchorCtr="0">
            <a:norm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fecha 5">
            <a:extLst>
              <a:ext uri="{FF2B5EF4-FFF2-40B4-BE49-F238E27FC236}">
                <a16:creationId xmlns:a16="http://schemas.microsoft.com/office/drawing/2014/main" id="{00A2BA60-500D-4BD0-8C7F-2936FDDD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/>
          <a:p>
            <a:pPr rtl="0"/>
            <a:fld id="{B6B58C67-DE61-4F09-AB73-831701D07C54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13" name="Marcador de pie de página 6">
            <a:extLst>
              <a:ext uri="{FF2B5EF4-FFF2-40B4-BE49-F238E27FC236}">
                <a16:creationId xmlns:a16="http://schemas.microsoft.com/office/drawing/2014/main" id="{371A0A82-5458-43A1-AD4C-A4FF7CD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6818262" cy="365125"/>
          </a:xfrm>
        </p:spPr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14" name="Marcador de número de diapositiva 7">
            <a:extLst>
              <a:ext uri="{FF2B5EF4-FFF2-40B4-BE49-F238E27FC236}">
                <a16:creationId xmlns:a16="http://schemas.microsoft.com/office/drawing/2014/main" id="{2ABD9582-0263-41AF-B003-2E74894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2580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2BE62AB-5781-417B-BD86-FA472F0A4054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6301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 userDrawn="1"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8DD98F-62C0-476F-A40C-96D96FFD7229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2798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88BC8-81EC-45F9-9B9B-FA37D55D37F8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983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s contenid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178731"/>
            <a:ext cx="12188825" cy="67926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85F53-3C52-48B5-9943-3A220CBF64E1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2" name="Marcador de posición de imagen 5">
            <a:extLst>
              <a:ext uri="{FF2B5EF4-FFF2-40B4-BE49-F238E27FC236}">
                <a16:creationId xmlns:a16="http://schemas.microsoft.com/office/drawing/2014/main" id="{7BF857FE-9EDF-40AC-A282-858EC0C2C6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</p:spPr>
        <p:txBody>
          <a:bodyPr rtlCol="0" anchor="ctr" anchorCtr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Título 7">
            <a:extLst>
              <a:ext uri="{FF2B5EF4-FFF2-40B4-BE49-F238E27FC236}">
                <a16:creationId xmlns:a16="http://schemas.microsoft.com/office/drawing/2014/main" id="{8BBD3378-DD0B-4070-88AA-07DEEA1B7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96537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lIns="720000" tIns="108000" rtlCol="0" anchor="ctr" anchorCtr="0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id="{B8349DBD-05C9-497A-BAB7-08CE307FB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355" y="1812759"/>
            <a:ext cx="4954159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posición de contenido 3">
            <a:extLst>
              <a:ext uri="{FF2B5EF4-FFF2-40B4-BE49-F238E27FC236}">
                <a16:creationId xmlns:a16="http://schemas.microsoft.com/office/drawing/2014/main" id="{2F227ADD-898B-46CB-92A8-AC4962D20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9901" y="1812759"/>
            <a:ext cx="4954159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9060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n con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55D437-AFCF-4672-935D-D1715DA16B29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2" name="Marcador de posición de imagen 5">
            <a:extLst>
              <a:ext uri="{FF2B5EF4-FFF2-40B4-BE49-F238E27FC236}">
                <a16:creationId xmlns:a16="http://schemas.microsoft.com/office/drawing/2014/main" id="{7BF857FE-9EDF-40AC-A282-858EC0C2C6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</p:spPr>
        <p:txBody>
          <a:bodyPr rtlCol="0" anchor="ctr" anchorCtr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Título 7">
            <a:extLst>
              <a:ext uri="{FF2B5EF4-FFF2-40B4-BE49-F238E27FC236}">
                <a16:creationId xmlns:a16="http://schemas.microsoft.com/office/drawing/2014/main" id="{8BBD3378-DD0B-4070-88AA-07DEEA1B7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96537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lIns="684000" tIns="108000" rtlCol="0" anchor="ctr" anchorCtr="0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id="{B8349DBD-05C9-497A-BAB7-08CE307FB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81" y="1812759"/>
            <a:ext cx="10905457" cy="408841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B0AF26B-41C3-4BBB-A8E9-8EAB965C6D7A}"/>
              </a:ext>
            </a:extLst>
          </p:cNvPr>
          <p:cNvCxnSpPr/>
          <p:nvPr userDrawn="1"/>
        </p:nvCxnSpPr>
        <p:spPr>
          <a:xfrm>
            <a:off x="-600" y="1283417"/>
            <a:ext cx="12193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79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EC21F8EC-6CCD-434E-925E-0A9FF574DA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07362"/>
            <a:ext cx="12192000" cy="4493433"/>
          </a:xfrm>
        </p:spPr>
        <p:txBody>
          <a:bodyPr rtlCol="0" anchor="ctr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30332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97280" y="2464540"/>
            <a:ext cx="10058400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731776-AAC2-4EF3-A833-1BE03AECD808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8DEBF4F-95EE-485E-BCD1-56682C51B641}"/>
              </a:ext>
            </a:extLst>
          </p:cNvPr>
          <p:cNvCxnSpPr/>
          <p:nvPr userDrawn="1"/>
        </p:nvCxnSpPr>
        <p:spPr>
          <a:xfrm>
            <a:off x="0" y="1900553"/>
            <a:ext cx="12192000" cy="0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1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BDE6A-1ADD-429D-8178-C718977B5FFE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85C68E9-6B5E-46D9-AAB7-BE93B1378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07362"/>
            <a:ext cx="12192000" cy="4493433"/>
          </a:xfrm>
        </p:spPr>
        <p:txBody>
          <a:bodyPr rtlCol="0" anchor="ctr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7DEE74D2-9B60-4DE8-9A31-91D3CBA8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0332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390A09A4-2667-45F1-9F4E-37A50F1F5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347" y="2346008"/>
            <a:ext cx="10058400" cy="3748194"/>
          </a:xfrm>
        </p:spPr>
        <p:txBody>
          <a:bodyPr numCol="2" spcCol="54000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A14E254-0C82-4865-9922-29444D17B571}"/>
              </a:ext>
            </a:extLst>
          </p:cNvPr>
          <p:cNvCxnSpPr/>
          <p:nvPr userDrawn="1"/>
        </p:nvCxnSpPr>
        <p:spPr>
          <a:xfrm>
            <a:off x="0" y="1900553"/>
            <a:ext cx="12192000" cy="0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06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63B5F9-4749-4969-9EC8-AF4244F55A66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3423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E31E7-A240-4B72-8B54-C8431E369145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9981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24AB60E4-09E9-4CD7-962E-9BD68E0E20B7}" type="datetime1">
              <a:rPr lang="es-ES" noProof="0" smtClean="0"/>
              <a:t>13/04/2021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4305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30596" y="6446838"/>
            <a:ext cx="617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5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4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5" Type="http://schemas.openxmlformats.org/officeDocument/2006/relationships/image" Target="../media/image18.jpeg"/><Relationship Id="rId10" Type="http://schemas.microsoft.com/office/2007/relationships/diagramDrawing" Target="../diagrams/drawing5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6.xml"/><Relationship Id="rId5" Type="http://schemas.openxmlformats.org/officeDocument/2006/relationships/image" Target="../media/image19.jpeg"/><Relationship Id="rId10" Type="http://schemas.microsoft.com/office/2007/relationships/diagramDrawing" Target="../diagrams/drawing6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1.png"/><Relationship Id="rId4" Type="http://schemas.openxmlformats.org/officeDocument/2006/relationships/diagramData" Target="../diagrams/data8.xml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5" descr="Mujer con un portátil">
            <a:extLst>
              <a:ext uri="{FF2B5EF4-FFF2-40B4-BE49-F238E27FC236}">
                <a16:creationId xmlns:a16="http://schemas.microsoft.com/office/drawing/2014/main" id="{FED23B69-4789-40F0-B697-2EE62390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" y="-2122788"/>
            <a:ext cx="12188951" cy="8523588"/>
          </a:xfrm>
          <a:prstGeom prst="rect">
            <a:avLst/>
          </a:prstGeom>
        </p:spPr>
      </p:pic>
      <p:sp>
        <p:nvSpPr>
          <p:cNvPr id="24" name="Rectángulo 17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512D56-3115-4658-A559-1918ADBF3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rtlCol="0" anchor="ctr">
            <a:normAutofit/>
          </a:bodyPr>
          <a:lstStyle/>
          <a:p>
            <a:pPr algn="r" rtl="0"/>
            <a:r>
              <a:rPr lang="es-ES" sz="4800">
                <a:solidFill>
                  <a:srgbClr val="FFFFFF"/>
                </a:solidFill>
              </a:rPr>
              <a:t>INFORME MENSUAL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48BE92-E817-4C9A-B197-64FAE3ED7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4915076"/>
            <a:ext cx="3902420" cy="1750767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1600"/>
              <a:t>Ejecución </a:t>
            </a:r>
            <a:r>
              <a:rPr lang="es-ES" b="1" u="sng"/>
              <a:t>DICIEMBRE 2020</a:t>
            </a:r>
            <a:endParaRPr lang="es-ES" sz="1800" b="1" u="sng"/>
          </a:p>
          <a:p>
            <a:pPr rtl="0"/>
            <a:r>
              <a:rPr lang="es-ES" sz="1600"/>
              <a:t>Metas </a:t>
            </a:r>
            <a:r>
              <a:rPr lang="es-ES" b="1" u="sng"/>
              <a:t>ENERO 2021</a:t>
            </a:r>
            <a:endParaRPr lang="es-ES" sz="1600" b="1" u="sng"/>
          </a:p>
        </p:txBody>
      </p:sp>
      <p:cxnSp>
        <p:nvCxnSpPr>
          <p:cNvPr id="25" name="Conector recto 19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CED44CE7-F82F-4634-A74D-949CA30D8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728"/>
            <a:ext cx="2063162" cy="11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67" y="0"/>
            <a:ext cx="12187578" cy="6140103"/>
          </a:xfrm>
        </p:spPr>
      </p:pic>
      <p:graphicFrame>
        <p:nvGraphicFramePr>
          <p:cNvPr id="10" name="Marcador de contenido 2" descr="Objeto de SmartArt">
            <a:extLst>
              <a:ext uri="{FF2B5EF4-FFF2-40B4-BE49-F238E27FC236}">
                <a16:creationId xmlns:a16="http://schemas.microsoft.com/office/drawing/2014/main" id="{00E51AD9-52AC-49A5-BF0E-64F1B769CE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3543459"/>
              </p:ext>
            </p:extLst>
          </p:nvPr>
        </p:nvGraphicFramePr>
        <p:xfrm>
          <a:off x="6236221" y="1415194"/>
          <a:ext cx="5552701" cy="402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pic>
        <p:nvPicPr>
          <p:cNvPr id="5126" name="Picture 6" descr="Cursos Abiertos">
            <a:extLst>
              <a:ext uri="{FF2B5EF4-FFF2-40B4-BE49-F238E27FC236}">
                <a16:creationId xmlns:a16="http://schemas.microsoft.com/office/drawing/2014/main" id="{7BA02CFE-CEA2-47F1-A718-D3ED6E72C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2" y="1047749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4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67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BD5036F6-5CB6-4366-927D-EC43018CC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61348"/>
              </p:ext>
            </p:extLst>
          </p:nvPr>
        </p:nvGraphicFramePr>
        <p:xfrm>
          <a:off x="607821" y="1471022"/>
          <a:ext cx="11345638" cy="421437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72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137">
                <a:tc rowSpan="3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PROGRAMAS DE </a:t>
                      </a:r>
                    </a:p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FORMACIÓN PROFESIONAL</a:t>
                      </a:r>
                    </a:p>
                  </a:txBody>
                  <a:tcPr marL="68580" marR="68580" marT="34290" marB="3429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20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DICIEMBRE 2020 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SV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SV" sz="20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0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20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INVERSIÓN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20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3">
                <a:tc v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1800" b="1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Meta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Ejecución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Meta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Ejecución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327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1. Programas y cursos para trabajadores de acuerdo a necesidades de las empresas (proyectos especiales, cursos cerrados y cursos abiertos).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5,178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4,766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$423,251.62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$451,870.40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35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2. Programas y cursos para trabajadores técnicos y operativos.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$8,543.18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$25,736.01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63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3. Programa de Inglés para el Trabajo.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$1,833.59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$1,871.74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063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4. Programas y cursos de capacitación para trabajadores de la micro, pequeña y mediana empresa – MYPES.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569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$25,919.10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$28,824.09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225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5. Programa de Desarrollo Competencias Gerenciales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$24,197.13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$45,509.77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022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6,000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5,850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$483,744.62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$553,812.01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ítulo 14">
            <a:extLst>
              <a:ext uri="{FF2B5EF4-FFF2-40B4-BE49-F238E27FC236}">
                <a16:creationId xmlns:a16="http://schemas.microsoft.com/office/drawing/2014/main" id="{0095D09C-4F11-4C49-AFB7-51DFDD4C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s-ES" b="1">
                <a:solidFill>
                  <a:schemeClr val="tx1"/>
                </a:solidFill>
                <a:latin typeface="Eras Bold ITC" panose="020B0907030504020204" pitchFamily="34" charset="0"/>
                <a:sym typeface="Lilita One"/>
              </a:rPr>
              <a:t>GERENCIA DE FORMACIÓN CONTINUA </a:t>
            </a:r>
            <a:br>
              <a:rPr lang="es-ES"/>
            </a:br>
            <a:r>
              <a:rPr lang="es-ES" sz="2400" kern="0">
                <a:solidFill>
                  <a:schemeClr val="tx1"/>
                </a:solidFill>
                <a:latin typeface="Segoe Script" panose="030B0504020000000003" pitchFamily="66" charset="0"/>
                <a:cs typeface="Arial"/>
                <a:sym typeface="Lilita One"/>
              </a:rPr>
              <a:t>METAS / EJECUCIÓN DICIEMBRE 2020</a:t>
            </a:r>
          </a:p>
        </p:txBody>
      </p:sp>
    </p:spTree>
    <p:extLst>
      <p:ext uri="{BB962C8B-B14F-4D97-AF65-F5344CB8AC3E}">
        <p14:creationId xmlns:p14="http://schemas.microsoft.com/office/powerpoint/2010/main" val="154981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67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BD5036F6-5CB6-4366-927D-EC43018CC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48747"/>
              </p:ext>
            </p:extLst>
          </p:nvPr>
        </p:nvGraphicFramePr>
        <p:xfrm>
          <a:off x="607821" y="1471022"/>
          <a:ext cx="11345638" cy="43334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72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279">
                <a:tc row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PROGRAMAS DE </a:t>
                      </a:r>
                    </a:p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FORMACIÓN PROFESIONAL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20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ENERO 2021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SV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57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kern="1200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INVERSIÓN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698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1. Programas y cursos para trabajadores de acuerdo a necesidades de las empresas (proyectos especiales, cursos cerrados y cursos abiertos).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1,817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$169,343.69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195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2. Programas y cursos para trabajadores técnicos y operativos.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$67,899.31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102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3. Programa de Inglés para el Trabajo.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$27,170.36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195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4. Programas y cursos de capacitación para trabajadores de la micro, pequeña y mediana empresa – MYPES.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$929.81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285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5. Programa de Desarrollo Competencias Gerenciales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$23,585.17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103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2,850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$288,928.35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ítulo 14">
            <a:extLst>
              <a:ext uri="{FF2B5EF4-FFF2-40B4-BE49-F238E27FC236}">
                <a16:creationId xmlns:a16="http://schemas.microsoft.com/office/drawing/2014/main" id="{0095D09C-4F11-4C49-AFB7-51DFDD4C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rgbClr val="FF9900">
              <a:alpha val="50000"/>
            </a:srgbClr>
          </a:solidFill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s-ES" b="1">
                <a:solidFill>
                  <a:schemeClr val="tx1"/>
                </a:solidFill>
                <a:latin typeface="Eras Bold ITC" panose="020B0907030504020204" pitchFamily="34" charset="0"/>
                <a:sym typeface="Lilita One"/>
              </a:rPr>
              <a:t>GERENCIA DE FORMACIÓN CONTINUA </a:t>
            </a:r>
            <a:br>
              <a:rPr lang="es-ES"/>
            </a:br>
            <a:r>
              <a:rPr lang="es-ES" sz="2400" kern="0">
                <a:solidFill>
                  <a:schemeClr val="tx1"/>
                </a:solidFill>
                <a:latin typeface="Segoe Script" panose="030B0504020000000003" pitchFamily="66" charset="0"/>
                <a:cs typeface="Arial"/>
                <a:sym typeface="Lilita One"/>
              </a:rPr>
              <a:t>METAS ENERO 2021</a:t>
            </a:r>
          </a:p>
        </p:txBody>
      </p:sp>
    </p:spTree>
    <p:extLst>
      <p:ext uri="{BB962C8B-B14F-4D97-AF65-F5344CB8AC3E}">
        <p14:creationId xmlns:p14="http://schemas.microsoft.com/office/powerpoint/2010/main" val="210780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sp>
        <p:nvSpPr>
          <p:cNvPr id="16" name="Google Shape;851;p47">
            <a:extLst>
              <a:ext uri="{FF2B5EF4-FFF2-40B4-BE49-F238E27FC236}">
                <a16:creationId xmlns:a16="http://schemas.microsoft.com/office/drawing/2014/main" id="{9902DD10-A2A2-48D2-A06E-2E0BE0B7F992}"/>
              </a:ext>
            </a:extLst>
          </p:cNvPr>
          <p:cNvSpPr txBox="1">
            <a:spLocks/>
          </p:cNvSpPr>
          <p:nvPr/>
        </p:nvSpPr>
        <p:spPr>
          <a:xfrm>
            <a:off x="3578206" y="-33130"/>
            <a:ext cx="8664915" cy="134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" sz="36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Bold ITC" panose="020B0907030504020204" pitchFamily="34" charset="0"/>
                <a:ea typeface="+mj-ea"/>
                <a:cs typeface="+mj-cs"/>
                <a:sym typeface="Work Sans"/>
              </a:rPr>
              <a:t>METAS / EJECUCIÓN Participaciones  </a:t>
            </a:r>
            <a:b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C2C57F"/>
                </a:solidFill>
                <a:effectLst/>
                <a:uLnTx/>
                <a:uFillTx/>
                <a:latin typeface="Eras Bold ITC" panose="020B0907030504020204" pitchFamily="34" charset="0"/>
                <a:ea typeface="Work Sans"/>
                <a:cs typeface="Work Sans"/>
                <a:sym typeface="Work Sans"/>
              </a:rPr>
            </a:br>
            <a:r>
              <a:rPr kumimoji="0" lang="es-SV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Work Sans"/>
                <a:cs typeface="Arial"/>
                <a:sym typeface="Arial"/>
              </a:rPr>
              <a:t>Julio - Diciembre</a:t>
            </a:r>
            <a:r>
              <a:rPr kumimoji="0" lang="es-SV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Arial"/>
                <a:cs typeface="Arial"/>
                <a:sym typeface="Arial"/>
              </a:rPr>
              <a:t> 2020</a:t>
            </a:r>
          </a:p>
        </p:txBody>
      </p:sp>
      <p:graphicFrame>
        <p:nvGraphicFramePr>
          <p:cNvPr id="11" name="Gráfico 1">
            <a:extLst>
              <a:ext uri="{FF2B5EF4-FFF2-40B4-BE49-F238E27FC236}">
                <a16:creationId xmlns:a16="http://schemas.microsoft.com/office/drawing/2014/main" id="{8BE1EE76-3D9F-4625-9CB1-52FC01A07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982275"/>
              </p:ext>
            </p:extLst>
          </p:nvPr>
        </p:nvGraphicFramePr>
        <p:xfrm>
          <a:off x="0" y="1654629"/>
          <a:ext cx="12187578" cy="448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Google Shape;563;p31">
            <a:extLst>
              <a:ext uri="{FF2B5EF4-FFF2-40B4-BE49-F238E27FC236}">
                <a16:creationId xmlns:a16="http://schemas.microsoft.com/office/drawing/2014/main" id="{30A11B1F-7AD3-4808-834C-9F6EE76FA0D9}"/>
              </a:ext>
            </a:extLst>
          </p:cNvPr>
          <p:cNvSpPr txBox="1">
            <a:spLocks/>
          </p:cNvSpPr>
          <p:nvPr/>
        </p:nvSpPr>
        <p:spPr>
          <a:xfrm>
            <a:off x="0" y="1081434"/>
            <a:ext cx="2705363" cy="57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D0D0D"/>
              </a:buClr>
            </a:pPr>
            <a:r>
              <a:rPr lang="es-SV" sz="2000">
                <a:solidFill>
                  <a:srgbClr val="00B050"/>
                </a:solidFill>
                <a:latin typeface="Bahnschrift" panose="020B0502040204020203" pitchFamily="34" charset="0"/>
              </a:rPr>
              <a:t>Gerencia de</a:t>
            </a:r>
            <a:br>
              <a:rPr lang="es-SV" sz="2000">
                <a:solidFill>
                  <a:srgbClr val="0D0D0D"/>
                </a:solidFill>
                <a:latin typeface="Bahnschrift" panose="020B0502040204020203" pitchFamily="34" charset="0"/>
              </a:rPr>
            </a:br>
            <a:r>
              <a:rPr lang="es-SV" sz="2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Formación CONTINUA</a:t>
            </a:r>
            <a:endParaRPr lang="es-SV" sz="200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9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101EDACE-7D07-4232-A06F-5D61E812E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9" y="1415194"/>
            <a:ext cx="5370148" cy="402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Marcador de contenido 2" descr="Objeto de SmartArt">
            <a:extLst>
              <a:ext uri="{FF2B5EF4-FFF2-40B4-BE49-F238E27FC236}">
                <a16:creationId xmlns:a16="http://schemas.microsoft.com/office/drawing/2014/main" id="{D3DA7741-122B-4C13-9BEF-01C86B498EF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4836393"/>
              </p:ext>
            </p:extLst>
          </p:nvPr>
        </p:nvGraphicFramePr>
        <p:xfrm>
          <a:off x="6096000" y="1415194"/>
          <a:ext cx="5552701" cy="402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4257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67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BD5036F6-5CB6-4366-927D-EC43018CC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82784"/>
              </p:ext>
            </p:extLst>
          </p:nvPr>
        </p:nvGraphicFramePr>
        <p:xfrm>
          <a:off x="119270" y="1234061"/>
          <a:ext cx="11913703" cy="49151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13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137">
                <a:tc rowSpan="3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PROGRAMAS DE </a:t>
                      </a:r>
                    </a:p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FORMACIÓN PROFESIONAL</a:t>
                      </a:r>
                    </a:p>
                  </a:txBody>
                  <a:tcPr marL="68580" marR="68580" marT="34290" marB="3429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20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DICIEMBRE 2020 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SV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SV" sz="20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0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20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INVERSIÓN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20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3">
                <a:tc v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1800" b="1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Meta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Ejecución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Meta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Ejecución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4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Apoyo a la formación técnica agrícola de jóvenes becarios en la Escuela Nacional de Agricultura "Roberto Quiñonez" - ENA, en apoyo al GOES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$130,325.07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$31,780.45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535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4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Cursos de capacitación en atención a demanda de la población solicitados a través de actores locales.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$71,053.40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$120,856.90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871654"/>
                  </a:ext>
                </a:extLst>
              </a:tr>
              <a:tr h="486903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4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Apoyo a la formación técnica agrícola de jóvenes becarios en la Escuela Panamericana agrícola "El Zamorano", en apoyo al GOES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$364,139.20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$243,818.32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834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4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Cursos de capacitación modular para población vulnerable, en el marco del programa Hábil Técnico Permanente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2,015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1,947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$408,941.07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$368,449.66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896993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4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Formación dual para el primer empleo en carreras ocupacionales dirigidas a la juventud de escasos recursos económicos en el marco del programa Empresa Centro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$421,003.78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$426,388.33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433586"/>
                  </a:ext>
                </a:extLst>
              </a:tr>
              <a:tr h="359104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4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Formación en Inglés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1,883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1,114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$103,066.57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$62,088.21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092913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4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Programa Caminos de la Juventud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$33,759.99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$36,400.00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69615"/>
                  </a:ext>
                </a:extLst>
              </a:tr>
              <a:tr h="358022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4,529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4,024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$1,532,289.08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$1,289,781.87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ítulo 14">
            <a:extLst>
              <a:ext uri="{FF2B5EF4-FFF2-40B4-BE49-F238E27FC236}">
                <a16:creationId xmlns:a16="http://schemas.microsoft.com/office/drawing/2014/main" id="{0095D09C-4F11-4C49-AFB7-51DFDD4C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s-ES" b="1">
                <a:solidFill>
                  <a:schemeClr val="tx1"/>
                </a:solidFill>
                <a:latin typeface="Eras Bold ITC" panose="020B0907030504020204" pitchFamily="34" charset="0"/>
                <a:sym typeface="Lilita One"/>
              </a:rPr>
              <a:t>GERENCIA DE FORMACIÓN INICIAL </a:t>
            </a:r>
            <a:br>
              <a:rPr lang="es-ES"/>
            </a:br>
            <a:r>
              <a:rPr lang="es-ES" sz="2400" kern="0">
                <a:solidFill>
                  <a:schemeClr val="tx1"/>
                </a:solidFill>
                <a:latin typeface="Segoe Script" panose="030B0504020000000003" pitchFamily="66" charset="0"/>
                <a:cs typeface="Arial"/>
                <a:sym typeface="Lilita One"/>
              </a:rPr>
              <a:t>METAS / EJECUCIÓN DICIEMBRE 2020</a:t>
            </a:r>
          </a:p>
        </p:txBody>
      </p:sp>
    </p:spTree>
    <p:extLst>
      <p:ext uri="{BB962C8B-B14F-4D97-AF65-F5344CB8AC3E}">
        <p14:creationId xmlns:p14="http://schemas.microsoft.com/office/powerpoint/2010/main" val="205465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67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BD5036F6-5CB6-4366-927D-EC43018CC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33841"/>
              </p:ext>
            </p:extLst>
          </p:nvPr>
        </p:nvGraphicFramePr>
        <p:xfrm>
          <a:off x="607821" y="1471022"/>
          <a:ext cx="11345638" cy="41283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72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279">
                <a:tc row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PROGRAMAS DE </a:t>
                      </a:r>
                    </a:p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FORMACIÓN PROFESIONAL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20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ENERO 2021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SV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57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kern="1200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INVERSIÓN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19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1. Cursos de capacitación en atención a demanda de la población solicitados a través de actores locales. 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$169,889.56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609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2. Cursos de capacitación modular para población vulnerable, en el marco del programa Hábil Técnico Permanente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2,608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$510,392.87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102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3. Formación dual para el primer empleo en carreras ocupacionales dirigidas a la juventud de escasos recursos económicos en el marco del programa Empresa Centro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$466,548.00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195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4. Programa Caminos de la Juventud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$180,730.00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103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3,381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$1,327,560.43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ítulo 14">
            <a:extLst>
              <a:ext uri="{FF2B5EF4-FFF2-40B4-BE49-F238E27FC236}">
                <a16:creationId xmlns:a16="http://schemas.microsoft.com/office/drawing/2014/main" id="{0095D09C-4F11-4C49-AFB7-51DFDD4C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rgbClr val="FF9900">
              <a:alpha val="50000"/>
            </a:srgbClr>
          </a:solidFill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s-ES" b="1">
                <a:solidFill>
                  <a:schemeClr val="tx1"/>
                </a:solidFill>
                <a:latin typeface="Eras Bold ITC" panose="020B0907030504020204" pitchFamily="34" charset="0"/>
                <a:sym typeface="Lilita One"/>
              </a:rPr>
              <a:t>GERENCIA DE FORMACIÓN INICIAL </a:t>
            </a:r>
            <a:br>
              <a:rPr lang="es-ES"/>
            </a:br>
            <a:r>
              <a:rPr lang="es-ES" sz="2400" kern="0">
                <a:solidFill>
                  <a:schemeClr val="tx1"/>
                </a:solidFill>
                <a:latin typeface="Segoe Script" panose="030B0504020000000003" pitchFamily="66" charset="0"/>
                <a:cs typeface="Arial"/>
                <a:sym typeface="Lilita One"/>
              </a:rPr>
              <a:t>METAS ENERO 2021</a:t>
            </a:r>
          </a:p>
        </p:txBody>
      </p:sp>
    </p:spTree>
    <p:extLst>
      <p:ext uri="{BB962C8B-B14F-4D97-AF65-F5344CB8AC3E}">
        <p14:creationId xmlns:p14="http://schemas.microsoft.com/office/powerpoint/2010/main" val="182448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11" name="Gráfico 1">
            <a:extLst>
              <a:ext uri="{FF2B5EF4-FFF2-40B4-BE49-F238E27FC236}">
                <a16:creationId xmlns:a16="http://schemas.microsoft.com/office/drawing/2014/main" id="{8BE1EE76-3D9F-4625-9CB1-52FC01A07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089334"/>
              </p:ext>
            </p:extLst>
          </p:nvPr>
        </p:nvGraphicFramePr>
        <p:xfrm>
          <a:off x="0" y="1654629"/>
          <a:ext cx="12187578" cy="448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Google Shape;563;p31">
            <a:extLst>
              <a:ext uri="{FF2B5EF4-FFF2-40B4-BE49-F238E27FC236}">
                <a16:creationId xmlns:a16="http://schemas.microsoft.com/office/drawing/2014/main" id="{30A11B1F-7AD3-4808-834C-9F6EE76FA0D9}"/>
              </a:ext>
            </a:extLst>
          </p:cNvPr>
          <p:cNvSpPr txBox="1">
            <a:spLocks/>
          </p:cNvSpPr>
          <p:nvPr/>
        </p:nvSpPr>
        <p:spPr>
          <a:xfrm>
            <a:off x="0" y="1081434"/>
            <a:ext cx="2705363" cy="57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Lilita One"/>
              <a:buNone/>
              <a:tabLst/>
              <a:defRPr/>
            </a:pPr>
            <a:r>
              <a:rPr kumimoji="0" lang="es-SV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" panose="020B0502040204020203" pitchFamily="34" charset="0"/>
                <a:sym typeface="Lilita One"/>
              </a:rPr>
              <a:t>Gerencia de</a:t>
            </a:r>
            <a:br>
              <a:rPr kumimoji="0" lang="es-SV" sz="20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hnschrift" panose="020B0502040204020203" pitchFamily="34" charset="0"/>
                <a:sym typeface="Lilita One"/>
              </a:rPr>
            </a:br>
            <a:r>
              <a:rPr kumimoji="0" lang="es-SV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  <a:sym typeface="Lilita One"/>
              </a:rPr>
              <a:t>Formación INICIAL</a:t>
            </a:r>
            <a:endParaRPr kumimoji="0" lang="es-SV" sz="20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  <a:sym typeface="Lilita One"/>
            </a:endParaRPr>
          </a:p>
        </p:txBody>
      </p:sp>
      <p:sp>
        <p:nvSpPr>
          <p:cNvPr id="7" name="Google Shape;851;p47">
            <a:extLst>
              <a:ext uri="{FF2B5EF4-FFF2-40B4-BE49-F238E27FC236}">
                <a16:creationId xmlns:a16="http://schemas.microsoft.com/office/drawing/2014/main" id="{265CA72E-C3DB-4489-A98E-B44BDF478100}"/>
              </a:ext>
            </a:extLst>
          </p:cNvPr>
          <p:cNvSpPr txBox="1">
            <a:spLocks/>
          </p:cNvSpPr>
          <p:nvPr/>
        </p:nvSpPr>
        <p:spPr>
          <a:xfrm>
            <a:off x="3578206" y="-33130"/>
            <a:ext cx="8664915" cy="134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" sz="36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Bold ITC" panose="020B0907030504020204" pitchFamily="34" charset="0"/>
                <a:ea typeface="+mj-ea"/>
                <a:cs typeface="+mj-cs"/>
                <a:sym typeface="Work Sans"/>
              </a:rPr>
              <a:t>METAS / EJECUCIÓN Participaciones  </a:t>
            </a:r>
            <a:b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C2C57F"/>
                </a:solidFill>
                <a:effectLst/>
                <a:uLnTx/>
                <a:uFillTx/>
                <a:latin typeface="Eras Bold ITC" panose="020B0907030504020204" pitchFamily="34" charset="0"/>
                <a:ea typeface="Work Sans"/>
                <a:cs typeface="Work Sans"/>
                <a:sym typeface="Work Sans"/>
              </a:rPr>
            </a:br>
            <a:r>
              <a:rPr kumimoji="0" lang="es-SV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Work Sans"/>
                <a:cs typeface="Arial"/>
                <a:sym typeface="Arial"/>
              </a:rPr>
              <a:t>Julio - Diciembre</a:t>
            </a:r>
            <a:r>
              <a:rPr kumimoji="0" lang="es-SV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Arial"/>
                <a:cs typeface="Arial"/>
                <a:sym typeface="Arial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41456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pic>
        <p:nvPicPr>
          <p:cNvPr id="5122" name="Picture 2" descr="CIUDADELA DON BOSCO Centro de Formación Profesional - Boletín Salesiano">
            <a:extLst>
              <a:ext uri="{FF2B5EF4-FFF2-40B4-BE49-F238E27FC236}">
                <a16:creationId xmlns:a16="http://schemas.microsoft.com/office/drawing/2014/main" id="{B4EEB204-154B-4AA1-9211-5D95F9A0E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1415194"/>
            <a:ext cx="6083000" cy="402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Marcador de contenido 2" descr="Objeto de SmartArt">
            <a:extLst>
              <a:ext uri="{FF2B5EF4-FFF2-40B4-BE49-F238E27FC236}">
                <a16:creationId xmlns:a16="http://schemas.microsoft.com/office/drawing/2014/main" id="{F9A02CE9-F939-4B28-B368-934E36088A1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1552440"/>
              </p:ext>
            </p:extLst>
          </p:nvPr>
        </p:nvGraphicFramePr>
        <p:xfrm>
          <a:off x="6459435" y="1249543"/>
          <a:ext cx="5552701" cy="402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8491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67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BD5036F6-5CB6-4366-927D-EC43018CC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982959"/>
              </p:ext>
            </p:extLst>
          </p:nvPr>
        </p:nvGraphicFramePr>
        <p:xfrm>
          <a:off x="117070" y="1296537"/>
          <a:ext cx="11913703" cy="48480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13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137">
                <a:tc rowSpan="3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PROGRAMAS DE </a:t>
                      </a:r>
                    </a:p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FORMACIÓN PROFESIONAL</a:t>
                      </a:r>
                    </a:p>
                  </a:txBody>
                  <a:tcPr marL="68580" marR="68580" marT="34290" marB="3429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20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DICIEMBRE 2020 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SV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SV" sz="20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0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20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INVERSIÓN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20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3">
                <a:tc v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1800" b="1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Meta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Ejecución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Meta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Ejecución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MX" sz="1400" b="0" i="0" u="none" strike="noStrike" cap="none">
                        <a:solidFill>
                          <a:schemeClr val="accent6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600" b="0" i="0" u="none" strike="noStrike" kern="1200" cap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600" b="0" i="0" u="none" strike="noStrike" kern="1200" cap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600" b="0" i="0" u="none" strike="noStrike" kern="1200" cap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600" b="0" i="0" u="none" strike="noStrike" kern="1200" cap="none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535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1. Carreras Empresa Centro de la Industria del Plástico:</a:t>
                      </a:r>
                    </a:p>
                    <a:p>
                      <a:pPr marL="450850" marR="0" lvl="0" indent="-182563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Operador Técnico de máquinas de moldeo por soplado e inyección. </a:t>
                      </a:r>
                    </a:p>
                    <a:p>
                      <a:pPr marL="450850" marR="0" lvl="0" indent="-182563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Operador Técnico de máquinas de impresión Flexográfica. </a:t>
                      </a:r>
                    </a:p>
                    <a:p>
                      <a:pPr marL="450850" marR="0" lvl="0" indent="-182563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Operador Técnico de máquinas de extrusión de película y corte y sello.</a:t>
                      </a:r>
                    </a:p>
                    <a:p>
                      <a:pPr marL="450850" marR="0" lvl="0" indent="-182563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Operador Técnico de aseguramiento de la calidad de productos plásticos rígidos.</a:t>
                      </a:r>
                    </a:p>
                    <a:p>
                      <a:pPr marL="450850" marR="0" lvl="0" indent="-182563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Operador Técnico de aseguramiento de la calidad de productos plásticos flexibles.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$87,201.73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$77,935.71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871654"/>
                  </a:ext>
                </a:extLst>
              </a:tr>
              <a:tr h="496855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2. Acciones formativas presenciales.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$35,288.78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$43,534.83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092913"/>
                  </a:ext>
                </a:extLst>
              </a:tr>
              <a:tr h="358022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$122,490.51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$121,470.54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ítulo 14">
            <a:extLst>
              <a:ext uri="{FF2B5EF4-FFF2-40B4-BE49-F238E27FC236}">
                <a16:creationId xmlns:a16="http://schemas.microsoft.com/office/drawing/2014/main" id="{0095D09C-4F11-4C49-AFB7-51DFDD4C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s-ES" b="1">
                <a:solidFill>
                  <a:schemeClr val="tx1"/>
                </a:solidFill>
                <a:latin typeface="Eras Bold ITC" panose="020B0907030504020204" pitchFamily="34" charset="0"/>
                <a:sym typeface="Lilita One"/>
              </a:rPr>
              <a:t>CFP INSAFORP SAN BARTOLO</a:t>
            </a:r>
            <a:br>
              <a:rPr lang="es-ES"/>
            </a:br>
            <a:r>
              <a:rPr lang="es-ES" sz="2400" kern="0">
                <a:solidFill>
                  <a:schemeClr val="tx1"/>
                </a:solidFill>
                <a:latin typeface="Segoe Script" panose="030B0504020000000003" pitchFamily="66" charset="0"/>
                <a:cs typeface="Arial"/>
                <a:sym typeface="Lilita One"/>
              </a:rPr>
              <a:t>METAS / EJECUCIÓN DICIEMBRE 2020</a:t>
            </a:r>
          </a:p>
        </p:txBody>
      </p:sp>
    </p:spTree>
    <p:extLst>
      <p:ext uri="{BB962C8B-B14F-4D97-AF65-F5344CB8AC3E}">
        <p14:creationId xmlns:p14="http://schemas.microsoft.com/office/powerpoint/2010/main" val="380745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140103"/>
          </a:xfrm>
        </p:spPr>
      </p:pic>
      <p:sp>
        <p:nvSpPr>
          <p:cNvPr id="15" name="Título 14">
            <a:extLst>
              <a:ext uri="{FF2B5EF4-FFF2-40B4-BE49-F238E27FC236}">
                <a16:creationId xmlns:a16="http://schemas.microsoft.com/office/drawing/2014/main" id="{66F458A5-2AF5-4290-8A07-8B68C223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800" b="1"/>
              <a:t>CONTENIDO</a:t>
            </a:r>
            <a:endParaRPr lang="es-ES"/>
          </a:p>
        </p:txBody>
      </p:sp>
      <p:graphicFrame>
        <p:nvGraphicFramePr>
          <p:cNvPr id="10" name="Marcador de contenido 2" descr="Objeto de SmartArt">
            <a:extLst>
              <a:ext uri="{FF2B5EF4-FFF2-40B4-BE49-F238E27FC236}">
                <a16:creationId xmlns:a16="http://schemas.microsoft.com/office/drawing/2014/main" id="{00E51AD9-52AC-49A5-BF0E-64F1B769CE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3444747"/>
              </p:ext>
            </p:extLst>
          </p:nvPr>
        </p:nvGraphicFramePr>
        <p:xfrm>
          <a:off x="744538" y="1985990"/>
          <a:ext cx="4954587" cy="37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 descr="Dos mujeres ingenieros en el laboratorio">
            <a:extLst>
              <a:ext uri="{FF2B5EF4-FFF2-40B4-BE49-F238E27FC236}">
                <a16:creationId xmlns:a16="http://schemas.microsoft.com/office/drawing/2014/main" id="{131EFF48-6BFF-43B6-A5B9-194061EC39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74" y="2527761"/>
            <a:ext cx="5750547" cy="23181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9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67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BD5036F6-5CB6-4366-927D-EC43018CC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85807"/>
              </p:ext>
            </p:extLst>
          </p:nvPr>
        </p:nvGraphicFramePr>
        <p:xfrm>
          <a:off x="607821" y="1364157"/>
          <a:ext cx="11345638" cy="477594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72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279">
                <a:tc row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PROGRAMAS DE </a:t>
                      </a:r>
                    </a:p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FORMACIÓN PROFESIONAL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20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ENERO 2021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SV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57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kern="1200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INVERSIÓN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19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1. Carreras Empresa Centro de la Industria del Plástico:</a:t>
                      </a:r>
                    </a:p>
                    <a:p>
                      <a:pPr marL="450850" marR="0" lvl="0" indent="-182563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Operador Técnico de máquinas de moldeo por soplado e inyección. </a:t>
                      </a:r>
                    </a:p>
                    <a:p>
                      <a:pPr marL="450850" marR="0" lvl="0" indent="-182563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Operador Técnico de máquinas de impresión Flexográfica. </a:t>
                      </a:r>
                    </a:p>
                    <a:p>
                      <a:pPr marL="450850" marR="0" lvl="0" indent="-182563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Operador Técnico de máquinas de extrusión de película y corte y sello.</a:t>
                      </a:r>
                    </a:p>
                    <a:p>
                      <a:pPr marL="450850" marR="0" lvl="0" indent="-182563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Operador Técnico de aseguramiento de la calidad de productos plásticos rígidos.</a:t>
                      </a:r>
                    </a:p>
                    <a:p>
                      <a:pPr marL="450850" marR="0" lvl="0" indent="-182563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Operador Técnico de aseguramiento de la calidad de productos plásticos flexibles.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$111,378.17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609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600" b="0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2. Acciones formativas presenciales.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$3,840.00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03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$115,218.17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ítulo 14">
            <a:extLst>
              <a:ext uri="{FF2B5EF4-FFF2-40B4-BE49-F238E27FC236}">
                <a16:creationId xmlns:a16="http://schemas.microsoft.com/office/drawing/2014/main" id="{0095D09C-4F11-4C49-AFB7-51DFDD4C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rgbClr val="FF9900">
              <a:alpha val="50000"/>
            </a:srgbClr>
          </a:solidFill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s-ES" b="1">
                <a:solidFill>
                  <a:schemeClr val="tx1"/>
                </a:solidFill>
                <a:latin typeface="Eras Bold ITC" panose="020B0907030504020204" pitchFamily="34" charset="0"/>
                <a:sym typeface="Lilita One"/>
              </a:rPr>
              <a:t>CFP INSAFORP SAN BARTOLO</a:t>
            </a:r>
            <a:br>
              <a:rPr lang="es-ES"/>
            </a:br>
            <a:r>
              <a:rPr lang="es-ES" sz="2400" kern="0">
                <a:solidFill>
                  <a:schemeClr val="tx1"/>
                </a:solidFill>
                <a:latin typeface="Segoe Script" panose="030B0504020000000003" pitchFamily="66" charset="0"/>
                <a:cs typeface="Arial"/>
                <a:sym typeface="Lilita One"/>
              </a:rPr>
              <a:t>METAS ENERO 2021</a:t>
            </a:r>
          </a:p>
        </p:txBody>
      </p:sp>
    </p:spTree>
    <p:extLst>
      <p:ext uri="{BB962C8B-B14F-4D97-AF65-F5344CB8AC3E}">
        <p14:creationId xmlns:p14="http://schemas.microsoft.com/office/powerpoint/2010/main" val="2656493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11" name="Gráfico 1">
            <a:extLst>
              <a:ext uri="{FF2B5EF4-FFF2-40B4-BE49-F238E27FC236}">
                <a16:creationId xmlns:a16="http://schemas.microsoft.com/office/drawing/2014/main" id="{8BE1EE76-3D9F-4625-9CB1-52FC01A07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001078"/>
              </p:ext>
            </p:extLst>
          </p:nvPr>
        </p:nvGraphicFramePr>
        <p:xfrm>
          <a:off x="0" y="1654629"/>
          <a:ext cx="12187578" cy="448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Google Shape;563;p31">
            <a:extLst>
              <a:ext uri="{FF2B5EF4-FFF2-40B4-BE49-F238E27FC236}">
                <a16:creationId xmlns:a16="http://schemas.microsoft.com/office/drawing/2014/main" id="{30A11B1F-7AD3-4808-834C-9F6EE76FA0D9}"/>
              </a:ext>
            </a:extLst>
          </p:cNvPr>
          <p:cNvSpPr txBox="1">
            <a:spLocks/>
          </p:cNvSpPr>
          <p:nvPr/>
        </p:nvSpPr>
        <p:spPr>
          <a:xfrm>
            <a:off x="0" y="1081434"/>
            <a:ext cx="2705363" cy="57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Lilita One"/>
              <a:buNone/>
              <a:tabLst/>
              <a:defRPr/>
            </a:pPr>
            <a:r>
              <a:rPr kumimoji="0" lang="es-SV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" panose="020B0502040204020203" pitchFamily="34" charset="0"/>
                <a:sym typeface="Lilita One"/>
              </a:rPr>
              <a:t>CFP Insaforp </a:t>
            </a:r>
            <a:br>
              <a:rPr kumimoji="0" lang="es-SV" sz="20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hnschrift" panose="020B0502040204020203" pitchFamily="34" charset="0"/>
                <a:sym typeface="Lilita One"/>
              </a:rPr>
            </a:br>
            <a:r>
              <a:rPr kumimoji="0" lang="es-SV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  <a:sym typeface="Lilita One"/>
              </a:rPr>
              <a:t>en SAN BARTOLO</a:t>
            </a:r>
            <a:endParaRPr kumimoji="0" lang="es-SV" sz="20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  <a:sym typeface="Lilita One"/>
            </a:endParaRPr>
          </a:p>
        </p:txBody>
      </p:sp>
      <p:sp>
        <p:nvSpPr>
          <p:cNvPr id="7" name="Google Shape;851;p47">
            <a:extLst>
              <a:ext uri="{FF2B5EF4-FFF2-40B4-BE49-F238E27FC236}">
                <a16:creationId xmlns:a16="http://schemas.microsoft.com/office/drawing/2014/main" id="{265CA72E-C3DB-4489-A98E-B44BDF478100}"/>
              </a:ext>
            </a:extLst>
          </p:cNvPr>
          <p:cNvSpPr txBox="1">
            <a:spLocks/>
          </p:cNvSpPr>
          <p:nvPr/>
        </p:nvSpPr>
        <p:spPr>
          <a:xfrm>
            <a:off x="3578206" y="-33130"/>
            <a:ext cx="8664915" cy="134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" sz="36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Bold ITC" panose="020B0907030504020204" pitchFamily="34" charset="0"/>
                <a:ea typeface="+mj-ea"/>
                <a:cs typeface="+mj-cs"/>
                <a:sym typeface="Work Sans"/>
              </a:rPr>
              <a:t>METAS / EJECUCIÓN Participaciones  </a:t>
            </a:r>
            <a:b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C2C57F"/>
                </a:solidFill>
                <a:effectLst/>
                <a:uLnTx/>
                <a:uFillTx/>
                <a:latin typeface="Eras Bold ITC" panose="020B0907030504020204" pitchFamily="34" charset="0"/>
                <a:ea typeface="Work Sans"/>
                <a:cs typeface="Work Sans"/>
                <a:sym typeface="Work Sans"/>
              </a:rPr>
            </a:br>
            <a:r>
              <a:rPr kumimoji="0" lang="es-SV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Work Sans"/>
                <a:cs typeface="Arial"/>
                <a:sym typeface="Arial"/>
              </a:rPr>
              <a:t>Julio - Diciembre</a:t>
            </a:r>
            <a:r>
              <a:rPr kumimoji="0" lang="es-SV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Arial"/>
                <a:cs typeface="Arial"/>
                <a:sym typeface="Arial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199319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9" name="Marcador de contenido 2" descr="Objeto de SmartArt">
            <a:extLst>
              <a:ext uri="{FF2B5EF4-FFF2-40B4-BE49-F238E27FC236}">
                <a16:creationId xmlns:a16="http://schemas.microsoft.com/office/drawing/2014/main" id="{F9A02CE9-F939-4B28-B368-934E36088A1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7419768"/>
              </p:ext>
            </p:extLst>
          </p:nvPr>
        </p:nvGraphicFramePr>
        <p:xfrm>
          <a:off x="6096000" y="1212291"/>
          <a:ext cx="5552701" cy="402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DA2D5F7-3304-4B14-A666-E3BC3AE303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1" y="1212291"/>
            <a:ext cx="5215781" cy="44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23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BD5036F6-5CB6-4366-927D-EC43018CC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27176"/>
              </p:ext>
            </p:extLst>
          </p:nvPr>
        </p:nvGraphicFramePr>
        <p:xfrm>
          <a:off x="136937" y="1537577"/>
          <a:ext cx="11913703" cy="39910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13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252">
                <a:tc rowSpan="3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PROGRAMAS DE </a:t>
                      </a:r>
                    </a:p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FORMACIÓN PROFESIONAL</a:t>
                      </a:r>
                    </a:p>
                  </a:txBody>
                  <a:tcPr marL="68580" marR="68580" marT="34290" marB="3429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20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DICIEMBRE 2020 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SV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SV" sz="20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4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20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INVERSIÓN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20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2">
                <a:tc vMerge="1">
                  <a:txBody>
                    <a:bodyPr/>
                    <a:lstStyle/>
                    <a:p>
                      <a:pPr marL="0" algn="ctr" defTabSz="914354" rtl="0" eaLnBrk="1" latinLnBrk="0" hangingPunct="1"/>
                      <a:endParaRPr lang="es-SV" sz="1800" b="1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Meta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Ejecución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Meta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Ejecución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73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Handlee"/>
                          <a:cs typeface="Handlee"/>
                          <a:sym typeface="Arial"/>
                        </a:rPr>
                        <a:t>1. Programa Online para Formación Continua.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2,597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$95,000.00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$223,523.10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288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Handlee"/>
                          <a:cs typeface="Handlee"/>
                          <a:sym typeface="Arial"/>
                        </a:rPr>
                        <a:t>2. Programa Online para Formación Inicial.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$75,000.00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$296,779.35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871654"/>
                  </a:ext>
                </a:extLst>
              </a:tr>
              <a:tr h="537937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Subtotal plataforma Insaforp Online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5,561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$170,000.00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520,302.45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092913"/>
                  </a:ext>
                </a:extLst>
              </a:tr>
              <a:tr h="537937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Handlee"/>
                          <a:cs typeface="Handlee"/>
                          <a:sym typeface="Arial"/>
                        </a:rPr>
                        <a:t>3. Plataforma "Capacítate para el Empleo“.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1,300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2,555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501205"/>
                  </a:ext>
                </a:extLst>
              </a:tr>
              <a:tr h="601738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2,800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8,116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$170,000.00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520,302.45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ítulo 14">
            <a:extLst>
              <a:ext uri="{FF2B5EF4-FFF2-40B4-BE49-F238E27FC236}">
                <a16:creationId xmlns:a16="http://schemas.microsoft.com/office/drawing/2014/main" id="{0095D09C-4F11-4C49-AFB7-51DFDD4C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s-ES" b="1">
                <a:solidFill>
                  <a:schemeClr val="tx1"/>
                </a:solidFill>
                <a:latin typeface="Eras Bold ITC" panose="020B0907030504020204" pitchFamily="34" charset="0"/>
                <a:sym typeface="Lilita One"/>
              </a:rPr>
              <a:t>UNIDAD DE FORMACIÓN A DISTANCIA</a:t>
            </a:r>
            <a:br>
              <a:rPr lang="es-ES"/>
            </a:br>
            <a:r>
              <a:rPr lang="es-ES" sz="2400" kern="0">
                <a:solidFill>
                  <a:schemeClr val="tx1"/>
                </a:solidFill>
                <a:latin typeface="Segoe Script" panose="030B0504020000000003" pitchFamily="66" charset="0"/>
                <a:cs typeface="Arial"/>
                <a:sym typeface="Lilita One"/>
              </a:rPr>
              <a:t>METAS / EJECUCIÓN DICIEMBRE 2020</a:t>
            </a:r>
          </a:p>
        </p:txBody>
      </p:sp>
    </p:spTree>
    <p:extLst>
      <p:ext uri="{BB962C8B-B14F-4D97-AF65-F5344CB8AC3E}">
        <p14:creationId xmlns:p14="http://schemas.microsoft.com/office/powerpoint/2010/main" val="133670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67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BD5036F6-5CB6-4366-927D-EC43018CC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95429"/>
              </p:ext>
            </p:extLst>
          </p:nvPr>
        </p:nvGraphicFramePr>
        <p:xfrm>
          <a:off x="607821" y="1471022"/>
          <a:ext cx="11345638" cy="408571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72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439">
                <a:tc row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PROGRAMAS DE </a:t>
                      </a:r>
                    </a:p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FORMACIÓN PROFESIONAL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20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ENERO 2021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SV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kern="1200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INVERSIÓN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46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Handlee"/>
                          <a:cs typeface="Handlee"/>
                          <a:sym typeface="Arial"/>
                        </a:rPr>
                        <a:t>1. Programa Online para Formación Continua.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$35,000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591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Handlee"/>
                          <a:cs typeface="Handlee"/>
                          <a:sym typeface="Arial"/>
                        </a:rPr>
                        <a:t>2. Programa Online para Formación Inicial.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$25,000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795682"/>
                  </a:ext>
                </a:extLst>
              </a:tr>
              <a:tr h="520319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Subtotal plataforma Insaforp Online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$60,000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351736"/>
                  </a:ext>
                </a:extLst>
              </a:tr>
              <a:tr h="738696">
                <a:tc>
                  <a:txBody>
                    <a:bodyPr/>
                    <a:lstStyle/>
                    <a:p>
                      <a:pPr marL="0" marR="0" lvl="0" indent="0" algn="just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MX" sz="16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Handlee"/>
                          <a:cs typeface="Handlee"/>
                          <a:sym typeface="Arial"/>
                        </a:rPr>
                        <a:t>3. Plataforma "Capacítate para el Empleo“.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406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2,100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$60,000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ítulo 14">
            <a:extLst>
              <a:ext uri="{FF2B5EF4-FFF2-40B4-BE49-F238E27FC236}">
                <a16:creationId xmlns:a16="http://schemas.microsoft.com/office/drawing/2014/main" id="{0095D09C-4F11-4C49-AFB7-51DFDD4C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rgbClr val="FF9900">
              <a:alpha val="50000"/>
            </a:srgbClr>
          </a:solidFill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s-ES" b="1">
                <a:solidFill>
                  <a:schemeClr val="tx1"/>
                </a:solidFill>
                <a:latin typeface="Eras Bold ITC" panose="020B0907030504020204" pitchFamily="34" charset="0"/>
                <a:sym typeface="Lilita One"/>
              </a:rPr>
              <a:t>UNIDAD DE FORMACIÓN A DISTANCIA</a:t>
            </a:r>
            <a:br>
              <a:rPr lang="es-ES"/>
            </a:br>
            <a:r>
              <a:rPr lang="es-ES" sz="2400" kern="0">
                <a:solidFill>
                  <a:schemeClr val="tx1"/>
                </a:solidFill>
                <a:latin typeface="Segoe Script" panose="030B0504020000000003" pitchFamily="66" charset="0"/>
                <a:cs typeface="Arial"/>
                <a:sym typeface="Lilita One"/>
              </a:rPr>
              <a:t>METAS ENERO 2021</a:t>
            </a:r>
          </a:p>
        </p:txBody>
      </p:sp>
    </p:spTree>
    <p:extLst>
      <p:ext uri="{BB962C8B-B14F-4D97-AF65-F5344CB8AC3E}">
        <p14:creationId xmlns:p14="http://schemas.microsoft.com/office/powerpoint/2010/main" val="2786859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11" name="Gráfico 1">
            <a:extLst>
              <a:ext uri="{FF2B5EF4-FFF2-40B4-BE49-F238E27FC236}">
                <a16:creationId xmlns:a16="http://schemas.microsoft.com/office/drawing/2014/main" id="{8BE1EE76-3D9F-4625-9CB1-52FC01A07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724876"/>
              </p:ext>
            </p:extLst>
          </p:nvPr>
        </p:nvGraphicFramePr>
        <p:xfrm>
          <a:off x="0" y="1654629"/>
          <a:ext cx="12187578" cy="448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Google Shape;563;p31">
            <a:extLst>
              <a:ext uri="{FF2B5EF4-FFF2-40B4-BE49-F238E27FC236}">
                <a16:creationId xmlns:a16="http://schemas.microsoft.com/office/drawing/2014/main" id="{30A11B1F-7AD3-4808-834C-9F6EE76FA0D9}"/>
              </a:ext>
            </a:extLst>
          </p:cNvPr>
          <p:cNvSpPr txBox="1">
            <a:spLocks/>
          </p:cNvSpPr>
          <p:nvPr/>
        </p:nvSpPr>
        <p:spPr>
          <a:xfrm>
            <a:off x="0" y="1081434"/>
            <a:ext cx="3235569" cy="57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Lilita One"/>
              <a:buNone/>
              <a:tabLst/>
              <a:defRPr/>
            </a:pPr>
            <a:r>
              <a:rPr kumimoji="0" lang="es-SV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" panose="020B0502040204020203" pitchFamily="34" charset="0"/>
                <a:sym typeface="Lilita One"/>
              </a:rPr>
              <a:t>Unidad de</a:t>
            </a:r>
            <a:br>
              <a:rPr kumimoji="0" lang="es-SV" sz="20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Bahnschrift" panose="020B0502040204020203" pitchFamily="34" charset="0"/>
                <a:sym typeface="Lilita One"/>
              </a:rPr>
            </a:br>
            <a:r>
              <a:rPr lang="es-SV" sz="2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FORMACIÓN A DISTANCIA</a:t>
            </a:r>
            <a:endParaRPr kumimoji="0" lang="es-SV" sz="20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  <a:sym typeface="Lilita One"/>
            </a:endParaRPr>
          </a:p>
        </p:txBody>
      </p:sp>
      <p:sp>
        <p:nvSpPr>
          <p:cNvPr id="7" name="Google Shape;851;p47">
            <a:extLst>
              <a:ext uri="{FF2B5EF4-FFF2-40B4-BE49-F238E27FC236}">
                <a16:creationId xmlns:a16="http://schemas.microsoft.com/office/drawing/2014/main" id="{265CA72E-C3DB-4489-A98E-B44BDF478100}"/>
              </a:ext>
            </a:extLst>
          </p:cNvPr>
          <p:cNvSpPr txBox="1">
            <a:spLocks/>
          </p:cNvSpPr>
          <p:nvPr/>
        </p:nvSpPr>
        <p:spPr>
          <a:xfrm>
            <a:off x="3578206" y="-33130"/>
            <a:ext cx="8664915" cy="134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" sz="36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Bold ITC" panose="020B0907030504020204" pitchFamily="34" charset="0"/>
                <a:ea typeface="+mj-ea"/>
                <a:cs typeface="+mj-cs"/>
                <a:sym typeface="Work Sans"/>
              </a:rPr>
              <a:t>METAS / EJECUCIÓN Participaciones  </a:t>
            </a:r>
            <a:b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C2C57F"/>
                </a:solidFill>
                <a:effectLst/>
                <a:uLnTx/>
                <a:uFillTx/>
                <a:latin typeface="Eras Bold ITC" panose="020B0907030504020204" pitchFamily="34" charset="0"/>
                <a:ea typeface="Work Sans"/>
                <a:cs typeface="Work Sans"/>
                <a:sym typeface="Work Sans"/>
              </a:rPr>
            </a:br>
            <a:r>
              <a:rPr kumimoji="0" lang="es-SV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Work Sans"/>
                <a:cs typeface="Arial"/>
                <a:sym typeface="Arial"/>
              </a:rPr>
              <a:t>Julio - Diciembre</a:t>
            </a:r>
            <a:r>
              <a:rPr kumimoji="0" lang="es-SV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Arial"/>
                <a:cs typeface="Arial"/>
                <a:sym typeface="Arial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777116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140103"/>
          </a:xfrm>
        </p:spPr>
      </p:pic>
      <p:graphicFrame>
        <p:nvGraphicFramePr>
          <p:cNvPr id="10" name="Marcador de contenido 2" descr="Objeto de SmartArt">
            <a:extLst>
              <a:ext uri="{FF2B5EF4-FFF2-40B4-BE49-F238E27FC236}">
                <a16:creationId xmlns:a16="http://schemas.microsoft.com/office/drawing/2014/main" id="{00E51AD9-52AC-49A5-BF0E-64F1B769CE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1304409"/>
              </p:ext>
            </p:extLst>
          </p:nvPr>
        </p:nvGraphicFramePr>
        <p:xfrm>
          <a:off x="6637088" y="1415194"/>
          <a:ext cx="5552701" cy="402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D0B2688-3C42-4DB3-BF09-C67A18E4F8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14" y="1415194"/>
            <a:ext cx="6355841" cy="38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74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67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BD5036F6-5CB6-4366-927D-EC43018CC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358327"/>
              </p:ext>
            </p:extLst>
          </p:nvPr>
        </p:nvGraphicFramePr>
        <p:xfrm>
          <a:off x="401103" y="1821725"/>
          <a:ext cx="11345638" cy="296129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72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314">
                <a:tc row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POR TIPO DE POBLACIÓN 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20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ENERO 2021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SV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31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kern="1200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INVERSIÓN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D37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768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Handlee"/>
                          <a:cs typeface="Handlee"/>
                          <a:sym typeface="Arial"/>
                        </a:rPr>
                        <a:t>1. Trabajadores de las Empresas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3,200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$323,928.35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473"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b="0" i="0" u="none" strike="noStrike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Handlee"/>
                          <a:cs typeface="Handlee"/>
                          <a:sym typeface="Arial"/>
                        </a:rPr>
                        <a:t>2. Jóvenes y Población Vulnerable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3,851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$1,467,778.60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795682"/>
                  </a:ext>
                </a:extLst>
              </a:tr>
              <a:tr h="440422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SV" sz="18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7,051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2000" b="1" i="0" u="none" strike="noStrike" kern="1200" cap="none">
                          <a:solidFill>
                            <a:schemeClr val="accent6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$1,791,706.95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ítulo 14">
            <a:extLst>
              <a:ext uri="{FF2B5EF4-FFF2-40B4-BE49-F238E27FC236}">
                <a16:creationId xmlns:a16="http://schemas.microsoft.com/office/drawing/2014/main" id="{0095D09C-4F11-4C49-AFB7-51DFDD4C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rgbClr val="FF9900">
              <a:alpha val="50000"/>
            </a:srgbClr>
          </a:solidFill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s-ES" b="1">
                <a:solidFill>
                  <a:schemeClr val="tx1"/>
                </a:solidFill>
                <a:latin typeface="Eras Bold ITC" panose="020B0907030504020204" pitchFamily="34" charset="0"/>
                <a:sym typeface="Lilita One"/>
              </a:rPr>
              <a:t>INSAFORP</a:t>
            </a:r>
            <a:br>
              <a:rPr lang="es-ES"/>
            </a:br>
            <a:r>
              <a:rPr lang="es-ES" sz="2400" kern="0">
                <a:solidFill>
                  <a:schemeClr val="tx1"/>
                </a:solidFill>
                <a:latin typeface="Segoe Script" panose="030B0504020000000003" pitchFamily="66" charset="0"/>
                <a:cs typeface="Arial"/>
                <a:sym typeface="Lilita One"/>
              </a:rPr>
              <a:t>METAS ENERO 2021</a:t>
            </a:r>
          </a:p>
        </p:txBody>
      </p:sp>
    </p:spTree>
    <p:extLst>
      <p:ext uri="{BB962C8B-B14F-4D97-AF65-F5344CB8AC3E}">
        <p14:creationId xmlns:p14="http://schemas.microsoft.com/office/powerpoint/2010/main" val="1892365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15F33F12-D072-437E-8DA2-5EB3377F72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r="10997"/>
          <a:stretch/>
        </p:blipFill>
        <p:spPr>
          <a:xfrm>
            <a:off x="633407" y="1546268"/>
            <a:ext cx="10925186" cy="37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1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140103"/>
          </a:xfrm>
        </p:spPr>
      </p:pic>
      <p:graphicFrame>
        <p:nvGraphicFramePr>
          <p:cNvPr id="10" name="Marcador de contenido 2" descr="Objeto de SmartArt">
            <a:extLst>
              <a:ext uri="{FF2B5EF4-FFF2-40B4-BE49-F238E27FC236}">
                <a16:creationId xmlns:a16="http://schemas.microsoft.com/office/drawing/2014/main" id="{00E51AD9-52AC-49A5-BF0E-64F1B769CE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0285795"/>
              </p:ext>
            </p:extLst>
          </p:nvPr>
        </p:nvGraphicFramePr>
        <p:xfrm>
          <a:off x="6637088" y="1415194"/>
          <a:ext cx="5552701" cy="402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C02811C-99DE-4F49-B81E-5921069F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7" y="1834923"/>
            <a:ext cx="5944200" cy="34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0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sp>
        <p:nvSpPr>
          <p:cNvPr id="16" name="Google Shape;851;p47">
            <a:extLst>
              <a:ext uri="{FF2B5EF4-FFF2-40B4-BE49-F238E27FC236}">
                <a16:creationId xmlns:a16="http://schemas.microsoft.com/office/drawing/2014/main" id="{9902DD10-A2A2-48D2-A06E-2E0BE0B7F992}"/>
              </a:ext>
            </a:extLst>
          </p:cNvPr>
          <p:cNvSpPr txBox="1">
            <a:spLocks/>
          </p:cNvSpPr>
          <p:nvPr/>
        </p:nvSpPr>
        <p:spPr>
          <a:xfrm>
            <a:off x="5006398" y="59384"/>
            <a:ext cx="7541200" cy="134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" sz="3600" b="1" spc="-50">
                <a:solidFill>
                  <a:schemeClr val="tx1"/>
                </a:solidFill>
                <a:latin typeface="Eras Bold ITC" panose="020B0907030504020204" pitchFamily="34" charset="0"/>
                <a:ea typeface="+mj-ea"/>
                <a:cs typeface="+mj-cs"/>
                <a:sym typeface="Work Sans"/>
              </a:rPr>
              <a:t>METAS / EJECUCIÓN Insaforp  </a:t>
            </a:r>
            <a:br>
              <a:rPr lang="en" sz="1800" kern="0">
                <a:solidFill>
                  <a:srgbClr val="C2C57F"/>
                </a:solidFill>
                <a:latin typeface="Eras Bold ITC" panose="020B0907030504020204" pitchFamily="34" charset="0"/>
                <a:ea typeface="Work Sans"/>
                <a:cs typeface="Work Sans"/>
                <a:sym typeface="Work Sans"/>
              </a:rPr>
            </a:br>
            <a:r>
              <a:rPr lang="es-SV" sz="2400" kern="0">
                <a:solidFill>
                  <a:schemeClr val="tx1"/>
                </a:solidFill>
                <a:latin typeface="Segoe Script" panose="030B0504020000000003" pitchFamily="66" charset="0"/>
                <a:ea typeface="Work Sans"/>
                <a:cs typeface="Arial"/>
                <a:sym typeface="Arial"/>
              </a:rPr>
              <a:t>Diciembre</a:t>
            </a:r>
            <a:r>
              <a:rPr lang="es-SV" sz="2400" kern="0">
                <a:solidFill>
                  <a:schemeClr val="tx1"/>
                </a:solidFill>
                <a:latin typeface="Segoe Script" panose="030B0504020000000003" pitchFamily="66" charset="0"/>
                <a:ea typeface="Arial"/>
                <a:cs typeface="Arial"/>
                <a:sym typeface="Arial"/>
              </a:rPr>
              <a:t> 2020</a:t>
            </a:r>
          </a:p>
        </p:txBody>
      </p:sp>
      <p:graphicFrame>
        <p:nvGraphicFramePr>
          <p:cNvPr id="18" name="Tabla 9">
            <a:extLst>
              <a:ext uri="{FF2B5EF4-FFF2-40B4-BE49-F238E27FC236}">
                <a16:creationId xmlns:a16="http://schemas.microsoft.com/office/drawing/2014/main" id="{C666D68D-5B5B-475A-B572-1665F4AA0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03020"/>
              </p:ext>
            </p:extLst>
          </p:nvPr>
        </p:nvGraphicFramePr>
        <p:xfrm>
          <a:off x="677997" y="2413798"/>
          <a:ext cx="10043012" cy="2889722"/>
        </p:xfrm>
        <a:graphic>
          <a:graphicData uri="http://schemas.openxmlformats.org/drawingml/2006/table">
            <a:tbl>
              <a:tblPr firstRow="1" bandRow="1"/>
              <a:tblGrid>
                <a:gridCol w="264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12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20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Meta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Ejecución participaciones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Meta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Inversión 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Ejecución inversión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12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Trabajadores de las Empresas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1393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7,016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1393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8,580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1393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$586,384.24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1393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$787,315.08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1393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38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Jóvenes y población vulnerable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5,440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7,358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$1,722,139.97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$1,698,051.79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8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600" b="1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1" i="0" u="none" strike="noStrike" kern="1200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12,456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1" i="0" u="none" strike="noStrike" kern="1200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15,938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1" i="0" u="none" strike="noStrike" kern="1200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$2,308,524.22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1" i="0" u="none" strike="noStrike" kern="1200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$2,485,366.87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2D072DED-BBBE-4D2C-A594-6DF7A38E2E2A}"/>
              </a:ext>
            </a:extLst>
          </p:cNvPr>
          <p:cNvSpPr txBox="1"/>
          <p:nvPr/>
        </p:nvSpPr>
        <p:spPr>
          <a:xfrm>
            <a:off x="597082" y="1985345"/>
            <a:ext cx="3375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000" b="1" kern="0"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  <p:extLst>
      <p:ext uri="{BB962C8B-B14F-4D97-AF65-F5344CB8AC3E}">
        <p14:creationId xmlns:p14="http://schemas.microsoft.com/office/powerpoint/2010/main" val="75176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sp>
        <p:nvSpPr>
          <p:cNvPr id="16" name="Google Shape;851;p47">
            <a:extLst>
              <a:ext uri="{FF2B5EF4-FFF2-40B4-BE49-F238E27FC236}">
                <a16:creationId xmlns:a16="http://schemas.microsoft.com/office/drawing/2014/main" id="{9902DD10-A2A2-48D2-A06E-2E0BE0B7F992}"/>
              </a:ext>
            </a:extLst>
          </p:cNvPr>
          <p:cNvSpPr txBox="1">
            <a:spLocks/>
          </p:cNvSpPr>
          <p:nvPr/>
        </p:nvSpPr>
        <p:spPr>
          <a:xfrm>
            <a:off x="5006398" y="59384"/>
            <a:ext cx="7541200" cy="134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" sz="3600" b="1" spc="-50">
                <a:solidFill>
                  <a:schemeClr val="tx1"/>
                </a:solidFill>
                <a:latin typeface="Eras Bold ITC" panose="020B0907030504020204" pitchFamily="34" charset="0"/>
                <a:ea typeface="+mj-ea"/>
                <a:cs typeface="+mj-cs"/>
                <a:sym typeface="Work Sans"/>
              </a:rPr>
              <a:t>METAS / EJECUCIÓN Insaforp  </a:t>
            </a:r>
            <a:br>
              <a:rPr lang="en" sz="1800" kern="0">
                <a:solidFill>
                  <a:srgbClr val="C2C57F"/>
                </a:solidFill>
                <a:latin typeface="Eras Bold ITC" panose="020B0907030504020204" pitchFamily="34" charset="0"/>
                <a:ea typeface="Work Sans"/>
                <a:cs typeface="Work Sans"/>
                <a:sym typeface="Work Sans"/>
              </a:rPr>
            </a:br>
            <a:r>
              <a:rPr lang="es-SV" sz="2400" kern="0">
                <a:solidFill>
                  <a:schemeClr val="tx1"/>
                </a:solidFill>
                <a:latin typeface="Segoe Script" panose="030B0504020000000003" pitchFamily="66" charset="0"/>
                <a:ea typeface="Work Sans"/>
                <a:cs typeface="Arial"/>
                <a:sym typeface="Arial"/>
              </a:rPr>
              <a:t>Diciembre</a:t>
            </a:r>
            <a:r>
              <a:rPr lang="es-SV" sz="2400" kern="0">
                <a:solidFill>
                  <a:schemeClr val="tx1"/>
                </a:solidFill>
                <a:latin typeface="Segoe Script" panose="030B0504020000000003" pitchFamily="66" charset="0"/>
                <a:ea typeface="Arial"/>
                <a:cs typeface="Arial"/>
                <a:sym typeface="Arial"/>
              </a:rPr>
              <a:t> 2020</a:t>
            </a:r>
          </a:p>
        </p:txBody>
      </p:sp>
      <p:graphicFrame>
        <p:nvGraphicFramePr>
          <p:cNvPr id="18" name="Tabla 9">
            <a:extLst>
              <a:ext uri="{FF2B5EF4-FFF2-40B4-BE49-F238E27FC236}">
                <a16:creationId xmlns:a16="http://schemas.microsoft.com/office/drawing/2014/main" id="{C666D68D-5B5B-475A-B572-1665F4AA0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82203"/>
              </p:ext>
            </p:extLst>
          </p:nvPr>
        </p:nvGraphicFramePr>
        <p:xfrm>
          <a:off x="171560" y="1706807"/>
          <a:ext cx="11800046" cy="4124917"/>
        </p:xfrm>
        <a:graphic>
          <a:graphicData uri="http://schemas.openxmlformats.org/drawingml/2006/table">
            <a:tbl>
              <a:tblPr firstRow="1" bandRow="1"/>
              <a:tblGrid>
                <a:gridCol w="1716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717">
                  <a:extLst>
                    <a:ext uri="{9D8B030D-6E8A-4147-A177-3AD203B41FA5}">
                      <a16:colId xmlns:a16="http://schemas.microsoft.com/office/drawing/2014/main" val="1637081346"/>
                    </a:ext>
                  </a:extLst>
                </a:gridCol>
                <a:gridCol w="1603717">
                  <a:extLst>
                    <a:ext uri="{9D8B030D-6E8A-4147-A177-3AD203B41FA5}">
                      <a16:colId xmlns:a16="http://schemas.microsoft.com/office/drawing/2014/main" val="3744822964"/>
                    </a:ext>
                  </a:extLst>
                </a:gridCol>
              </a:tblGrid>
              <a:tr h="62843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20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TRABAJADORES DE LAS EMPRESAS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0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JÓVENES Y POBLACIÓN VULNERABLE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0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TOTAL 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0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20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kern="1200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kern="1200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Inversión 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kern="1200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kern="1200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Inversión 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kern="1200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Participaciones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kern="1200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Inversión 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861294"/>
                  </a:ext>
                </a:extLst>
              </a:tr>
              <a:tr h="7871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6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Herramientas Tecnológicas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1393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4,128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1393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$416,306.01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1393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$24,367.48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4,317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$440,673.49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1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3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6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Presencial 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1,855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$147,485.97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4,205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$1,376,904.96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6,060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$1,524,390.93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3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600" b="0" i="0" u="none" strike="noStrike" cap="none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Virtual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2,597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$223,523.10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2,964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$296,779.35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  <a:sym typeface="Arial"/>
                        </a:rPr>
                        <a:t>5,561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$520,302.45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805721"/>
                  </a:ext>
                </a:extLst>
              </a:tr>
              <a:tr h="44208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600" b="1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1" i="0" u="none" strike="noStrike" kern="1200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8,580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1" i="0" u="none" strike="noStrike" kern="1200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$787,315.08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1" i="0" u="none" strike="noStrike" kern="1200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7,358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1" i="0" u="none" strike="noStrike" kern="1200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$1,698,051.79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1" i="0" u="none" strike="noStrike" kern="1200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15,938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800" b="1" i="0" u="none" strike="noStrike" kern="1200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$2,485,366.87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1393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2D072DED-BBBE-4D2C-A594-6DF7A38E2E2A}"/>
              </a:ext>
            </a:extLst>
          </p:cNvPr>
          <p:cNvSpPr txBox="1"/>
          <p:nvPr/>
        </p:nvSpPr>
        <p:spPr>
          <a:xfrm>
            <a:off x="-871417" y="1306697"/>
            <a:ext cx="3375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000" b="1" kern="0"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MODALIDAD</a:t>
            </a:r>
          </a:p>
        </p:txBody>
      </p:sp>
    </p:spTree>
    <p:extLst>
      <p:ext uri="{BB962C8B-B14F-4D97-AF65-F5344CB8AC3E}">
        <p14:creationId xmlns:p14="http://schemas.microsoft.com/office/powerpoint/2010/main" val="161048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sp>
        <p:nvSpPr>
          <p:cNvPr id="16" name="Google Shape;851;p47">
            <a:extLst>
              <a:ext uri="{FF2B5EF4-FFF2-40B4-BE49-F238E27FC236}">
                <a16:creationId xmlns:a16="http://schemas.microsoft.com/office/drawing/2014/main" id="{9902DD10-A2A2-48D2-A06E-2E0BE0B7F992}"/>
              </a:ext>
            </a:extLst>
          </p:cNvPr>
          <p:cNvSpPr txBox="1">
            <a:spLocks/>
          </p:cNvSpPr>
          <p:nvPr/>
        </p:nvSpPr>
        <p:spPr>
          <a:xfrm>
            <a:off x="5006398" y="59384"/>
            <a:ext cx="7541200" cy="134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" sz="3600" b="1" spc="-50">
                <a:solidFill>
                  <a:schemeClr val="tx1"/>
                </a:solidFill>
                <a:latin typeface="Eras Bold ITC" panose="020B0907030504020204" pitchFamily="34" charset="0"/>
                <a:ea typeface="+mj-ea"/>
                <a:cs typeface="+mj-cs"/>
                <a:sym typeface="Work Sans"/>
              </a:rPr>
              <a:t>METAS / EJECUCIÓN Insaforp  </a:t>
            </a:r>
            <a:br>
              <a:rPr lang="en" sz="1800" kern="0">
                <a:solidFill>
                  <a:srgbClr val="C2C57F"/>
                </a:solidFill>
                <a:latin typeface="Eras Bold ITC" panose="020B0907030504020204" pitchFamily="34" charset="0"/>
                <a:ea typeface="Work Sans"/>
                <a:cs typeface="Work Sans"/>
                <a:sym typeface="Work Sans"/>
              </a:rPr>
            </a:br>
            <a:r>
              <a:rPr lang="es-SV" sz="2400" kern="0">
                <a:solidFill>
                  <a:schemeClr val="tx1"/>
                </a:solidFill>
                <a:latin typeface="Segoe Script" panose="030B0504020000000003" pitchFamily="66" charset="0"/>
                <a:ea typeface="Work Sans"/>
                <a:cs typeface="Arial"/>
                <a:sym typeface="Arial"/>
              </a:rPr>
              <a:t>Diciembre</a:t>
            </a:r>
            <a:r>
              <a:rPr lang="es-SV" sz="2400" kern="0">
                <a:solidFill>
                  <a:schemeClr val="tx1"/>
                </a:solidFill>
                <a:latin typeface="Segoe Script" panose="030B0504020000000003" pitchFamily="66" charset="0"/>
                <a:ea typeface="Arial"/>
                <a:cs typeface="Arial"/>
                <a:sym typeface="Arial"/>
              </a:rPr>
              <a:t> 2020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D072DED-BBBE-4D2C-A594-6DF7A38E2E2A}"/>
              </a:ext>
            </a:extLst>
          </p:cNvPr>
          <p:cNvSpPr txBox="1"/>
          <p:nvPr/>
        </p:nvSpPr>
        <p:spPr>
          <a:xfrm>
            <a:off x="-422630" y="1679383"/>
            <a:ext cx="484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000" b="1" kern="0"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MODALIDAD DE EJECUCIÓN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84B49DA-BCCF-4B3F-B814-286B7FC11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224542"/>
              </p:ext>
            </p:extLst>
          </p:nvPr>
        </p:nvGraphicFramePr>
        <p:xfrm>
          <a:off x="0" y="2263507"/>
          <a:ext cx="5805993" cy="369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91401CF-103B-4A6D-8603-A6ADAFCDA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961104"/>
              </p:ext>
            </p:extLst>
          </p:nvPr>
        </p:nvGraphicFramePr>
        <p:xfrm>
          <a:off x="5874001" y="2263507"/>
          <a:ext cx="5805993" cy="369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392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sp>
        <p:nvSpPr>
          <p:cNvPr id="16" name="Google Shape;851;p47">
            <a:extLst>
              <a:ext uri="{FF2B5EF4-FFF2-40B4-BE49-F238E27FC236}">
                <a16:creationId xmlns:a16="http://schemas.microsoft.com/office/drawing/2014/main" id="{9902DD10-A2A2-48D2-A06E-2E0BE0B7F992}"/>
              </a:ext>
            </a:extLst>
          </p:cNvPr>
          <p:cNvSpPr txBox="1">
            <a:spLocks/>
          </p:cNvSpPr>
          <p:nvPr/>
        </p:nvSpPr>
        <p:spPr>
          <a:xfrm>
            <a:off x="262675" y="59384"/>
            <a:ext cx="11662227" cy="159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" sz="3600" b="1" spc="-50">
                <a:solidFill>
                  <a:schemeClr val="tx1"/>
                </a:solidFill>
                <a:latin typeface="Eras Bold ITC" panose="020B0907030504020204" pitchFamily="34" charset="0"/>
                <a:ea typeface="+mj-ea"/>
                <a:cs typeface="+mj-cs"/>
                <a:sym typeface="Work Sans"/>
              </a:rPr>
              <a:t>METAS / EJECUCIÓN Insaforp (Participaciones)  </a:t>
            </a:r>
            <a:br>
              <a:rPr lang="en" sz="1800" kern="0">
                <a:solidFill>
                  <a:srgbClr val="C2C57F"/>
                </a:solidFill>
                <a:latin typeface="Eras Bold ITC" panose="020B0907030504020204" pitchFamily="34" charset="0"/>
                <a:ea typeface="Work Sans"/>
                <a:cs typeface="Work Sans"/>
                <a:sym typeface="Work Sans"/>
              </a:rPr>
            </a:br>
            <a:r>
              <a:rPr lang="es-SV" sz="2400" kern="0">
                <a:solidFill>
                  <a:schemeClr val="tx1"/>
                </a:solidFill>
                <a:latin typeface="Segoe Script" panose="030B0504020000000003" pitchFamily="66" charset="0"/>
                <a:ea typeface="Work Sans"/>
                <a:cs typeface="Arial"/>
                <a:sym typeface="Arial"/>
              </a:rPr>
              <a:t>Julio a Diciembre</a:t>
            </a:r>
            <a:r>
              <a:rPr lang="es-SV" sz="2400" kern="0">
                <a:solidFill>
                  <a:schemeClr val="tx1"/>
                </a:solidFill>
                <a:latin typeface="Segoe Script" panose="030B0504020000000003" pitchFamily="66" charset="0"/>
                <a:ea typeface="Arial"/>
                <a:cs typeface="Arial"/>
                <a:sym typeface="Arial"/>
              </a:rPr>
              <a:t> 2020</a:t>
            </a:r>
          </a:p>
        </p:txBody>
      </p:sp>
      <p:graphicFrame>
        <p:nvGraphicFramePr>
          <p:cNvPr id="11" name="Gráfico 1">
            <a:extLst>
              <a:ext uri="{FF2B5EF4-FFF2-40B4-BE49-F238E27FC236}">
                <a16:creationId xmlns:a16="http://schemas.microsoft.com/office/drawing/2014/main" id="{8BE1EE76-3D9F-4625-9CB1-52FC01A07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953345"/>
              </p:ext>
            </p:extLst>
          </p:nvPr>
        </p:nvGraphicFramePr>
        <p:xfrm>
          <a:off x="0" y="1654629"/>
          <a:ext cx="12187578" cy="448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312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578" cy="614010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sp>
        <p:nvSpPr>
          <p:cNvPr id="16" name="Google Shape;851;p47">
            <a:extLst>
              <a:ext uri="{FF2B5EF4-FFF2-40B4-BE49-F238E27FC236}">
                <a16:creationId xmlns:a16="http://schemas.microsoft.com/office/drawing/2014/main" id="{9902DD10-A2A2-48D2-A06E-2E0BE0B7F992}"/>
              </a:ext>
            </a:extLst>
          </p:cNvPr>
          <p:cNvSpPr txBox="1">
            <a:spLocks/>
          </p:cNvSpPr>
          <p:nvPr/>
        </p:nvSpPr>
        <p:spPr>
          <a:xfrm>
            <a:off x="262675" y="59384"/>
            <a:ext cx="11662227" cy="159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" sz="3600" b="1" spc="-50">
                <a:solidFill>
                  <a:schemeClr val="tx1"/>
                </a:solidFill>
                <a:latin typeface="Eras Bold ITC" panose="020B0907030504020204" pitchFamily="34" charset="0"/>
                <a:ea typeface="+mj-ea"/>
                <a:cs typeface="+mj-cs"/>
                <a:sym typeface="Work Sans"/>
              </a:rPr>
              <a:t>METAS / EJECUCIÓN Insaforp (Inversión)  </a:t>
            </a:r>
            <a:br>
              <a:rPr lang="en" sz="1800" kern="0">
                <a:solidFill>
                  <a:srgbClr val="C2C57F"/>
                </a:solidFill>
                <a:latin typeface="Eras Bold ITC" panose="020B0907030504020204" pitchFamily="34" charset="0"/>
                <a:ea typeface="Work Sans"/>
                <a:cs typeface="Work Sans"/>
                <a:sym typeface="Work Sans"/>
              </a:rPr>
            </a:br>
            <a:r>
              <a:rPr lang="es-SV" sz="2400" kern="0">
                <a:solidFill>
                  <a:schemeClr val="tx1"/>
                </a:solidFill>
                <a:latin typeface="Segoe Script" panose="030B0504020000000003" pitchFamily="66" charset="0"/>
                <a:ea typeface="Work Sans"/>
                <a:cs typeface="Arial"/>
                <a:sym typeface="Arial"/>
              </a:rPr>
              <a:t>Julio a Diciembre</a:t>
            </a:r>
            <a:r>
              <a:rPr lang="es-SV" sz="2400" kern="0">
                <a:solidFill>
                  <a:schemeClr val="tx1"/>
                </a:solidFill>
                <a:latin typeface="Segoe Script" panose="030B0504020000000003" pitchFamily="66" charset="0"/>
                <a:ea typeface="Arial"/>
                <a:cs typeface="Arial"/>
                <a:sym typeface="Arial"/>
              </a:rPr>
              <a:t> 2020</a:t>
            </a:r>
          </a:p>
        </p:txBody>
      </p:sp>
      <p:graphicFrame>
        <p:nvGraphicFramePr>
          <p:cNvPr id="11" name="Gráfico 1">
            <a:extLst>
              <a:ext uri="{FF2B5EF4-FFF2-40B4-BE49-F238E27FC236}">
                <a16:creationId xmlns:a16="http://schemas.microsoft.com/office/drawing/2014/main" id="{8BE1EE76-3D9F-4625-9CB1-52FC01A07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922060"/>
              </p:ext>
            </p:extLst>
          </p:nvPr>
        </p:nvGraphicFramePr>
        <p:xfrm>
          <a:off x="0" y="1654629"/>
          <a:ext cx="12187578" cy="448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87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descr="Una persona que usa un ordenado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140103"/>
          </a:xfrm>
        </p:spPr>
      </p:pic>
      <p:graphicFrame>
        <p:nvGraphicFramePr>
          <p:cNvPr id="10" name="Marcador de contenido 2" descr="Objeto de SmartArt">
            <a:extLst>
              <a:ext uri="{FF2B5EF4-FFF2-40B4-BE49-F238E27FC236}">
                <a16:creationId xmlns:a16="http://schemas.microsoft.com/office/drawing/2014/main" id="{00E51AD9-52AC-49A5-BF0E-64F1B769CE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4305477"/>
              </p:ext>
            </p:extLst>
          </p:nvPr>
        </p:nvGraphicFramePr>
        <p:xfrm>
          <a:off x="6637088" y="1415194"/>
          <a:ext cx="5552701" cy="402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316FD85E-74EC-4A85-98C7-7FA99D8553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10" y="6173233"/>
            <a:ext cx="1340690" cy="73294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09777C0-90A2-47D1-8C30-A7CAD9A2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3" y="1566036"/>
            <a:ext cx="6167137" cy="35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037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Custom 62">
      <a:dk1>
        <a:srgbClr val="000000"/>
      </a:dk1>
      <a:lt1>
        <a:srgbClr val="FFFFFF"/>
      </a:lt1>
      <a:dk2>
        <a:srgbClr val="322441"/>
      </a:dk2>
      <a:lt2>
        <a:srgbClr val="E8E8E2"/>
      </a:lt2>
      <a:accent1>
        <a:srgbClr val="3F3DE3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42571023_TF11534312.potx" id="{2291DC7D-CF71-47B7-9007-7770FC51FEB1}" vid="{FCED88B2-71A7-444D-B83F-FD7C823473E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E75151"/>
    </a:dk1>
    <a:lt1>
      <a:srgbClr val="353B51"/>
    </a:lt1>
    <a:dk2>
      <a:srgbClr val="FFFFFF"/>
    </a:dk2>
    <a:lt2>
      <a:srgbClr val="385E6D"/>
    </a:lt2>
    <a:accent1>
      <a:srgbClr val="C2C57F"/>
    </a:accent1>
    <a:accent2>
      <a:srgbClr val="FCC88A"/>
    </a:accent2>
    <a:accent3>
      <a:srgbClr val="A13939"/>
    </a:accent3>
    <a:accent4>
      <a:srgbClr val="56869E"/>
    </a:accent4>
    <a:accent5>
      <a:srgbClr val="AAAD69"/>
    </a:accent5>
    <a:accent6>
      <a:srgbClr val="EAEAEA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E75151"/>
    </a:dk1>
    <a:lt1>
      <a:srgbClr val="353B51"/>
    </a:lt1>
    <a:dk2>
      <a:srgbClr val="FFFFFF"/>
    </a:dk2>
    <a:lt2>
      <a:srgbClr val="385E6D"/>
    </a:lt2>
    <a:accent1>
      <a:srgbClr val="C2C57F"/>
    </a:accent1>
    <a:accent2>
      <a:srgbClr val="FCC88A"/>
    </a:accent2>
    <a:accent3>
      <a:srgbClr val="A13939"/>
    </a:accent3>
    <a:accent4>
      <a:srgbClr val="56869E"/>
    </a:accent4>
    <a:accent5>
      <a:srgbClr val="AAAD69"/>
    </a:accent5>
    <a:accent6>
      <a:srgbClr val="EAEAEA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E75151"/>
    </a:dk1>
    <a:lt1>
      <a:srgbClr val="353B51"/>
    </a:lt1>
    <a:dk2>
      <a:srgbClr val="FFFFFF"/>
    </a:dk2>
    <a:lt2>
      <a:srgbClr val="385E6D"/>
    </a:lt2>
    <a:accent1>
      <a:srgbClr val="C2C57F"/>
    </a:accent1>
    <a:accent2>
      <a:srgbClr val="FCC88A"/>
    </a:accent2>
    <a:accent3>
      <a:srgbClr val="A13939"/>
    </a:accent3>
    <a:accent4>
      <a:srgbClr val="56869E"/>
    </a:accent4>
    <a:accent5>
      <a:srgbClr val="AAAD69"/>
    </a:accent5>
    <a:accent6>
      <a:srgbClr val="EAEAEA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imple Light">
    <a:dk1>
      <a:srgbClr val="E75151"/>
    </a:dk1>
    <a:lt1>
      <a:srgbClr val="353B51"/>
    </a:lt1>
    <a:dk2>
      <a:srgbClr val="FFFFFF"/>
    </a:dk2>
    <a:lt2>
      <a:srgbClr val="385E6D"/>
    </a:lt2>
    <a:accent1>
      <a:srgbClr val="C2C57F"/>
    </a:accent1>
    <a:accent2>
      <a:srgbClr val="FCC88A"/>
    </a:accent2>
    <a:accent3>
      <a:srgbClr val="A13939"/>
    </a:accent3>
    <a:accent4>
      <a:srgbClr val="56869E"/>
    </a:accent4>
    <a:accent5>
      <a:srgbClr val="AAAD69"/>
    </a:accent5>
    <a:accent6>
      <a:srgbClr val="EAEAEA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imple Light">
    <a:dk1>
      <a:srgbClr val="E75151"/>
    </a:dk1>
    <a:lt1>
      <a:srgbClr val="353B51"/>
    </a:lt1>
    <a:dk2>
      <a:srgbClr val="FFFFFF"/>
    </a:dk2>
    <a:lt2>
      <a:srgbClr val="385E6D"/>
    </a:lt2>
    <a:accent1>
      <a:srgbClr val="C2C57F"/>
    </a:accent1>
    <a:accent2>
      <a:srgbClr val="FCC88A"/>
    </a:accent2>
    <a:accent3>
      <a:srgbClr val="A13939"/>
    </a:accent3>
    <a:accent4>
      <a:srgbClr val="56869E"/>
    </a:accent4>
    <a:accent5>
      <a:srgbClr val="AAAD69"/>
    </a:accent5>
    <a:accent6>
      <a:srgbClr val="EAEAEA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imple Light">
    <a:dk1>
      <a:srgbClr val="E75151"/>
    </a:dk1>
    <a:lt1>
      <a:srgbClr val="353B51"/>
    </a:lt1>
    <a:dk2>
      <a:srgbClr val="FFFFFF"/>
    </a:dk2>
    <a:lt2>
      <a:srgbClr val="385E6D"/>
    </a:lt2>
    <a:accent1>
      <a:srgbClr val="C2C57F"/>
    </a:accent1>
    <a:accent2>
      <a:srgbClr val="FCC88A"/>
    </a:accent2>
    <a:accent3>
      <a:srgbClr val="A13939"/>
    </a:accent3>
    <a:accent4>
      <a:srgbClr val="56869E"/>
    </a:accent4>
    <a:accent5>
      <a:srgbClr val="AAAD69"/>
    </a:accent5>
    <a:accent6>
      <a:srgbClr val="EAEAEA"/>
    </a:accent6>
    <a:hlink>
      <a:srgbClr val="0097A7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25732605E0F142867347B09BEBBDA3" ma:contentTypeVersion="9" ma:contentTypeDescription="Crear nuevo documento." ma:contentTypeScope="" ma:versionID="ecda71008b13c98a883e5955510bb750">
  <xsd:schema xmlns:xsd="http://www.w3.org/2001/XMLSchema" xmlns:xs="http://www.w3.org/2001/XMLSchema" xmlns:p="http://schemas.microsoft.com/office/2006/metadata/properties" xmlns:ns2="dfeb851c-4d5a-4eac-8b39-11e3e3864464" xmlns:ns3="ef0ff22e-e03c-4247-8f8c-fa0f4517d89e" targetNamespace="http://schemas.microsoft.com/office/2006/metadata/properties" ma:root="true" ma:fieldsID="cc7bc77de37be8fb5340b1e86c0ad935" ns2:_="" ns3:_="">
    <xsd:import namespace="dfeb851c-4d5a-4eac-8b39-11e3e3864464"/>
    <xsd:import namespace="ef0ff22e-e03c-4247-8f8c-fa0f4517d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b851c-4d5a-4eac-8b39-11e3e3864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ff22e-e03c-4247-8f8c-fa0f4517d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13EF9B-BE73-40CF-9A6A-62A9DD612B47}">
  <ds:schemaRefs>
    <ds:schemaRef ds:uri="dfeb851c-4d5a-4eac-8b39-11e3e3864464"/>
    <ds:schemaRef ds:uri="ef0ff22e-e03c-4247-8f8c-fa0f4517d8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71148D-2BD4-4450-9095-D0C9858E6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A3FEB-395D-405B-B415-A325AFF56288}">
  <ds:schemaRefs>
    <ds:schemaRef ds:uri="dfeb851c-4d5a-4eac-8b39-11e3e3864464"/>
    <ds:schemaRef ds:uri="ef0ff22e-e03c-4247-8f8c-fa0f4517d8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Panorámica</PresentationFormat>
  <Paragraphs>377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Arial</vt:lpstr>
      <vt:lpstr>Bahnschrift</vt:lpstr>
      <vt:lpstr>Calibri</vt:lpstr>
      <vt:lpstr>Calibri Light</vt:lpstr>
      <vt:lpstr>Eras Bold ITC</vt:lpstr>
      <vt:lpstr>Eras Demi ITC</vt:lpstr>
      <vt:lpstr>Handlee</vt:lpstr>
      <vt:lpstr>Lilita One</vt:lpstr>
      <vt:lpstr>Segoe Script</vt:lpstr>
      <vt:lpstr>Wingdings</vt:lpstr>
      <vt:lpstr>RetrospectVTI</vt:lpstr>
      <vt:lpstr>INFORME MENSUAL 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GERENCIA DE FORMACIÓN CONTINUA  METAS / EJECUCIÓN DICIEMBRE 2020</vt:lpstr>
      <vt:lpstr>GERENCIA DE FORMACIÓN CONTINUA  METAS ENERO 2021</vt:lpstr>
      <vt:lpstr>Presentación de PowerPoint</vt:lpstr>
      <vt:lpstr>Presentación de PowerPoint</vt:lpstr>
      <vt:lpstr>GERENCIA DE FORMACIÓN INICIAL  METAS / EJECUCIÓN DICIEMBRE 2020</vt:lpstr>
      <vt:lpstr>GERENCIA DE FORMACIÓN INICIAL  METAS ENERO 2021</vt:lpstr>
      <vt:lpstr>Presentación de PowerPoint</vt:lpstr>
      <vt:lpstr>Presentación de PowerPoint</vt:lpstr>
      <vt:lpstr>CFP INSAFORP SAN BARTOLO METAS / EJECUCIÓN DICIEMBRE 2020</vt:lpstr>
      <vt:lpstr>CFP INSAFORP SAN BARTOLO METAS ENERO 2021</vt:lpstr>
      <vt:lpstr>Presentación de PowerPoint</vt:lpstr>
      <vt:lpstr>Presentación de PowerPoint</vt:lpstr>
      <vt:lpstr>UNIDAD DE FORMACIÓN A DISTANCIA METAS / EJECUCIÓN DICIEMBRE 2020</vt:lpstr>
      <vt:lpstr>UNIDAD DE FORMACIÓN A DISTANCIA METAS ENERO 2021</vt:lpstr>
      <vt:lpstr>Presentación de PowerPoint</vt:lpstr>
      <vt:lpstr>Presentación de PowerPoint</vt:lpstr>
      <vt:lpstr>INSAFORP METAS ENERO 2021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MENSUAL</dc:title>
  <dc:creator>Manuel</dc:creator>
  <cp:lastModifiedBy>Rosy DeLeon</cp:lastModifiedBy>
  <cp:revision>2</cp:revision>
  <dcterms:created xsi:type="dcterms:W3CDTF">2021-01-08T16:11:27Z</dcterms:created>
  <dcterms:modified xsi:type="dcterms:W3CDTF">2021-04-13T17:33:35Z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0x010100D025732605E0F142867347B09BEBBDA3</vt:lpwstr>
  </property>
</Properties>
</file>