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4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5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39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1.xml" ContentType="application/vnd.openxmlformats-officedocument.themeOverride+xml"/>
  <Override PartName="/ppt/notesSlides/notesSlide46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2.xml" ContentType="application/vnd.openxmlformats-officedocument.themeOverr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theme/themeOverride3.xml" ContentType="application/vnd.openxmlformats-officedocument.themeOverrid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theme/themeOverride4.xml" ContentType="application/vnd.openxmlformats-officedocument.themeOverride+xml"/>
  <Override PartName="/ppt/notesSlides/notesSlide51.xml" ContentType="application/vnd.openxmlformats-officedocument.presentationml.notesSlid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3" r:id="rId4"/>
    <p:sldMasterId id="2147483776" r:id="rId5"/>
    <p:sldMasterId id="2147483826" r:id="rId6"/>
  </p:sldMasterIdLst>
  <p:notesMasterIdLst>
    <p:notesMasterId r:id="rId73"/>
  </p:notesMasterIdLst>
  <p:sldIdLst>
    <p:sldId id="256" r:id="rId7"/>
    <p:sldId id="366" r:id="rId8"/>
    <p:sldId id="267" r:id="rId9"/>
    <p:sldId id="568" r:id="rId10"/>
    <p:sldId id="572" r:id="rId11"/>
    <p:sldId id="573" r:id="rId12"/>
    <p:sldId id="574" r:id="rId13"/>
    <p:sldId id="584" r:id="rId14"/>
    <p:sldId id="575" r:id="rId15"/>
    <p:sldId id="576" r:id="rId16"/>
    <p:sldId id="577" r:id="rId17"/>
    <p:sldId id="579" r:id="rId18"/>
    <p:sldId id="578" r:id="rId19"/>
    <p:sldId id="580" r:id="rId20"/>
    <p:sldId id="581" r:id="rId21"/>
    <p:sldId id="583" r:id="rId22"/>
    <p:sldId id="367" r:id="rId23"/>
    <p:sldId id="389" r:id="rId24"/>
    <p:sldId id="585" r:id="rId25"/>
    <p:sldId id="315" r:id="rId26"/>
    <p:sldId id="361" r:id="rId27"/>
    <p:sldId id="368" r:id="rId28"/>
    <p:sldId id="274" r:id="rId29"/>
    <p:sldId id="387" r:id="rId30"/>
    <p:sldId id="372" r:id="rId31"/>
    <p:sldId id="317" r:id="rId32"/>
    <p:sldId id="373" r:id="rId33"/>
    <p:sldId id="388" r:id="rId34"/>
    <p:sldId id="374" r:id="rId35"/>
    <p:sldId id="321" r:id="rId36"/>
    <p:sldId id="571" r:id="rId37"/>
    <p:sldId id="582" r:id="rId38"/>
    <p:sldId id="322" r:id="rId39"/>
    <p:sldId id="375" r:id="rId40"/>
    <p:sldId id="328" r:id="rId41"/>
    <p:sldId id="376" r:id="rId42"/>
    <p:sldId id="332" r:id="rId43"/>
    <p:sldId id="377" r:id="rId44"/>
    <p:sldId id="390" r:id="rId45"/>
    <p:sldId id="371" r:id="rId46"/>
    <p:sldId id="290" r:id="rId47"/>
    <p:sldId id="330" r:id="rId48"/>
    <p:sldId id="378" r:id="rId49"/>
    <p:sldId id="329" r:id="rId50"/>
    <p:sldId id="380" r:id="rId51"/>
    <p:sldId id="355" r:id="rId52"/>
    <p:sldId id="382" r:id="rId53"/>
    <p:sldId id="357" r:id="rId54"/>
    <p:sldId id="379" r:id="rId55"/>
    <p:sldId id="349" r:id="rId56"/>
    <p:sldId id="383" r:id="rId57"/>
    <p:sldId id="358" r:id="rId58"/>
    <p:sldId id="381" r:id="rId59"/>
    <p:sldId id="356" r:id="rId60"/>
    <p:sldId id="384" r:id="rId61"/>
    <p:sldId id="359" r:id="rId62"/>
    <p:sldId id="385" r:id="rId63"/>
    <p:sldId id="364" r:id="rId64"/>
    <p:sldId id="565" r:id="rId65"/>
    <p:sldId id="386" r:id="rId66"/>
    <p:sldId id="363" r:id="rId67"/>
    <p:sldId id="370" r:id="rId68"/>
    <p:sldId id="259" r:id="rId69"/>
    <p:sldId id="558" r:id="rId70"/>
    <p:sldId id="559" r:id="rId71"/>
    <p:sldId id="287" r:id="rId72"/>
  </p:sldIdLst>
  <p:sldSz cx="24377650" cy="13716000"/>
  <p:notesSz cx="7010400" cy="92233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715"/>
    <a:srgbClr val="FF4168"/>
    <a:srgbClr val="FD872F"/>
    <a:srgbClr val="B3B3B3"/>
    <a:srgbClr val="F81B02"/>
    <a:srgbClr val="B3C24D"/>
    <a:srgbClr val="6A7B83"/>
    <a:srgbClr val="455A64"/>
    <a:srgbClr val="E0E0E0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3E118D-1364-4E84-9BC6-6A47550F384B}">
  <a:tblStyle styleId="{093E118D-1364-4E84-9BC6-6A47550F38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0.19514669691887074"/>
          <c:w val="0.9998502823900316"/>
          <c:h val="0.649040484153669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4168"/>
              </a:solidFill>
              <a:ln w="101600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073352406844367E-2"/>
                  <c:y val="-8.9615771847467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0D-4B9A-8102-5A1910F79EDC}"/>
                </c:ext>
              </c:extLst>
            </c:dLbl>
            <c:dLbl>
              <c:idx val="1"/>
              <c:layout>
                <c:manualLayout>
                  <c:x val="-5.310272847420363E-2"/>
                  <c:y val="-6.356181961679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26-4825-9D8C-D1D832DC6D49}"/>
                </c:ext>
              </c:extLst>
            </c:dLbl>
            <c:dLbl>
              <c:idx val="2"/>
              <c:layout>
                <c:manualLayout>
                  <c:x val="-3.6865865891244583E-2"/>
                  <c:y val="-7.0610553564272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6-4825-9D8C-D1D832DC6D49}"/>
                </c:ext>
              </c:extLst>
            </c:dLbl>
            <c:dLbl>
              <c:idx val="6"/>
              <c:layout>
                <c:manualLayout>
                  <c:x val="-1.097275393805602E-2"/>
                  <c:y val="-7.3967582484062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66050645567482E-2"/>
                      <c:h val="8.80212039237582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80D-4B9A-8102-5A1910F79EDC}"/>
                </c:ext>
              </c:extLst>
            </c:dLbl>
            <c:dLbl>
              <c:idx val="7"/>
              <c:layout>
                <c:manualLayout>
                  <c:x val="-2.7936534094713569E-2"/>
                  <c:y val="7.0531463439271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0D-4B9A-8102-5A1910F79EDC}"/>
                </c:ext>
              </c:extLst>
            </c:dLbl>
            <c:dLbl>
              <c:idx val="8"/>
              <c:layout>
                <c:manualLayout>
                  <c:x val="-2.8517060521017667E-2"/>
                  <c:y val="7.758019738675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0D-4B9A-8102-5A1910F79EDC}"/>
                </c:ext>
              </c:extLst>
            </c:dLbl>
            <c:dLbl>
              <c:idx val="9"/>
              <c:layout>
                <c:manualLayout>
                  <c:x val="-2.3357006199866213E-2"/>
                  <c:y val="6.34827294917918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0D-4B9A-8102-5A1910F79EDC}"/>
                </c:ext>
              </c:extLst>
            </c:dLbl>
            <c:dLbl>
              <c:idx val="10"/>
              <c:layout>
                <c:manualLayout>
                  <c:x val="-3.367711484216912E-2"/>
                  <c:y val="7.0531463439271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0D-4B9A-8102-5A1910F79EDC}"/>
                </c:ext>
              </c:extLst>
            </c:dLbl>
            <c:dLbl>
              <c:idx val="11"/>
              <c:layout>
                <c:manualLayout>
                  <c:x val="-2.7382417395250085E-2"/>
                  <c:y val="7.4055830413011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80D-4B9A-8102-5A1910F79E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4168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73425</c:v>
                </c:pt>
                <c:pt idx="1">
                  <c:v>162921</c:v>
                </c:pt>
                <c:pt idx="2">
                  <c:v>190169</c:v>
                </c:pt>
                <c:pt idx="3">
                  <c:v>235959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FC7715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C7715"/>
              </a:solidFill>
              <a:ln w="101600">
                <a:solidFill>
                  <a:srgbClr val="FC771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8329439320686566E-2"/>
                  <c:y val="6.1932008023346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D-4B9A-8102-5A1910F79EDC}"/>
                </c:ext>
              </c:extLst>
            </c:dLbl>
            <c:dLbl>
              <c:idx val="1"/>
              <c:layout>
                <c:manualLayout>
                  <c:x val="-2.704900475147555E-2"/>
                  <c:y val="7.9553842892045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0D-4B9A-8102-5A1910F79EDC}"/>
                </c:ext>
              </c:extLst>
            </c:dLbl>
            <c:dLbl>
              <c:idx val="2"/>
              <c:layout>
                <c:manualLayout>
                  <c:x val="-3.3800874885178633E-2"/>
                  <c:y val="7.2706303122200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26-4825-9D8C-D1D832DC6D49}"/>
                </c:ext>
              </c:extLst>
            </c:dLbl>
            <c:dLbl>
              <c:idx val="3"/>
              <c:layout>
                <c:manualLayout>
                  <c:x val="-4.5602041008698947E-2"/>
                  <c:y val="8.81532983079708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80D-4B9A-8102-5A1910F79EDC}"/>
                </c:ext>
              </c:extLst>
            </c:dLbl>
            <c:dLbl>
              <c:idx val="6"/>
              <c:layout>
                <c:manualLayout>
                  <c:x val="-3.5160610144325498E-2"/>
                  <c:y val="-4.9297013667883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0D-4B9A-8102-5A1910F79EDC}"/>
                </c:ext>
              </c:extLst>
            </c:dLbl>
            <c:dLbl>
              <c:idx val="7"/>
              <c:layout>
                <c:manualLayout>
                  <c:x val="-2.7936534094713569E-2"/>
                  <c:y val="-6.6918848536582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64899213981521E-2"/>
                      <c:h val="8.80212039237582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C80D-4B9A-8102-5A1910F79EDC}"/>
                </c:ext>
              </c:extLst>
            </c:dLbl>
            <c:dLbl>
              <c:idx val="8"/>
              <c:layout>
                <c:manualLayout>
                  <c:x val="-4.1933201756011257E-2"/>
                  <c:y val="-8.4540683405282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0D-4B9A-8102-5A1910F79E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C7715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55475</c:v>
                </c:pt>
                <c:pt idx="1">
                  <c:v>59987</c:v>
                </c:pt>
                <c:pt idx="2">
                  <c:v>84719</c:v>
                </c:pt>
                <c:pt idx="3">
                  <c:v>140069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86850768"/>
        <c:axId val="-1986849680"/>
      </c:lineChart>
      <c:catAx>
        <c:axId val="-198685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986849680"/>
        <c:crosses val="autoZero"/>
        <c:auto val="1"/>
        <c:lblAlgn val="ctr"/>
        <c:lblOffset val="100"/>
        <c:noMultiLvlLbl val="0"/>
      </c:catAx>
      <c:valAx>
        <c:axId val="-19868496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98685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732516008613543"/>
          <c:y val="2.6050955248022218E-2"/>
          <c:w val="0.39189929979281773"/>
          <c:h val="0.14350528544042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43459</c:v>
                </c:pt>
                <c:pt idx="1">
                  <c:v>35087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0507752467701841"/>
                  <c:y val="-0.34073178391183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7708646173962581"/>
                  <c:y val="-0.268502926492733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"$"#,##0.0</c:formatCode>
                <c:ptCount val="2"/>
                <c:pt idx="0">
                  <c:v>3.3</c:v>
                </c:pt>
                <c:pt idx="1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0668206927266899"/>
          <c:w val="0.98441101404615916"/>
          <c:h val="0.61178217988283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Participaciones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24474</c:v>
                </c:pt>
                <c:pt idx="1">
                  <c:v>72</c:v>
                </c:pt>
                <c:pt idx="2">
                  <c:v>1933</c:v>
                </c:pt>
                <c:pt idx="3">
                  <c:v>14096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 </c:v>
                </c:pt>
              </c:strCache>
            </c:strRef>
          </c:tx>
          <c:spPr>
            <a:solidFill>
              <a:srgbClr val="FD87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$2.9M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A93-4593-BA68-61483C5476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$0.4M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93-4593-BA68-61483C5476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$0.6</a:t>
                    </a:r>
                    <a:r>
                      <a:rPr lang="en-US" baseline="0"/>
                      <a:t> </a:t>
                    </a:r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A93-4593-BA68-61483C5476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$4.1</a:t>
                    </a:r>
                    <a:r>
                      <a:rPr lang="en-US" baseline="0"/>
                      <a:t> </a:t>
                    </a:r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A93-4593-BA68-61483C54761B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"$"#,##0.0</c:formatCode>
                <c:ptCount val="4"/>
                <c:pt idx="0">
                  <c:v>2938.8680596240602</c:v>
                </c:pt>
                <c:pt idx="1">
                  <c:v>410.69079999999997</c:v>
                </c:pt>
                <c:pt idx="2" formatCode="&quot;$&quot;#,##0.00">
                  <c:v>569.26453118831807</c:v>
                </c:pt>
                <c:pt idx="3" formatCode="&quot;$&quot;#,##0.00">
                  <c:v>4108.0982469999999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986851856"/>
        <c:axId val="-1986853488"/>
      </c:bar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98685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656401992772732"/>
          <c:y val="3.6448638184735128E-2"/>
          <c:w val="0.433954533235407"/>
          <c:h val="0.1064199751838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0.14735273074171237"/>
          <c:w val="0.86893507002272263"/>
          <c:h val="0.696834505922569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570756242709976E-2"/>
                  <c:y val="-6.912081856465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B-40B2-B8BD-CAE99FECE70E}"/>
                </c:ext>
              </c:extLst>
            </c:dLbl>
            <c:dLbl>
              <c:idx val="1"/>
              <c:layout>
                <c:manualLayout>
                  <c:x val="-4.6832524753196464E-2"/>
                  <c:y val="-6.380640728217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B-40B2-B8BD-CAE99FECE70E}"/>
                </c:ext>
              </c:extLst>
            </c:dLbl>
            <c:dLbl>
              <c:idx val="2"/>
              <c:layout>
                <c:manualLayout>
                  <c:x val="-2.3654200601249811E-2"/>
                  <c:y val="-8.8272183632788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B-40B2-B8BD-CAE99FECE70E}"/>
                </c:ext>
              </c:extLst>
            </c:dLbl>
            <c:dLbl>
              <c:idx val="3"/>
              <c:layout>
                <c:manualLayout>
                  <c:x val="-4.4324636496835226E-2"/>
                  <c:y val="-6.776100047698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1" i="0" u="none" strike="noStrike" kern="1200" baseline="0">
                    <a:solidFill>
                      <a:srgbClr val="FF4168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27375</c:v>
                </c:pt>
                <c:pt idx="1">
                  <c:v>64153</c:v>
                </c:pt>
                <c:pt idx="2">
                  <c:v>65618</c:v>
                </c:pt>
                <c:pt idx="3">
                  <c:v>78124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4863592891613456E-2"/>
                  <c:y val="5.529665485172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EB-40B2-B8BD-CAE99FECE70E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B-40B2-B8BD-CAE99FECE70E}"/>
                </c:ext>
              </c:extLst>
            </c:dLbl>
            <c:dLbl>
              <c:idx val="2"/>
              <c:layout>
                <c:manualLayout>
                  <c:x val="-1.5098361413636846E-2"/>
                  <c:y val="7.3360863738102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EB-40B2-B8BD-CAE99FECE70E}"/>
                </c:ext>
              </c:extLst>
            </c:dLbl>
            <c:dLbl>
              <c:idx val="3"/>
              <c:layout>
                <c:manualLayout>
                  <c:x val="-4.1709716039613196E-2"/>
                  <c:y val="7.25768594928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C7715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24474</c:v>
                </c:pt>
                <c:pt idx="1">
                  <c:v>24546</c:v>
                </c:pt>
                <c:pt idx="2">
                  <c:v>26479</c:v>
                </c:pt>
                <c:pt idx="3">
                  <c:v>40575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86858928"/>
        <c:axId val="-1986849136"/>
      </c:lineChart>
      <c:catAx>
        <c:axId val="-198685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986849136"/>
        <c:crosses val="autoZero"/>
        <c:auto val="1"/>
        <c:lblAlgn val="ctr"/>
        <c:lblOffset val="100"/>
        <c:noMultiLvlLbl val="0"/>
      </c:catAx>
      <c:valAx>
        <c:axId val="-19868491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98685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645844594802283"/>
          <c:y val="1.2312932268065823E-2"/>
          <c:w val="0.22810936754074618"/>
          <c:h val="0.21192878378654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18354</c:v>
                </c:pt>
                <c:pt idx="1">
                  <c:v>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849039847849009"/>
          <c:y val="0.90500285601952479"/>
          <c:w val="0.48680375633192613"/>
          <c:h val="9.185675887529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0507752467701841"/>
                  <c:y val="-0.34073178391183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7708646173962581"/>
                  <c:y val="-0.268502926492733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"$"#,##0.0</c:formatCode>
                <c:ptCount val="2"/>
                <c:pt idx="0">
                  <c:v>4.3</c:v>
                </c:pt>
                <c:pt idx="1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0668206927266899"/>
          <c:w val="0.98441101404615916"/>
          <c:h val="0.61178217988283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Participaciones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1650</c:v>
                </c:pt>
                <c:pt idx="1">
                  <c:v>0</c:v>
                </c:pt>
                <c:pt idx="2">
                  <c:v>20</c:v>
                </c:pt>
                <c:pt idx="3">
                  <c:v>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 </c:v>
                </c:pt>
              </c:strCache>
            </c:strRef>
          </c:tx>
          <c:spPr>
            <a:solidFill>
              <a:srgbClr val="FD87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$535</a:t>
                    </a:r>
                    <a:r>
                      <a:rPr lang="en-US" baseline="0"/>
                      <a:t>,049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A93-4593-BA68-61483C5476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$150,826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93-4593-BA68-61483C5476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$187,575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A93-4593-BA68-61483C5476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$419,765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A93-4593-BA68-61483C54761B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"$"#,##0.0</c:formatCode>
                <c:ptCount val="4"/>
                <c:pt idx="0">
                  <c:v>535.04943999999989</c:v>
                </c:pt>
                <c:pt idx="1">
                  <c:v>150.82670000000002</c:v>
                </c:pt>
                <c:pt idx="2">
                  <c:v>187.57512</c:v>
                </c:pt>
                <c:pt idx="3">
                  <c:v>419.76501999999999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986851856"/>
        <c:axId val="-1986853488"/>
      </c:bar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98685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656401992772732"/>
          <c:y val="3.6448638184735128E-2"/>
          <c:w val="0.433954533235407"/>
          <c:h val="0.1064199751838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0.14735273074171237"/>
          <c:w val="0.86893507002272263"/>
          <c:h val="0.696834505922569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570756242709976E-2"/>
                  <c:y val="-6.912081856465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B-40B2-B8BD-CAE99FECE70E}"/>
                </c:ext>
              </c:extLst>
            </c:dLbl>
            <c:dLbl>
              <c:idx val="1"/>
              <c:layout>
                <c:manualLayout>
                  <c:x val="-4.6832524753196464E-2"/>
                  <c:y val="-6.380640728217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B-40B2-B8BD-CAE99FECE70E}"/>
                </c:ext>
              </c:extLst>
            </c:dLbl>
            <c:dLbl>
              <c:idx val="2"/>
              <c:layout>
                <c:manualLayout>
                  <c:x val="-2.3654200601249811E-2"/>
                  <c:y val="-8.8272183632788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B-40B2-B8BD-CAE99FECE70E}"/>
                </c:ext>
              </c:extLst>
            </c:dLbl>
            <c:dLbl>
              <c:idx val="3"/>
              <c:layout>
                <c:manualLayout>
                  <c:x val="-4.4324636496835226E-2"/>
                  <c:y val="-6.776100047698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1" i="0" u="none" strike="noStrike" kern="1200" baseline="0">
                    <a:solidFill>
                      <a:srgbClr val="FF4168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2141</c:v>
                </c:pt>
                <c:pt idx="1">
                  <c:v>5227</c:v>
                </c:pt>
                <c:pt idx="2">
                  <c:v>5515</c:v>
                </c:pt>
                <c:pt idx="3">
                  <c:v>6386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4863592891613456E-2"/>
                  <c:y val="5.529665485172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EB-40B2-B8BD-CAE99FECE70E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B-40B2-B8BD-CAE99FECE70E}"/>
                </c:ext>
              </c:extLst>
            </c:dLbl>
            <c:dLbl>
              <c:idx val="2"/>
              <c:layout>
                <c:manualLayout>
                  <c:x val="-1.5098361413636846E-2"/>
                  <c:y val="7.3360863738102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EB-40B2-B8BD-CAE99FECE70E}"/>
                </c:ext>
              </c:extLst>
            </c:dLbl>
            <c:dLbl>
              <c:idx val="3"/>
              <c:layout>
                <c:manualLayout>
                  <c:x val="-4.1709716039613196E-2"/>
                  <c:y val="7.25768594928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C7715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1650</c:v>
                </c:pt>
                <c:pt idx="1">
                  <c:v>1650</c:v>
                </c:pt>
                <c:pt idx="2">
                  <c:v>1670</c:v>
                </c:pt>
                <c:pt idx="3">
                  <c:v>2567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86858928"/>
        <c:axId val="-1986849136"/>
      </c:lineChart>
      <c:catAx>
        <c:axId val="-198685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986849136"/>
        <c:crosses val="autoZero"/>
        <c:auto val="1"/>
        <c:lblAlgn val="ctr"/>
        <c:lblOffset val="100"/>
        <c:noMultiLvlLbl val="0"/>
      </c:catAx>
      <c:valAx>
        <c:axId val="-19868491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98685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645844594802283"/>
          <c:y val="1.2312932268065823E-2"/>
          <c:w val="0.22810936754074618"/>
          <c:h val="0.21192878378654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1304</c:v>
                </c:pt>
                <c:pt idx="1">
                  <c:v>1263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4958314947598464"/>
                  <c:y val="-0.124045211654537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726559-42A3-4E78-A8A6-F4CEE1BAE527}" type="VALUE">
                      <a:rPr lang="en-US"/>
                      <a:pPr algn="ctr">
                        <a:defRPr sz="2400" b="1">
                          <a:solidFill>
                            <a:schemeClr val="tx2"/>
                          </a:solidFill>
                        </a:defRPr>
                      </a:pPr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pPr algn="ctr">
                      <a:defRPr sz="2400" b="1">
                        <a:solidFill>
                          <a:schemeClr val="tx2"/>
                        </a:solidFill>
                      </a:defRPr>
                    </a:pPr>
                    <a:r>
                      <a:rPr lang="en-US" baseline="0"/>
                      <a:t>6</a:t>
                    </a:r>
                    <a:fld id="{69662185-927F-4748-83BE-C271878F4D79}" type="PERCENTAGE">
                      <a:rPr lang="en-US" baseline="0" smtClean="0"/>
                      <a:pPr algn="ctr">
                        <a:defRPr sz="2400" b="1">
                          <a:solidFill>
                            <a:schemeClr val="tx2"/>
                          </a:solidFill>
                        </a:defRPr>
                      </a:pPr>
                      <a:t>[PORCENTAJE]</a:t>
                    </a:fld>
                    <a:r>
                      <a:rPr lang="en-US" baseline="0"/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03181727500527"/>
                      <c:h val="0.22167978457452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1835310877003527"/>
                  <c:y val="-0.268502926492733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60EAA7-1D33-449C-8DA0-A57D4C93C49C}" type="VALUE">
                      <a:rPr lang="en-US"/>
                      <a:pPr algn="ctr">
                        <a:defRPr sz="2400" b="1">
                          <a:solidFill>
                            <a:schemeClr val="tx2"/>
                          </a:solidFill>
                        </a:defRPr>
                      </a:pPr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pPr algn="ctr">
                      <a:defRPr sz="2400" b="1">
                        <a:solidFill>
                          <a:schemeClr val="tx2"/>
                        </a:solidFill>
                      </a:defRPr>
                    </a:pPr>
                    <a:fld id="{8450CFAD-FE09-45AF-9EF1-294D48649DE8}" type="PERCENTAGE">
                      <a:rPr lang="en-US" baseline="0" smtClean="0"/>
                      <a:pPr algn="ctr">
                        <a:defRPr sz="2400" b="1">
                          <a:solidFill>
                            <a:schemeClr val="tx2"/>
                          </a:solidFill>
                        </a:defRPr>
                      </a:pPr>
                      <a:t>[PORCENTAJE]</a:t>
                    </a:fld>
                    <a:endParaRPr lang="es-S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191859681666184"/>
                      <c:h val="0.234241324995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785997</c:v>
                </c:pt>
                <c:pt idx="1">
                  <c:v>507218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71540</c:v>
                </c:pt>
                <c:pt idx="1">
                  <c:v>68529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0668206927266899"/>
          <c:w val="0.83637182980431701"/>
          <c:h val="0.61178217988283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Participaciones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2142</c:v>
                </c:pt>
                <c:pt idx="1">
                  <c:v>3918</c:v>
                </c:pt>
                <c:pt idx="2">
                  <c:v>3861</c:v>
                </c:pt>
                <c:pt idx="3">
                  <c:v>8460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D87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$129,825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D68-437E-B172-D84CF71314F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$307,818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D68-437E-B172-D84CF71314F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$305,737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D68-437E-B172-D84CF71314F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$876,440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D68-437E-B172-D84CF71314F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"$"#,##0.00</c:formatCode>
                <c:ptCount val="4"/>
                <c:pt idx="0">
                  <c:v>1298.2588000000001</c:v>
                </c:pt>
                <c:pt idx="1">
                  <c:v>3078.1809999999996</c:v>
                </c:pt>
                <c:pt idx="2">
                  <c:v>3057.3752000000004</c:v>
                </c:pt>
                <c:pt idx="3">
                  <c:v>8764.4040999999997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880677568"/>
        <c:axId val="-1880678656"/>
      </c:barChart>
      <c:catAx>
        <c:axId val="-188067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880678656"/>
        <c:crosses val="autoZero"/>
        <c:auto val="1"/>
        <c:lblAlgn val="ctr"/>
        <c:lblOffset val="100"/>
        <c:noMultiLvlLbl val="0"/>
      </c:catAx>
      <c:valAx>
        <c:axId val="-18806786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88067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536917124149723"/>
          <c:y val="4.3006377530603219E-2"/>
          <c:w val="0.3486603615147611"/>
          <c:h val="0.1064199751838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8.4251474600140153E-2"/>
          <c:w val="0.86893507002272263"/>
          <c:h val="0.759935777507160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320118070580789E-2"/>
                  <c:y val="6.566477763642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8C-42E7-8019-10C709803D77}"/>
                </c:ext>
              </c:extLst>
            </c:dLbl>
            <c:dLbl>
              <c:idx val="1"/>
              <c:layout>
                <c:manualLayout>
                  <c:x val="-3.3998765971777013E-2"/>
                  <c:y val="8.8259393560062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8C-42E7-8019-10C709803D77}"/>
                </c:ext>
              </c:extLst>
            </c:dLbl>
            <c:dLbl>
              <c:idx val="2"/>
              <c:layout>
                <c:manualLayout>
                  <c:x val="-3.8626919179572498E-2"/>
                  <c:y val="8.1073821850614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8C-42E7-8019-10C709803D77}"/>
                </c:ext>
              </c:extLst>
            </c:dLbl>
            <c:dLbl>
              <c:idx val="3"/>
              <c:layout>
                <c:manualLayout>
                  <c:x val="-2.8282438020060918E-2"/>
                  <c:y val="5.002442359632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ln>
                      <a:solidFill>
                        <a:srgbClr val="FF4168"/>
                      </a:solidFill>
                    </a:ln>
                    <a:solidFill>
                      <a:srgbClr val="F81B02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2000</c:v>
                </c:pt>
                <c:pt idx="1">
                  <c:v>5500</c:v>
                </c:pt>
                <c:pt idx="2">
                  <c:v>9500</c:v>
                </c:pt>
                <c:pt idx="3">
                  <c:v>13600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FD872F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C7715"/>
              </a:solidFill>
              <a:ln w="9525">
                <a:solidFill>
                  <a:srgbClr val="FD872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501276344258359E-2"/>
                  <c:y val="-6.5664777636421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8C-42E7-8019-10C709803D77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8C-42E7-8019-10C709803D77}"/>
                </c:ext>
              </c:extLst>
            </c:dLbl>
            <c:dLbl>
              <c:idx val="2"/>
              <c:layout>
                <c:manualLayout>
                  <c:x val="-3.7557439281120875E-2"/>
                  <c:y val="-0.1098093054582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8C-42E7-8019-10C709803D77}"/>
                </c:ext>
              </c:extLst>
            </c:dLbl>
            <c:dLbl>
              <c:idx val="3"/>
              <c:layout>
                <c:manualLayout>
                  <c:x val="-3.7431796445806798E-2"/>
                  <c:y val="-8.985706413405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ln>
                      <a:solidFill>
                        <a:srgbClr val="FC7715"/>
                      </a:solidFill>
                    </a:ln>
                    <a:solidFill>
                      <a:srgbClr val="B3C24D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2142</c:v>
                </c:pt>
                <c:pt idx="1">
                  <c:v>6060</c:v>
                </c:pt>
                <c:pt idx="2">
                  <c:v>9921</c:v>
                </c:pt>
                <c:pt idx="3">
                  <c:v>18381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3552"/>
        <c:axId val="-1880675392"/>
      </c:lineChart>
      <c:catAx>
        <c:axId val="-188068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5392"/>
        <c:crosses val="autoZero"/>
        <c:auto val="1"/>
        <c:lblAlgn val="ctr"/>
        <c:lblOffset val="100"/>
        <c:noMultiLvlLbl val="0"/>
      </c:catAx>
      <c:valAx>
        <c:axId val="-1880675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88068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44286118378288"/>
          <c:y val="1.9449074420534976E-3"/>
          <c:w val="0.27088856347881096"/>
          <c:h val="0.14280796522188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8423</c:v>
                </c:pt>
                <c:pt idx="1">
                  <c:v>9958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rgbClr val="FD872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5267179346272103"/>
                  <c:y val="-0.34073178391183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44967135315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5379564935513301"/>
                  <c:y val="-0.268502926492733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03351564646636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_-"$"* #,##0_-;\-"$"* #,##0_-;_-"$"* "-"??_-;_-@_-</c:formatCode>
                <c:ptCount val="2"/>
                <c:pt idx="0">
                  <c:v>748115</c:v>
                </c:pt>
                <c:pt idx="1">
                  <c:v>871706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8.4251474600140153E-2"/>
          <c:w val="0.99008039664688241"/>
          <c:h val="0.759935777507160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2349952180774774E-2"/>
                  <c:y val="-5.8752695779956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8C-42E7-8019-10C709803D77}"/>
                </c:ext>
              </c:extLst>
            </c:dLbl>
            <c:dLbl>
              <c:idx val="1"/>
              <c:layout>
                <c:manualLayout>
                  <c:x val="-3.3998765971777013E-2"/>
                  <c:y val="8.8259393560062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8C-42E7-8019-10C709803D77}"/>
                </c:ext>
              </c:extLst>
            </c:dLbl>
            <c:dLbl>
              <c:idx val="2"/>
              <c:layout>
                <c:manualLayout>
                  <c:x val="-3.8626919179572498E-2"/>
                  <c:y val="8.1073821850614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8C-42E7-8019-10C709803D77}"/>
                </c:ext>
              </c:extLst>
            </c:dLbl>
            <c:dLbl>
              <c:idx val="3"/>
              <c:layout>
                <c:manualLayout>
                  <c:x val="-2.8282438020060918E-2"/>
                  <c:y val="5.002442359632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FF4168"/>
                      </a:solidFill>
                    </a:ln>
                    <a:solidFill>
                      <a:srgbClr val="F81B02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3464</c:v>
                </c:pt>
                <c:pt idx="1">
                  <c:v>5239</c:v>
                </c:pt>
                <c:pt idx="2">
                  <c:v>7538</c:v>
                </c:pt>
                <c:pt idx="3">
                  <c:v>12119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rgbClr val="FD872F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C7715"/>
              </a:solidFill>
              <a:ln w="9525">
                <a:solidFill>
                  <a:srgbClr val="FD872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2349952180774774E-2"/>
                  <c:y val="6.9120818564654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8C-42E7-8019-10C709803D77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8C-42E7-8019-10C709803D77}"/>
                </c:ext>
              </c:extLst>
            </c:dLbl>
            <c:dLbl>
              <c:idx val="2"/>
              <c:layout>
                <c:manualLayout>
                  <c:x val="-3.7557439281120875E-2"/>
                  <c:y val="-0.1098093054582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8C-42E7-8019-10C709803D77}"/>
                </c:ext>
              </c:extLst>
            </c:dLbl>
            <c:dLbl>
              <c:idx val="3"/>
              <c:layout>
                <c:manualLayout>
                  <c:x val="-3.7431796445806798E-2"/>
                  <c:y val="-8.985706413405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FC7715"/>
                      </a:solidFill>
                    </a:ln>
                    <a:solidFill>
                      <a:schemeClr val="accent2">
                        <a:lumMod val="75000"/>
                      </a:schemeClr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2142</c:v>
                </c:pt>
                <c:pt idx="1">
                  <c:v>6060</c:v>
                </c:pt>
                <c:pt idx="2">
                  <c:v>9921</c:v>
                </c:pt>
                <c:pt idx="3">
                  <c:v>18381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3552"/>
        <c:axId val="-1880675392"/>
      </c:lineChart>
      <c:catAx>
        <c:axId val="-188068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5392"/>
        <c:crosses val="autoZero"/>
        <c:auto val="1"/>
        <c:lblAlgn val="ctr"/>
        <c:lblOffset val="100"/>
        <c:noMultiLvlLbl val="0"/>
      </c:catAx>
      <c:valAx>
        <c:axId val="-1880675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88068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44286118378288"/>
          <c:y val="1.9449074420534976E-3"/>
          <c:w val="0.27088856347881096"/>
          <c:h val="0.14280796522188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8.4251474600140153E-2"/>
          <c:w val="0.99008039664688241"/>
          <c:h val="0.759935777507160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2349952180774774E-2"/>
                  <c:y val="-5.8752695779956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8C-42E7-8019-10C709803D77}"/>
                </c:ext>
              </c:extLst>
            </c:dLbl>
            <c:dLbl>
              <c:idx val="1"/>
              <c:layout>
                <c:manualLayout>
                  <c:x val="-3.3998765971777013E-2"/>
                  <c:y val="8.8259393560062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8C-42E7-8019-10C709803D77}"/>
                </c:ext>
              </c:extLst>
            </c:dLbl>
            <c:dLbl>
              <c:idx val="2"/>
              <c:layout>
                <c:manualLayout>
                  <c:x val="-3.8626919179572498E-2"/>
                  <c:y val="8.1073821850614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8C-42E7-8019-10C709803D77}"/>
                </c:ext>
              </c:extLst>
            </c:dLbl>
            <c:dLbl>
              <c:idx val="3"/>
              <c:layout>
                <c:manualLayout>
                  <c:x val="-2.8282438020060918E-2"/>
                  <c:y val="5.002442359632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ln>
                      <a:solidFill>
                        <a:srgbClr val="FF4168"/>
                      </a:solidFill>
                    </a:ln>
                    <a:solidFill>
                      <a:srgbClr val="F81B02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185097.64572916657</c:v>
                </c:pt>
                <c:pt idx="1">
                  <c:v>326637.19489583315</c:v>
                </c:pt>
                <c:pt idx="2">
                  <c:v>561005.57427083317</c:v>
                </c:pt>
                <c:pt idx="3">
                  <c:v>920136.95999999961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rgbClr val="FD872F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C7715"/>
              </a:solidFill>
              <a:ln w="9525">
                <a:solidFill>
                  <a:srgbClr val="FD872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2349952180774774E-2"/>
                  <c:y val="6.9120818564654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8C-42E7-8019-10C709803D77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8C-42E7-8019-10C709803D77}"/>
                </c:ext>
              </c:extLst>
            </c:dLbl>
            <c:dLbl>
              <c:idx val="2"/>
              <c:layout>
                <c:manualLayout>
                  <c:x val="-3.7557439281120875E-2"/>
                  <c:y val="-0.1098093054582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8C-42E7-8019-10C709803D77}"/>
                </c:ext>
              </c:extLst>
            </c:dLbl>
            <c:dLbl>
              <c:idx val="3"/>
              <c:layout>
                <c:manualLayout>
                  <c:x val="-3.7431796445806798E-2"/>
                  <c:y val="-8.985706413405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8C-42E7-8019-10C709803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ln>
                      <a:solidFill>
                        <a:srgbClr val="FC7715"/>
                      </a:solidFill>
                    </a:ln>
                    <a:solidFill>
                      <a:schemeClr val="accent2">
                        <a:lumMod val="50000"/>
                      </a:schemeClr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"$"#,##0</c:formatCode>
                <c:ptCount val="4"/>
                <c:pt idx="0">
                  <c:v>129825.88</c:v>
                </c:pt>
                <c:pt idx="1">
                  <c:v>437643.98</c:v>
                </c:pt>
                <c:pt idx="2">
                  <c:v>743381.49999999988</c:v>
                </c:pt>
                <c:pt idx="3">
                  <c:v>1619821.9100000001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3552"/>
        <c:axId val="-1880675392"/>
      </c:lineChart>
      <c:catAx>
        <c:axId val="-188068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5392"/>
        <c:crosses val="autoZero"/>
        <c:auto val="1"/>
        <c:lblAlgn val="ctr"/>
        <c:lblOffset val="100"/>
        <c:noMultiLvlLbl val="0"/>
      </c:catAx>
      <c:valAx>
        <c:axId val="-1880675392"/>
        <c:scaling>
          <c:orientation val="minMax"/>
        </c:scaling>
        <c:delete val="1"/>
        <c:axPos val="l"/>
        <c:numFmt formatCode="&quot;$&quot;#,##0" sourceLinked="1"/>
        <c:majorTickMark val="out"/>
        <c:minorTickMark val="none"/>
        <c:tickLblPos val="nextTo"/>
        <c:crossAx val="-188068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44286118378288"/>
          <c:y val="1.9449074420534976E-3"/>
          <c:w val="0.27088856347881096"/>
          <c:h val="0.14280796522188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3286123451414731"/>
          <c:w val="0.86893507002272263"/>
          <c:h val="0.6113260175931531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Personas Inscritas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335035125677796E-2"/>
                  <c:y val="-6.912081856465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A3-4306-93CD-82D2862A8159}"/>
                </c:ext>
              </c:extLst>
            </c:dLbl>
            <c:dLbl>
              <c:idx val="1"/>
              <c:layout>
                <c:manualLayout>
                  <c:x val="-4.4693564956293216E-2"/>
                  <c:y val="-9.1454734708039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A3-4306-93CD-82D2862A8159}"/>
                </c:ext>
              </c:extLst>
            </c:dLbl>
            <c:dLbl>
              <c:idx val="2"/>
              <c:layout>
                <c:manualLayout>
                  <c:x val="-4.9321718164088701E-2"/>
                  <c:y val="-7.4448019919857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A3-4306-93CD-82D2862A8159}"/>
                </c:ext>
              </c:extLst>
            </c:dLbl>
            <c:dLbl>
              <c:idx val="3"/>
              <c:layout>
                <c:manualLayout>
                  <c:x val="-3.7907757106125657E-2"/>
                  <c:y val="-9.1673254461218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A3-4306-93CD-82D2862A8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F4168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4168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19669</c:v>
                </c:pt>
                <c:pt idx="1">
                  <c:v>56867</c:v>
                </c:pt>
                <c:pt idx="2">
                  <c:v>74443</c:v>
                </c:pt>
                <c:pt idx="3">
                  <c:v>86986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Certificados Entregados</c:v>
                </c:pt>
              </c:strCache>
            </c:strRef>
          </c:tx>
          <c:spPr>
            <a:ln w="38100" cap="rnd">
              <a:solidFill>
                <a:srgbClr val="FD872F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D872F"/>
              </a:solidFill>
              <a:ln w="9525">
                <a:solidFill>
                  <a:srgbClr val="FD872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335035125677796E-2"/>
                  <c:y val="7.6032900421119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A3-4306-93CD-82D2862A8159}"/>
                </c:ext>
              </c:extLst>
            </c:dLbl>
            <c:dLbl>
              <c:idx val="1"/>
              <c:layout>
                <c:manualLayout>
                  <c:x val="-4.0640236141161579E-2"/>
                  <c:y val="0.11404935063167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A3-4306-93CD-82D2862A8159}"/>
                </c:ext>
              </c:extLst>
            </c:dLbl>
            <c:dLbl>
              <c:idx val="2"/>
              <c:layout>
                <c:manualLayout>
                  <c:x val="-3.9696399078024115E-2"/>
                  <c:y val="6.6448781881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A3-4306-93CD-82D2862A8159}"/>
                </c:ext>
              </c:extLst>
            </c:dLbl>
            <c:dLbl>
              <c:idx val="3"/>
              <c:layout>
                <c:manualLayout>
                  <c:x val="-4.0640236141161579E-2"/>
                  <c:y val="5.5296654851723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A3-4306-93CD-82D2862A8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D872F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7516</c:v>
                </c:pt>
                <c:pt idx="1">
                  <c:v>32544</c:v>
                </c:pt>
                <c:pt idx="2">
                  <c:v>42573</c:v>
                </c:pt>
                <c:pt idx="3">
                  <c:v>51812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0832"/>
        <c:axId val="-1880674304"/>
      </c:lineChart>
      <c:catAx>
        <c:axId val="-18806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4304"/>
        <c:crosses val="autoZero"/>
        <c:auto val="1"/>
        <c:lblAlgn val="ctr"/>
        <c:lblOffset val="100"/>
        <c:noMultiLvlLbl val="0"/>
      </c:catAx>
      <c:valAx>
        <c:axId val="-18806743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88068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539622503911809"/>
          <c:y val="3.3049275796148012E-2"/>
          <c:w val="0.57782929433442598"/>
          <c:h val="0.13243984243718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3814163369207544"/>
                  <c:y val="0.2575115786246102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457110382779426"/>
                  <c:y val="0.232388497783184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44406.352999999996</c:v>
                </c:pt>
                <c:pt idx="1">
                  <c:v>42579.647000000004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558788346931436"/>
          <c:y val="0.23542206033990343"/>
          <c:w val="0.22088804016194949"/>
          <c:h val="0.18371351775059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4802248705142759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44-49B9-AC9F-23449880CE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44-49B9-AC9F-23449880CE7F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(7%)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44-49B9-AC9F-23449880CE7F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(11%)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44-49B9-AC9F-23449880CE7F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(79%)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844-49B9-AC9F-23449880CE7F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44-49B9-AC9F-23449880CE7F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844-49B9-AC9F-23449880C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Diseño</c:v>
                </c:pt>
                <c:pt idx="1">
                  <c:v>Actualización</c:v>
                </c:pt>
                <c:pt idx="2">
                  <c:v>Revisión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12</c:v>
                </c:pt>
                <c:pt idx="1">
                  <c:v>20</c:v>
                </c:pt>
                <c:pt idx="2" formatCode="General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80681920"/>
        <c:axId val="-1880687360"/>
      </c:barChart>
      <c:catAx>
        <c:axId val="-188068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80687360"/>
        <c:crosses val="autoZero"/>
        <c:auto val="1"/>
        <c:lblAlgn val="ctr"/>
        <c:lblOffset val="100"/>
        <c:noMultiLvlLbl val="0"/>
      </c:catAx>
      <c:valAx>
        <c:axId val="-1880687360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-18806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22174770493754"/>
          <c:y val="4.7149819766867274E-2"/>
          <c:w val="0.62086164993716642"/>
          <c:h val="0.62953846794034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5F-404B-91A7-91AA429B76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5F-404B-91A7-91AA429B769E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5F-404B-91A7-91AA429B769E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5F-404B-91A7-91AA429B76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1431395</c:v>
                </c:pt>
                <c:pt idx="1">
                  <c:v>735501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80676480"/>
        <c:axId val="-1880685184"/>
      </c:barChart>
      <c:catAx>
        <c:axId val="-188067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80685184"/>
        <c:crosses val="autoZero"/>
        <c:auto val="1"/>
        <c:lblAlgn val="ctr"/>
        <c:lblOffset val="100"/>
        <c:noMultiLvlLbl val="0"/>
      </c:catAx>
      <c:valAx>
        <c:axId val="-1880685184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806764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FF4168"/>
              </a:solidFill>
            </a:ln>
          </c:spPr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 cmpd="sng" algn="ctr">
                <a:solidFill>
                  <a:srgbClr val="FC771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0507752467701841"/>
                  <c:y val="-0.34073178391183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61595914212627"/>
                      <c:h val="0.22167978457452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7708646173962581"/>
                  <c:y val="-0.268502926492733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45189087748077"/>
                      <c:h val="0.23424132499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Sheet1!$B$2:$B$3</c:f>
              <c:numCache>
                <c:formatCode>_-"$"* #,##0.0_-;\-"$"* #,##0.0_-;_-"$"* "-"??_-;_-@_-</c:formatCode>
                <c:ptCount val="2"/>
                <c:pt idx="0">
                  <c:v>9.1</c:v>
                </c:pt>
                <c:pt idx="1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4784862263169"/>
          <c:y val="0.23664587429093573"/>
          <c:w val="0.40574166074689128"/>
          <c:h val="0.69678823967737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rgbClr val="FF4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Lbls>
            <c:dLbl>
              <c:idx val="0"/>
              <c:layout>
                <c:manualLayout>
                  <c:x val="9.3174318438419945E-2"/>
                  <c:y val="3.605652160049898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0.10808220938856714"/>
                  <c:y val="8.598093612426679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-0.13789799128886152"/>
                  <c:y val="-4.437725735446033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031-479F-AC96-7E45CA170A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Registro Facilitadores / Instructores</c:v>
                </c:pt>
                <c:pt idx="1">
                  <c:v>Reconocimiento Proveedores - CFP</c:v>
                </c:pt>
                <c:pt idx="2">
                  <c:v>Actualizaciones Proveedores - CFP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210</c:v>
                </c:pt>
                <c:pt idx="1">
                  <c:v>8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806573663786569"/>
          <c:y val="0.32041582173445449"/>
          <c:w val="0.46107420307638086"/>
          <c:h val="0.29246891673619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0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78466594350698"/>
          <c:y val="6.399755385443808E-3"/>
          <c:w val="0.61953843426157429"/>
          <c:h val="0.9270345085114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4168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1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invertIfNegative val="0"/>
            <c:bubble3D val="0"/>
            <c:spPr>
              <a:solidFill>
                <a:srgbClr val="FF41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invertIfNegative val="0"/>
            <c:bubble3D val="0"/>
            <c:spPr>
              <a:solidFill>
                <a:srgbClr val="FF41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invertIfNegative val="0"/>
            <c:bubble3D val="0"/>
            <c:spPr>
              <a:solidFill>
                <a:srgbClr val="FF41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Construcción</c:v>
                </c:pt>
                <c:pt idx="1">
                  <c:v>Farmaceútico</c:v>
                </c:pt>
                <c:pt idx="2">
                  <c:v>Formación</c:v>
                </c:pt>
                <c:pt idx="3">
                  <c:v>Plástico </c:v>
                </c:pt>
                <c:pt idx="4">
                  <c:v>Servicios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</c:v>
                </c:pt>
                <c:pt idx="1">
                  <c:v>31</c:v>
                </c:pt>
                <c:pt idx="2">
                  <c:v>2</c:v>
                </c:pt>
                <c:pt idx="3">
                  <c:v>13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880674848"/>
        <c:axId val="-1880679744"/>
      </c:barChart>
      <c:valAx>
        <c:axId val="-188067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880674848"/>
        <c:crosses val="autoZero"/>
        <c:crossBetween val="between"/>
      </c:valAx>
      <c:catAx>
        <c:axId val="-1880674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8067974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84781681728873"/>
          <c:y val="0"/>
          <c:w val="0.4802248705142759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2-42B2-AD6F-2778AB8D3CA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2-42B2-AD6F-2778AB8D3CA7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(75%)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92-42B2-AD6F-2778AB8D3CA7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(25%)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92-42B2-AD6F-2778AB8D3CA7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(79%)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892-42B2-AD6F-2778AB8D3CA7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92-42B2-AD6F-2778AB8D3CA7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892-42B2-AD6F-2778AB8D3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Estudios e Investigaciones </c:v>
                </c:pt>
                <c:pt idx="1">
                  <c:v>Acciones de divulgación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21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80673760"/>
        <c:axId val="-1880688992"/>
      </c:barChart>
      <c:catAx>
        <c:axId val="-188067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80688992"/>
        <c:crosses val="autoZero"/>
        <c:auto val="1"/>
        <c:lblAlgn val="ctr"/>
        <c:lblOffset val="100"/>
        <c:noMultiLvlLbl val="0"/>
      </c:catAx>
      <c:valAx>
        <c:axId val="-1880688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806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22174770493754"/>
          <c:y val="4.7149819766867274E-2"/>
          <c:w val="0.62086164993716642"/>
          <c:h val="0.62953846794034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1-46BE-A3BC-EE57E7B6D4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91-46BE-A3BC-EE57E7B6D4F0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491-46BE-A3BC-EE57E7B6D4F0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491-46BE-A3BC-EE57E7B6D4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541220</c:v>
                </c:pt>
                <c:pt idx="1">
                  <c:v>282967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80686816"/>
        <c:axId val="-1880684640"/>
      </c:barChart>
      <c:catAx>
        <c:axId val="-18806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80684640"/>
        <c:crosses val="autoZero"/>
        <c:auto val="1"/>
        <c:lblAlgn val="ctr"/>
        <c:lblOffset val="100"/>
        <c:noMultiLvlLbl val="0"/>
      </c:catAx>
      <c:valAx>
        <c:axId val="-1880684640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806868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4784862263169"/>
          <c:y val="0.23664587429093573"/>
          <c:w val="0.40574166074689128"/>
          <c:h val="0.69678823967737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30-4E04-BF12-5B23F6559281}"/>
              </c:ext>
            </c:extLst>
          </c:dPt>
          <c:dPt>
            <c:idx val="1"/>
            <c:bubble3D val="0"/>
            <c:spPr>
              <a:solidFill>
                <a:srgbClr val="FF4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30-4E04-BF12-5B23F6559281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30-4E04-BF12-5B23F6559281}"/>
              </c:ext>
            </c:extLst>
          </c:dPt>
          <c:dLbls>
            <c:dLbl>
              <c:idx val="0"/>
              <c:layout>
                <c:manualLayout>
                  <c:x val="9.3174318438419945E-2"/>
                  <c:y val="3.605652160049898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30-4E04-BF12-5B23F6559281}"/>
                </c:ext>
              </c:extLst>
            </c:dLbl>
            <c:dLbl>
              <c:idx val="1"/>
              <c:layout>
                <c:manualLayout>
                  <c:x val="-0.10808220938856714"/>
                  <c:y val="8.598093612426679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30-4E04-BF12-5B23F6559281}"/>
                </c:ext>
              </c:extLst>
            </c:dLbl>
            <c:dLbl>
              <c:idx val="2"/>
              <c:layout>
                <c:manualLayout>
                  <c:x val="-0.13789799128886152"/>
                  <c:y val="-4.437725735446033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30-4E04-BF12-5B23F655928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F30-4E04-BF12-5B23F6559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Diagnósticos Territoriales</c:v>
                </c:pt>
                <c:pt idx="1">
                  <c:v>Diagnósticos Empresariales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30-4E04-BF12-5B23F65592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806573663786569"/>
          <c:y val="0.32041582173445449"/>
          <c:w val="0.46107420307638086"/>
          <c:h val="0.29246891673619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0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22174770493754"/>
          <c:y val="4.7149819766867274E-2"/>
          <c:w val="0.62086164993716642"/>
          <c:h val="0.62953846794034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C-40F8-9804-57C3752D3F3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DC-40F8-9804-57C3752D3F3A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DC-40F8-9804-57C3752D3F3A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DC-40F8-9804-57C3752D3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176785</c:v>
                </c:pt>
                <c:pt idx="1">
                  <c:v>138949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8640"/>
        <c:axId val="-1858643200"/>
      </c:barChart>
      <c:catAx>
        <c:axId val="-185864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3200"/>
        <c:crosses val="autoZero"/>
        <c:auto val="1"/>
        <c:lblAlgn val="ctr"/>
        <c:lblOffset val="100"/>
        <c:noMultiLvlLbl val="0"/>
      </c:catAx>
      <c:valAx>
        <c:axId val="-1858643200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58648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02649354158511"/>
          <c:y val="0.19666338960889895"/>
          <c:w val="0.52109054732811944"/>
          <c:h val="0.74528677582429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rgbClr val="FF4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62-43CA-892D-5A95322E13FD}"/>
              </c:ext>
            </c:extLst>
          </c:dPt>
          <c:dLbls>
            <c:dLbl>
              <c:idx val="0"/>
              <c:layout>
                <c:manualLayout>
                  <c:x val="8.8462888782364746E-2"/>
                  <c:y val="-7.3362105833054303E-2"/>
                </c:manualLayout>
              </c:layout>
              <c:tx>
                <c:rich>
                  <a:bodyPr/>
                  <a:lstStyle/>
                  <a:p>
                    <a:fld id="{A6AFB512-D35C-4E03-A5F3-33DEE3E62182}" type="VALUE">
                      <a:rPr lang="en-US" smtClean="0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8598658C-9759-49F7-A58A-1FB6DB404826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0.13924252566254788"/>
                  <c:y val="5.0589121831692306E-2"/>
                </c:manualLayout>
              </c:layout>
              <c:tx>
                <c:rich>
                  <a:bodyPr/>
                  <a:lstStyle/>
                  <a:p>
                    <a:fld id="{DC14B82C-BD90-44A1-ACAE-CA6D48768751}" type="VALUE">
                      <a:rPr lang="en-US" smtClean="0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87A26DBD-748D-41D6-B229-91DFDB7397A7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7.3527595871056409E-2"/>
                  <c:y val="7.84215614077476E-2"/>
                </c:manualLayout>
              </c:layout>
              <c:tx>
                <c:rich>
                  <a:bodyPr/>
                  <a:lstStyle/>
                  <a:p>
                    <a:fld id="{CF3827DE-8D9E-4F66-8DE4-949AA09C95A0}" type="VALUE">
                      <a:rPr lang="en-US" smtClean="0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1C23CCCF-2066-4F23-960B-AAD4CF2052D4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layout>
                <c:manualLayout>
                  <c:x val="-0.10684478775012886"/>
                  <c:y val="-0.1492539394534553"/>
                </c:manualLayout>
              </c:layout>
              <c:tx>
                <c:rich>
                  <a:bodyPr/>
                  <a:lstStyle/>
                  <a:p>
                    <a:fld id="{6341A239-590F-4386-B728-5B34C264A0C4}" type="VALUE">
                      <a:rPr lang="en-US" smtClean="0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9FD1F3AB-E124-4648-9140-1B0273BF2893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662-43CA-892D-5A95322E13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174</c:v>
                </c:pt>
                <c:pt idx="1">
                  <c:v>143</c:v>
                </c:pt>
                <c:pt idx="2">
                  <c:v>121</c:v>
                </c:pt>
                <c:pt idx="3">
                  <c:v>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680924661224221"/>
          <c:y val="5.1651088166161808E-3"/>
          <c:w val="0.44143833787868841"/>
          <c:h val="0.12162508795656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3286123451414731"/>
          <c:w val="0.98229993925859427"/>
          <c:h val="0.6113260175931531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ln w="38100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335035125677796E-2"/>
                  <c:y val="-6.912081856465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6B-4A27-B37C-9F9C87895065}"/>
                </c:ext>
              </c:extLst>
            </c:dLbl>
            <c:dLbl>
              <c:idx val="1"/>
              <c:layout>
                <c:manualLayout>
                  <c:x val="-4.4693564956293216E-2"/>
                  <c:y val="-9.1454734708039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6B-4A27-B37C-9F9C87895065}"/>
                </c:ext>
              </c:extLst>
            </c:dLbl>
            <c:dLbl>
              <c:idx val="2"/>
              <c:layout>
                <c:manualLayout>
                  <c:x val="-4.9321718164088701E-2"/>
                  <c:y val="-7.4448019919857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6B-4A27-B37C-9F9C87895065}"/>
                </c:ext>
              </c:extLst>
            </c:dLbl>
            <c:dLbl>
              <c:idx val="3"/>
              <c:layout>
                <c:manualLayout>
                  <c:x val="-3.7907757106125657E-2"/>
                  <c:y val="-9.1673254461218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6B-4A27-B37C-9F9C87895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F4168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4168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500</c:v>
                </c:pt>
                <c:pt idx="1">
                  <c:v>1400</c:v>
                </c:pt>
                <c:pt idx="2">
                  <c:v>1846</c:v>
                </c:pt>
                <c:pt idx="3">
                  <c:v>2548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6B-4A27-B37C-9F9C878950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38100" cap="rnd">
              <a:solidFill>
                <a:srgbClr val="FD872F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D872F"/>
              </a:solidFill>
              <a:ln w="9525">
                <a:solidFill>
                  <a:srgbClr val="FD872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335035125677796E-2"/>
                  <c:y val="7.6032900421119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6B-4A27-B37C-9F9C87895065}"/>
                </c:ext>
              </c:extLst>
            </c:dLbl>
            <c:dLbl>
              <c:idx val="1"/>
              <c:layout>
                <c:manualLayout>
                  <c:x val="-4.0640236141161579E-2"/>
                  <c:y val="0.11404935063167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6B-4A27-B37C-9F9C87895065}"/>
                </c:ext>
              </c:extLst>
            </c:dLbl>
            <c:dLbl>
              <c:idx val="2"/>
              <c:layout>
                <c:manualLayout>
                  <c:x val="-3.9696399078024115E-2"/>
                  <c:y val="6.6448781881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6B-4A27-B37C-9F9C87895065}"/>
                </c:ext>
              </c:extLst>
            </c:dLbl>
            <c:dLbl>
              <c:idx val="3"/>
              <c:layout>
                <c:manualLayout>
                  <c:x val="-4.0640236141161579E-2"/>
                  <c:y val="5.5296654851723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6B-4A27-B37C-9F9C87895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D872F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471</c:v>
                </c:pt>
                <c:pt idx="1">
                  <c:v>600</c:v>
                </c:pt>
                <c:pt idx="2">
                  <c:v>1024</c:v>
                </c:pt>
                <c:pt idx="3">
                  <c:v>1818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56B-4A27-B37C-9F9C878950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80680832"/>
        <c:axId val="-1880674304"/>
      </c:lineChart>
      <c:catAx>
        <c:axId val="-18806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4304"/>
        <c:crosses val="autoZero"/>
        <c:auto val="1"/>
        <c:lblAlgn val="ctr"/>
        <c:lblOffset val="100"/>
        <c:noMultiLvlLbl val="0"/>
      </c:catAx>
      <c:valAx>
        <c:axId val="-18806743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88068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553593793088223"/>
          <c:y val="9.4397224631396354E-2"/>
          <c:w val="0.57782929433442598"/>
          <c:h val="0.13243984243718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209015065312782E-2"/>
          <c:w val="0.93370660859194976"/>
          <c:h val="0.987909911466357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solidFill>
              <a:srgbClr val="FF4168"/>
            </a:solidFill>
            <a:ln w="38100">
              <a:solidFill>
                <a:srgbClr val="FF4168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7561421931950975E-3"/>
                  <c:y val="2.19759520296372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BE-454E-83D0-BC7F476CDFD0}"/>
                </c:ext>
              </c:extLst>
            </c:dLbl>
            <c:dLbl>
              <c:idx val="1"/>
              <c:layout>
                <c:manualLayout>
                  <c:x val="4.5066195171026505E-3"/>
                  <c:y val="2.65017891778873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BE-454E-83D0-BC7F476CDFD0}"/>
                </c:ext>
              </c:extLst>
            </c:dLbl>
            <c:dLbl>
              <c:idx val="2"/>
              <c:layout>
                <c:manualLayout>
                  <c:x val="-4.4948252389288316E-3"/>
                  <c:y val="1.2227560105788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BE-454E-83D0-BC7F476CDFD0}"/>
                </c:ext>
              </c:extLst>
            </c:dLbl>
            <c:dLbl>
              <c:idx val="3"/>
              <c:layout>
                <c:manualLayout>
                  <c:x val="-7.3425838353649618E-4"/>
                  <c:y val="4.9080276183314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BE-454E-83D0-BC7F476CDF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F4168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4168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96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E-454E-83D0-BC7F476CDF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rgbClr val="FD872F"/>
            </a:solidFill>
            <a:ln w="38100">
              <a:solidFill>
                <a:srgbClr val="FD872F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3953576343673901E-3"/>
                  <c:y val="-8.1656163903553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BE-454E-83D0-BC7F476CDFD0}"/>
                </c:ext>
              </c:extLst>
            </c:dLbl>
            <c:dLbl>
              <c:idx val="1"/>
              <c:layout>
                <c:manualLayout>
                  <c:x val="-1.867283894818455E-4"/>
                  <c:y val="1.2515567924313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BE-454E-83D0-BC7F476CDFD0}"/>
                </c:ext>
              </c:extLst>
            </c:dLbl>
            <c:dLbl>
              <c:idx val="2"/>
              <c:layout>
                <c:manualLayout>
                  <c:x val="-3.6162806494118961E-3"/>
                  <c:y val="7.01436509680631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BE-454E-83D0-BC7F476CDFD0}"/>
                </c:ext>
              </c:extLst>
            </c:dLbl>
            <c:dLbl>
              <c:idx val="3"/>
              <c:layout>
                <c:manualLayout>
                  <c:x val="9.066098061933218E-4"/>
                  <c:y val="-6.61404007891054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BE-454E-83D0-BC7F476CDF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D872F"/>
                    </a:solidFill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17</c:v>
                </c:pt>
                <c:pt idx="1">
                  <c:v>258</c:v>
                </c:pt>
                <c:pt idx="2">
                  <c:v>166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BE-454E-83D0-BC7F476CDF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880680832"/>
        <c:axId val="-1880674304"/>
      </c:barChart>
      <c:catAx>
        <c:axId val="-18806808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880674304"/>
        <c:crosses val="autoZero"/>
        <c:auto val="1"/>
        <c:lblAlgn val="ctr"/>
        <c:lblOffset val="100"/>
        <c:noMultiLvlLbl val="0"/>
      </c:catAx>
      <c:valAx>
        <c:axId val="-188067430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-188068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6513360544917584"/>
          <c:y val="2.3535523141730463E-2"/>
          <c:w val="0.39059668897632988"/>
          <c:h val="0.13041135264773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14219825957996"/>
          <c:y val="0"/>
          <c:w val="0.5494670006521407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4-4003-842E-5FB7A2146E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4-4003-842E-5FB7A2146E8F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44-4003-842E-5FB7A2146E8F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44-4003-842E-5FB7A2146E8F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44-4003-842E-5FB7A2146E8F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44-4003-842E-5FB7A2146E8F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44-4003-842E-5FB7A2146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Herramientas tecnológicas (cursos)</c:v>
                </c:pt>
                <c:pt idx="1">
                  <c:v>Cursos en línea (participantes)</c:v>
                </c:pt>
                <c:pt idx="2">
                  <c:v>Visitas in situ (cursos)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220</c:v>
                </c:pt>
                <c:pt idx="1">
                  <c:v>2899</c:v>
                </c:pt>
                <c:pt idx="2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39936"/>
        <c:axId val="-1858648096"/>
      </c:barChart>
      <c:catAx>
        <c:axId val="-1858639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8096"/>
        <c:crosses val="autoZero"/>
        <c:auto val="1"/>
        <c:lblAlgn val="ctr"/>
        <c:lblOffset val="100"/>
        <c:noMultiLvlLbl val="0"/>
      </c:catAx>
      <c:valAx>
        <c:axId val="-185864809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185863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9309035219021375E-2"/>
          <c:w val="0.966434457929225"/>
          <c:h val="0.69298152904082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PRIMER TRIMESTRE
(Planificada)</c:v>
                </c:pt>
                <c:pt idx="1">
                  <c:v>SEGUNDO TRIMESTRE 
(Planificada) </c:v>
                </c:pt>
                <c:pt idx="2">
                  <c:v>TERCER TRIMESTRE 
(Ajustada)</c:v>
                </c:pt>
                <c:pt idx="3">
                  <c:v>CUARTO TRIMESTRE 
(Ajustada)</c:v>
                </c:pt>
                <c:pt idx="4">
                  <c:v>TOTAL 2020
(Planificada + Ajustada)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73425</c:v>
                </c:pt>
                <c:pt idx="1">
                  <c:v>89496</c:v>
                </c:pt>
                <c:pt idx="2">
                  <c:v>27248</c:v>
                </c:pt>
                <c:pt idx="3">
                  <c:v>45790</c:v>
                </c:pt>
                <c:pt idx="4">
                  <c:v>235959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PRIMER TRIMESTRE
(Planificada)</c:v>
                </c:pt>
                <c:pt idx="1">
                  <c:v>SEGUNDO TRIMESTRE 
(Planificada) </c:v>
                </c:pt>
                <c:pt idx="2">
                  <c:v>TERCER TRIMESTRE 
(Ajustada)</c:v>
                </c:pt>
                <c:pt idx="3">
                  <c:v>CUARTO TRIMESTRE 
(Ajustada)</c:v>
                </c:pt>
                <c:pt idx="4">
                  <c:v>TOTAL 2020
(Planificada + Ajustada)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55475</c:v>
                </c:pt>
                <c:pt idx="1">
                  <c:v>4512</c:v>
                </c:pt>
                <c:pt idx="2">
                  <c:v>24732</c:v>
                </c:pt>
                <c:pt idx="3">
                  <c:v>55350</c:v>
                </c:pt>
                <c:pt idx="4">
                  <c:v>140069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986846416"/>
        <c:axId val="-1986851312"/>
      </c:barChart>
      <c:catAx>
        <c:axId val="-19868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986851312"/>
        <c:crosses val="autoZero"/>
        <c:auto val="1"/>
        <c:lblAlgn val="ctr"/>
        <c:lblOffset val="100"/>
        <c:noMultiLvlLbl val="0"/>
      </c:catAx>
      <c:valAx>
        <c:axId val="-19868513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9868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544023067200829"/>
          <c:y val="3.4094358703121892E-2"/>
          <c:w val="0.22323409336786698"/>
          <c:h val="0.19268424865583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358672974803"/>
          <c:y val="2.6887944528570018E-2"/>
          <c:w val="0.76271199295091985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DB-4E64-96DB-F960C93549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B-4E64-96DB-F960C93549C0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DB-4E64-96DB-F960C93549C0}"/>
                </c:ext>
              </c:extLst>
            </c:dLbl>
            <c:dLbl>
              <c:idx val="1"/>
              <c:layout>
                <c:manualLayout>
                  <c:x val="-4.9770339533453485E-3"/>
                  <c:y val="-7.9891048233971082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DB-4E64-96DB-F960C93549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316170</c:v>
                </c:pt>
                <c:pt idx="1">
                  <c:v>270622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7552"/>
        <c:axId val="-1858647008"/>
      </c:barChart>
      <c:catAx>
        <c:axId val="-185864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7008"/>
        <c:crosses val="autoZero"/>
        <c:auto val="1"/>
        <c:lblAlgn val="ctr"/>
        <c:lblOffset val="100"/>
        <c:noMultiLvlLbl val="0"/>
      </c:catAx>
      <c:valAx>
        <c:axId val="-1858647008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586475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78466594350698"/>
          <c:y val="6.399755385443808E-3"/>
          <c:w val="0.5473651314164929"/>
          <c:h val="0.9270345085114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$1,541,020 (9.7%)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923BDD-586A-46C2-98DD-ABB1F41AFC74}" type="VALUE">
                      <a:rPr lang="en-US" smtClean="0"/>
                      <a:pPr/>
                      <a:t>[VALOR]</a:t>
                    </a:fld>
                    <a:r>
                      <a:rPr lang="en-US"/>
                      <a:t> (1.3%)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$350,734 (2.2%)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SV" sz="2400" b="1" i="0" u="none" strike="noStrike" kern="1200" baseline="0">
                    <a:solidFill>
                      <a:srgbClr val="045A68">
                        <a:lumMod val="50000"/>
                      </a:srgb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Visitas en Situ</c:v>
                </c:pt>
                <c:pt idx="1">
                  <c:v>Cursos en Línea </c:v>
                </c:pt>
                <c:pt idx="2">
                  <c:v>Herramientas Tecnológicas</c:v>
                </c:pt>
              </c:strCache>
            </c:strRef>
          </c:cat>
          <c:val>
            <c:numRef>
              <c:f>Sheet1!$B$2:$B$4</c:f>
              <c:numCache>
                <c:formatCode>_-"$"* #,##0_-;\-"$"* #,##0_-;_-"$"* "-"??_-;_-@_-</c:formatCode>
                <c:ptCount val="3"/>
                <c:pt idx="0">
                  <c:v>1541020</c:v>
                </c:pt>
                <c:pt idx="1">
                  <c:v>198786</c:v>
                </c:pt>
                <c:pt idx="2">
                  <c:v>350734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858638848"/>
        <c:axId val="-1858640480"/>
      </c:barChart>
      <c:valAx>
        <c:axId val="-1858640480"/>
        <c:scaling>
          <c:orientation val="minMax"/>
        </c:scaling>
        <c:delete val="1"/>
        <c:axPos val="b"/>
        <c:numFmt formatCode="_-&quot;$&quot;* #,##0_-;\-&quot;$&quot;* #,##0_-;_-&quot;$&quot;* &quot;-&quot;??_-;_-@_-" sourceLinked="1"/>
        <c:majorTickMark val="out"/>
        <c:minorTickMark val="none"/>
        <c:tickLblPos val="nextTo"/>
        <c:crossAx val="-1858638848"/>
        <c:crosses val="autoZero"/>
        <c:crossBetween val="between"/>
      </c:valAx>
      <c:catAx>
        <c:axId val="-1858638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048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75809019213869"/>
          <c:y val="0"/>
          <c:w val="0.4802248705142759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C8-406C-8200-1460F5BE4FB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C8-406C-8200-1460F5BE4FBD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CC8-406C-8200-1460F5BE4FBD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CC8-406C-8200-1460F5BE4FBD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CC8-406C-8200-1460F5BE4FBD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CC8-406C-8200-1460F5BE4FBD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CC8-406C-8200-1460F5BE4F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Revista y prensa escrita</c:v>
                </c:pt>
                <c:pt idx="1">
                  <c:v>Televisión</c:v>
                </c:pt>
                <c:pt idx="2">
                  <c:v>Radio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45800</c:v>
                </c:pt>
                <c:pt idx="1">
                  <c:v>351900</c:v>
                </c:pt>
                <c:pt idx="2">
                  <c:v>42850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6464"/>
        <c:axId val="-1858653536"/>
      </c:barChart>
      <c:catAx>
        <c:axId val="-1858646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53536"/>
        <c:crosses val="autoZero"/>
        <c:auto val="1"/>
        <c:lblAlgn val="ctr"/>
        <c:lblOffset val="100"/>
        <c:noMultiLvlLbl val="0"/>
      </c:catAx>
      <c:valAx>
        <c:axId val="-1858653536"/>
        <c:scaling>
          <c:orientation val="minMax"/>
        </c:scaling>
        <c:delete val="1"/>
        <c:axPos val="b"/>
        <c:numFmt formatCode="&quot;$&quot;#,##0_);[Red]\(&quot;$&quot;#,##0\)" sourceLinked="1"/>
        <c:majorTickMark val="none"/>
        <c:minorTickMark val="none"/>
        <c:tickLblPos val="nextTo"/>
        <c:crossAx val="-185864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24-4C5A-A903-EE089757F3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24-4C5A-A903-EE089757F302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24-4C5A-A903-EE089757F302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24-4C5A-A903-EE089757F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408190</c:v>
                </c:pt>
                <c:pt idx="1">
                  <c:v>181126.27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9728"/>
        <c:axId val="-1858652992"/>
      </c:barChart>
      <c:catAx>
        <c:axId val="-185864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52992"/>
        <c:crosses val="autoZero"/>
        <c:auto val="1"/>
        <c:lblAlgn val="ctr"/>
        <c:lblOffset val="100"/>
        <c:noMultiLvlLbl val="0"/>
      </c:catAx>
      <c:valAx>
        <c:axId val="-1858652992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586497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3265747366911"/>
          <c:y val="0"/>
          <c:w val="0.85295318340922255"/>
          <c:h val="0.9270345085114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19,879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9,100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3A5C682-DCC0-470E-9F86-2AD71D22BA3A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Facebook</c:v>
                </c:pt>
                <c:pt idx="1">
                  <c:v>Instagram</c:v>
                </c:pt>
                <c:pt idx="2">
                  <c:v>Twitter</c:v>
                </c:pt>
                <c:pt idx="3">
                  <c:v>YouTube</c:v>
                </c:pt>
                <c:pt idx="4">
                  <c:v>LinkedIn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19879</c:v>
                </c:pt>
                <c:pt idx="1">
                  <c:v>9100</c:v>
                </c:pt>
                <c:pt idx="2" formatCode="General">
                  <c:v>373</c:v>
                </c:pt>
                <c:pt idx="3" formatCode="General">
                  <c:v>245</c:v>
                </c:pt>
                <c:pt idx="4" formatCode="General">
                  <c:v>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858639392"/>
        <c:axId val="-1858649184"/>
      </c:barChart>
      <c:valAx>
        <c:axId val="-185864918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-1858639392"/>
        <c:crosses val="autoZero"/>
        <c:crossBetween val="between"/>
      </c:valAx>
      <c:catAx>
        <c:axId val="-1858639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8586491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79702211939323E-2"/>
          <c:y val="3.9433267451267309E-2"/>
          <c:w val="0.88685746525528175"/>
          <c:h val="0.799852315780025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 Example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3.3806693834538978E-2"/>
                  <c:y val="1.5366439704816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A0-4215-82EC-13A66326B9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6323BAA-98DD-48E2-88A8-B4CA3804713E}" type="VALUE">
                      <a:rPr lang="en-US" sz="2400"/>
                      <a:pPr/>
                      <a:t>[VALOR]</a:t>
                    </a:fld>
                    <a:endParaRPr lang="es-SV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A0-4215-82EC-13A66326B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 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"$"#,##0.00_);[Red]\("$"#,##0.00\)</c:formatCode>
                <c:ptCount val="4"/>
                <c:pt idx="0">
                  <c:v>98.4</c:v>
                </c:pt>
                <c:pt idx="1">
                  <c:v>33.299999999999997</c:v>
                </c:pt>
                <c:pt idx="2">
                  <c:v>155.5</c:v>
                </c:pt>
                <c:pt idx="3">
                  <c:v>153.69999999999999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4F-5A4A-AE35-3ED697084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8650816"/>
        <c:axId val="-1858645376"/>
      </c:lineChart>
      <c:catAx>
        <c:axId val="-185865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Lato Light" panose="020F0502020204030203" pitchFamily="34" charset="0"/>
                <a:cs typeface="Poppins" pitchFamily="2" charset="77"/>
              </a:defRPr>
            </a:pPr>
            <a:endParaRPr lang="es-SV"/>
          </a:p>
        </c:txPr>
        <c:crossAx val="-1858645376"/>
        <c:crosses val="autoZero"/>
        <c:auto val="1"/>
        <c:lblAlgn val="ctr"/>
        <c:lblOffset val="100"/>
        <c:noMultiLvlLbl val="0"/>
      </c:catAx>
      <c:valAx>
        <c:axId val="-1858645376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-185865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 i="0">
          <a:solidFill>
            <a:schemeClr val="tx2"/>
          </a:solidFill>
          <a:latin typeface="Poppins" pitchFamily="2" charset="77"/>
          <a:ea typeface="Lato Light" panose="020F0502020204030203" pitchFamily="34" charset="0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48022487051427593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Atendidos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CE-4169-88AF-DA8A4161842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CE-4169-88AF-DA8A4161842E}"/>
              </c:ext>
            </c:extLst>
          </c:dPt>
          <c:dLbls>
            <c:dLbl>
              <c:idx val="0"/>
              <c:layout>
                <c:manualLayout>
                  <c:x val="2.34999298707955E-4"/>
                  <c:y val="-1.472074261645618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CE-4169-88AF-DA8A4161842E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ACE-4169-88AF-DA8A4161842E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ACE-4169-88AF-DA8A4161842E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ACE-4169-88AF-DA8A4161842E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ACE-4169-88AF-DA8A416184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OCTUBRE</c:v>
                </c:pt>
                <c:pt idx="1">
                  <c:v>NOVIEMBRE</c:v>
                </c:pt>
                <c:pt idx="2">
                  <c:v>DICIEMBRE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112</c:v>
                </c:pt>
                <c:pt idx="1">
                  <c:v>47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Pendientes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9E5-4C8A-BC2B-1C512306F687}"/>
              </c:ext>
            </c:extLst>
          </c:dPt>
          <c:dLbls>
            <c:dLbl>
              <c:idx val="0"/>
              <c:layout>
                <c:manualLayout>
                  <c:x val="3.2662646037199566E-2"/>
                  <c:y val="7.6297951309891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CE-4169-88AF-DA8A4161842E}"/>
                </c:ext>
              </c:extLst>
            </c:dLbl>
            <c:dLbl>
              <c:idx val="1"/>
              <c:layout>
                <c:manualLayout>
                  <c:x val="1.5786588147066748E-2"/>
                  <c:y val="-6.993898075966014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CE-4169-88AF-DA8A4161842E}"/>
                </c:ext>
              </c:extLst>
            </c:dLbl>
            <c:dLbl>
              <c:idx val="2"/>
              <c:layout>
                <c:manualLayout>
                  <c:x val="3.9551268859085838E-2"/>
                  <c:y val="3.814897565494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E5-4C8A-BC2B-1C512306F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OCTUBRE</c:v>
                </c:pt>
                <c:pt idx="1">
                  <c:v>NOVIEMBRE</c:v>
                </c:pt>
                <c:pt idx="2">
                  <c:v>DICIEMBRE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ACE-4169-88AF-DA8A416184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-1858644288"/>
        <c:axId val="-1858642656"/>
      </c:barChart>
      <c:catAx>
        <c:axId val="-1858644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2656"/>
        <c:crosses val="autoZero"/>
        <c:auto val="1"/>
        <c:lblAlgn val="ctr"/>
        <c:lblOffset val="100"/>
        <c:noMultiLvlLbl val="0"/>
      </c:catAx>
      <c:valAx>
        <c:axId val="-1858642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5864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1985460389233"/>
          <c:y val="0.2937590224788616"/>
          <c:w val="0.14386516585203785"/>
          <c:h val="0.2342004665589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6">
                  <a:lumMod val="10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8868793689407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7F-4ADC-9B3B-DA3145A2C71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7F-4ADC-9B3B-DA3145A2C71F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7F-4ADC-9B3B-DA3145A2C71F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7F-4ADC-9B3B-DA3145A2C7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906360</c:v>
                </c:pt>
                <c:pt idx="1">
                  <c:v>247103.56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2112"/>
        <c:axId val="-1858641568"/>
      </c:barChart>
      <c:catAx>
        <c:axId val="-185864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1568"/>
        <c:crosses val="autoZero"/>
        <c:auto val="1"/>
        <c:lblAlgn val="ctr"/>
        <c:lblOffset val="100"/>
        <c:noMultiLvlLbl val="0"/>
      </c:catAx>
      <c:valAx>
        <c:axId val="-185864156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586421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5417479018939"/>
          <c:y val="0.2025714843649041"/>
          <c:w val="0.47534614324197766"/>
          <c:h val="0.603292286839180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29-4CD3-AE7C-F7F72771DF27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F29-4CD3-AE7C-F7F72771DF27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F29-4CD3-AE7C-F7F72771DF27}"/>
              </c:ext>
            </c:extLst>
          </c:dPt>
          <c:dLbls>
            <c:dLbl>
              <c:idx val="0"/>
              <c:layout>
                <c:manualLayout>
                  <c:x val="-2.8736142589192064E-3"/>
                  <c:y val="-0.1296306721991489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0.19283988096901433"/>
                  <c:y val="-9.88448186964971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031554207848072"/>
                      <c:h val="0.176794628637906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0.15463902596695139"/>
                  <c:y val="2.61570889918242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655954722700184"/>
                      <c:h val="0.255327046174434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layout>
                <c:manualLayout>
                  <c:x val="0.1364566078731578"/>
                  <c:y val="3.820593870035964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29-4CD3-AE7C-F7F72771DF27}"/>
                </c:ext>
              </c:extLst>
            </c:dLbl>
            <c:dLbl>
              <c:idx val="4"/>
              <c:layout>
                <c:manualLayout>
                  <c:x val="2.9836714223474156E-2"/>
                  <c:y val="0.118001468534179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7658892484175042"/>
                      <c:h val="0.178464374840260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F29-4CD3-AE7C-F7F72771DF27}"/>
                </c:ext>
              </c:extLst>
            </c:dLbl>
            <c:dLbl>
              <c:idx val="5"/>
              <c:layout>
                <c:manualLayout>
                  <c:x val="-9.9137929352125856E-2"/>
                  <c:y val="-0.1125511484474896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29-4CD3-AE7C-F7F72771D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SIFP</c:v>
                </c:pt>
                <c:pt idx="1">
                  <c:v>Problemas de Hardware</c:v>
                </c:pt>
                <c:pt idx="2">
                  <c:v>Soporte Tecnico</c:v>
                </c:pt>
                <c:pt idx="3">
                  <c:v>SGAFP</c:v>
                </c:pt>
                <c:pt idx="4">
                  <c:v>Arrendamiento de equipo</c:v>
                </c:pt>
                <c:pt idx="5">
                  <c:v>Otros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39</c:v>
                </c:pt>
                <c:pt idx="1">
                  <c:v>53</c:v>
                </c:pt>
                <c:pt idx="2">
                  <c:v>115</c:v>
                </c:pt>
                <c:pt idx="3">
                  <c:v>106</c:v>
                </c:pt>
                <c:pt idx="4">
                  <c:v>75</c:v>
                </c:pt>
                <c:pt idx="5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4802248705142759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3-46E7-B47A-70EC783869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3-46E7-B47A-70EC7838693B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43-46E7-B47A-70EC7838693B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43-46E7-B47A-70EC7838693B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E43-46E7-B47A-70EC7838693B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43-46E7-B47A-70EC7838693B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E43-46E7-B47A-70EC783869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Monto Total Pagado</c:v>
                </c:pt>
                <c:pt idx="1">
                  <c:v>Monto Pagado en Cheque 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14896614.75</c:v>
                </c:pt>
                <c:pt idx="1">
                  <c:v>370670.96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3440"/>
        <c:axId val="-1875647792"/>
      </c:barChart>
      <c:catAx>
        <c:axId val="-187564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47792"/>
        <c:crosses val="autoZero"/>
        <c:auto val="1"/>
        <c:lblAlgn val="ctr"/>
        <c:lblOffset val="100"/>
        <c:noMultiLvlLbl val="0"/>
      </c:catAx>
      <c:valAx>
        <c:axId val="-1875647792"/>
        <c:scaling>
          <c:orientation val="minMax"/>
        </c:scaling>
        <c:delete val="1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-187564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5.9642158088454973E-2"/>
          <c:w val="0.95517645854917965"/>
          <c:h val="0.70117017666705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 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4B28F6B-4B75-4C17-BE4A-D32B4D8B5C65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4E-4085-9CB1-BB45AEA4FF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CC3190A-A47B-4006-AA5D-926D55ECAD04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4E-4085-9CB1-BB45AEA4FF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A9AAFED8-1DD8-4F1B-BF8F-39985CB24674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4E-4085-9CB1-BB45AEA4FF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PRIMER TRIMESTRE 
(Planificada)</c:v>
                </c:pt>
                <c:pt idx="1">
                  <c:v>SEGUNDO TRIMESTRE 
(Planificada)</c:v>
                </c:pt>
                <c:pt idx="2">
                  <c:v>TERCER TRIMESTRE 
(Ajustada)</c:v>
                </c:pt>
                <c:pt idx="3">
                  <c:v>CUARTO TRIMESTRE 
(Ajustada)</c:v>
                </c:pt>
                <c:pt idx="4">
                  <c:v>TOTAL 2020
(Planificada + Ajustada)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9.7735928909309688</c:v>
                </c:pt>
                <c:pt idx="1">
                  <c:v>10.287004089082115</c:v>
                </c:pt>
                <c:pt idx="2">
                  <c:v>2.4134053900000008</c:v>
                </c:pt>
                <c:pt idx="3">
                  <c:v>6.8387088080325737</c:v>
                </c:pt>
                <c:pt idx="4">
                  <c:v>29.31271117804566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20467344505816E-3"/>
                  <c:y val="-2.882599878113743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C105887-BCFB-4E45-8371-01FA5B2BC59C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4E-4085-9CB1-BB45AEA4FF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22D0A6E0-2F60-4FB2-B486-008C885203DA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4E-4085-9CB1-BB45AEA4FF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F5258044-1A9E-4FC6-8044-B3D68F130604}" type="VALUE">
                      <a:rPr lang="en-US" smtClean="0"/>
                      <a:pPr/>
                      <a:t>[VALOR]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D4E-4085-9CB1-BB45AEA4FF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PRIMER TRIMESTRE 
(Planificada)</c:v>
                </c:pt>
                <c:pt idx="1">
                  <c:v>SEGUNDO TRIMESTRE 
(Planificada)</c:v>
                </c:pt>
                <c:pt idx="2">
                  <c:v>TERCER TRIMESTRE 
(Ajustada)</c:v>
                </c:pt>
                <c:pt idx="3">
                  <c:v>CUARTO TRIMESTRE 
(Ajustada)</c:v>
                </c:pt>
                <c:pt idx="4">
                  <c:v>TOTAL 2020
(Planificada + Ajustada)</c:v>
                </c:pt>
              </c:strCache>
            </c:strRef>
          </c:cat>
          <c:val>
            <c:numRef>
              <c:f>Sheet1!$C$2:$C$6</c:f>
              <c:numCache>
                <c:formatCode>#,##0.0</c:formatCode>
                <c:ptCount val="5"/>
                <c:pt idx="0">
                  <c:v>5.7002634696240584</c:v>
                </c:pt>
                <c:pt idx="1">
                  <c:v>0.91372859000000006</c:v>
                </c:pt>
                <c:pt idx="2">
                  <c:v>2.6196176311883179</c:v>
                </c:pt>
                <c:pt idx="3">
                  <c:v>7.6922166798392988</c:v>
                </c:pt>
                <c:pt idx="4">
                  <c:v>16.925826370651674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986850224"/>
        <c:axId val="-1986848592"/>
      </c:barChart>
      <c:catAx>
        <c:axId val="-198685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986848592"/>
        <c:crosses val="autoZero"/>
        <c:auto val="1"/>
        <c:lblAlgn val="ctr"/>
        <c:lblOffset val="100"/>
        <c:noMultiLvlLbl val="0"/>
      </c:catAx>
      <c:valAx>
        <c:axId val="-19868485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-198685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6195214899915296"/>
          <c:y val="5.1506385412682772E-2"/>
          <c:w val="0.23901646705864113"/>
          <c:h val="0.18786743218229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9.3484431422759737E-2"/>
          <c:w val="0.85202516267903661"/>
          <c:h val="0.692226635115883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1-40FC-B7A0-6F2CE74EDA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1-40FC-B7A0-6F2CE74EDAEC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E1-40FC-B7A0-6F2CE74EDAEC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E1-40FC-B7A0-6F2CE74ED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1016425</c:v>
                </c:pt>
                <c:pt idx="1">
                  <c:v>986456.81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5072"/>
        <c:axId val="-1875649968"/>
      </c:barChart>
      <c:catAx>
        <c:axId val="-187564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49968"/>
        <c:crosses val="autoZero"/>
        <c:auto val="1"/>
        <c:lblAlgn val="ctr"/>
        <c:lblOffset val="100"/>
        <c:noMultiLvlLbl val="0"/>
      </c:catAx>
      <c:valAx>
        <c:axId val="-1875649968"/>
        <c:scaling>
          <c:orientation val="minMax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756450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1064934949245E-2"/>
          <c:y val="0.2166409359599982"/>
          <c:w val="0.42616021564365114"/>
          <c:h val="0.7475252803929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Lbls>
            <c:dLbl>
              <c:idx val="0"/>
              <c:layout>
                <c:manualLayout>
                  <c:x val="0.25846878311742477"/>
                  <c:y val="-2.36199790124550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s-SV" sz="2400" b="1" i="0" u="none" strike="noStrike" kern="1200" baseline="0">
                        <a:solidFill>
                          <a:schemeClr val="tx2"/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r>
                      <a:rPr lang="en-US"/>
                      <a:t>2,688</a:t>
                    </a:r>
                    <a:r>
                      <a:rPr lang="en-US" baseline="0"/>
                      <a:t> – 98.5%</a:t>
                    </a:r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6.3280897851464762E-2"/>
                  <c:y val="-0.147253900598256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s-SV" sz="2400" b="1" i="0" u="none" strike="noStrike" kern="1200" baseline="0">
                        <a:solidFill>
                          <a:schemeClr val="tx2"/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0F72309B-7138-42EB-A78C-3C870D0C311D}" type="VALUE">
                      <a:rPr lang="en-US"/>
                      <a:pPr algn="ctr">
                        <a:defRPr lang="es-SV" sz="2400" b="1">
                          <a:solidFill>
                            <a:schemeClr val="tx2"/>
                          </a:solidFill>
                          <a:latin typeface="Poppins" pitchFamily="2" charset="77"/>
                          <a:cs typeface="Poppins" pitchFamily="2" charset="77"/>
                        </a:defRPr>
                      </a:pPr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pPr algn="ctr">
                      <a:defRPr lang="es-SV" sz="2400" b="1">
                        <a:solidFill>
                          <a:schemeClr val="tx2"/>
                        </a:solidFill>
                        <a:latin typeface="Poppins" pitchFamily="2" charset="77"/>
                        <a:cs typeface="Poppins" pitchFamily="2" charset="77"/>
                      </a:defRPr>
                    </a:pPr>
                    <a:fld id="{EA77F32E-06F0-4D8F-9EDA-0146B7BA7A31}" type="PERCENTAGE">
                      <a:rPr lang="en-US" baseline="0" smtClean="0"/>
                      <a:pPr algn="ctr">
                        <a:defRPr lang="es-SV" sz="2400" b="1">
                          <a:solidFill>
                            <a:schemeClr val="tx2"/>
                          </a:solidFill>
                          <a:latin typeface="Poppins" pitchFamily="2" charset="77"/>
                          <a:cs typeface="Poppins" pitchFamily="2" charset="77"/>
                        </a:defRPr>
                      </a:pPr>
                      <a:t>[PORCENTAJE]</a:t>
                    </a:fld>
                    <a:endParaRPr lang="es-SV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0.193871621433723"/>
                  <c:y val="-9.801361478524205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B60-4771-9C88-0FD36642D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Pagos dentro de 8 días hábiles </c:v>
                </c:pt>
                <c:pt idx="1">
                  <c:v>Pagos más de 8 días hábiles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#,##0">
                  <c:v>2688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694487025454855"/>
          <c:y val="0.16066539337089855"/>
          <c:w val="0.51813975642865484"/>
          <c:h val="0.27943939878518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lang="es-SV"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4802248705142759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3-46E7-B47A-70EC783869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3-46E7-B47A-70EC7838693B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43-46E7-B47A-70EC7838693B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43-46E7-B47A-70EC7838693B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E43-46E7-B47A-70EC7838693B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43-46E7-B47A-70EC7838693B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E43-46E7-B47A-70EC783869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Otros</c:v>
                </c:pt>
                <c:pt idx="1">
                  <c:v>Apoyo GFC</c:v>
                </c:pt>
                <c:pt idx="2">
                  <c:v>RRHH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 formatCode="_-&quot;$&quot;* #,##0_-;\-&quot;$&quot;* #,##0_-;_-&quot;$&quot;* &quot;-&quot;??_-;_-@_-">
                  <c:v>2989</c:v>
                </c:pt>
                <c:pt idx="1">
                  <c:v>19036</c:v>
                </c:pt>
                <c:pt idx="2" formatCode="_-&quot;$&quot;* #,##0_-;\-&quot;$&quot;* #,##0_-;_-&quot;$&quot;* &quot;-&quot;??_-;_-@_-">
                  <c:v>62760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52448"/>
        <c:axId val="-1858645920"/>
      </c:barChart>
      <c:catAx>
        <c:axId val="-185865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5920"/>
        <c:crosses val="autoZero"/>
        <c:auto val="1"/>
        <c:lblAlgn val="ctr"/>
        <c:lblOffset val="100"/>
        <c:noMultiLvlLbl val="0"/>
      </c:catAx>
      <c:valAx>
        <c:axId val="-1858645920"/>
        <c:scaling>
          <c:orientation val="minMax"/>
        </c:scaling>
        <c:delete val="1"/>
        <c:axPos val="b"/>
        <c:numFmt formatCode="_-&quot;$&quot;* #,##0_-;\-&quot;$&quot;* #,##0_-;_-&quot;$&quot;* &quot;-&quot;??_-;_-@_-" sourceLinked="1"/>
        <c:majorTickMark val="none"/>
        <c:minorTickMark val="none"/>
        <c:tickLblPos val="nextTo"/>
        <c:crossAx val="-185865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1-40FC-B7A0-6F2CE74EDA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1-40FC-B7A0-6F2CE74EDAEC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$640,270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8E1-40FC-B7A0-6F2CE74EDAEC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E1-40FC-B7A0-6F2CE74ED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640270</c:v>
                </c:pt>
                <c:pt idx="1">
                  <c:v>465834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58643744"/>
        <c:axId val="-1858644832"/>
      </c:barChart>
      <c:catAx>
        <c:axId val="-18586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58644832"/>
        <c:crosses val="autoZero"/>
        <c:auto val="1"/>
        <c:lblAlgn val="ctr"/>
        <c:lblOffset val="100"/>
        <c:noMultiLvlLbl val="0"/>
      </c:catAx>
      <c:valAx>
        <c:axId val="-1858644832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58643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1064934949245E-2"/>
          <c:y val="0.2166409359599982"/>
          <c:w val="0.42616021564365114"/>
          <c:h val="0.7475252803929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Lbls>
            <c:dLbl>
              <c:idx val="0"/>
              <c:layout>
                <c:manualLayout>
                  <c:x val="0.17267671859242703"/>
                  <c:y val="1.460199126317392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0.12939630299372781"/>
                  <c:y val="-9.906480442656845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0.11050686584622475"/>
                  <c:y val="-0.1516500488746168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B60-4771-9C88-0FD36642D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Capacitación Técnica</c:v>
                </c:pt>
                <c:pt idx="1">
                  <c:v>Género</c:v>
                </c:pt>
                <c:pt idx="2">
                  <c:v>Normativas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779039811199523"/>
          <c:y val="0.24532481400932979"/>
          <c:w val="0.47423389903458052"/>
          <c:h val="0.25317452725501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lang="es-SV" sz="20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57017428808346"/>
          <c:y val="0"/>
          <c:w val="0.61061562160639826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4-4003-842E-5FB7A2146E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4-4003-842E-5FB7A2146E8F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D44-4003-842E-5FB7A2146E8F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44-4003-842E-5FB7A2146E8F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44-4003-842E-5FB7A2146E8F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44-4003-842E-5FB7A2146E8F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44-4003-842E-5FB7A2146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</c:v>
                </c:pt>
                <c:pt idx="1">
                  <c:v>Ejecución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#,##0">
                  <c:v>2300</c:v>
                </c:pt>
                <c:pt idx="1">
                  <c:v>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6160"/>
        <c:axId val="-1875654864"/>
      </c:barChart>
      <c:catAx>
        <c:axId val="-1875646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54864"/>
        <c:crosses val="autoZero"/>
        <c:auto val="1"/>
        <c:lblAlgn val="ctr"/>
        <c:lblOffset val="100"/>
        <c:noMultiLvlLbl val="0"/>
      </c:catAx>
      <c:valAx>
        <c:axId val="-187565486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187564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DB-4E64-96DB-F960C93549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B-4E64-96DB-F960C93549C0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DB-4E64-96DB-F960C93549C0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DB-4E64-96DB-F960C93549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204820</c:v>
                </c:pt>
                <c:pt idx="1">
                  <c:v>149464.79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5616"/>
        <c:axId val="-1875644528"/>
      </c:barChart>
      <c:catAx>
        <c:axId val="-187564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44528"/>
        <c:crosses val="autoZero"/>
        <c:auto val="1"/>
        <c:lblAlgn val="ctr"/>
        <c:lblOffset val="100"/>
        <c:noMultiLvlLbl val="0"/>
      </c:catAx>
      <c:valAx>
        <c:axId val="-187564452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756456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89007106298798"/>
          <c:y val="0.15326550339625597"/>
          <c:w val="0.85986906588213075"/>
          <c:h val="0.62050554294053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0C0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$2,308,227.97</a:t>
                    </a:r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$6,981,725.10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$10,817,234.23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0D0-0A4A-8425-FB853039D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Libre Gestión </c:v>
                </c:pt>
                <c:pt idx="1">
                  <c:v>Licitación </c:v>
                </c:pt>
                <c:pt idx="2">
                  <c:v>Contratación Directa </c:v>
                </c:pt>
                <c:pt idx="3">
                  <c:v>BOLPROS</c:v>
                </c:pt>
              </c:strCache>
            </c:str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2308227.9700000002</c:v>
                </c:pt>
                <c:pt idx="1">
                  <c:v>6279527.0999999996</c:v>
                </c:pt>
                <c:pt idx="2">
                  <c:v>3205744.25</c:v>
                </c:pt>
                <c:pt idx="3">
                  <c:v>10817234.23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875643984"/>
        <c:axId val="-1875641808"/>
      </c:barChart>
      <c:catAx>
        <c:axId val="-187564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-1875641808"/>
        <c:crosses val="autoZero"/>
        <c:auto val="1"/>
        <c:lblAlgn val="ctr"/>
        <c:lblOffset val="100"/>
        <c:noMultiLvlLbl val="0"/>
      </c:catAx>
      <c:valAx>
        <c:axId val="-1875641808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-187564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5050368595232346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4-4003-842E-5FB7A2146E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4-4003-842E-5FB7A2146E8F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44-4003-842E-5FB7A2146E8F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44-4003-842E-5FB7A2146E8F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44-4003-842E-5FB7A2146E8F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44-4003-842E-5FB7A2146E8F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44-4003-842E-5FB7A2146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Contratos </c:v>
                </c:pt>
                <c:pt idx="1">
                  <c:v>Resoluciones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106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55408"/>
        <c:axId val="-1875650512"/>
      </c:barChart>
      <c:catAx>
        <c:axId val="-1875655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50512"/>
        <c:crosses val="autoZero"/>
        <c:auto val="1"/>
        <c:lblAlgn val="ctr"/>
        <c:lblOffset val="100"/>
        <c:noMultiLvlLbl val="0"/>
      </c:catAx>
      <c:valAx>
        <c:axId val="-187565051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-187565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741697129485480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DB-4E64-96DB-F960C93549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B-4E64-96DB-F960C93549C0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DB-4E64-96DB-F960C93549C0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DB-4E64-96DB-F960C93549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142920</c:v>
                </c:pt>
                <c:pt idx="1">
                  <c:v>118559.75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8880"/>
        <c:axId val="-1875642896"/>
      </c:barChart>
      <c:catAx>
        <c:axId val="-187564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42896"/>
        <c:crosses val="autoZero"/>
        <c:auto val="1"/>
        <c:lblAlgn val="ctr"/>
        <c:lblOffset val="100"/>
        <c:noMultiLvlLbl val="0"/>
      </c:catAx>
      <c:valAx>
        <c:axId val="-187564289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756488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B3-F044-A37A-67C094DDDF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B3-F044-A37A-67C094DDDF0E}"/>
              </c:ext>
            </c:extLst>
          </c:dPt>
          <c:dPt>
            <c:idx val="2"/>
            <c:bubble3D val="0"/>
            <c:spPr>
              <a:solidFill>
                <a:srgbClr val="B3B3B3"/>
              </a:solidFill>
              <a:ln w="9525" cap="flat" cmpd="sng" algn="ctr">
                <a:solidFill>
                  <a:srgbClr val="B3B3B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B3-F044-A37A-67C094DDDF0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B3-F044-A37A-67C094DDDF0E}"/>
              </c:ext>
            </c:extLst>
          </c:dPt>
          <c:dLbls>
            <c:dLbl>
              <c:idx val="0"/>
              <c:layout>
                <c:manualLayout>
                  <c:x val="0.17928589437404058"/>
                  <c:y val="0.1449810057064343"/>
                </c:manualLayout>
              </c:layout>
              <c:tx>
                <c:rich>
                  <a:bodyPr/>
                  <a:lstStyle/>
                  <a:p>
                    <a:fld id="{2E634F23-9F09-4C6B-A317-37C6D07065C1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18E7DC2A-3763-4629-BCAF-D73ED2D3742F}" type="PERCENTAGE">
                      <a:rPr lang="en-US" baseline="0" smtClean="0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B3-F044-A37A-67C094DDDF0E}"/>
                </c:ext>
              </c:extLst>
            </c:dLbl>
            <c:dLbl>
              <c:idx val="1"/>
              <c:layout>
                <c:manualLayout>
                  <c:x val="-0.13090516548731901"/>
                  <c:y val="2.8889417639575473E-2"/>
                </c:manualLayout>
              </c:layout>
              <c:tx>
                <c:rich>
                  <a:bodyPr/>
                  <a:lstStyle/>
                  <a:p>
                    <a:fld id="{787561DF-59F0-4477-A428-5256B06E092F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AA497358-F9C0-487F-9930-9D111860ACB7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B3-F044-A37A-67C094DDDF0E}"/>
                </c:ext>
              </c:extLst>
            </c:dLbl>
            <c:dLbl>
              <c:idx val="2"/>
              <c:layout>
                <c:manualLayout>
                  <c:x val="-0.14221205723668781"/>
                  <c:y val="-8.6214270294635589E-2"/>
                </c:manualLayout>
              </c:layout>
              <c:tx>
                <c:rich>
                  <a:bodyPr/>
                  <a:lstStyle/>
                  <a:p>
                    <a:fld id="{633FD60F-F739-48AD-9725-F848A7182D19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D91714A6-B011-4C68-9E18-97B188618112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B3-F044-A37A-67C094DDD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Presencial</c:v>
                </c:pt>
                <c:pt idx="1">
                  <c:v>Virtual </c:v>
                </c:pt>
                <c:pt idx="2">
                  <c:v>Herramientas Tecnológicas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81349</c:v>
                </c:pt>
                <c:pt idx="1">
                  <c:v>18381</c:v>
                </c:pt>
                <c:pt idx="2">
                  <c:v>40339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3-F044-A37A-67C094DDD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s-SV" sz="2800" b="1" i="0" u="none" strike="noStrike" kern="12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s-SV" sz="2800" b="1" i="0" u="none" strike="noStrike" kern="12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</c:legendEntry>
      <c:layout>
        <c:manualLayout>
          <c:xMode val="edge"/>
          <c:yMode val="edge"/>
          <c:x val="0"/>
          <c:y val="0.81813369110263578"/>
          <c:w val="1"/>
          <c:h val="0.18186630889736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4784862263169"/>
          <c:y val="0.18099186443527412"/>
          <c:w val="0.34171950181073463"/>
          <c:h val="0.752442233068402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62-43CA-892D-5A95322E13FD}"/>
              </c:ext>
            </c:extLst>
          </c:dPt>
          <c:dLbls>
            <c:dLbl>
              <c:idx val="0"/>
              <c:layout>
                <c:manualLayout>
                  <c:x val="0.1701485378655811"/>
                  <c:y val="-1.88932819393570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0.13795280465532447"/>
                  <c:y val="-9.110007901913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-9.8836449315486852E-2"/>
                  <c:y val="0.11752537645636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layout>
                <c:manualLayout>
                  <c:x val="-0.11029139380658463"/>
                  <c:y val="-4.5590968975968579E-2"/>
                </c:manualLayout>
              </c:layout>
              <c:tx>
                <c:rich>
                  <a:bodyPr/>
                  <a:lstStyle/>
                  <a:p>
                    <a:fld id="{5997D356-1B39-4797-8A84-395C63F55720}" type="PERCENTAGE">
                      <a:rPr lang="en-US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662-43CA-892D-5A95322E13F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Sin Observaciones</c:v>
                </c:pt>
                <c:pt idx="1">
                  <c:v>Con Observaciones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147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64488514162706"/>
          <c:y val="0.42137078180340909"/>
          <c:w val="0.28416362314465621"/>
          <c:h val="0.24417649691662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93702967827098"/>
          <c:y val="0"/>
          <c:w val="0.47656477017268678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4-4003-842E-5FB7A2146E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4-4003-842E-5FB7A2146E8F}"/>
              </c:ext>
            </c:extLst>
          </c:dPt>
          <c:dLbls>
            <c:dLbl>
              <c:idx val="0"/>
              <c:layout>
                <c:manualLayout>
                  <c:x val="2.2562165414591294E-3"/>
                  <c:y val="-2.314725501937879E-3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DÍAS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44-4003-842E-5FB7A2146E8F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/>
                      <a:t> DÍAS</a:t>
                    </a:r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44-4003-842E-5FB7A2146E8F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44-4003-842E-5FB7A2146E8F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44-4003-842E-5FB7A2146E8F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44-4003-842E-5FB7A2146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Informes FC</c:v>
                </c:pt>
                <c:pt idx="1">
                  <c:v>Informes FI</c:v>
                </c:pt>
                <c:pt idx="2">
                  <c:v>Informes Bienes y Servicios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17356771401882E-3"/>
                  <c:y val="6.7124132605572611E-3"/>
                </c:manualLayout>
              </c:layout>
              <c:tx>
                <c:rich>
                  <a:bodyPr/>
                  <a:lstStyle/>
                  <a:p>
                    <a:fld id="{EEE74204-B608-4BC6-8DE0-2E6EED942C92}" type="VALUE">
                      <a:rPr lang="en-US" smtClean="0"/>
                      <a:pPr/>
                      <a:t>[VALOR]</a:t>
                    </a:fld>
                    <a:r>
                      <a:rPr lang="en-US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CC7-4EE1-AB96-B53D8C5D5C25}"/>
                </c:ext>
              </c:extLst>
            </c:dLbl>
            <c:dLbl>
              <c:idx val="1"/>
              <c:layout>
                <c:manualLayout>
                  <c:x val="2.3677265777516381E-2"/>
                  <c:y val="0"/>
                </c:manualLayout>
              </c:layout>
              <c:tx>
                <c:rich>
                  <a:bodyPr/>
                  <a:lstStyle/>
                  <a:p>
                    <a:fld id="{D8477685-D9AC-4A3E-BA77-0B56041B466E}" type="VALUE">
                      <a:rPr lang="en-US" smtClean="0"/>
                      <a:pPr/>
                      <a:t>[VALOR]</a:t>
                    </a:fld>
                    <a:r>
                      <a:rPr lang="en-US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CC7-4EE1-AB96-B53D8C5D5C25}"/>
                </c:ext>
              </c:extLst>
            </c:dLbl>
            <c:dLbl>
              <c:idx val="2"/>
              <c:layout>
                <c:manualLayout>
                  <c:x val="5.79340548253773E-3"/>
                  <c:y val="0"/>
                </c:manualLayout>
              </c:layout>
              <c:tx>
                <c:rich>
                  <a:bodyPr/>
                  <a:lstStyle/>
                  <a:p>
                    <a:fld id="{ABB385BE-51AE-43CF-BDF2-A498DB6CA840}" type="VALUE">
                      <a:rPr lang="en-US" smtClean="0"/>
                      <a:pPr/>
                      <a:t>[VALOR]</a:t>
                    </a:fld>
                    <a:r>
                      <a:rPr lang="en-US"/>
                      <a:t> DÍAS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CC7-4EE1-AB96-B53D8C5D5C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Informes FC</c:v>
                </c:pt>
                <c:pt idx="1">
                  <c:v>Informes FI</c:v>
                </c:pt>
                <c:pt idx="2">
                  <c:v>Informes Bienes y Servicios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3.5</c:v>
                </c:pt>
                <c:pt idx="1">
                  <c:v>2.7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CC7-4EE1-AB96-B53D8C5D5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40720"/>
        <c:axId val="-1875654320"/>
      </c:barChart>
      <c:catAx>
        <c:axId val="-187564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54320"/>
        <c:crosses val="autoZero"/>
        <c:auto val="1"/>
        <c:lblAlgn val="ctr"/>
        <c:lblOffset val="100"/>
        <c:noMultiLvlLbl val="0"/>
      </c:catAx>
      <c:valAx>
        <c:axId val="-1875654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7564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062431781875502"/>
          <c:y val="6.1751389781764345E-2"/>
          <c:w val="0.1720645685980052"/>
          <c:h val="0.22623156579897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accent6">
                  <a:lumMod val="10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DB-4E64-96DB-F960C93549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B-4E64-96DB-F960C93549C0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DB-4E64-96DB-F960C93549C0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DB-4E64-96DB-F960C93549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242440</c:v>
                </c:pt>
                <c:pt idx="1">
                  <c:v>121150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55952"/>
        <c:axId val="-1875653232"/>
      </c:barChart>
      <c:catAx>
        <c:axId val="-187565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53232"/>
        <c:crosses val="autoZero"/>
        <c:auto val="1"/>
        <c:lblAlgn val="ctr"/>
        <c:lblOffset val="100"/>
        <c:noMultiLvlLbl val="0"/>
      </c:catAx>
      <c:valAx>
        <c:axId val="-1875653232"/>
        <c:scaling>
          <c:orientation val="minMax"/>
          <c:max val="30000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1875655952"/>
        <c:crosses val="autoZero"/>
        <c:crossBetween val="between"/>
        <c:majorUnit val="10000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81795108844623"/>
          <c:y val="0.12027839753895332"/>
          <c:w val="0.40574166074689128"/>
          <c:h val="0.69678823967737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62-43CA-892D-5A95322E13FD}"/>
              </c:ext>
            </c:extLst>
          </c:dPt>
          <c:dLbls>
            <c:dLbl>
              <c:idx val="0"/>
              <c:layout>
                <c:manualLayout>
                  <c:x val="0.10996292250287755"/>
                  <c:y val="-0.110667623049843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0.16360356754292943"/>
                  <c:y val="2.77973261773243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s-SV" sz="2400" b="1" i="0" u="none" strike="noStrike" kern="1200" baseline="0">
                        <a:solidFill>
                          <a:schemeClr val="tx2"/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r>
                      <a:rPr lang="en-US" baseline="0"/>
                      <a:t>8,092
</a:t>
                    </a:r>
                    <a:fld id="{1476A252-C12D-4C69-A10C-FBDCE3F20A0C}" type="PERCENTAGE">
                      <a:rPr lang="en-US" baseline="0"/>
                      <a:pPr algn="ctr">
                        <a:defRPr lang="es-SV" sz="2400" b="1">
                          <a:solidFill>
                            <a:schemeClr val="tx2"/>
                          </a:solidFill>
                          <a:latin typeface="Poppins" pitchFamily="2" charset="77"/>
                          <a:cs typeface="Poppins" pitchFamily="2" charset="77"/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866660062080151"/>
                      <c:h val="0.272249304474251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-1.6117903960548435E-2"/>
                  <c:y val="-0.1556852245770823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dLbl>
              <c:idx val="3"/>
              <c:layout>
                <c:manualLayout>
                  <c:x val="0.15739500991148012"/>
                  <c:y val="-0.10630434059458166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62-43CA-892D-5A95322E13FD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Informes con observaciones</c:v>
                </c:pt>
                <c:pt idx="1">
                  <c:v>Informes sin observaciones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2708</c:v>
                </c:pt>
                <c:pt idx="1">
                  <c:v>8092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248380136306222"/>
          <c:y val="0.13045208625853855"/>
          <c:w val="0.28344282730798093"/>
          <c:h val="0.59580865935781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5094632454355897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3-46E7-B47A-70EC783869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3-46E7-B47A-70EC7838693B}"/>
              </c:ext>
            </c:extLst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3.4%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43-46E7-B47A-70EC7838693B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95.2%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43-46E7-B47A-70EC7838693B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 baseline="0"/>
                      <a:t>1.4%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E43-46E7-B47A-70EC7838693B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(3%)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43-46E7-B47A-70EC7838693B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(1%)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E43-46E7-B47A-70EC783869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Mantenimiento Vehicular</c:v>
                </c:pt>
                <c:pt idx="1">
                  <c:v>Mantenimiento Infraestructura</c:v>
                </c:pt>
                <c:pt idx="2">
                  <c:v>Mantenimiento Aires Acondicionados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5775.77</c:v>
                </c:pt>
                <c:pt idx="1">
                  <c:v>187499.24</c:v>
                </c:pt>
                <c:pt idx="2">
                  <c:v>7134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75652688"/>
        <c:axId val="-1875651056"/>
      </c:barChart>
      <c:catAx>
        <c:axId val="-1875652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75651056"/>
        <c:crosses val="autoZero"/>
        <c:auto val="1"/>
        <c:lblAlgn val="ctr"/>
        <c:lblOffset val="100"/>
        <c:noMultiLvlLbl val="0"/>
      </c:catAx>
      <c:valAx>
        <c:axId val="-1875651056"/>
        <c:scaling>
          <c:orientation val="minMax"/>
        </c:scaling>
        <c:delete val="1"/>
        <c:axPos val="b"/>
        <c:numFmt formatCode="&quot;$&quot;#,##0" sourceLinked="1"/>
        <c:majorTickMark val="none"/>
        <c:minorTickMark val="none"/>
        <c:tickLblPos val="nextTo"/>
        <c:crossAx val="-187565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78814287349307E-2"/>
          <c:y val="4.7149819766867274E-2"/>
          <c:w val="0.85202516267903661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1-40FC-B7A0-6F2CE74EDA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1-40FC-B7A0-6F2CE74EDAEC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E1-40FC-B7A0-6F2CE74EDAEC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E1-40FC-B7A0-6F2CE74ED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al 3T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931635</c:v>
                </c:pt>
                <c:pt idx="1">
                  <c:v>435250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12992"/>
        <c:axId val="-1845715168"/>
      </c:barChart>
      <c:catAx>
        <c:axId val="-18457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45715168"/>
        <c:crosses val="autoZero"/>
        <c:auto val="1"/>
        <c:lblAlgn val="ctr"/>
        <c:lblOffset val="100"/>
        <c:noMultiLvlLbl val="0"/>
      </c:catAx>
      <c:valAx>
        <c:axId val="-184571516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45712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Kw/h Consumidos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 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3463.06</c:v>
                </c:pt>
                <c:pt idx="1">
                  <c:v>728.54000000000008</c:v>
                </c:pt>
                <c:pt idx="2">
                  <c:v>2025.94</c:v>
                </c:pt>
                <c:pt idx="3">
                  <c:v>2687.4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E6-4FEF-86A4-8E6EFE5EF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845712448"/>
        <c:axId val="-18457233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5178B3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2-E0E6-4FEF-86A4-8E6EFE5EF10F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E0E6-4FEF-86A4-8E6EFE5EF10F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1T</c:v>
                      </c:pt>
                      <c:pt idx="1">
                        <c:v>2T</c:v>
                      </c:pt>
                      <c:pt idx="2">
                        <c:v>3T </c:v>
                      </c:pt>
                      <c:pt idx="3">
                        <c:v>4T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61AC-AF4D-84C3-168F9FF0C6EE}"/>
                  </c:ext>
                </c:extLst>
              </c15:ser>
            </c15:filteredBarSeries>
          </c:ext>
        </c:extLst>
      </c:barChart>
      <c:catAx>
        <c:axId val="-184571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45723328"/>
        <c:crosses val="autoZero"/>
        <c:auto val="1"/>
        <c:lblAlgn val="ctr"/>
        <c:lblOffset val="100"/>
        <c:noMultiLvlLbl val="0"/>
      </c:catAx>
      <c:valAx>
        <c:axId val="-1845723328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-184571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Kw/h Consumidos</c:v>
                </c:pt>
              </c:strCache>
            </c:strRef>
          </c:tx>
          <c:spPr>
            <a:solidFill>
              <a:srgbClr val="F81B0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398244</c:v>
                </c:pt>
                <c:pt idx="1">
                  <c:v>316807</c:v>
                </c:pt>
                <c:pt idx="2">
                  <c:v>259924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56-4AD4-8C63-1CFF21C9B2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19520"/>
        <c:axId val="-18457227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5178B3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5-8356-4AD4-8C63-1CFF21C9B2D1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7-8356-4AD4-8C63-1CFF21C9B2D1}"/>
                    </c:ext>
                  </c:extLst>
                </c:dPt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2680C06-14F0-4113-9478-879E99F3A892}" type="VALUE">
                            <a:rPr lang="en-US" smtClean="0"/>
                            <a:pPr/>
                            <a:t>[VALOR]</a:t>
                          </a:fld>
                          <a:endParaRPr lang="es-SV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38362486642676491"/>
                            <c:h val="9.1746206781759265E-2"/>
                          </c:manualLayout>
                        </c15:layout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5-8356-4AD4-8C63-1CFF21C9B2D1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6BA7DE-5A9E-473D-916B-47DD17528073}" type="VALUE">
                            <a:rPr lang="en-US" smtClean="0"/>
                            <a:pPr/>
                            <a:t>[VALOR]</a:t>
                          </a:fld>
                          <a:endParaRPr lang="es-SV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26886678726289881"/>
                            <c:h val="0.12807891766492763"/>
                          </c:manualLayout>
                        </c15:layout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7-8356-4AD4-8C63-1CFF21C9B2D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3200" b="1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defRPr>
                      </a:pPr>
                      <a:endParaRPr lang="es-SV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61AC-AF4D-84C3-168F9FF0C6EE}"/>
                  </c:ext>
                </c:extLst>
              </c15:ser>
            </c15:filteredBarSeries>
          </c:ext>
        </c:extLst>
      </c:barChart>
      <c:catAx>
        <c:axId val="-1845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SV"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45722784"/>
        <c:crosses val="autoZero"/>
        <c:auto val="1"/>
        <c:lblAlgn val="ctr"/>
        <c:lblOffset val="100"/>
        <c:noMultiLvlLbl val="0"/>
      </c:catAx>
      <c:valAx>
        <c:axId val="-18457227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8457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44590661693604089"/>
          <c:h val="0.54540115290730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81B0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rgbClr val="FC771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layout>
                <c:manualLayout>
                  <c:x val="1.3938863923322639E-3"/>
                  <c:y val="2.8408466983952069E-2"/>
                </c:manualLayout>
              </c:layout>
              <c:tx>
                <c:rich>
                  <a:bodyPr/>
                  <a:lstStyle/>
                  <a:p>
                    <a:fld id="{0CB0E4E0-C507-41B6-9B32-326719265DA1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FC6E15A9-94A0-4C89-8B01-35487C6BA930}" type="PERCENTAGE">
                      <a:rPr lang="en-US" baseline="0" smtClean="0"/>
                      <a:pPr/>
                      <a:t>[PORCENTAJE]</a:t>
                    </a:fld>
                    <a:endParaRPr lang="es-SV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3603C77-B071-434D-B9FA-E968A915FBA7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D089217B-A592-4456-856A-6E218A7B0747}" type="PERCENTAGE">
                      <a:rPr lang="en-US" baseline="0" smtClean="0"/>
                      <a:pPr/>
                      <a:t>[PORCENTAJE]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9363CC9-AE18-489D-B97F-CDE0685D985E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C7EA978C-7C60-42B6-B4D8-ED0777E7F995}" type="PERCENTAGE">
                      <a:rPr lang="en-US" baseline="0" smtClean="0"/>
                      <a:pPr/>
                      <a:t>[PORCENTAJE]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SV" sz="2800" b="1" i="0" u="none" strike="noStrike" kern="1200" cap="none" baseline="0">
                    <a:solidFill>
                      <a:srgbClr val="445469"/>
                    </a:solidFill>
                    <a:latin typeface="Poppins" pitchFamily="2" charset="77"/>
                    <a:ea typeface="League Spartan" charset="0"/>
                    <a:cs typeface="Poppins" pitchFamily="2" charset="77"/>
                    <a:sym typeface="Arial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Transporte</c:v>
                </c:pt>
                <c:pt idx="1">
                  <c:v>Almacén</c:v>
                </c:pt>
                <c:pt idx="2">
                  <c:v>Mantenimiento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342</c:v>
                </c:pt>
                <c:pt idx="1">
                  <c:v>213</c:v>
                </c:pt>
                <c:pt idx="2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54396954259453"/>
          <c:y val="0.1656941630259634"/>
          <c:w val="0.3245171665340828"/>
          <c:h val="0.26613649729499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s-SV" sz="2000" b="1" i="0" u="none" strike="noStrike" kern="1200" cap="none" baseline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  <a:sym typeface="Arial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marR="0" algn="ctr" defTabSz="1828434" rtl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lang="es-SV" sz="2800" b="1" i="0" u="none" strike="noStrike" kern="1200" cap="none">
          <a:solidFill>
            <a:srgbClr val="445469"/>
          </a:solidFill>
          <a:latin typeface="Poppins" pitchFamily="2" charset="77"/>
          <a:ea typeface="League Spartan" charset="0"/>
          <a:cs typeface="Poppins" pitchFamily="2" charset="77"/>
          <a:sym typeface="Arial"/>
        </a:defRPr>
      </a:pPr>
      <a:endParaRPr lang="es-SV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s-SV"/>
              <a:t>Consumo de electricidad KWH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[Consumo.xlsx]Hoja1!$A$21:$A$32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[Consumo.xlsx]Hoja1!$B$21:$B$32</c:f>
              <c:numCache>
                <c:formatCode>General</c:formatCode>
                <c:ptCount val="12"/>
                <c:pt idx="0">
                  <c:v>32450</c:v>
                </c:pt>
                <c:pt idx="1">
                  <c:v>34430</c:v>
                </c:pt>
                <c:pt idx="2">
                  <c:v>16390</c:v>
                </c:pt>
                <c:pt idx="3">
                  <c:v>7484</c:v>
                </c:pt>
                <c:pt idx="4">
                  <c:v>0</c:v>
                </c:pt>
                <c:pt idx="5">
                  <c:v>30030</c:v>
                </c:pt>
                <c:pt idx="6">
                  <c:v>20141</c:v>
                </c:pt>
                <c:pt idx="7">
                  <c:v>10219</c:v>
                </c:pt>
                <c:pt idx="8">
                  <c:v>17710</c:v>
                </c:pt>
                <c:pt idx="9">
                  <c:v>23100</c:v>
                </c:pt>
                <c:pt idx="10">
                  <c:v>20790</c:v>
                </c:pt>
                <c:pt idx="11">
                  <c:v>17270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153-48A9-863A-5D539BFEA4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852240"/>
        <c:axId val="978812304"/>
      </c:lineChart>
      <c:catAx>
        <c:axId val="97885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978812304"/>
        <c:crosses val="autoZero"/>
        <c:auto val="1"/>
        <c:lblAlgn val="ctr"/>
        <c:lblOffset val="100"/>
        <c:noMultiLvlLbl val="0"/>
      </c:catAx>
      <c:valAx>
        <c:axId val="97881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885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4168"/>
              </a:solidFill>
              <a:ln w="9525" cap="flat" cmpd="sng" algn="ctr">
                <a:solidFill>
                  <a:srgbClr val="FF416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5D-436F-8017-BD73FA4481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5D-436F-8017-BD73FA448111}"/>
              </c:ext>
            </c:extLst>
          </c:dPt>
          <c:dPt>
            <c:idx val="2"/>
            <c:bubble3D val="0"/>
            <c:spPr>
              <a:solidFill>
                <a:srgbClr val="B3B3B3"/>
              </a:solidFill>
              <a:ln w="9525" cap="flat" cmpd="sng" algn="ctr">
                <a:solidFill>
                  <a:srgbClr val="B3B3B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5D-436F-8017-BD73FA44811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5D-436F-8017-BD73FA448111}"/>
              </c:ext>
            </c:extLst>
          </c:dPt>
          <c:dLbls>
            <c:dLbl>
              <c:idx val="0"/>
              <c:layout>
                <c:manualLayout>
                  <c:x val="0.17163727724443731"/>
                  <c:y val="3.3821496779245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2E634F23-9F09-4C6B-A317-37C6D07065C1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  <a:p>
                    <a:fld id="{18E7DC2A-3763-4629-BCAF-D73ED2D3742F}" type="PERCENTAGE">
                      <a:rPr lang="en-US" baseline="0" smtClean="0"/>
                      <a:pPr/>
                      <a:t>[PORCENTAJE]</a:t>
                    </a:fld>
                    <a:endParaRPr lang="es-SV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586307206341429"/>
                      <c:h val="0.122369437769639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55D-436F-8017-BD73FA448111}"/>
                </c:ext>
              </c:extLst>
            </c:dLbl>
            <c:dLbl>
              <c:idx val="1"/>
              <c:layout>
                <c:manualLayout>
                  <c:x val="-0.13090516548731901"/>
                  <c:y val="2.88894176395754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87561DF-59F0-4477-A428-5256B06E092F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AA497358-F9C0-487F-9930-9D111860ACB7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55D-436F-8017-BD73FA448111}"/>
                </c:ext>
              </c:extLst>
            </c:dLbl>
            <c:dLbl>
              <c:idx val="2"/>
              <c:layout>
                <c:manualLayout>
                  <c:x val="-0.14221205723668781"/>
                  <c:y val="-8.62142702946355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633FD60F-F739-48AD-9725-F848A7182D19}" type="VALUE">
                      <a:rPr lang="en-US" smtClean="0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D91714A6-B011-4C68-9E18-97B188618112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55D-436F-8017-BD73FA4481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Presencial</c:v>
                </c:pt>
                <c:pt idx="1">
                  <c:v>Virtual </c:v>
                </c:pt>
                <c:pt idx="2">
                  <c:v>Herramientas Tecnológicas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12.1</c:v>
                </c:pt>
                <c:pt idx="1">
                  <c:v>1.6</c:v>
                </c:pt>
                <c:pt idx="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5D-436F-8017-BD73FA448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s-SV" sz="2800" b="1" i="0" u="none" strike="noStrike" kern="12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s-SV" sz="2800" b="1" i="0" u="none" strike="noStrike" kern="12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</c:legendEntry>
      <c:layout>
        <c:manualLayout>
          <c:xMode val="edge"/>
          <c:yMode val="edge"/>
          <c:x val="0"/>
          <c:y val="0.85257744184865347"/>
          <c:w val="1"/>
          <c:h val="0.146366146375919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SV"/>
              <a:t>Consumo de Agua Potable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>
        <c:manualLayout>
          <c:layoutTarget val="inner"/>
          <c:xMode val="edge"/>
          <c:yMode val="edge"/>
          <c:x val="7.4335744844753582E-2"/>
          <c:y val="0.14079148212206707"/>
          <c:w val="0.90326649827002314"/>
          <c:h val="0.63258613013728882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803076413805887E-2"/>
                  <c:y val="-8.1307018829560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50-4811-B0CC-9056E34FB012}"/>
                </c:ext>
              </c:extLst>
            </c:dLbl>
            <c:dLbl>
              <c:idx val="1"/>
              <c:layout>
                <c:manualLayout>
                  <c:x val="-4.1803076413805859E-2"/>
                  <c:y val="-9.1764530863933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50-4811-B0CC-9056E34FB012}"/>
                </c:ext>
              </c:extLst>
            </c:dLbl>
            <c:dLbl>
              <c:idx val="2"/>
              <c:layout>
                <c:manualLayout>
                  <c:x val="-4.6642933160920795E-2"/>
                  <c:y val="-8.1307018829560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50-4811-B0CC-9056E34FB012}"/>
                </c:ext>
              </c:extLst>
            </c:dLbl>
            <c:dLbl>
              <c:idx val="3"/>
              <c:layout>
                <c:manualLayout>
                  <c:x val="-4.1803076413805929E-2"/>
                  <c:y val="-9.8736205553515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50-4811-B0CC-9056E34FB012}"/>
                </c:ext>
              </c:extLst>
            </c:dLbl>
            <c:dLbl>
              <c:idx val="4"/>
              <c:layout>
                <c:manualLayout>
                  <c:x val="-3.4685640020989901E-2"/>
                  <c:y val="-9.8736205553515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50-4811-B0CC-9056E34FB012}"/>
                </c:ext>
              </c:extLst>
            </c:dLbl>
            <c:dLbl>
              <c:idx val="5"/>
              <c:layout>
                <c:manualLayout>
                  <c:x val="-3.7058118818595318E-2"/>
                  <c:y val="-8.47928561743511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50-4811-B0CC-9056E34FB012}"/>
                </c:ext>
              </c:extLst>
            </c:dLbl>
            <c:dLbl>
              <c:idx val="6"/>
              <c:layout>
                <c:manualLayout>
                  <c:x val="-2.7568203628173915E-2"/>
                  <c:y val="-9.8736205553515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50-4811-B0CC-9056E34FB012}"/>
                </c:ext>
              </c:extLst>
            </c:dLbl>
            <c:dLbl>
              <c:idx val="7"/>
              <c:layout>
                <c:manualLayout>
                  <c:x val="9.0154194309002476E-4"/>
                  <c:y val="-6.0391994760813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50-4811-B0CC-9056E34FB012}"/>
                </c:ext>
              </c:extLst>
            </c:dLbl>
            <c:dLbl>
              <c:idx val="8"/>
              <c:layout>
                <c:manualLayout>
                  <c:x val="-1.3333330842542032E-2"/>
                  <c:y val="-0.1231370669670525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50-4811-B0CC-9056E34FB012}"/>
                </c:ext>
              </c:extLst>
            </c:dLbl>
            <c:dLbl>
              <c:idx val="10"/>
              <c:layout>
                <c:manualLayout>
                  <c:x val="-3.085670185563957E-2"/>
                  <c:y val="-9.7502044933775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50-4811-B0CC-9056E34FB012}"/>
                </c:ext>
              </c:extLst>
            </c:dLbl>
            <c:dLbl>
              <c:idx val="11"/>
              <c:layout>
                <c:manualLayout>
                  <c:x val="-5.0268091156166331E-2"/>
                  <c:y val="-8.347901094105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50-4811-B0CC-9056E34FB0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'[Consumo de energia electrica y agua potable 2020.xlsx]Hoja1'!$A$40:$A$51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'[Consumo de energia electrica y agua potable 2020.xlsx]Hoja1'!$B$40:$B$51</c:f>
              <c:numCache>
                <c:formatCode>0</c:formatCode>
                <c:ptCount val="12"/>
                <c:pt idx="0">
                  <c:v>948</c:v>
                </c:pt>
                <c:pt idx="1">
                  <c:v>738</c:v>
                </c:pt>
                <c:pt idx="2">
                  <c:v>1004</c:v>
                </c:pt>
                <c:pt idx="3">
                  <c:v>852</c:v>
                </c:pt>
                <c:pt idx="4">
                  <c:v>894</c:v>
                </c:pt>
                <c:pt idx="5">
                  <c:v>880</c:v>
                </c:pt>
                <c:pt idx="6">
                  <c:v>886</c:v>
                </c:pt>
                <c:pt idx="7" formatCode="General">
                  <c:v>876</c:v>
                </c:pt>
                <c:pt idx="8" formatCode="General">
                  <c:v>375</c:v>
                </c:pt>
                <c:pt idx="9" formatCode="General">
                  <c:v>496</c:v>
                </c:pt>
                <c:pt idx="10" formatCode="General">
                  <c:v>391</c:v>
                </c:pt>
                <c:pt idx="11" formatCode="General">
                  <c:v>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250-4811-B0CC-9056E34FB0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45397024"/>
        <c:axId val="1145403680"/>
      </c:lineChart>
      <c:catAx>
        <c:axId val="114539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45403680"/>
        <c:crosses val="autoZero"/>
        <c:auto val="1"/>
        <c:lblAlgn val="ctr"/>
        <c:lblOffset val="100"/>
        <c:noMultiLvlLbl val="0"/>
      </c:catAx>
      <c:valAx>
        <c:axId val="114540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4539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8438193045904"/>
          <c:y val="0"/>
          <c:w val="0.4301092720995291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Visitas de Seguimiento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3-46E7-B47A-70EC783869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3-46E7-B47A-70EC7838693B}"/>
              </c:ext>
            </c:extLst>
          </c:dPt>
          <c:dLbls>
            <c:dLbl>
              <c:idx val="0"/>
              <c:layout>
                <c:manualLayout>
                  <c:x val="-8.547147489411341E-3"/>
                  <c:y val="-1.3904700854957595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918209903417214E-2"/>
                      <c:h val="0.122992297511545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43-46E7-B47A-70EC7838693B}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43-46E7-B47A-70EC7838693B}"/>
                </c:ext>
              </c:extLst>
            </c:dLbl>
            <c:dLbl>
              <c:idx val="2"/>
              <c:layout>
                <c:manualLayout>
                  <c:x val="3.1946545148007913E-3"/>
                  <c:y val="0"/>
                </c:manualLayout>
              </c:layout>
              <c:tx>
                <c:rich>
                  <a:bodyPr/>
                  <a:lstStyle/>
                  <a:p>
                    <a:fld id="{3F0D73F4-1250-4BD3-9B6C-E34F8683E8B2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  <a:r>
                      <a:rPr lang="en-US" baseline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E43-46E7-B47A-70EC7838693B}"/>
                </c:ext>
              </c:extLst>
            </c:dLbl>
            <c:dLbl>
              <c:idx val="3"/>
              <c:layout>
                <c:manualLayout>
                  <c:x val="8.4729529774393662E-3"/>
                  <c:y val="2.5139810690143869E-3"/>
                </c:manualLayout>
              </c:layout>
              <c:tx>
                <c:rich>
                  <a:bodyPr/>
                  <a:lstStyle/>
                  <a:p>
                    <a:fld id="{408C357F-67DD-4376-AD42-ECCAA7CB4A2F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43-46E7-B47A-70EC7838693B}"/>
                </c:ext>
              </c:extLst>
            </c:dLbl>
            <c:dLbl>
              <c:idx val="4"/>
              <c:layout>
                <c:manualLayout>
                  <c:x val="1.2685778771253408E-2"/>
                  <c:y val="0"/>
                </c:manualLayout>
              </c:layout>
              <c:tx>
                <c:rich>
                  <a:bodyPr/>
                  <a:lstStyle/>
                  <a:p>
                    <a:fld id="{634D361B-603F-490D-A54B-89E9443A91FC}" type="VALUE">
                      <a:rPr lang="en-US" smtClean="0"/>
                      <a:pPr/>
                      <a:t>[VALOR]</a:t>
                    </a:fld>
                    <a:r>
                      <a:rPr lang="en-US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E43-46E7-B47A-70EC7838693B}"/>
                </c:ext>
              </c:extLst>
            </c:dLbl>
            <c:dLbl>
              <c:idx val="5"/>
              <c:layout>
                <c:manualLayout>
                  <c:x val="-4.3921929799202145E-5"/>
                  <c:y val="3.8148975654945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B1-4D67-BB6E-08D8EF4E3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REDIFP</c:v>
                </c:pt>
                <c:pt idx="1">
                  <c:v>OIT - REDIFP (Género)</c:v>
                </c:pt>
                <c:pt idx="2">
                  <c:v>FOMILENIO II</c:v>
                </c:pt>
                <c:pt idx="3">
                  <c:v>CINTERFOR</c:v>
                </c:pt>
                <c:pt idx="4">
                  <c:v>OIT - Centroamérica</c:v>
                </c:pt>
                <c:pt idx="5">
                  <c:v>OIT - Turín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16</c:v>
                </c:pt>
                <c:pt idx="3">
                  <c:v>8</c:v>
                </c:pt>
                <c:pt idx="4">
                  <c:v>4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11904"/>
        <c:axId val="-1845721152"/>
      </c:barChart>
      <c:catAx>
        <c:axId val="-184571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45721152"/>
        <c:crosses val="autoZero"/>
        <c:auto val="1"/>
        <c:lblAlgn val="ctr"/>
        <c:lblOffset val="100"/>
        <c:noMultiLvlLbl val="0"/>
      </c:catAx>
      <c:valAx>
        <c:axId val="-1845721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4571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96078867960942E-2"/>
          <c:y val="4.7149819766867274E-2"/>
          <c:w val="0.87220800160477674"/>
          <c:h val="0.73856130319097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1-40FC-B7A0-6F2CE74EDA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1-40FC-B7A0-6F2CE74EDAEC}"/>
              </c:ext>
            </c:extLst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E1-40FC-B7A0-6F2CE74EDAEC}"/>
                </c:ext>
              </c:extLst>
            </c:dLbl>
            <c:dLbl>
              <c:idx val="1"/>
              <c:layout>
                <c:manualLayout>
                  <c:x val="-6.7282725754653494E-3"/>
                  <c:y val="-1.5995436344103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Poppins" pitchFamily="2" charset="77"/>
                        <a:ea typeface="+mn-ea"/>
                        <a:cs typeface="Poppins" pitchFamily="2" charset="77"/>
                      </a:defRPr>
                    </a:pPr>
                    <a:fld id="{B56BA7DE-5A9E-473D-916B-47DD17528073}" type="VALUE">
                      <a:rPr lang="en-US" sz="2400" smtClean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[VALOR]</a:t>
                    </a:fld>
                    <a:endParaRPr lang="es-SV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70385603686479"/>
                      <c:h val="0.131381891381579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E1-40FC-B7A0-6F2CE74ED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Presupuesto 2020</c:v>
                </c:pt>
                <c:pt idx="1">
                  <c:v>Ejecutado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277575</c:v>
                </c:pt>
                <c:pt idx="1">
                  <c:v>80632.710000000006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-1845720064"/>
        <c:axId val="-1845720608"/>
      </c:barChart>
      <c:catAx>
        <c:axId val="-184572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-1845720608"/>
        <c:crosses val="autoZero"/>
        <c:auto val="1"/>
        <c:lblAlgn val="ctr"/>
        <c:lblOffset val="100"/>
        <c:noMultiLvlLbl val="0"/>
      </c:catAx>
      <c:valAx>
        <c:axId val="-184572060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8457200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69235150488253"/>
          <c:y val="0.18263600759112136"/>
          <c:w val="0.42616021564365114"/>
          <c:h val="0.7475252803929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Lbls>
            <c:dLbl>
              <c:idx val="0"/>
              <c:layout>
                <c:manualLayout>
                  <c:x val="0.1138310299593074"/>
                  <c:y val="-7.389812498429447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0-0A4A-8425-FB853039DF46}"/>
                </c:ext>
              </c:extLst>
            </c:dLbl>
            <c:dLbl>
              <c:idx val="1"/>
              <c:layout>
                <c:manualLayout>
                  <c:x val="-0.1735305822583568"/>
                  <c:y val="1.088988545664992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45-9040-B009-DAF9E947AE17}"/>
                </c:ext>
              </c:extLst>
            </c:dLbl>
            <c:dLbl>
              <c:idx val="2"/>
              <c:layout>
                <c:manualLayout>
                  <c:x val="4.3488154664821498E-2"/>
                  <c:y val="-0.2642865604623038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s-SV" sz="2400" b="1" i="0" u="none" strike="noStrike" kern="1200" baseline="0">
                      <a:solidFill>
                        <a:schemeClr val="tx2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0-0A4A-8425-FB853039D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SV" sz="2400" b="1" i="0" u="none" strike="noStrike" kern="1200" baseline="0">
                    <a:solidFill>
                      <a:schemeClr val="tx2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Elaboración de Planes / Informes </c:v>
                </c:pt>
                <c:pt idx="1">
                  <c:v>Informes de Ejecución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834990373309545"/>
          <c:y val="0.36846430716449258"/>
          <c:w val="0.29442760074301061"/>
          <c:h val="0.50202823279307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lang="es-SV"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Hoja1!$C$8</c:f>
              <c:strCache>
                <c:ptCount val="1"/>
                <c:pt idx="0">
                  <c:v>Ingresos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1.4049236980241976E-2"/>
                  <c:y val="3.5403565402349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3-4F84-AD9D-571D4207C4F5}"/>
                </c:ext>
              </c:extLst>
            </c:dLbl>
            <c:dLbl>
              <c:idx val="11"/>
              <c:layout>
                <c:manualLayout>
                  <c:x val="-1.7540160880464985E-2"/>
                  <c:y val="2.6843117809380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B3-4F84-AD9D-571D4207C4F5}"/>
                </c:ext>
              </c:extLst>
            </c:dLbl>
            <c:dLbl>
              <c:idx val="12"/>
              <c:layout>
                <c:manualLayout>
                  <c:x val="-2.3823823900866119E-2"/>
                  <c:y val="2.6843117809380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B3-4F84-AD9D-571D4207C4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Hoja1!$D$7:$Q$7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Hoja1!$D$8:$Q$8</c:f>
              <c:numCache>
                <c:formatCode>_-"$"* #,##0_-;\-"$"* #,##0_-;_-"$"* "-"??_-;_-@_-</c:formatCode>
                <c:ptCount val="14"/>
                <c:pt idx="0">
                  <c:v>21</c:v>
                </c:pt>
                <c:pt idx="1">
                  <c:v>22</c:v>
                </c:pt>
                <c:pt idx="2">
                  <c:v>22</c:v>
                </c:pt>
                <c:pt idx="3">
                  <c:v>22</c:v>
                </c:pt>
                <c:pt idx="4">
                  <c:v>23</c:v>
                </c:pt>
                <c:pt idx="5">
                  <c:v>25</c:v>
                </c:pt>
                <c:pt idx="6">
                  <c:v>27</c:v>
                </c:pt>
                <c:pt idx="7">
                  <c:v>29</c:v>
                </c:pt>
                <c:pt idx="8">
                  <c:v>32</c:v>
                </c:pt>
                <c:pt idx="9">
                  <c:v>35</c:v>
                </c:pt>
                <c:pt idx="10">
                  <c:v>37</c:v>
                </c:pt>
                <c:pt idx="11">
                  <c:v>39</c:v>
                </c:pt>
                <c:pt idx="12">
                  <c:v>39</c:v>
                </c:pt>
                <c:pt idx="13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B3-4F84-AD9D-571D4207C4F5}"/>
            </c:ext>
          </c:extLst>
        </c:ser>
        <c:ser>
          <c:idx val="1"/>
          <c:order val="1"/>
          <c:tx>
            <c:strRef>
              <c:f>Hoja1!$C$9</c:f>
              <c:strCache>
                <c:ptCount val="1"/>
                <c:pt idx="0">
                  <c:v>Gastos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1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238345660509466E-2"/>
                  <c:y val="2.3174354555251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3-4F84-AD9D-571D4207C4F5}"/>
                </c:ext>
              </c:extLst>
            </c:dLbl>
            <c:dLbl>
              <c:idx val="1"/>
              <c:layout>
                <c:manualLayout>
                  <c:x val="-1.1954682640108232E-2"/>
                  <c:y val="2.1951433470541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3-4F84-AD9D-571D4207C4F5}"/>
                </c:ext>
              </c:extLst>
            </c:dLbl>
            <c:dLbl>
              <c:idx val="4"/>
              <c:layout>
                <c:manualLayout>
                  <c:x val="-2.4522008680910649E-2"/>
                  <c:y val="2.6843117809380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3-4F84-AD9D-571D4207C4F5}"/>
                </c:ext>
              </c:extLst>
            </c:dLbl>
            <c:dLbl>
              <c:idx val="5"/>
              <c:layout>
                <c:manualLayout>
                  <c:x val="-1.8326692844838999E-2"/>
                  <c:y val="2.1631945923005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B3-4F84-AD9D-571D4207C4F5}"/>
                </c:ext>
              </c:extLst>
            </c:dLbl>
            <c:dLbl>
              <c:idx val="7"/>
              <c:layout>
                <c:manualLayout>
                  <c:x val="-1.614379132037572E-2"/>
                  <c:y val="2.3174354555251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B3-4F84-AD9D-571D4207C4F5}"/>
                </c:ext>
              </c:extLst>
            </c:dLbl>
            <c:dLbl>
              <c:idx val="10"/>
              <c:layout>
                <c:manualLayout>
                  <c:x val="-1.7540160880464884E-2"/>
                  <c:y val="2.9288959978800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B3-4F84-AD9D-571D4207C4F5}"/>
                </c:ext>
              </c:extLst>
            </c:dLbl>
            <c:dLbl>
              <c:idx val="13"/>
              <c:layout>
                <c:manualLayout>
                  <c:x val="-9.8601282999744855E-3"/>
                  <c:y val="-3.43029364261104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B3-4F84-AD9D-571D4207C4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Hoja1!$D$7:$Q$7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Hoja1!$D$9:$Q$9</c:f>
              <c:numCache>
                <c:formatCode>_-"$"* #,##0_-;\-"$"* #,##0_-;_-"$"* "-"??_-;_-@_-</c:formatCode>
                <c:ptCount val="14"/>
                <c:pt idx="0">
                  <c:v>19</c:v>
                </c:pt>
                <c:pt idx="1">
                  <c:v>19</c:v>
                </c:pt>
                <c:pt idx="2">
                  <c:v>26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28</c:v>
                </c:pt>
                <c:pt idx="7">
                  <c:v>28</c:v>
                </c:pt>
                <c:pt idx="8">
                  <c:v>36</c:v>
                </c:pt>
                <c:pt idx="9">
                  <c:v>43</c:v>
                </c:pt>
                <c:pt idx="10">
                  <c:v>36</c:v>
                </c:pt>
                <c:pt idx="11">
                  <c:v>42</c:v>
                </c:pt>
                <c:pt idx="12">
                  <c:v>44</c:v>
                </c:pt>
                <c:pt idx="1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B3-4F84-AD9D-571D4207C4F5}"/>
            </c:ext>
          </c:extLst>
        </c:ser>
        <c:ser>
          <c:idx val="2"/>
          <c:order val="2"/>
          <c:tx>
            <c:strRef>
              <c:f>Hoja1!$C$10</c:f>
              <c:strCache>
                <c:ptCount val="1"/>
                <c:pt idx="0">
                  <c:v>Superávit/Déficit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bg2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2.3210847289659508E-2"/>
                  <c:y val="-4.2777780701674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B3-4F84-AD9D-571D4207C4F5}"/>
                </c:ext>
              </c:extLst>
            </c:dLbl>
            <c:dLbl>
              <c:idx val="12"/>
              <c:layout>
                <c:manualLayout>
                  <c:x val="-2.6033606217296983E-2"/>
                  <c:y val="-4.79385065206248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B3-4F84-AD9D-571D4207C4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Hoja1!$D$7:$Q$7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Hoja1!$D$10:$Q$10</c:f>
              <c:numCache>
                <c:formatCode>General</c:formatCode>
                <c:ptCount val="14"/>
                <c:pt idx="0">
                  <c:v>1.7</c:v>
                </c:pt>
                <c:pt idx="1">
                  <c:v>3.2</c:v>
                </c:pt>
                <c:pt idx="2">
                  <c:v>-4</c:v>
                </c:pt>
                <c:pt idx="3">
                  <c:v>-3.9</c:v>
                </c:pt>
                <c:pt idx="4">
                  <c:v>1.2</c:v>
                </c:pt>
                <c:pt idx="5">
                  <c:v>5.7</c:v>
                </c:pt>
                <c:pt idx="6">
                  <c:v>-0.3</c:v>
                </c:pt>
                <c:pt idx="7">
                  <c:v>0.5</c:v>
                </c:pt>
                <c:pt idx="8">
                  <c:v>-4</c:v>
                </c:pt>
                <c:pt idx="9">
                  <c:v>-7.4</c:v>
                </c:pt>
                <c:pt idx="10">
                  <c:v>1</c:v>
                </c:pt>
                <c:pt idx="11">
                  <c:v>-3.5</c:v>
                </c:pt>
                <c:pt idx="12">
                  <c:v>-4.4000000000000004</c:v>
                </c:pt>
                <c:pt idx="13">
                  <c:v>15.7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B3-4F84-AD9D-571D4207C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6936000"/>
        <c:axId val="1566926848"/>
      </c:lineChart>
      <c:catAx>
        <c:axId val="156693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566926848"/>
        <c:crosses val="autoZero"/>
        <c:auto val="1"/>
        <c:lblAlgn val="ctr"/>
        <c:lblOffset val="100"/>
        <c:noMultiLvlLbl val="0"/>
      </c:catAx>
      <c:valAx>
        <c:axId val="156692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 sz="32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US$</a:t>
                </a:r>
                <a:r>
                  <a:rPr lang="es-SV" sz="3200" b="1" baseline="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(Millones)</a:t>
                </a:r>
                <a:endParaRPr lang="es-SV" sz="3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>
            <c:manualLayout>
              <c:xMode val="edge"/>
              <c:yMode val="edge"/>
              <c:x val="2.8625575981827845E-2"/>
              <c:y val="0.285458476484912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_-&quot;$&quot;* #,##0_-;\-&quot;$&quot;* #,##0_-;_-&quot;$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566936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0668206927266899"/>
          <c:w val="0.98441101404615916"/>
          <c:h val="0.61178217988283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Participaciones</c:v>
                </c:pt>
              </c:strCache>
            </c:strRef>
          </c:tx>
          <c:spPr>
            <a:solidFill>
              <a:srgbClr val="FF416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27209</c:v>
                </c:pt>
                <c:pt idx="1">
                  <c:v>522</c:v>
                </c:pt>
                <c:pt idx="2">
                  <c:v>18918</c:v>
                </c:pt>
                <c:pt idx="3">
                  <c:v>31897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2-0242-9F03-E8CDF8D6D6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Inversión </c:v>
                </c:pt>
              </c:strCache>
            </c:strRef>
          </c:tx>
          <c:spPr>
            <a:solidFill>
              <a:srgbClr val="FD87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$2.1M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A93-4593-BA68-61483C5476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$0.04M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93-4593-BA68-61483C5476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$1.6M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A93-4593-BA68-61483C5476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$2.2M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A93-4593-BA68-61483C54761B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Poppins SemiBold" pitchFamily="2" charset="77"/>
                    <a:ea typeface="Open Sans Light" panose="020B0306030504020204" pitchFamily="34" charset="0"/>
                    <a:cs typeface="Poppins SemiBold" pitchFamily="2" charset="77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"$"#,##0.0</c:formatCode>
                <c:ptCount val="4"/>
                <c:pt idx="0">
                  <c:v>20965.2009</c:v>
                </c:pt>
                <c:pt idx="1">
                  <c:v>443.92989999999998</c:v>
                </c:pt>
                <c:pt idx="2">
                  <c:v>15570.4046</c:v>
                </c:pt>
                <c:pt idx="3">
                  <c:v>22879.130028393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2-0242-9F03-E8CDF8D6D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1986851856"/>
        <c:axId val="-1986853488"/>
      </c:barChart>
      <c:catAx>
        <c:axId val="-198685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endParaRPr lang="es-SV"/>
          </a:p>
        </c:txPr>
        <c:crossAx val="-1986853488"/>
        <c:crosses val="autoZero"/>
        <c:auto val="1"/>
        <c:lblAlgn val="ctr"/>
        <c:lblOffset val="100"/>
        <c:noMultiLvlLbl val="0"/>
      </c:catAx>
      <c:valAx>
        <c:axId val="-1986853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98685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656401992772732"/>
          <c:y val="3.6448638184735128E-2"/>
          <c:w val="0.433954533235407"/>
          <c:h val="0.1064199751838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ea typeface="Open Sans Light" panose="020B0306030504020204" pitchFamily="34" charset="0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72718578322748E-4"/>
          <c:y val="0.14735273074171237"/>
          <c:w val="0.86893507002272263"/>
          <c:h val="0.696834505922569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41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4168"/>
              </a:solidFill>
              <a:ln w="9525">
                <a:solidFill>
                  <a:srgbClr val="FF416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570756242709976E-2"/>
                  <c:y val="-6.912081856465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B-40B2-B8BD-CAE99FECE70E}"/>
                </c:ext>
              </c:extLst>
            </c:dLbl>
            <c:dLbl>
              <c:idx val="1"/>
              <c:layout>
                <c:manualLayout>
                  <c:x val="-4.6832524753196464E-2"/>
                  <c:y val="-6.380640728217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B-40B2-B8BD-CAE99FECE70E}"/>
                </c:ext>
              </c:extLst>
            </c:dLbl>
            <c:dLbl>
              <c:idx val="2"/>
              <c:layout>
                <c:manualLayout>
                  <c:x val="-2.3654200601249811E-2"/>
                  <c:y val="-8.8272183632788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B-40B2-B8BD-CAE99FECE70E}"/>
                </c:ext>
              </c:extLst>
            </c:dLbl>
            <c:dLbl>
              <c:idx val="3"/>
              <c:layout>
                <c:manualLayout>
                  <c:x val="-4.4324636496835226E-2"/>
                  <c:y val="-6.776100047698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200" b="1" i="0" u="none" strike="noStrike" kern="1200" baseline="0">
                    <a:solidFill>
                      <a:srgbClr val="FF4168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41909</c:v>
                </c:pt>
                <c:pt idx="1">
                  <c:v>88041</c:v>
                </c:pt>
                <c:pt idx="2">
                  <c:v>109536</c:v>
                </c:pt>
                <c:pt idx="3">
                  <c:v>137849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9-024A-BF77-80FF36D37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4863592891613456E-2"/>
                  <c:y val="5.529665485172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EB-40B2-B8BD-CAE99FECE70E}"/>
                </c:ext>
              </c:extLst>
            </c:dLbl>
            <c:dLbl>
              <c:idx val="1"/>
              <c:layout>
                <c:manualLayout>
                  <c:x val="-3.1014917055096992E-2"/>
                  <c:y val="-7.25768594928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B-40B2-B8BD-CAE99FECE70E}"/>
                </c:ext>
              </c:extLst>
            </c:dLbl>
            <c:dLbl>
              <c:idx val="2"/>
              <c:layout>
                <c:manualLayout>
                  <c:x val="-1.5098361413636846E-2"/>
                  <c:y val="7.3360863738102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EB-40B2-B8BD-CAE99FECE70E}"/>
                </c:ext>
              </c:extLst>
            </c:dLbl>
            <c:dLbl>
              <c:idx val="3"/>
              <c:layout>
                <c:manualLayout>
                  <c:x val="-4.1709716039613196E-2"/>
                  <c:y val="7.25768594928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EB-40B2-B8BD-CAE99FECE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C7715"/>
                    </a:solidFill>
                    <a:effectLst/>
                    <a:latin typeface="Poppins SemiBold" pitchFamily="2" charset="77"/>
                    <a:ea typeface="+mn-ea"/>
                    <a:cs typeface="Poppins SemiBold" pitchFamily="2" charset="77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1T</c:v>
                </c:pt>
                <c:pt idx="1">
                  <c:v>2T</c:v>
                </c:pt>
                <c:pt idx="2">
                  <c:v>3T</c:v>
                </c:pt>
                <c:pt idx="3">
                  <c:v>4T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27209</c:v>
                </c:pt>
                <c:pt idx="1">
                  <c:v>27731</c:v>
                </c:pt>
                <c:pt idx="2">
                  <c:v>46649</c:v>
                </c:pt>
                <c:pt idx="3">
                  <c:v>78546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9-024A-BF77-80FF36D37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86858928"/>
        <c:axId val="-1986849136"/>
      </c:lineChart>
      <c:catAx>
        <c:axId val="-198685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s-SV"/>
          </a:p>
        </c:txPr>
        <c:crossAx val="-1986849136"/>
        <c:crosses val="autoZero"/>
        <c:auto val="1"/>
        <c:lblAlgn val="ctr"/>
        <c:lblOffset val="100"/>
        <c:noMultiLvlLbl val="0"/>
      </c:catAx>
      <c:valAx>
        <c:axId val="-19868491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98685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645844594802283"/>
          <c:y val="1.2312932268065823E-2"/>
          <c:w val="0.22810936754074618"/>
          <c:h val="0.21192878378654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 i="0">
          <a:solidFill>
            <a:schemeClr val="tx2"/>
          </a:solidFill>
          <a:latin typeface="Poppins SemiBold" pitchFamily="2" charset="77"/>
          <a:cs typeface="Poppins SemiBold" pitchFamily="2" charset="77"/>
        </a:defRPr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0.38876</cdr:x>
      <cdr:y>0.38716</cdr:y>
    </cdr:from>
    <cdr:to>
      <cdr:x>0.63831</cdr:x>
      <cdr:y>0.4861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437794" y="1565697"/>
          <a:ext cx="1564856" cy="400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000000"/>
              </a:solidFill>
              <a:latin typeface="Poppins SemiBold" pitchFamily="2" charset="77"/>
            </a:rPr>
            <a:t>INVERSIÓN</a:t>
          </a:r>
          <a:endParaRPr lang="es-SV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0.38876</cdr:x>
      <cdr:y>0.38716</cdr:y>
    </cdr:from>
    <cdr:to>
      <cdr:x>0.58836</cdr:x>
      <cdr:y>0.47849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437802" y="1565710"/>
          <a:ext cx="125162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rgbClr val="000000"/>
              </a:solidFill>
              <a:latin typeface="Poppins SemiBold" pitchFamily="2" charset="77"/>
            </a:rPr>
            <a:t>INVERSIÓN</a:t>
          </a:r>
          <a:endParaRPr lang="es-SV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0.38876</cdr:x>
      <cdr:y>0.38716</cdr:y>
    </cdr:from>
    <cdr:to>
      <cdr:x>0.58836</cdr:x>
      <cdr:y>0.47849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437802" y="1565710"/>
          <a:ext cx="125162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rgbClr val="000000"/>
              </a:solidFill>
              <a:latin typeface="Poppins SemiBold" pitchFamily="2" charset="77"/>
            </a:rPr>
            <a:t>INVERSIÓN</a:t>
          </a:r>
          <a:endParaRPr lang="es-SV" sz="1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0.38876</cdr:x>
      <cdr:y>0.38716</cdr:y>
    </cdr:from>
    <cdr:to>
      <cdr:x>0.58836</cdr:x>
      <cdr:y>0.47849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437802" y="1565710"/>
          <a:ext cx="125162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rgbClr val="000000"/>
              </a:solidFill>
              <a:latin typeface="Poppins SemiBold" pitchFamily="2" charset="77"/>
            </a:rPr>
            <a:t>INVERSIÓN</a:t>
          </a:r>
          <a:endParaRPr lang="es-SV" sz="1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0.4002</cdr:x>
      <cdr:y>0.40805</cdr:y>
    </cdr:from>
    <cdr:to>
      <cdr:x>0.5998</cdr:x>
      <cdr:y>0.49938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509543" y="1650191"/>
          <a:ext cx="125162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000000"/>
              </a:solidFill>
              <a:latin typeface="Poppins SemiBold" pitchFamily="2" charset="77"/>
            </a:rPr>
            <a:t>INVERSIÓN</a:t>
          </a:r>
          <a:endParaRPr lang="es-SV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2150"/>
            <a:ext cx="6146800" cy="3459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42" tIns="92742" rIns="92742" bIns="9274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7110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7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34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11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692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125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78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9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83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856a1a837_0_8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856a1a837_0_8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36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Preocupación de la administración por la salud de los empleados. </a:t>
            </a:r>
          </a:p>
          <a:p>
            <a:r>
              <a:rPr lang="es-MX"/>
              <a:t>Apoyo de organismos (OIT) para conocer experiencias de otros países y mostrar lo que se estaba haciendo </a:t>
            </a:r>
          </a:p>
          <a:p>
            <a:r>
              <a:rPr lang="es-MX"/>
              <a:t>Invitación para hacer presentaciones como ejemplos en buenas prácticas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42133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Los 3 rubros mas grandes en inversión para población vulnerable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4581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856a1a837_0_8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856a1a837_0_8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856a1a837_0_8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856a1a837_0_8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273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646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67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29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Se solicita cambiar las participaciones que fueron pagadas en meses atrasados en los meses que correspondan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54159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Se solicita cambiar las participaciones que fueron pagadas en meses atrasados en los meses que correspondan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96032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Se solicita cambiar las participaciones que fueron pagadas en meses atrasados en los meses que correspondan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88632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956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/>
              <a:t>Validación de facilitadores y proveedores: 439 Meta; 230 – 52% Ejecución</a:t>
            </a:r>
          </a:p>
        </p:txBody>
      </p:sp>
    </p:spTree>
    <p:extLst>
      <p:ext uri="{BB962C8B-B14F-4D97-AF65-F5344CB8AC3E}">
        <p14:creationId xmlns:p14="http://schemas.microsoft.com/office/powerpoint/2010/main" val="339156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856a1a837_0_8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856a1a837_0_8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328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5253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56a1a837_0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856a1a837_0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217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Mencionar el proceso de reconversión de visitas presenciales a virtuales. </a:t>
            </a:r>
          </a:p>
          <a:p>
            <a:r>
              <a:rPr lang="es-MX"/>
              <a:t>Cambiar de personas atendidas a Facilitadores/instructores atendidos.</a:t>
            </a:r>
          </a:p>
          <a:p>
            <a:r>
              <a:rPr lang="es-MX"/>
              <a:t>Datos por trimestre</a:t>
            </a:r>
          </a:p>
        </p:txBody>
      </p:sp>
    </p:spTree>
    <p:extLst>
      <p:ext uri="{BB962C8B-B14F-4D97-AF65-F5344CB8AC3E}">
        <p14:creationId xmlns:p14="http://schemas.microsoft.com/office/powerpoint/2010/main" val="1529950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856a1a837_0_8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856a1a837_0_8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931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65672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681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59994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54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5373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203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784965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937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Datos sobre protocolo recalcar</a:t>
            </a:r>
          </a:p>
          <a:p>
            <a:r>
              <a:rPr lang="es-MX"/>
              <a:t>Agregar datos del protocolo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4994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7821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35406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499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2037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Solicitudes de Acceso a la Informacion. Evaluación de acceso nota 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142992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399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276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9106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899497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9af15e04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9af15e04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494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47167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856a1a837_0_8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856a1a837_0_8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4613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964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122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99af15e04d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99af15e04d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20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593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28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55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3238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5369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5730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7004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175" y="-118752"/>
            <a:ext cx="25025183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7718" y="2372967"/>
            <a:ext cx="17692081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7557" y="4151009"/>
            <a:ext cx="17355309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797" spc="-3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7559" y="7812533"/>
            <a:ext cx="17342337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 b="0">
                <a:solidFill>
                  <a:srgbClr val="FFFEFF"/>
                </a:solidFill>
              </a:defRPr>
            </a:lvl1pPr>
            <a:lvl2pPr marL="914171" indent="0" algn="ctr">
              <a:buNone/>
              <a:defRPr sz="35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55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0" y="4699850"/>
            <a:ext cx="6996136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4229" y="1606372"/>
            <a:ext cx="12560474" cy="1049724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07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175" y="-118752"/>
            <a:ext cx="25025183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7393" y="2372967"/>
            <a:ext cx="11329339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6690" y="4149460"/>
            <a:ext cx="10977589" cy="3378780"/>
          </a:xfrm>
        </p:spPr>
        <p:txBody>
          <a:bodyPr bIns="0" anchor="b">
            <a:normAutofit/>
          </a:bodyPr>
          <a:lstStyle>
            <a:lvl1pPr algn="ctr">
              <a:defRPr sz="8798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6689" y="7693702"/>
            <a:ext cx="10977587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599">
                <a:solidFill>
                  <a:srgbClr val="FFFEFF"/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386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37" y="4679339"/>
            <a:ext cx="6999833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9090" y="1606375"/>
            <a:ext cx="12535917" cy="476530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4228" y="7344324"/>
            <a:ext cx="12540777" cy="47671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9376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39" y="4727831"/>
            <a:ext cx="6999833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7605" y="1606370"/>
            <a:ext cx="12526913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399" b="0" cap="all" baseline="0">
                <a:solidFill>
                  <a:schemeClr val="accent1"/>
                </a:solidFill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7941" y="2977971"/>
            <a:ext cx="12525437" cy="33937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4640" y="7331774"/>
            <a:ext cx="12525565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399" b="0" cap="all" baseline="0">
                <a:solidFill>
                  <a:schemeClr val="accent1"/>
                </a:solidFill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4228" y="8703374"/>
            <a:ext cx="12527913" cy="34081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071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1" y="4699850"/>
            <a:ext cx="700056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507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22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0" y="4704052"/>
            <a:ext cx="7000570" cy="2446596"/>
          </a:xfrm>
        </p:spPr>
        <p:txBody>
          <a:bodyPr bIns="0" anchor="b">
            <a:noAutofit/>
          </a:bodyPr>
          <a:lstStyle>
            <a:lvl1pPr algn="ctr">
              <a:defRPr sz="6398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7305" y="1605618"/>
            <a:ext cx="12546802" cy="1049988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6800" y="7160372"/>
            <a:ext cx="7000570" cy="2442328"/>
          </a:xfrm>
        </p:spPr>
        <p:txBody>
          <a:bodyPr/>
          <a:lstStyle>
            <a:lvl1pPr marL="0" indent="0" algn="ctr">
              <a:buNone/>
              <a:defRPr sz="3199">
                <a:solidFill>
                  <a:srgbClr val="FFFEFF"/>
                </a:solidFill>
              </a:defRPr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89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1089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175" y="-118752"/>
            <a:ext cx="25025183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253" y="3396663"/>
            <a:ext cx="11879985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3091" y="0"/>
            <a:ext cx="9294559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425" y="4720510"/>
            <a:ext cx="11550283" cy="2356064"/>
          </a:xfrm>
        </p:spPr>
        <p:txBody>
          <a:bodyPr bIns="0" anchor="b">
            <a:normAutofit/>
          </a:bodyPr>
          <a:lstStyle>
            <a:lvl1pPr>
              <a:defRPr sz="7198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425" y="7090024"/>
            <a:ext cx="11550283" cy="2548396"/>
          </a:xfrm>
        </p:spPr>
        <p:txBody>
          <a:bodyPr>
            <a:normAutofit/>
          </a:bodyPr>
          <a:lstStyle>
            <a:lvl1pPr marL="0" indent="0" algn="ctr">
              <a:buNone/>
              <a:defRPr sz="3599">
                <a:solidFill>
                  <a:srgbClr val="FFFEFF"/>
                </a:solidFill>
              </a:defRPr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8926" y="12454128"/>
            <a:ext cx="11881311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3718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121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4809" y="0"/>
            <a:ext cx="25161674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99871" y="3399179"/>
            <a:ext cx="7347038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1" y="4699851"/>
            <a:ext cx="7000568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7305" y="1589438"/>
            <a:ext cx="12546802" cy="105141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471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1674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3876" y="3399179"/>
            <a:ext cx="7347038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0809" y="4699850"/>
            <a:ext cx="7000566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076" y="1596889"/>
            <a:ext cx="12533979" cy="105146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8925" y="640080"/>
            <a:ext cx="7313295" cy="64008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8925" y="12454128"/>
            <a:ext cx="21171989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4307" y="640080"/>
            <a:ext cx="1828324" cy="64008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2977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40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gradFill>
          <a:gsLst>
            <a:gs pos="0">
              <a:srgbClr val="FF2363"/>
            </a:gs>
            <a:gs pos="38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-10987670" y="-6088403"/>
            <a:ext cx="43416864" cy="28142421"/>
            <a:chOff x="-4353650" y="-3003781"/>
            <a:chExt cx="16285565" cy="10553408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99999">
              <a:off x="-2960500" y="-1897249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3411549" y="1161688"/>
              <a:ext cx="6721177" cy="605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641133">
              <a:off x="5405036" y="-2364211"/>
              <a:ext cx="4518459" cy="3826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2">
              <a:alphaModFix/>
            </a:blip>
            <a:srcRect l="-10480" t="-19560" r="10479" b="19560"/>
            <a:stretch/>
          </p:blipFill>
          <p:spPr>
            <a:xfrm rot="9899999">
              <a:off x="-3777286" y="-872358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460406">
              <a:off x="1930128" y="4347723"/>
              <a:ext cx="2032814" cy="172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460406">
              <a:off x="2405753" y="-1311764"/>
              <a:ext cx="2032814" cy="172140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Google Shape;16;p2"/>
            <p:cNvGrpSpPr/>
            <p:nvPr/>
          </p:nvGrpSpPr>
          <p:grpSpPr>
            <a:xfrm rot="10800000">
              <a:off x="4603244" y="1052553"/>
              <a:ext cx="7328671" cy="6143300"/>
              <a:chOff x="-3410325" y="-2304652"/>
              <a:chExt cx="8835046" cy="7406027"/>
            </a:xfrm>
          </p:grpSpPr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9899999">
                <a:off x="-1379350" y="-1588574"/>
                <a:ext cx="6227707" cy="52737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9899999">
                <a:off x="-2833961" y="-888408"/>
                <a:ext cx="6227707" cy="52737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024273" y="9696600"/>
            <a:ext cx="1426588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99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2024273" y="4142933"/>
            <a:ext cx="14265884" cy="4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29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24273" y="9696600"/>
            <a:ext cx="10164552" cy="2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99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24273" y="5516533"/>
            <a:ext cx="9445540" cy="4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9594">
            <a:off x="4356257" y="-2019176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/>
        </p:nvSpPr>
        <p:spPr>
          <a:xfrm>
            <a:off x="2122247" y="1643200"/>
            <a:ext cx="2457760" cy="2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97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2413372" y="1961333"/>
            <a:ext cx="1853117" cy="17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/>
          <p:nvPr/>
        </p:nvSpPr>
        <p:spPr>
          <a:xfrm>
            <a:off x="2122663" y="1643187"/>
            <a:ext cx="2457760" cy="2458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19" tIns="91376" rIns="182819" bIns="913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2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45">
            <a:off x="-7890891" y="-5249211"/>
            <a:ext cx="17925379" cy="1518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07646">
            <a:off x="-7172421" y="5906760"/>
            <a:ext cx="12601237" cy="1066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181041">
            <a:off x="15657486" y="-6399034"/>
            <a:ext cx="13008987" cy="1101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07646">
            <a:off x="-5228844" y="7879373"/>
            <a:ext cx="12601237" cy="1066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45">
            <a:off x="-9424129" y="-5505735"/>
            <a:ext cx="17925379" cy="1518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68051">
            <a:off x="-1432573" y="11705244"/>
            <a:ext cx="5851105" cy="495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92353">
            <a:off x="8138320" y="-1394536"/>
            <a:ext cx="25409344" cy="2152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0964">
            <a:off x="12472147" y="4777272"/>
            <a:ext cx="19379627" cy="16415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53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20983805" y="10876318"/>
            <a:ext cx="5669070" cy="480189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2444163" y="3073267"/>
            <a:ext cx="21102503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2437790" lvl="1" indent="-8464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0" name="Google Shape;4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00002">
            <a:off x="11667724" y="-8285989"/>
            <a:ext cx="16607224" cy="1405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7">
            <a:off x="-5260705" y="-2856784"/>
            <a:ext cx="11862427" cy="10042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4"/>
          <p:cNvGrpSpPr/>
          <p:nvPr/>
        </p:nvGrpSpPr>
        <p:grpSpPr>
          <a:xfrm>
            <a:off x="-3056544" y="8682916"/>
            <a:ext cx="8240667" cy="8792712"/>
            <a:chOff x="6987847" y="2836993"/>
            <a:chExt cx="3091055" cy="3297267"/>
          </a:xfrm>
        </p:grpSpPr>
        <p:pic>
          <p:nvPicPr>
            <p:cNvPr id="43" name="Google Shape;4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952426" y="4193113"/>
              <a:ext cx="2126476" cy="180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975818">
              <a:off x="7221054" y="3374338"/>
              <a:ext cx="2624640" cy="2222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fortaa"/>
              <a:buNone/>
              <a:defRPr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50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461705">
            <a:off x="11761315" y="-4566916"/>
            <a:ext cx="22325368" cy="1371243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13276675" y="8539067"/>
            <a:ext cx="8532178" cy="3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2"/>
            </a:lvl1pPr>
            <a:lvl2pPr marL="2437790" lvl="1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2pPr>
            <a:lvl3pPr marL="3656686" lvl="2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3pPr>
            <a:lvl4pPr marL="4875581" lvl="3" indent="-81259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4pPr>
            <a:lvl5pPr marL="6094476" lvl="4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5pPr>
            <a:lvl6pPr marL="7313371" lvl="5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6pPr>
            <a:lvl7pPr marL="8532266" lvl="6" indent="-81259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7pPr>
            <a:lvl8pPr marL="9751162" lvl="7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8pPr>
            <a:lvl9pPr marL="10970057" lvl="8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fortaa"/>
              <a:buNone/>
              <a:defRPr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13276675" y="7402267"/>
            <a:ext cx="8532178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4799" b="1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2962161" y="8539067"/>
            <a:ext cx="8532178" cy="3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2"/>
            </a:lvl1pPr>
            <a:lvl2pPr marL="2437790" lvl="1" indent="-81259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2pPr>
            <a:lvl3pPr marL="3656686" lvl="2" indent="-812597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3pPr>
            <a:lvl4pPr marL="4875581" lvl="3" indent="-812597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4pPr>
            <a:lvl5pPr marL="6094476" lvl="4" indent="-81259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5pPr>
            <a:lvl6pPr marL="7313371" lvl="5" indent="-812597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6pPr>
            <a:lvl7pPr marL="8532266" lvl="6" indent="-812597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7pPr>
            <a:lvl8pPr marL="9751162" lvl="7" indent="-81259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8pPr>
            <a:lvl9pPr marL="10970057" lvl="8" indent="-812597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2962161" y="7402267"/>
            <a:ext cx="8532178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pic>
        <p:nvPicPr>
          <p:cNvPr id="53" name="Google Shape;5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535275">
            <a:off x="-6530915" y="4151050"/>
            <a:ext cx="16197200" cy="1371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2473">
            <a:off x="-9762143" y="5338950"/>
            <a:ext cx="22325365" cy="1371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60406">
            <a:off x="18745125" y="-2544205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264724">
            <a:off x="13513209" y="-6174966"/>
            <a:ext cx="18001123" cy="15239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42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369388">
            <a:off x="19834818" y="597971"/>
            <a:ext cx="12042056" cy="1019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80452">
            <a:off x="-9623830" y="4356146"/>
            <a:ext cx="16197195" cy="1371242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fortaa"/>
              <a:buNone/>
              <a:defRPr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7465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18745125" y="-2544205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-3452360" y="9332061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5983475" y="-7113246"/>
            <a:ext cx="12042051" cy="1019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09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461708">
            <a:off x="12501473" y="-5008300"/>
            <a:ext cx="19375888" cy="1371245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2419903" y="3439933"/>
            <a:ext cx="7486050" cy="49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2419903" y="8438341"/>
            <a:ext cx="7486050" cy="2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12597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2437790" lvl="1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2pPr>
            <a:lvl3pPr marL="3656686" lvl="2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3pPr>
            <a:lvl4pPr marL="4875581" lvl="3" indent="-81259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4pPr>
            <a:lvl5pPr marL="6094476" lvl="4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5pPr>
            <a:lvl6pPr marL="7313371" lvl="5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6pPr>
            <a:lvl7pPr marL="8532266" lvl="6" indent="-81259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199"/>
            </a:lvl7pPr>
            <a:lvl8pPr marL="9751162" lvl="7" indent="-81259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199"/>
            </a:lvl8pPr>
            <a:lvl9pPr marL="10970057" lvl="8" indent="-81259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199"/>
            </a:lvl9pPr>
          </a:lstStyle>
          <a:p>
            <a:endParaRPr/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84238">
            <a:off x="-8841853" y="4717690"/>
            <a:ext cx="22325376" cy="13712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48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31287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">
            <a:off x="7957758" y="4203078"/>
            <a:ext cx="20837274" cy="1541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9594">
            <a:off x="13630041" y="10275059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6978448" y="-4642597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60406">
            <a:off x="5236542" y="-2376005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4610399" y="4577467"/>
            <a:ext cx="8501785" cy="7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  <p:pic>
        <p:nvPicPr>
          <p:cNvPr id="76" name="Google Shape;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3658446" y="-4467331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24120">
            <a:off x="10915021" y="432720"/>
            <a:ext cx="23131921" cy="17977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013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9"/>
          <p:cNvGrpSpPr/>
          <p:nvPr/>
        </p:nvGrpSpPr>
        <p:grpSpPr>
          <a:xfrm rot="10307646">
            <a:off x="-12756173" y="-8553124"/>
            <a:ext cx="46984513" cy="31815411"/>
            <a:chOff x="-2776452" y="-2553429"/>
            <a:chExt cx="16323546" cy="11050558"/>
          </a:xfrm>
        </p:grpSpPr>
        <p:pic>
          <p:nvPicPr>
            <p:cNvPr id="80" name="Google Shape;8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99999">
              <a:off x="-1531750" y="-1740974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715788" y="2005362"/>
              <a:ext cx="4376831" cy="3706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641133">
              <a:off x="6279845" y="-501165"/>
              <a:ext cx="4518459" cy="3826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145250" y="2779881"/>
              <a:ext cx="4376831" cy="3706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99999">
              <a:off x="-2200088" y="-1837351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460406">
              <a:off x="123518" y="4126653"/>
              <a:ext cx="2032814" cy="172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9"/>
            <p:cNvPicPr preferRelativeResize="0"/>
            <p:nvPr/>
          </p:nvPicPr>
          <p:blipFill rotWithShape="1">
            <a:blip r:embed="rId2">
              <a:alphaModFix/>
            </a:blip>
            <a:srcRect t="-4509" b="4509"/>
            <a:stretch/>
          </p:blipFill>
          <p:spPr>
            <a:xfrm rot="-2207653">
              <a:off x="4696307" y="352359"/>
              <a:ext cx="7669716" cy="649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13719887" y="11478653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1875107" y="9577867"/>
            <a:ext cx="9906220" cy="1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99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title"/>
          </p:nvPr>
        </p:nvSpPr>
        <p:spPr>
          <a:xfrm>
            <a:off x="11874973" y="5397800"/>
            <a:ext cx="9906220" cy="4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3382527" y="-863672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/>
          <p:nvPr/>
        </p:nvSpPr>
        <p:spPr>
          <a:xfrm>
            <a:off x="14706769" y="1524467"/>
            <a:ext cx="2457760" cy="2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97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9"/>
          <p:cNvSpPr txBox="1">
            <a:spLocks noGrp="1"/>
          </p:cNvSpPr>
          <p:nvPr>
            <p:ph type="title" idx="2" hasCustomPrompt="1"/>
          </p:nvPr>
        </p:nvSpPr>
        <p:spPr>
          <a:xfrm>
            <a:off x="19928209" y="1979733"/>
            <a:ext cx="1853117" cy="1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93" name="Google Shape;93;p9"/>
          <p:cNvSpPr/>
          <p:nvPr/>
        </p:nvSpPr>
        <p:spPr>
          <a:xfrm>
            <a:off x="19625904" y="1643187"/>
            <a:ext cx="2457760" cy="2458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19" tIns="91376" rIns="182819" bIns="913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2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9"/>
          <p:cNvPicPr preferRelativeResize="0"/>
          <p:nvPr/>
        </p:nvPicPr>
        <p:blipFill rotWithShape="1">
          <a:blip r:embed="rId2">
            <a:alphaModFix/>
          </a:blip>
          <a:srcRect t="-4509" b="4509"/>
          <a:stretch/>
        </p:blipFill>
        <p:spPr>
          <a:xfrm rot="9997232">
            <a:off x="-6506452" y="-6665453"/>
            <a:ext cx="20964432" cy="17757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167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0068">
            <a:off x="10761724" y="4430356"/>
            <a:ext cx="21797535" cy="1612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6978448" y="-4642597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60406">
            <a:off x="5236542" y="-2376005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"/>
          <p:cNvSpPr txBox="1">
            <a:spLocks noGrp="1"/>
          </p:cNvSpPr>
          <p:nvPr>
            <p:ph type="title"/>
          </p:nvPr>
        </p:nvSpPr>
        <p:spPr>
          <a:xfrm>
            <a:off x="16977311" y="8412467"/>
            <a:ext cx="5303419" cy="3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  <p:grpSp>
        <p:nvGrpSpPr>
          <p:cNvPr id="101" name="Google Shape;101;p10"/>
          <p:cNvGrpSpPr/>
          <p:nvPr/>
        </p:nvGrpSpPr>
        <p:grpSpPr>
          <a:xfrm>
            <a:off x="10501799" y="-10802540"/>
            <a:ext cx="21864371" cy="24518536"/>
            <a:chOff x="3673925" y="-4378828"/>
            <a:chExt cx="8201275" cy="9194451"/>
          </a:xfrm>
        </p:grpSpPr>
        <p:pic>
          <p:nvPicPr>
            <p:cNvPr id="102" name="Google Shape;102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454137">
              <a:off x="4880533" y="-1830578"/>
              <a:ext cx="6182633" cy="5235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454137">
              <a:off x="4485958" y="-2968153"/>
              <a:ext cx="6182633" cy="523552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8576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8520675" y="-4815821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37378">
            <a:off x="13428228" y="5594884"/>
            <a:ext cx="16602891" cy="140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329124">
            <a:off x="2233466" y="4129267"/>
            <a:ext cx="23869494" cy="2021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4391388" y="-5087264"/>
            <a:ext cx="16602894" cy="1406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 txBox="1"/>
          <p:nvPr/>
        </p:nvSpPr>
        <p:spPr>
          <a:xfrm>
            <a:off x="6041528" y="4133000"/>
            <a:ext cx="11684956" cy="3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95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11"/>
          <p:cNvSpPr txBox="1"/>
          <p:nvPr/>
        </p:nvSpPr>
        <p:spPr>
          <a:xfrm>
            <a:off x="6041528" y="7119667"/>
            <a:ext cx="11684956" cy="3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266"/>
              </a:spcAft>
              <a:buNone/>
            </a:pPr>
            <a:endParaRPr sz="4799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1" name="Google Shape;11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4575761" y="6546119"/>
            <a:ext cx="11671549" cy="98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41133">
            <a:off x="14216629" y="-5728763"/>
            <a:ext cx="12046086" cy="1020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41135">
            <a:off x="16145848" y="-3683453"/>
            <a:ext cx="14345755" cy="121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522820" y="8682221"/>
            <a:ext cx="11671549" cy="98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60406">
            <a:off x="-396790" y="11413061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60406">
            <a:off x="8852902" y="-2039739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6685459" y="2274133"/>
            <a:ext cx="11006733" cy="52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19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body" idx="1"/>
          </p:nvPr>
        </p:nvSpPr>
        <p:spPr>
          <a:xfrm>
            <a:off x="6685459" y="7730400"/>
            <a:ext cx="11006733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799">
                <a:solidFill>
                  <a:schemeClr val="lt1"/>
                </a:solidFill>
              </a:defRPr>
            </a:lvl1pPr>
            <a:lvl2pPr marL="2437790" lvl="1" indent="-84645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840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77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2">
            <a:off x="15238185" y="3333563"/>
            <a:ext cx="16607216" cy="1405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329124">
            <a:off x="9406570" y="6843336"/>
            <a:ext cx="16602894" cy="1406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2416538" y="3675968"/>
            <a:ext cx="1421230" cy="14216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"/>
          </p:nvPr>
        </p:nvSpPr>
        <p:spPr>
          <a:xfrm>
            <a:off x="4099466" y="4231333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 hasCustomPrompt="1"/>
          </p:nvPr>
        </p:nvSpPr>
        <p:spPr>
          <a:xfrm>
            <a:off x="2416571" y="3893133"/>
            <a:ext cx="1462819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4099466" y="3424067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12849554" y="3675968"/>
            <a:ext cx="1421230" cy="14216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14532481" y="4231333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 hasCustomPrompt="1"/>
          </p:nvPr>
        </p:nvSpPr>
        <p:spPr>
          <a:xfrm>
            <a:off x="12849586" y="3893133"/>
            <a:ext cx="1462819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14329334" y="3424067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2416538" y="6798435"/>
            <a:ext cx="1421230" cy="14216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7"/>
          </p:nvPr>
        </p:nvSpPr>
        <p:spPr>
          <a:xfrm>
            <a:off x="4099466" y="7353800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8" hasCustomPrompt="1"/>
          </p:nvPr>
        </p:nvSpPr>
        <p:spPr>
          <a:xfrm>
            <a:off x="2416571" y="7015600"/>
            <a:ext cx="1462819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9"/>
          </p:nvPr>
        </p:nvSpPr>
        <p:spPr>
          <a:xfrm>
            <a:off x="4099466" y="6546533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36" name="Google Shape;136;p13"/>
          <p:cNvSpPr/>
          <p:nvPr/>
        </p:nvSpPr>
        <p:spPr>
          <a:xfrm>
            <a:off x="12849554" y="6798435"/>
            <a:ext cx="1421230" cy="14216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3"/>
          </p:nvPr>
        </p:nvSpPr>
        <p:spPr>
          <a:xfrm>
            <a:off x="14532481" y="7353800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12849586" y="7015600"/>
            <a:ext cx="1462819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5"/>
          </p:nvPr>
        </p:nvSpPr>
        <p:spPr>
          <a:xfrm>
            <a:off x="14329334" y="6546533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2416538" y="9920901"/>
            <a:ext cx="1421230" cy="14216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952"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6"/>
          </p:nvPr>
        </p:nvSpPr>
        <p:spPr>
          <a:xfrm>
            <a:off x="4099466" y="10476267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16571" y="10138067"/>
            <a:ext cx="1462819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8"/>
          </p:nvPr>
        </p:nvSpPr>
        <p:spPr>
          <a:xfrm>
            <a:off x="4099466" y="9669000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19"/>
          </p:nvPr>
        </p:nvSpPr>
        <p:spPr>
          <a:xfrm>
            <a:off x="14532481" y="10476267"/>
            <a:ext cx="742286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21"/>
          </p:nvPr>
        </p:nvSpPr>
        <p:spPr>
          <a:xfrm>
            <a:off x="14329334" y="9669000"/>
            <a:ext cx="742286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6959117" y="-5299355"/>
            <a:ext cx="16602894" cy="1406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839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s">
  <p:cSld name="Title and four colum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20110383" y="12085869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8125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3797078" y="5208800"/>
            <a:ext cx="7422866" cy="21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ubTitle" idx="2"/>
          </p:nvPr>
        </p:nvSpPr>
        <p:spPr>
          <a:xfrm>
            <a:off x="14230094" y="5208800"/>
            <a:ext cx="7422866" cy="21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3"/>
          </p:nvPr>
        </p:nvSpPr>
        <p:spPr>
          <a:xfrm>
            <a:off x="3797078" y="9329267"/>
            <a:ext cx="7422866" cy="21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4"/>
          </p:nvPr>
        </p:nvSpPr>
        <p:spPr>
          <a:xfrm>
            <a:off x="14230094" y="9329267"/>
            <a:ext cx="7422866" cy="21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-2973128" y="-4400401"/>
            <a:ext cx="10801658" cy="91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18501588" y="-2250605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49805">
            <a:off x="16435617" y="-3762280"/>
            <a:ext cx="10804467" cy="914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34661">
            <a:off x="18241144" y="-2152418"/>
            <a:ext cx="10804472" cy="914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136517">
            <a:off x="-4293584" y="-3763471"/>
            <a:ext cx="10801658" cy="91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-3867838" y="10009768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2401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4"/>
          <p:cNvSpPr txBox="1">
            <a:spLocks noGrp="1"/>
          </p:cNvSpPr>
          <p:nvPr>
            <p:ph type="title" idx="5" hasCustomPrompt="1"/>
          </p:nvPr>
        </p:nvSpPr>
        <p:spPr>
          <a:xfrm>
            <a:off x="3797078" y="4193600"/>
            <a:ext cx="7422866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66" name="Google Shape;166;p14"/>
          <p:cNvSpPr txBox="1">
            <a:spLocks noGrp="1"/>
          </p:cNvSpPr>
          <p:nvPr>
            <p:ph type="title" idx="6" hasCustomPrompt="1"/>
          </p:nvPr>
        </p:nvSpPr>
        <p:spPr>
          <a:xfrm>
            <a:off x="3797078" y="8314067"/>
            <a:ext cx="7422866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67" name="Google Shape;167;p14"/>
          <p:cNvSpPr txBox="1">
            <a:spLocks noGrp="1"/>
          </p:cNvSpPr>
          <p:nvPr>
            <p:ph type="title" idx="7" hasCustomPrompt="1"/>
          </p:nvPr>
        </p:nvSpPr>
        <p:spPr>
          <a:xfrm>
            <a:off x="14230094" y="8314067"/>
            <a:ext cx="7422866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168" name="Google Shape;168;p14"/>
          <p:cNvSpPr txBox="1">
            <a:spLocks noGrp="1"/>
          </p:cNvSpPr>
          <p:nvPr>
            <p:ph type="title" idx="8" hasCustomPrompt="1"/>
          </p:nvPr>
        </p:nvSpPr>
        <p:spPr>
          <a:xfrm>
            <a:off x="14230094" y="4193600"/>
            <a:ext cx="7422866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526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A7B17"/>
          </p15:clr>
        </p15:guide>
        <p15:guide id="2" orient="horz" pos="2808">
          <p15:clr>
            <a:srgbClr val="FA7B17"/>
          </p15:clr>
        </p15:guide>
        <p15:guide id="3" orient="horz" pos="868">
          <p15:clr>
            <a:srgbClr val="FA7B17"/>
          </p15:clr>
        </p15:guide>
        <p15:guide id="4" pos="2856">
          <p15:clr>
            <a:srgbClr val="FA7B17"/>
          </p15:clr>
        </p15:guide>
        <p15:guide id="5" pos="5184">
          <p15:clr>
            <a:srgbClr val="FA7B17"/>
          </p15:clr>
        </p15:guide>
        <p15:guide id="6" pos="571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s  2">
  <p:cSld name="Title and four colums  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20110383" y="12085869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8125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5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subTitle" idx="1"/>
          </p:nvPr>
        </p:nvSpPr>
        <p:spPr>
          <a:xfrm>
            <a:off x="1837652" y="5086733"/>
            <a:ext cx="514186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subTitle" idx="2"/>
          </p:nvPr>
        </p:nvSpPr>
        <p:spPr>
          <a:xfrm>
            <a:off x="1837652" y="4279467"/>
            <a:ext cx="514186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ubTitle" idx="3"/>
          </p:nvPr>
        </p:nvSpPr>
        <p:spPr>
          <a:xfrm>
            <a:off x="1837652" y="9112000"/>
            <a:ext cx="514186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4"/>
          </p:nvPr>
        </p:nvSpPr>
        <p:spPr>
          <a:xfrm>
            <a:off x="1837652" y="8304733"/>
            <a:ext cx="514186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pic>
        <p:nvPicPr>
          <p:cNvPr id="177" name="Google Shape;1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-2973128" y="-4400401"/>
            <a:ext cx="10801658" cy="91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136517">
            <a:off x="-4293584" y="-3763471"/>
            <a:ext cx="10801658" cy="91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-3867838" y="10009768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2401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5"/>
          <p:cNvSpPr txBox="1">
            <a:spLocks noGrp="1"/>
          </p:cNvSpPr>
          <p:nvPr>
            <p:ph type="subTitle" idx="5"/>
          </p:nvPr>
        </p:nvSpPr>
        <p:spPr>
          <a:xfrm>
            <a:off x="17445453" y="5086733"/>
            <a:ext cx="514186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subTitle" idx="6"/>
          </p:nvPr>
        </p:nvSpPr>
        <p:spPr>
          <a:xfrm>
            <a:off x="17445453" y="4279467"/>
            <a:ext cx="514186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subTitle" idx="7"/>
          </p:nvPr>
        </p:nvSpPr>
        <p:spPr>
          <a:xfrm>
            <a:off x="17445453" y="9112000"/>
            <a:ext cx="514186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8"/>
          </p:nvPr>
        </p:nvSpPr>
        <p:spPr>
          <a:xfrm>
            <a:off x="17445453" y="8304733"/>
            <a:ext cx="514186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03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A7B17"/>
          </p15:clr>
        </p15:guide>
        <p15:guide id="2" orient="horz" pos="2808">
          <p15:clr>
            <a:srgbClr val="FA7B17"/>
          </p15:clr>
        </p15:guide>
        <p15:guide id="3" orient="horz" pos="868">
          <p15:clr>
            <a:srgbClr val="FA7B17"/>
          </p15:clr>
        </p15:guide>
        <p15:guide id="4" pos="5184">
          <p15:clr>
            <a:srgbClr val="FA7B17"/>
          </p15:clr>
        </p15:guide>
        <p15:guide id="5" pos="571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s  2">
  <p:cSld name="1_Title and four colums  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8125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20110383" y="12085869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-2973128" y="-4400401"/>
            <a:ext cx="10801658" cy="91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136517">
            <a:off x="-4293584" y="-3763471"/>
            <a:ext cx="10801658" cy="914933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6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1"/>
          </p:nvPr>
        </p:nvSpPr>
        <p:spPr>
          <a:xfrm>
            <a:off x="1837654" y="5138733"/>
            <a:ext cx="471957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2"/>
          </p:nvPr>
        </p:nvSpPr>
        <p:spPr>
          <a:xfrm>
            <a:off x="1837654" y="4331467"/>
            <a:ext cx="471957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pic>
        <p:nvPicPr>
          <p:cNvPr id="194" name="Google Shape;1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-396755" y="1132752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18501588" y="-2250605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49805">
            <a:off x="16435617" y="-3762280"/>
            <a:ext cx="10804467" cy="914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34661">
            <a:off x="18241144" y="-2152418"/>
            <a:ext cx="10804472" cy="914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1">
            <a:off x="-3867838" y="10009768"/>
            <a:ext cx="8535307" cy="72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24012" y="11488130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6"/>
          <p:cNvSpPr txBox="1">
            <a:spLocks noGrp="1"/>
          </p:cNvSpPr>
          <p:nvPr>
            <p:ph type="subTitle" idx="3"/>
          </p:nvPr>
        </p:nvSpPr>
        <p:spPr>
          <a:xfrm>
            <a:off x="7230503" y="5138733"/>
            <a:ext cx="471957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4"/>
          </p:nvPr>
        </p:nvSpPr>
        <p:spPr>
          <a:xfrm>
            <a:off x="7230503" y="4331467"/>
            <a:ext cx="471957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5"/>
          </p:nvPr>
        </p:nvSpPr>
        <p:spPr>
          <a:xfrm>
            <a:off x="12508419" y="5138733"/>
            <a:ext cx="471957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6"/>
          </p:nvPr>
        </p:nvSpPr>
        <p:spPr>
          <a:xfrm>
            <a:off x="12508419" y="4331467"/>
            <a:ext cx="471957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subTitle" idx="7"/>
          </p:nvPr>
        </p:nvSpPr>
        <p:spPr>
          <a:xfrm>
            <a:off x="17901267" y="5138733"/>
            <a:ext cx="4719571" cy="2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8"/>
          </p:nvPr>
        </p:nvSpPr>
        <p:spPr>
          <a:xfrm>
            <a:off x="17901267" y="4331467"/>
            <a:ext cx="471957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22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A7B17"/>
          </p15:clr>
        </p15:guide>
        <p15:guide id="2" orient="horz" pos="2808">
          <p15:clr>
            <a:srgbClr val="FA7B17"/>
          </p15:clr>
        </p15:guide>
        <p15:guide id="3" orient="horz" pos="868">
          <p15:clr>
            <a:srgbClr val="FA7B17"/>
          </p15:clr>
        </p15:guide>
        <p15:guide id="4" pos="5184">
          <p15:clr>
            <a:srgbClr val="FA7B17"/>
          </p15:clr>
        </p15:guide>
        <p15:guide id="5" pos="571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551230" y="7509353"/>
            <a:ext cx="14394669" cy="1218643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4099465" y="8069867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subTitle" idx="2"/>
          </p:nvPr>
        </p:nvSpPr>
        <p:spPr>
          <a:xfrm>
            <a:off x="4099465" y="7262600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subTitle" idx="3"/>
          </p:nvPr>
        </p:nvSpPr>
        <p:spPr>
          <a:xfrm>
            <a:off x="4099465" y="4028133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4"/>
          </p:nvPr>
        </p:nvSpPr>
        <p:spPr>
          <a:xfrm>
            <a:off x="4099465" y="3220867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ubTitle" idx="5"/>
          </p:nvPr>
        </p:nvSpPr>
        <p:spPr>
          <a:xfrm>
            <a:off x="4099465" y="6049000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6"/>
          </p:nvPr>
        </p:nvSpPr>
        <p:spPr>
          <a:xfrm>
            <a:off x="4099465" y="5241733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7"/>
          </p:nvPr>
        </p:nvSpPr>
        <p:spPr>
          <a:xfrm>
            <a:off x="4099465" y="10090800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8"/>
          </p:nvPr>
        </p:nvSpPr>
        <p:spPr>
          <a:xfrm>
            <a:off x="4099465" y="9283533"/>
            <a:ext cx="17870545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77550">
            <a:off x="18961174" y="-5297265"/>
            <a:ext cx="10464034" cy="886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9291378" y="6458597"/>
            <a:ext cx="12559123" cy="106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3">
            <a:alphaModFix/>
          </a:blip>
          <a:srcRect l="-5150" t="-3510" r="5149" b="3509"/>
          <a:stretch/>
        </p:blipFill>
        <p:spPr>
          <a:xfrm rot="570044">
            <a:off x="-4846437" y="-3310015"/>
            <a:ext cx="8533081" cy="7227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70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20041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9516020" y="10642999"/>
            <a:ext cx="8533079" cy="722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-1800000">
            <a:off x="-5850311" y="-1005015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2163770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ubTitle" idx="2"/>
          </p:nvPr>
        </p:nvSpPr>
        <p:spPr>
          <a:xfrm>
            <a:off x="2163770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3"/>
          </p:nvPr>
        </p:nvSpPr>
        <p:spPr>
          <a:xfrm>
            <a:off x="16365604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4"/>
          </p:nvPr>
        </p:nvSpPr>
        <p:spPr>
          <a:xfrm>
            <a:off x="16365604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5"/>
          </p:nvPr>
        </p:nvSpPr>
        <p:spPr>
          <a:xfrm>
            <a:off x="9311975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6"/>
          </p:nvPr>
        </p:nvSpPr>
        <p:spPr>
          <a:xfrm>
            <a:off x="9311975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363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9516020" y="10642999"/>
            <a:ext cx="8533079" cy="722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-1800000">
            <a:off x="-5850311" y="-1005015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9"/>
          <p:cNvSpPr txBox="1">
            <a:spLocks noGrp="1"/>
          </p:cNvSpPr>
          <p:nvPr>
            <p:ph type="subTitle" idx="1"/>
          </p:nvPr>
        </p:nvSpPr>
        <p:spPr>
          <a:xfrm>
            <a:off x="2163770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subTitle" idx="2"/>
          </p:nvPr>
        </p:nvSpPr>
        <p:spPr>
          <a:xfrm>
            <a:off x="2163770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 b="1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3"/>
          </p:nvPr>
        </p:nvSpPr>
        <p:spPr>
          <a:xfrm>
            <a:off x="16365604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4"/>
          </p:nvPr>
        </p:nvSpPr>
        <p:spPr>
          <a:xfrm>
            <a:off x="16365604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5"/>
          </p:nvPr>
        </p:nvSpPr>
        <p:spPr>
          <a:xfrm>
            <a:off x="9311975" y="8526867"/>
            <a:ext cx="5753701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6"/>
          </p:nvPr>
        </p:nvSpPr>
        <p:spPr>
          <a:xfrm>
            <a:off x="9311975" y="7719600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022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42" name="Google Shape;2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9516020" y="10642999"/>
            <a:ext cx="8533079" cy="722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-1800000">
            <a:off x="-5850311" y="-1005015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0"/>
          <p:cNvSpPr txBox="1">
            <a:spLocks noGrp="1"/>
          </p:cNvSpPr>
          <p:nvPr>
            <p:ph type="subTitle" idx="1"/>
          </p:nvPr>
        </p:nvSpPr>
        <p:spPr>
          <a:xfrm>
            <a:off x="13981460" y="3901400"/>
            <a:ext cx="5753701" cy="2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2"/>
          </p:nvPr>
        </p:nvSpPr>
        <p:spPr>
          <a:xfrm>
            <a:off x="13981460" y="3094133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3"/>
          </p:nvPr>
        </p:nvSpPr>
        <p:spPr>
          <a:xfrm>
            <a:off x="4642492" y="10301333"/>
            <a:ext cx="5753701" cy="2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subTitle" idx="4"/>
          </p:nvPr>
        </p:nvSpPr>
        <p:spPr>
          <a:xfrm>
            <a:off x="4642492" y="9494067"/>
            <a:ext cx="5753701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544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50" name="Google Shape;250;p21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-1800000">
            <a:off x="-5850311" y="-1005015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1"/>
          <p:cNvSpPr txBox="1">
            <a:spLocks noGrp="1"/>
          </p:cNvSpPr>
          <p:nvPr>
            <p:ph type="subTitle" idx="1"/>
          </p:nvPr>
        </p:nvSpPr>
        <p:spPr>
          <a:xfrm>
            <a:off x="1839254" y="61426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2"/>
          </p:nvPr>
        </p:nvSpPr>
        <p:spPr>
          <a:xfrm>
            <a:off x="1839254" y="53353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3"/>
          </p:nvPr>
        </p:nvSpPr>
        <p:spPr>
          <a:xfrm>
            <a:off x="8822918" y="61426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4"/>
          </p:nvPr>
        </p:nvSpPr>
        <p:spPr>
          <a:xfrm>
            <a:off x="8822918" y="53353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subTitle" idx="5"/>
          </p:nvPr>
        </p:nvSpPr>
        <p:spPr>
          <a:xfrm>
            <a:off x="15806582" y="61426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6"/>
          </p:nvPr>
        </p:nvSpPr>
        <p:spPr>
          <a:xfrm>
            <a:off x="15806582" y="53353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subTitle" idx="7"/>
          </p:nvPr>
        </p:nvSpPr>
        <p:spPr>
          <a:xfrm>
            <a:off x="1839254" y="104810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8"/>
          </p:nvPr>
        </p:nvSpPr>
        <p:spPr>
          <a:xfrm>
            <a:off x="1839254" y="96737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subTitle" idx="9"/>
          </p:nvPr>
        </p:nvSpPr>
        <p:spPr>
          <a:xfrm>
            <a:off x="8822918" y="104810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13"/>
          </p:nvPr>
        </p:nvSpPr>
        <p:spPr>
          <a:xfrm>
            <a:off x="8822918" y="96737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14"/>
          </p:nvPr>
        </p:nvSpPr>
        <p:spPr>
          <a:xfrm>
            <a:off x="15806582" y="10481000"/>
            <a:ext cx="673184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15"/>
          </p:nvPr>
        </p:nvSpPr>
        <p:spPr>
          <a:xfrm>
            <a:off x="15806582" y="9673733"/>
            <a:ext cx="6731846" cy="807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270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hit numbers">
  <p:cSld name="Title and three columns whit number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9516020" y="10642999"/>
            <a:ext cx="8533079" cy="722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2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-1800000">
            <a:off x="-5850311" y="-1005015"/>
            <a:ext cx="8533079" cy="72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2"/>
          <p:cNvSpPr txBox="1">
            <a:spLocks noGrp="1"/>
          </p:cNvSpPr>
          <p:nvPr>
            <p:ph type="subTitle" idx="1"/>
          </p:nvPr>
        </p:nvSpPr>
        <p:spPr>
          <a:xfrm>
            <a:off x="1762674" y="8526867"/>
            <a:ext cx="6555892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subTitle" idx="2"/>
          </p:nvPr>
        </p:nvSpPr>
        <p:spPr>
          <a:xfrm>
            <a:off x="1762674" y="7719600"/>
            <a:ext cx="6555892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subTitle" idx="3"/>
          </p:nvPr>
        </p:nvSpPr>
        <p:spPr>
          <a:xfrm>
            <a:off x="16214379" y="8526867"/>
            <a:ext cx="6155197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2"/>
          <p:cNvSpPr txBox="1">
            <a:spLocks noGrp="1"/>
          </p:cNvSpPr>
          <p:nvPr>
            <p:ph type="subTitle" idx="4"/>
          </p:nvPr>
        </p:nvSpPr>
        <p:spPr>
          <a:xfrm>
            <a:off x="16214379" y="7719600"/>
            <a:ext cx="6155197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71" name="Google Shape;271;p22"/>
          <p:cNvSpPr txBox="1">
            <a:spLocks noGrp="1"/>
          </p:cNvSpPr>
          <p:nvPr>
            <p:ph type="subTitle" idx="5"/>
          </p:nvPr>
        </p:nvSpPr>
        <p:spPr>
          <a:xfrm>
            <a:off x="8929909" y="5131200"/>
            <a:ext cx="6464716" cy="1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subTitle" idx="6"/>
          </p:nvPr>
        </p:nvSpPr>
        <p:spPr>
          <a:xfrm>
            <a:off x="8983041" y="6683933"/>
            <a:ext cx="6464716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 b="1"/>
            </a:lvl9pPr>
          </a:lstStyle>
          <a:p>
            <a:endParaRPr/>
          </a:p>
        </p:txBody>
      </p:sp>
      <p:sp>
        <p:nvSpPr>
          <p:cNvPr id="273" name="Google Shape;273;p22"/>
          <p:cNvSpPr txBox="1">
            <a:spLocks noGrp="1"/>
          </p:cNvSpPr>
          <p:nvPr>
            <p:ph type="title" idx="7" hasCustomPrompt="1"/>
          </p:nvPr>
        </p:nvSpPr>
        <p:spPr>
          <a:xfrm>
            <a:off x="2163770" y="5131200"/>
            <a:ext cx="5753701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274" name="Google Shape;274;p22"/>
          <p:cNvSpPr txBox="1">
            <a:spLocks noGrp="1"/>
          </p:cNvSpPr>
          <p:nvPr>
            <p:ph type="title" idx="8" hasCustomPrompt="1"/>
          </p:nvPr>
        </p:nvSpPr>
        <p:spPr>
          <a:xfrm>
            <a:off x="16415092" y="5131200"/>
            <a:ext cx="5753701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sp>
        <p:nvSpPr>
          <p:cNvPr id="275" name="Google Shape;275;p22"/>
          <p:cNvSpPr txBox="1">
            <a:spLocks noGrp="1"/>
          </p:cNvSpPr>
          <p:nvPr>
            <p:ph type="title" idx="9" hasCustomPrompt="1"/>
          </p:nvPr>
        </p:nvSpPr>
        <p:spPr>
          <a:xfrm>
            <a:off x="9289415" y="9254067"/>
            <a:ext cx="5753701" cy="1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1992"/>
            </a:lvl9pPr>
          </a:lstStyle>
          <a:p>
            <a:r>
              <a:t>xx%</a:t>
            </a:r>
          </a:p>
        </p:txBody>
      </p:sp>
      <p:pic>
        <p:nvPicPr>
          <p:cNvPr id="276" name="Google Shape;2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92600">
            <a:off x="14658320" y="-4760365"/>
            <a:ext cx="16197195" cy="13712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780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4">
            <a:off x="10998462" y="-2457462"/>
            <a:ext cx="24288555" cy="2056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87508">
            <a:off x="13568256" y="5714547"/>
            <a:ext cx="16602889" cy="140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4654360" y="9973221"/>
            <a:ext cx="11671549" cy="98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6730411" y="-5396565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4654341" y="7203551"/>
            <a:ext cx="11671549" cy="98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41133">
            <a:off x="16316082" y="-5600629"/>
            <a:ext cx="12046086" cy="1020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99">
            <a:off x="-9820803" y="-4388653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-1138696" y="10946963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0406">
            <a:off x="8051644" y="-2533971"/>
            <a:ext cx="5419426" cy="459041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3"/>
          <p:cNvSpPr txBox="1"/>
          <p:nvPr/>
        </p:nvSpPr>
        <p:spPr>
          <a:xfrm>
            <a:off x="3069201" y="3532933"/>
            <a:ext cx="18239249" cy="5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398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11939290" y="9014400"/>
            <a:ext cx="9367160" cy="1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952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12188825" y="9855733"/>
            <a:ext cx="90224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732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title" idx="2"/>
          </p:nvPr>
        </p:nvSpPr>
        <p:spPr>
          <a:xfrm>
            <a:off x="3165976" y="4355467"/>
            <a:ext cx="18045699" cy="5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873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1">
            <a:off x="13479642" y="4569851"/>
            <a:ext cx="16602894" cy="140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58867">
            <a:off x="-2696179" y="9548040"/>
            <a:ext cx="12046086" cy="1020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58865">
            <a:off x="-7155012" y="4601602"/>
            <a:ext cx="15252600" cy="1291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9594">
            <a:off x="16733700" y="-2566408"/>
            <a:ext cx="5419426" cy="45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9594">
            <a:off x="11926485" y="12354557"/>
            <a:ext cx="5419426" cy="45904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4"/>
          <p:cNvGrpSpPr/>
          <p:nvPr/>
        </p:nvGrpSpPr>
        <p:grpSpPr>
          <a:xfrm>
            <a:off x="-8050568" y="-5742005"/>
            <a:ext cx="19538033" cy="15975733"/>
            <a:chOff x="-3410325" y="-2304652"/>
            <a:chExt cx="8835046" cy="7222302"/>
          </a:xfrm>
        </p:grpSpPr>
        <p:pic>
          <p:nvPicPr>
            <p:cNvPr id="298" name="Google Shape;298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99999">
              <a:off x="-1379350" y="-1588574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99999">
              <a:off x="-2833961" y="-1072133"/>
              <a:ext cx="6227707" cy="52737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5055883" y="5290467"/>
            <a:ext cx="14265884" cy="2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99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title"/>
          </p:nvPr>
        </p:nvSpPr>
        <p:spPr>
          <a:xfrm>
            <a:off x="5055883" y="2352067"/>
            <a:ext cx="14265884" cy="3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919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4531020" y="9752533"/>
            <a:ext cx="15328007" cy="1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199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3199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199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3199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199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3199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199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3" name="Google Shape;30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959316">
            <a:off x="11375719" y="-7554653"/>
            <a:ext cx="17206501" cy="1456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510617">
            <a:off x="12793612" y="-5159681"/>
            <a:ext cx="17974965" cy="15217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683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xfrm>
            <a:off x="1919500" y="1440000"/>
            <a:ext cx="7238115" cy="47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 txBox="1">
            <a:spLocks noGrp="1"/>
          </p:cNvSpPr>
          <p:nvPr>
            <p:ph type="subTitle" idx="1"/>
          </p:nvPr>
        </p:nvSpPr>
        <p:spPr>
          <a:xfrm>
            <a:off x="1919500" y="6232000"/>
            <a:ext cx="7238115" cy="6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08" name="Google Shape;30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0026586" y="7399197"/>
            <a:ext cx="12559123" cy="106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 rotWithShape="1">
          <a:blip r:embed="rId2">
            <a:alphaModFix/>
          </a:blip>
          <a:srcRect l="-5150" t="-3510" r="5149" b="3509"/>
          <a:stretch/>
        </p:blipFill>
        <p:spPr>
          <a:xfrm rot="570044">
            <a:off x="-4846437" y="-3310015"/>
            <a:ext cx="8533081" cy="7227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1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43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0734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8472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8374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/>
          <a:lstStyle/>
          <a:p>
            <a:fld id="{522E04A3-8896-4C07-9FCB-29D0F1EE8905}" type="datetimeFigureOut">
              <a:rPr lang="es-SV" smtClean="0"/>
              <a:t>14/4/2021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/>
          <a:lstStyle/>
          <a:p>
            <a:fld id="{5CA08BC1-19F6-40B7-ABC2-E8885CB0B2F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5211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0E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6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1859" y="4716783"/>
            <a:ext cx="6995512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7133" y="1589438"/>
            <a:ext cx="11896973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8925" y="640080"/>
            <a:ext cx="7313295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8925" y="12454128"/>
            <a:ext cx="21171989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4307" y="640080"/>
            <a:ext cx="182832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1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94" r:id="rId12"/>
  </p:sldLayoutIdLst>
  <p:hf sldNum="0" hdr="0" ftr="0" dt="0"/>
  <p:txStyles>
    <p:titleStyle>
      <a:lvl1pPr algn="ctr" defTabSz="1828343" rtl="0" eaLnBrk="1" latinLnBrk="0" hangingPunct="1">
        <a:lnSpc>
          <a:spcPct val="85000"/>
        </a:lnSpc>
        <a:spcBef>
          <a:spcPct val="0"/>
        </a:spcBef>
        <a:buNone/>
        <a:defRPr sz="7998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5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199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799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399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38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37655" y="1186733"/>
            <a:ext cx="21708745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fortaa"/>
              <a:buNone/>
              <a:defRPr sz="30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62871" y="4155467"/>
            <a:ext cx="17218715" cy="7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051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22.xml"/><Relationship Id="rId5" Type="http://schemas.openxmlformats.org/officeDocument/2006/relationships/image" Target="../media/image35.png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28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7" Type="http://schemas.openxmlformats.org/officeDocument/2006/relationships/chart" Target="../charts/chart3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chart" Target="../charts/char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5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chart" Target="../charts/char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44.xml"/><Relationship Id="rId5" Type="http://schemas.openxmlformats.org/officeDocument/2006/relationships/image" Target="../media/image35.png"/><Relationship Id="rId4" Type="http://schemas.openxmlformats.org/officeDocument/2006/relationships/chart" Target="../charts/char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48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51.xml"/><Relationship Id="rId5" Type="http://schemas.openxmlformats.org/officeDocument/2006/relationships/image" Target="../media/image35.png"/><Relationship Id="rId4" Type="http://schemas.openxmlformats.org/officeDocument/2006/relationships/chart" Target="../charts/char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7" Type="http://schemas.openxmlformats.org/officeDocument/2006/relationships/chart" Target="../charts/chart5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chart" Target="../charts/char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57.xml"/><Relationship Id="rId5" Type="http://schemas.openxmlformats.org/officeDocument/2006/relationships/image" Target="../media/image35.png"/><Relationship Id="rId4" Type="http://schemas.openxmlformats.org/officeDocument/2006/relationships/chart" Target="../charts/chart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60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63.xml"/><Relationship Id="rId5" Type="http://schemas.openxmlformats.org/officeDocument/2006/relationships/image" Target="../media/image35.png"/><Relationship Id="rId4" Type="http://schemas.openxmlformats.org/officeDocument/2006/relationships/chart" Target="../charts/char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hart" Target="../charts/chart64.xml"/><Relationship Id="rId7" Type="http://schemas.openxmlformats.org/officeDocument/2006/relationships/chart" Target="../charts/chart6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67.xml"/><Relationship Id="rId5" Type="http://schemas.openxmlformats.org/officeDocument/2006/relationships/chart" Target="../charts/chart66.xml"/><Relationship Id="rId4" Type="http://schemas.openxmlformats.org/officeDocument/2006/relationships/chart" Target="../charts/chart6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chart" Target="../charts/chart70.xml"/><Relationship Id="rId4" Type="http://schemas.openxmlformats.org/officeDocument/2006/relationships/chart" Target="../charts/chart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73.xml"/><Relationship Id="rId5" Type="http://schemas.openxmlformats.org/officeDocument/2006/relationships/image" Target="../media/image35.png"/><Relationship Id="rId4" Type="http://schemas.openxmlformats.org/officeDocument/2006/relationships/chart" Target="../charts/chart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>
            <a:spLocks noGrp="1"/>
          </p:cNvSpPr>
          <p:nvPr>
            <p:ph type="title"/>
          </p:nvPr>
        </p:nvSpPr>
        <p:spPr>
          <a:xfrm>
            <a:off x="1663476" y="8374973"/>
            <a:ext cx="18413854" cy="4755561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r>
              <a:rPr lang="en" sz="1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502040204020203" pitchFamily="34" charset="-34"/>
                <a:cs typeface="DokChampa" panose="020B0502040204020203" pitchFamily="34" charset="-34"/>
              </a:rPr>
              <a:t>INFORME de EJECUCIÓN</a:t>
            </a:r>
            <a:br>
              <a:rPr lang="en">
                <a:solidFill>
                  <a:schemeClr val="lt1"/>
                </a:solidFill>
              </a:rPr>
            </a:br>
            <a:endParaRPr/>
          </a:p>
        </p:txBody>
      </p:sp>
      <p:pic>
        <p:nvPicPr>
          <p:cNvPr id="3" name="Imagen 2" descr="Un dibujo animado con letras&#10;&#10;Descripción generada automáticamente con confianza baja">
            <a:extLst>
              <a:ext uri="{FF2B5EF4-FFF2-40B4-BE49-F238E27FC236}">
                <a16:creationId xmlns:a16="http://schemas.microsoft.com/office/drawing/2014/main" id="{EAD8E5E7-CCAE-472C-A8DE-966A8071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857" y="1634565"/>
            <a:ext cx="9110863" cy="24295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4E2FA1E-C480-4A0A-90CD-58DBB459F63C}"/>
              </a:ext>
            </a:extLst>
          </p:cNvPr>
          <p:cNvSpPr/>
          <p:nvPr/>
        </p:nvSpPr>
        <p:spPr>
          <a:xfrm>
            <a:off x="1663476" y="4605574"/>
            <a:ext cx="17571581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700" b="1">
                <a:ln w="57150">
                  <a:solidFill>
                    <a:schemeClr val="accent5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POA 2020</a:t>
            </a:r>
            <a:endParaRPr lang="es-ES" sz="28700" b="1" cap="none" spc="0">
              <a:ln w="57150">
                <a:solidFill>
                  <a:schemeClr val="accent5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8E0445-DB7E-4D85-9FC6-8EBF31B048F3}"/>
              </a:ext>
            </a:extLst>
          </p:cNvPr>
          <p:cNvSpPr txBox="1"/>
          <p:nvPr/>
        </p:nvSpPr>
        <p:spPr>
          <a:xfrm>
            <a:off x="15521898" y="11820179"/>
            <a:ext cx="9110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502040204020203" pitchFamily="34" charset="-34"/>
                <a:cs typeface="DokChampa" panose="020B0502040204020203" pitchFamily="34" charset="-34"/>
                <a:sym typeface="Comfortaa"/>
              </a:rPr>
              <a:t>Febrero 2021</a:t>
            </a:r>
            <a:endParaRPr lang="es-SV" sz="4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kChampa" panose="020B0502040204020203" pitchFamily="34" charset="-34"/>
              <a:cs typeface="DokChampa" panose="020B0502040204020203" pitchFamily="34" charset="-34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1855792" y="846129"/>
            <a:ext cx="7042723" cy="1540399"/>
            <a:chOff x="617221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17221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lang="es-ES" sz="6600"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Septiembre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81236" y="11270807"/>
            <a:ext cx="23415171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La formación PRESENCIAL se reinicia gradualmente, se realizan visitas a los CFP para verificar el cumplimiento del protocolo de bioseguridad </a:t>
            </a:r>
            <a:r>
              <a:rPr lang="es-MX" sz="4500" kern="120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Eras Demi ITC" panose="020B0805030504020804" pitchFamily="34" charset="0"/>
                <a:ea typeface="+mn-ea"/>
              </a:rPr>
              <a:t>autorizado</a:t>
            </a: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por el MTPS.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E6D216-541C-4751-88A6-B98B22F87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49" y="2451842"/>
            <a:ext cx="12781952" cy="8521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029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1855792" y="846129"/>
            <a:ext cx="7042723" cy="1540399"/>
            <a:chOff x="617221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17221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Septiembre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81239" y="10127145"/>
            <a:ext cx="23415171" cy="2954607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 dirty="0" err="1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Insaforp</a:t>
            </a: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participa en la presentación de la </a:t>
            </a:r>
          </a:p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NOTA TÉCNICA REGIONAL Panorama laboral en tiempos de la COVID-19:</a:t>
            </a:r>
            <a:b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</a:b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“Formación profesional en la respuesta a la crisis y en las estrategias de recuperación y transformación productiva post COVID-19”.</a:t>
            </a:r>
          </a:p>
        </p:txBody>
      </p:sp>
      <p:pic>
        <p:nvPicPr>
          <p:cNvPr id="11" name="Imagen 2">
            <a:extLst>
              <a:ext uri="{FF2B5EF4-FFF2-40B4-BE49-F238E27FC236}">
                <a16:creationId xmlns:a16="http://schemas.microsoft.com/office/drawing/2014/main" id="{F91801A0-D6D0-4B3B-83BD-8794AA4FF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3622" r="5619" b="4159"/>
          <a:stretch/>
        </p:blipFill>
        <p:spPr>
          <a:xfrm>
            <a:off x="3541802" y="2451842"/>
            <a:ext cx="12590827" cy="7382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CB99A4-B298-4772-AFEA-6A1E2AAA22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05" r="29826" b="34423"/>
          <a:stretch/>
        </p:blipFill>
        <p:spPr>
          <a:xfrm>
            <a:off x="15640642" y="4783617"/>
            <a:ext cx="4508813" cy="414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507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1855792" y="846129"/>
            <a:ext cx="7042723" cy="1540399"/>
            <a:chOff x="617221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17221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Septiembre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03905" y="11316851"/>
            <a:ext cx="23569837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 err="1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Insaforp</a:t>
            </a:r>
            <a:r>
              <a:rPr kumimoji="0" lang="es-MX" sz="45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entregó reconocimiento a FOMILENIO II por su compromiso a mejorar la calidad de la educación en El Salvador, a través del componente capital humano.</a:t>
            </a: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099BAAA9-D996-4FB0-AD1F-CE77A597C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63" y="2451842"/>
            <a:ext cx="12029924" cy="8502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911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182362" y="846129"/>
            <a:ext cx="7042723" cy="1540399"/>
            <a:chOff x="649878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9878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Noviembre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03905" y="11316851"/>
            <a:ext cx="23569837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R="0" lvl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4500" kern="120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Eras Demi ITC" panose="020B0805030504020804" pitchFamily="34" charset="0"/>
                <a:ea typeface="+mn-ea"/>
              </a:rPr>
              <a:t>FOMILENIO II transfiere “herramientas de ejecución” para el Consejo de Coordinación de la Educación Técnica, Formación Profesional y el aparato productivo.</a:t>
            </a:r>
            <a:endParaRPr kumimoji="0" lang="es-MX" sz="4500" b="0" i="0" u="none" strike="noStrike" kern="1200" cap="none" spc="0" normalizeH="0" baseline="0" noProof="0">
              <a:ln w="0"/>
              <a:solidFill>
                <a:srgbClr val="FF2264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Eras Demi ITC" panose="020B08050305040208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Imagen 12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3AB865EF-52E0-4827-9FC8-6DE11C073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2" t="14877" r="4119" b="17083"/>
          <a:stretch/>
        </p:blipFill>
        <p:spPr>
          <a:xfrm>
            <a:off x="3311153" y="2451842"/>
            <a:ext cx="17755339" cy="8502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969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182362" y="846129"/>
            <a:ext cx="7042723" cy="1540399"/>
            <a:chOff x="649878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9878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Noviembre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03905" y="11512793"/>
            <a:ext cx="23569837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Conmemoración 25 de Noviembre:</a:t>
            </a:r>
          </a:p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“Día internacional de la no violencia contra la mujer”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CA6D53-E151-47A2-8CE6-8921034CA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1" t="11970" r="1057" b="15778"/>
          <a:stretch/>
        </p:blipFill>
        <p:spPr>
          <a:xfrm>
            <a:off x="3126465" y="2235383"/>
            <a:ext cx="18124716" cy="9065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067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182362" y="846129"/>
            <a:ext cx="7042723" cy="1540399"/>
            <a:chOff x="649878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9878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lang="es-ES" sz="6600" dirty="0" err="1"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Dici</a:t>
              </a:r>
              <a:r>
                <a:rPr kumimoji="0" lang="es-ES" sz="6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embre</a:t>
              </a:r>
              <a:r>
                <a:rPr kumimoji="0" lang="es-E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 dirty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1813" y="846129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03905" y="11512793"/>
            <a:ext cx="23569837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lvl="0" algn="ctr" defTabSz="1612900">
              <a:buClrTx/>
              <a:defRPr/>
            </a:pP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Entrega </a:t>
            </a:r>
            <a:r>
              <a:rPr lang="es-MX" sz="4500" kern="120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Eras Demi ITC" panose="020B0805030504020804" pitchFamily="34" charset="0"/>
                <a:ea typeface="+mn-ea"/>
              </a:rPr>
              <a:t>becas Ricardo F. J. Montenegro P.” </a:t>
            </a:r>
          </a:p>
          <a:p>
            <a:pPr lvl="0" algn="ctr" defTabSz="1612900">
              <a:buClrTx/>
              <a:defRPr/>
            </a:pPr>
            <a:r>
              <a:rPr lang="es-MX" sz="4500" kern="120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Eras Demi ITC" panose="020B0805030504020804" pitchFamily="34" charset="0"/>
                <a:ea typeface="+mn-ea"/>
              </a:rPr>
              <a:t>para</a:t>
            </a:r>
            <a:r>
              <a:rPr kumimoji="0" lang="es-MX" sz="45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la Escuela Agrícola Panamericana Zamorano.</a:t>
            </a:r>
          </a:p>
        </p:txBody>
      </p:sp>
      <p:pic>
        <p:nvPicPr>
          <p:cNvPr id="11" name="Imagen 10" descr="Un grupo de personas en una estación&#10;&#10;Descripción generada automáticamente">
            <a:extLst>
              <a:ext uri="{FF2B5EF4-FFF2-40B4-BE49-F238E27FC236}">
                <a16:creationId xmlns:a16="http://schemas.microsoft.com/office/drawing/2014/main" id="{99F5CFA3-743C-426F-8F9E-F39640903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51" b="17523"/>
          <a:stretch/>
        </p:blipFill>
        <p:spPr>
          <a:xfrm>
            <a:off x="2810683" y="2749506"/>
            <a:ext cx="19527626" cy="8400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5242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280333" y="846129"/>
            <a:ext cx="7042723" cy="1540399"/>
            <a:chOff x="6596752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596752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lang="es-ES" sz="6600" err="1"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Dici</a:t>
              </a:r>
              <a:r>
                <a:rPr kumimoji="0" lang="es-ES" sz="6600" b="0" i="0" u="none" strike="noStrike" kern="0" cap="none" spc="0" normalizeH="0" baseline="0" noProof="0" err="1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embre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461151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1813" y="846129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403905" y="11512793"/>
            <a:ext cx="23569837" cy="156961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Divulgación de resultados de consulta de necesidades de capacitación</a:t>
            </a:r>
          </a:p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5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de los Sectores Productivos bajo el contexto COVID-19 </a:t>
            </a:r>
          </a:p>
        </p:txBody>
      </p:sp>
      <p:pic>
        <p:nvPicPr>
          <p:cNvPr id="8" name="Imagen 7" descr="Imagen que contiene interior, techo, cuarto, tabla&#10;&#10;Descripción generada automáticamente">
            <a:extLst>
              <a:ext uri="{FF2B5EF4-FFF2-40B4-BE49-F238E27FC236}">
                <a16:creationId xmlns:a16="http://schemas.microsoft.com/office/drawing/2014/main" id="{841831E5-F0B3-472F-B574-B68D49BD3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8" b="6368"/>
          <a:stretch/>
        </p:blipFill>
        <p:spPr>
          <a:xfrm>
            <a:off x="4269466" y="2450575"/>
            <a:ext cx="15838714" cy="8618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2984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57EC796-242F-45F3-A19D-304B6B04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37" y="1467455"/>
            <a:ext cx="2931232" cy="16024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E2D7F-F108-48CD-B622-267B6ACF28B5}"/>
              </a:ext>
            </a:extLst>
          </p:cNvPr>
          <p:cNvSpPr/>
          <p:nvPr/>
        </p:nvSpPr>
        <p:spPr>
          <a:xfrm>
            <a:off x="1754937" y="6498773"/>
            <a:ext cx="2115354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MX" sz="16600" kern="1200">
                <a:ln w="57150">
                  <a:solidFill>
                    <a:srgbClr val="FFFFFF"/>
                  </a:solidFill>
                  <a:prstDash val="solid"/>
                </a:ln>
                <a:noFill/>
                <a:latin typeface="Impact" panose="020B0806030902050204" pitchFamily="34" charset="0"/>
                <a:ea typeface="+mn-ea"/>
              </a:rPr>
              <a:t>E</a:t>
            </a:r>
            <a:r>
              <a:rPr lang="es-SV" sz="16600" kern="1200" err="1">
                <a:ln w="57150">
                  <a:solidFill>
                    <a:srgbClr val="FFFFFF"/>
                  </a:solidFill>
                  <a:prstDash val="solid"/>
                </a:ln>
                <a:noFill/>
                <a:latin typeface="Impact" panose="020B0806030902050204" pitchFamily="34" charset="0"/>
                <a:ea typeface="+mn-ea"/>
              </a:rPr>
              <a:t>jecución</a:t>
            </a:r>
            <a:r>
              <a:rPr lang="es-SV" sz="16600" kern="1200">
                <a:ln w="57150">
                  <a:solidFill>
                    <a:srgbClr val="FFFFFF"/>
                  </a:solidFill>
                  <a:prstDash val="solid"/>
                </a:ln>
                <a:noFill/>
                <a:latin typeface="Impact" panose="020B0806030902050204" pitchFamily="34" charset="0"/>
                <a:ea typeface="+mn-ea"/>
              </a:rPr>
              <a:t> e indicadores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3358D3-8619-4DE7-9E51-25FB6514688C}"/>
              </a:ext>
            </a:extLst>
          </p:cNvPr>
          <p:cNvSpPr/>
          <p:nvPr/>
        </p:nvSpPr>
        <p:spPr>
          <a:xfrm>
            <a:off x="1897819" y="8775271"/>
            <a:ext cx="145764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SV" sz="13800" kern="120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</a:rPr>
              <a:t>de </a:t>
            </a:r>
            <a:r>
              <a:rPr lang="es-SV" sz="13800" kern="120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</a:rPr>
              <a:t>Insaforp</a:t>
            </a:r>
            <a:r>
              <a:rPr lang="es-SV" sz="13800" kern="120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</a:rPr>
              <a:t> en</a:t>
            </a:r>
            <a:r>
              <a:rPr kumimoji="0" lang="es-SV" sz="13800" b="0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 2020</a:t>
            </a:r>
            <a:endParaRPr kumimoji="0" lang="es-SV" sz="13800" b="0" i="0" u="none" strike="noStrike" kern="0" cap="none" spc="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471826-84AE-474B-AED5-E1D9E451F654}"/>
              </a:ext>
            </a:extLst>
          </p:cNvPr>
          <p:cNvSpPr/>
          <p:nvPr/>
        </p:nvSpPr>
        <p:spPr>
          <a:xfrm>
            <a:off x="18475255" y="1467455"/>
            <a:ext cx="3918858" cy="4010656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909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TextBox 214"/>
          <p:cNvSpPr txBox="1"/>
          <p:nvPr/>
        </p:nvSpPr>
        <p:spPr>
          <a:xfrm>
            <a:off x="558624" y="38921"/>
            <a:ext cx="23479916" cy="190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5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Algunas consideraciones </a:t>
            </a:r>
            <a:r>
              <a:rPr lang="es-SV"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</a:t>
            </a: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639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FORMACIÓN PROFESIONAL COVID 19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4" name="Imagen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06" y="485336"/>
            <a:ext cx="1856734" cy="1015063"/>
          </a:xfrm>
          <a:prstGeom prst="rect">
            <a:avLst/>
          </a:prstGeom>
        </p:spPr>
      </p:pic>
      <p:sp>
        <p:nvSpPr>
          <p:cNvPr id="55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srgbClr val="F81B0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684;p27">
            <a:extLst>
              <a:ext uri="{FF2B5EF4-FFF2-40B4-BE49-F238E27FC236}">
                <a16:creationId xmlns:a16="http://schemas.microsoft.com/office/drawing/2014/main" id="{898F2B30-084D-436B-8FAB-81006A058085}"/>
              </a:ext>
            </a:extLst>
          </p:cNvPr>
          <p:cNvGrpSpPr/>
          <p:nvPr/>
        </p:nvGrpSpPr>
        <p:grpSpPr>
          <a:xfrm>
            <a:off x="3168977" y="2797572"/>
            <a:ext cx="18176301" cy="10090752"/>
            <a:chOff x="838575" y="1325800"/>
            <a:chExt cx="7466773" cy="4196040"/>
          </a:xfrm>
        </p:grpSpPr>
        <p:sp>
          <p:nvSpPr>
            <p:cNvPr id="11" name="Google Shape;1685;p27">
              <a:extLst>
                <a:ext uri="{FF2B5EF4-FFF2-40B4-BE49-F238E27FC236}">
                  <a16:creationId xmlns:a16="http://schemas.microsoft.com/office/drawing/2014/main" id="{9A1CAB44-F7AE-44D0-99FB-C0CB69C64BCD}"/>
                </a:ext>
              </a:extLst>
            </p:cNvPr>
            <p:cNvSpPr/>
            <p:nvPr/>
          </p:nvSpPr>
          <p:spPr>
            <a:xfrm>
              <a:off x="838575" y="1325800"/>
              <a:ext cx="2957551" cy="644616"/>
            </a:xfrm>
            <a:custGeom>
              <a:avLst/>
              <a:gdLst/>
              <a:ahLst/>
              <a:cxnLst/>
              <a:rect l="l" t="t" r="r" b="b"/>
              <a:pathLst>
                <a:path w="43102" h="9394" extrusionOk="0">
                  <a:moveTo>
                    <a:pt x="1" y="1"/>
                  </a:moveTo>
                  <a:lnTo>
                    <a:pt x="1" y="9393"/>
                  </a:lnTo>
                  <a:lnTo>
                    <a:pt x="43102" y="9393"/>
                  </a:lnTo>
                  <a:lnTo>
                    <a:pt x="4310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686;p27">
              <a:extLst>
                <a:ext uri="{FF2B5EF4-FFF2-40B4-BE49-F238E27FC236}">
                  <a16:creationId xmlns:a16="http://schemas.microsoft.com/office/drawing/2014/main" id="{786E7E1C-70E9-4759-AD43-7284A8C7BD0D}"/>
                </a:ext>
              </a:extLst>
            </p:cNvPr>
            <p:cNvSpPr/>
            <p:nvPr/>
          </p:nvSpPr>
          <p:spPr>
            <a:xfrm>
              <a:off x="5345669" y="1325800"/>
              <a:ext cx="2959679" cy="644616"/>
            </a:xfrm>
            <a:custGeom>
              <a:avLst/>
              <a:gdLst/>
              <a:ahLst/>
              <a:cxnLst/>
              <a:rect l="l" t="t" r="r" b="b"/>
              <a:pathLst>
                <a:path w="43133" h="9394" extrusionOk="0">
                  <a:moveTo>
                    <a:pt x="1" y="1"/>
                  </a:moveTo>
                  <a:lnTo>
                    <a:pt x="1" y="9393"/>
                  </a:lnTo>
                  <a:lnTo>
                    <a:pt x="43132" y="9393"/>
                  </a:lnTo>
                  <a:lnTo>
                    <a:pt x="4313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687;p27">
              <a:extLst>
                <a:ext uri="{FF2B5EF4-FFF2-40B4-BE49-F238E27FC236}">
                  <a16:creationId xmlns:a16="http://schemas.microsoft.com/office/drawing/2014/main" id="{794869D5-DF3E-48C7-9832-E989CB97A4E3}"/>
                </a:ext>
              </a:extLst>
            </p:cNvPr>
            <p:cNvSpPr/>
            <p:nvPr/>
          </p:nvSpPr>
          <p:spPr>
            <a:xfrm>
              <a:off x="838575" y="1951524"/>
              <a:ext cx="2957551" cy="644548"/>
            </a:xfrm>
            <a:custGeom>
              <a:avLst/>
              <a:gdLst/>
              <a:ahLst/>
              <a:cxnLst/>
              <a:rect l="l" t="t" r="r" b="b"/>
              <a:pathLst>
                <a:path w="43102" h="9393" extrusionOk="0">
                  <a:moveTo>
                    <a:pt x="1" y="1"/>
                  </a:moveTo>
                  <a:lnTo>
                    <a:pt x="1" y="9393"/>
                  </a:lnTo>
                  <a:lnTo>
                    <a:pt x="43102" y="9393"/>
                  </a:lnTo>
                  <a:lnTo>
                    <a:pt x="4310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688;p27">
              <a:extLst>
                <a:ext uri="{FF2B5EF4-FFF2-40B4-BE49-F238E27FC236}">
                  <a16:creationId xmlns:a16="http://schemas.microsoft.com/office/drawing/2014/main" id="{2EDE2F49-909C-450A-BF65-C51A692A173C}"/>
                </a:ext>
              </a:extLst>
            </p:cNvPr>
            <p:cNvSpPr/>
            <p:nvPr/>
          </p:nvSpPr>
          <p:spPr>
            <a:xfrm>
              <a:off x="5345669" y="1951524"/>
              <a:ext cx="2959679" cy="644548"/>
            </a:xfrm>
            <a:custGeom>
              <a:avLst/>
              <a:gdLst/>
              <a:ahLst/>
              <a:cxnLst/>
              <a:rect l="l" t="t" r="r" b="b"/>
              <a:pathLst>
                <a:path w="43133" h="9393" extrusionOk="0">
                  <a:moveTo>
                    <a:pt x="1" y="1"/>
                  </a:moveTo>
                  <a:lnTo>
                    <a:pt x="1" y="9393"/>
                  </a:lnTo>
                  <a:lnTo>
                    <a:pt x="43132" y="9393"/>
                  </a:lnTo>
                  <a:lnTo>
                    <a:pt x="4313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689;p27">
              <a:extLst>
                <a:ext uri="{FF2B5EF4-FFF2-40B4-BE49-F238E27FC236}">
                  <a16:creationId xmlns:a16="http://schemas.microsoft.com/office/drawing/2014/main" id="{898D72DE-AB41-475B-A785-F862C517450A}"/>
                </a:ext>
              </a:extLst>
            </p:cNvPr>
            <p:cNvSpPr/>
            <p:nvPr/>
          </p:nvSpPr>
          <p:spPr>
            <a:xfrm>
              <a:off x="838575" y="2591794"/>
              <a:ext cx="2957551" cy="644616"/>
            </a:xfrm>
            <a:custGeom>
              <a:avLst/>
              <a:gdLst/>
              <a:ahLst/>
              <a:cxnLst/>
              <a:rect l="l" t="t" r="r" b="b"/>
              <a:pathLst>
                <a:path w="43102" h="9394" extrusionOk="0">
                  <a:moveTo>
                    <a:pt x="1" y="1"/>
                  </a:moveTo>
                  <a:lnTo>
                    <a:pt x="1" y="9393"/>
                  </a:lnTo>
                  <a:lnTo>
                    <a:pt x="43102" y="9393"/>
                  </a:lnTo>
                  <a:lnTo>
                    <a:pt x="4310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690;p27">
              <a:extLst>
                <a:ext uri="{FF2B5EF4-FFF2-40B4-BE49-F238E27FC236}">
                  <a16:creationId xmlns:a16="http://schemas.microsoft.com/office/drawing/2014/main" id="{3FC9057C-E9B6-4DBF-91C7-2D62AF9413FB}"/>
                </a:ext>
              </a:extLst>
            </p:cNvPr>
            <p:cNvSpPr/>
            <p:nvPr/>
          </p:nvSpPr>
          <p:spPr>
            <a:xfrm>
              <a:off x="5345669" y="2591794"/>
              <a:ext cx="2959679" cy="644616"/>
            </a:xfrm>
            <a:custGeom>
              <a:avLst/>
              <a:gdLst/>
              <a:ahLst/>
              <a:cxnLst/>
              <a:rect l="l" t="t" r="r" b="b"/>
              <a:pathLst>
                <a:path w="43133" h="9394" extrusionOk="0">
                  <a:moveTo>
                    <a:pt x="1" y="1"/>
                  </a:moveTo>
                  <a:lnTo>
                    <a:pt x="1" y="9393"/>
                  </a:lnTo>
                  <a:lnTo>
                    <a:pt x="43132" y="9393"/>
                  </a:lnTo>
                  <a:lnTo>
                    <a:pt x="431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691;p27">
              <a:extLst>
                <a:ext uri="{FF2B5EF4-FFF2-40B4-BE49-F238E27FC236}">
                  <a16:creationId xmlns:a16="http://schemas.microsoft.com/office/drawing/2014/main" id="{DD40524A-18D5-40F5-859B-DA0C404C8AFC}"/>
                </a:ext>
              </a:extLst>
            </p:cNvPr>
            <p:cNvSpPr/>
            <p:nvPr/>
          </p:nvSpPr>
          <p:spPr>
            <a:xfrm>
              <a:off x="838575" y="3230075"/>
              <a:ext cx="2957551" cy="642420"/>
            </a:xfrm>
            <a:custGeom>
              <a:avLst/>
              <a:gdLst/>
              <a:ahLst/>
              <a:cxnLst/>
              <a:rect l="l" t="t" r="r" b="b"/>
              <a:pathLst>
                <a:path w="43102" h="9362" extrusionOk="0">
                  <a:moveTo>
                    <a:pt x="1" y="0"/>
                  </a:moveTo>
                  <a:lnTo>
                    <a:pt x="1" y="9362"/>
                  </a:lnTo>
                  <a:lnTo>
                    <a:pt x="43102" y="9362"/>
                  </a:lnTo>
                  <a:lnTo>
                    <a:pt x="4310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692;p27">
              <a:extLst>
                <a:ext uri="{FF2B5EF4-FFF2-40B4-BE49-F238E27FC236}">
                  <a16:creationId xmlns:a16="http://schemas.microsoft.com/office/drawing/2014/main" id="{1EFF1A9B-61B5-4326-B08E-2201BAF94817}"/>
                </a:ext>
              </a:extLst>
            </p:cNvPr>
            <p:cNvSpPr/>
            <p:nvPr/>
          </p:nvSpPr>
          <p:spPr>
            <a:xfrm>
              <a:off x="5345669" y="3230075"/>
              <a:ext cx="2959679" cy="642420"/>
            </a:xfrm>
            <a:custGeom>
              <a:avLst/>
              <a:gdLst/>
              <a:ahLst/>
              <a:cxnLst/>
              <a:rect l="l" t="t" r="r" b="b"/>
              <a:pathLst>
                <a:path w="43133" h="9362" extrusionOk="0">
                  <a:moveTo>
                    <a:pt x="1" y="0"/>
                  </a:moveTo>
                  <a:lnTo>
                    <a:pt x="1" y="9362"/>
                  </a:lnTo>
                  <a:lnTo>
                    <a:pt x="43132" y="9362"/>
                  </a:lnTo>
                  <a:lnTo>
                    <a:pt x="4313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693;p27">
              <a:extLst>
                <a:ext uri="{FF2B5EF4-FFF2-40B4-BE49-F238E27FC236}">
                  <a16:creationId xmlns:a16="http://schemas.microsoft.com/office/drawing/2014/main" id="{84697874-7C08-4DB7-BA6A-C6EDB92765CD}"/>
                </a:ext>
              </a:extLst>
            </p:cNvPr>
            <p:cNvSpPr/>
            <p:nvPr/>
          </p:nvSpPr>
          <p:spPr>
            <a:xfrm>
              <a:off x="838575" y="3870346"/>
              <a:ext cx="2957551" cy="644548"/>
            </a:xfrm>
            <a:custGeom>
              <a:avLst/>
              <a:gdLst/>
              <a:ahLst/>
              <a:cxnLst/>
              <a:rect l="l" t="t" r="r" b="b"/>
              <a:pathLst>
                <a:path w="43102" h="9393" extrusionOk="0">
                  <a:moveTo>
                    <a:pt x="1" y="0"/>
                  </a:moveTo>
                  <a:lnTo>
                    <a:pt x="1" y="9393"/>
                  </a:lnTo>
                  <a:lnTo>
                    <a:pt x="43102" y="9393"/>
                  </a:lnTo>
                  <a:lnTo>
                    <a:pt x="4310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694;p27">
              <a:extLst>
                <a:ext uri="{FF2B5EF4-FFF2-40B4-BE49-F238E27FC236}">
                  <a16:creationId xmlns:a16="http://schemas.microsoft.com/office/drawing/2014/main" id="{6B968297-665D-4E38-8C80-2621C37ADE98}"/>
                </a:ext>
              </a:extLst>
            </p:cNvPr>
            <p:cNvSpPr/>
            <p:nvPr/>
          </p:nvSpPr>
          <p:spPr>
            <a:xfrm>
              <a:off x="3793969" y="1325800"/>
              <a:ext cx="780112" cy="4196040"/>
            </a:xfrm>
            <a:custGeom>
              <a:avLst/>
              <a:gdLst/>
              <a:ahLst/>
              <a:cxnLst/>
              <a:rect l="l" t="t" r="r" b="b"/>
              <a:pathLst>
                <a:path w="11369" h="51431" extrusionOk="0">
                  <a:moveTo>
                    <a:pt x="0" y="1"/>
                  </a:moveTo>
                  <a:lnTo>
                    <a:pt x="0" y="9120"/>
                  </a:lnTo>
                  <a:lnTo>
                    <a:pt x="0" y="9393"/>
                  </a:lnTo>
                  <a:lnTo>
                    <a:pt x="0" y="46506"/>
                  </a:lnTo>
                  <a:lnTo>
                    <a:pt x="11368" y="51430"/>
                  </a:lnTo>
                  <a:lnTo>
                    <a:pt x="11368" y="14317"/>
                  </a:lnTo>
                  <a:lnTo>
                    <a:pt x="11368" y="14074"/>
                  </a:lnTo>
                  <a:lnTo>
                    <a:pt x="11368" y="49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7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695;p27">
              <a:extLst>
                <a:ext uri="{FF2B5EF4-FFF2-40B4-BE49-F238E27FC236}">
                  <a16:creationId xmlns:a16="http://schemas.microsoft.com/office/drawing/2014/main" id="{547F4FB7-AFA8-4089-AD0C-D0BF0B42CB7D}"/>
                </a:ext>
              </a:extLst>
            </p:cNvPr>
            <p:cNvSpPr/>
            <p:nvPr/>
          </p:nvSpPr>
          <p:spPr>
            <a:xfrm>
              <a:off x="4569819" y="1325800"/>
              <a:ext cx="775927" cy="4196040"/>
            </a:xfrm>
            <a:custGeom>
              <a:avLst/>
              <a:gdLst/>
              <a:ahLst/>
              <a:cxnLst/>
              <a:rect l="l" t="t" r="r" b="b"/>
              <a:pathLst>
                <a:path w="11308" h="51431" extrusionOk="0">
                  <a:moveTo>
                    <a:pt x="11308" y="1"/>
                  </a:moveTo>
                  <a:lnTo>
                    <a:pt x="1" y="4955"/>
                  </a:lnTo>
                  <a:lnTo>
                    <a:pt x="1" y="14074"/>
                  </a:lnTo>
                  <a:lnTo>
                    <a:pt x="1" y="14317"/>
                  </a:lnTo>
                  <a:lnTo>
                    <a:pt x="1" y="51430"/>
                  </a:lnTo>
                  <a:lnTo>
                    <a:pt x="11308" y="46506"/>
                  </a:lnTo>
                  <a:lnTo>
                    <a:pt x="11308" y="9393"/>
                  </a:lnTo>
                  <a:lnTo>
                    <a:pt x="11308" y="9120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FF4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696;p27">
              <a:extLst>
                <a:ext uri="{FF2B5EF4-FFF2-40B4-BE49-F238E27FC236}">
                  <a16:creationId xmlns:a16="http://schemas.microsoft.com/office/drawing/2014/main" id="{ED1223A1-E73E-477C-AB9A-8817E67E1123}"/>
                </a:ext>
              </a:extLst>
            </p:cNvPr>
            <p:cNvSpPr/>
            <p:nvPr/>
          </p:nvSpPr>
          <p:spPr>
            <a:xfrm>
              <a:off x="5345669" y="3870346"/>
              <a:ext cx="2959679" cy="644548"/>
            </a:xfrm>
            <a:custGeom>
              <a:avLst/>
              <a:gdLst/>
              <a:ahLst/>
              <a:cxnLst/>
              <a:rect l="l" t="t" r="r" b="b"/>
              <a:pathLst>
                <a:path w="43133" h="9393" extrusionOk="0">
                  <a:moveTo>
                    <a:pt x="1" y="0"/>
                  </a:moveTo>
                  <a:lnTo>
                    <a:pt x="1" y="9393"/>
                  </a:lnTo>
                  <a:lnTo>
                    <a:pt x="43132" y="9393"/>
                  </a:lnTo>
                  <a:lnTo>
                    <a:pt x="4313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698;p27">
              <a:extLst>
                <a:ext uri="{FF2B5EF4-FFF2-40B4-BE49-F238E27FC236}">
                  <a16:creationId xmlns:a16="http://schemas.microsoft.com/office/drawing/2014/main" id="{3083D5A1-CEBF-4FFE-B410-6F9E9B353627}"/>
                </a:ext>
              </a:extLst>
            </p:cNvPr>
            <p:cNvSpPr/>
            <p:nvPr/>
          </p:nvSpPr>
          <p:spPr>
            <a:xfrm>
              <a:off x="4121408" y="2702449"/>
              <a:ext cx="901085" cy="901118"/>
            </a:xfrm>
            <a:custGeom>
              <a:avLst/>
              <a:gdLst/>
              <a:ahLst/>
              <a:cxnLst/>
              <a:rect l="l" t="t" r="r" b="b"/>
              <a:pathLst>
                <a:path w="13132" h="13132" extrusionOk="0">
                  <a:moveTo>
                    <a:pt x="6566" y="1"/>
                  </a:moveTo>
                  <a:cubicBezTo>
                    <a:pt x="2949" y="1"/>
                    <a:pt x="1" y="2919"/>
                    <a:pt x="1" y="6566"/>
                  </a:cubicBezTo>
                  <a:cubicBezTo>
                    <a:pt x="1" y="10183"/>
                    <a:pt x="2919" y="13132"/>
                    <a:pt x="6566" y="13132"/>
                  </a:cubicBezTo>
                  <a:cubicBezTo>
                    <a:pt x="10183" y="13132"/>
                    <a:pt x="13132" y="10214"/>
                    <a:pt x="13132" y="6566"/>
                  </a:cubicBezTo>
                  <a:cubicBezTo>
                    <a:pt x="13132" y="2919"/>
                    <a:pt x="10183" y="1"/>
                    <a:pt x="6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oogle Shape;1702;p27">
            <a:extLst>
              <a:ext uri="{FF2B5EF4-FFF2-40B4-BE49-F238E27FC236}">
                <a16:creationId xmlns:a16="http://schemas.microsoft.com/office/drawing/2014/main" id="{DA5FCC9C-1964-4661-B783-21A57F659BCC}"/>
              </a:ext>
            </a:extLst>
          </p:cNvPr>
          <p:cNvGrpSpPr/>
          <p:nvPr/>
        </p:nvGrpSpPr>
        <p:grpSpPr>
          <a:xfrm>
            <a:off x="3406941" y="4526639"/>
            <a:ext cx="932391" cy="5580577"/>
            <a:chOff x="1045043" y="2097542"/>
            <a:chExt cx="354684" cy="2227069"/>
          </a:xfrm>
          <a:solidFill>
            <a:srgbClr val="045A68"/>
          </a:solidFill>
        </p:grpSpPr>
        <p:sp>
          <p:nvSpPr>
            <p:cNvPr id="25" name="Google Shape;1703;p27">
              <a:extLst>
                <a:ext uri="{FF2B5EF4-FFF2-40B4-BE49-F238E27FC236}">
                  <a16:creationId xmlns:a16="http://schemas.microsoft.com/office/drawing/2014/main" id="{51273EAF-7FEF-4CA5-A4AC-A679920900EF}"/>
                </a:ext>
              </a:extLst>
            </p:cNvPr>
            <p:cNvSpPr/>
            <p:nvPr/>
          </p:nvSpPr>
          <p:spPr>
            <a:xfrm>
              <a:off x="1045043" y="2097542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585" y="0"/>
                  </a:moveTo>
                  <a:cubicBezTo>
                    <a:pt x="1156" y="0"/>
                    <a:pt x="1" y="1125"/>
                    <a:pt x="1" y="2584"/>
                  </a:cubicBezTo>
                  <a:cubicBezTo>
                    <a:pt x="1" y="3982"/>
                    <a:pt x="1126" y="5167"/>
                    <a:pt x="2585" y="5167"/>
                  </a:cubicBezTo>
                  <a:cubicBezTo>
                    <a:pt x="3983" y="5167"/>
                    <a:pt x="5168" y="4043"/>
                    <a:pt x="5168" y="2584"/>
                  </a:cubicBezTo>
                  <a:cubicBezTo>
                    <a:pt x="5168" y="1155"/>
                    <a:pt x="4013" y="0"/>
                    <a:pt x="2585" y="0"/>
                  </a:cubicBezTo>
                  <a:close/>
                </a:path>
              </a:pathLst>
            </a:custGeom>
            <a:solidFill>
              <a:srgbClr val="FC7715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704;p27">
              <a:extLst>
                <a:ext uri="{FF2B5EF4-FFF2-40B4-BE49-F238E27FC236}">
                  <a16:creationId xmlns:a16="http://schemas.microsoft.com/office/drawing/2014/main" id="{FC27D2E8-6956-411C-925C-B19403CA4C4F}"/>
                </a:ext>
              </a:extLst>
            </p:cNvPr>
            <p:cNvSpPr/>
            <p:nvPr/>
          </p:nvSpPr>
          <p:spPr>
            <a:xfrm>
              <a:off x="1109748" y="2189284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29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705;p27">
              <a:extLst>
                <a:ext uri="{FF2B5EF4-FFF2-40B4-BE49-F238E27FC236}">
                  <a16:creationId xmlns:a16="http://schemas.microsoft.com/office/drawing/2014/main" id="{E4D029BA-F692-4E5B-AA80-143668AA63BA}"/>
                </a:ext>
              </a:extLst>
            </p:cNvPr>
            <p:cNvSpPr/>
            <p:nvPr/>
          </p:nvSpPr>
          <p:spPr>
            <a:xfrm>
              <a:off x="1045043" y="2735754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585" y="0"/>
                  </a:moveTo>
                  <a:cubicBezTo>
                    <a:pt x="1156" y="0"/>
                    <a:pt x="1" y="1155"/>
                    <a:pt x="1" y="2584"/>
                  </a:cubicBezTo>
                  <a:cubicBezTo>
                    <a:pt x="1" y="4012"/>
                    <a:pt x="1126" y="5168"/>
                    <a:pt x="2585" y="5168"/>
                  </a:cubicBezTo>
                  <a:cubicBezTo>
                    <a:pt x="3983" y="5168"/>
                    <a:pt x="5168" y="4043"/>
                    <a:pt x="5168" y="2584"/>
                  </a:cubicBezTo>
                  <a:cubicBezTo>
                    <a:pt x="5168" y="1155"/>
                    <a:pt x="4013" y="0"/>
                    <a:pt x="2585" y="0"/>
                  </a:cubicBezTo>
                  <a:close/>
                </a:path>
              </a:pathLst>
            </a:custGeom>
            <a:solidFill>
              <a:srgbClr val="FC7715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706;p27">
              <a:extLst>
                <a:ext uri="{FF2B5EF4-FFF2-40B4-BE49-F238E27FC236}">
                  <a16:creationId xmlns:a16="http://schemas.microsoft.com/office/drawing/2014/main" id="{BD5F7B64-6709-43DC-AD5D-BC634A183709}"/>
                </a:ext>
              </a:extLst>
            </p:cNvPr>
            <p:cNvSpPr/>
            <p:nvPr/>
          </p:nvSpPr>
          <p:spPr>
            <a:xfrm>
              <a:off x="1109748" y="2827496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29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707;p27">
              <a:extLst>
                <a:ext uri="{FF2B5EF4-FFF2-40B4-BE49-F238E27FC236}">
                  <a16:creationId xmlns:a16="http://schemas.microsoft.com/office/drawing/2014/main" id="{F486A8BF-9F8E-48F2-B75F-1FB4A38B84EA}"/>
                </a:ext>
              </a:extLst>
            </p:cNvPr>
            <p:cNvSpPr/>
            <p:nvPr/>
          </p:nvSpPr>
          <p:spPr>
            <a:xfrm>
              <a:off x="1045043" y="3369712"/>
              <a:ext cx="354684" cy="354697"/>
            </a:xfrm>
            <a:custGeom>
              <a:avLst/>
              <a:gdLst/>
              <a:ahLst/>
              <a:cxnLst/>
              <a:rect l="l" t="t" r="r" b="b"/>
              <a:pathLst>
                <a:path w="5169" h="5169" extrusionOk="0">
                  <a:moveTo>
                    <a:pt x="2640" y="1"/>
                  </a:moveTo>
                  <a:cubicBezTo>
                    <a:pt x="2621" y="1"/>
                    <a:pt x="2603" y="1"/>
                    <a:pt x="2585" y="2"/>
                  </a:cubicBezTo>
                  <a:cubicBezTo>
                    <a:pt x="1156" y="2"/>
                    <a:pt x="1" y="1126"/>
                    <a:pt x="1" y="2585"/>
                  </a:cubicBezTo>
                  <a:cubicBezTo>
                    <a:pt x="1" y="3983"/>
                    <a:pt x="1126" y="5169"/>
                    <a:pt x="2585" y="5169"/>
                  </a:cubicBezTo>
                  <a:cubicBezTo>
                    <a:pt x="3983" y="5169"/>
                    <a:pt x="5168" y="4044"/>
                    <a:pt x="5168" y="2585"/>
                  </a:cubicBezTo>
                  <a:cubicBezTo>
                    <a:pt x="5168" y="1145"/>
                    <a:pt x="4043" y="1"/>
                    <a:pt x="2640" y="1"/>
                  </a:cubicBezTo>
                  <a:close/>
                </a:path>
              </a:pathLst>
            </a:custGeom>
            <a:solidFill>
              <a:srgbClr val="FC7715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708;p27">
              <a:extLst>
                <a:ext uri="{FF2B5EF4-FFF2-40B4-BE49-F238E27FC236}">
                  <a16:creationId xmlns:a16="http://schemas.microsoft.com/office/drawing/2014/main" id="{293BE8B0-829F-490D-B88E-A0BF9EBB9A15}"/>
                </a:ext>
              </a:extLst>
            </p:cNvPr>
            <p:cNvSpPr/>
            <p:nvPr/>
          </p:nvSpPr>
          <p:spPr>
            <a:xfrm>
              <a:off x="1109748" y="3459464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60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709;p27">
              <a:extLst>
                <a:ext uri="{FF2B5EF4-FFF2-40B4-BE49-F238E27FC236}">
                  <a16:creationId xmlns:a16="http://schemas.microsoft.com/office/drawing/2014/main" id="{207F0613-E110-4FE2-A1EC-BE7BA6362F53}"/>
                </a:ext>
              </a:extLst>
            </p:cNvPr>
            <p:cNvSpPr/>
            <p:nvPr/>
          </p:nvSpPr>
          <p:spPr>
            <a:xfrm>
              <a:off x="1045043" y="3969983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638" y="0"/>
                  </a:moveTo>
                  <a:cubicBezTo>
                    <a:pt x="2620" y="0"/>
                    <a:pt x="2603" y="0"/>
                    <a:pt x="2585" y="1"/>
                  </a:cubicBezTo>
                  <a:cubicBezTo>
                    <a:pt x="1156" y="1"/>
                    <a:pt x="1" y="1156"/>
                    <a:pt x="1" y="2584"/>
                  </a:cubicBezTo>
                  <a:cubicBezTo>
                    <a:pt x="1" y="4013"/>
                    <a:pt x="1126" y="5168"/>
                    <a:pt x="2585" y="5168"/>
                  </a:cubicBezTo>
                  <a:cubicBezTo>
                    <a:pt x="3983" y="5168"/>
                    <a:pt x="5168" y="4043"/>
                    <a:pt x="5168" y="2584"/>
                  </a:cubicBezTo>
                  <a:cubicBezTo>
                    <a:pt x="5168" y="1174"/>
                    <a:pt x="4042" y="0"/>
                    <a:pt x="2638" y="0"/>
                  </a:cubicBezTo>
                  <a:close/>
                </a:path>
              </a:pathLst>
            </a:custGeom>
            <a:solidFill>
              <a:srgbClr val="FC7715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710;p27">
              <a:extLst>
                <a:ext uri="{FF2B5EF4-FFF2-40B4-BE49-F238E27FC236}">
                  <a16:creationId xmlns:a16="http://schemas.microsoft.com/office/drawing/2014/main" id="{DB8DD348-694B-4BB2-B270-6025702C5B38}"/>
                </a:ext>
              </a:extLst>
            </p:cNvPr>
            <p:cNvSpPr/>
            <p:nvPr/>
          </p:nvSpPr>
          <p:spPr>
            <a:xfrm>
              <a:off x="1109748" y="4059665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90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oogle Shape;1702;p27">
            <a:extLst>
              <a:ext uri="{FF2B5EF4-FFF2-40B4-BE49-F238E27FC236}">
                <a16:creationId xmlns:a16="http://schemas.microsoft.com/office/drawing/2014/main" id="{7DBBF1AC-7D29-44A0-9BA2-B3D3E14BB3FD}"/>
              </a:ext>
            </a:extLst>
          </p:cNvPr>
          <p:cNvGrpSpPr/>
          <p:nvPr/>
        </p:nvGrpSpPr>
        <p:grpSpPr>
          <a:xfrm>
            <a:off x="20047382" y="4566826"/>
            <a:ext cx="932391" cy="5561528"/>
            <a:chOff x="1045043" y="2097542"/>
            <a:chExt cx="354684" cy="2219467"/>
          </a:xfrm>
          <a:solidFill>
            <a:srgbClr val="19B5B1"/>
          </a:solidFill>
        </p:grpSpPr>
        <p:sp>
          <p:nvSpPr>
            <p:cNvPr id="39" name="Google Shape;1703;p27">
              <a:extLst>
                <a:ext uri="{FF2B5EF4-FFF2-40B4-BE49-F238E27FC236}">
                  <a16:creationId xmlns:a16="http://schemas.microsoft.com/office/drawing/2014/main" id="{844C0CE1-8AE0-4451-A918-0F1D35512612}"/>
                </a:ext>
              </a:extLst>
            </p:cNvPr>
            <p:cNvSpPr/>
            <p:nvPr/>
          </p:nvSpPr>
          <p:spPr>
            <a:xfrm>
              <a:off x="1045043" y="2097542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585" y="0"/>
                  </a:moveTo>
                  <a:cubicBezTo>
                    <a:pt x="1156" y="0"/>
                    <a:pt x="1" y="1125"/>
                    <a:pt x="1" y="2584"/>
                  </a:cubicBezTo>
                  <a:cubicBezTo>
                    <a:pt x="1" y="3982"/>
                    <a:pt x="1126" y="5167"/>
                    <a:pt x="2585" y="5167"/>
                  </a:cubicBezTo>
                  <a:cubicBezTo>
                    <a:pt x="3983" y="5167"/>
                    <a:pt x="5168" y="4043"/>
                    <a:pt x="5168" y="2584"/>
                  </a:cubicBezTo>
                  <a:cubicBezTo>
                    <a:pt x="5168" y="1155"/>
                    <a:pt x="4013" y="0"/>
                    <a:pt x="2585" y="0"/>
                  </a:cubicBezTo>
                  <a:close/>
                </a:path>
              </a:pathLst>
            </a:custGeom>
            <a:solidFill>
              <a:srgbClr val="FF4168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704;p27">
              <a:extLst>
                <a:ext uri="{FF2B5EF4-FFF2-40B4-BE49-F238E27FC236}">
                  <a16:creationId xmlns:a16="http://schemas.microsoft.com/office/drawing/2014/main" id="{4BE232BD-3F97-410F-ADDB-B07114C7E92C}"/>
                </a:ext>
              </a:extLst>
            </p:cNvPr>
            <p:cNvSpPr/>
            <p:nvPr/>
          </p:nvSpPr>
          <p:spPr>
            <a:xfrm>
              <a:off x="1109748" y="2189284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29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705;p27">
              <a:extLst>
                <a:ext uri="{FF2B5EF4-FFF2-40B4-BE49-F238E27FC236}">
                  <a16:creationId xmlns:a16="http://schemas.microsoft.com/office/drawing/2014/main" id="{724F041A-4233-4829-BBD5-39E6EBD53E84}"/>
                </a:ext>
              </a:extLst>
            </p:cNvPr>
            <p:cNvSpPr/>
            <p:nvPr/>
          </p:nvSpPr>
          <p:spPr>
            <a:xfrm>
              <a:off x="1045043" y="2735754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585" y="0"/>
                  </a:moveTo>
                  <a:cubicBezTo>
                    <a:pt x="1156" y="0"/>
                    <a:pt x="1" y="1155"/>
                    <a:pt x="1" y="2584"/>
                  </a:cubicBezTo>
                  <a:cubicBezTo>
                    <a:pt x="1" y="4012"/>
                    <a:pt x="1126" y="5168"/>
                    <a:pt x="2585" y="5168"/>
                  </a:cubicBezTo>
                  <a:cubicBezTo>
                    <a:pt x="3983" y="5168"/>
                    <a:pt x="5168" y="4043"/>
                    <a:pt x="5168" y="2584"/>
                  </a:cubicBezTo>
                  <a:cubicBezTo>
                    <a:pt x="5168" y="1155"/>
                    <a:pt x="4013" y="0"/>
                    <a:pt x="2585" y="0"/>
                  </a:cubicBezTo>
                  <a:close/>
                </a:path>
              </a:pathLst>
            </a:custGeom>
            <a:solidFill>
              <a:srgbClr val="FF4168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706;p27">
              <a:extLst>
                <a:ext uri="{FF2B5EF4-FFF2-40B4-BE49-F238E27FC236}">
                  <a16:creationId xmlns:a16="http://schemas.microsoft.com/office/drawing/2014/main" id="{2EDA81C1-A56D-4BEF-972A-DA082803E2EF}"/>
                </a:ext>
              </a:extLst>
            </p:cNvPr>
            <p:cNvSpPr/>
            <p:nvPr/>
          </p:nvSpPr>
          <p:spPr>
            <a:xfrm>
              <a:off x="1109748" y="2827496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29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707;p27">
              <a:extLst>
                <a:ext uri="{FF2B5EF4-FFF2-40B4-BE49-F238E27FC236}">
                  <a16:creationId xmlns:a16="http://schemas.microsoft.com/office/drawing/2014/main" id="{E6BE0866-0C66-48A9-BB49-C9C273D62F52}"/>
                </a:ext>
              </a:extLst>
            </p:cNvPr>
            <p:cNvSpPr/>
            <p:nvPr/>
          </p:nvSpPr>
          <p:spPr>
            <a:xfrm>
              <a:off x="1045043" y="3339303"/>
              <a:ext cx="354684" cy="354697"/>
            </a:xfrm>
            <a:custGeom>
              <a:avLst/>
              <a:gdLst/>
              <a:ahLst/>
              <a:cxnLst/>
              <a:rect l="l" t="t" r="r" b="b"/>
              <a:pathLst>
                <a:path w="5169" h="5169" extrusionOk="0">
                  <a:moveTo>
                    <a:pt x="2640" y="1"/>
                  </a:moveTo>
                  <a:cubicBezTo>
                    <a:pt x="2621" y="1"/>
                    <a:pt x="2603" y="1"/>
                    <a:pt x="2585" y="2"/>
                  </a:cubicBezTo>
                  <a:cubicBezTo>
                    <a:pt x="1156" y="2"/>
                    <a:pt x="1" y="1126"/>
                    <a:pt x="1" y="2585"/>
                  </a:cubicBezTo>
                  <a:cubicBezTo>
                    <a:pt x="1" y="3983"/>
                    <a:pt x="1126" y="5169"/>
                    <a:pt x="2585" y="5169"/>
                  </a:cubicBezTo>
                  <a:cubicBezTo>
                    <a:pt x="3983" y="5169"/>
                    <a:pt x="5168" y="4044"/>
                    <a:pt x="5168" y="2585"/>
                  </a:cubicBezTo>
                  <a:cubicBezTo>
                    <a:pt x="5168" y="1145"/>
                    <a:pt x="4043" y="1"/>
                    <a:pt x="2640" y="1"/>
                  </a:cubicBezTo>
                  <a:close/>
                </a:path>
              </a:pathLst>
            </a:custGeom>
            <a:solidFill>
              <a:srgbClr val="FF4168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708;p27">
              <a:extLst>
                <a:ext uri="{FF2B5EF4-FFF2-40B4-BE49-F238E27FC236}">
                  <a16:creationId xmlns:a16="http://schemas.microsoft.com/office/drawing/2014/main" id="{24FA52FD-1969-4243-A0EC-94CAEC08A895}"/>
                </a:ext>
              </a:extLst>
            </p:cNvPr>
            <p:cNvSpPr/>
            <p:nvPr/>
          </p:nvSpPr>
          <p:spPr>
            <a:xfrm>
              <a:off x="1109748" y="3429055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60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709;p27">
              <a:extLst>
                <a:ext uri="{FF2B5EF4-FFF2-40B4-BE49-F238E27FC236}">
                  <a16:creationId xmlns:a16="http://schemas.microsoft.com/office/drawing/2014/main" id="{01731235-EEA3-4EBA-B676-2593C3A30C93}"/>
                </a:ext>
              </a:extLst>
            </p:cNvPr>
            <p:cNvSpPr/>
            <p:nvPr/>
          </p:nvSpPr>
          <p:spPr>
            <a:xfrm>
              <a:off x="1045043" y="3962381"/>
              <a:ext cx="354684" cy="354628"/>
            </a:xfrm>
            <a:custGeom>
              <a:avLst/>
              <a:gdLst/>
              <a:ahLst/>
              <a:cxnLst/>
              <a:rect l="l" t="t" r="r" b="b"/>
              <a:pathLst>
                <a:path w="5169" h="5168" extrusionOk="0">
                  <a:moveTo>
                    <a:pt x="2638" y="0"/>
                  </a:moveTo>
                  <a:cubicBezTo>
                    <a:pt x="2620" y="0"/>
                    <a:pt x="2603" y="0"/>
                    <a:pt x="2585" y="1"/>
                  </a:cubicBezTo>
                  <a:cubicBezTo>
                    <a:pt x="1156" y="1"/>
                    <a:pt x="1" y="1156"/>
                    <a:pt x="1" y="2584"/>
                  </a:cubicBezTo>
                  <a:cubicBezTo>
                    <a:pt x="1" y="4013"/>
                    <a:pt x="1126" y="5168"/>
                    <a:pt x="2585" y="5168"/>
                  </a:cubicBezTo>
                  <a:cubicBezTo>
                    <a:pt x="3983" y="5168"/>
                    <a:pt x="5168" y="4043"/>
                    <a:pt x="5168" y="2584"/>
                  </a:cubicBezTo>
                  <a:cubicBezTo>
                    <a:pt x="5168" y="1174"/>
                    <a:pt x="4042" y="0"/>
                    <a:pt x="2638" y="0"/>
                  </a:cubicBezTo>
                  <a:close/>
                </a:path>
              </a:pathLst>
            </a:custGeom>
            <a:solidFill>
              <a:srgbClr val="FF4168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710;p27">
              <a:extLst>
                <a:ext uri="{FF2B5EF4-FFF2-40B4-BE49-F238E27FC236}">
                  <a16:creationId xmlns:a16="http://schemas.microsoft.com/office/drawing/2014/main" id="{CB76BB28-2A51-4DBC-B054-EA7E396299BC}"/>
                </a:ext>
              </a:extLst>
            </p:cNvPr>
            <p:cNvSpPr/>
            <p:nvPr/>
          </p:nvSpPr>
          <p:spPr>
            <a:xfrm>
              <a:off x="1109748" y="4052063"/>
              <a:ext cx="198167" cy="156522"/>
            </a:xfrm>
            <a:custGeom>
              <a:avLst/>
              <a:gdLst/>
              <a:ahLst/>
              <a:cxnLst/>
              <a:rect l="l" t="t" r="r" b="b"/>
              <a:pathLst>
                <a:path w="2888" h="2281" fill="none" extrusionOk="0">
                  <a:moveTo>
                    <a:pt x="0" y="1490"/>
                  </a:moveTo>
                  <a:lnTo>
                    <a:pt x="1064" y="2280"/>
                  </a:lnTo>
                  <a:lnTo>
                    <a:pt x="2888" y="1"/>
                  </a:lnTo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7" name="Rectángulo 46">
            <a:extLst>
              <a:ext uri="{FF2B5EF4-FFF2-40B4-BE49-F238E27FC236}">
                <a16:creationId xmlns:a16="http://schemas.microsoft.com/office/drawing/2014/main" id="{B159E11F-E986-4A0F-8A66-6C4028CF491E}"/>
              </a:ext>
            </a:extLst>
          </p:cNvPr>
          <p:cNvSpPr/>
          <p:nvPr/>
        </p:nvSpPr>
        <p:spPr>
          <a:xfrm>
            <a:off x="4486951" y="4528652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n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Metas POA planificadas originalmente.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DCC9D55-A00F-40F4-92FB-7C80BD58E4B9}"/>
              </a:ext>
            </a:extLst>
          </p:cNvPr>
          <p:cNvSpPr/>
          <p:nvPr/>
        </p:nvSpPr>
        <p:spPr>
          <a:xfrm>
            <a:off x="4486951" y="5949380"/>
            <a:ext cx="5427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SV" sz="28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2° Trimestre – Énfasis Plan Teletrabajo y formación presencial: reprocesos y estrategias.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5A7B6ACA-3840-429A-856C-1D0B0E05ABB7}"/>
              </a:ext>
            </a:extLst>
          </p:cNvPr>
          <p:cNvSpPr/>
          <p:nvPr/>
        </p:nvSpPr>
        <p:spPr>
          <a:xfrm>
            <a:off x="4509428" y="9128690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Ejecución de acciones formativas mínima en el 2° trimestre.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BFA6618-381C-48FF-9FB0-C23094F03B2D}"/>
              </a:ext>
            </a:extLst>
          </p:cNvPr>
          <p:cNvSpPr/>
          <p:nvPr/>
        </p:nvSpPr>
        <p:spPr>
          <a:xfrm>
            <a:off x="4583712" y="7657882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Búsqueda y análisis de alternativas de ejecución.</a:t>
            </a:r>
          </a:p>
        </p:txBody>
      </p:sp>
      <p:sp>
        <p:nvSpPr>
          <p:cNvPr id="51" name="Google Shape;1691;p27">
            <a:extLst>
              <a:ext uri="{FF2B5EF4-FFF2-40B4-BE49-F238E27FC236}">
                <a16:creationId xmlns:a16="http://schemas.microsoft.com/office/drawing/2014/main" id="{434A21F9-09AE-43BE-8619-A7EC625E782D}"/>
              </a:ext>
            </a:extLst>
          </p:cNvPr>
          <p:cNvSpPr/>
          <p:nvPr/>
        </p:nvSpPr>
        <p:spPr>
          <a:xfrm>
            <a:off x="3152110" y="10446391"/>
            <a:ext cx="7199541" cy="1485571"/>
          </a:xfrm>
          <a:custGeom>
            <a:avLst/>
            <a:gdLst/>
            <a:ahLst/>
            <a:cxnLst/>
            <a:rect l="l" t="t" r="r" b="b"/>
            <a:pathLst>
              <a:path w="43102" h="9362" extrusionOk="0">
                <a:moveTo>
                  <a:pt x="1" y="0"/>
                </a:moveTo>
                <a:lnTo>
                  <a:pt x="1" y="9362"/>
                </a:lnTo>
                <a:lnTo>
                  <a:pt x="43102" y="9362"/>
                </a:lnTo>
                <a:lnTo>
                  <a:pt x="43102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E89B5D27-9CAD-40A8-9F2A-D4D6FE4E06A4}"/>
              </a:ext>
            </a:extLst>
          </p:cNvPr>
          <p:cNvSpPr/>
          <p:nvPr/>
        </p:nvSpPr>
        <p:spPr>
          <a:xfrm>
            <a:off x="4486951" y="10729180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Formación E – </a:t>
            </a:r>
            <a:r>
              <a:rPr lang="es-ES" sz="2800" b="1" err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Learning</a:t>
            </a: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fortalecida e ininterrumpida.</a:t>
            </a:r>
          </a:p>
        </p:txBody>
      </p:sp>
      <p:sp>
        <p:nvSpPr>
          <p:cNvPr id="57" name="Google Shape;1709;p27">
            <a:extLst>
              <a:ext uri="{FF2B5EF4-FFF2-40B4-BE49-F238E27FC236}">
                <a16:creationId xmlns:a16="http://schemas.microsoft.com/office/drawing/2014/main" id="{EEB78917-5AC1-405F-8D4B-CA157ED33A25}"/>
              </a:ext>
            </a:extLst>
          </p:cNvPr>
          <p:cNvSpPr/>
          <p:nvPr/>
        </p:nvSpPr>
        <p:spPr>
          <a:xfrm>
            <a:off x="3410219" y="10768740"/>
            <a:ext cx="932391" cy="888625"/>
          </a:xfrm>
          <a:custGeom>
            <a:avLst/>
            <a:gdLst/>
            <a:ahLst/>
            <a:cxnLst/>
            <a:rect l="l" t="t" r="r" b="b"/>
            <a:pathLst>
              <a:path w="5169" h="5168" extrusionOk="0">
                <a:moveTo>
                  <a:pt x="2638" y="0"/>
                </a:moveTo>
                <a:cubicBezTo>
                  <a:pt x="2620" y="0"/>
                  <a:pt x="2603" y="0"/>
                  <a:pt x="2585" y="1"/>
                </a:cubicBezTo>
                <a:cubicBezTo>
                  <a:pt x="1156" y="1"/>
                  <a:pt x="1" y="1156"/>
                  <a:pt x="1" y="2584"/>
                </a:cubicBezTo>
                <a:cubicBezTo>
                  <a:pt x="1" y="4013"/>
                  <a:pt x="1126" y="5168"/>
                  <a:pt x="2585" y="5168"/>
                </a:cubicBezTo>
                <a:cubicBezTo>
                  <a:pt x="3983" y="5168"/>
                  <a:pt x="5168" y="4043"/>
                  <a:pt x="5168" y="2584"/>
                </a:cubicBezTo>
                <a:cubicBezTo>
                  <a:pt x="5168" y="1174"/>
                  <a:pt x="4042" y="0"/>
                  <a:pt x="2638" y="0"/>
                </a:cubicBezTo>
                <a:close/>
              </a:path>
            </a:pathLst>
          </a:custGeom>
          <a:solidFill>
            <a:srgbClr val="FC7715"/>
          </a:solidFill>
          <a:ln>
            <a:solidFill>
              <a:srgbClr val="FFFFF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8" name="Google Shape;1710;p27">
            <a:extLst>
              <a:ext uri="{FF2B5EF4-FFF2-40B4-BE49-F238E27FC236}">
                <a16:creationId xmlns:a16="http://schemas.microsoft.com/office/drawing/2014/main" id="{79EA605A-0772-46C0-A791-D6CCB08EF6F1}"/>
              </a:ext>
            </a:extLst>
          </p:cNvPr>
          <p:cNvSpPr/>
          <p:nvPr/>
        </p:nvSpPr>
        <p:spPr>
          <a:xfrm>
            <a:off x="3618601" y="10993286"/>
            <a:ext cx="520940" cy="392212"/>
          </a:xfrm>
          <a:custGeom>
            <a:avLst/>
            <a:gdLst/>
            <a:ahLst/>
            <a:cxnLst/>
            <a:rect l="l" t="t" r="r" b="b"/>
            <a:pathLst>
              <a:path w="2888" h="2281" fill="none" extrusionOk="0">
                <a:moveTo>
                  <a:pt x="0" y="1490"/>
                </a:moveTo>
                <a:lnTo>
                  <a:pt x="1064" y="2280"/>
                </a:lnTo>
                <a:lnTo>
                  <a:pt x="2888" y="1"/>
                </a:lnTo>
              </a:path>
            </a:pathLst>
          </a:custGeom>
          <a:solidFill>
            <a:srgbClr val="045A68"/>
          </a:solidFill>
          <a:ln w="38100" cap="flat" cmpd="sng">
            <a:solidFill>
              <a:srgbClr val="FFFFF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1527700E-8572-4A75-8C29-5B9CA9D9C9D0}"/>
              </a:ext>
            </a:extLst>
          </p:cNvPr>
          <p:cNvSpPr/>
          <p:nvPr/>
        </p:nvSpPr>
        <p:spPr>
          <a:xfrm>
            <a:off x="14362092" y="4513761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SV" sz="28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Metas mensuales ajustadas a partir de julio.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9FDE9BB9-582D-49ED-87C6-18A0BCA46C77}"/>
              </a:ext>
            </a:extLst>
          </p:cNvPr>
          <p:cNvSpPr/>
          <p:nvPr/>
        </p:nvSpPr>
        <p:spPr>
          <a:xfrm>
            <a:off x="14362092" y="6058698"/>
            <a:ext cx="5427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Fortalecimiento de actores del sistema en competencias digitales.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41584B0-31B0-40F9-A68C-A4BA5D832034}"/>
              </a:ext>
            </a:extLst>
          </p:cNvPr>
          <p:cNvSpPr/>
          <p:nvPr/>
        </p:nvSpPr>
        <p:spPr>
          <a:xfrm>
            <a:off x="14362092" y="7442944"/>
            <a:ext cx="5427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Uso de nuevas modalidades de ejecución: herramientas tecnológicas.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772323E9-604C-4079-B699-72A9C3652FAC}"/>
              </a:ext>
            </a:extLst>
          </p:cNvPr>
          <p:cNvSpPr/>
          <p:nvPr/>
        </p:nvSpPr>
        <p:spPr>
          <a:xfrm>
            <a:off x="14362092" y="8956054"/>
            <a:ext cx="5427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Reapertura gradual de Centros de Formación Profesional, a  partir de 16 septiembre.</a:t>
            </a:r>
          </a:p>
        </p:txBody>
      </p:sp>
      <p:sp>
        <p:nvSpPr>
          <p:cNvPr id="63" name="Google Shape;1691;p27">
            <a:extLst>
              <a:ext uri="{FF2B5EF4-FFF2-40B4-BE49-F238E27FC236}">
                <a16:creationId xmlns:a16="http://schemas.microsoft.com/office/drawing/2014/main" id="{B5E24B5E-7687-464F-82EC-382E9E202401}"/>
              </a:ext>
            </a:extLst>
          </p:cNvPr>
          <p:cNvSpPr/>
          <p:nvPr/>
        </p:nvSpPr>
        <p:spPr>
          <a:xfrm>
            <a:off x="14154164" y="10449359"/>
            <a:ext cx="7190866" cy="1482603"/>
          </a:xfrm>
          <a:custGeom>
            <a:avLst/>
            <a:gdLst/>
            <a:ahLst/>
            <a:cxnLst/>
            <a:rect l="l" t="t" r="r" b="b"/>
            <a:pathLst>
              <a:path w="43102" h="9362" extrusionOk="0">
                <a:moveTo>
                  <a:pt x="1" y="0"/>
                </a:moveTo>
                <a:lnTo>
                  <a:pt x="1" y="9362"/>
                </a:lnTo>
                <a:lnTo>
                  <a:pt x="43102" y="9362"/>
                </a:lnTo>
                <a:lnTo>
                  <a:pt x="43102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Google Shape;1709;p27">
            <a:extLst>
              <a:ext uri="{FF2B5EF4-FFF2-40B4-BE49-F238E27FC236}">
                <a16:creationId xmlns:a16="http://schemas.microsoft.com/office/drawing/2014/main" id="{4C160616-428D-421E-9B41-42EE75651E6A}"/>
              </a:ext>
            </a:extLst>
          </p:cNvPr>
          <p:cNvSpPr/>
          <p:nvPr/>
        </p:nvSpPr>
        <p:spPr>
          <a:xfrm>
            <a:off x="20047382" y="10744026"/>
            <a:ext cx="932391" cy="888625"/>
          </a:xfrm>
          <a:custGeom>
            <a:avLst/>
            <a:gdLst/>
            <a:ahLst/>
            <a:cxnLst/>
            <a:rect l="l" t="t" r="r" b="b"/>
            <a:pathLst>
              <a:path w="5169" h="5168" extrusionOk="0">
                <a:moveTo>
                  <a:pt x="2638" y="0"/>
                </a:moveTo>
                <a:cubicBezTo>
                  <a:pt x="2620" y="0"/>
                  <a:pt x="2603" y="0"/>
                  <a:pt x="2585" y="1"/>
                </a:cubicBezTo>
                <a:cubicBezTo>
                  <a:pt x="1156" y="1"/>
                  <a:pt x="1" y="1156"/>
                  <a:pt x="1" y="2584"/>
                </a:cubicBezTo>
                <a:cubicBezTo>
                  <a:pt x="1" y="4013"/>
                  <a:pt x="1126" y="5168"/>
                  <a:pt x="2585" y="5168"/>
                </a:cubicBezTo>
                <a:cubicBezTo>
                  <a:pt x="3983" y="5168"/>
                  <a:pt x="5168" y="4043"/>
                  <a:pt x="5168" y="2584"/>
                </a:cubicBezTo>
                <a:cubicBezTo>
                  <a:pt x="5168" y="1174"/>
                  <a:pt x="4042" y="0"/>
                  <a:pt x="2638" y="0"/>
                </a:cubicBezTo>
                <a:close/>
              </a:path>
            </a:pathLst>
          </a:custGeom>
          <a:solidFill>
            <a:srgbClr val="FF4168"/>
          </a:solidFill>
          <a:ln>
            <a:solidFill>
              <a:srgbClr val="FFFFF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Google Shape;1710;p27">
            <a:extLst>
              <a:ext uri="{FF2B5EF4-FFF2-40B4-BE49-F238E27FC236}">
                <a16:creationId xmlns:a16="http://schemas.microsoft.com/office/drawing/2014/main" id="{46D55BDC-C491-4EEF-863E-BD05B3E7965E}"/>
              </a:ext>
            </a:extLst>
          </p:cNvPr>
          <p:cNvSpPr/>
          <p:nvPr/>
        </p:nvSpPr>
        <p:spPr>
          <a:xfrm>
            <a:off x="20217478" y="10968753"/>
            <a:ext cx="520940" cy="392212"/>
          </a:xfrm>
          <a:custGeom>
            <a:avLst/>
            <a:gdLst/>
            <a:ahLst/>
            <a:cxnLst/>
            <a:rect l="l" t="t" r="r" b="b"/>
            <a:pathLst>
              <a:path w="2888" h="2281" fill="none" extrusionOk="0">
                <a:moveTo>
                  <a:pt x="0" y="1490"/>
                </a:moveTo>
                <a:lnTo>
                  <a:pt x="1064" y="2280"/>
                </a:lnTo>
                <a:lnTo>
                  <a:pt x="2888" y="1"/>
                </a:lnTo>
              </a:path>
            </a:pathLst>
          </a:custGeom>
          <a:solidFill>
            <a:srgbClr val="19B5B1"/>
          </a:solidFill>
          <a:ln w="38100" cap="flat" cmpd="sng">
            <a:solidFill>
              <a:srgbClr val="FFFFF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8D2FA92-50FA-4EEC-A3FE-E4484D16AE47}"/>
              </a:ext>
            </a:extLst>
          </p:cNvPr>
          <p:cNvSpPr/>
          <p:nvPr/>
        </p:nvSpPr>
        <p:spPr>
          <a:xfrm>
            <a:off x="14362092" y="10498589"/>
            <a:ext cx="5427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19B5B1"/>
              </a:buClr>
            </a:pPr>
            <a:r>
              <a:rPr lang="es-ES" sz="28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Metas Informe POA 2020: METAS ORIGINALES 1° SEMESTRE + METAS ajustadas 2° SEMESTRE.</a:t>
            </a:r>
          </a:p>
        </p:txBody>
      </p:sp>
      <p:grpSp>
        <p:nvGrpSpPr>
          <p:cNvPr id="67" name="Google Shape;9410;p77">
            <a:extLst>
              <a:ext uri="{FF2B5EF4-FFF2-40B4-BE49-F238E27FC236}">
                <a16:creationId xmlns:a16="http://schemas.microsoft.com/office/drawing/2014/main" id="{7E1C0245-FB68-419E-8B1A-F1F392933219}"/>
              </a:ext>
            </a:extLst>
          </p:cNvPr>
          <p:cNvGrpSpPr/>
          <p:nvPr/>
        </p:nvGrpSpPr>
        <p:grpSpPr>
          <a:xfrm>
            <a:off x="11621179" y="6298720"/>
            <a:ext cx="1362499" cy="1567174"/>
            <a:chOff x="3299850" y="238575"/>
            <a:chExt cx="427725" cy="482225"/>
          </a:xfrm>
          <a:solidFill>
            <a:srgbClr val="FF4168"/>
          </a:solidFill>
        </p:grpSpPr>
        <p:sp>
          <p:nvSpPr>
            <p:cNvPr id="68" name="Google Shape;9411;p77">
              <a:extLst>
                <a:ext uri="{FF2B5EF4-FFF2-40B4-BE49-F238E27FC236}">
                  <a16:creationId xmlns:a16="http://schemas.microsoft.com/office/drawing/2014/main" id="{A6BD0080-E5D6-46F4-A630-843E64814678}"/>
                </a:ext>
              </a:extLst>
            </p:cNvPr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9" name="Google Shape;9412;p77">
              <a:extLst>
                <a:ext uri="{FF2B5EF4-FFF2-40B4-BE49-F238E27FC236}">
                  <a16:creationId xmlns:a16="http://schemas.microsoft.com/office/drawing/2014/main" id="{656CD36D-0861-483F-B8AB-4408E72794DB}"/>
                </a:ext>
              </a:extLst>
            </p:cNvPr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0" name="Google Shape;9413;p77">
              <a:extLst>
                <a:ext uri="{FF2B5EF4-FFF2-40B4-BE49-F238E27FC236}">
                  <a16:creationId xmlns:a16="http://schemas.microsoft.com/office/drawing/2014/main" id="{08012ED0-81DE-4FD2-BAE7-BDF38D7F237F}"/>
                </a:ext>
              </a:extLst>
            </p:cNvPr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1" name="Google Shape;9414;p77">
              <a:extLst>
                <a:ext uri="{FF2B5EF4-FFF2-40B4-BE49-F238E27FC236}">
                  <a16:creationId xmlns:a16="http://schemas.microsoft.com/office/drawing/2014/main" id="{5912FB3E-7A0A-4CE2-B882-B50C6C92863C}"/>
                </a:ext>
              </a:extLst>
            </p:cNvPr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" name="Google Shape;9415;p77">
              <a:extLst>
                <a:ext uri="{FF2B5EF4-FFF2-40B4-BE49-F238E27FC236}">
                  <a16:creationId xmlns:a16="http://schemas.microsoft.com/office/drawing/2014/main" id="{5650AC9E-7095-44CD-953B-00DA1772D49E}"/>
                </a:ext>
              </a:extLst>
            </p:cNvPr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6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82B8092E-2C38-4C1B-A8C8-CDCBD37D0675}"/>
              </a:ext>
            </a:extLst>
          </p:cNvPr>
          <p:cNvSpPr/>
          <p:nvPr/>
        </p:nvSpPr>
        <p:spPr>
          <a:xfrm>
            <a:off x="2930136" y="11046713"/>
            <a:ext cx="8619667" cy="1824052"/>
          </a:xfrm>
          <a:prstGeom prst="roundRect">
            <a:avLst>
              <a:gd name="adj" fmla="val 12821"/>
            </a:avLst>
          </a:prstGeom>
          <a:solidFill>
            <a:srgbClr val="FC7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20B520-B6A4-604B-9825-F48578B7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00" y="2670441"/>
            <a:ext cx="17034110" cy="4588251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59" y="2445123"/>
            <a:ext cx="17034110" cy="54146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6568013" y="2758709"/>
            <a:ext cx="7095212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METAS Y EJECUCIÓN </a:t>
            </a:r>
            <a:r>
              <a:rPr lang="en-US" sz="2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 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– 2020</a:t>
            </a:r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31847"/>
              </p:ext>
            </p:extLst>
          </p:nvPr>
        </p:nvGraphicFramePr>
        <p:xfrm>
          <a:off x="820579" y="3281928"/>
          <a:ext cx="17034111" cy="439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3591615" y="8137232"/>
            <a:ext cx="9142246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PARTICIPACIONES/ INVERSIÓN (</a:t>
            </a:r>
            <a:r>
              <a:rPr lang="en-US" sz="2800" b="1" err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Millones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) POR SEXO</a:t>
            </a:r>
          </a:p>
        </p:txBody>
      </p:sp>
      <p:graphicFrame>
        <p:nvGraphicFramePr>
          <p:cNvPr id="45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189745"/>
              </p:ext>
            </p:extLst>
          </p:nvPr>
        </p:nvGraphicFramePr>
        <p:xfrm>
          <a:off x="12775739" y="8920425"/>
          <a:ext cx="6711228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101658"/>
              </p:ext>
            </p:extLst>
          </p:nvPr>
        </p:nvGraphicFramePr>
        <p:xfrm>
          <a:off x="17575509" y="8861420"/>
          <a:ext cx="6270713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3" name="TextBox 214"/>
          <p:cNvSpPr txBox="1"/>
          <p:nvPr/>
        </p:nvSpPr>
        <p:spPr>
          <a:xfrm>
            <a:off x="558624" y="73557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INSAFORP</a:t>
            </a:r>
            <a:endParaRPr lang="es-419" sz="6398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</a:t>
            </a:r>
            <a:r>
              <a:rPr lang="en-US" sz="399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2020</a:t>
            </a:r>
          </a:p>
        </p:txBody>
      </p:sp>
      <p:pic>
        <p:nvPicPr>
          <p:cNvPr id="54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55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494413" y="3125522"/>
            <a:ext cx="4983480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Light" panose="020F0502020204030203" pitchFamily="34" charset="0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851971" y="3290052"/>
            <a:ext cx="2869696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PARTICIPACIONES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773858" y="3818833"/>
            <a:ext cx="272061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140,069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494413" y="5209755"/>
            <a:ext cx="4983480" cy="177609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Light" panose="020F0502020204030203" pitchFamily="34" charset="0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851971" y="5374285"/>
            <a:ext cx="1843774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INVERSIÓN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8851971" y="5903066"/>
            <a:ext cx="4087979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$16,925,826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183132" y="10542710"/>
            <a:ext cx="219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</a:t>
            </a:r>
            <a:endParaRPr lang="es-SV" sz="2000"/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6CDD2274-F47E-4E29-BF02-8AB8DCFDCE1D}"/>
              </a:ext>
            </a:extLst>
          </p:cNvPr>
          <p:cNvSpPr txBox="1"/>
          <p:nvPr/>
        </p:nvSpPr>
        <p:spPr>
          <a:xfrm>
            <a:off x="7783095" y="11856833"/>
            <a:ext cx="3075405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$9,843,517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2914241-5BFB-495A-8EB9-380F9907D082}"/>
              </a:ext>
            </a:extLst>
          </p:cNvPr>
          <p:cNvGrpSpPr/>
          <p:nvPr/>
        </p:nvGrpSpPr>
        <p:grpSpPr>
          <a:xfrm>
            <a:off x="2943951" y="9022659"/>
            <a:ext cx="8619667" cy="1824052"/>
            <a:chOff x="442575" y="11108155"/>
            <a:chExt cx="10078148" cy="1746583"/>
          </a:xfrm>
        </p:grpSpPr>
        <p:sp>
          <p:nvSpPr>
            <p:cNvPr id="30" name="Rounded Rectangle 12">
              <a:extLst>
                <a:ext uri="{FF2B5EF4-FFF2-40B4-BE49-F238E27FC236}">
                  <a16:creationId xmlns:a16="http://schemas.microsoft.com/office/drawing/2014/main" id="{7C780749-EB6D-4639-830F-A2F64DBB0973}"/>
                </a:ext>
              </a:extLst>
            </p:cNvPr>
            <p:cNvSpPr/>
            <p:nvPr/>
          </p:nvSpPr>
          <p:spPr>
            <a:xfrm>
              <a:off x="442575" y="11108155"/>
              <a:ext cx="10078148" cy="1746583"/>
            </a:xfrm>
            <a:prstGeom prst="roundRect">
              <a:avLst>
                <a:gd name="adj" fmla="val 12821"/>
              </a:avLst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4" name="TextBox 57">
              <a:extLst>
                <a:ext uri="{FF2B5EF4-FFF2-40B4-BE49-F238E27FC236}">
                  <a16:creationId xmlns:a16="http://schemas.microsoft.com/office/drawing/2014/main" id="{FCD05387-AE87-4CEF-9903-D06CF7492AAF}"/>
                </a:ext>
              </a:extLst>
            </p:cNvPr>
            <p:cNvSpPr txBox="1"/>
            <p:nvPr/>
          </p:nvSpPr>
          <p:spPr>
            <a:xfrm>
              <a:off x="817556" y="11342105"/>
              <a:ext cx="6514017" cy="4275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ts val="2500"/>
                </a:lnSpc>
                <a:defRPr sz="2200" b="1" i="0" u="none" strike="noStrike" kern="1200" baseline="0">
                  <a:solidFill>
                    <a:schemeClr val="tx2"/>
                  </a:solidFill>
                  <a:latin typeface="Poppins SemiBold" pitchFamily="2" charset="77"/>
                  <a:ea typeface="Open Sans Light" panose="020B0306030504020204" pitchFamily="34" charset="0"/>
                  <a:cs typeface="Poppins SemiBold" pitchFamily="2" charset="77"/>
                </a:defRPr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SemiBold" pitchFamily="2" charset="77"/>
                  <a:ea typeface="Open Sans Light" panose="020B0306030504020204" pitchFamily="34" charset="0"/>
                  <a:cs typeface="Poppins SemiBold" pitchFamily="2" charset="77"/>
                </a:rPr>
                <a:t>TRABAJADORES DE EMPRESAS</a:t>
              </a:r>
            </a:p>
          </p:txBody>
        </p:sp>
      </p:grpSp>
      <p:sp>
        <p:nvSpPr>
          <p:cNvPr id="32" name="TextBox 15">
            <a:extLst>
              <a:ext uri="{FF2B5EF4-FFF2-40B4-BE49-F238E27FC236}">
                <a16:creationId xmlns:a16="http://schemas.microsoft.com/office/drawing/2014/main" id="{B3223207-6D8D-4700-93E5-587CB68A7360}"/>
              </a:ext>
            </a:extLst>
          </p:cNvPr>
          <p:cNvSpPr txBox="1"/>
          <p:nvPr/>
        </p:nvSpPr>
        <p:spPr>
          <a:xfrm>
            <a:off x="7762250" y="9850215"/>
            <a:ext cx="2864931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$7,082,309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7" name="Freeform 245">
            <a:extLst>
              <a:ext uri="{FF2B5EF4-FFF2-40B4-BE49-F238E27FC236}">
                <a16:creationId xmlns:a16="http://schemas.microsoft.com/office/drawing/2014/main" id="{ED8CA925-E8AB-491A-8F28-BF7BB72B3106}"/>
              </a:ext>
            </a:extLst>
          </p:cNvPr>
          <p:cNvSpPr>
            <a:spLocks noEditPoints="1"/>
          </p:cNvSpPr>
          <p:nvPr/>
        </p:nvSpPr>
        <p:spPr bwMode="auto">
          <a:xfrm>
            <a:off x="6952490" y="11799685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39" name="TextBox 79">
            <a:extLst>
              <a:ext uri="{FF2B5EF4-FFF2-40B4-BE49-F238E27FC236}">
                <a16:creationId xmlns:a16="http://schemas.microsoft.com/office/drawing/2014/main" id="{3B84325D-8220-4B99-91DD-FA0112630BFC}"/>
              </a:ext>
            </a:extLst>
          </p:cNvPr>
          <p:cNvSpPr txBox="1"/>
          <p:nvPr/>
        </p:nvSpPr>
        <p:spPr>
          <a:xfrm>
            <a:off x="2943951" y="8186145"/>
            <a:ext cx="8619667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PARTICIPACIONES/ INVERSIÓN POR TIPO DE POBLACIÓN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61FCC9F-2D5C-4983-A6DD-DCF538415598}"/>
              </a:ext>
            </a:extLst>
          </p:cNvPr>
          <p:cNvGrpSpPr/>
          <p:nvPr/>
        </p:nvGrpSpPr>
        <p:grpSpPr>
          <a:xfrm>
            <a:off x="4065700" y="9841638"/>
            <a:ext cx="2565549" cy="769441"/>
            <a:chOff x="947479" y="9757397"/>
            <a:chExt cx="2565549" cy="769441"/>
          </a:xfrm>
        </p:grpSpPr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7D3AFD1A-0CA7-4946-87DD-51D431F69F8E}"/>
                </a:ext>
              </a:extLst>
            </p:cNvPr>
            <p:cNvSpPr txBox="1"/>
            <p:nvPr/>
          </p:nvSpPr>
          <p:spPr>
            <a:xfrm>
              <a:off x="1544128" y="9757397"/>
              <a:ext cx="1968900" cy="76944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r>
                <a:rPr lang="en-US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itchFamily="2" charset="77"/>
                  <a:ea typeface="League Spartan" charset="0"/>
                  <a:cs typeface="Poppins" pitchFamily="2" charset="77"/>
                </a:rPr>
                <a:t>89,368</a:t>
              </a:r>
              <a:endPara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FEC2E692-D8F9-43F3-A0A9-DEF64573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79" y="9780802"/>
              <a:ext cx="599587" cy="599587"/>
            </a:xfrm>
            <a:prstGeom prst="rect">
              <a:avLst/>
            </a:prstGeom>
          </p:spPr>
        </p:pic>
      </p:grpSp>
      <p:sp>
        <p:nvSpPr>
          <p:cNvPr id="48" name="TextBox 57">
            <a:extLst>
              <a:ext uri="{FF2B5EF4-FFF2-40B4-BE49-F238E27FC236}">
                <a16:creationId xmlns:a16="http://schemas.microsoft.com/office/drawing/2014/main" id="{E6BB0A48-491F-40D9-9E78-FBDC231DABAD}"/>
              </a:ext>
            </a:extLst>
          </p:cNvPr>
          <p:cNvSpPr txBox="1"/>
          <p:nvPr/>
        </p:nvSpPr>
        <p:spPr>
          <a:xfrm>
            <a:off x="3264666" y="11257853"/>
            <a:ext cx="6676715" cy="44114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JÓVENES Y POBLACIÓN VULNERABLE</a:t>
            </a:r>
          </a:p>
        </p:txBody>
      </p:sp>
      <p:sp>
        <p:nvSpPr>
          <p:cNvPr id="49" name="Freeform 245">
            <a:extLst>
              <a:ext uri="{FF2B5EF4-FFF2-40B4-BE49-F238E27FC236}">
                <a16:creationId xmlns:a16="http://schemas.microsoft.com/office/drawing/2014/main" id="{54966117-FCCF-4539-B33D-D05294385F8F}"/>
              </a:ext>
            </a:extLst>
          </p:cNvPr>
          <p:cNvSpPr>
            <a:spLocks noEditPoints="1"/>
          </p:cNvSpPr>
          <p:nvPr/>
        </p:nvSpPr>
        <p:spPr bwMode="auto">
          <a:xfrm>
            <a:off x="6936155" y="9813098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3D05295-7AFF-4769-B490-2F2319F3F624}"/>
              </a:ext>
            </a:extLst>
          </p:cNvPr>
          <p:cNvGrpSpPr/>
          <p:nvPr/>
        </p:nvGrpSpPr>
        <p:grpSpPr>
          <a:xfrm>
            <a:off x="4028891" y="11875844"/>
            <a:ext cx="2565549" cy="769441"/>
            <a:chOff x="947479" y="9757397"/>
            <a:chExt cx="2565549" cy="769441"/>
          </a:xfrm>
        </p:grpSpPr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EDDBB093-EB7F-4992-8AFA-25F51DEEE2EE}"/>
                </a:ext>
              </a:extLst>
            </p:cNvPr>
            <p:cNvSpPr txBox="1"/>
            <p:nvPr/>
          </p:nvSpPr>
          <p:spPr>
            <a:xfrm>
              <a:off x="1544128" y="9757397"/>
              <a:ext cx="1968900" cy="76944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r>
                <a:rPr lang="en-US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itchFamily="2" charset="77"/>
                  <a:ea typeface="League Spartan" charset="0"/>
                  <a:cs typeface="Poppins" pitchFamily="2" charset="77"/>
                </a:rPr>
                <a:t>50,701</a:t>
              </a:r>
              <a:endPara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38F3BB5A-38B0-419E-83A1-EEFEFF271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79" y="9780802"/>
              <a:ext cx="599587" cy="599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51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>
            <a:spLocks noGrp="1"/>
          </p:cNvSpPr>
          <p:nvPr>
            <p:ph type="title" idx="2"/>
          </p:nvPr>
        </p:nvSpPr>
        <p:spPr>
          <a:xfrm>
            <a:off x="2416571" y="3893905"/>
            <a:ext cx="1462819" cy="142123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1</a:t>
            </a:r>
            <a:endParaRPr/>
          </a:p>
        </p:txBody>
      </p:sp>
      <p:sp>
        <p:nvSpPr>
          <p:cNvPr id="333" name="Google Shape;333;p30"/>
          <p:cNvSpPr txBox="1">
            <a:spLocks noGrp="1"/>
          </p:cNvSpPr>
          <p:nvPr>
            <p:ph type="subTitle" idx="3"/>
          </p:nvPr>
        </p:nvSpPr>
        <p:spPr>
          <a:xfrm>
            <a:off x="4099466" y="3451428"/>
            <a:ext cx="7422866" cy="80699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/>
            <a:r>
              <a:rPr lang="es-S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RELEVANTES </a:t>
            </a:r>
            <a:r>
              <a:rPr lang="es-SV"/>
              <a:t>en 2020</a:t>
            </a:r>
          </a:p>
        </p:txBody>
      </p:sp>
      <p:sp>
        <p:nvSpPr>
          <p:cNvPr id="335" name="Google Shape;335;p30"/>
          <p:cNvSpPr txBox="1">
            <a:spLocks noGrp="1"/>
          </p:cNvSpPr>
          <p:nvPr>
            <p:ph type="title" idx="5"/>
          </p:nvPr>
        </p:nvSpPr>
        <p:spPr>
          <a:xfrm>
            <a:off x="12849586" y="3893905"/>
            <a:ext cx="1462819" cy="142123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4</a:t>
            </a:r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subTitle" idx="6"/>
          </p:nvPr>
        </p:nvSpPr>
        <p:spPr>
          <a:xfrm>
            <a:off x="14329334" y="3202968"/>
            <a:ext cx="8418857" cy="80699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/>
            <a:r>
              <a:rPr lang="es-MX"/>
              <a:t>Resultados Plan de Gestión </a:t>
            </a:r>
            <a:r>
              <a:rPr lang="es-MX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ADMINISTRATIVA - FINANCIERA</a:t>
            </a:r>
          </a:p>
        </p:txBody>
      </p:sp>
      <p:sp>
        <p:nvSpPr>
          <p:cNvPr id="338" name="Google Shape;338;p30"/>
          <p:cNvSpPr txBox="1">
            <a:spLocks noGrp="1"/>
          </p:cNvSpPr>
          <p:nvPr>
            <p:ph type="title" idx="8"/>
          </p:nvPr>
        </p:nvSpPr>
        <p:spPr>
          <a:xfrm>
            <a:off x="2416571" y="7015559"/>
            <a:ext cx="1462819" cy="142123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2</a:t>
            </a:r>
            <a:endParaRPr/>
          </a:p>
        </p:txBody>
      </p:sp>
      <p:sp>
        <p:nvSpPr>
          <p:cNvPr id="339" name="Google Shape;339;p30"/>
          <p:cNvSpPr txBox="1">
            <a:spLocks noGrp="1"/>
          </p:cNvSpPr>
          <p:nvPr>
            <p:ph type="subTitle" idx="9"/>
          </p:nvPr>
        </p:nvSpPr>
        <p:spPr>
          <a:xfrm>
            <a:off x="4099465" y="6548221"/>
            <a:ext cx="8089359" cy="80699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>
              <a:spcAft>
                <a:spcPts val="4266"/>
              </a:spcAft>
            </a:pPr>
            <a:r>
              <a:rPr lang="es-MX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E INDICADORES </a:t>
            </a:r>
            <a:r>
              <a:rPr lang="es-MX" dirty="0">
                <a:solidFill>
                  <a:schemeClr val="lt1"/>
                </a:solidFill>
              </a:rPr>
              <a:t>de </a:t>
            </a:r>
            <a:r>
              <a:rPr lang="es-MX" dirty="0" err="1">
                <a:solidFill>
                  <a:schemeClr val="lt1"/>
                </a:solidFill>
              </a:rPr>
              <a:t>Insaforp</a:t>
            </a:r>
            <a:r>
              <a:rPr lang="es-MX" dirty="0">
                <a:solidFill>
                  <a:schemeClr val="lt1"/>
                </a:solidFill>
              </a:rPr>
              <a:t> en 2020</a:t>
            </a:r>
            <a:endParaRPr lang="es-MX" dirty="0"/>
          </a:p>
        </p:txBody>
      </p:sp>
      <p:sp>
        <p:nvSpPr>
          <p:cNvPr id="341" name="Google Shape;341;p30"/>
          <p:cNvSpPr txBox="1">
            <a:spLocks noGrp="1"/>
          </p:cNvSpPr>
          <p:nvPr>
            <p:ph type="title" idx="14"/>
          </p:nvPr>
        </p:nvSpPr>
        <p:spPr>
          <a:xfrm>
            <a:off x="12849586" y="7015559"/>
            <a:ext cx="1462819" cy="142123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5</a:t>
            </a:r>
            <a:endParaRPr/>
          </a:p>
        </p:txBody>
      </p:sp>
      <p:sp>
        <p:nvSpPr>
          <p:cNvPr id="342" name="Google Shape;342;p30"/>
          <p:cNvSpPr txBox="1">
            <a:spLocks noGrp="1"/>
          </p:cNvSpPr>
          <p:nvPr>
            <p:ph type="subTitle" idx="15"/>
          </p:nvPr>
        </p:nvSpPr>
        <p:spPr>
          <a:xfrm>
            <a:off x="14329334" y="6546614"/>
            <a:ext cx="7422866" cy="80699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/>
            <a:r>
              <a:rPr lang="es-SV"/>
              <a:t>Liquidación </a:t>
            </a:r>
            <a:r>
              <a:rPr lang="es-S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PRESUPUESTO 2020</a:t>
            </a:r>
          </a:p>
        </p:txBody>
      </p:sp>
      <p:sp>
        <p:nvSpPr>
          <p:cNvPr id="344" name="Google Shape;344;p30"/>
          <p:cNvSpPr txBox="1">
            <a:spLocks noGrp="1"/>
          </p:cNvSpPr>
          <p:nvPr>
            <p:ph type="title" idx="17"/>
          </p:nvPr>
        </p:nvSpPr>
        <p:spPr>
          <a:xfrm>
            <a:off x="2416571" y="10137212"/>
            <a:ext cx="1462819" cy="1421230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/>
              <a:t>3</a:t>
            </a:r>
            <a:endParaRPr/>
          </a:p>
        </p:txBody>
      </p:sp>
      <p:sp>
        <p:nvSpPr>
          <p:cNvPr id="345" name="Google Shape;345;p30"/>
          <p:cNvSpPr txBox="1">
            <a:spLocks noGrp="1"/>
          </p:cNvSpPr>
          <p:nvPr>
            <p:ph type="subTitle" idx="18"/>
          </p:nvPr>
        </p:nvSpPr>
        <p:spPr>
          <a:xfrm>
            <a:off x="4099466" y="9330222"/>
            <a:ext cx="7853048" cy="806990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>
              <a:spcAft>
                <a:spcPts val="4266"/>
              </a:spcAft>
            </a:pPr>
            <a:r>
              <a:rPr lang="es-MX">
                <a:solidFill>
                  <a:schemeClr val="lt1"/>
                </a:solidFill>
              </a:rPr>
              <a:t>Resultados Plan de Gestión de </a:t>
            </a:r>
            <a:r>
              <a:rPr lang="es-MX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PROFESIONAL</a:t>
            </a: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Imagen 3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F07DA9-2305-4D1C-884D-D87DD8A1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233" y="10526328"/>
            <a:ext cx="3775846" cy="2064227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D1F239DA-23C9-47C5-8DA8-3B6177B5335F}"/>
              </a:ext>
            </a:extLst>
          </p:cNvPr>
          <p:cNvSpPr/>
          <p:nvPr/>
        </p:nvSpPr>
        <p:spPr>
          <a:xfrm>
            <a:off x="2416571" y="556090"/>
            <a:ext cx="919193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s-SV" sz="16600" i="0" u="none" strike="noStrike" kern="1200" cap="none" spc="0" normalizeH="0" baseline="0" noProof="0">
                <a:ln w="57150">
                  <a:solidFill>
                    <a:schemeClr val="accent5"/>
                  </a:solidFill>
                  <a:prstDash val="solid"/>
                </a:ln>
                <a:noFill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Contenido</a:t>
            </a:r>
            <a:endParaRPr lang="es-SV" sz="16600" cap="none" spc="0">
              <a:ln w="5715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3" name="TextBox 214"/>
          <p:cNvSpPr txBox="1"/>
          <p:nvPr/>
        </p:nvSpPr>
        <p:spPr>
          <a:xfrm>
            <a:off x="558624" y="202206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/ Ejecución por Trimestre 2020 </a:t>
            </a:r>
            <a:r>
              <a:rPr lang="es-SV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INSAFORP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PARTICIPACIONES E INVERSIÓN </a:t>
            </a:r>
          </a:p>
        </p:txBody>
      </p:sp>
      <p:pic>
        <p:nvPicPr>
          <p:cNvPr id="54" name="Imagen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613087"/>
            <a:ext cx="1856734" cy="1015063"/>
          </a:xfrm>
          <a:prstGeom prst="rect">
            <a:avLst/>
          </a:prstGeom>
        </p:spPr>
      </p:pic>
      <p:sp>
        <p:nvSpPr>
          <p:cNvPr id="55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schemeClr val="accent1"/>
              </a:solidFill>
            </a:endParaRPr>
          </a:p>
        </p:txBody>
      </p:sp>
      <p:sp>
        <p:nvSpPr>
          <p:cNvPr id="32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15605118" y="4525434"/>
            <a:ext cx="6382329" cy="110799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6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Josefin Sans"/>
                <a:cs typeface="Josefin Sans"/>
                <a:sym typeface="Josefin Sans"/>
              </a:rPr>
              <a:t>PARTICIPACIONES</a:t>
            </a:r>
          </a:p>
        </p:txBody>
      </p:sp>
      <p:graphicFrame>
        <p:nvGraphicFramePr>
          <p:cNvPr id="33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951811"/>
              </p:ext>
            </p:extLst>
          </p:nvPr>
        </p:nvGraphicFramePr>
        <p:xfrm>
          <a:off x="1244420" y="2579915"/>
          <a:ext cx="14267719" cy="519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1847599" y="10225155"/>
            <a:ext cx="6530680" cy="19389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7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Josefin Sans"/>
                <a:cs typeface="Josefin Sans"/>
              </a:rPr>
              <a:t>INVERSIÓN </a:t>
            </a:r>
            <a:r>
              <a:rPr lang="en-US" sz="4800">
                <a:solidFill>
                  <a:srgbClr val="FF41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Josefin Sans"/>
                <a:cs typeface="Josefin Sans"/>
              </a:rPr>
              <a:t>(</a:t>
            </a:r>
            <a:r>
              <a:rPr lang="en-US" sz="4800" err="1">
                <a:solidFill>
                  <a:srgbClr val="FF41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Josefin Sans"/>
                <a:cs typeface="Josefin Sans"/>
              </a:rPr>
              <a:t>Millones</a:t>
            </a:r>
            <a:r>
              <a:rPr lang="en-US" sz="4800">
                <a:solidFill>
                  <a:srgbClr val="FF41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Josefin Sans"/>
                <a:cs typeface="Josefin Sans"/>
              </a:rPr>
              <a:t>)</a:t>
            </a:r>
            <a:endParaRPr lang="en-US" sz="6000">
              <a:solidFill>
                <a:srgbClr val="FF41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Josefin Sans"/>
              <a:cs typeface="Josefin Sans"/>
            </a:endParaRPr>
          </a:p>
        </p:txBody>
      </p:sp>
      <p:graphicFrame>
        <p:nvGraphicFramePr>
          <p:cNvPr id="35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088280"/>
              </p:ext>
            </p:extLst>
          </p:nvPr>
        </p:nvGraphicFramePr>
        <p:xfrm>
          <a:off x="8229600" y="7775290"/>
          <a:ext cx="14903630" cy="519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3640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3" name="TextBox 214"/>
          <p:cNvSpPr txBox="1"/>
          <p:nvPr/>
        </p:nvSpPr>
        <p:spPr>
          <a:xfrm>
            <a:off x="558624" y="236842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INSAFORP</a:t>
            </a:r>
            <a:endParaRPr lang="es-419" sz="6398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PARTICIPACIONES / INVERSIÓN POR MODALIDAD DE EJECUCIÓN </a:t>
            </a:r>
            <a:endParaRPr lang="en-US" sz="3999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Imagen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55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5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5E784A1-D7FA-4D39-9DB9-3C3F66115207}"/>
              </a:ext>
            </a:extLst>
          </p:cNvPr>
          <p:cNvGrpSpPr/>
          <p:nvPr/>
        </p:nvGrpSpPr>
        <p:grpSpPr>
          <a:xfrm>
            <a:off x="996454" y="3589354"/>
            <a:ext cx="10792772" cy="8111764"/>
            <a:chOff x="4139184" y="3697181"/>
            <a:chExt cx="7478031" cy="4810938"/>
          </a:xfrm>
        </p:grpSpPr>
        <p:graphicFrame>
          <p:nvGraphicFramePr>
            <p:cNvPr id="32" name="Chart 90">
              <a:extLst>
                <a:ext uri="{FF2B5EF4-FFF2-40B4-BE49-F238E27FC236}">
                  <a16:creationId xmlns:a16="http://schemas.microsoft.com/office/drawing/2014/main" id="{1E2273CD-6BCB-BD49-A903-6E5D42A211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5858754"/>
                </p:ext>
              </p:extLst>
            </p:nvPr>
          </p:nvGraphicFramePr>
          <p:xfrm>
            <a:off x="4139184" y="3697181"/>
            <a:ext cx="7478031" cy="4810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4" name="Rectángulo 49"/>
            <p:cNvSpPr/>
            <p:nvPr/>
          </p:nvSpPr>
          <p:spPr>
            <a:xfrm>
              <a:off x="6613739" y="5658406"/>
              <a:ext cx="2483666" cy="383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+mj-lt"/>
                  <a:ea typeface="League Spartan" charset="0"/>
                  <a:cs typeface="Poppins SemiBold" pitchFamily="2" charset="77"/>
                </a:rPr>
                <a:t>PARTICIPACIONES</a:t>
              </a:r>
              <a:endParaRPr lang="es-SV" sz="4000">
                <a:latin typeface="+mj-lt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F8A39AEB-102C-49D0-B511-E9576AE75925}"/>
              </a:ext>
            </a:extLst>
          </p:cNvPr>
          <p:cNvGrpSpPr/>
          <p:nvPr/>
        </p:nvGrpSpPr>
        <p:grpSpPr>
          <a:xfrm>
            <a:off x="12588425" y="3491383"/>
            <a:ext cx="10792772" cy="8111764"/>
            <a:chOff x="4139183" y="3715970"/>
            <a:chExt cx="7478031" cy="4810938"/>
          </a:xfrm>
        </p:grpSpPr>
        <p:graphicFrame>
          <p:nvGraphicFramePr>
            <p:cNvPr id="25" name="Chart 90">
              <a:extLst>
                <a:ext uri="{FF2B5EF4-FFF2-40B4-BE49-F238E27FC236}">
                  <a16:creationId xmlns:a16="http://schemas.microsoft.com/office/drawing/2014/main" id="{34594DF8-6E7E-4A88-BC82-63FD3C1992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40809040"/>
                </p:ext>
              </p:extLst>
            </p:nvPr>
          </p:nvGraphicFramePr>
          <p:xfrm>
            <a:off x="4139183" y="3715970"/>
            <a:ext cx="7478031" cy="4810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Rectángulo 49">
              <a:extLst>
                <a:ext uri="{FF2B5EF4-FFF2-40B4-BE49-F238E27FC236}">
                  <a16:creationId xmlns:a16="http://schemas.microsoft.com/office/drawing/2014/main" id="{6FD5F255-98AF-4572-AD7C-2FA5FFC38B35}"/>
                </a:ext>
              </a:extLst>
            </p:cNvPr>
            <p:cNvSpPr/>
            <p:nvPr/>
          </p:nvSpPr>
          <p:spPr>
            <a:xfrm>
              <a:off x="6791911" y="5522827"/>
              <a:ext cx="2172577" cy="711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+mj-lt"/>
                </a:rPr>
                <a:t>INVERSIÓN</a:t>
              </a:r>
            </a:p>
            <a:p>
              <a:pPr algn="ctr"/>
              <a:r>
                <a:rPr lang="en-US" sz="3600" b="1">
                  <a:latin typeface="+mj-lt"/>
                </a:rPr>
                <a:t>(EN MILLONES)</a:t>
              </a:r>
              <a:endParaRPr lang="es-SV" sz="28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94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57EC796-242F-45F3-A19D-304B6B04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194" y="1626316"/>
            <a:ext cx="2931232" cy="16024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E2D7F-F108-48CD-B622-267B6ACF28B5}"/>
              </a:ext>
            </a:extLst>
          </p:cNvPr>
          <p:cNvSpPr/>
          <p:nvPr/>
        </p:nvSpPr>
        <p:spPr>
          <a:xfrm>
            <a:off x="2252455" y="7996764"/>
            <a:ext cx="1987274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Formación Profesional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3358D3-8619-4DE7-9E51-25FB6514688C}"/>
              </a:ext>
            </a:extLst>
          </p:cNvPr>
          <p:cNvSpPr/>
          <p:nvPr/>
        </p:nvSpPr>
        <p:spPr>
          <a:xfrm>
            <a:off x="2252446" y="6482145"/>
            <a:ext cx="183819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Resultados Plan de Gestión de</a:t>
            </a:r>
            <a:endParaRPr kumimoji="0" lang="es-SV" sz="11500" i="0" u="none" strike="noStrike" kern="0" cap="none" spc="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471826-84AE-474B-AED5-E1D9E451F654}"/>
              </a:ext>
            </a:extLst>
          </p:cNvPr>
          <p:cNvSpPr/>
          <p:nvPr/>
        </p:nvSpPr>
        <p:spPr>
          <a:xfrm>
            <a:off x="18442598" y="1223471"/>
            <a:ext cx="3918858" cy="4010656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421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3493755" y="6018144"/>
            <a:ext cx="1771670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Formación Continua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3493742" y="4756291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SV" sz="11500" kern="1800" spc="50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</a:rPr>
              <a:t>Gerencia </a:t>
            </a:r>
            <a:r>
              <a:rPr kumimoji="0" lang="es-SV" sz="1150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de</a:t>
            </a:r>
            <a:endParaRPr kumimoji="0" lang="es-SV" sz="1150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0292;p79">
            <a:extLst>
              <a:ext uri="{FF2B5EF4-FFF2-40B4-BE49-F238E27FC236}">
                <a16:creationId xmlns:a16="http://schemas.microsoft.com/office/drawing/2014/main" id="{AE1F1653-4562-49A1-832B-9A8AA4B9EE38}"/>
              </a:ext>
            </a:extLst>
          </p:cNvPr>
          <p:cNvGrpSpPr/>
          <p:nvPr/>
        </p:nvGrpSpPr>
        <p:grpSpPr>
          <a:xfrm>
            <a:off x="20111495" y="2117042"/>
            <a:ext cx="1507533" cy="1442586"/>
            <a:chOff x="2141000" y="1954475"/>
            <a:chExt cx="296975" cy="296175"/>
          </a:xfrm>
          <a:solidFill>
            <a:schemeClr val="accent5"/>
          </a:solidFill>
        </p:grpSpPr>
        <p:sp>
          <p:nvSpPr>
            <p:cNvPr id="14" name="Google Shape;10293;p79">
              <a:extLst>
                <a:ext uri="{FF2B5EF4-FFF2-40B4-BE49-F238E27FC236}">
                  <a16:creationId xmlns:a16="http://schemas.microsoft.com/office/drawing/2014/main" id="{3F81C037-A898-4FAE-863D-4B8CB1F44504}"/>
                </a:ext>
              </a:extLst>
            </p:cNvPr>
            <p:cNvSpPr/>
            <p:nvPr/>
          </p:nvSpPr>
          <p:spPr>
            <a:xfrm>
              <a:off x="2280425" y="1989925"/>
              <a:ext cx="104775" cy="68550"/>
            </a:xfrm>
            <a:custGeom>
              <a:avLst/>
              <a:gdLst/>
              <a:ahLst/>
              <a:cxnLst/>
              <a:rect l="l" t="t" r="r" b="b"/>
              <a:pathLst>
                <a:path w="4191" h="274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294;p79">
              <a:extLst>
                <a:ext uri="{FF2B5EF4-FFF2-40B4-BE49-F238E27FC236}">
                  <a16:creationId xmlns:a16="http://schemas.microsoft.com/office/drawing/2014/main" id="{5D6D54F7-DD97-4F37-BB05-1D77483DD5F0}"/>
                </a:ext>
              </a:extLst>
            </p:cNvPr>
            <p:cNvSpPr/>
            <p:nvPr/>
          </p:nvSpPr>
          <p:spPr>
            <a:xfrm>
              <a:off x="2174875" y="2145875"/>
              <a:ext cx="105575" cy="69325"/>
            </a:xfrm>
            <a:custGeom>
              <a:avLst/>
              <a:gdLst/>
              <a:ahLst/>
              <a:cxnLst/>
              <a:rect l="l" t="t" r="r" b="b"/>
              <a:pathLst>
                <a:path w="4223" h="2773" extrusionOk="0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95;p79">
              <a:extLst>
                <a:ext uri="{FF2B5EF4-FFF2-40B4-BE49-F238E27FC236}">
                  <a16:creationId xmlns:a16="http://schemas.microsoft.com/office/drawing/2014/main" id="{5027E924-1507-423A-9DE8-AB1C8E792251}"/>
                </a:ext>
              </a:extLst>
            </p:cNvPr>
            <p:cNvSpPr/>
            <p:nvPr/>
          </p:nvSpPr>
          <p:spPr>
            <a:xfrm>
              <a:off x="2141000" y="1954475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96;p79">
              <a:extLst>
                <a:ext uri="{FF2B5EF4-FFF2-40B4-BE49-F238E27FC236}">
                  <a16:creationId xmlns:a16="http://schemas.microsoft.com/office/drawing/2014/main" id="{C1989799-A8C2-4EBF-8D43-25D4453F6C0C}"/>
                </a:ext>
              </a:extLst>
            </p:cNvPr>
            <p:cNvSpPr/>
            <p:nvPr/>
          </p:nvSpPr>
          <p:spPr>
            <a:xfrm>
              <a:off x="2298525" y="2076550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4" y="-182619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20B520-B6A4-604B-9825-F48578B7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52" y="2638910"/>
            <a:ext cx="12724515" cy="4863673"/>
          </a:xfrm>
          <a:prstGeom prst="roundRect">
            <a:avLst>
              <a:gd name="adj" fmla="val 13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16" y="2565696"/>
            <a:ext cx="12724515" cy="4857668"/>
          </a:xfrm>
          <a:prstGeom prst="roundRect">
            <a:avLst>
              <a:gd name="adj" fmla="val 134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1653637" y="2698564"/>
            <a:ext cx="1056892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METAS ACTUALIZADAS Y EJECUCIÓN PARTICIPACIONES ACUMULADAS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922840" y="8137232"/>
            <a:ext cx="1149545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EJECUCIÓN PARTICIPACIONES / INVERSIÓN (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Millones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) POR TRIMESTRE 2020</a:t>
            </a: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559759"/>
              </p:ext>
            </p:extLst>
          </p:nvPr>
        </p:nvGraphicFramePr>
        <p:xfrm>
          <a:off x="675564" y="9006857"/>
          <a:ext cx="12525061" cy="387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/>
        </p:nvGraphicFramePr>
        <p:xfrm>
          <a:off x="1277666" y="3206215"/>
          <a:ext cx="11874931" cy="40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4239257" y="2764424"/>
            <a:ext cx="4406301" cy="1776091"/>
          </a:xfrm>
          <a:prstGeom prst="roundRect">
            <a:avLst/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596815" y="2928954"/>
            <a:ext cx="2869696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PARTICIPACIONES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005886" y="3457735"/>
            <a:ext cx="233108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78,546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765033" y="2755711"/>
            <a:ext cx="4369398" cy="177609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921196" y="2920240"/>
            <a:ext cx="3924472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PORCENTAJE EJECUCIÓN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837344" y="3366219"/>
            <a:ext cx="1699504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57% </a:t>
            </a:r>
          </a:p>
        </p:txBody>
      </p:sp>
      <p:sp>
        <p:nvSpPr>
          <p:cNvPr id="33" name="TextBox 214"/>
          <p:cNvSpPr txBox="1"/>
          <p:nvPr/>
        </p:nvSpPr>
        <p:spPr>
          <a:xfrm>
            <a:off x="440653" y="123133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Ejecución GERENCIA DE FORMACIÓN CONTINUA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RESULTADOS ACUMULADOS 2020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4428430" y="8137232"/>
            <a:ext cx="8036174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PARTICIPACIONES / INVERSIÓN (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Millones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) POR SEXO</a:t>
            </a:r>
          </a:p>
        </p:txBody>
      </p:sp>
      <p:graphicFrame>
        <p:nvGraphicFramePr>
          <p:cNvPr id="46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/>
        </p:nvGraphicFramePr>
        <p:xfrm>
          <a:off x="13059518" y="8724483"/>
          <a:ext cx="6711228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/>
        </p:nvGraphicFramePr>
        <p:xfrm>
          <a:off x="17859288" y="8713604"/>
          <a:ext cx="6270713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Rectángulo 47"/>
          <p:cNvSpPr/>
          <p:nvPr/>
        </p:nvSpPr>
        <p:spPr>
          <a:xfrm>
            <a:off x="15453694" y="10315669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PARTICIPACIONES</a:t>
            </a:r>
            <a:endParaRPr kumimoji="0" lang="es-SV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4675982"/>
            <a:ext cx="8901479" cy="1188720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239257" y="6055369"/>
            <a:ext cx="8916335" cy="1245898"/>
          </a:xfrm>
          <a:prstGeom prst="roundRect">
            <a:avLst>
              <a:gd name="adj" fmla="val 12821"/>
            </a:avLst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650024" y="4912640"/>
            <a:ext cx="4206027" cy="13234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$13,595,160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itchFamily="2" charset="77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650024" y="6241896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$5,985,866 (44%)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957568" y="4977217"/>
            <a:ext cx="219802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Inversión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META</a:t>
            </a:r>
          </a:p>
        </p:txBody>
      </p:sp>
      <p:sp>
        <p:nvSpPr>
          <p:cNvPr id="6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797369" y="6288554"/>
            <a:ext cx="249716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Inversión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EJECUCIÓN</a:t>
            </a:r>
          </a:p>
        </p:txBody>
      </p:sp>
      <p:sp>
        <p:nvSpPr>
          <p:cNvPr id="62" name="Freeform 245"/>
          <p:cNvSpPr>
            <a:spLocks noEditPoints="1"/>
          </p:cNvSpPr>
          <p:nvPr/>
        </p:nvSpPr>
        <p:spPr bwMode="auto">
          <a:xfrm>
            <a:off x="14581637" y="4865102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Freeform 245"/>
          <p:cNvSpPr>
            <a:spLocks noEditPoints="1"/>
          </p:cNvSpPr>
          <p:nvPr/>
        </p:nvSpPr>
        <p:spPr bwMode="auto">
          <a:xfrm>
            <a:off x="14581637" y="6190583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06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3438808" y="6018144"/>
            <a:ext cx="1540998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Formación Inicial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3493742" y="4756291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sp>
        <p:nvSpPr>
          <p:cNvPr id="10" name="Google Shape;10408;p80">
            <a:extLst>
              <a:ext uri="{FF2B5EF4-FFF2-40B4-BE49-F238E27FC236}">
                <a16:creationId xmlns:a16="http://schemas.microsoft.com/office/drawing/2014/main" id="{8B764374-E1ED-4C08-AB66-48A89B5562DF}"/>
              </a:ext>
            </a:extLst>
          </p:cNvPr>
          <p:cNvSpPr/>
          <p:nvPr/>
        </p:nvSpPr>
        <p:spPr>
          <a:xfrm flipH="1">
            <a:off x="20084143" y="2192498"/>
            <a:ext cx="1572838" cy="1444627"/>
          </a:xfrm>
          <a:custGeom>
            <a:avLst/>
            <a:gdLst/>
            <a:ahLst/>
            <a:cxnLst/>
            <a:rect l="l" t="t" r="r" b="b"/>
            <a:pathLst>
              <a:path w="11752" h="11690" extrusionOk="0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399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4" y="-182619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20B520-B6A4-604B-9825-F48578B7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52" y="2638910"/>
            <a:ext cx="12724515" cy="4863673"/>
          </a:xfrm>
          <a:prstGeom prst="roundRect">
            <a:avLst>
              <a:gd name="adj" fmla="val 13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16" y="2565696"/>
            <a:ext cx="12724515" cy="4857668"/>
          </a:xfrm>
          <a:prstGeom prst="roundRect">
            <a:avLst>
              <a:gd name="adj" fmla="val 134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1535817" y="2698564"/>
            <a:ext cx="10804561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METAS ACTUALIZADAS Y EJECUCIÓN PARTICIPACIONES ACUMULADAS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922840" y="8137232"/>
            <a:ext cx="1149545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EJECUCIÓN 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 / INVERSIÓN (</a:t>
            </a:r>
            <a:r>
              <a:rPr lang="en-US" sz="2800" b="1" err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Millones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) POR TRIMESTRE 2020</a:t>
            </a: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701511"/>
              </p:ext>
            </p:extLst>
          </p:nvPr>
        </p:nvGraphicFramePr>
        <p:xfrm>
          <a:off x="675564" y="9006857"/>
          <a:ext cx="12525061" cy="387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646496"/>
              </p:ext>
            </p:extLst>
          </p:nvPr>
        </p:nvGraphicFramePr>
        <p:xfrm>
          <a:off x="1277666" y="3206215"/>
          <a:ext cx="11874931" cy="40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4239257" y="2764424"/>
            <a:ext cx="4406301" cy="1776091"/>
          </a:xfrm>
          <a:prstGeom prst="roundRect">
            <a:avLst/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5202436" y="2947533"/>
            <a:ext cx="2869696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PARTICIPACIONES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369187" y="3308834"/>
            <a:ext cx="233108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40,575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765033" y="2755711"/>
            <a:ext cx="4369398" cy="177609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9209959" y="2967960"/>
            <a:ext cx="3924472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PORCENTAJE EJECUCIÓN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20107816" y="3292056"/>
            <a:ext cx="1699504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52% </a:t>
            </a:r>
          </a:p>
        </p:txBody>
      </p:sp>
      <p:sp>
        <p:nvSpPr>
          <p:cNvPr id="33" name="TextBox 214"/>
          <p:cNvSpPr txBox="1"/>
          <p:nvPr/>
        </p:nvSpPr>
        <p:spPr>
          <a:xfrm>
            <a:off x="440653" y="123133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DE FORMACIÓN INICIAL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</a:t>
            </a: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ACUMULADOS </a:t>
            </a: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2020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4428430" y="8137232"/>
            <a:ext cx="8036174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 / INVERSIÓN (</a:t>
            </a:r>
            <a:r>
              <a:rPr lang="en-US" sz="2800" b="1" err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Millones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) POR SEXO</a:t>
            </a:r>
          </a:p>
        </p:txBody>
      </p:sp>
      <p:graphicFrame>
        <p:nvGraphicFramePr>
          <p:cNvPr id="46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265386"/>
              </p:ext>
            </p:extLst>
          </p:nvPr>
        </p:nvGraphicFramePr>
        <p:xfrm>
          <a:off x="13059518" y="8724483"/>
          <a:ext cx="6711228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946626"/>
              </p:ext>
            </p:extLst>
          </p:nvPr>
        </p:nvGraphicFramePr>
        <p:xfrm>
          <a:off x="17859288" y="8713604"/>
          <a:ext cx="6270713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Rectángulo 47"/>
          <p:cNvSpPr/>
          <p:nvPr/>
        </p:nvSpPr>
        <p:spPr>
          <a:xfrm>
            <a:off x="15453694" y="10315669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</a:t>
            </a:r>
            <a:endParaRPr lang="es-SV" sz="2000"/>
          </a:p>
        </p:txBody>
      </p:sp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4675982"/>
            <a:ext cx="8901479" cy="1188720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239257" y="6055369"/>
            <a:ext cx="8916335" cy="1245898"/>
          </a:xfrm>
          <a:prstGeom prst="roundRect">
            <a:avLst>
              <a:gd name="adj" fmla="val 12821"/>
            </a:avLst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650024" y="4912640"/>
            <a:ext cx="4206027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$12,575,228</a:t>
            </a: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650024" y="6241896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$8,026,921 (64%)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957568" y="4977217"/>
            <a:ext cx="219802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Inversión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META</a:t>
            </a:r>
          </a:p>
        </p:txBody>
      </p:sp>
      <p:sp>
        <p:nvSpPr>
          <p:cNvPr id="6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797369" y="6288554"/>
            <a:ext cx="249716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Inversión</a:t>
            </a:r>
            <a:endParaRPr 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EJECUCIÓN</a:t>
            </a:r>
          </a:p>
        </p:txBody>
      </p:sp>
      <p:sp>
        <p:nvSpPr>
          <p:cNvPr id="62" name="Freeform 245"/>
          <p:cNvSpPr>
            <a:spLocks noEditPoints="1"/>
          </p:cNvSpPr>
          <p:nvPr/>
        </p:nvSpPr>
        <p:spPr bwMode="auto">
          <a:xfrm>
            <a:off x="14581637" y="4865102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63" name="Freeform 245"/>
          <p:cNvSpPr>
            <a:spLocks noEditPoints="1"/>
          </p:cNvSpPr>
          <p:nvPr/>
        </p:nvSpPr>
        <p:spPr bwMode="auto">
          <a:xfrm>
            <a:off x="14581637" y="6190583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1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3343863" y="6068136"/>
            <a:ext cx="1287884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SV" sz="16600" kern="1200">
                <a:ln w="57150">
                  <a:solidFill>
                    <a:srgbClr val="FFFFFF"/>
                  </a:solidFill>
                  <a:prstDash val="solid"/>
                </a:ln>
                <a:noFill/>
                <a:latin typeface="Impact" panose="020B0806030902050204" pitchFamily="34" charset="0"/>
                <a:ea typeface="+mn-ea"/>
              </a:rPr>
              <a:t>e</a:t>
            </a: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n San Bartolo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3343863" y="4756291"/>
            <a:ext cx="84641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CFP </a:t>
            </a:r>
            <a:r>
              <a:rPr kumimoji="0" lang="es-SV" sz="11500" b="0" i="0" u="none" strike="noStrike" kern="1800" cap="none" spc="500" normalizeH="0" baseline="0" noProof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Insaforp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sp>
        <p:nvSpPr>
          <p:cNvPr id="10" name="Google Shape;10383;p80">
            <a:extLst>
              <a:ext uri="{FF2B5EF4-FFF2-40B4-BE49-F238E27FC236}">
                <a16:creationId xmlns:a16="http://schemas.microsoft.com/office/drawing/2014/main" id="{AF290303-3ECB-434F-AE8D-528C7E3B7180}"/>
              </a:ext>
            </a:extLst>
          </p:cNvPr>
          <p:cNvSpPr/>
          <p:nvPr/>
        </p:nvSpPr>
        <p:spPr>
          <a:xfrm rot="10800000" flipV="1">
            <a:off x="20084143" y="1995138"/>
            <a:ext cx="1534886" cy="1698172"/>
          </a:xfrm>
          <a:custGeom>
            <a:avLst/>
            <a:gdLst/>
            <a:ahLst/>
            <a:cxnLst/>
            <a:rect l="l" t="t" r="r" b="b"/>
            <a:pathLst>
              <a:path w="11752" h="11689" extrusionOk="0">
                <a:moveTo>
                  <a:pt x="5860" y="662"/>
                </a:moveTo>
                <a:cubicBezTo>
                  <a:pt x="6427" y="662"/>
                  <a:pt x="6900" y="1135"/>
                  <a:pt x="6900" y="1670"/>
                </a:cubicBezTo>
                <a:cubicBezTo>
                  <a:pt x="6900" y="2238"/>
                  <a:pt x="6427" y="2710"/>
                  <a:pt x="5860" y="2710"/>
                </a:cubicBezTo>
                <a:cubicBezTo>
                  <a:pt x="5293" y="2710"/>
                  <a:pt x="4821" y="2238"/>
                  <a:pt x="4821" y="1670"/>
                </a:cubicBezTo>
                <a:cubicBezTo>
                  <a:pt x="4821" y="1135"/>
                  <a:pt x="5293" y="662"/>
                  <a:pt x="5860" y="662"/>
                </a:cubicBezTo>
                <a:close/>
                <a:moveTo>
                  <a:pt x="5860" y="3372"/>
                </a:moveTo>
                <a:cubicBezTo>
                  <a:pt x="7058" y="3403"/>
                  <a:pt x="8034" y="4317"/>
                  <a:pt x="8223" y="5451"/>
                </a:cubicBezTo>
                <a:lnTo>
                  <a:pt x="3466" y="5451"/>
                </a:lnTo>
                <a:cubicBezTo>
                  <a:pt x="3624" y="4285"/>
                  <a:pt x="4663" y="3372"/>
                  <a:pt x="5860" y="3372"/>
                </a:cubicBezTo>
                <a:close/>
                <a:moveTo>
                  <a:pt x="9420" y="7562"/>
                </a:moveTo>
                <a:cubicBezTo>
                  <a:pt x="9956" y="7562"/>
                  <a:pt x="10429" y="7814"/>
                  <a:pt x="10744" y="8223"/>
                </a:cubicBezTo>
                <a:lnTo>
                  <a:pt x="10082" y="8223"/>
                </a:lnTo>
                <a:cubicBezTo>
                  <a:pt x="9546" y="8223"/>
                  <a:pt x="9074" y="8696"/>
                  <a:pt x="9074" y="9232"/>
                </a:cubicBezTo>
                <a:cubicBezTo>
                  <a:pt x="9074" y="9799"/>
                  <a:pt x="9546" y="10271"/>
                  <a:pt x="10082" y="10271"/>
                </a:cubicBezTo>
                <a:lnTo>
                  <a:pt x="10744" y="10271"/>
                </a:lnTo>
                <a:cubicBezTo>
                  <a:pt x="10429" y="10712"/>
                  <a:pt x="9925" y="10933"/>
                  <a:pt x="9420" y="10933"/>
                </a:cubicBezTo>
                <a:cubicBezTo>
                  <a:pt x="8696" y="10933"/>
                  <a:pt x="8034" y="10460"/>
                  <a:pt x="7814" y="9799"/>
                </a:cubicBezTo>
                <a:cubicBezTo>
                  <a:pt x="7751" y="9673"/>
                  <a:pt x="7593" y="9547"/>
                  <a:pt x="7499" y="9547"/>
                </a:cubicBezTo>
                <a:lnTo>
                  <a:pt x="4222" y="9547"/>
                </a:lnTo>
                <a:cubicBezTo>
                  <a:pt x="4065" y="9547"/>
                  <a:pt x="3939" y="9641"/>
                  <a:pt x="3907" y="9799"/>
                </a:cubicBezTo>
                <a:cubicBezTo>
                  <a:pt x="3655" y="10460"/>
                  <a:pt x="2993" y="10933"/>
                  <a:pt x="2300" y="10933"/>
                </a:cubicBezTo>
                <a:cubicBezTo>
                  <a:pt x="1733" y="10933"/>
                  <a:pt x="1261" y="10649"/>
                  <a:pt x="914" y="10271"/>
                </a:cubicBezTo>
                <a:lnTo>
                  <a:pt x="1576" y="10271"/>
                </a:lnTo>
                <a:cubicBezTo>
                  <a:pt x="2143" y="10271"/>
                  <a:pt x="2615" y="9799"/>
                  <a:pt x="2615" y="9232"/>
                </a:cubicBezTo>
                <a:cubicBezTo>
                  <a:pt x="2615" y="8696"/>
                  <a:pt x="2143" y="8223"/>
                  <a:pt x="1576" y="8223"/>
                </a:cubicBezTo>
                <a:lnTo>
                  <a:pt x="914" y="8223"/>
                </a:lnTo>
                <a:cubicBezTo>
                  <a:pt x="1229" y="7782"/>
                  <a:pt x="1733" y="7562"/>
                  <a:pt x="2300" y="7562"/>
                </a:cubicBezTo>
                <a:cubicBezTo>
                  <a:pt x="2993" y="7562"/>
                  <a:pt x="3655" y="8034"/>
                  <a:pt x="3907" y="8696"/>
                </a:cubicBezTo>
                <a:cubicBezTo>
                  <a:pt x="3939" y="8822"/>
                  <a:pt x="4096" y="8917"/>
                  <a:pt x="4222" y="8917"/>
                </a:cubicBezTo>
                <a:lnTo>
                  <a:pt x="7499" y="8917"/>
                </a:lnTo>
                <a:cubicBezTo>
                  <a:pt x="7656" y="8917"/>
                  <a:pt x="7751" y="8854"/>
                  <a:pt x="7814" y="8696"/>
                </a:cubicBezTo>
                <a:cubicBezTo>
                  <a:pt x="8034" y="8034"/>
                  <a:pt x="8727" y="7562"/>
                  <a:pt x="9420" y="7562"/>
                </a:cubicBezTo>
                <a:close/>
                <a:moveTo>
                  <a:pt x="5860" y="1"/>
                </a:moveTo>
                <a:cubicBezTo>
                  <a:pt x="4915" y="1"/>
                  <a:pt x="4128" y="725"/>
                  <a:pt x="4128" y="1670"/>
                </a:cubicBezTo>
                <a:cubicBezTo>
                  <a:pt x="4128" y="2143"/>
                  <a:pt x="4348" y="2584"/>
                  <a:pt x="4663" y="2899"/>
                </a:cubicBezTo>
                <a:lnTo>
                  <a:pt x="4695" y="2931"/>
                </a:lnTo>
                <a:cubicBezTo>
                  <a:pt x="3592" y="3372"/>
                  <a:pt x="2773" y="4474"/>
                  <a:pt x="2773" y="5829"/>
                </a:cubicBezTo>
                <a:cubicBezTo>
                  <a:pt x="2773" y="6018"/>
                  <a:pt x="2930" y="6176"/>
                  <a:pt x="3119" y="6176"/>
                </a:cubicBezTo>
                <a:lnTo>
                  <a:pt x="5514" y="6176"/>
                </a:lnTo>
                <a:lnTo>
                  <a:pt x="5514" y="8255"/>
                </a:lnTo>
                <a:lnTo>
                  <a:pt x="4443" y="8255"/>
                </a:lnTo>
                <a:cubicBezTo>
                  <a:pt x="4065" y="7436"/>
                  <a:pt x="3245" y="6869"/>
                  <a:pt x="2300" y="6869"/>
                </a:cubicBezTo>
                <a:cubicBezTo>
                  <a:pt x="1261" y="6869"/>
                  <a:pt x="410" y="7499"/>
                  <a:pt x="32" y="8444"/>
                </a:cubicBezTo>
                <a:cubicBezTo>
                  <a:pt x="0" y="8570"/>
                  <a:pt x="0" y="8696"/>
                  <a:pt x="95" y="8759"/>
                </a:cubicBezTo>
                <a:cubicBezTo>
                  <a:pt x="158" y="8854"/>
                  <a:pt x="253" y="8917"/>
                  <a:pt x="347" y="8917"/>
                </a:cubicBezTo>
                <a:lnTo>
                  <a:pt x="1607" y="8917"/>
                </a:lnTo>
                <a:cubicBezTo>
                  <a:pt x="1828" y="8917"/>
                  <a:pt x="1985" y="9074"/>
                  <a:pt x="1985" y="9295"/>
                </a:cubicBezTo>
                <a:cubicBezTo>
                  <a:pt x="1985" y="9484"/>
                  <a:pt x="1828" y="9641"/>
                  <a:pt x="1607" y="9641"/>
                </a:cubicBezTo>
                <a:lnTo>
                  <a:pt x="347" y="9641"/>
                </a:lnTo>
                <a:cubicBezTo>
                  <a:pt x="253" y="9641"/>
                  <a:pt x="158" y="9673"/>
                  <a:pt x="95" y="9799"/>
                </a:cubicBezTo>
                <a:cubicBezTo>
                  <a:pt x="0" y="9862"/>
                  <a:pt x="0" y="9988"/>
                  <a:pt x="32" y="10114"/>
                </a:cubicBezTo>
                <a:cubicBezTo>
                  <a:pt x="410" y="11059"/>
                  <a:pt x="1292" y="11689"/>
                  <a:pt x="2300" y="11689"/>
                </a:cubicBezTo>
                <a:cubicBezTo>
                  <a:pt x="3182" y="11689"/>
                  <a:pt x="4065" y="11122"/>
                  <a:pt x="4443" y="10303"/>
                </a:cubicBezTo>
                <a:lnTo>
                  <a:pt x="7278" y="10303"/>
                </a:lnTo>
                <a:cubicBezTo>
                  <a:pt x="7688" y="11122"/>
                  <a:pt x="8507" y="11689"/>
                  <a:pt x="9452" y="11689"/>
                </a:cubicBezTo>
                <a:cubicBezTo>
                  <a:pt x="10492" y="11689"/>
                  <a:pt x="11342" y="11059"/>
                  <a:pt x="11689" y="10114"/>
                </a:cubicBezTo>
                <a:cubicBezTo>
                  <a:pt x="11752" y="9988"/>
                  <a:pt x="11752" y="9862"/>
                  <a:pt x="11657" y="9799"/>
                </a:cubicBezTo>
                <a:cubicBezTo>
                  <a:pt x="11594" y="9704"/>
                  <a:pt x="11500" y="9641"/>
                  <a:pt x="11374" y="9641"/>
                </a:cubicBezTo>
                <a:lnTo>
                  <a:pt x="10114" y="9641"/>
                </a:lnTo>
                <a:cubicBezTo>
                  <a:pt x="9925" y="9641"/>
                  <a:pt x="9767" y="9484"/>
                  <a:pt x="9767" y="9295"/>
                </a:cubicBezTo>
                <a:cubicBezTo>
                  <a:pt x="9767" y="9074"/>
                  <a:pt x="9925" y="8917"/>
                  <a:pt x="10114" y="8917"/>
                </a:cubicBezTo>
                <a:lnTo>
                  <a:pt x="11374" y="8917"/>
                </a:lnTo>
                <a:cubicBezTo>
                  <a:pt x="11500" y="8917"/>
                  <a:pt x="11594" y="8885"/>
                  <a:pt x="11657" y="8759"/>
                </a:cubicBezTo>
                <a:cubicBezTo>
                  <a:pt x="11752" y="8696"/>
                  <a:pt x="11752" y="8570"/>
                  <a:pt x="11689" y="8444"/>
                </a:cubicBezTo>
                <a:cubicBezTo>
                  <a:pt x="11342" y="7499"/>
                  <a:pt x="10429" y="6869"/>
                  <a:pt x="9452" y="6869"/>
                </a:cubicBezTo>
                <a:cubicBezTo>
                  <a:pt x="8538" y="6869"/>
                  <a:pt x="7688" y="7436"/>
                  <a:pt x="7278" y="8255"/>
                </a:cubicBezTo>
                <a:lnTo>
                  <a:pt x="6238" y="8255"/>
                </a:lnTo>
                <a:lnTo>
                  <a:pt x="6238" y="6176"/>
                </a:lnTo>
                <a:lnTo>
                  <a:pt x="8633" y="6176"/>
                </a:lnTo>
                <a:cubicBezTo>
                  <a:pt x="8822" y="6176"/>
                  <a:pt x="8979" y="6018"/>
                  <a:pt x="8979" y="5829"/>
                </a:cubicBezTo>
                <a:cubicBezTo>
                  <a:pt x="8979" y="4506"/>
                  <a:pt x="8192" y="3403"/>
                  <a:pt x="7058" y="2931"/>
                </a:cubicBezTo>
                <a:cubicBezTo>
                  <a:pt x="7341" y="2616"/>
                  <a:pt x="7562" y="2175"/>
                  <a:pt x="7562" y="1670"/>
                </a:cubicBezTo>
                <a:cubicBezTo>
                  <a:pt x="7562" y="725"/>
                  <a:pt x="6806" y="1"/>
                  <a:pt x="58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56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4" y="-182619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20B520-B6A4-604B-9825-F48578B7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52" y="2638910"/>
            <a:ext cx="12724515" cy="4863673"/>
          </a:xfrm>
          <a:prstGeom prst="roundRect">
            <a:avLst>
              <a:gd name="adj" fmla="val 13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16" y="2565696"/>
            <a:ext cx="12724515" cy="4857668"/>
          </a:xfrm>
          <a:prstGeom prst="roundRect">
            <a:avLst>
              <a:gd name="adj" fmla="val 134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1535817" y="2698564"/>
            <a:ext cx="10804561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METAS ACTUALIZADAS Y EJECUCIÓN PARTICIPACIONES ACUMULADAS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1719532" y="8137232"/>
            <a:ext cx="990207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EJECUCIÓN PARTICIPACIONES / INVERSIÓN POR TRIMESTRE 2020</a:t>
            </a: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806984"/>
              </p:ext>
            </p:extLst>
          </p:nvPr>
        </p:nvGraphicFramePr>
        <p:xfrm>
          <a:off x="675564" y="9006857"/>
          <a:ext cx="12525061" cy="387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957812"/>
              </p:ext>
            </p:extLst>
          </p:nvPr>
        </p:nvGraphicFramePr>
        <p:xfrm>
          <a:off x="1277666" y="3206215"/>
          <a:ext cx="11874931" cy="40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4239257" y="2764424"/>
            <a:ext cx="4406301" cy="1776091"/>
          </a:xfrm>
          <a:prstGeom prst="roundRect">
            <a:avLst/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596815" y="2928954"/>
            <a:ext cx="2869696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PARTICIPACIONES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005886" y="3457735"/>
            <a:ext cx="194155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2,567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765033" y="2755711"/>
            <a:ext cx="4369398" cy="177609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921196" y="2920240"/>
            <a:ext cx="3924472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PORCENTAJE EJECUCIÓN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837344" y="3366219"/>
            <a:ext cx="1699504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40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% </a:t>
            </a:r>
          </a:p>
        </p:txBody>
      </p:sp>
      <p:sp>
        <p:nvSpPr>
          <p:cNvPr id="33" name="TextBox 214"/>
          <p:cNvSpPr txBox="1"/>
          <p:nvPr/>
        </p:nvSpPr>
        <p:spPr>
          <a:xfrm>
            <a:off x="440653" y="123133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Ejecución GERENCIA CFP en SAN BARTOLO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RESULTADOS ACUMULADOS 2020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4428430" y="8137232"/>
            <a:ext cx="8036174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PARTICIPACIONES / INVERSIÓN (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Millones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) POR SEXO</a:t>
            </a:r>
          </a:p>
        </p:txBody>
      </p:sp>
      <p:graphicFrame>
        <p:nvGraphicFramePr>
          <p:cNvPr id="46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416713"/>
              </p:ext>
            </p:extLst>
          </p:nvPr>
        </p:nvGraphicFramePr>
        <p:xfrm>
          <a:off x="13059518" y="8724483"/>
          <a:ext cx="6711228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118809"/>
              </p:ext>
            </p:extLst>
          </p:nvPr>
        </p:nvGraphicFramePr>
        <p:xfrm>
          <a:off x="17859288" y="8713604"/>
          <a:ext cx="6270713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Rectángulo 47"/>
          <p:cNvSpPr/>
          <p:nvPr/>
        </p:nvSpPr>
        <p:spPr>
          <a:xfrm>
            <a:off x="15453694" y="10315669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PARTICIPACIONES</a:t>
            </a:r>
            <a:endParaRPr kumimoji="0" lang="es-SV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4675982"/>
            <a:ext cx="8901479" cy="1188720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239257" y="6055369"/>
            <a:ext cx="8916335" cy="1245898"/>
          </a:xfrm>
          <a:prstGeom prst="roundRect">
            <a:avLst>
              <a:gd name="adj" fmla="val 12821"/>
            </a:avLst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650024" y="4912640"/>
            <a:ext cx="4206027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$1,675,876</a:t>
            </a: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650024" y="6241896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 $1,293,216 (77%)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957568" y="4977217"/>
            <a:ext cx="219802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Inversión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META</a:t>
            </a:r>
          </a:p>
        </p:txBody>
      </p:sp>
      <p:sp>
        <p:nvSpPr>
          <p:cNvPr id="6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797369" y="6288554"/>
            <a:ext cx="249716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Inversión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1" i="0" u="none" strike="noStrike" kern="1200" baseline="0">
                <a:solidFill>
                  <a:srgbClr val="454545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  <a:sym typeface="Arial"/>
              </a:rPr>
              <a:t>EJECUCIÓN</a:t>
            </a:r>
          </a:p>
        </p:txBody>
      </p:sp>
      <p:sp>
        <p:nvSpPr>
          <p:cNvPr id="62" name="Freeform 245"/>
          <p:cNvSpPr>
            <a:spLocks noEditPoints="1"/>
          </p:cNvSpPr>
          <p:nvPr/>
        </p:nvSpPr>
        <p:spPr bwMode="auto">
          <a:xfrm>
            <a:off x="14581637" y="4865102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Freeform 245"/>
          <p:cNvSpPr>
            <a:spLocks noEditPoints="1"/>
          </p:cNvSpPr>
          <p:nvPr/>
        </p:nvSpPr>
        <p:spPr bwMode="auto">
          <a:xfrm>
            <a:off x="14581637" y="6190583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78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2779067" y="6425909"/>
            <a:ext cx="1956016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Formación a Distancia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2844381" y="4995952"/>
            <a:ext cx="71224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Unidad de 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sp>
        <p:nvSpPr>
          <p:cNvPr id="10" name="Google Shape;10366;p80">
            <a:extLst>
              <a:ext uri="{FF2B5EF4-FFF2-40B4-BE49-F238E27FC236}">
                <a16:creationId xmlns:a16="http://schemas.microsoft.com/office/drawing/2014/main" id="{7BF4FFC3-BDF5-403B-B374-6704546F1406}"/>
              </a:ext>
            </a:extLst>
          </p:cNvPr>
          <p:cNvSpPr/>
          <p:nvPr/>
        </p:nvSpPr>
        <p:spPr>
          <a:xfrm>
            <a:off x="20165701" y="2025385"/>
            <a:ext cx="1616614" cy="1632216"/>
          </a:xfrm>
          <a:custGeom>
            <a:avLst/>
            <a:gdLst/>
            <a:ahLst/>
            <a:cxnLst/>
            <a:rect l="l" t="t" r="r" b="b"/>
            <a:pathLst>
              <a:path w="11689" h="11758" extrusionOk="0">
                <a:moveTo>
                  <a:pt x="8538" y="2747"/>
                </a:moveTo>
                <a:cubicBezTo>
                  <a:pt x="8727" y="2747"/>
                  <a:pt x="8853" y="2905"/>
                  <a:pt x="8853" y="3094"/>
                </a:cubicBezTo>
                <a:cubicBezTo>
                  <a:pt x="8885" y="3251"/>
                  <a:pt x="8727" y="3409"/>
                  <a:pt x="8538" y="3409"/>
                </a:cubicBezTo>
                <a:cubicBezTo>
                  <a:pt x="8444" y="3409"/>
                  <a:pt x="8381" y="3377"/>
                  <a:pt x="8286" y="3346"/>
                </a:cubicBezTo>
                <a:lnTo>
                  <a:pt x="8538" y="2747"/>
                </a:lnTo>
                <a:close/>
                <a:moveTo>
                  <a:pt x="3277" y="1581"/>
                </a:moveTo>
                <a:cubicBezTo>
                  <a:pt x="3844" y="1581"/>
                  <a:pt x="4316" y="2023"/>
                  <a:pt x="4316" y="2590"/>
                </a:cubicBezTo>
                <a:cubicBezTo>
                  <a:pt x="4316" y="3157"/>
                  <a:pt x="3844" y="3598"/>
                  <a:pt x="3277" y="3598"/>
                </a:cubicBezTo>
                <a:cubicBezTo>
                  <a:pt x="2741" y="3598"/>
                  <a:pt x="2269" y="3157"/>
                  <a:pt x="2269" y="2590"/>
                </a:cubicBezTo>
                <a:cubicBezTo>
                  <a:pt x="2269" y="1991"/>
                  <a:pt x="2741" y="1581"/>
                  <a:pt x="3277" y="1581"/>
                </a:cubicBezTo>
                <a:close/>
                <a:moveTo>
                  <a:pt x="9231" y="5457"/>
                </a:moveTo>
                <a:cubicBezTo>
                  <a:pt x="9672" y="5457"/>
                  <a:pt x="10050" y="5740"/>
                  <a:pt x="10208" y="6150"/>
                </a:cubicBezTo>
                <a:lnTo>
                  <a:pt x="8286" y="6150"/>
                </a:lnTo>
                <a:cubicBezTo>
                  <a:pt x="8412" y="5772"/>
                  <a:pt x="8759" y="5457"/>
                  <a:pt x="9231" y="5457"/>
                </a:cubicBezTo>
                <a:close/>
                <a:moveTo>
                  <a:pt x="10932" y="6843"/>
                </a:moveTo>
                <a:lnTo>
                  <a:pt x="10932" y="7504"/>
                </a:lnTo>
                <a:lnTo>
                  <a:pt x="5262" y="7504"/>
                </a:lnTo>
                <a:lnTo>
                  <a:pt x="5262" y="6843"/>
                </a:lnTo>
                <a:close/>
                <a:moveTo>
                  <a:pt x="3403" y="4291"/>
                </a:moveTo>
                <a:cubicBezTo>
                  <a:pt x="4064" y="4322"/>
                  <a:pt x="4631" y="4921"/>
                  <a:pt x="4631" y="5583"/>
                </a:cubicBezTo>
                <a:lnTo>
                  <a:pt x="4631" y="7725"/>
                </a:lnTo>
                <a:cubicBezTo>
                  <a:pt x="4348" y="7567"/>
                  <a:pt x="4033" y="7441"/>
                  <a:pt x="3686" y="7441"/>
                </a:cubicBezTo>
                <a:lnTo>
                  <a:pt x="3340" y="7441"/>
                </a:lnTo>
                <a:lnTo>
                  <a:pt x="3340" y="6402"/>
                </a:lnTo>
                <a:cubicBezTo>
                  <a:pt x="3340" y="6213"/>
                  <a:pt x="3182" y="6055"/>
                  <a:pt x="2962" y="6055"/>
                </a:cubicBezTo>
                <a:cubicBezTo>
                  <a:pt x="2773" y="6055"/>
                  <a:pt x="2615" y="6213"/>
                  <a:pt x="2615" y="6402"/>
                </a:cubicBezTo>
                <a:lnTo>
                  <a:pt x="2615" y="7788"/>
                </a:lnTo>
                <a:cubicBezTo>
                  <a:pt x="2615" y="7977"/>
                  <a:pt x="2773" y="8134"/>
                  <a:pt x="2962" y="8134"/>
                </a:cubicBezTo>
                <a:lnTo>
                  <a:pt x="3655" y="8134"/>
                </a:lnTo>
                <a:cubicBezTo>
                  <a:pt x="4064" y="8134"/>
                  <a:pt x="4474" y="8418"/>
                  <a:pt x="4600" y="8828"/>
                </a:cubicBezTo>
                <a:lnTo>
                  <a:pt x="1985" y="8828"/>
                </a:lnTo>
                <a:lnTo>
                  <a:pt x="1985" y="5583"/>
                </a:lnTo>
                <a:lnTo>
                  <a:pt x="2080" y="5583"/>
                </a:lnTo>
                <a:cubicBezTo>
                  <a:pt x="2080" y="5236"/>
                  <a:pt x="2237" y="4858"/>
                  <a:pt x="2458" y="4637"/>
                </a:cubicBezTo>
                <a:cubicBezTo>
                  <a:pt x="2741" y="4385"/>
                  <a:pt x="3056" y="4291"/>
                  <a:pt x="3403" y="4291"/>
                </a:cubicBezTo>
                <a:close/>
                <a:moveTo>
                  <a:pt x="1040" y="4795"/>
                </a:moveTo>
                <a:cubicBezTo>
                  <a:pt x="1229" y="4795"/>
                  <a:pt x="1418" y="4952"/>
                  <a:pt x="1418" y="5141"/>
                </a:cubicBezTo>
                <a:lnTo>
                  <a:pt x="1418" y="9174"/>
                </a:lnTo>
                <a:lnTo>
                  <a:pt x="1418" y="9300"/>
                </a:lnTo>
                <a:cubicBezTo>
                  <a:pt x="1449" y="9458"/>
                  <a:pt x="1575" y="9521"/>
                  <a:pt x="1733" y="9521"/>
                </a:cubicBezTo>
                <a:lnTo>
                  <a:pt x="5860" y="9521"/>
                </a:lnTo>
                <a:cubicBezTo>
                  <a:pt x="6049" y="9521"/>
                  <a:pt x="6175" y="9678"/>
                  <a:pt x="6175" y="9836"/>
                </a:cubicBezTo>
                <a:lnTo>
                  <a:pt x="6175" y="10938"/>
                </a:lnTo>
                <a:lnTo>
                  <a:pt x="693" y="10938"/>
                </a:lnTo>
                <a:lnTo>
                  <a:pt x="693" y="5141"/>
                </a:lnTo>
                <a:cubicBezTo>
                  <a:pt x="693" y="4952"/>
                  <a:pt x="851" y="4795"/>
                  <a:pt x="1040" y="4795"/>
                </a:cubicBezTo>
                <a:close/>
                <a:moveTo>
                  <a:pt x="7656" y="8197"/>
                </a:moveTo>
                <a:cubicBezTo>
                  <a:pt x="7971" y="8260"/>
                  <a:pt x="8254" y="8576"/>
                  <a:pt x="8254" y="8922"/>
                </a:cubicBezTo>
                <a:lnTo>
                  <a:pt x="8254" y="10938"/>
                </a:lnTo>
                <a:lnTo>
                  <a:pt x="6868" y="10938"/>
                </a:lnTo>
                <a:lnTo>
                  <a:pt x="6868" y="9836"/>
                </a:lnTo>
                <a:cubicBezTo>
                  <a:pt x="6868" y="9269"/>
                  <a:pt x="6396" y="8796"/>
                  <a:pt x="5860" y="8796"/>
                </a:cubicBezTo>
                <a:lnTo>
                  <a:pt x="5388" y="8796"/>
                </a:lnTo>
                <a:cubicBezTo>
                  <a:pt x="5356" y="8576"/>
                  <a:pt x="5230" y="8386"/>
                  <a:pt x="5104" y="8197"/>
                </a:cubicBezTo>
                <a:close/>
                <a:moveTo>
                  <a:pt x="9185" y="1"/>
                </a:moveTo>
                <a:cubicBezTo>
                  <a:pt x="9049" y="1"/>
                  <a:pt x="8908" y="88"/>
                  <a:pt x="8885" y="227"/>
                </a:cubicBezTo>
                <a:lnTo>
                  <a:pt x="6837" y="5078"/>
                </a:lnTo>
                <a:cubicBezTo>
                  <a:pt x="6774" y="5236"/>
                  <a:pt x="6837" y="5457"/>
                  <a:pt x="7026" y="5520"/>
                </a:cubicBezTo>
                <a:cubicBezTo>
                  <a:pt x="7089" y="5520"/>
                  <a:pt x="7120" y="5551"/>
                  <a:pt x="7152" y="5551"/>
                </a:cubicBezTo>
                <a:cubicBezTo>
                  <a:pt x="7278" y="5551"/>
                  <a:pt x="7435" y="5457"/>
                  <a:pt x="7467" y="5362"/>
                </a:cubicBezTo>
                <a:lnTo>
                  <a:pt x="8034" y="4039"/>
                </a:lnTo>
                <a:cubicBezTo>
                  <a:pt x="8191" y="4133"/>
                  <a:pt x="8349" y="4165"/>
                  <a:pt x="8538" y="4165"/>
                </a:cubicBezTo>
                <a:cubicBezTo>
                  <a:pt x="8664" y="4165"/>
                  <a:pt x="8759" y="4133"/>
                  <a:pt x="8885" y="4133"/>
                </a:cubicBezTo>
                <a:lnTo>
                  <a:pt x="8885" y="4921"/>
                </a:lnTo>
                <a:cubicBezTo>
                  <a:pt x="8223" y="5047"/>
                  <a:pt x="7719" y="5583"/>
                  <a:pt x="7561" y="6244"/>
                </a:cubicBezTo>
                <a:lnTo>
                  <a:pt x="5293" y="6244"/>
                </a:lnTo>
                <a:lnTo>
                  <a:pt x="5293" y="5709"/>
                </a:lnTo>
                <a:cubicBezTo>
                  <a:pt x="5293" y="4984"/>
                  <a:pt x="4915" y="4354"/>
                  <a:pt x="4348" y="4007"/>
                </a:cubicBezTo>
                <a:cubicBezTo>
                  <a:pt x="4757" y="3692"/>
                  <a:pt x="4978" y="3220"/>
                  <a:pt x="4978" y="2653"/>
                </a:cubicBezTo>
                <a:cubicBezTo>
                  <a:pt x="4978" y="1707"/>
                  <a:pt x="4253" y="983"/>
                  <a:pt x="3308" y="983"/>
                </a:cubicBezTo>
                <a:cubicBezTo>
                  <a:pt x="2363" y="983"/>
                  <a:pt x="1607" y="1707"/>
                  <a:pt x="1607" y="2653"/>
                </a:cubicBezTo>
                <a:cubicBezTo>
                  <a:pt x="1607" y="3220"/>
                  <a:pt x="1890" y="3724"/>
                  <a:pt x="2269" y="4039"/>
                </a:cubicBezTo>
                <a:cubicBezTo>
                  <a:pt x="2143" y="4133"/>
                  <a:pt x="2080" y="4196"/>
                  <a:pt x="1985" y="4291"/>
                </a:cubicBezTo>
                <a:cubicBezTo>
                  <a:pt x="1922" y="4354"/>
                  <a:pt x="1827" y="4448"/>
                  <a:pt x="1764" y="4543"/>
                </a:cubicBezTo>
                <a:cubicBezTo>
                  <a:pt x="1575" y="4354"/>
                  <a:pt x="1323" y="4228"/>
                  <a:pt x="1008" y="4228"/>
                </a:cubicBezTo>
                <a:cubicBezTo>
                  <a:pt x="473" y="4228"/>
                  <a:pt x="0" y="4700"/>
                  <a:pt x="0" y="5268"/>
                </a:cubicBezTo>
                <a:lnTo>
                  <a:pt x="0" y="11411"/>
                </a:lnTo>
                <a:cubicBezTo>
                  <a:pt x="0" y="11600"/>
                  <a:pt x="158" y="11758"/>
                  <a:pt x="347" y="11758"/>
                </a:cubicBezTo>
                <a:lnTo>
                  <a:pt x="8570" y="11758"/>
                </a:lnTo>
                <a:cubicBezTo>
                  <a:pt x="8759" y="11758"/>
                  <a:pt x="8916" y="11600"/>
                  <a:pt x="8916" y="11411"/>
                </a:cubicBezTo>
                <a:lnTo>
                  <a:pt x="8916" y="9048"/>
                </a:lnTo>
                <a:cubicBezTo>
                  <a:pt x="8916" y="8765"/>
                  <a:pt x="8853" y="8544"/>
                  <a:pt x="8727" y="8292"/>
                </a:cubicBezTo>
                <a:lnTo>
                  <a:pt x="11342" y="8292"/>
                </a:lnTo>
                <a:cubicBezTo>
                  <a:pt x="11531" y="8292"/>
                  <a:pt x="11689" y="8134"/>
                  <a:pt x="11689" y="7945"/>
                </a:cubicBezTo>
                <a:lnTo>
                  <a:pt x="11689" y="6559"/>
                </a:lnTo>
                <a:cubicBezTo>
                  <a:pt x="11689" y="6339"/>
                  <a:pt x="11531" y="6181"/>
                  <a:pt x="11310" y="6181"/>
                </a:cubicBezTo>
                <a:lnTo>
                  <a:pt x="10901" y="6181"/>
                </a:lnTo>
                <a:cubicBezTo>
                  <a:pt x="10775" y="5520"/>
                  <a:pt x="10239" y="4984"/>
                  <a:pt x="9546" y="4826"/>
                </a:cubicBezTo>
                <a:lnTo>
                  <a:pt x="9546" y="3094"/>
                </a:lnTo>
                <a:cubicBezTo>
                  <a:pt x="9546" y="2621"/>
                  <a:pt x="9231" y="2243"/>
                  <a:pt x="8790" y="2117"/>
                </a:cubicBezTo>
                <a:lnTo>
                  <a:pt x="9515" y="447"/>
                </a:lnTo>
                <a:cubicBezTo>
                  <a:pt x="9578" y="290"/>
                  <a:pt x="9515" y="69"/>
                  <a:pt x="9326" y="38"/>
                </a:cubicBezTo>
                <a:cubicBezTo>
                  <a:pt x="9283" y="12"/>
                  <a:pt x="9234" y="1"/>
                  <a:pt x="91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34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57EC796-242F-45F3-A19D-304B6B04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37" y="1467455"/>
            <a:ext cx="2931232" cy="16024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E2D7F-F108-48CD-B622-267B6ACF28B5}"/>
              </a:ext>
            </a:extLst>
          </p:cNvPr>
          <p:cNvSpPr/>
          <p:nvPr/>
        </p:nvSpPr>
        <p:spPr>
          <a:xfrm>
            <a:off x="2093753" y="6559852"/>
            <a:ext cx="2019014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s-SV" sz="16600" i="0" u="none" strike="noStrike" kern="1200" cap="none" spc="0" normalizeH="0" baseline="0" noProof="0">
                <a:ln w="57150">
                  <a:solidFill>
                    <a:schemeClr val="accent5"/>
                  </a:solidFill>
                  <a:prstDash val="solid"/>
                </a:ln>
                <a:noFill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Actividades relevantes</a:t>
            </a:r>
            <a:endParaRPr lang="es-SV" sz="16600" cap="none" spc="0">
              <a:ln w="5715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3358D3-8619-4DE7-9E51-25FB6514688C}"/>
              </a:ext>
            </a:extLst>
          </p:cNvPr>
          <p:cNvSpPr/>
          <p:nvPr/>
        </p:nvSpPr>
        <p:spPr>
          <a:xfrm>
            <a:off x="2093753" y="8815142"/>
            <a:ext cx="600036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SV" sz="13800" kern="120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e</a:t>
            </a:r>
            <a:r>
              <a:rPr kumimoji="0" lang="es-SV" sz="13800" i="0" u="none" strike="noStrike" kern="1200" cap="none" spc="0" normalizeH="0" baseline="0" noProof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n 2020</a:t>
            </a:r>
            <a:endParaRPr lang="es-SV" sz="13800" cap="none" spc="0">
              <a:ln w="10160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471826-84AE-474B-AED5-E1D9E451F654}"/>
              </a:ext>
            </a:extLst>
          </p:cNvPr>
          <p:cNvSpPr/>
          <p:nvPr/>
        </p:nvSpPr>
        <p:spPr>
          <a:xfrm>
            <a:off x="18703855" y="1064610"/>
            <a:ext cx="3918858" cy="4010656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6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16" y="2565696"/>
            <a:ext cx="12724515" cy="4857668"/>
          </a:xfrm>
          <a:prstGeom prst="roundRect">
            <a:avLst>
              <a:gd name="adj" fmla="val 134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2163391" y="2698564"/>
            <a:ext cx="9549409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METAS Y EJECUCIÓN PARTICIPACIONES ACUMULADAS</a:t>
            </a: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E7B8A8DD-4169-4C4A-80B0-B6DFF8EDA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287770"/>
              </p:ext>
            </p:extLst>
          </p:nvPr>
        </p:nvGraphicFramePr>
        <p:xfrm>
          <a:off x="1404782" y="8872896"/>
          <a:ext cx="12724515" cy="387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306104"/>
              </p:ext>
            </p:extLst>
          </p:nvPr>
        </p:nvGraphicFramePr>
        <p:xfrm>
          <a:off x="1277666" y="3556769"/>
          <a:ext cx="11874931" cy="367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4239257" y="2764424"/>
            <a:ext cx="4406301" cy="1776091"/>
          </a:xfrm>
          <a:prstGeom prst="roundRect">
            <a:avLst/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596815" y="2928954"/>
            <a:ext cx="2488182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PARTICIPACIONES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005886" y="3425078"/>
            <a:ext cx="233108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18,381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765033" y="2755711"/>
            <a:ext cx="4369398" cy="177609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921196" y="2920240"/>
            <a:ext cx="3924472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PORCENTAJE EJECUCIÓN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837344" y="3366219"/>
            <a:ext cx="2089033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135% </a:t>
            </a:r>
          </a:p>
        </p:txBody>
      </p:sp>
      <p:sp>
        <p:nvSpPr>
          <p:cNvPr id="33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DE FORMACIÓN A DISTANCIA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5169017" y="8137232"/>
            <a:ext cx="655500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PARTICIPACIONES/ INVERSIÓN POR SEXO</a:t>
            </a:r>
          </a:p>
        </p:txBody>
      </p:sp>
      <p:graphicFrame>
        <p:nvGraphicFramePr>
          <p:cNvPr id="46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332364"/>
              </p:ext>
            </p:extLst>
          </p:nvPr>
        </p:nvGraphicFramePr>
        <p:xfrm>
          <a:off x="13059518" y="8724483"/>
          <a:ext cx="6711228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7" name="Chart 90">
            <a:extLst>
              <a:ext uri="{FF2B5EF4-FFF2-40B4-BE49-F238E27FC236}">
                <a16:creationId xmlns:a16="http://schemas.microsoft.com/office/drawing/2014/main" id="{1E2273CD-6BCB-BD49-A903-6E5D42A21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938896"/>
              </p:ext>
            </p:extLst>
          </p:nvPr>
        </p:nvGraphicFramePr>
        <p:xfrm>
          <a:off x="17859288" y="8665478"/>
          <a:ext cx="6270713" cy="404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8" name="Rectángulo 47"/>
          <p:cNvSpPr/>
          <p:nvPr/>
        </p:nvSpPr>
        <p:spPr>
          <a:xfrm>
            <a:off x="15487658" y="10313997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</a:t>
            </a:r>
            <a:endParaRPr lang="es-SV" sz="2000"/>
          </a:p>
        </p:txBody>
      </p:sp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4675982"/>
            <a:ext cx="8901479" cy="1188720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239257" y="6007243"/>
            <a:ext cx="8916335" cy="1134829"/>
          </a:xfrm>
          <a:prstGeom prst="roundRect">
            <a:avLst>
              <a:gd name="adj" fmla="val 12821"/>
            </a:avLst>
          </a:prstGeom>
          <a:solidFill>
            <a:srgbClr val="FD8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650025" y="4977954"/>
            <a:ext cx="3539752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$1,466,446</a:t>
            </a: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650024" y="6193770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$1,619,821 (110.4%)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957568" y="4977217"/>
            <a:ext cx="219802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Inversión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META</a:t>
            </a:r>
          </a:p>
        </p:txBody>
      </p:sp>
      <p:sp>
        <p:nvSpPr>
          <p:cNvPr id="6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797369" y="6142457"/>
            <a:ext cx="2497164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Inversión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EJECUCIÓN</a:t>
            </a:r>
          </a:p>
        </p:txBody>
      </p:sp>
      <p:sp>
        <p:nvSpPr>
          <p:cNvPr id="62" name="Freeform 245"/>
          <p:cNvSpPr>
            <a:spLocks noEditPoints="1"/>
          </p:cNvSpPr>
          <p:nvPr/>
        </p:nvSpPr>
        <p:spPr bwMode="auto">
          <a:xfrm>
            <a:off x="14581637" y="4865102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63" name="Freeform 245"/>
          <p:cNvSpPr>
            <a:spLocks noEditPoints="1"/>
          </p:cNvSpPr>
          <p:nvPr/>
        </p:nvSpPr>
        <p:spPr bwMode="auto">
          <a:xfrm>
            <a:off x="14581637" y="6142457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35" name="TextBox 80">
            <a:extLst>
              <a:ext uri="{FF2B5EF4-FFF2-40B4-BE49-F238E27FC236}">
                <a16:creationId xmlns:a16="http://schemas.microsoft.com/office/drawing/2014/main" id="{61C34AA2-BC54-42A3-8E21-B75B6D3900EF}"/>
              </a:ext>
            </a:extLst>
          </p:cNvPr>
          <p:cNvSpPr txBox="1"/>
          <p:nvPr/>
        </p:nvSpPr>
        <p:spPr>
          <a:xfrm>
            <a:off x="2046102" y="8137232"/>
            <a:ext cx="990207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>
                <a:latin typeface="Poppins SemiBold" pitchFamily="2" charset="77"/>
                <a:ea typeface="League Spartan" charset="0"/>
                <a:cs typeface="Poppins SemiBold" pitchFamily="2" charset="77"/>
              </a:rPr>
              <a:t>EJECUCIÓN </a:t>
            </a:r>
            <a:r>
              <a:rPr lang="en-US" sz="2800" b="1">
                <a:solidFill>
                  <a:srgbClr val="000000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PARTICIPACIONES / INVERSIÓN POR TRIMESTRE 2020</a:t>
            </a:r>
          </a:p>
        </p:txBody>
      </p:sp>
    </p:spTree>
    <p:extLst>
      <p:ext uri="{BB962C8B-B14F-4D97-AF65-F5344CB8AC3E}">
        <p14:creationId xmlns:p14="http://schemas.microsoft.com/office/powerpoint/2010/main" val="1385282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2460158"/>
            <a:ext cx="17815441" cy="7399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7470656" y="2709187"/>
            <a:ext cx="8767144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EJECUCIÓN PARTICIPACIONES ACUMULADAS 2019 Y 2020</a:t>
            </a:r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916657"/>
              </p:ext>
            </p:extLst>
          </p:nvPr>
        </p:nvGraphicFramePr>
        <p:xfrm>
          <a:off x="3301158" y="3350187"/>
          <a:ext cx="16897028" cy="624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634B62EE-9AC5-44AD-BB00-B6A000B328F0}"/>
              </a:ext>
            </a:extLst>
          </p:cNvPr>
          <p:cNvGrpSpPr/>
          <p:nvPr/>
        </p:nvGrpSpPr>
        <p:grpSpPr>
          <a:xfrm>
            <a:off x="4873682" y="10250259"/>
            <a:ext cx="4406301" cy="1776091"/>
            <a:chOff x="14576142" y="4710538"/>
            <a:chExt cx="4406301" cy="1776091"/>
          </a:xfrm>
        </p:grpSpPr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C8153887-2EF5-9D43-AF39-95DB79240DA5}"/>
                </a:ext>
              </a:extLst>
            </p:cNvPr>
            <p:cNvSpPr/>
            <p:nvPr/>
          </p:nvSpPr>
          <p:spPr>
            <a:xfrm>
              <a:off x="14576142" y="4710538"/>
              <a:ext cx="4406301" cy="1776091"/>
            </a:xfrm>
            <a:prstGeom prst="roundRect">
              <a:avLst/>
            </a:prstGeom>
            <a:solidFill>
              <a:srgbClr val="FD8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E265CFB4-0729-4585-9227-7A597817E8BF}"/>
                </a:ext>
              </a:extLst>
            </p:cNvPr>
            <p:cNvGrpSpPr/>
            <p:nvPr/>
          </p:nvGrpSpPr>
          <p:grpSpPr>
            <a:xfrm>
              <a:off x="14933700" y="4875068"/>
              <a:ext cx="3179075" cy="1450854"/>
              <a:chOff x="14596815" y="2928954"/>
              <a:chExt cx="3179075" cy="1450854"/>
            </a:xfrm>
          </p:grpSpPr>
          <p:sp>
            <p:nvSpPr>
              <p:cNvPr id="83" name="TextBox 15">
                <a:extLst>
                  <a:ext uri="{FF2B5EF4-FFF2-40B4-BE49-F238E27FC236}">
                    <a16:creationId xmlns:a16="http://schemas.microsoft.com/office/drawing/2014/main" id="{5986A46D-F945-5942-95ED-BE3BC72013D7}"/>
                  </a:ext>
                </a:extLst>
              </p:cNvPr>
              <p:cNvSpPr txBox="1"/>
              <p:nvPr/>
            </p:nvSpPr>
            <p:spPr>
              <a:xfrm>
                <a:off x="14596815" y="2928954"/>
                <a:ext cx="3179075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PARTICIPACIONES 2019</a:t>
                </a:r>
              </a:p>
            </p:txBody>
          </p:sp>
          <p:sp>
            <p:nvSpPr>
              <p:cNvPr id="85" name="TextBox 16">
                <a:extLst>
                  <a:ext uri="{FF2B5EF4-FFF2-40B4-BE49-F238E27FC236}">
                    <a16:creationId xmlns:a16="http://schemas.microsoft.com/office/drawing/2014/main" id="{3FACDE6B-9F49-CC49-8F24-B6D9E40619B0}"/>
                  </a:ext>
                </a:extLst>
              </p:cNvPr>
              <p:cNvSpPr txBox="1"/>
              <p:nvPr/>
            </p:nvSpPr>
            <p:spPr>
              <a:xfrm>
                <a:off x="15152423" y="3364145"/>
                <a:ext cx="2331087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12,119</a:t>
                </a:r>
              </a:p>
            </p:txBody>
          </p:sp>
        </p:grpSp>
      </p:grpSp>
      <p:sp>
        <p:nvSpPr>
          <p:cNvPr id="33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DE FORMACIÓN A DISTANCIA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COMPARATIVO PARTICIPACIONES EN 2020 Y 2019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AFFCDCE-62B1-459C-BAEA-942134822C84}"/>
              </a:ext>
            </a:extLst>
          </p:cNvPr>
          <p:cNvGrpSpPr/>
          <p:nvPr/>
        </p:nvGrpSpPr>
        <p:grpSpPr>
          <a:xfrm>
            <a:off x="9770171" y="10242061"/>
            <a:ext cx="4369398" cy="1776091"/>
            <a:chOff x="14567318" y="6624453"/>
            <a:chExt cx="4369398" cy="1776091"/>
          </a:xfrm>
        </p:grpSpPr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C8B5BEA9-0BC4-4B1E-B1E5-F5B2ED416D06}"/>
                </a:ext>
              </a:extLst>
            </p:cNvPr>
            <p:cNvSpPr/>
            <p:nvPr/>
          </p:nvSpPr>
          <p:spPr>
            <a:xfrm>
              <a:off x="14567318" y="6624453"/>
              <a:ext cx="4369398" cy="1776091"/>
            </a:xfrm>
            <a:prstGeom prst="roundRect">
              <a:avLst/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82449ACA-3C9A-489D-9424-AA7C190FAE0C}"/>
                </a:ext>
              </a:extLst>
            </p:cNvPr>
            <p:cNvGrpSpPr/>
            <p:nvPr/>
          </p:nvGrpSpPr>
          <p:grpSpPr>
            <a:xfrm>
              <a:off x="15065313" y="6858000"/>
              <a:ext cx="3179075" cy="1450854"/>
              <a:chOff x="14596815" y="2928954"/>
              <a:chExt cx="3179075" cy="1450854"/>
            </a:xfrm>
          </p:grpSpPr>
          <p:sp>
            <p:nvSpPr>
              <p:cNvPr id="32" name="TextBox 15">
                <a:extLst>
                  <a:ext uri="{FF2B5EF4-FFF2-40B4-BE49-F238E27FC236}">
                    <a16:creationId xmlns:a16="http://schemas.microsoft.com/office/drawing/2014/main" id="{2D6415B5-B35E-4FA0-B52A-1F9D246D9BC8}"/>
                  </a:ext>
                </a:extLst>
              </p:cNvPr>
              <p:cNvSpPr txBox="1"/>
              <p:nvPr/>
            </p:nvSpPr>
            <p:spPr>
              <a:xfrm>
                <a:off x="14596815" y="2928954"/>
                <a:ext cx="3179075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PARTICIPACIONES 2020</a:t>
                </a: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592EA6F5-63E7-48FD-9292-9D4C3BF84585}"/>
                  </a:ext>
                </a:extLst>
              </p:cNvPr>
              <p:cNvSpPr txBox="1"/>
              <p:nvPr/>
            </p:nvSpPr>
            <p:spPr>
              <a:xfrm>
                <a:off x="15152423" y="3364145"/>
                <a:ext cx="2331087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18,381</a:t>
                </a:r>
              </a:p>
            </p:txBody>
          </p:sp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657F087-59AE-4997-AE30-B8201C6F7AB2}"/>
              </a:ext>
            </a:extLst>
          </p:cNvPr>
          <p:cNvGrpSpPr/>
          <p:nvPr/>
        </p:nvGrpSpPr>
        <p:grpSpPr>
          <a:xfrm>
            <a:off x="14629757" y="10242060"/>
            <a:ext cx="4369398" cy="1776091"/>
            <a:chOff x="19146830" y="5713768"/>
            <a:chExt cx="4369398" cy="1776091"/>
          </a:xfrm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1D7EFDD7-409C-4C92-B3DB-078CFFF541E4}"/>
                </a:ext>
              </a:extLst>
            </p:cNvPr>
            <p:cNvSpPr/>
            <p:nvPr/>
          </p:nvSpPr>
          <p:spPr>
            <a:xfrm>
              <a:off x="19146830" y="5713768"/>
              <a:ext cx="4369398" cy="1776091"/>
            </a:xfrm>
            <a:prstGeom prst="roundRect">
              <a:avLst>
                <a:gd name="adj" fmla="val 12821"/>
              </a:avLst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65DD378-1503-4CDC-B52B-1D1EEDD24413}"/>
                </a:ext>
              </a:extLst>
            </p:cNvPr>
            <p:cNvGrpSpPr/>
            <p:nvPr/>
          </p:nvGrpSpPr>
          <p:grpSpPr>
            <a:xfrm>
              <a:off x="19428299" y="5831549"/>
              <a:ext cx="3728906" cy="1477328"/>
              <a:chOff x="18921196" y="2920240"/>
              <a:chExt cx="3728906" cy="1477328"/>
            </a:xfrm>
          </p:grpSpPr>
          <p:sp>
            <p:nvSpPr>
              <p:cNvPr id="99" name="TextBox 16">
                <a:extLst>
                  <a:ext uri="{FF2B5EF4-FFF2-40B4-BE49-F238E27FC236}">
                    <a16:creationId xmlns:a16="http://schemas.microsoft.com/office/drawing/2014/main" id="{3FACDE6B-9F49-CC49-8F24-B6D9E40619B0}"/>
                  </a:ext>
                </a:extLst>
              </p:cNvPr>
              <p:cNvSpPr txBox="1"/>
              <p:nvPr/>
            </p:nvSpPr>
            <p:spPr>
              <a:xfrm>
                <a:off x="19577817" y="3381905"/>
                <a:ext cx="2677336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+51.7% </a:t>
                </a:r>
              </a:p>
            </p:txBody>
          </p:sp>
          <p:sp>
            <p:nvSpPr>
              <p:cNvPr id="98" name="TextBox 15">
                <a:extLst>
                  <a:ext uri="{FF2B5EF4-FFF2-40B4-BE49-F238E27FC236}">
                    <a16:creationId xmlns:a16="http://schemas.microsoft.com/office/drawing/2014/main" id="{5986A46D-F945-5942-95ED-BE3BC72013D7}"/>
                  </a:ext>
                </a:extLst>
              </p:cNvPr>
              <p:cNvSpPr txBox="1"/>
              <p:nvPr/>
            </p:nvSpPr>
            <p:spPr>
              <a:xfrm>
                <a:off x="18921196" y="2920240"/>
                <a:ext cx="3728906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PORCENTAJE INCREMENTO </a:t>
                </a:r>
              </a:p>
            </p:txBody>
          </p:sp>
        </p:grpSp>
      </p:grpSp>
      <p:sp>
        <p:nvSpPr>
          <p:cNvPr id="25" name="TextBox 5">
            <a:extLst>
              <a:ext uri="{FF2B5EF4-FFF2-40B4-BE49-F238E27FC236}">
                <a16:creationId xmlns:a16="http://schemas.microsoft.com/office/drawing/2014/main" id="{5E0C9F6F-DE4F-40B5-A061-B4E69CBC13BB}"/>
              </a:ext>
            </a:extLst>
          </p:cNvPr>
          <p:cNvSpPr txBox="1"/>
          <p:nvPr/>
        </p:nvSpPr>
        <p:spPr>
          <a:xfrm>
            <a:off x="14926355" y="12607132"/>
            <a:ext cx="8917826" cy="523733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Nota: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2018, la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ejecuci</a:t>
            </a:r>
            <a:r>
              <a:rPr lang="en-US" sz="2800" b="1" i="1" dirty="0" err="1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ón</a:t>
            </a:r>
            <a:r>
              <a:rPr lang="en-US" sz="2800" b="1" i="1" dirty="0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2800" b="1" i="1" dirty="0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participaciones</a:t>
            </a:r>
            <a:r>
              <a:rPr lang="en-US" sz="2800" b="1" i="1" dirty="0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fue</a:t>
            </a:r>
            <a:r>
              <a:rPr lang="en-US" sz="2800" b="1" i="1" dirty="0">
                <a:solidFill>
                  <a:schemeClr val="tx2"/>
                </a:solidFill>
                <a:latin typeface="Poppins"/>
                <a:ea typeface="Lato Light" panose="020F0502020204030203" pitchFamily="34" charset="0"/>
                <a:cs typeface="Lato Light" panose="020F0502020204030203" pitchFamily="34" charset="0"/>
              </a:rPr>
              <a:t> de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8,495</a:t>
            </a:r>
          </a:p>
        </p:txBody>
      </p:sp>
    </p:spTree>
    <p:extLst>
      <p:ext uri="{BB962C8B-B14F-4D97-AF65-F5344CB8AC3E}">
        <p14:creationId xmlns:p14="http://schemas.microsoft.com/office/powerpoint/2010/main" val="816502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2309779"/>
            <a:ext cx="16602075" cy="78204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7672889" y="2577007"/>
            <a:ext cx="7742825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800" b="1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EJECUCIÓN INVERSIÓN ACUMULADAS 2019 Y 2020</a:t>
            </a:r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4986"/>
              </p:ext>
            </p:extLst>
          </p:nvPr>
        </p:nvGraphicFramePr>
        <p:xfrm>
          <a:off x="3371850" y="3218008"/>
          <a:ext cx="17112086" cy="644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634B62EE-9AC5-44AD-BB00-B6A000B328F0}"/>
              </a:ext>
            </a:extLst>
          </p:cNvPr>
          <p:cNvGrpSpPr/>
          <p:nvPr/>
        </p:nvGrpSpPr>
        <p:grpSpPr>
          <a:xfrm>
            <a:off x="5032084" y="10497992"/>
            <a:ext cx="4406301" cy="1776091"/>
            <a:chOff x="14576142" y="4710538"/>
            <a:chExt cx="4406301" cy="1776091"/>
          </a:xfrm>
        </p:grpSpPr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C8153887-2EF5-9D43-AF39-95DB79240DA5}"/>
                </a:ext>
              </a:extLst>
            </p:cNvPr>
            <p:cNvSpPr/>
            <p:nvPr/>
          </p:nvSpPr>
          <p:spPr>
            <a:xfrm>
              <a:off x="14576142" y="4710538"/>
              <a:ext cx="4406301" cy="1776091"/>
            </a:xfrm>
            <a:prstGeom prst="roundRect">
              <a:avLst/>
            </a:prstGeom>
            <a:solidFill>
              <a:srgbClr val="FD8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E265CFB4-0729-4585-9227-7A597817E8BF}"/>
                </a:ext>
              </a:extLst>
            </p:cNvPr>
            <p:cNvGrpSpPr/>
            <p:nvPr/>
          </p:nvGrpSpPr>
          <p:grpSpPr>
            <a:xfrm>
              <a:off x="14933700" y="4875068"/>
              <a:ext cx="3366123" cy="1432850"/>
              <a:chOff x="14596815" y="2928954"/>
              <a:chExt cx="3366123" cy="1432850"/>
            </a:xfrm>
          </p:grpSpPr>
          <p:sp>
            <p:nvSpPr>
              <p:cNvPr id="83" name="TextBox 15">
                <a:extLst>
                  <a:ext uri="{FF2B5EF4-FFF2-40B4-BE49-F238E27FC236}">
                    <a16:creationId xmlns:a16="http://schemas.microsoft.com/office/drawing/2014/main" id="{5986A46D-F945-5942-95ED-BE3BC72013D7}"/>
                  </a:ext>
                </a:extLst>
              </p:cNvPr>
              <p:cNvSpPr txBox="1"/>
              <p:nvPr/>
            </p:nvSpPr>
            <p:spPr>
              <a:xfrm>
                <a:off x="14596815" y="2928954"/>
                <a:ext cx="2303836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INVERSIÓN 2019</a:t>
                </a:r>
              </a:p>
            </p:txBody>
          </p:sp>
          <p:sp>
            <p:nvSpPr>
              <p:cNvPr id="85" name="TextBox 16">
                <a:extLst>
                  <a:ext uri="{FF2B5EF4-FFF2-40B4-BE49-F238E27FC236}">
                    <a16:creationId xmlns:a16="http://schemas.microsoft.com/office/drawing/2014/main" id="{3FACDE6B-9F49-CC49-8F24-B6D9E40619B0}"/>
                  </a:ext>
                </a:extLst>
              </p:cNvPr>
              <p:cNvSpPr txBox="1"/>
              <p:nvPr/>
            </p:nvSpPr>
            <p:spPr>
              <a:xfrm>
                <a:off x="14852791" y="3346141"/>
                <a:ext cx="3110147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$920,137</a:t>
                </a:r>
              </a:p>
            </p:txBody>
          </p:sp>
        </p:grpSp>
      </p:grpSp>
      <p:sp>
        <p:nvSpPr>
          <p:cNvPr id="33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DE FORMACIÓN A DISTANCIA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/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COMPARATIVO INVERSIÓN EN 2020 Y 2019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AFFCDCE-62B1-459C-BAEA-942134822C84}"/>
              </a:ext>
            </a:extLst>
          </p:cNvPr>
          <p:cNvGrpSpPr/>
          <p:nvPr/>
        </p:nvGrpSpPr>
        <p:grpSpPr>
          <a:xfrm>
            <a:off x="9766696" y="10501450"/>
            <a:ext cx="4369398" cy="1776091"/>
            <a:chOff x="14567318" y="6624453"/>
            <a:chExt cx="4369398" cy="1776091"/>
          </a:xfrm>
        </p:grpSpPr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C8B5BEA9-0BC4-4B1E-B1E5-F5B2ED416D06}"/>
                </a:ext>
              </a:extLst>
            </p:cNvPr>
            <p:cNvSpPr/>
            <p:nvPr/>
          </p:nvSpPr>
          <p:spPr>
            <a:xfrm>
              <a:off x="14567318" y="6624453"/>
              <a:ext cx="4369398" cy="1776091"/>
            </a:xfrm>
            <a:prstGeom prst="roundRect">
              <a:avLst/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82449ACA-3C9A-489D-9424-AA7C190FAE0C}"/>
                </a:ext>
              </a:extLst>
            </p:cNvPr>
            <p:cNvGrpSpPr/>
            <p:nvPr/>
          </p:nvGrpSpPr>
          <p:grpSpPr>
            <a:xfrm>
              <a:off x="15065313" y="6858000"/>
              <a:ext cx="3698448" cy="1477328"/>
              <a:chOff x="14596815" y="2928954"/>
              <a:chExt cx="3698448" cy="1477328"/>
            </a:xfrm>
          </p:grpSpPr>
          <p:sp>
            <p:nvSpPr>
              <p:cNvPr id="32" name="TextBox 15">
                <a:extLst>
                  <a:ext uri="{FF2B5EF4-FFF2-40B4-BE49-F238E27FC236}">
                    <a16:creationId xmlns:a16="http://schemas.microsoft.com/office/drawing/2014/main" id="{2D6415B5-B35E-4FA0-B52A-1F9D246D9BC8}"/>
                  </a:ext>
                </a:extLst>
              </p:cNvPr>
              <p:cNvSpPr txBox="1"/>
              <p:nvPr/>
            </p:nvSpPr>
            <p:spPr>
              <a:xfrm>
                <a:off x="14596815" y="2928954"/>
                <a:ext cx="3179075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PARTICIPACIONES 2020</a:t>
                </a: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592EA6F5-63E7-48FD-9292-9D4C3BF84585}"/>
                  </a:ext>
                </a:extLst>
              </p:cNvPr>
              <p:cNvSpPr txBox="1"/>
              <p:nvPr/>
            </p:nvSpPr>
            <p:spPr>
              <a:xfrm>
                <a:off x="14596815" y="3390619"/>
                <a:ext cx="3698448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$1,619,822</a:t>
                </a:r>
              </a:p>
            </p:txBody>
          </p:sp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657F087-59AE-4997-AE30-B8201C6F7AB2}"/>
              </a:ext>
            </a:extLst>
          </p:cNvPr>
          <p:cNvGrpSpPr/>
          <p:nvPr/>
        </p:nvGrpSpPr>
        <p:grpSpPr>
          <a:xfrm>
            <a:off x="14505116" y="10503098"/>
            <a:ext cx="4369398" cy="1776091"/>
            <a:chOff x="19146830" y="5713768"/>
            <a:chExt cx="4369398" cy="1776091"/>
          </a:xfrm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1D7EFDD7-409C-4C92-B3DB-078CFFF541E4}"/>
                </a:ext>
              </a:extLst>
            </p:cNvPr>
            <p:cNvSpPr/>
            <p:nvPr/>
          </p:nvSpPr>
          <p:spPr>
            <a:xfrm>
              <a:off x="19146830" y="5713768"/>
              <a:ext cx="4369398" cy="1776091"/>
            </a:xfrm>
            <a:prstGeom prst="roundRect">
              <a:avLst>
                <a:gd name="adj" fmla="val 12821"/>
              </a:avLst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65DD378-1503-4CDC-B52B-1D1EEDD24413}"/>
                </a:ext>
              </a:extLst>
            </p:cNvPr>
            <p:cNvGrpSpPr/>
            <p:nvPr/>
          </p:nvGrpSpPr>
          <p:grpSpPr>
            <a:xfrm>
              <a:off x="19428299" y="5831549"/>
              <a:ext cx="3728906" cy="1477328"/>
              <a:chOff x="18921196" y="2920240"/>
              <a:chExt cx="3728906" cy="1477328"/>
            </a:xfrm>
          </p:grpSpPr>
          <p:sp>
            <p:nvSpPr>
              <p:cNvPr id="99" name="TextBox 16">
                <a:extLst>
                  <a:ext uri="{FF2B5EF4-FFF2-40B4-BE49-F238E27FC236}">
                    <a16:creationId xmlns:a16="http://schemas.microsoft.com/office/drawing/2014/main" id="{3FACDE6B-9F49-CC49-8F24-B6D9E40619B0}"/>
                  </a:ext>
                </a:extLst>
              </p:cNvPr>
              <p:cNvSpPr txBox="1"/>
              <p:nvPr/>
            </p:nvSpPr>
            <p:spPr>
              <a:xfrm>
                <a:off x="19577817" y="3381905"/>
                <a:ext cx="2082621" cy="1015663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6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+76% </a:t>
                </a:r>
              </a:p>
            </p:txBody>
          </p:sp>
          <p:sp>
            <p:nvSpPr>
              <p:cNvPr id="98" name="TextBox 15">
                <a:extLst>
                  <a:ext uri="{FF2B5EF4-FFF2-40B4-BE49-F238E27FC236}">
                    <a16:creationId xmlns:a16="http://schemas.microsoft.com/office/drawing/2014/main" id="{5986A46D-F945-5942-95ED-BE3BC72013D7}"/>
                  </a:ext>
                </a:extLst>
              </p:cNvPr>
              <p:cNvSpPr txBox="1"/>
              <p:nvPr/>
            </p:nvSpPr>
            <p:spPr>
              <a:xfrm>
                <a:off x="18921196" y="2920240"/>
                <a:ext cx="3728906" cy="461665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r>
                  <a: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" pitchFamily="2" charset="77"/>
                    <a:ea typeface="Lato Light" panose="020F0502020204030203" pitchFamily="34" charset="0"/>
                    <a:cs typeface="Poppins" pitchFamily="2" charset="77"/>
                  </a:rPr>
                  <a:t>PORCENTAJE INCREMENTO </a:t>
                </a:r>
              </a:p>
            </p:txBody>
          </p:sp>
        </p:grpSp>
      </p:grpSp>
      <p:sp>
        <p:nvSpPr>
          <p:cNvPr id="24" name="TextBox 5">
            <a:extLst>
              <a:ext uri="{FF2B5EF4-FFF2-40B4-BE49-F238E27FC236}">
                <a16:creationId xmlns:a16="http://schemas.microsoft.com/office/drawing/2014/main" id="{19911FF5-17F7-4F3D-9F51-036464B1E6BF}"/>
              </a:ext>
            </a:extLst>
          </p:cNvPr>
          <p:cNvSpPr txBox="1"/>
          <p:nvPr/>
        </p:nvSpPr>
        <p:spPr>
          <a:xfrm>
            <a:off x="15318282" y="12535014"/>
            <a:ext cx="8376011" cy="523733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Nota: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2018, la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inversión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ejecutada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fue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de $629,200  </a:t>
            </a:r>
          </a:p>
        </p:txBody>
      </p:sp>
    </p:spTree>
    <p:extLst>
      <p:ext uri="{BB962C8B-B14F-4D97-AF65-F5344CB8AC3E}">
        <p14:creationId xmlns:p14="http://schemas.microsoft.com/office/powerpoint/2010/main" val="691014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8" descr="Header Gray Bar"/>
          <p:cNvSpPr/>
          <p:nvPr/>
        </p:nvSpPr>
        <p:spPr bwMode="auto">
          <a:xfrm>
            <a:off x="-19043" y="-46419"/>
            <a:ext cx="24396694" cy="232385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20B520-B6A4-604B-9825-F48578B7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52" y="3017282"/>
            <a:ext cx="12724515" cy="4863673"/>
          </a:xfrm>
          <a:prstGeom prst="roundRect">
            <a:avLst>
              <a:gd name="adj" fmla="val 13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70E896-1D48-2B48-94AD-BD794C55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16" y="2944068"/>
            <a:ext cx="12724515" cy="4857668"/>
          </a:xfrm>
          <a:prstGeom prst="roundRect">
            <a:avLst>
              <a:gd name="adj" fmla="val 134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32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892FFB-41C0-7846-A9EC-BBAE1AEF2F97}"/>
              </a:ext>
            </a:extLst>
          </p:cNvPr>
          <p:cNvSpPr txBox="1"/>
          <p:nvPr/>
        </p:nvSpPr>
        <p:spPr>
          <a:xfrm>
            <a:off x="2397428" y="3203827"/>
            <a:ext cx="9081332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PERSONAS INCRITAS / CERTIFICADOS ENTREGADOS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3799254" y="8442261"/>
            <a:ext cx="6277681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TOP 5 CURSOS MAS DEMANDADOS</a:t>
            </a:r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C0F780F9-CB1D-D74C-AE6F-3A0646EB9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703450"/>
              </p:ext>
            </p:extLst>
          </p:nvPr>
        </p:nvGraphicFramePr>
        <p:xfrm>
          <a:off x="1277666" y="3935141"/>
          <a:ext cx="11874931" cy="367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2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4649160" y="2795955"/>
            <a:ext cx="4406301" cy="15685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925394" y="2960484"/>
            <a:ext cx="3853940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CERTIFICADOS ENTREGADOS</a:t>
            </a:r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734946" y="3297076"/>
            <a:ext cx="2331087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51,812</a:t>
            </a:r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9206647" y="2818718"/>
            <a:ext cx="4369398" cy="1528501"/>
          </a:xfrm>
          <a:prstGeom prst="roundRect">
            <a:avLst/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8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9910812" y="2920126"/>
            <a:ext cx="2961067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PERSONAS INSCRITAS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20222954" y="3289133"/>
            <a:ext cx="2505814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86,896 </a:t>
            </a:r>
          </a:p>
        </p:txBody>
      </p:sp>
      <p:sp>
        <p:nvSpPr>
          <p:cNvPr id="33" name="TextBox 214"/>
          <p:cNvSpPr txBox="1"/>
          <p:nvPr/>
        </p:nvSpPr>
        <p:spPr>
          <a:xfrm>
            <a:off x="364265" y="35920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Ejecución UNIDAD DE FORMACIÓN A DISTANCIA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RESULTADOS ACUMULADOS 2020 –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CAPACÍTATE PARA EL EMPLEO</a:t>
            </a:r>
          </a:p>
        </p:txBody>
      </p:sp>
      <p:pic>
        <p:nvPicPr>
          <p:cNvPr id="37" name="Imagen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DB17743D-4197-4848-80B2-6F7C2C8B7529}"/>
              </a:ext>
            </a:extLst>
          </p:cNvPr>
          <p:cNvSpPr txBox="1"/>
          <p:nvPr/>
        </p:nvSpPr>
        <p:spPr>
          <a:xfrm>
            <a:off x="14300551" y="5376362"/>
            <a:ext cx="3438762" cy="89255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PERSONAS INSCRITAS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POR SEXO</a:t>
            </a:r>
          </a:p>
        </p:txBody>
      </p:sp>
      <p:grpSp>
        <p:nvGrpSpPr>
          <p:cNvPr id="4" name="Grupo 4"/>
          <p:cNvGrpSpPr/>
          <p:nvPr/>
        </p:nvGrpSpPr>
        <p:grpSpPr>
          <a:xfrm>
            <a:off x="16932107" y="4386796"/>
            <a:ext cx="6711228" cy="4044090"/>
            <a:chOff x="13121024" y="8962527"/>
            <a:chExt cx="6711228" cy="4044090"/>
          </a:xfrm>
        </p:grpSpPr>
        <p:graphicFrame>
          <p:nvGraphicFramePr>
            <p:cNvPr id="46" name="Chart 90">
              <a:extLst>
                <a:ext uri="{FF2B5EF4-FFF2-40B4-BE49-F238E27FC236}">
                  <a16:creationId xmlns:a16="http://schemas.microsoft.com/office/drawing/2014/main" id="{1E2273CD-6BCB-BD49-A903-6E5D42A211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27225233"/>
                </p:ext>
              </p:extLst>
            </p:nvPr>
          </p:nvGraphicFramePr>
          <p:xfrm>
            <a:off x="13121024" y="8962527"/>
            <a:ext cx="6711228" cy="4044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8" name="Rectángulo 6"/>
            <p:cNvSpPr/>
            <p:nvPr/>
          </p:nvSpPr>
          <p:spPr>
            <a:xfrm>
              <a:off x="15081093" y="10645165"/>
              <a:ext cx="13789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itchFamily="2" charset="77"/>
                  <a:ea typeface="League Spartan" charset="0"/>
                  <a:cs typeface="Poppins SemiBold" pitchFamily="2" charset="77"/>
                  <a:sym typeface="Arial"/>
                </a:rPr>
                <a:t>PERSONAS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itchFamily="2" charset="77"/>
                  <a:cs typeface="Arial"/>
                  <a:sym typeface="Arial"/>
                </a:rPr>
                <a:t>INSCRITAS</a:t>
              </a:r>
              <a:endParaRPr kumimoji="0" lang="es-SV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Rectangle 88" descr="Header Gray Bar"/>
          <p:cNvSpPr/>
          <p:nvPr/>
        </p:nvSpPr>
        <p:spPr bwMode="auto">
          <a:xfrm>
            <a:off x="1" y="1329662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B8B39F48-877C-3B46-A1F8-AE88A02BF4C7}"/>
              </a:ext>
            </a:extLst>
          </p:cNvPr>
          <p:cNvSpPr/>
          <p:nvPr/>
        </p:nvSpPr>
        <p:spPr>
          <a:xfrm>
            <a:off x="1993789" y="9114102"/>
            <a:ext cx="6372745" cy="56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DA0839B-4BFC-0941-BD7A-F0C5C8463897}"/>
              </a:ext>
            </a:extLst>
          </p:cNvPr>
          <p:cNvSpPr txBox="1"/>
          <p:nvPr/>
        </p:nvSpPr>
        <p:spPr>
          <a:xfrm>
            <a:off x="8955236" y="9152773"/>
            <a:ext cx="3042820" cy="510204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Técnico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Informática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F6F39E4A-C8DB-BF42-93AD-C839610605B8}"/>
              </a:ext>
            </a:extLst>
          </p:cNvPr>
          <p:cNvSpPr txBox="1"/>
          <p:nvPr/>
        </p:nvSpPr>
        <p:spPr>
          <a:xfrm>
            <a:off x="9498654" y="9932477"/>
            <a:ext cx="2499402" cy="541174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Auxiliar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Contable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62E4E51F-3E5C-BE4E-9F3C-BCE8E5874021}"/>
              </a:ext>
            </a:extLst>
          </p:cNvPr>
          <p:cNvSpPr txBox="1"/>
          <p:nvPr/>
        </p:nvSpPr>
        <p:spPr>
          <a:xfrm>
            <a:off x="7470855" y="10649101"/>
            <a:ext cx="4527201" cy="541174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Administrador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de base de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datos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259D536-3CBD-6347-8998-B32C69F74DA9}"/>
              </a:ext>
            </a:extLst>
          </p:cNvPr>
          <p:cNvSpPr txBox="1"/>
          <p:nvPr/>
        </p:nvSpPr>
        <p:spPr>
          <a:xfrm>
            <a:off x="10599916" y="11354560"/>
            <a:ext cx="1398140" cy="541174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Cocinero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CE31BCDC-5A55-C741-A185-CA9A204D47FC}"/>
              </a:ext>
            </a:extLst>
          </p:cNvPr>
          <p:cNvSpPr txBox="1"/>
          <p:nvPr/>
        </p:nvSpPr>
        <p:spPr>
          <a:xfrm>
            <a:off x="9450563" y="12225634"/>
            <a:ext cx="2547493" cy="541174"/>
          </a:xfrm>
          <a:prstGeom prst="rect">
            <a:avLst/>
          </a:prstGeom>
          <a:noFill/>
        </p:spPr>
        <p:txBody>
          <a:bodyPr wrap="none" lIns="9144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Asesor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de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Belleza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13E25275-5EA0-834A-A11F-CCE5BB58E93D}"/>
              </a:ext>
            </a:extLst>
          </p:cNvPr>
          <p:cNvSpPr/>
          <p:nvPr/>
        </p:nvSpPr>
        <p:spPr>
          <a:xfrm>
            <a:off x="1993790" y="9871235"/>
            <a:ext cx="6098061" cy="5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8D411EDB-04CE-E04D-AB09-3FB75499CC85}"/>
              </a:ext>
            </a:extLst>
          </p:cNvPr>
          <p:cNvSpPr/>
          <p:nvPr/>
        </p:nvSpPr>
        <p:spPr>
          <a:xfrm>
            <a:off x="1993790" y="10642057"/>
            <a:ext cx="5254078" cy="5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9CAA51A4-CC3D-5C48-80CF-991B84390DDD}"/>
              </a:ext>
            </a:extLst>
          </p:cNvPr>
          <p:cNvSpPr/>
          <p:nvPr/>
        </p:nvSpPr>
        <p:spPr>
          <a:xfrm>
            <a:off x="1993790" y="11412879"/>
            <a:ext cx="4975225" cy="5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FE181FD1-1057-294F-962C-01C780A04CE6}"/>
              </a:ext>
            </a:extLst>
          </p:cNvPr>
          <p:cNvSpPr/>
          <p:nvPr/>
        </p:nvSpPr>
        <p:spPr>
          <a:xfrm>
            <a:off x="1993790" y="12212197"/>
            <a:ext cx="4826355" cy="5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cxnSp>
        <p:nvCxnSpPr>
          <p:cNvPr id="51" name="Straight Connector 15">
            <a:extLst>
              <a:ext uri="{FF2B5EF4-FFF2-40B4-BE49-F238E27FC236}">
                <a16:creationId xmlns:a16="http://schemas.microsoft.com/office/drawing/2014/main" id="{C191FE8E-5927-0D40-AA65-33D940F12E63}"/>
              </a:ext>
            </a:extLst>
          </p:cNvPr>
          <p:cNvCxnSpPr>
            <a:cxnSpLocks/>
          </p:cNvCxnSpPr>
          <p:nvPr/>
        </p:nvCxnSpPr>
        <p:spPr>
          <a:xfrm>
            <a:off x="7575894" y="9663775"/>
            <a:ext cx="42095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6">
            <a:extLst>
              <a:ext uri="{FF2B5EF4-FFF2-40B4-BE49-F238E27FC236}">
                <a16:creationId xmlns:a16="http://schemas.microsoft.com/office/drawing/2014/main" id="{E42D2C9C-E383-AE4D-A4FF-C1EBCD606B10}"/>
              </a:ext>
            </a:extLst>
          </p:cNvPr>
          <p:cNvCxnSpPr>
            <a:cxnSpLocks/>
          </p:cNvCxnSpPr>
          <p:nvPr/>
        </p:nvCxnSpPr>
        <p:spPr>
          <a:xfrm>
            <a:off x="8091851" y="10439660"/>
            <a:ext cx="3693639" cy="83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8">
            <a:extLst>
              <a:ext uri="{FF2B5EF4-FFF2-40B4-BE49-F238E27FC236}">
                <a16:creationId xmlns:a16="http://schemas.microsoft.com/office/drawing/2014/main" id="{9900C440-4065-8D44-BCF2-3976B06E14F1}"/>
              </a:ext>
            </a:extLst>
          </p:cNvPr>
          <p:cNvCxnSpPr>
            <a:cxnSpLocks/>
          </p:cNvCxnSpPr>
          <p:nvPr/>
        </p:nvCxnSpPr>
        <p:spPr>
          <a:xfrm>
            <a:off x="7247868" y="11205031"/>
            <a:ext cx="4537622" cy="134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20">
            <a:extLst>
              <a:ext uri="{FF2B5EF4-FFF2-40B4-BE49-F238E27FC236}">
                <a16:creationId xmlns:a16="http://schemas.microsoft.com/office/drawing/2014/main" id="{F618FB38-D752-2943-9A0E-D55FCB1508EE}"/>
              </a:ext>
            </a:extLst>
          </p:cNvPr>
          <p:cNvCxnSpPr>
            <a:cxnSpLocks/>
          </p:cNvCxnSpPr>
          <p:nvPr/>
        </p:nvCxnSpPr>
        <p:spPr>
          <a:xfrm flipV="1">
            <a:off x="6965260" y="11928364"/>
            <a:ext cx="4820230" cy="146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22">
            <a:extLst>
              <a:ext uri="{FF2B5EF4-FFF2-40B4-BE49-F238E27FC236}">
                <a16:creationId xmlns:a16="http://schemas.microsoft.com/office/drawing/2014/main" id="{A84AC21F-461A-A145-B1F5-EAE299E84D58}"/>
              </a:ext>
            </a:extLst>
          </p:cNvPr>
          <p:cNvCxnSpPr>
            <a:cxnSpLocks/>
          </p:cNvCxnSpPr>
          <p:nvPr/>
        </p:nvCxnSpPr>
        <p:spPr>
          <a:xfrm flipV="1">
            <a:off x="6791747" y="12756238"/>
            <a:ext cx="4965345" cy="39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5">
            <a:extLst>
              <a:ext uri="{FF2B5EF4-FFF2-40B4-BE49-F238E27FC236}">
                <a16:creationId xmlns:a16="http://schemas.microsoft.com/office/drawing/2014/main" id="{FC0CFB35-7AFA-4441-B780-8A59026F35D6}"/>
              </a:ext>
            </a:extLst>
          </p:cNvPr>
          <p:cNvSpPr txBox="1"/>
          <p:nvPr/>
        </p:nvSpPr>
        <p:spPr>
          <a:xfrm>
            <a:off x="2142334" y="9110573"/>
            <a:ext cx="2521844" cy="523733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17,563 – 20.2% </a:t>
            </a:r>
          </a:p>
        </p:txBody>
      </p:sp>
      <p:sp>
        <p:nvSpPr>
          <p:cNvPr id="66" name="TextBox 26">
            <a:extLst>
              <a:ext uri="{FF2B5EF4-FFF2-40B4-BE49-F238E27FC236}">
                <a16:creationId xmlns:a16="http://schemas.microsoft.com/office/drawing/2014/main" id="{8AE58CE6-1C7A-A04E-98A4-4C09A6F4C125}"/>
              </a:ext>
            </a:extLst>
          </p:cNvPr>
          <p:cNvSpPr txBox="1"/>
          <p:nvPr/>
        </p:nvSpPr>
        <p:spPr>
          <a:xfrm>
            <a:off x="2142334" y="9907206"/>
            <a:ext cx="2452916" cy="523733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16,247 - 18.7% </a:t>
            </a:r>
          </a:p>
        </p:txBody>
      </p:sp>
      <p:sp>
        <p:nvSpPr>
          <p:cNvPr id="67" name="TextBox 27">
            <a:extLst>
              <a:ext uri="{FF2B5EF4-FFF2-40B4-BE49-F238E27FC236}">
                <a16:creationId xmlns:a16="http://schemas.microsoft.com/office/drawing/2014/main" id="{876D893B-F294-E342-A516-142EB27CDA1F}"/>
              </a:ext>
            </a:extLst>
          </p:cNvPr>
          <p:cNvSpPr txBox="1"/>
          <p:nvPr/>
        </p:nvSpPr>
        <p:spPr>
          <a:xfrm>
            <a:off x="2142334" y="10672577"/>
            <a:ext cx="2452916" cy="523733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12,350 - 14.2% </a:t>
            </a:r>
          </a:p>
        </p:txBody>
      </p:sp>
      <p:sp>
        <p:nvSpPr>
          <p:cNvPr id="68" name="TextBox 28">
            <a:extLst>
              <a:ext uri="{FF2B5EF4-FFF2-40B4-BE49-F238E27FC236}">
                <a16:creationId xmlns:a16="http://schemas.microsoft.com/office/drawing/2014/main" id="{E63161ED-3640-1F4C-ADD3-2DC9BA32378A}"/>
              </a:ext>
            </a:extLst>
          </p:cNvPr>
          <p:cNvSpPr txBox="1"/>
          <p:nvPr/>
        </p:nvSpPr>
        <p:spPr>
          <a:xfrm>
            <a:off x="2142334" y="11437950"/>
            <a:ext cx="2452916" cy="523733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12,226 - 14.1% </a:t>
            </a:r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5609473C-3D82-C143-989D-A659131C44FF}"/>
              </a:ext>
            </a:extLst>
          </p:cNvPr>
          <p:cNvSpPr txBox="1"/>
          <p:nvPr/>
        </p:nvSpPr>
        <p:spPr>
          <a:xfrm>
            <a:off x="2142334" y="12234355"/>
            <a:ext cx="2736002" cy="523733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11,902- </a:t>
            </a:r>
            <a:r>
              <a: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13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.7% </a:t>
            </a:r>
          </a:p>
        </p:txBody>
      </p:sp>
      <p:sp>
        <p:nvSpPr>
          <p:cNvPr id="70" name="TextBox 80">
            <a:extLst>
              <a:ext uri="{FF2B5EF4-FFF2-40B4-BE49-F238E27FC236}">
                <a16:creationId xmlns:a16="http://schemas.microsoft.com/office/drawing/2014/main" id="{EAA583FE-5788-A04A-9C15-9FD5803B66ED}"/>
              </a:ext>
            </a:extLst>
          </p:cNvPr>
          <p:cNvSpPr txBox="1"/>
          <p:nvPr/>
        </p:nvSpPr>
        <p:spPr>
          <a:xfrm>
            <a:off x="14084598" y="8442261"/>
            <a:ext cx="8473794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TOP 5 CURSOS FINALIZADOS (DIPLOMAS ENTREGADOS)</a:t>
            </a:r>
          </a:p>
        </p:txBody>
      </p:sp>
      <p:sp>
        <p:nvSpPr>
          <p:cNvPr id="71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652857" y="9087484"/>
            <a:ext cx="8920413" cy="647070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4616823" y="9157322"/>
            <a:ext cx="6046848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Protocolo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 de 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atención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 y 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servicio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 - 2,434</a:t>
            </a:r>
          </a:p>
        </p:txBody>
      </p:sp>
      <p:sp>
        <p:nvSpPr>
          <p:cNvPr id="73" name="Oval 21">
            <a:extLst>
              <a:ext uri="{FF2B5EF4-FFF2-40B4-BE49-F238E27FC236}">
                <a16:creationId xmlns:a16="http://schemas.microsoft.com/office/drawing/2014/main" id="{B06C48AD-9502-2A4C-A9E1-00A6C3D166AA}"/>
              </a:ext>
            </a:extLst>
          </p:cNvPr>
          <p:cNvSpPr/>
          <p:nvPr/>
        </p:nvSpPr>
        <p:spPr>
          <a:xfrm>
            <a:off x="13920615" y="9145431"/>
            <a:ext cx="532836" cy="5732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2" name="Freeform 93"/>
          <p:cNvSpPr>
            <a:spLocks noEditPoints="1"/>
          </p:cNvSpPr>
          <p:nvPr/>
        </p:nvSpPr>
        <p:spPr bwMode="auto">
          <a:xfrm>
            <a:off x="14011993" y="9251794"/>
            <a:ext cx="334275" cy="334275"/>
          </a:xfrm>
          <a:custGeom>
            <a:avLst/>
            <a:gdLst>
              <a:gd name="T0" fmla="*/ 100 w 176"/>
              <a:gd name="T1" fmla="*/ 124 h 176"/>
              <a:gd name="T2" fmla="*/ 95 w 176"/>
              <a:gd name="T3" fmla="*/ 123 h 176"/>
              <a:gd name="T4" fmla="*/ 93 w 176"/>
              <a:gd name="T5" fmla="*/ 118 h 176"/>
              <a:gd name="T6" fmla="*/ 94 w 176"/>
              <a:gd name="T7" fmla="*/ 115 h 176"/>
              <a:gd name="T8" fmla="*/ 95 w 176"/>
              <a:gd name="T9" fmla="*/ 110 h 176"/>
              <a:gd name="T10" fmla="*/ 99 w 176"/>
              <a:gd name="T11" fmla="*/ 94 h 176"/>
              <a:gd name="T12" fmla="*/ 100 w 176"/>
              <a:gd name="T13" fmla="*/ 89 h 176"/>
              <a:gd name="T14" fmla="*/ 101 w 176"/>
              <a:gd name="T15" fmla="*/ 85 h 176"/>
              <a:gd name="T16" fmla="*/ 97 w 176"/>
              <a:gd name="T17" fmla="*/ 77 h 176"/>
              <a:gd name="T18" fmla="*/ 86 w 176"/>
              <a:gd name="T19" fmla="*/ 74 h 176"/>
              <a:gd name="T20" fmla="*/ 78 w 176"/>
              <a:gd name="T21" fmla="*/ 75 h 176"/>
              <a:gd name="T22" fmla="*/ 69 w 176"/>
              <a:gd name="T23" fmla="*/ 78 h 176"/>
              <a:gd name="T24" fmla="*/ 68 w 176"/>
              <a:gd name="T25" fmla="*/ 83 h 176"/>
              <a:gd name="T26" fmla="*/ 71 w 176"/>
              <a:gd name="T27" fmla="*/ 82 h 176"/>
              <a:gd name="T28" fmla="*/ 75 w 176"/>
              <a:gd name="T29" fmla="*/ 82 h 176"/>
              <a:gd name="T30" fmla="*/ 80 w 176"/>
              <a:gd name="T31" fmla="*/ 83 h 176"/>
              <a:gd name="T32" fmla="*/ 82 w 176"/>
              <a:gd name="T33" fmla="*/ 87 h 176"/>
              <a:gd name="T34" fmla="*/ 81 w 176"/>
              <a:gd name="T35" fmla="*/ 91 h 176"/>
              <a:gd name="T36" fmla="*/ 80 w 176"/>
              <a:gd name="T37" fmla="*/ 95 h 176"/>
              <a:gd name="T38" fmla="*/ 75 w 176"/>
              <a:gd name="T39" fmla="*/ 112 h 176"/>
              <a:gd name="T40" fmla="*/ 74 w 176"/>
              <a:gd name="T41" fmla="*/ 116 h 176"/>
              <a:gd name="T42" fmla="*/ 74 w 176"/>
              <a:gd name="T43" fmla="*/ 120 h 176"/>
              <a:gd name="T44" fmla="*/ 78 w 176"/>
              <a:gd name="T45" fmla="*/ 129 h 176"/>
              <a:gd name="T46" fmla="*/ 89 w 176"/>
              <a:gd name="T47" fmla="*/ 132 h 176"/>
              <a:gd name="T48" fmla="*/ 96 w 176"/>
              <a:gd name="T49" fmla="*/ 131 h 176"/>
              <a:gd name="T50" fmla="*/ 106 w 176"/>
              <a:gd name="T51" fmla="*/ 127 h 176"/>
              <a:gd name="T52" fmla="*/ 107 w 176"/>
              <a:gd name="T53" fmla="*/ 122 h 176"/>
              <a:gd name="T54" fmla="*/ 104 w 176"/>
              <a:gd name="T55" fmla="*/ 123 h 176"/>
              <a:gd name="T56" fmla="*/ 100 w 176"/>
              <a:gd name="T57" fmla="*/ 124 h 176"/>
              <a:gd name="T58" fmla="*/ 97 w 176"/>
              <a:gd name="T59" fmla="*/ 44 h 176"/>
              <a:gd name="T60" fmla="*/ 89 w 176"/>
              <a:gd name="T61" fmla="*/ 47 h 176"/>
              <a:gd name="T62" fmla="*/ 85 w 176"/>
              <a:gd name="T63" fmla="*/ 54 h 176"/>
              <a:gd name="T64" fmla="*/ 89 w 176"/>
              <a:gd name="T65" fmla="*/ 61 h 176"/>
              <a:gd name="T66" fmla="*/ 97 w 176"/>
              <a:gd name="T67" fmla="*/ 64 h 176"/>
              <a:gd name="T68" fmla="*/ 105 w 176"/>
              <a:gd name="T69" fmla="*/ 61 h 176"/>
              <a:gd name="T70" fmla="*/ 108 w 176"/>
              <a:gd name="T71" fmla="*/ 54 h 176"/>
              <a:gd name="T72" fmla="*/ 105 w 176"/>
              <a:gd name="T73" fmla="*/ 47 h 176"/>
              <a:gd name="T74" fmla="*/ 97 w 176"/>
              <a:gd name="T75" fmla="*/ 44 h 176"/>
              <a:gd name="T76" fmla="*/ 88 w 176"/>
              <a:gd name="T77" fmla="*/ 0 h 176"/>
              <a:gd name="T78" fmla="*/ 0 w 176"/>
              <a:gd name="T79" fmla="*/ 88 h 176"/>
              <a:gd name="T80" fmla="*/ 88 w 176"/>
              <a:gd name="T81" fmla="*/ 176 h 176"/>
              <a:gd name="T82" fmla="*/ 176 w 176"/>
              <a:gd name="T83" fmla="*/ 88 h 176"/>
              <a:gd name="T84" fmla="*/ 88 w 176"/>
              <a:gd name="T85" fmla="*/ 0 h 176"/>
              <a:gd name="T86" fmla="*/ 88 w 176"/>
              <a:gd name="T87" fmla="*/ 168 h 176"/>
              <a:gd name="T88" fmla="*/ 8 w 176"/>
              <a:gd name="T89" fmla="*/ 88 h 176"/>
              <a:gd name="T90" fmla="*/ 88 w 176"/>
              <a:gd name="T91" fmla="*/ 8 h 176"/>
              <a:gd name="T92" fmla="*/ 168 w 176"/>
              <a:gd name="T93" fmla="*/ 88 h 176"/>
              <a:gd name="T94" fmla="*/ 88 w 176"/>
              <a:gd name="T9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76">
                <a:moveTo>
                  <a:pt x="100" y="124"/>
                </a:moveTo>
                <a:cubicBezTo>
                  <a:pt x="97" y="124"/>
                  <a:pt x="96" y="124"/>
                  <a:pt x="95" y="123"/>
                </a:cubicBezTo>
                <a:cubicBezTo>
                  <a:pt x="94" y="122"/>
                  <a:pt x="93" y="121"/>
                  <a:pt x="93" y="118"/>
                </a:cubicBezTo>
                <a:cubicBezTo>
                  <a:pt x="93" y="118"/>
                  <a:pt x="93" y="116"/>
                  <a:pt x="94" y="115"/>
                </a:cubicBezTo>
                <a:cubicBezTo>
                  <a:pt x="94" y="113"/>
                  <a:pt x="94" y="112"/>
                  <a:pt x="95" y="110"/>
                </a:cubicBezTo>
                <a:cubicBezTo>
                  <a:pt x="99" y="94"/>
                  <a:pt x="99" y="94"/>
                  <a:pt x="99" y="94"/>
                </a:cubicBezTo>
                <a:cubicBezTo>
                  <a:pt x="100" y="92"/>
                  <a:pt x="100" y="91"/>
                  <a:pt x="100" y="89"/>
                </a:cubicBezTo>
                <a:cubicBezTo>
                  <a:pt x="100" y="87"/>
                  <a:pt x="101" y="86"/>
                  <a:pt x="101" y="85"/>
                </a:cubicBezTo>
                <a:cubicBezTo>
                  <a:pt x="101" y="82"/>
                  <a:pt x="99" y="79"/>
                  <a:pt x="97" y="77"/>
                </a:cubicBezTo>
                <a:cubicBezTo>
                  <a:pt x="94" y="75"/>
                  <a:pt x="91" y="74"/>
                  <a:pt x="86" y="74"/>
                </a:cubicBezTo>
                <a:cubicBezTo>
                  <a:pt x="84" y="74"/>
                  <a:pt x="81" y="74"/>
                  <a:pt x="78" y="75"/>
                </a:cubicBezTo>
                <a:cubicBezTo>
                  <a:pt x="75" y="76"/>
                  <a:pt x="72" y="77"/>
                  <a:pt x="69" y="78"/>
                </a:cubicBezTo>
                <a:cubicBezTo>
                  <a:pt x="68" y="83"/>
                  <a:pt x="68" y="83"/>
                  <a:pt x="68" y="83"/>
                </a:cubicBezTo>
                <a:cubicBezTo>
                  <a:pt x="69" y="83"/>
                  <a:pt x="70" y="83"/>
                  <a:pt x="71" y="82"/>
                </a:cubicBezTo>
                <a:cubicBezTo>
                  <a:pt x="73" y="82"/>
                  <a:pt x="74" y="82"/>
                  <a:pt x="75" y="82"/>
                </a:cubicBezTo>
                <a:cubicBezTo>
                  <a:pt x="78" y="82"/>
                  <a:pt x="79" y="82"/>
                  <a:pt x="80" y="83"/>
                </a:cubicBezTo>
                <a:cubicBezTo>
                  <a:pt x="81" y="84"/>
                  <a:pt x="82" y="85"/>
                  <a:pt x="82" y="87"/>
                </a:cubicBezTo>
                <a:cubicBezTo>
                  <a:pt x="82" y="88"/>
                  <a:pt x="81" y="90"/>
                  <a:pt x="81" y="91"/>
                </a:cubicBezTo>
                <a:cubicBezTo>
                  <a:pt x="81" y="92"/>
                  <a:pt x="80" y="94"/>
                  <a:pt x="80" y="95"/>
                </a:cubicBezTo>
                <a:cubicBezTo>
                  <a:pt x="75" y="112"/>
                  <a:pt x="75" y="112"/>
                  <a:pt x="75" y="112"/>
                </a:cubicBezTo>
                <a:cubicBezTo>
                  <a:pt x="75" y="113"/>
                  <a:pt x="75" y="115"/>
                  <a:pt x="74" y="116"/>
                </a:cubicBezTo>
                <a:cubicBezTo>
                  <a:pt x="74" y="118"/>
                  <a:pt x="74" y="119"/>
                  <a:pt x="74" y="120"/>
                </a:cubicBezTo>
                <a:cubicBezTo>
                  <a:pt x="74" y="124"/>
                  <a:pt x="75" y="127"/>
                  <a:pt x="78" y="129"/>
                </a:cubicBezTo>
                <a:cubicBezTo>
                  <a:pt x="80" y="131"/>
                  <a:pt x="84" y="132"/>
                  <a:pt x="89" y="132"/>
                </a:cubicBezTo>
                <a:cubicBezTo>
                  <a:pt x="92" y="132"/>
                  <a:pt x="94" y="132"/>
                  <a:pt x="96" y="131"/>
                </a:cubicBezTo>
                <a:cubicBezTo>
                  <a:pt x="99" y="130"/>
                  <a:pt x="102" y="129"/>
                  <a:pt x="106" y="127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6" y="123"/>
                  <a:pt x="105" y="123"/>
                  <a:pt x="104" y="123"/>
                </a:cubicBezTo>
                <a:cubicBezTo>
                  <a:pt x="102" y="124"/>
                  <a:pt x="101" y="124"/>
                  <a:pt x="100" y="124"/>
                </a:cubicBezTo>
                <a:moveTo>
                  <a:pt x="97" y="44"/>
                </a:moveTo>
                <a:cubicBezTo>
                  <a:pt x="94" y="44"/>
                  <a:pt x="91" y="45"/>
                  <a:pt x="89" y="47"/>
                </a:cubicBezTo>
                <a:cubicBezTo>
                  <a:pt x="87" y="49"/>
                  <a:pt x="85" y="51"/>
                  <a:pt x="85" y="54"/>
                </a:cubicBezTo>
                <a:cubicBezTo>
                  <a:pt x="85" y="57"/>
                  <a:pt x="87" y="59"/>
                  <a:pt x="89" y="61"/>
                </a:cubicBezTo>
                <a:cubicBezTo>
                  <a:pt x="91" y="63"/>
                  <a:pt x="94" y="64"/>
                  <a:pt x="97" y="64"/>
                </a:cubicBezTo>
                <a:cubicBezTo>
                  <a:pt x="100" y="64"/>
                  <a:pt x="103" y="63"/>
                  <a:pt x="105" y="61"/>
                </a:cubicBezTo>
                <a:cubicBezTo>
                  <a:pt x="107" y="59"/>
                  <a:pt x="108" y="57"/>
                  <a:pt x="108" y="54"/>
                </a:cubicBezTo>
                <a:cubicBezTo>
                  <a:pt x="108" y="51"/>
                  <a:pt x="107" y="49"/>
                  <a:pt x="105" y="47"/>
                </a:cubicBezTo>
                <a:cubicBezTo>
                  <a:pt x="103" y="45"/>
                  <a:pt x="100" y="44"/>
                  <a:pt x="97" y="4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6D796FC-1038-4713-B6C8-51B4EF78703A}"/>
              </a:ext>
            </a:extLst>
          </p:cNvPr>
          <p:cNvGrpSpPr/>
          <p:nvPr/>
        </p:nvGrpSpPr>
        <p:grpSpPr>
          <a:xfrm>
            <a:off x="13652857" y="10750243"/>
            <a:ext cx="7823004" cy="647070"/>
            <a:chOff x="13652857" y="9910696"/>
            <a:chExt cx="7823004" cy="647070"/>
          </a:xfrm>
        </p:grpSpPr>
        <p:sp>
          <p:nvSpPr>
            <p:cNvPr id="74" name="Rounded Rectangle 12">
              <a:extLst>
                <a:ext uri="{FF2B5EF4-FFF2-40B4-BE49-F238E27FC236}">
                  <a16:creationId xmlns:a16="http://schemas.microsoft.com/office/drawing/2014/main" id="{7BCABC50-43CA-5D4E-9BE1-399D96AB681F}"/>
                </a:ext>
              </a:extLst>
            </p:cNvPr>
            <p:cNvSpPr/>
            <p:nvPr/>
          </p:nvSpPr>
          <p:spPr>
            <a:xfrm>
              <a:off x="13652857" y="9910696"/>
              <a:ext cx="7823004" cy="647070"/>
            </a:xfrm>
            <a:prstGeom prst="roundRect">
              <a:avLst>
                <a:gd name="adj" fmla="val 12821"/>
              </a:avLst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TextBox 15">
              <a:extLst>
                <a:ext uri="{FF2B5EF4-FFF2-40B4-BE49-F238E27FC236}">
                  <a16:creationId xmlns:a16="http://schemas.microsoft.com/office/drawing/2014/main" id="{A8CCFD09-1685-8D48-95F1-8CA8A6CAAA68}"/>
                </a:ext>
              </a:extLst>
            </p:cNvPr>
            <p:cNvSpPr txBox="1"/>
            <p:nvPr/>
          </p:nvSpPr>
          <p:spPr>
            <a:xfrm>
              <a:off x="14616823" y="9980534"/>
              <a:ext cx="4939173" cy="52322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Técnico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en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Informática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– 2,204</a:t>
              </a: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B06C48AD-9502-2A4C-A9E1-00A6C3D166AA}"/>
                </a:ext>
              </a:extLst>
            </p:cNvPr>
            <p:cNvSpPr/>
            <p:nvPr/>
          </p:nvSpPr>
          <p:spPr>
            <a:xfrm>
              <a:off x="13920615" y="9968643"/>
              <a:ext cx="532836" cy="573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3" name="Freeform 182"/>
            <p:cNvSpPr>
              <a:spLocks noEditPoints="1"/>
            </p:cNvSpPr>
            <p:nvPr/>
          </p:nvSpPr>
          <p:spPr bwMode="auto">
            <a:xfrm>
              <a:off x="14016584" y="10074523"/>
              <a:ext cx="335898" cy="334275"/>
            </a:xfrm>
            <a:custGeom>
              <a:avLst/>
              <a:gdLst>
                <a:gd name="T0" fmla="*/ 103 w 176"/>
                <a:gd name="T1" fmla="*/ 83 h 176"/>
                <a:gd name="T2" fmla="*/ 98 w 176"/>
                <a:gd name="T3" fmla="*/ 42 h 176"/>
                <a:gd name="T4" fmla="*/ 104 w 176"/>
                <a:gd name="T5" fmla="*/ 64 h 176"/>
                <a:gd name="T6" fmla="*/ 100 w 176"/>
                <a:gd name="T7" fmla="*/ 68 h 176"/>
                <a:gd name="T8" fmla="*/ 94 w 176"/>
                <a:gd name="T9" fmla="*/ 64 h 176"/>
                <a:gd name="T10" fmla="*/ 88 w 176"/>
                <a:gd name="T11" fmla="*/ 83 h 176"/>
                <a:gd name="T12" fmla="*/ 88 w 176"/>
                <a:gd name="T13" fmla="*/ 86 h 176"/>
                <a:gd name="T14" fmla="*/ 91 w 176"/>
                <a:gd name="T15" fmla="*/ 88 h 176"/>
                <a:gd name="T16" fmla="*/ 107 w 176"/>
                <a:gd name="T17" fmla="*/ 92 h 176"/>
                <a:gd name="T18" fmla="*/ 112 w 176"/>
                <a:gd name="T19" fmla="*/ 86 h 176"/>
                <a:gd name="T20" fmla="*/ 88 w 176"/>
                <a:gd name="T21" fmla="*/ 42 h 176"/>
                <a:gd name="T22" fmla="*/ 86 w 176"/>
                <a:gd name="T23" fmla="*/ 40 h 176"/>
                <a:gd name="T24" fmla="*/ 69 w 176"/>
                <a:gd name="T25" fmla="*/ 36 h 176"/>
                <a:gd name="T26" fmla="*/ 64 w 176"/>
                <a:gd name="T27" fmla="*/ 42 h 176"/>
                <a:gd name="T28" fmla="*/ 73 w 176"/>
                <a:gd name="T29" fmla="*/ 45 h 176"/>
                <a:gd name="T30" fmla="*/ 79 w 176"/>
                <a:gd name="T31" fmla="*/ 86 h 176"/>
                <a:gd name="T32" fmla="*/ 72 w 176"/>
                <a:gd name="T33" fmla="*/ 64 h 176"/>
                <a:gd name="T34" fmla="*/ 76 w 176"/>
                <a:gd name="T35" fmla="*/ 60 h 176"/>
                <a:gd name="T36" fmla="*/ 82 w 176"/>
                <a:gd name="T37" fmla="*/ 64 h 176"/>
                <a:gd name="T38" fmla="*/ 88 w 176"/>
                <a:gd name="T39" fmla="*/ 45 h 176"/>
                <a:gd name="T40" fmla="*/ 160 w 176"/>
                <a:gd name="T41" fmla="*/ 0 h 176"/>
                <a:gd name="T42" fmla="*/ 0 w 176"/>
                <a:gd name="T43" fmla="*/ 16 h 176"/>
                <a:gd name="T44" fmla="*/ 16 w 176"/>
                <a:gd name="T45" fmla="*/ 152 h 176"/>
                <a:gd name="T46" fmla="*/ 72 w 176"/>
                <a:gd name="T47" fmla="*/ 168 h 176"/>
                <a:gd name="T48" fmla="*/ 56 w 176"/>
                <a:gd name="T49" fmla="*/ 172 h 176"/>
                <a:gd name="T50" fmla="*/ 116 w 176"/>
                <a:gd name="T51" fmla="*/ 176 h 176"/>
                <a:gd name="T52" fmla="*/ 116 w 176"/>
                <a:gd name="T53" fmla="*/ 168 h 176"/>
                <a:gd name="T54" fmla="*/ 104 w 176"/>
                <a:gd name="T55" fmla="*/ 152 h 176"/>
                <a:gd name="T56" fmla="*/ 176 w 176"/>
                <a:gd name="T57" fmla="*/ 136 h 176"/>
                <a:gd name="T58" fmla="*/ 160 w 176"/>
                <a:gd name="T59" fmla="*/ 0 h 176"/>
                <a:gd name="T60" fmla="*/ 80 w 176"/>
                <a:gd name="T61" fmla="*/ 168 h 176"/>
                <a:gd name="T62" fmla="*/ 96 w 176"/>
                <a:gd name="T63" fmla="*/ 152 h 176"/>
                <a:gd name="T64" fmla="*/ 168 w 176"/>
                <a:gd name="T65" fmla="*/ 136 h 176"/>
                <a:gd name="T66" fmla="*/ 16 w 176"/>
                <a:gd name="T67" fmla="*/ 144 h 176"/>
                <a:gd name="T68" fmla="*/ 8 w 176"/>
                <a:gd name="T69" fmla="*/ 128 h 176"/>
                <a:gd name="T70" fmla="*/ 168 w 176"/>
                <a:gd name="T71" fmla="*/ 136 h 176"/>
                <a:gd name="T72" fmla="*/ 8 w 176"/>
                <a:gd name="T73" fmla="*/ 120 h 176"/>
                <a:gd name="T74" fmla="*/ 16 w 176"/>
                <a:gd name="T75" fmla="*/ 8 h 176"/>
                <a:gd name="T76" fmla="*/ 168 w 176"/>
                <a:gd name="T77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76">
                  <a:moveTo>
                    <a:pt x="109" y="84"/>
                  </a:moveTo>
                  <a:cubicBezTo>
                    <a:pt x="103" y="83"/>
                    <a:pt x="103" y="83"/>
                    <a:pt x="103" y="83"/>
                  </a:cubicBezTo>
                  <a:cubicBezTo>
                    <a:pt x="108" y="78"/>
                    <a:pt x="112" y="72"/>
                    <a:pt x="112" y="64"/>
                  </a:cubicBezTo>
                  <a:cubicBezTo>
                    <a:pt x="112" y="54"/>
                    <a:pt x="106" y="46"/>
                    <a:pt x="98" y="4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100" y="53"/>
                    <a:pt x="104" y="58"/>
                    <a:pt x="104" y="64"/>
                  </a:cubicBezTo>
                  <a:cubicBezTo>
                    <a:pt x="104" y="69"/>
                    <a:pt x="102" y="73"/>
                    <a:pt x="98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7"/>
                    <a:pt x="100" y="66"/>
                    <a:pt x="100" y="65"/>
                  </a:cubicBezTo>
                  <a:cubicBezTo>
                    <a:pt x="99" y="63"/>
                    <a:pt x="96" y="63"/>
                    <a:pt x="94" y="64"/>
                  </a:cubicBezTo>
                  <a:cubicBezTo>
                    <a:pt x="93" y="64"/>
                    <a:pt x="93" y="65"/>
                    <a:pt x="92" y="66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89" y="87"/>
                    <a:pt x="90" y="87"/>
                    <a:pt x="91" y="88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8" y="92"/>
                    <a:pt x="109" y="92"/>
                    <a:pt x="110" y="92"/>
                  </a:cubicBezTo>
                  <a:cubicBezTo>
                    <a:pt x="112" y="90"/>
                    <a:pt x="113" y="88"/>
                    <a:pt x="112" y="86"/>
                  </a:cubicBezTo>
                  <a:cubicBezTo>
                    <a:pt x="111" y="85"/>
                    <a:pt x="110" y="85"/>
                    <a:pt x="109" y="84"/>
                  </a:cubicBezTo>
                  <a:moveTo>
                    <a:pt x="88" y="42"/>
                  </a:moveTo>
                  <a:cubicBezTo>
                    <a:pt x="87" y="41"/>
                    <a:pt x="86" y="41"/>
                    <a:pt x="86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7" y="36"/>
                    <a:pt x="66" y="37"/>
                  </a:cubicBezTo>
                  <a:cubicBezTo>
                    <a:pt x="64" y="38"/>
                    <a:pt x="63" y="40"/>
                    <a:pt x="64" y="42"/>
                  </a:cubicBezTo>
                  <a:cubicBezTo>
                    <a:pt x="65" y="43"/>
                    <a:pt x="66" y="44"/>
                    <a:pt x="67" y="44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8" y="50"/>
                    <a:pt x="64" y="56"/>
                    <a:pt x="64" y="64"/>
                  </a:cubicBezTo>
                  <a:cubicBezTo>
                    <a:pt x="64" y="74"/>
                    <a:pt x="70" y="83"/>
                    <a:pt x="79" y="8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76" y="76"/>
                    <a:pt x="72" y="70"/>
                    <a:pt x="72" y="64"/>
                  </a:cubicBezTo>
                  <a:cubicBezTo>
                    <a:pt x="72" y="59"/>
                    <a:pt x="74" y="54"/>
                    <a:pt x="78" y="51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1"/>
                    <a:pt x="76" y="62"/>
                    <a:pt x="76" y="63"/>
                  </a:cubicBezTo>
                  <a:cubicBezTo>
                    <a:pt x="78" y="65"/>
                    <a:pt x="80" y="65"/>
                    <a:pt x="82" y="64"/>
                  </a:cubicBezTo>
                  <a:cubicBezTo>
                    <a:pt x="83" y="64"/>
                    <a:pt x="84" y="63"/>
                    <a:pt x="84" y="62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4"/>
                    <a:pt x="88" y="43"/>
                    <a:pt x="88" y="42"/>
                  </a:cubicBezTo>
                  <a:moveTo>
                    <a:pt x="16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5"/>
                    <a:pt x="7" y="152"/>
                    <a:pt x="16" y="152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8" y="168"/>
                    <a:pt x="56" y="170"/>
                    <a:pt x="56" y="172"/>
                  </a:cubicBezTo>
                  <a:cubicBezTo>
                    <a:pt x="56" y="174"/>
                    <a:pt x="58" y="176"/>
                    <a:pt x="60" y="176"/>
                  </a:cubicBezTo>
                  <a:cubicBezTo>
                    <a:pt x="116" y="176"/>
                    <a:pt x="116" y="176"/>
                    <a:pt x="116" y="176"/>
                  </a:cubicBezTo>
                  <a:cubicBezTo>
                    <a:pt x="118" y="176"/>
                    <a:pt x="120" y="174"/>
                    <a:pt x="120" y="172"/>
                  </a:cubicBezTo>
                  <a:cubicBezTo>
                    <a:pt x="120" y="170"/>
                    <a:pt x="118" y="168"/>
                    <a:pt x="116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9" y="152"/>
                    <a:pt x="176" y="145"/>
                    <a:pt x="176" y="13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7"/>
                    <a:pt x="169" y="0"/>
                    <a:pt x="160" y="0"/>
                  </a:cubicBezTo>
                  <a:moveTo>
                    <a:pt x="96" y="168"/>
                  </a:moveTo>
                  <a:cubicBezTo>
                    <a:pt x="80" y="168"/>
                    <a:pt x="80" y="168"/>
                    <a:pt x="80" y="168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96" y="152"/>
                    <a:pt x="96" y="152"/>
                    <a:pt x="96" y="152"/>
                  </a:cubicBezTo>
                  <a:lnTo>
                    <a:pt x="96" y="168"/>
                  </a:lnTo>
                  <a:close/>
                  <a:moveTo>
                    <a:pt x="168" y="136"/>
                  </a:moveTo>
                  <a:cubicBezTo>
                    <a:pt x="168" y="140"/>
                    <a:pt x="164" y="144"/>
                    <a:pt x="160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2" y="144"/>
                    <a:pt x="8" y="140"/>
                    <a:pt x="8" y="136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168" y="128"/>
                    <a:pt x="168" y="128"/>
                    <a:pt x="168" y="128"/>
                  </a:cubicBezTo>
                  <a:lnTo>
                    <a:pt x="168" y="136"/>
                  </a:lnTo>
                  <a:close/>
                  <a:moveTo>
                    <a:pt x="168" y="120"/>
                  </a:moveTo>
                  <a:cubicBezTo>
                    <a:pt x="8" y="120"/>
                    <a:pt x="8" y="120"/>
                    <a:pt x="8" y="12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4" y="8"/>
                    <a:pt x="168" y="12"/>
                    <a:pt x="168" y="16"/>
                  </a:cubicBezTo>
                  <a:lnTo>
                    <a:pt x="168" y="1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B8911199-A79B-4FCE-A26E-56FBE29D5237}"/>
              </a:ext>
            </a:extLst>
          </p:cNvPr>
          <p:cNvGrpSpPr/>
          <p:nvPr/>
        </p:nvGrpSpPr>
        <p:grpSpPr>
          <a:xfrm>
            <a:off x="13636597" y="12384248"/>
            <a:ext cx="6372880" cy="647070"/>
            <a:chOff x="13652857" y="10653728"/>
            <a:chExt cx="6372880" cy="647070"/>
          </a:xfrm>
        </p:grpSpPr>
        <p:sp>
          <p:nvSpPr>
            <p:cNvPr id="77" name="Rounded Rectangle 12">
              <a:extLst>
                <a:ext uri="{FF2B5EF4-FFF2-40B4-BE49-F238E27FC236}">
                  <a16:creationId xmlns:a16="http://schemas.microsoft.com/office/drawing/2014/main" id="{7BCABC50-43CA-5D4E-9BE1-399D96AB681F}"/>
                </a:ext>
              </a:extLst>
            </p:cNvPr>
            <p:cNvSpPr/>
            <p:nvPr/>
          </p:nvSpPr>
          <p:spPr>
            <a:xfrm>
              <a:off x="13652857" y="10653728"/>
              <a:ext cx="6372880" cy="647070"/>
            </a:xfrm>
            <a:prstGeom prst="roundRect">
              <a:avLst>
                <a:gd name="adj" fmla="val 12821"/>
              </a:avLst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8CCFD09-1685-8D48-95F1-8CA8A6CAAA68}"/>
                </a:ext>
              </a:extLst>
            </p:cNvPr>
            <p:cNvSpPr txBox="1"/>
            <p:nvPr/>
          </p:nvSpPr>
          <p:spPr>
            <a:xfrm>
              <a:off x="14616823" y="10723566"/>
              <a:ext cx="4759636" cy="52322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Disciplina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en el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trabajo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– 2,003</a:t>
              </a:r>
            </a:p>
          </p:txBody>
        </p:sp>
        <p:sp>
          <p:nvSpPr>
            <p:cNvPr id="80" name="Oval 21">
              <a:extLst>
                <a:ext uri="{FF2B5EF4-FFF2-40B4-BE49-F238E27FC236}">
                  <a16:creationId xmlns:a16="http://schemas.microsoft.com/office/drawing/2014/main" id="{B06C48AD-9502-2A4C-A9E1-00A6C3D166AA}"/>
                </a:ext>
              </a:extLst>
            </p:cNvPr>
            <p:cNvSpPr/>
            <p:nvPr/>
          </p:nvSpPr>
          <p:spPr>
            <a:xfrm>
              <a:off x="13932647" y="10699643"/>
              <a:ext cx="532836" cy="573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Freeform 154"/>
            <p:cNvSpPr>
              <a:spLocks noEditPoints="1"/>
            </p:cNvSpPr>
            <p:nvPr/>
          </p:nvSpPr>
          <p:spPr bwMode="auto">
            <a:xfrm>
              <a:off x="14016584" y="10838721"/>
              <a:ext cx="334275" cy="274235"/>
            </a:xfrm>
            <a:custGeom>
              <a:avLst/>
              <a:gdLst>
                <a:gd name="T0" fmla="*/ 34 w 176"/>
                <a:gd name="T1" fmla="*/ 86 h 144"/>
                <a:gd name="T2" fmla="*/ 28 w 176"/>
                <a:gd name="T3" fmla="*/ 65 h 144"/>
                <a:gd name="T4" fmla="*/ 28 w 176"/>
                <a:gd name="T5" fmla="*/ 58 h 144"/>
                <a:gd name="T6" fmla="*/ 25 w 176"/>
                <a:gd name="T7" fmla="*/ 38 h 144"/>
                <a:gd name="T8" fmla="*/ 35 w 176"/>
                <a:gd name="T9" fmla="*/ 26 h 144"/>
                <a:gd name="T10" fmla="*/ 49 w 176"/>
                <a:gd name="T11" fmla="*/ 25 h 144"/>
                <a:gd name="T12" fmla="*/ 52 w 176"/>
                <a:gd name="T13" fmla="*/ 18 h 144"/>
                <a:gd name="T14" fmla="*/ 30 w 176"/>
                <a:gd name="T15" fmla="*/ 19 h 144"/>
                <a:gd name="T16" fmla="*/ 20 w 176"/>
                <a:gd name="T17" fmla="*/ 56 h 144"/>
                <a:gd name="T18" fmla="*/ 26 w 176"/>
                <a:gd name="T19" fmla="*/ 86 h 144"/>
                <a:gd name="T20" fmla="*/ 0 w 176"/>
                <a:gd name="T21" fmla="*/ 124 h 144"/>
                <a:gd name="T22" fmla="*/ 22 w 176"/>
                <a:gd name="T23" fmla="*/ 128 h 144"/>
                <a:gd name="T24" fmla="*/ 8 w 176"/>
                <a:gd name="T25" fmla="*/ 120 h 144"/>
                <a:gd name="T26" fmla="*/ 159 w 176"/>
                <a:gd name="T27" fmla="*/ 100 h 144"/>
                <a:gd name="T28" fmla="*/ 155 w 176"/>
                <a:gd name="T29" fmla="*/ 70 h 144"/>
                <a:gd name="T30" fmla="*/ 159 w 176"/>
                <a:gd name="T31" fmla="*/ 35 h 144"/>
                <a:gd name="T32" fmla="*/ 132 w 176"/>
                <a:gd name="T33" fmla="*/ 16 h 144"/>
                <a:gd name="T34" fmla="*/ 126 w 176"/>
                <a:gd name="T35" fmla="*/ 25 h 144"/>
                <a:gd name="T36" fmla="*/ 132 w 176"/>
                <a:gd name="T37" fmla="*/ 24 h 144"/>
                <a:gd name="T38" fmla="*/ 142 w 176"/>
                <a:gd name="T39" fmla="*/ 27 h 144"/>
                <a:gd name="T40" fmla="*/ 149 w 176"/>
                <a:gd name="T41" fmla="*/ 53 h 144"/>
                <a:gd name="T42" fmla="*/ 149 w 176"/>
                <a:gd name="T43" fmla="*/ 65 h 144"/>
                <a:gd name="T44" fmla="*/ 148 w 176"/>
                <a:gd name="T45" fmla="*/ 66 h 144"/>
                <a:gd name="T46" fmla="*/ 157 w 176"/>
                <a:gd name="T47" fmla="*/ 108 h 144"/>
                <a:gd name="T48" fmla="*/ 150 w 176"/>
                <a:gd name="T49" fmla="*/ 120 h 144"/>
                <a:gd name="T50" fmla="*/ 172 w 176"/>
                <a:gd name="T51" fmla="*/ 128 h 144"/>
                <a:gd name="T52" fmla="*/ 159 w 176"/>
                <a:gd name="T53" fmla="*/ 100 h 144"/>
                <a:gd name="T54" fmla="*/ 106 w 176"/>
                <a:gd name="T55" fmla="*/ 90 h 144"/>
                <a:gd name="T56" fmla="*/ 115 w 176"/>
                <a:gd name="T57" fmla="*/ 52 h 144"/>
                <a:gd name="T58" fmla="*/ 104 w 176"/>
                <a:gd name="T59" fmla="*/ 3 h 144"/>
                <a:gd name="T60" fmla="*/ 76 w 176"/>
                <a:gd name="T61" fmla="*/ 4 h 144"/>
                <a:gd name="T62" fmla="*/ 61 w 176"/>
                <a:gd name="T63" fmla="*/ 52 h 144"/>
                <a:gd name="T64" fmla="*/ 70 w 176"/>
                <a:gd name="T65" fmla="*/ 90 h 144"/>
                <a:gd name="T66" fmla="*/ 28 w 176"/>
                <a:gd name="T67" fmla="*/ 140 h 144"/>
                <a:gd name="T68" fmla="*/ 144 w 176"/>
                <a:gd name="T69" fmla="*/ 144 h 144"/>
                <a:gd name="T70" fmla="*/ 120 w 176"/>
                <a:gd name="T71" fmla="*/ 109 h 144"/>
                <a:gd name="T72" fmla="*/ 58 w 176"/>
                <a:gd name="T73" fmla="*/ 117 h 144"/>
                <a:gd name="T74" fmla="*/ 78 w 176"/>
                <a:gd name="T75" fmla="*/ 90 h 144"/>
                <a:gd name="T76" fmla="*/ 69 w 176"/>
                <a:gd name="T77" fmla="*/ 65 h 144"/>
                <a:gd name="T78" fmla="*/ 68 w 176"/>
                <a:gd name="T79" fmla="*/ 48 h 144"/>
                <a:gd name="T80" fmla="*/ 79 w 176"/>
                <a:gd name="T81" fmla="*/ 12 h 144"/>
                <a:gd name="T82" fmla="*/ 93 w 176"/>
                <a:gd name="T83" fmla="*/ 8 h 144"/>
                <a:gd name="T84" fmla="*/ 108 w 176"/>
                <a:gd name="T85" fmla="*/ 22 h 144"/>
                <a:gd name="T86" fmla="*/ 107 w 176"/>
                <a:gd name="T87" fmla="*/ 54 h 144"/>
                <a:gd name="T88" fmla="*/ 106 w 176"/>
                <a:gd name="T89" fmla="*/ 66 h 144"/>
                <a:gd name="T90" fmla="*/ 118 w 176"/>
                <a:gd name="T91" fmla="*/ 117 h 144"/>
                <a:gd name="T92" fmla="*/ 140 w 176"/>
                <a:gd name="T93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" h="144">
                  <a:moveTo>
                    <a:pt x="19" y="108"/>
                  </a:moveTo>
                  <a:cubicBezTo>
                    <a:pt x="25" y="106"/>
                    <a:pt x="34" y="100"/>
                    <a:pt x="34" y="86"/>
                  </a:cubicBezTo>
                  <a:cubicBezTo>
                    <a:pt x="34" y="74"/>
                    <a:pt x="30" y="69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3"/>
                    <a:pt x="28" y="58"/>
                  </a:cubicBezTo>
                  <a:cubicBezTo>
                    <a:pt x="28" y="56"/>
                    <a:pt x="28" y="54"/>
                    <a:pt x="27" y="53"/>
                  </a:cubicBezTo>
                  <a:cubicBezTo>
                    <a:pt x="26" y="49"/>
                    <a:pt x="23" y="43"/>
                    <a:pt x="25" y="38"/>
                  </a:cubicBezTo>
                  <a:cubicBezTo>
                    <a:pt x="28" y="29"/>
                    <a:pt x="30" y="28"/>
                    <a:pt x="34" y="27"/>
                  </a:cubicBezTo>
                  <a:cubicBezTo>
                    <a:pt x="34" y="27"/>
                    <a:pt x="34" y="26"/>
                    <a:pt x="35" y="26"/>
                  </a:cubicBezTo>
                  <a:cubicBezTo>
                    <a:pt x="36" y="25"/>
                    <a:pt x="40" y="24"/>
                    <a:pt x="44" y="24"/>
                  </a:cubicBezTo>
                  <a:cubicBezTo>
                    <a:pt x="46" y="24"/>
                    <a:pt x="48" y="24"/>
                    <a:pt x="49" y="25"/>
                  </a:cubicBezTo>
                  <a:cubicBezTo>
                    <a:pt x="49" y="24"/>
                    <a:pt x="50" y="22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ubicBezTo>
                    <a:pt x="49" y="16"/>
                    <a:pt x="47" y="16"/>
                    <a:pt x="44" y="16"/>
                  </a:cubicBezTo>
                  <a:cubicBezTo>
                    <a:pt x="38" y="16"/>
                    <a:pt x="33" y="18"/>
                    <a:pt x="30" y="19"/>
                  </a:cubicBezTo>
                  <a:cubicBezTo>
                    <a:pt x="24" y="22"/>
                    <a:pt x="21" y="25"/>
                    <a:pt x="17" y="35"/>
                  </a:cubicBezTo>
                  <a:cubicBezTo>
                    <a:pt x="14" y="43"/>
                    <a:pt x="18" y="52"/>
                    <a:pt x="20" y="56"/>
                  </a:cubicBezTo>
                  <a:cubicBezTo>
                    <a:pt x="18" y="66"/>
                    <a:pt x="21" y="70"/>
                    <a:pt x="21" y="70"/>
                  </a:cubicBezTo>
                  <a:cubicBezTo>
                    <a:pt x="23" y="73"/>
                    <a:pt x="26" y="76"/>
                    <a:pt x="26" y="86"/>
                  </a:cubicBezTo>
                  <a:cubicBezTo>
                    <a:pt x="26" y="98"/>
                    <a:pt x="17" y="100"/>
                    <a:pt x="17" y="100"/>
                  </a:cubicBezTo>
                  <a:cubicBezTo>
                    <a:pt x="10" y="103"/>
                    <a:pt x="0" y="108"/>
                    <a:pt x="0" y="124"/>
                  </a:cubicBezTo>
                  <a:cubicBezTo>
                    <a:pt x="0" y="124"/>
                    <a:pt x="0" y="128"/>
                    <a:pt x="4" y="128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3" y="125"/>
                    <a:pt x="24" y="122"/>
                    <a:pt x="2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9" y="112"/>
                    <a:pt x="14" y="110"/>
                    <a:pt x="19" y="108"/>
                  </a:cubicBezTo>
                  <a:moveTo>
                    <a:pt x="159" y="100"/>
                  </a:moveTo>
                  <a:cubicBezTo>
                    <a:pt x="159" y="100"/>
                    <a:pt x="150" y="98"/>
                    <a:pt x="150" y="86"/>
                  </a:cubicBezTo>
                  <a:cubicBezTo>
                    <a:pt x="150" y="76"/>
                    <a:pt x="153" y="73"/>
                    <a:pt x="155" y="70"/>
                  </a:cubicBezTo>
                  <a:cubicBezTo>
                    <a:pt x="155" y="70"/>
                    <a:pt x="158" y="66"/>
                    <a:pt x="156" y="56"/>
                  </a:cubicBezTo>
                  <a:cubicBezTo>
                    <a:pt x="158" y="52"/>
                    <a:pt x="162" y="43"/>
                    <a:pt x="159" y="35"/>
                  </a:cubicBezTo>
                  <a:cubicBezTo>
                    <a:pt x="155" y="25"/>
                    <a:pt x="152" y="22"/>
                    <a:pt x="146" y="19"/>
                  </a:cubicBezTo>
                  <a:cubicBezTo>
                    <a:pt x="143" y="18"/>
                    <a:pt x="138" y="16"/>
                    <a:pt x="132" y="16"/>
                  </a:cubicBezTo>
                  <a:cubicBezTo>
                    <a:pt x="129" y="16"/>
                    <a:pt x="127" y="16"/>
                    <a:pt x="124" y="18"/>
                  </a:cubicBezTo>
                  <a:cubicBezTo>
                    <a:pt x="125" y="20"/>
                    <a:pt x="126" y="23"/>
                    <a:pt x="126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4"/>
                    <a:pt x="130" y="24"/>
                    <a:pt x="132" y="24"/>
                  </a:cubicBezTo>
                  <a:cubicBezTo>
                    <a:pt x="136" y="24"/>
                    <a:pt x="140" y="25"/>
                    <a:pt x="141" y="26"/>
                  </a:cubicBezTo>
                  <a:cubicBezTo>
                    <a:pt x="142" y="26"/>
                    <a:pt x="142" y="27"/>
                    <a:pt x="142" y="27"/>
                  </a:cubicBezTo>
                  <a:cubicBezTo>
                    <a:pt x="146" y="28"/>
                    <a:pt x="148" y="29"/>
                    <a:pt x="151" y="38"/>
                  </a:cubicBezTo>
                  <a:cubicBezTo>
                    <a:pt x="153" y="43"/>
                    <a:pt x="150" y="49"/>
                    <a:pt x="149" y="53"/>
                  </a:cubicBezTo>
                  <a:cubicBezTo>
                    <a:pt x="148" y="54"/>
                    <a:pt x="148" y="56"/>
                    <a:pt x="148" y="58"/>
                  </a:cubicBezTo>
                  <a:cubicBezTo>
                    <a:pt x="149" y="63"/>
                    <a:pt x="149" y="65"/>
                    <a:pt x="149" y="65"/>
                  </a:cubicBezTo>
                  <a:cubicBezTo>
                    <a:pt x="149" y="65"/>
                    <a:pt x="149" y="65"/>
                    <a:pt x="148" y="65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6" y="69"/>
                    <a:pt x="142" y="74"/>
                    <a:pt x="142" y="86"/>
                  </a:cubicBezTo>
                  <a:cubicBezTo>
                    <a:pt x="142" y="100"/>
                    <a:pt x="151" y="106"/>
                    <a:pt x="157" y="108"/>
                  </a:cubicBezTo>
                  <a:cubicBezTo>
                    <a:pt x="162" y="110"/>
                    <a:pt x="167" y="112"/>
                    <a:pt x="168" y="120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52" y="122"/>
                    <a:pt x="153" y="125"/>
                    <a:pt x="154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6" y="128"/>
                    <a:pt x="176" y="124"/>
                    <a:pt x="176" y="124"/>
                  </a:cubicBezTo>
                  <a:cubicBezTo>
                    <a:pt x="176" y="108"/>
                    <a:pt x="166" y="103"/>
                    <a:pt x="159" y="100"/>
                  </a:cubicBezTo>
                  <a:moveTo>
                    <a:pt x="120" y="109"/>
                  </a:moveTo>
                  <a:cubicBezTo>
                    <a:pt x="120" y="109"/>
                    <a:pt x="106" y="105"/>
                    <a:pt x="106" y="90"/>
                  </a:cubicBezTo>
                  <a:cubicBezTo>
                    <a:pt x="106" y="77"/>
                    <a:pt x="111" y="73"/>
                    <a:pt x="114" y="69"/>
                  </a:cubicBezTo>
                  <a:cubicBezTo>
                    <a:pt x="114" y="69"/>
                    <a:pt x="118" y="65"/>
                    <a:pt x="115" y="52"/>
                  </a:cubicBezTo>
                  <a:cubicBezTo>
                    <a:pt x="120" y="45"/>
                    <a:pt x="122" y="33"/>
                    <a:pt x="116" y="19"/>
                  </a:cubicBezTo>
                  <a:cubicBezTo>
                    <a:pt x="112" y="10"/>
                    <a:pt x="109" y="5"/>
                    <a:pt x="104" y="3"/>
                  </a:cubicBezTo>
                  <a:cubicBezTo>
                    <a:pt x="101" y="1"/>
                    <a:pt x="97" y="0"/>
                    <a:pt x="93" y="0"/>
                  </a:cubicBezTo>
                  <a:cubicBezTo>
                    <a:pt x="86" y="0"/>
                    <a:pt x="79" y="3"/>
                    <a:pt x="76" y="4"/>
                  </a:cubicBezTo>
                  <a:cubicBezTo>
                    <a:pt x="68" y="8"/>
                    <a:pt x="63" y="11"/>
                    <a:pt x="58" y="24"/>
                  </a:cubicBezTo>
                  <a:cubicBezTo>
                    <a:pt x="53" y="34"/>
                    <a:pt x="58" y="46"/>
                    <a:pt x="61" y="52"/>
                  </a:cubicBezTo>
                  <a:cubicBezTo>
                    <a:pt x="58" y="65"/>
                    <a:pt x="62" y="69"/>
                    <a:pt x="62" y="69"/>
                  </a:cubicBezTo>
                  <a:cubicBezTo>
                    <a:pt x="65" y="73"/>
                    <a:pt x="70" y="77"/>
                    <a:pt x="70" y="90"/>
                  </a:cubicBezTo>
                  <a:cubicBezTo>
                    <a:pt x="70" y="105"/>
                    <a:pt x="56" y="109"/>
                    <a:pt x="56" y="109"/>
                  </a:cubicBezTo>
                  <a:cubicBezTo>
                    <a:pt x="47" y="112"/>
                    <a:pt x="28" y="118"/>
                    <a:pt x="28" y="140"/>
                  </a:cubicBezTo>
                  <a:cubicBezTo>
                    <a:pt x="28" y="140"/>
                    <a:pt x="28" y="144"/>
                    <a:pt x="32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8" y="144"/>
                    <a:pt x="148" y="140"/>
                    <a:pt x="148" y="140"/>
                  </a:cubicBezTo>
                  <a:cubicBezTo>
                    <a:pt x="148" y="118"/>
                    <a:pt x="129" y="112"/>
                    <a:pt x="120" y="109"/>
                  </a:cubicBezTo>
                  <a:moveTo>
                    <a:pt x="36" y="136"/>
                  </a:moveTo>
                  <a:cubicBezTo>
                    <a:pt x="38" y="125"/>
                    <a:pt x="48" y="120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6" y="115"/>
                    <a:pt x="78" y="107"/>
                    <a:pt x="78" y="90"/>
                  </a:cubicBezTo>
                  <a:cubicBezTo>
                    <a:pt x="78" y="76"/>
                    <a:pt x="73" y="70"/>
                    <a:pt x="70" y="66"/>
                  </a:cubicBezTo>
                  <a:cubicBezTo>
                    <a:pt x="69" y="65"/>
                    <a:pt x="68" y="64"/>
                    <a:pt x="69" y="65"/>
                  </a:cubicBezTo>
                  <a:cubicBezTo>
                    <a:pt x="68" y="64"/>
                    <a:pt x="67" y="61"/>
                    <a:pt x="69" y="54"/>
                  </a:cubicBezTo>
                  <a:cubicBezTo>
                    <a:pt x="70" y="50"/>
                    <a:pt x="68" y="48"/>
                    <a:pt x="68" y="48"/>
                  </a:cubicBezTo>
                  <a:cubicBezTo>
                    <a:pt x="66" y="43"/>
                    <a:pt x="62" y="34"/>
                    <a:pt x="65" y="27"/>
                  </a:cubicBezTo>
                  <a:cubicBezTo>
                    <a:pt x="69" y="17"/>
                    <a:pt x="73" y="15"/>
                    <a:pt x="79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2" y="10"/>
                    <a:pt x="87" y="8"/>
                    <a:pt x="93" y="8"/>
                  </a:cubicBezTo>
                  <a:cubicBezTo>
                    <a:pt x="96" y="8"/>
                    <a:pt x="98" y="9"/>
                    <a:pt x="100" y="10"/>
                  </a:cubicBezTo>
                  <a:cubicBezTo>
                    <a:pt x="103" y="11"/>
                    <a:pt x="105" y="14"/>
                    <a:pt x="108" y="22"/>
                  </a:cubicBezTo>
                  <a:cubicBezTo>
                    <a:pt x="115" y="36"/>
                    <a:pt x="111" y="45"/>
                    <a:pt x="109" y="47"/>
                  </a:cubicBezTo>
                  <a:cubicBezTo>
                    <a:pt x="107" y="49"/>
                    <a:pt x="107" y="52"/>
                    <a:pt x="107" y="54"/>
                  </a:cubicBezTo>
                  <a:cubicBezTo>
                    <a:pt x="109" y="61"/>
                    <a:pt x="108" y="64"/>
                    <a:pt x="108" y="64"/>
                  </a:cubicBezTo>
                  <a:cubicBezTo>
                    <a:pt x="108" y="64"/>
                    <a:pt x="107" y="65"/>
                    <a:pt x="106" y="66"/>
                  </a:cubicBezTo>
                  <a:cubicBezTo>
                    <a:pt x="103" y="70"/>
                    <a:pt x="98" y="76"/>
                    <a:pt x="98" y="90"/>
                  </a:cubicBezTo>
                  <a:cubicBezTo>
                    <a:pt x="98" y="107"/>
                    <a:pt x="110" y="115"/>
                    <a:pt x="118" y="117"/>
                  </a:cubicBezTo>
                  <a:cubicBezTo>
                    <a:pt x="118" y="117"/>
                    <a:pt x="118" y="117"/>
                    <a:pt x="118" y="117"/>
                  </a:cubicBezTo>
                  <a:cubicBezTo>
                    <a:pt x="128" y="120"/>
                    <a:pt x="138" y="125"/>
                    <a:pt x="140" y="136"/>
                  </a:cubicBezTo>
                  <a:lnTo>
                    <a:pt x="36" y="1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065F4E6-48C4-4F6E-A573-FCAE1305F831}"/>
              </a:ext>
            </a:extLst>
          </p:cNvPr>
          <p:cNvGrpSpPr/>
          <p:nvPr/>
        </p:nvGrpSpPr>
        <p:grpSpPr>
          <a:xfrm>
            <a:off x="13652857" y="9881423"/>
            <a:ext cx="8334590" cy="647070"/>
            <a:chOff x="13652857" y="11396048"/>
            <a:chExt cx="8334590" cy="647070"/>
          </a:xfrm>
        </p:grpSpPr>
        <p:sp>
          <p:nvSpPr>
            <p:cNvPr id="84" name="Rounded Rectangle 12">
              <a:extLst>
                <a:ext uri="{FF2B5EF4-FFF2-40B4-BE49-F238E27FC236}">
                  <a16:creationId xmlns:a16="http://schemas.microsoft.com/office/drawing/2014/main" id="{7BCABC50-43CA-5D4E-9BE1-399D96AB681F}"/>
                </a:ext>
              </a:extLst>
            </p:cNvPr>
            <p:cNvSpPr/>
            <p:nvPr/>
          </p:nvSpPr>
          <p:spPr>
            <a:xfrm>
              <a:off x="13652857" y="11396048"/>
              <a:ext cx="8334590" cy="647070"/>
            </a:xfrm>
            <a:prstGeom prst="roundRect">
              <a:avLst>
                <a:gd name="adj" fmla="val 12821"/>
              </a:avLst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TextBox 15">
              <a:extLst>
                <a:ext uri="{FF2B5EF4-FFF2-40B4-BE49-F238E27FC236}">
                  <a16:creationId xmlns:a16="http://schemas.microsoft.com/office/drawing/2014/main" id="{A8CCFD09-1685-8D48-95F1-8CA8A6CAAA68}"/>
                </a:ext>
              </a:extLst>
            </p:cNvPr>
            <p:cNvSpPr txBox="1"/>
            <p:nvPr/>
          </p:nvSpPr>
          <p:spPr>
            <a:xfrm>
              <a:off x="14664496" y="11465886"/>
              <a:ext cx="4682692" cy="52322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Ortografía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y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redacción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– </a:t>
              </a:r>
              <a:r>
                <a:rPr lang="en-US" sz="28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itchFamily="2" charset="77"/>
                  <a:ea typeface="League Spartan" charset="0"/>
                  <a:cs typeface="Poppins" pitchFamily="2" charset="77"/>
                </a:rPr>
                <a:t>2,346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endParaRPr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id="{B06C48AD-9502-2A4C-A9E1-00A6C3D166AA}"/>
                </a:ext>
              </a:extLst>
            </p:cNvPr>
            <p:cNvSpPr/>
            <p:nvPr/>
          </p:nvSpPr>
          <p:spPr>
            <a:xfrm>
              <a:off x="13932192" y="11453995"/>
              <a:ext cx="532836" cy="573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6" name="Group 30"/>
            <p:cNvGrpSpPr/>
            <p:nvPr/>
          </p:nvGrpSpPr>
          <p:grpSpPr>
            <a:xfrm>
              <a:off x="14072138" y="11574976"/>
              <a:ext cx="301788" cy="289214"/>
              <a:chOff x="6789444" y="1267208"/>
              <a:chExt cx="301788" cy="289214"/>
            </a:xfrm>
            <a:solidFill>
              <a:schemeClr val="tx2"/>
            </a:solidFill>
          </p:grpSpPr>
          <p:sp>
            <p:nvSpPr>
              <p:cNvPr id="100" name="Freeform 274"/>
              <p:cNvSpPr>
                <a:spLocks noEditPoints="1"/>
              </p:cNvSpPr>
              <p:nvPr/>
            </p:nvSpPr>
            <p:spPr bwMode="auto">
              <a:xfrm>
                <a:off x="7024168" y="1267208"/>
                <a:ext cx="67064" cy="289214"/>
              </a:xfrm>
              <a:custGeom>
                <a:avLst/>
                <a:gdLst>
                  <a:gd name="T0" fmla="*/ 32 w 32"/>
                  <a:gd name="T1" fmla="*/ 0 h 138"/>
                  <a:gd name="T2" fmla="*/ 9 w 32"/>
                  <a:gd name="T3" fmla="*/ 0 h 138"/>
                  <a:gd name="T4" fmla="*/ 9 w 32"/>
                  <a:gd name="T5" fmla="*/ 9 h 138"/>
                  <a:gd name="T6" fmla="*/ 0 w 32"/>
                  <a:gd name="T7" fmla="*/ 9 h 138"/>
                  <a:gd name="T8" fmla="*/ 0 w 32"/>
                  <a:gd name="T9" fmla="*/ 33 h 138"/>
                  <a:gd name="T10" fmla="*/ 5 w 32"/>
                  <a:gd name="T11" fmla="*/ 33 h 138"/>
                  <a:gd name="T12" fmla="*/ 5 w 32"/>
                  <a:gd name="T13" fmla="*/ 13 h 138"/>
                  <a:gd name="T14" fmla="*/ 9 w 32"/>
                  <a:gd name="T15" fmla="*/ 13 h 138"/>
                  <a:gd name="T16" fmla="*/ 9 w 32"/>
                  <a:gd name="T17" fmla="*/ 115 h 138"/>
                  <a:gd name="T18" fmla="*/ 21 w 32"/>
                  <a:gd name="T19" fmla="*/ 138 h 138"/>
                  <a:gd name="T20" fmla="*/ 32 w 32"/>
                  <a:gd name="T21" fmla="*/ 115 h 138"/>
                  <a:gd name="T22" fmla="*/ 32 w 32"/>
                  <a:gd name="T23" fmla="*/ 0 h 138"/>
                  <a:gd name="T24" fmla="*/ 27 w 32"/>
                  <a:gd name="T25" fmla="*/ 114 h 138"/>
                  <a:gd name="T26" fmla="*/ 21 w 32"/>
                  <a:gd name="T27" fmla="*/ 127 h 138"/>
                  <a:gd name="T28" fmla="*/ 14 w 32"/>
                  <a:gd name="T29" fmla="*/ 114 h 138"/>
                  <a:gd name="T30" fmla="*/ 14 w 32"/>
                  <a:gd name="T31" fmla="*/ 4 h 138"/>
                  <a:gd name="T32" fmla="*/ 27 w 32"/>
                  <a:gd name="T33" fmla="*/ 4 h 138"/>
                  <a:gd name="T34" fmla="*/ 27 w 32"/>
                  <a:gd name="T35" fmla="*/ 11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138">
                    <a:moveTo>
                      <a:pt x="32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33"/>
                    </a:lnTo>
                    <a:lnTo>
                      <a:pt x="5" y="33"/>
                    </a:lnTo>
                    <a:lnTo>
                      <a:pt x="5" y="13"/>
                    </a:lnTo>
                    <a:lnTo>
                      <a:pt x="9" y="13"/>
                    </a:lnTo>
                    <a:lnTo>
                      <a:pt x="9" y="115"/>
                    </a:lnTo>
                    <a:lnTo>
                      <a:pt x="21" y="138"/>
                    </a:lnTo>
                    <a:lnTo>
                      <a:pt x="32" y="115"/>
                    </a:lnTo>
                    <a:lnTo>
                      <a:pt x="32" y="0"/>
                    </a:lnTo>
                    <a:close/>
                    <a:moveTo>
                      <a:pt x="27" y="114"/>
                    </a:moveTo>
                    <a:lnTo>
                      <a:pt x="21" y="127"/>
                    </a:lnTo>
                    <a:lnTo>
                      <a:pt x="14" y="114"/>
                    </a:lnTo>
                    <a:lnTo>
                      <a:pt x="14" y="4"/>
                    </a:lnTo>
                    <a:lnTo>
                      <a:pt x="27" y="4"/>
                    </a:lnTo>
                    <a:lnTo>
                      <a:pt x="27" y="1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Freeform 275"/>
              <p:cNvSpPr>
                <a:spLocks noEditPoints="1"/>
              </p:cNvSpPr>
              <p:nvPr/>
            </p:nvSpPr>
            <p:spPr bwMode="auto">
              <a:xfrm>
                <a:off x="6789444" y="1267208"/>
                <a:ext cx="203288" cy="282927"/>
              </a:xfrm>
              <a:custGeom>
                <a:avLst/>
                <a:gdLst>
                  <a:gd name="T0" fmla="*/ 97 w 97"/>
                  <a:gd name="T1" fmla="*/ 28 h 135"/>
                  <a:gd name="T2" fmla="*/ 68 w 97"/>
                  <a:gd name="T3" fmla="*/ 0 h 135"/>
                  <a:gd name="T4" fmla="*/ 0 w 97"/>
                  <a:gd name="T5" fmla="*/ 0 h 135"/>
                  <a:gd name="T6" fmla="*/ 0 w 97"/>
                  <a:gd name="T7" fmla="*/ 135 h 135"/>
                  <a:gd name="T8" fmla="*/ 97 w 97"/>
                  <a:gd name="T9" fmla="*/ 135 h 135"/>
                  <a:gd name="T10" fmla="*/ 97 w 97"/>
                  <a:gd name="T11" fmla="*/ 28 h 135"/>
                  <a:gd name="T12" fmla="*/ 70 w 97"/>
                  <a:gd name="T13" fmla="*/ 7 h 135"/>
                  <a:gd name="T14" fmla="*/ 89 w 97"/>
                  <a:gd name="T15" fmla="*/ 27 h 135"/>
                  <a:gd name="T16" fmla="*/ 70 w 97"/>
                  <a:gd name="T17" fmla="*/ 27 h 135"/>
                  <a:gd name="T18" fmla="*/ 70 w 97"/>
                  <a:gd name="T19" fmla="*/ 7 h 135"/>
                  <a:gd name="T20" fmla="*/ 4 w 97"/>
                  <a:gd name="T21" fmla="*/ 130 h 135"/>
                  <a:gd name="T22" fmla="*/ 4 w 97"/>
                  <a:gd name="T23" fmla="*/ 4 h 135"/>
                  <a:gd name="T24" fmla="*/ 65 w 97"/>
                  <a:gd name="T25" fmla="*/ 4 h 135"/>
                  <a:gd name="T26" fmla="*/ 65 w 97"/>
                  <a:gd name="T27" fmla="*/ 31 h 135"/>
                  <a:gd name="T28" fmla="*/ 92 w 97"/>
                  <a:gd name="T29" fmla="*/ 31 h 135"/>
                  <a:gd name="T30" fmla="*/ 92 w 97"/>
                  <a:gd name="T31" fmla="*/ 130 h 135"/>
                  <a:gd name="T32" fmla="*/ 4 w 97"/>
                  <a:gd name="T33" fmla="*/ 13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5">
                    <a:moveTo>
                      <a:pt x="97" y="28"/>
                    </a:moveTo>
                    <a:lnTo>
                      <a:pt x="68" y="0"/>
                    </a:lnTo>
                    <a:lnTo>
                      <a:pt x="0" y="0"/>
                    </a:lnTo>
                    <a:lnTo>
                      <a:pt x="0" y="135"/>
                    </a:lnTo>
                    <a:lnTo>
                      <a:pt x="97" y="135"/>
                    </a:lnTo>
                    <a:lnTo>
                      <a:pt x="97" y="28"/>
                    </a:lnTo>
                    <a:close/>
                    <a:moveTo>
                      <a:pt x="70" y="7"/>
                    </a:moveTo>
                    <a:lnTo>
                      <a:pt x="89" y="27"/>
                    </a:lnTo>
                    <a:lnTo>
                      <a:pt x="70" y="27"/>
                    </a:lnTo>
                    <a:lnTo>
                      <a:pt x="70" y="7"/>
                    </a:lnTo>
                    <a:close/>
                    <a:moveTo>
                      <a:pt x="4" y="130"/>
                    </a:moveTo>
                    <a:lnTo>
                      <a:pt x="4" y="4"/>
                    </a:lnTo>
                    <a:lnTo>
                      <a:pt x="65" y="4"/>
                    </a:lnTo>
                    <a:lnTo>
                      <a:pt x="65" y="31"/>
                    </a:lnTo>
                    <a:lnTo>
                      <a:pt x="92" y="31"/>
                    </a:lnTo>
                    <a:lnTo>
                      <a:pt x="92" y="130"/>
                    </a:lnTo>
                    <a:lnTo>
                      <a:pt x="4" y="1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Rectangle 276"/>
              <p:cNvSpPr>
                <a:spLocks noChangeArrowheads="1"/>
              </p:cNvSpPr>
              <p:nvPr/>
            </p:nvSpPr>
            <p:spPr bwMode="auto">
              <a:xfrm>
                <a:off x="6827167" y="1313314"/>
                <a:ext cx="56586" cy="1047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Rectangle 277"/>
              <p:cNvSpPr>
                <a:spLocks noChangeArrowheads="1"/>
              </p:cNvSpPr>
              <p:nvPr/>
            </p:nvSpPr>
            <p:spPr bwMode="auto">
              <a:xfrm>
                <a:off x="6827167" y="1361517"/>
                <a:ext cx="127841" cy="83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Rectangle 278"/>
              <p:cNvSpPr>
                <a:spLocks noChangeArrowheads="1"/>
              </p:cNvSpPr>
              <p:nvPr/>
            </p:nvSpPr>
            <p:spPr bwMode="auto">
              <a:xfrm>
                <a:off x="6827167" y="1399240"/>
                <a:ext cx="127841" cy="83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Rectangle 279"/>
              <p:cNvSpPr>
                <a:spLocks noChangeArrowheads="1"/>
              </p:cNvSpPr>
              <p:nvPr/>
            </p:nvSpPr>
            <p:spPr bwMode="auto">
              <a:xfrm>
                <a:off x="6827167" y="1436964"/>
                <a:ext cx="127841" cy="83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Rectangle 280"/>
              <p:cNvSpPr>
                <a:spLocks noChangeArrowheads="1"/>
              </p:cNvSpPr>
              <p:nvPr/>
            </p:nvSpPr>
            <p:spPr bwMode="auto">
              <a:xfrm>
                <a:off x="6827167" y="1474687"/>
                <a:ext cx="127841" cy="83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32A26B7-A758-44AF-A298-3AF02D887681}"/>
              </a:ext>
            </a:extLst>
          </p:cNvPr>
          <p:cNvGrpSpPr/>
          <p:nvPr/>
        </p:nvGrpSpPr>
        <p:grpSpPr>
          <a:xfrm>
            <a:off x="13636597" y="11584913"/>
            <a:ext cx="7122033" cy="647070"/>
            <a:chOff x="13652857" y="12139630"/>
            <a:chExt cx="7122033" cy="647070"/>
          </a:xfrm>
        </p:grpSpPr>
        <p:sp>
          <p:nvSpPr>
            <p:cNvPr id="88" name="Rounded Rectangle 12">
              <a:extLst>
                <a:ext uri="{FF2B5EF4-FFF2-40B4-BE49-F238E27FC236}">
                  <a16:creationId xmlns:a16="http://schemas.microsoft.com/office/drawing/2014/main" id="{7BCABC50-43CA-5D4E-9BE1-399D96AB681F}"/>
                </a:ext>
              </a:extLst>
            </p:cNvPr>
            <p:cNvSpPr/>
            <p:nvPr/>
          </p:nvSpPr>
          <p:spPr>
            <a:xfrm>
              <a:off x="13652857" y="12139630"/>
              <a:ext cx="7122033" cy="647070"/>
            </a:xfrm>
            <a:prstGeom prst="roundRect">
              <a:avLst>
                <a:gd name="adj" fmla="val 12821"/>
              </a:avLst>
            </a:prstGeom>
            <a:solidFill>
              <a:srgbClr val="FF4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TextBox 15">
              <a:extLst>
                <a:ext uri="{FF2B5EF4-FFF2-40B4-BE49-F238E27FC236}">
                  <a16:creationId xmlns:a16="http://schemas.microsoft.com/office/drawing/2014/main" id="{A8CCFD09-1685-8D48-95F1-8CA8A6CAAA68}"/>
                </a:ext>
              </a:extLst>
            </p:cNvPr>
            <p:cNvSpPr txBox="1"/>
            <p:nvPr/>
          </p:nvSpPr>
          <p:spPr>
            <a:xfrm>
              <a:off x="14664496" y="12209468"/>
              <a:ext cx="3685624" cy="52322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Cómputo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básico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  <a:sym typeface="Arial"/>
                </a:rPr>
                <a:t> - 2,024</a:t>
              </a:r>
            </a:p>
          </p:txBody>
        </p:sp>
        <p:sp>
          <p:nvSpPr>
            <p:cNvPr id="91" name="Oval 21">
              <a:extLst>
                <a:ext uri="{FF2B5EF4-FFF2-40B4-BE49-F238E27FC236}">
                  <a16:creationId xmlns:a16="http://schemas.microsoft.com/office/drawing/2014/main" id="{B06C48AD-9502-2A4C-A9E1-00A6C3D166AA}"/>
                </a:ext>
              </a:extLst>
            </p:cNvPr>
            <p:cNvSpPr/>
            <p:nvPr/>
          </p:nvSpPr>
          <p:spPr>
            <a:xfrm>
              <a:off x="13932192" y="12197577"/>
              <a:ext cx="532836" cy="573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07" name="Group 294"/>
            <p:cNvGrpSpPr/>
            <p:nvPr/>
          </p:nvGrpSpPr>
          <p:grpSpPr>
            <a:xfrm>
              <a:off x="14039338" y="12355587"/>
              <a:ext cx="317500" cy="215900"/>
              <a:chOff x="5886451" y="4391276"/>
              <a:chExt cx="317500" cy="215900"/>
            </a:xfrm>
            <a:solidFill>
              <a:schemeClr val="tx2"/>
            </a:solidFill>
          </p:grpSpPr>
          <p:sp>
            <p:nvSpPr>
              <p:cNvPr id="108" name="Freeform 164"/>
              <p:cNvSpPr>
                <a:spLocks noEditPoints="1"/>
              </p:cNvSpPr>
              <p:nvPr/>
            </p:nvSpPr>
            <p:spPr bwMode="auto">
              <a:xfrm>
                <a:off x="5886451" y="4391276"/>
                <a:ext cx="317500" cy="215900"/>
              </a:xfrm>
              <a:custGeom>
                <a:avLst/>
                <a:gdLst>
                  <a:gd name="T0" fmla="*/ 7 w 215"/>
                  <a:gd name="T1" fmla="*/ 147 h 147"/>
                  <a:gd name="T2" fmla="*/ 208 w 215"/>
                  <a:gd name="T3" fmla="*/ 147 h 147"/>
                  <a:gd name="T4" fmla="*/ 215 w 215"/>
                  <a:gd name="T5" fmla="*/ 140 h 147"/>
                  <a:gd name="T6" fmla="*/ 215 w 215"/>
                  <a:gd name="T7" fmla="*/ 120 h 147"/>
                  <a:gd name="T8" fmla="*/ 208 w 215"/>
                  <a:gd name="T9" fmla="*/ 114 h 147"/>
                  <a:gd name="T10" fmla="*/ 195 w 215"/>
                  <a:gd name="T11" fmla="*/ 114 h 147"/>
                  <a:gd name="T12" fmla="*/ 195 w 215"/>
                  <a:gd name="T13" fmla="*/ 6 h 147"/>
                  <a:gd name="T14" fmla="*/ 188 w 215"/>
                  <a:gd name="T15" fmla="*/ 0 h 147"/>
                  <a:gd name="T16" fmla="*/ 27 w 215"/>
                  <a:gd name="T17" fmla="*/ 0 h 147"/>
                  <a:gd name="T18" fmla="*/ 20 w 215"/>
                  <a:gd name="T19" fmla="*/ 6 h 147"/>
                  <a:gd name="T20" fmla="*/ 20 w 215"/>
                  <a:gd name="T21" fmla="*/ 114 h 147"/>
                  <a:gd name="T22" fmla="*/ 7 w 215"/>
                  <a:gd name="T23" fmla="*/ 114 h 147"/>
                  <a:gd name="T24" fmla="*/ 0 w 215"/>
                  <a:gd name="T25" fmla="*/ 120 h 147"/>
                  <a:gd name="T26" fmla="*/ 0 w 215"/>
                  <a:gd name="T27" fmla="*/ 140 h 147"/>
                  <a:gd name="T28" fmla="*/ 7 w 215"/>
                  <a:gd name="T29" fmla="*/ 147 h 147"/>
                  <a:gd name="T30" fmla="*/ 34 w 215"/>
                  <a:gd name="T31" fmla="*/ 13 h 147"/>
                  <a:gd name="T32" fmla="*/ 181 w 215"/>
                  <a:gd name="T33" fmla="*/ 13 h 147"/>
                  <a:gd name="T34" fmla="*/ 181 w 215"/>
                  <a:gd name="T35" fmla="*/ 114 h 147"/>
                  <a:gd name="T36" fmla="*/ 34 w 215"/>
                  <a:gd name="T37" fmla="*/ 114 h 147"/>
                  <a:gd name="T38" fmla="*/ 34 w 215"/>
                  <a:gd name="T39" fmla="*/ 13 h 147"/>
                  <a:gd name="T40" fmla="*/ 13 w 215"/>
                  <a:gd name="T41" fmla="*/ 127 h 147"/>
                  <a:gd name="T42" fmla="*/ 27 w 215"/>
                  <a:gd name="T43" fmla="*/ 127 h 147"/>
                  <a:gd name="T44" fmla="*/ 188 w 215"/>
                  <a:gd name="T45" fmla="*/ 127 h 147"/>
                  <a:gd name="T46" fmla="*/ 201 w 215"/>
                  <a:gd name="T47" fmla="*/ 127 h 147"/>
                  <a:gd name="T48" fmla="*/ 201 w 215"/>
                  <a:gd name="T49" fmla="*/ 134 h 147"/>
                  <a:gd name="T50" fmla="*/ 13 w 215"/>
                  <a:gd name="T51" fmla="*/ 134 h 147"/>
                  <a:gd name="T52" fmla="*/ 13 w 215"/>
                  <a:gd name="T53" fmla="*/ 1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5" h="147">
                    <a:moveTo>
                      <a:pt x="7" y="147"/>
                    </a:moveTo>
                    <a:cubicBezTo>
                      <a:pt x="208" y="147"/>
                      <a:pt x="208" y="147"/>
                      <a:pt x="208" y="147"/>
                    </a:cubicBezTo>
                    <a:cubicBezTo>
                      <a:pt x="212" y="147"/>
                      <a:pt x="215" y="144"/>
                      <a:pt x="215" y="140"/>
                    </a:cubicBezTo>
                    <a:cubicBezTo>
                      <a:pt x="215" y="120"/>
                      <a:pt x="215" y="120"/>
                      <a:pt x="215" y="120"/>
                    </a:cubicBezTo>
                    <a:cubicBezTo>
                      <a:pt x="215" y="117"/>
                      <a:pt x="212" y="114"/>
                      <a:pt x="208" y="114"/>
                    </a:cubicBezTo>
                    <a:cubicBezTo>
                      <a:pt x="195" y="114"/>
                      <a:pt x="195" y="114"/>
                      <a:pt x="195" y="114"/>
                    </a:cubicBezTo>
                    <a:cubicBezTo>
                      <a:pt x="195" y="6"/>
                      <a:pt x="195" y="6"/>
                      <a:pt x="195" y="6"/>
                    </a:cubicBezTo>
                    <a:cubicBezTo>
                      <a:pt x="195" y="3"/>
                      <a:pt x="192" y="0"/>
                      <a:pt x="18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3" y="0"/>
                      <a:pt x="20" y="3"/>
                      <a:pt x="20" y="6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3" y="114"/>
                      <a:pt x="0" y="117"/>
                      <a:pt x="0" y="120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44"/>
                      <a:pt x="3" y="147"/>
                      <a:pt x="7" y="147"/>
                    </a:cubicBezTo>
                    <a:close/>
                    <a:moveTo>
                      <a:pt x="34" y="13"/>
                    </a:moveTo>
                    <a:cubicBezTo>
                      <a:pt x="181" y="13"/>
                      <a:pt x="181" y="13"/>
                      <a:pt x="181" y="13"/>
                    </a:cubicBezTo>
                    <a:cubicBezTo>
                      <a:pt x="181" y="114"/>
                      <a:pt x="181" y="114"/>
                      <a:pt x="181" y="114"/>
                    </a:cubicBezTo>
                    <a:cubicBezTo>
                      <a:pt x="34" y="114"/>
                      <a:pt x="34" y="114"/>
                      <a:pt x="34" y="114"/>
                    </a:cubicBezTo>
                    <a:lnTo>
                      <a:pt x="34" y="13"/>
                    </a:lnTo>
                    <a:close/>
                    <a:moveTo>
                      <a:pt x="13" y="127"/>
                    </a:moveTo>
                    <a:cubicBezTo>
                      <a:pt x="27" y="127"/>
                      <a:pt x="27" y="127"/>
                      <a:pt x="27" y="127"/>
                    </a:cubicBezTo>
                    <a:cubicBezTo>
                      <a:pt x="188" y="127"/>
                      <a:pt x="188" y="127"/>
                      <a:pt x="188" y="127"/>
                    </a:cubicBezTo>
                    <a:cubicBezTo>
                      <a:pt x="201" y="127"/>
                      <a:pt x="201" y="127"/>
                      <a:pt x="201" y="127"/>
                    </a:cubicBezTo>
                    <a:cubicBezTo>
                      <a:pt x="201" y="134"/>
                      <a:pt x="201" y="134"/>
                      <a:pt x="201" y="134"/>
                    </a:cubicBezTo>
                    <a:cubicBezTo>
                      <a:pt x="13" y="134"/>
                      <a:pt x="13" y="134"/>
                      <a:pt x="13" y="134"/>
                    </a:cubicBezTo>
                    <a:lnTo>
                      <a:pt x="13" y="1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Freeform 165"/>
              <p:cNvSpPr>
                <a:spLocks/>
              </p:cNvSpPr>
              <p:nvPr/>
            </p:nvSpPr>
            <p:spPr bwMode="auto">
              <a:xfrm>
                <a:off x="6035676" y="4394200"/>
                <a:ext cx="19050" cy="20637"/>
              </a:xfrm>
              <a:custGeom>
                <a:avLst/>
                <a:gdLst>
                  <a:gd name="T0" fmla="*/ 2 w 13"/>
                  <a:gd name="T1" fmla="*/ 3 h 14"/>
                  <a:gd name="T2" fmla="*/ 0 w 13"/>
                  <a:gd name="T3" fmla="*/ 7 h 14"/>
                  <a:gd name="T4" fmla="*/ 2 w 13"/>
                  <a:gd name="T5" fmla="*/ 12 h 14"/>
                  <a:gd name="T6" fmla="*/ 6 w 13"/>
                  <a:gd name="T7" fmla="*/ 14 h 14"/>
                  <a:gd name="T8" fmla="*/ 11 w 13"/>
                  <a:gd name="T9" fmla="*/ 12 h 14"/>
                  <a:gd name="T10" fmla="*/ 13 w 13"/>
                  <a:gd name="T11" fmla="*/ 7 h 14"/>
                  <a:gd name="T12" fmla="*/ 11 w 13"/>
                  <a:gd name="T13" fmla="*/ 3 h 14"/>
                  <a:gd name="T14" fmla="*/ 2 w 1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4">
                    <a:moveTo>
                      <a:pt x="2" y="3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0" y="9"/>
                      <a:pt x="0" y="11"/>
                      <a:pt x="2" y="12"/>
                    </a:cubicBezTo>
                    <a:cubicBezTo>
                      <a:pt x="3" y="13"/>
                      <a:pt x="5" y="14"/>
                      <a:pt x="6" y="14"/>
                    </a:cubicBezTo>
                    <a:cubicBezTo>
                      <a:pt x="8" y="14"/>
                      <a:pt x="10" y="13"/>
                      <a:pt x="11" y="12"/>
                    </a:cubicBezTo>
                    <a:cubicBezTo>
                      <a:pt x="12" y="11"/>
                      <a:pt x="13" y="9"/>
                      <a:pt x="13" y="7"/>
                    </a:cubicBezTo>
                    <a:cubicBezTo>
                      <a:pt x="13" y="6"/>
                      <a:pt x="12" y="4"/>
                      <a:pt x="11" y="3"/>
                    </a:cubicBezTo>
                    <a:cubicBezTo>
                      <a:pt x="9" y="0"/>
                      <a:pt x="4" y="0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uk-UA" sz="3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9148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5528758" y="6068136"/>
            <a:ext cx="850906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99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Técnica</a:t>
            </a:r>
            <a:endParaRPr kumimoji="0" lang="es-SV" sz="199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5528758" y="4593005"/>
            <a:ext cx="61927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grpSp>
        <p:nvGrpSpPr>
          <p:cNvPr id="23" name="Google Shape;10151;p79">
            <a:extLst>
              <a:ext uri="{FF2B5EF4-FFF2-40B4-BE49-F238E27FC236}">
                <a16:creationId xmlns:a16="http://schemas.microsoft.com/office/drawing/2014/main" id="{70D49823-D618-4BD0-A207-026326E42722}"/>
              </a:ext>
            </a:extLst>
          </p:cNvPr>
          <p:cNvGrpSpPr/>
          <p:nvPr/>
        </p:nvGrpSpPr>
        <p:grpSpPr>
          <a:xfrm>
            <a:off x="20016609" y="2003504"/>
            <a:ext cx="1646318" cy="1567543"/>
            <a:chOff x="-61784125" y="1931250"/>
            <a:chExt cx="316650" cy="317050"/>
          </a:xfrm>
          <a:solidFill>
            <a:schemeClr val="accent5"/>
          </a:solidFill>
        </p:grpSpPr>
        <p:sp>
          <p:nvSpPr>
            <p:cNvPr id="24" name="Google Shape;10152;p79">
              <a:extLst>
                <a:ext uri="{FF2B5EF4-FFF2-40B4-BE49-F238E27FC236}">
                  <a16:creationId xmlns:a16="http://schemas.microsoft.com/office/drawing/2014/main" id="{7E747B22-6506-4EE4-839E-FAC7D69E3AE8}"/>
                </a:ext>
              </a:extLst>
            </p:cNvPr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53;p79">
              <a:extLst>
                <a:ext uri="{FF2B5EF4-FFF2-40B4-BE49-F238E27FC236}">
                  <a16:creationId xmlns:a16="http://schemas.microsoft.com/office/drawing/2014/main" id="{C1F7797B-AC3F-4430-9893-40A49155D276}"/>
                </a:ext>
              </a:extLst>
            </p:cNvPr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54;p79">
              <a:extLst>
                <a:ext uri="{FF2B5EF4-FFF2-40B4-BE49-F238E27FC236}">
                  <a16:creationId xmlns:a16="http://schemas.microsoft.com/office/drawing/2014/main" id="{84B6FD1F-09AF-4AD9-935A-FFB8EA261F5B}"/>
                </a:ext>
              </a:extLst>
            </p:cNvPr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55;p79">
              <a:extLst>
                <a:ext uri="{FF2B5EF4-FFF2-40B4-BE49-F238E27FC236}">
                  <a16:creationId xmlns:a16="http://schemas.microsoft.com/office/drawing/2014/main" id="{32949D63-DE8B-4A6D-AC0C-1D318EA311D8}"/>
                </a:ext>
              </a:extLst>
            </p:cNvPr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1497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727590" y="2852438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DISEÑO CURRICULAR (DOCUMENTOS)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2048676" y="2819545"/>
            <a:ext cx="92397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s-MX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VALIDACION DE FACILITADORES Y PROVEEDORES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8461710" y="2706853"/>
            <a:ext cx="121539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157 - 94%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212631"/>
              </p:ext>
            </p:extLst>
          </p:nvPr>
        </p:nvGraphicFramePr>
        <p:xfrm>
          <a:off x="1242523" y="3824727"/>
          <a:ext cx="11657047" cy="332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961896" y="8365070"/>
            <a:ext cx="478889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FORMACIÓN DE ACTORES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7656560" y="8247299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55635"/>
              </p:ext>
            </p:extLst>
          </p:nvPr>
        </p:nvGraphicFramePr>
        <p:xfrm>
          <a:off x="16710143" y="9018536"/>
          <a:ext cx="7252010" cy="465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7596738" y="2712499"/>
            <a:ext cx="57419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167</a:t>
            </a:r>
          </a:p>
        </p:txBody>
      </p:sp>
      <p:sp>
        <p:nvSpPr>
          <p:cNvPr id="64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6692225" y="3004915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</a:t>
            </a:r>
          </a:p>
        </p:txBody>
      </p:sp>
      <p:graphicFrame>
        <p:nvGraphicFramePr>
          <p:cNvPr id="68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844187"/>
              </p:ext>
            </p:extLst>
          </p:nvPr>
        </p:nvGraphicFramePr>
        <p:xfrm>
          <a:off x="12789828" y="2767863"/>
          <a:ext cx="11054353" cy="473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5769762" y="8161988"/>
            <a:ext cx="76976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3,396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8891207" y="8277984"/>
            <a:ext cx="5537766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CERTIFICACIÓN NTCL </a:t>
            </a:r>
          </a:p>
        </p:txBody>
      </p:sp>
      <p:graphicFrame>
        <p:nvGraphicFramePr>
          <p:cNvPr id="47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432324"/>
              </p:ext>
            </p:extLst>
          </p:nvPr>
        </p:nvGraphicFramePr>
        <p:xfrm>
          <a:off x="9674017" y="9103234"/>
          <a:ext cx="8421949" cy="387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Ejecución GERENCIA TÉCNICA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4973452" y="8471659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7938712" y="2998332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151759" y="9220583"/>
            <a:ext cx="7164916" cy="1063101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151759" y="10404028"/>
            <a:ext cx="7164916" cy="1014905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2344001" y="9424584"/>
            <a:ext cx="3539752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340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344001" y="10590555"/>
            <a:ext cx="4166684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779</a:t>
            </a: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971164" y="9571133"/>
            <a:ext cx="5082396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Programa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CIIF - OIT</a:t>
            </a: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3124883" y="10546387"/>
            <a:ext cx="5225589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Fortalecimiento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actores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: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competencias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metodológicas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y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transversales</a:t>
            </a:r>
            <a:endParaRPr 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151759" y="11602324"/>
            <a:ext cx="7164916" cy="1014905"/>
          </a:xfrm>
          <a:prstGeom prst="roundRect">
            <a:avLst>
              <a:gd name="adj" fmla="val 12821"/>
            </a:avLst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344001" y="11788851"/>
            <a:ext cx="4166684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75</a:t>
            </a:r>
          </a:p>
        </p:txBody>
      </p:sp>
      <p:sp>
        <p:nvSpPr>
          <p:cNvPr id="49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3321259" y="11865096"/>
            <a:ext cx="4381925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Evaluar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la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competencia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laboral</a:t>
            </a:r>
            <a:endParaRPr 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22" y="9358902"/>
            <a:ext cx="684248" cy="68424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22" y="10587502"/>
            <a:ext cx="684248" cy="68424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22" y="11756932"/>
            <a:ext cx="684248" cy="684248"/>
          </a:xfrm>
          <a:prstGeom prst="rect">
            <a:avLst/>
          </a:prstGeom>
        </p:spPr>
      </p:pic>
      <p:sp>
        <p:nvSpPr>
          <p:cNvPr id="5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6775982" y="8145492"/>
            <a:ext cx="165942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1,194 – 35.2%</a:t>
            </a: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6361187" y="8470057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1846475" y="8841705"/>
            <a:ext cx="8306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51.2%</a:t>
            </a: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13884992" y="8067626"/>
            <a:ext cx="57419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200</a:t>
            </a:r>
          </a:p>
        </p:txBody>
      </p:sp>
      <p:sp>
        <p:nvSpPr>
          <p:cNvPr id="79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2980479" y="837268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20979633" y="9130892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14960395" y="8067165"/>
            <a:ext cx="108555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92 - 46%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4363659" y="837268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3CDE0CDF-6C83-4770-B3BF-98CFA2F2B230}"/>
              </a:ext>
            </a:extLst>
          </p:cNvPr>
          <p:cNvSpPr txBox="1"/>
          <p:nvPr/>
        </p:nvSpPr>
        <p:spPr>
          <a:xfrm>
            <a:off x="161647" y="4738522"/>
            <a:ext cx="3987446" cy="11387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CURSOS Y CARRERAS </a:t>
            </a:r>
          </a:p>
          <a:p>
            <a:pPr algn="ctr" defTabSz="1828434">
              <a:buClrTx/>
              <a:buFontTx/>
              <a:buNone/>
            </a:pPr>
            <a:r>
              <a:rPr lang="en-US" sz="2000" b="1" kern="12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REVISADAS: </a:t>
            </a:r>
          </a:p>
          <a:p>
            <a:pPr algn="ctr" defTabSz="1828434">
              <a:buClrTx/>
              <a:buFontTx/>
              <a:buNone/>
            </a:pPr>
            <a:r>
              <a:rPr lang="en-US" sz="2800" b="1" kern="1200" dirty="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94 – 69%</a:t>
            </a:r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5DBD8663-3E89-4AAB-89C0-DEDB32D35749}"/>
              </a:ext>
            </a:extLst>
          </p:cNvPr>
          <p:cNvSpPr txBox="1"/>
          <p:nvPr/>
        </p:nvSpPr>
        <p:spPr>
          <a:xfrm>
            <a:off x="682349" y="5970759"/>
            <a:ext cx="2883113" cy="11387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CURSOS Y CARRERAS EN PROCESO DE REVISIÓN: </a:t>
            </a:r>
            <a:r>
              <a:rPr lang="en-US" sz="2800" b="1" kern="1200" dirty="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43 – 31%</a:t>
            </a:r>
            <a:endParaRPr lang="en-US" sz="2000" b="1" kern="1200" dirty="0">
              <a:solidFill>
                <a:srgbClr val="FF4168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4663069F-8A49-4C00-B3AB-10348D9EAB3D}"/>
              </a:ext>
            </a:extLst>
          </p:cNvPr>
          <p:cNvSpPr txBox="1"/>
          <p:nvPr/>
        </p:nvSpPr>
        <p:spPr>
          <a:xfrm>
            <a:off x="347209" y="3814819"/>
            <a:ext cx="3553392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CURSOS Y CARRERAS ACTIVAS: </a:t>
            </a:r>
          </a:p>
          <a:p>
            <a:pPr algn="ctr" defTabSz="1828434">
              <a:buClrTx/>
              <a:buFontTx/>
              <a:buNone/>
            </a:pPr>
            <a:r>
              <a:rPr lang="en-US" sz="2800" b="1" kern="1200" dirty="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2858255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1838518" y="6425909"/>
            <a:ext cx="2131064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Investigación y Estudios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1931522" y="4995952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grpSp>
        <p:nvGrpSpPr>
          <p:cNvPr id="10" name="Google Shape;10202;p79">
            <a:extLst>
              <a:ext uri="{FF2B5EF4-FFF2-40B4-BE49-F238E27FC236}">
                <a16:creationId xmlns:a16="http://schemas.microsoft.com/office/drawing/2014/main" id="{FB7AA863-4BE1-48CB-8738-0EE7A884BEFF}"/>
              </a:ext>
            </a:extLst>
          </p:cNvPr>
          <p:cNvGrpSpPr/>
          <p:nvPr/>
        </p:nvGrpSpPr>
        <p:grpSpPr>
          <a:xfrm>
            <a:off x="20149457" y="2179866"/>
            <a:ext cx="1710637" cy="1445075"/>
            <a:chOff x="1049375" y="2318350"/>
            <a:chExt cx="298525" cy="295400"/>
          </a:xfrm>
          <a:solidFill>
            <a:schemeClr val="accent5"/>
          </a:solidFill>
        </p:grpSpPr>
        <p:sp>
          <p:nvSpPr>
            <p:cNvPr id="19" name="Google Shape;10203;p79">
              <a:extLst>
                <a:ext uri="{FF2B5EF4-FFF2-40B4-BE49-F238E27FC236}">
                  <a16:creationId xmlns:a16="http://schemas.microsoft.com/office/drawing/2014/main" id="{B8CBA4ED-D601-49B5-9836-B826393662E9}"/>
                </a:ext>
              </a:extLst>
            </p:cNvPr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204;p79">
              <a:extLst>
                <a:ext uri="{FF2B5EF4-FFF2-40B4-BE49-F238E27FC236}">
                  <a16:creationId xmlns:a16="http://schemas.microsoft.com/office/drawing/2014/main" id="{FABE1FD0-412F-47FE-9429-FDF1F1F401F2}"/>
                </a:ext>
              </a:extLst>
            </p:cNvPr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205;p79">
              <a:extLst>
                <a:ext uri="{FF2B5EF4-FFF2-40B4-BE49-F238E27FC236}">
                  <a16:creationId xmlns:a16="http://schemas.microsoft.com/office/drawing/2014/main" id="{F10008E7-C108-45AB-9020-90FF53D67E7C}"/>
                </a:ext>
              </a:extLst>
            </p:cNvPr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206;p79">
              <a:extLst>
                <a:ext uri="{FF2B5EF4-FFF2-40B4-BE49-F238E27FC236}">
                  <a16:creationId xmlns:a16="http://schemas.microsoft.com/office/drawing/2014/main" id="{D7819CFC-616A-47F6-9C23-0C712812FA24}"/>
                </a:ext>
              </a:extLst>
            </p:cNvPr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8909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727590" y="2636995"/>
            <a:ext cx="8473373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ESTUDIOS, INVESTIGACIONES Y </a:t>
            </a:r>
          </a:p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ACCIONES DE DIVULGACIÓN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4367329" y="2604102"/>
            <a:ext cx="9239764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s-MX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DIAGNÓSTICOS TERRITORIALES </a:t>
            </a:r>
          </a:p>
          <a:p>
            <a:pPr defTabSz="1828434">
              <a:buClrTx/>
              <a:buFontTx/>
              <a:buNone/>
            </a:pPr>
            <a:r>
              <a:rPr lang="es-MX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 EMPRESARIALES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9147506" y="2804824"/>
            <a:ext cx="121539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28 - 112%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237703"/>
              </p:ext>
            </p:extLst>
          </p:nvPr>
        </p:nvGraphicFramePr>
        <p:xfrm>
          <a:off x="1604999" y="3889544"/>
          <a:ext cx="11639177" cy="3975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961896" y="8365070"/>
            <a:ext cx="478889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GESTIÓN DOCUMENTAL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5894442" y="8006730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971330"/>
              </p:ext>
            </p:extLst>
          </p:nvPr>
        </p:nvGraphicFramePr>
        <p:xfrm>
          <a:off x="13439393" y="8758232"/>
          <a:ext cx="8009285" cy="504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8282534" y="2810470"/>
            <a:ext cx="44435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25</a:t>
            </a:r>
          </a:p>
        </p:txBody>
      </p:sp>
      <p:sp>
        <p:nvSpPr>
          <p:cNvPr id="64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7378021" y="3102886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</a:t>
            </a:r>
          </a:p>
        </p:txBody>
      </p:sp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GERENCIA INVESTIGACIÓN Y ESTUDIOS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schemeClr val="bg1"/>
              </a:solidFill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8624508" y="3096303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151759" y="9220583"/>
            <a:ext cx="11453898" cy="1509551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151759" y="11006529"/>
            <a:ext cx="11453898" cy="1501158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2702778" y="9513693"/>
            <a:ext cx="3539752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15,790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890283" y="11279215"/>
            <a:ext cx="4166684" cy="9233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4889522" y="9601281"/>
            <a:ext cx="7469971" cy="7481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Expedientes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en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el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proceso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conservación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documental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finalizado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.</a:t>
            </a: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3913475" y="11405789"/>
            <a:ext cx="8303279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Informes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noticias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en: Mercado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Laboral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,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Economía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,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Educación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y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Formación</a:t>
            </a:r>
            <a:endParaRPr lang="en-US" sz="28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sp>
        <p:nvSpPr>
          <p:cNvPr id="60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1438576" y="2646451"/>
            <a:ext cx="108555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23 - 66%</a:t>
            </a:r>
          </a:p>
        </p:txBody>
      </p:sp>
      <p:sp>
        <p:nvSpPr>
          <p:cNvPr id="63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0479205" y="2620319"/>
            <a:ext cx="44435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35</a:t>
            </a:r>
          </a:p>
        </p:txBody>
      </p:sp>
      <p:sp>
        <p:nvSpPr>
          <p:cNvPr id="69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9574692" y="293793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</a:t>
            </a:r>
          </a:p>
        </p:txBody>
      </p:sp>
      <p:sp>
        <p:nvSpPr>
          <p:cNvPr id="71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20915578" y="293793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0127986" y="8772888"/>
            <a:ext cx="8306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rgbClr val="FF416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52.3%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9261144" y="9062075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60" y="9458917"/>
            <a:ext cx="887359" cy="887359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60" y="11249872"/>
            <a:ext cx="887359" cy="887359"/>
          </a:xfrm>
          <a:prstGeom prst="rect">
            <a:avLst/>
          </a:prstGeom>
        </p:spPr>
      </p:pic>
      <p:graphicFrame>
        <p:nvGraphicFramePr>
          <p:cNvPr id="45" name="Chart 41">
            <a:extLst>
              <a:ext uri="{FF2B5EF4-FFF2-40B4-BE49-F238E27FC236}">
                <a16:creationId xmlns:a16="http://schemas.microsoft.com/office/drawing/2014/main" id="{C20CE52E-289F-4DFB-AFDB-D267576FA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698559"/>
              </p:ext>
            </p:extLst>
          </p:nvPr>
        </p:nvGraphicFramePr>
        <p:xfrm>
          <a:off x="12866216" y="2940156"/>
          <a:ext cx="11054353" cy="473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2679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2363"/>
            </a:gs>
            <a:gs pos="100000">
              <a:srgbClr val="FE6B6F"/>
            </a:gs>
            <a:gs pos="100000">
              <a:srgbClr val="FDA92D"/>
            </a:gs>
          </a:gsLst>
          <a:lin ang="18900044" scaled="0"/>
        </a:gra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A677E9-A2AB-4AEF-93BB-56283DF55D38}"/>
              </a:ext>
            </a:extLst>
          </p:cNvPr>
          <p:cNvSpPr/>
          <p:nvPr/>
        </p:nvSpPr>
        <p:spPr>
          <a:xfrm>
            <a:off x="2375122" y="6425909"/>
            <a:ext cx="2036807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66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Monitoreo y Evaluación</a:t>
            </a:r>
            <a:endParaRPr kumimoji="0" lang="es-SV" sz="166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8681C5-53D7-4CB8-8D1C-E2EC907A7C70}"/>
              </a:ext>
            </a:extLst>
          </p:cNvPr>
          <p:cNvSpPr/>
          <p:nvPr/>
        </p:nvSpPr>
        <p:spPr>
          <a:xfrm>
            <a:off x="2440436" y="4995952"/>
            <a:ext cx="67986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Unidad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725E33-8113-466E-80F5-F1AD8E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41" y="10980726"/>
            <a:ext cx="2931232" cy="1602483"/>
          </a:xfrm>
          <a:prstGeom prst="rect">
            <a:avLst/>
          </a:prstGeom>
        </p:spPr>
      </p:pic>
      <p:grpSp>
        <p:nvGrpSpPr>
          <p:cNvPr id="10" name="Google Shape;10182;p79">
            <a:extLst>
              <a:ext uri="{FF2B5EF4-FFF2-40B4-BE49-F238E27FC236}">
                <a16:creationId xmlns:a16="http://schemas.microsoft.com/office/drawing/2014/main" id="{D1172D43-7D46-475F-80F1-7B1E553CF710}"/>
              </a:ext>
            </a:extLst>
          </p:cNvPr>
          <p:cNvGrpSpPr/>
          <p:nvPr/>
        </p:nvGrpSpPr>
        <p:grpSpPr>
          <a:xfrm>
            <a:off x="20018829" y="1950795"/>
            <a:ext cx="1698171" cy="1641490"/>
            <a:chOff x="685475" y="2318350"/>
            <a:chExt cx="297750" cy="296200"/>
          </a:xfrm>
          <a:solidFill>
            <a:schemeClr val="accent5"/>
          </a:solidFill>
        </p:grpSpPr>
        <p:sp>
          <p:nvSpPr>
            <p:cNvPr id="19" name="Google Shape;10183;p79">
              <a:extLst>
                <a:ext uri="{FF2B5EF4-FFF2-40B4-BE49-F238E27FC236}">
                  <a16:creationId xmlns:a16="http://schemas.microsoft.com/office/drawing/2014/main" id="{287EBAF9-C1F4-4862-8F90-C90A9F250025}"/>
                </a:ext>
              </a:extLst>
            </p:cNvPr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84;p79">
              <a:extLst>
                <a:ext uri="{FF2B5EF4-FFF2-40B4-BE49-F238E27FC236}">
                  <a16:creationId xmlns:a16="http://schemas.microsoft.com/office/drawing/2014/main" id="{B40282F7-AFF0-44F6-BC99-621E08B06346}"/>
                </a:ext>
              </a:extLst>
            </p:cNvPr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85;p79">
              <a:extLst>
                <a:ext uri="{FF2B5EF4-FFF2-40B4-BE49-F238E27FC236}">
                  <a16:creationId xmlns:a16="http://schemas.microsoft.com/office/drawing/2014/main" id="{C7F5F1BA-351E-47C4-91D7-2F4C08FFDF9A}"/>
                </a:ext>
              </a:extLst>
            </p:cNvPr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3566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52E1CA2E-9C01-4AC5-8F16-FF6E8AF00EC6}"/>
              </a:ext>
            </a:extLst>
          </p:cNvPr>
          <p:cNvSpPr/>
          <p:nvPr/>
        </p:nvSpPr>
        <p:spPr>
          <a:xfrm>
            <a:off x="10376408" y="8903829"/>
            <a:ext cx="6010184" cy="1866963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02BDAC9C-7C56-4242-8056-D5E082953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2190701"/>
            <a:ext cx="10972743" cy="51642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>
              <a:solidFill>
                <a:srgbClr val="7F7F7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056054" y="2427478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MONITOREO ACCIONES FORMATIVAS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2747683" y="2347942"/>
            <a:ext cx="92397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s-MX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EVALUACIONES REALIZADAS A PROGRAMAS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8059815" y="8124979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093097"/>
              </p:ext>
            </p:extLst>
          </p:nvPr>
        </p:nvGraphicFramePr>
        <p:xfrm>
          <a:off x="15765981" y="9056422"/>
          <a:ext cx="8190676" cy="465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8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297056"/>
              </p:ext>
            </p:extLst>
          </p:nvPr>
        </p:nvGraphicFramePr>
        <p:xfrm>
          <a:off x="12388140" y="3026392"/>
          <a:ext cx="7401495" cy="463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DE MONITOREO Y EVALUACIÓN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F41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2ABCA76-AF76-4430-9117-F92A90D76EA8}"/>
              </a:ext>
            </a:extLst>
          </p:cNvPr>
          <p:cNvGrpSpPr/>
          <p:nvPr/>
        </p:nvGrpSpPr>
        <p:grpSpPr>
          <a:xfrm>
            <a:off x="6573022" y="2380701"/>
            <a:ext cx="4929543" cy="759727"/>
            <a:chOff x="6355359" y="2775120"/>
            <a:chExt cx="3793444" cy="759727"/>
          </a:xfrm>
        </p:grpSpPr>
        <p:sp>
          <p:nvSpPr>
            <p:cNvPr id="64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6355359" y="3073182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8124844" y="2775120"/>
              <a:ext cx="1951175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400" b="1" kern="1200" dirty="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1,818 – 71.4%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7129244" y="2780766"/>
              <a:ext cx="886781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  <a:buFontTx/>
                <a:buNone/>
              </a:pPr>
              <a:r>
                <a:rPr lang="en-US" sz="2400" b="1" kern="1200" dirty="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2,548</a:t>
              </a: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7712682" y="306659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 dirty="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pic>
        <p:nvPicPr>
          <p:cNvPr id="55" name="Imagen 5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70" y="9318503"/>
            <a:ext cx="684248" cy="684248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34DE66C-BC7A-4620-B4A0-A84B3B719590}"/>
              </a:ext>
            </a:extLst>
          </p:cNvPr>
          <p:cNvGrpSpPr/>
          <p:nvPr/>
        </p:nvGrpSpPr>
        <p:grpSpPr>
          <a:xfrm>
            <a:off x="18300746" y="3027633"/>
            <a:ext cx="4494122" cy="937810"/>
            <a:chOff x="18923556" y="2563526"/>
            <a:chExt cx="3777007" cy="937810"/>
          </a:xfrm>
        </p:grpSpPr>
        <p:sp>
          <p:nvSpPr>
            <p:cNvPr id="60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0678256" y="2563526"/>
              <a:ext cx="1394934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400" b="1" kern="120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977 – 138%</a:t>
              </a:r>
            </a:p>
          </p:txBody>
        </p: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19828069" y="2578338"/>
              <a:ext cx="574196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708</a:t>
              </a:r>
            </a:p>
          </p:txBody>
        </p:sp>
        <p:sp>
          <p:nvSpPr>
            <p:cNvPr id="69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18923556" y="3039671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 dirty="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</a:t>
              </a: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0264442" y="3039671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 dirty="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F07FEA8-E132-4E28-A15D-35EB0418ACF5}"/>
              </a:ext>
            </a:extLst>
          </p:cNvPr>
          <p:cNvGrpSpPr/>
          <p:nvPr/>
        </p:nvGrpSpPr>
        <p:grpSpPr>
          <a:xfrm>
            <a:off x="21162141" y="8199843"/>
            <a:ext cx="2436121" cy="750852"/>
            <a:chOff x="22224992" y="8195112"/>
            <a:chExt cx="2436121" cy="750852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3091834" y="8195112"/>
              <a:ext cx="95731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400" b="1" kern="120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78.6%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2224992" y="848429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pic>
        <p:nvPicPr>
          <p:cNvPr id="58" name="Imagen 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69" y="11286763"/>
            <a:ext cx="684248" cy="684248"/>
          </a:xfrm>
          <a:prstGeom prst="rect">
            <a:avLst/>
          </a:prstGeom>
        </p:spPr>
      </p:pic>
      <p:graphicFrame>
        <p:nvGraphicFramePr>
          <p:cNvPr id="72" name="Chart 94">
            <a:extLst>
              <a:ext uri="{FF2B5EF4-FFF2-40B4-BE49-F238E27FC236}">
                <a16:creationId xmlns:a16="http://schemas.microsoft.com/office/drawing/2014/main" id="{0A4AAB4D-D1C4-4F0C-922C-7FA86EAE0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512795"/>
              </p:ext>
            </p:extLst>
          </p:nvPr>
        </p:nvGraphicFramePr>
        <p:xfrm>
          <a:off x="1771650" y="2860393"/>
          <a:ext cx="9836844" cy="4494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BD22F8D7-2CED-4918-B3A5-FA3914551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150767"/>
              </p:ext>
            </p:extLst>
          </p:nvPr>
        </p:nvGraphicFramePr>
        <p:xfrm>
          <a:off x="1159655" y="3166699"/>
          <a:ext cx="2461096" cy="1854200"/>
        </p:xfrm>
        <a:graphic>
          <a:graphicData uri="http://schemas.openxmlformats.org/drawingml/2006/table">
            <a:tbl>
              <a:tblPr firstRow="1" bandRow="1">
                <a:tableStyleId>{093E118D-1364-4E84-9BC6-6A47550F384B}</a:tableStyleId>
              </a:tblPr>
              <a:tblGrid>
                <a:gridCol w="1230548">
                  <a:extLst>
                    <a:ext uri="{9D8B030D-6E8A-4147-A177-3AD203B41FA5}">
                      <a16:colId xmlns:a16="http://schemas.microsoft.com/office/drawing/2014/main" val="160702646"/>
                    </a:ext>
                  </a:extLst>
                </a:gridCol>
                <a:gridCol w="1230548">
                  <a:extLst>
                    <a:ext uri="{9D8B030D-6E8A-4147-A177-3AD203B41FA5}">
                      <a16:colId xmlns:a16="http://schemas.microsoft.com/office/drawing/2014/main" val="3557250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FC</a:t>
                      </a:r>
                      <a:endParaRPr lang="es-SV" sz="14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66.5%</a:t>
                      </a:r>
                      <a:endParaRPr lang="es-SV" sz="1400" b="1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06486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FI</a:t>
                      </a:r>
                      <a:endParaRPr lang="es-SV" sz="14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21%</a:t>
                      </a:r>
                      <a:endParaRPr lang="es-SV" sz="1400" b="1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14844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UFAD</a:t>
                      </a:r>
                      <a:endParaRPr lang="es-SV" sz="1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11%</a:t>
                      </a:r>
                      <a:endParaRPr lang="es-SV" sz="1400" b="1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82264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CFPSB</a:t>
                      </a:r>
                      <a:endParaRPr lang="es-SV" sz="14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1%</a:t>
                      </a:r>
                      <a:endParaRPr lang="es-SV" sz="1400" b="1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7725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/>
                        <a:t>GT</a:t>
                      </a:r>
                      <a:endParaRPr lang="es-SV" sz="14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0.5%</a:t>
                      </a:r>
                      <a:endParaRPr lang="es-SV" sz="14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91291136"/>
                  </a:ext>
                </a:extLst>
              </a:tr>
            </a:tbl>
          </a:graphicData>
        </a:graphic>
      </p:graphicFrame>
      <p:graphicFrame>
        <p:nvGraphicFramePr>
          <p:cNvPr id="74" name="Tabla 6">
            <a:extLst>
              <a:ext uri="{FF2B5EF4-FFF2-40B4-BE49-F238E27FC236}">
                <a16:creationId xmlns:a16="http://schemas.microsoft.com/office/drawing/2014/main" id="{2A08C3F7-22D1-4452-8BDC-7E7C10C0B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05445"/>
              </p:ext>
            </p:extLst>
          </p:nvPr>
        </p:nvGraphicFramePr>
        <p:xfrm>
          <a:off x="19789635" y="4929930"/>
          <a:ext cx="2670188" cy="1718098"/>
        </p:xfrm>
        <a:graphic>
          <a:graphicData uri="http://schemas.openxmlformats.org/drawingml/2006/table">
            <a:tbl>
              <a:tblPr firstRow="1" bandRow="1">
                <a:tableStyleId>{093E118D-1364-4E84-9BC6-6A47550F384B}</a:tableStyleId>
              </a:tblPr>
              <a:tblGrid>
                <a:gridCol w="1335094">
                  <a:extLst>
                    <a:ext uri="{9D8B030D-6E8A-4147-A177-3AD203B41FA5}">
                      <a16:colId xmlns:a16="http://schemas.microsoft.com/office/drawing/2014/main" val="160702646"/>
                    </a:ext>
                  </a:extLst>
                </a:gridCol>
                <a:gridCol w="1335094">
                  <a:extLst>
                    <a:ext uri="{9D8B030D-6E8A-4147-A177-3AD203B41FA5}">
                      <a16:colId xmlns:a16="http://schemas.microsoft.com/office/drawing/2014/main" val="3557250245"/>
                    </a:ext>
                  </a:extLst>
                </a:gridCol>
              </a:tblGrid>
              <a:tr h="369484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UFAD</a:t>
                      </a:r>
                      <a:endParaRPr lang="es-SV" sz="16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58%</a:t>
                      </a:r>
                      <a:endParaRPr lang="es-SV" sz="16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82264851"/>
                  </a:ext>
                </a:extLst>
              </a:tr>
              <a:tr h="44953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FI</a:t>
                      </a:r>
                      <a:endParaRPr lang="es-SV" sz="16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22%</a:t>
                      </a:r>
                      <a:endParaRPr lang="es-SV" sz="16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77253815"/>
                  </a:ext>
                </a:extLst>
              </a:tr>
              <a:tr h="44953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FC</a:t>
                      </a:r>
                      <a:endParaRPr lang="es-SV" sz="16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18%</a:t>
                      </a:r>
                      <a:endParaRPr lang="es-SV" sz="16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91291136"/>
                  </a:ext>
                </a:extLst>
              </a:tr>
              <a:tr h="44953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GT</a:t>
                      </a:r>
                      <a:endParaRPr lang="es-SV" sz="1600" b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2%</a:t>
                      </a:r>
                      <a:endParaRPr lang="es-SV" sz="16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586507491"/>
                  </a:ext>
                </a:extLst>
              </a:tr>
            </a:tbl>
          </a:graphicData>
        </a:graphic>
      </p:graphicFrame>
      <p:sp>
        <p:nvSpPr>
          <p:cNvPr id="78" name="TextBox 15">
            <a:extLst>
              <a:ext uri="{FF2B5EF4-FFF2-40B4-BE49-F238E27FC236}">
                <a16:creationId xmlns:a16="http://schemas.microsoft.com/office/drawing/2014/main" id="{0C32568F-8A48-4896-B00F-9289F28E6EE5}"/>
              </a:ext>
            </a:extLst>
          </p:cNvPr>
          <p:cNvSpPr txBox="1"/>
          <p:nvPr/>
        </p:nvSpPr>
        <p:spPr>
          <a:xfrm>
            <a:off x="446814" y="7646406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ASESORÍAS METODOLÓGICAS A PERSONAL DOCENTE</a:t>
            </a:r>
          </a:p>
        </p:txBody>
      </p:sp>
      <p:graphicFrame>
        <p:nvGraphicFramePr>
          <p:cNvPr id="79" name="Chart 94">
            <a:extLst>
              <a:ext uri="{FF2B5EF4-FFF2-40B4-BE49-F238E27FC236}">
                <a16:creationId xmlns:a16="http://schemas.microsoft.com/office/drawing/2014/main" id="{D9A1DA4C-78A5-4D84-8DB6-17ECB1069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894700"/>
              </p:ext>
            </p:extLst>
          </p:nvPr>
        </p:nvGraphicFramePr>
        <p:xfrm>
          <a:off x="1318146" y="8195403"/>
          <a:ext cx="9400223" cy="4514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89" name="Grupo 88">
            <a:extLst>
              <a:ext uri="{FF2B5EF4-FFF2-40B4-BE49-F238E27FC236}">
                <a16:creationId xmlns:a16="http://schemas.microsoft.com/office/drawing/2014/main" id="{9807AD0A-4934-4DB4-93B5-E9A9399C43DA}"/>
              </a:ext>
            </a:extLst>
          </p:cNvPr>
          <p:cNvGrpSpPr/>
          <p:nvPr/>
        </p:nvGrpSpPr>
        <p:grpSpPr>
          <a:xfrm>
            <a:off x="7549783" y="7690518"/>
            <a:ext cx="4792781" cy="760163"/>
            <a:chOff x="6241814" y="2775120"/>
            <a:chExt cx="3906989" cy="760163"/>
          </a:xfrm>
        </p:grpSpPr>
        <p:sp>
          <p:nvSpPr>
            <p:cNvPr id="90" name="TextBox 15">
              <a:extLst>
                <a:ext uri="{FF2B5EF4-FFF2-40B4-BE49-F238E27FC236}">
                  <a16:creationId xmlns:a16="http://schemas.microsoft.com/office/drawing/2014/main" id="{DE8D844D-D466-4BFE-A469-737878B65F32}"/>
                </a:ext>
              </a:extLst>
            </p:cNvPr>
            <p:cNvSpPr txBox="1"/>
            <p:nvPr/>
          </p:nvSpPr>
          <p:spPr>
            <a:xfrm>
              <a:off x="6241814" y="3073618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</a:t>
              </a:r>
            </a:p>
          </p:txBody>
        </p:sp>
        <p:sp>
          <p:nvSpPr>
            <p:cNvPr id="91" name="TextBox 18">
              <a:extLst>
                <a:ext uri="{FF2B5EF4-FFF2-40B4-BE49-F238E27FC236}">
                  <a16:creationId xmlns:a16="http://schemas.microsoft.com/office/drawing/2014/main" id="{C216F693-42DF-41D5-A6A4-DE7964A512D2}"/>
                </a:ext>
              </a:extLst>
            </p:cNvPr>
            <p:cNvSpPr txBox="1"/>
            <p:nvPr/>
          </p:nvSpPr>
          <p:spPr>
            <a:xfrm>
              <a:off x="8124844" y="2775120"/>
              <a:ext cx="1871025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400" b="1" kern="120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486 – 175.5%</a:t>
              </a:r>
            </a:p>
          </p:txBody>
        </p:sp>
        <p:sp>
          <p:nvSpPr>
            <p:cNvPr id="92" name="TextBox 18">
              <a:extLst>
                <a:ext uri="{FF2B5EF4-FFF2-40B4-BE49-F238E27FC236}">
                  <a16:creationId xmlns:a16="http://schemas.microsoft.com/office/drawing/2014/main" id="{843A0B9F-CF6F-4809-B410-07A65BD3A6F9}"/>
                </a:ext>
              </a:extLst>
            </p:cNvPr>
            <p:cNvSpPr txBox="1"/>
            <p:nvPr/>
          </p:nvSpPr>
          <p:spPr>
            <a:xfrm>
              <a:off x="7129244" y="2780766"/>
              <a:ext cx="651140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F4168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277</a:t>
              </a:r>
            </a:p>
          </p:txBody>
        </p:sp>
        <p:sp>
          <p:nvSpPr>
            <p:cNvPr id="93" name="TextBox 15">
              <a:extLst>
                <a:ext uri="{FF2B5EF4-FFF2-40B4-BE49-F238E27FC236}">
                  <a16:creationId xmlns:a16="http://schemas.microsoft.com/office/drawing/2014/main" id="{741EC3DB-6965-4C82-9510-FADAE1E09EC7}"/>
                </a:ext>
              </a:extLst>
            </p:cNvPr>
            <p:cNvSpPr txBox="1"/>
            <p:nvPr/>
          </p:nvSpPr>
          <p:spPr>
            <a:xfrm>
              <a:off x="7712682" y="3066599"/>
              <a:ext cx="2436121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4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94" name="CuadroTexto 93">
            <a:extLst>
              <a:ext uri="{FF2B5EF4-FFF2-40B4-BE49-F238E27FC236}">
                <a16:creationId xmlns:a16="http://schemas.microsoft.com/office/drawing/2014/main" id="{E128BC1B-EA04-4EC6-A36A-E5BC85567402}"/>
              </a:ext>
            </a:extLst>
          </p:cNvPr>
          <p:cNvSpPr txBox="1"/>
          <p:nvPr/>
        </p:nvSpPr>
        <p:spPr>
          <a:xfrm>
            <a:off x="6323548" y="11877357"/>
            <a:ext cx="8190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kern="1200" dirty="0">
                <a:solidFill>
                  <a:srgbClr val="FF4168"/>
                </a:solidFill>
                <a:latin typeface="Poppins" pitchFamily="2" charset="77"/>
              </a:rPr>
              <a:t>64.6%  </a:t>
            </a:r>
            <a:r>
              <a:rPr lang="es-MX" sz="2400" b="1" kern="1200" dirty="0">
                <a:solidFill>
                  <a:schemeClr val="accent2"/>
                </a:solidFill>
                <a:latin typeface="Poppins" pitchFamily="2" charset="77"/>
              </a:rPr>
              <a:t>Formación Inicial </a:t>
            </a:r>
          </a:p>
          <a:p>
            <a:r>
              <a:rPr lang="es-MX" sz="2400" b="1" kern="1200" dirty="0">
                <a:solidFill>
                  <a:srgbClr val="FF4168"/>
                </a:solidFill>
                <a:latin typeface="Poppins" pitchFamily="2" charset="77"/>
              </a:rPr>
              <a:t>35.4%  </a:t>
            </a:r>
            <a:r>
              <a:rPr lang="es-MX" sz="2400" b="1" kern="1200" dirty="0">
                <a:solidFill>
                  <a:schemeClr val="accent2"/>
                </a:solidFill>
                <a:latin typeface="Poppins" pitchFamily="2" charset="77"/>
              </a:rPr>
              <a:t>Formación Continua</a:t>
            </a: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7164464E-8260-45A3-97C2-7D8AD03B809D}"/>
              </a:ext>
            </a:extLst>
          </p:cNvPr>
          <p:cNvSpPr/>
          <p:nvPr/>
        </p:nvSpPr>
        <p:spPr>
          <a:xfrm>
            <a:off x="10376408" y="10873986"/>
            <a:ext cx="6010184" cy="1866963"/>
          </a:xfrm>
          <a:prstGeom prst="roundRect">
            <a:avLst>
              <a:gd name="adj" fmla="val 12821"/>
            </a:avLst>
          </a:prstGeom>
          <a:solidFill>
            <a:srgbClr val="F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1" name="TextBox 19">
            <a:extLst>
              <a:ext uri="{FF2B5EF4-FFF2-40B4-BE49-F238E27FC236}">
                <a16:creationId xmlns:a16="http://schemas.microsoft.com/office/drawing/2014/main" id="{7AFD141F-3F6A-4A93-A14D-D3213AB04478}"/>
              </a:ext>
            </a:extLst>
          </p:cNvPr>
          <p:cNvSpPr txBox="1"/>
          <p:nvPr/>
        </p:nvSpPr>
        <p:spPr>
          <a:xfrm>
            <a:off x="10778745" y="8971353"/>
            <a:ext cx="6010184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286 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Facilitadores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-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instructores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coordinadores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asesorados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2" name="TextBox 57">
            <a:extLst>
              <a:ext uri="{FF2B5EF4-FFF2-40B4-BE49-F238E27FC236}">
                <a16:creationId xmlns:a16="http://schemas.microsoft.com/office/drawing/2014/main" id="{CF310F93-A1DE-477A-B097-741693534537}"/>
              </a:ext>
            </a:extLst>
          </p:cNvPr>
          <p:cNvSpPr txBox="1"/>
          <p:nvPr/>
        </p:nvSpPr>
        <p:spPr>
          <a:xfrm>
            <a:off x="12284807" y="11314444"/>
            <a:ext cx="3878460" cy="110940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154</a:t>
            </a:r>
            <a:r>
              <a:rPr 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– </a:t>
            </a:r>
            <a:r>
              <a:rPr lang="en-US" sz="3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Mujeres</a:t>
            </a:r>
            <a:endParaRPr lang="en-US" sz="3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132</a:t>
            </a:r>
            <a:r>
              <a:rPr 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- Hombres</a:t>
            </a:r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9D822E1F-6FA8-4364-A27A-310EAC86D3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17" y="9514026"/>
            <a:ext cx="684248" cy="684248"/>
          </a:xfrm>
          <a:prstGeom prst="rect">
            <a:avLst/>
          </a:prstGeom>
        </p:spPr>
      </p:pic>
      <p:grpSp>
        <p:nvGrpSpPr>
          <p:cNvPr id="85" name="Google Shape;9648;p77">
            <a:extLst>
              <a:ext uri="{FF2B5EF4-FFF2-40B4-BE49-F238E27FC236}">
                <a16:creationId xmlns:a16="http://schemas.microsoft.com/office/drawing/2014/main" id="{5A5907AD-4686-4790-80EC-924FC4036E92}"/>
              </a:ext>
            </a:extLst>
          </p:cNvPr>
          <p:cNvGrpSpPr/>
          <p:nvPr/>
        </p:nvGrpSpPr>
        <p:grpSpPr>
          <a:xfrm>
            <a:off x="10544559" y="11313465"/>
            <a:ext cx="955242" cy="1032897"/>
            <a:chOff x="3316000" y="4399325"/>
            <a:chExt cx="392325" cy="483100"/>
          </a:xfrm>
          <a:solidFill>
            <a:schemeClr val="bg1"/>
          </a:solidFill>
        </p:grpSpPr>
        <p:sp>
          <p:nvSpPr>
            <p:cNvPr id="86" name="Google Shape;9649;p77">
              <a:extLst>
                <a:ext uri="{FF2B5EF4-FFF2-40B4-BE49-F238E27FC236}">
                  <a16:creationId xmlns:a16="http://schemas.microsoft.com/office/drawing/2014/main" id="{291ADCA5-A4BD-4FC1-86BE-C948E3EF3659}"/>
                </a:ext>
              </a:extLst>
            </p:cNvPr>
            <p:cNvSpPr/>
            <p:nvPr/>
          </p:nvSpPr>
          <p:spPr>
            <a:xfrm>
              <a:off x="3316000" y="4399325"/>
              <a:ext cx="392325" cy="483100"/>
            </a:xfrm>
            <a:custGeom>
              <a:avLst/>
              <a:gdLst/>
              <a:ahLst/>
              <a:cxnLst/>
              <a:rect l="l" t="t" r="r" b="b"/>
              <a:pathLst>
                <a:path w="15693" h="19324" extrusionOk="0">
                  <a:moveTo>
                    <a:pt x="7824" y="1132"/>
                  </a:moveTo>
                  <a:cubicBezTo>
                    <a:pt x="8714" y="1132"/>
                    <a:pt x="9554" y="1551"/>
                    <a:pt x="10088" y="2264"/>
                  </a:cubicBezTo>
                  <a:cubicBezTo>
                    <a:pt x="9551" y="2977"/>
                    <a:pt x="8711" y="3393"/>
                    <a:pt x="7824" y="3396"/>
                  </a:cubicBezTo>
                  <a:lnTo>
                    <a:pt x="5049" y="3396"/>
                  </a:lnTo>
                  <a:cubicBezTo>
                    <a:pt x="5321" y="2080"/>
                    <a:pt x="6477" y="1135"/>
                    <a:pt x="7824" y="1132"/>
                  </a:cubicBezTo>
                  <a:close/>
                  <a:moveTo>
                    <a:pt x="10595" y="3393"/>
                  </a:moveTo>
                  <a:cubicBezTo>
                    <a:pt x="10635" y="3580"/>
                    <a:pt x="10653" y="3771"/>
                    <a:pt x="10653" y="3964"/>
                  </a:cubicBezTo>
                  <a:lnTo>
                    <a:pt x="10653" y="6304"/>
                  </a:lnTo>
                  <a:cubicBezTo>
                    <a:pt x="10653" y="7865"/>
                    <a:pt x="9385" y="9133"/>
                    <a:pt x="7824" y="9133"/>
                  </a:cubicBezTo>
                  <a:cubicBezTo>
                    <a:pt x="6260" y="9133"/>
                    <a:pt x="4991" y="7865"/>
                    <a:pt x="4991" y="6304"/>
                  </a:cubicBezTo>
                  <a:lnTo>
                    <a:pt x="4991" y="4529"/>
                  </a:lnTo>
                  <a:lnTo>
                    <a:pt x="7824" y="4529"/>
                  </a:lnTo>
                  <a:cubicBezTo>
                    <a:pt x="8859" y="4525"/>
                    <a:pt x="9856" y="4121"/>
                    <a:pt x="10595" y="3393"/>
                  </a:cubicBezTo>
                  <a:close/>
                  <a:moveTo>
                    <a:pt x="6465" y="10027"/>
                  </a:moveTo>
                  <a:cubicBezTo>
                    <a:pt x="6903" y="10187"/>
                    <a:pt x="7362" y="10267"/>
                    <a:pt x="7823" y="10267"/>
                  </a:cubicBezTo>
                  <a:cubicBezTo>
                    <a:pt x="8283" y="10267"/>
                    <a:pt x="8743" y="10187"/>
                    <a:pt x="9182" y="10027"/>
                  </a:cubicBezTo>
                  <a:lnTo>
                    <a:pt x="9182" y="10027"/>
                  </a:lnTo>
                  <a:lnTo>
                    <a:pt x="7824" y="12071"/>
                  </a:lnTo>
                  <a:lnTo>
                    <a:pt x="6465" y="10027"/>
                  </a:lnTo>
                  <a:close/>
                  <a:moveTo>
                    <a:pt x="10152" y="10610"/>
                  </a:moveTo>
                  <a:lnTo>
                    <a:pt x="11051" y="11476"/>
                  </a:lnTo>
                  <a:lnTo>
                    <a:pt x="9433" y="13904"/>
                  </a:lnTo>
                  <a:lnTo>
                    <a:pt x="8551" y="13022"/>
                  </a:lnTo>
                  <a:lnTo>
                    <a:pt x="10152" y="10610"/>
                  </a:lnTo>
                  <a:close/>
                  <a:moveTo>
                    <a:pt x="5493" y="10610"/>
                  </a:moveTo>
                  <a:lnTo>
                    <a:pt x="7096" y="13022"/>
                  </a:lnTo>
                  <a:lnTo>
                    <a:pt x="6211" y="13907"/>
                  </a:lnTo>
                  <a:lnTo>
                    <a:pt x="4593" y="11476"/>
                  </a:lnTo>
                  <a:lnTo>
                    <a:pt x="5493" y="10610"/>
                  </a:lnTo>
                  <a:close/>
                  <a:moveTo>
                    <a:pt x="3630" y="12074"/>
                  </a:moveTo>
                  <a:lnTo>
                    <a:pt x="5653" y="15109"/>
                  </a:lnTo>
                  <a:cubicBezTo>
                    <a:pt x="5746" y="15251"/>
                    <a:pt x="5900" y="15341"/>
                    <a:pt x="6069" y="15356"/>
                  </a:cubicBezTo>
                  <a:cubicBezTo>
                    <a:pt x="6087" y="15359"/>
                    <a:pt x="6106" y="15359"/>
                    <a:pt x="6124" y="15359"/>
                  </a:cubicBezTo>
                  <a:cubicBezTo>
                    <a:pt x="6275" y="15359"/>
                    <a:pt x="6417" y="15302"/>
                    <a:pt x="6525" y="15193"/>
                  </a:cubicBezTo>
                  <a:lnTo>
                    <a:pt x="7256" y="14463"/>
                  </a:lnTo>
                  <a:lnTo>
                    <a:pt x="7256" y="18192"/>
                  </a:lnTo>
                  <a:lnTo>
                    <a:pt x="2247" y="18192"/>
                  </a:lnTo>
                  <a:lnTo>
                    <a:pt x="1332" y="13502"/>
                  </a:lnTo>
                  <a:cubicBezTo>
                    <a:pt x="1329" y="13493"/>
                    <a:pt x="1326" y="13484"/>
                    <a:pt x="1326" y="13475"/>
                  </a:cubicBezTo>
                  <a:cubicBezTo>
                    <a:pt x="1235" y="13110"/>
                    <a:pt x="1438" y="12735"/>
                    <a:pt x="1791" y="12612"/>
                  </a:cubicBezTo>
                  <a:lnTo>
                    <a:pt x="3630" y="12074"/>
                  </a:lnTo>
                  <a:close/>
                  <a:moveTo>
                    <a:pt x="12015" y="12074"/>
                  </a:moveTo>
                  <a:lnTo>
                    <a:pt x="13899" y="12612"/>
                  </a:lnTo>
                  <a:cubicBezTo>
                    <a:pt x="14252" y="12735"/>
                    <a:pt x="14454" y="13110"/>
                    <a:pt x="14367" y="13475"/>
                  </a:cubicBezTo>
                  <a:cubicBezTo>
                    <a:pt x="14364" y="13481"/>
                    <a:pt x="14361" y="13490"/>
                    <a:pt x="14361" y="13496"/>
                  </a:cubicBezTo>
                  <a:lnTo>
                    <a:pt x="13395" y="18192"/>
                  </a:lnTo>
                  <a:lnTo>
                    <a:pt x="8388" y="18192"/>
                  </a:lnTo>
                  <a:lnTo>
                    <a:pt x="8388" y="14463"/>
                  </a:lnTo>
                  <a:lnTo>
                    <a:pt x="9119" y="15196"/>
                  </a:lnTo>
                  <a:cubicBezTo>
                    <a:pt x="9228" y="15302"/>
                    <a:pt x="9370" y="15362"/>
                    <a:pt x="9521" y="15362"/>
                  </a:cubicBezTo>
                  <a:cubicBezTo>
                    <a:pt x="9539" y="15362"/>
                    <a:pt x="9557" y="15359"/>
                    <a:pt x="9578" y="15359"/>
                  </a:cubicBezTo>
                  <a:cubicBezTo>
                    <a:pt x="9744" y="15341"/>
                    <a:pt x="9898" y="15251"/>
                    <a:pt x="9992" y="15109"/>
                  </a:cubicBezTo>
                  <a:lnTo>
                    <a:pt x="12015" y="12074"/>
                  </a:lnTo>
                  <a:close/>
                  <a:moveTo>
                    <a:pt x="7823" y="1"/>
                  </a:moveTo>
                  <a:cubicBezTo>
                    <a:pt x="7476" y="1"/>
                    <a:pt x="7126" y="46"/>
                    <a:pt x="6779" y="141"/>
                  </a:cubicBezTo>
                  <a:cubicBezTo>
                    <a:pt x="5055" y="612"/>
                    <a:pt x="3859" y="2176"/>
                    <a:pt x="3859" y="3964"/>
                  </a:cubicBezTo>
                  <a:lnTo>
                    <a:pt x="3859" y="6304"/>
                  </a:lnTo>
                  <a:cubicBezTo>
                    <a:pt x="3859" y="7355"/>
                    <a:pt x="4279" y="8363"/>
                    <a:pt x="5022" y="9106"/>
                  </a:cubicBezTo>
                  <a:lnTo>
                    <a:pt x="5022" y="9489"/>
                  </a:lnTo>
                  <a:lnTo>
                    <a:pt x="3539" y="10921"/>
                  </a:lnTo>
                  <a:lnTo>
                    <a:pt x="1462" y="11528"/>
                  </a:lnTo>
                  <a:lnTo>
                    <a:pt x="1444" y="11534"/>
                  </a:lnTo>
                  <a:cubicBezTo>
                    <a:pt x="529" y="11842"/>
                    <a:pt x="0" y="12796"/>
                    <a:pt x="221" y="13735"/>
                  </a:cubicBezTo>
                  <a:lnTo>
                    <a:pt x="1223" y="18868"/>
                  </a:lnTo>
                  <a:cubicBezTo>
                    <a:pt x="1274" y="19131"/>
                    <a:pt x="1507" y="19324"/>
                    <a:pt x="1779" y="19324"/>
                  </a:cubicBezTo>
                  <a:cubicBezTo>
                    <a:pt x="1794" y="19324"/>
                    <a:pt x="1809" y="19324"/>
                    <a:pt x="1824" y="19321"/>
                  </a:cubicBezTo>
                  <a:cubicBezTo>
                    <a:pt x="1839" y="19321"/>
                    <a:pt x="1854" y="19324"/>
                    <a:pt x="1869" y="19324"/>
                  </a:cubicBezTo>
                  <a:lnTo>
                    <a:pt x="13856" y="19324"/>
                  </a:lnTo>
                  <a:cubicBezTo>
                    <a:pt x="14125" y="19324"/>
                    <a:pt x="14358" y="19134"/>
                    <a:pt x="14412" y="18871"/>
                  </a:cubicBezTo>
                  <a:lnTo>
                    <a:pt x="15469" y="13735"/>
                  </a:lnTo>
                  <a:cubicBezTo>
                    <a:pt x="15692" y="12796"/>
                    <a:pt x="15164" y="11842"/>
                    <a:pt x="14249" y="11534"/>
                  </a:cubicBezTo>
                  <a:lnTo>
                    <a:pt x="14225" y="11525"/>
                  </a:lnTo>
                  <a:lnTo>
                    <a:pt x="12108" y="10921"/>
                  </a:lnTo>
                  <a:lnTo>
                    <a:pt x="10623" y="9489"/>
                  </a:lnTo>
                  <a:lnTo>
                    <a:pt x="10623" y="9103"/>
                  </a:lnTo>
                  <a:cubicBezTo>
                    <a:pt x="11368" y="8363"/>
                    <a:pt x="11785" y="7355"/>
                    <a:pt x="11785" y="6304"/>
                  </a:cubicBezTo>
                  <a:lnTo>
                    <a:pt x="11785" y="3964"/>
                  </a:lnTo>
                  <a:cubicBezTo>
                    <a:pt x="11785" y="3281"/>
                    <a:pt x="11610" y="2611"/>
                    <a:pt x="11275" y="2019"/>
                  </a:cubicBezTo>
                  <a:cubicBezTo>
                    <a:pt x="11263" y="1995"/>
                    <a:pt x="11251" y="1971"/>
                    <a:pt x="11233" y="1950"/>
                  </a:cubicBezTo>
                  <a:cubicBezTo>
                    <a:pt x="10507" y="720"/>
                    <a:pt x="9197" y="1"/>
                    <a:pt x="7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9650;p77">
              <a:extLst>
                <a:ext uri="{FF2B5EF4-FFF2-40B4-BE49-F238E27FC236}">
                  <a16:creationId xmlns:a16="http://schemas.microsoft.com/office/drawing/2014/main" id="{4A288529-5A21-4D1E-A861-EBFD575ED6B0}"/>
                </a:ext>
              </a:extLst>
            </p:cNvPr>
            <p:cNvSpPr/>
            <p:nvPr/>
          </p:nvSpPr>
          <p:spPr>
            <a:xfrm>
              <a:off x="35823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9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8" name="Google Shape;9651;p77">
            <a:extLst>
              <a:ext uri="{FF2B5EF4-FFF2-40B4-BE49-F238E27FC236}">
                <a16:creationId xmlns:a16="http://schemas.microsoft.com/office/drawing/2014/main" id="{18BEDA47-A932-4505-B95A-F01173A489F5}"/>
              </a:ext>
            </a:extLst>
          </p:cNvPr>
          <p:cNvGrpSpPr/>
          <p:nvPr/>
        </p:nvGrpSpPr>
        <p:grpSpPr>
          <a:xfrm>
            <a:off x="11639065" y="11281849"/>
            <a:ext cx="732074" cy="1064579"/>
            <a:chOff x="3926225" y="4399275"/>
            <a:chExt cx="360775" cy="483150"/>
          </a:xfrm>
          <a:solidFill>
            <a:schemeClr val="bg1"/>
          </a:solidFill>
        </p:grpSpPr>
        <p:sp>
          <p:nvSpPr>
            <p:cNvPr id="97" name="Google Shape;9652;p77">
              <a:extLst>
                <a:ext uri="{FF2B5EF4-FFF2-40B4-BE49-F238E27FC236}">
                  <a16:creationId xmlns:a16="http://schemas.microsoft.com/office/drawing/2014/main" id="{C0DA90E0-372F-4002-8B30-275DF6C79F30}"/>
                </a:ext>
              </a:extLst>
            </p:cNvPr>
            <p:cNvSpPr/>
            <p:nvPr/>
          </p:nvSpPr>
          <p:spPr>
            <a:xfrm>
              <a:off x="4163400" y="4797475"/>
              <a:ext cx="56650" cy="28350"/>
            </a:xfrm>
            <a:custGeom>
              <a:avLst/>
              <a:gdLst/>
              <a:ahLst/>
              <a:cxnLst/>
              <a:rect l="l" t="t" r="r" b="b"/>
              <a:pathLst>
                <a:path w="2266" h="1134" extrusionOk="0">
                  <a:moveTo>
                    <a:pt x="568" y="1"/>
                  </a:moveTo>
                  <a:cubicBezTo>
                    <a:pt x="254" y="1"/>
                    <a:pt x="1" y="255"/>
                    <a:pt x="1" y="569"/>
                  </a:cubicBezTo>
                  <a:cubicBezTo>
                    <a:pt x="1" y="880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80"/>
                    <a:pt x="2265" y="569"/>
                  </a:cubicBezTo>
                  <a:cubicBezTo>
                    <a:pt x="2265" y="255"/>
                    <a:pt x="2012" y="1"/>
                    <a:pt x="17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9" name="Google Shape;9653;p77">
              <a:extLst>
                <a:ext uri="{FF2B5EF4-FFF2-40B4-BE49-F238E27FC236}">
                  <a16:creationId xmlns:a16="http://schemas.microsoft.com/office/drawing/2014/main" id="{D9241C44-8B91-4224-ADCE-8D36372A1A5D}"/>
                </a:ext>
              </a:extLst>
            </p:cNvPr>
            <p:cNvSpPr/>
            <p:nvPr/>
          </p:nvSpPr>
          <p:spPr>
            <a:xfrm>
              <a:off x="3926225" y="4399275"/>
              <a:ext cx="360775" cy="483150"/>
            </a:xfrm>
            <a:custGeom>
              <a:avLst/>
              <a:gdLst/>
              <a:ahLst/>
              <a:cxnLst/>
              <a:rect l="l" t="t" r="r" b="b"/>
              <a:pathLst>
                <a:path w="14431" h="19326" extrusionOk="0">
                  <a:moveTo>
                    <a:pt x="10055" y="1134"/>
                  </a:moveTo>
                  <a:cubicBezTo>
                    <a:pt x="10547" y="1134"/>
                    <a:pt x="10985" y="1457"/>
                    <a:pt x="11133" y="1928"/>
                  </a:cubicBezTo>
                  <a:cubicBezTo>
                    <a:pt x="11281" y="2399"/>
                    <a:pt x="11106" y="2912"/>
                    <a:pt x="10698" y="3196"/>
                  </a:cubicBezTo>
                  <a:cubicBezTo>
                    <a:pt x="10692" y="3181"/>
                    <a:pt x="10683" y="3169"/>
                    <a:pt x="10677" y="3154"/>
                  </a:cubicBezTo>
                  <a:cubicBezTo>
                    <a:pt x="10665" y="3129"/>
                    <a:pt x="10650" y="3105"/>
                    <a:pt x="10635" y="3081"/>
                  </a:cubicBezTo>
                  <a:cubicBezTo>
                    <a:pt x="10270" y="2468"/>
                    <a:pt x="9750" y="1964"/>
                    <a:pt x="9125" y="1620"/>
                  </a:cubicBezTo>
                  <a:cubicBezTo>
                    <a:pt x="9337" y="1318"/>
                    <a:pt x="9684" y="1134"/>
                    <a:pt x="10055" y="1134"/>
                  </a:cubicBezTo>
                  <a:close/>
                  <a:moveTo>
                    <a:pt x="7223" y="2266"/>
                  </a:moveTo>
                  <a:cubicBezTo>
                    <a:pt x="8114" y="2266"/>
                    <a:pt x="8953" y="2686"/>
                    <a:pt x="9488" y="3398"/>
                  </a:cubicBezTo>
                  <a:cubicBezTo>
                    <a:pt x="8953" y="4111"/>
                    <a:pt x="8114" y="4527"/>
                    <a:pt x="7223" y="4531"/>
                  </a:cubicBezTo>
                  <a:lnTo>
                    <a:pt x="4448" y="4531"/>
                  </a:lnTo>
                  <a:cubicBezTo>
                    <a:pt x="4720" y="3214"/>
                    <a:pt x="5879" y="2269"/>
                    <a:pt x="7223" y="2266"/>
                  </a:cubicBezTo>
                  <a:close/>
                  <a:moveTo>
                    <a:pt x="9998" y="4527"/>
                  </a:moveTo>
                  <a:cubicBezTo>
                    <a:pt x="10034" y="4715"/>
                    <a:pt x="10055" y="4905"/>
                    <a:pt x="10055" y="5098"/>
                  </a:cubicBezTo>
                  <a:lnTo>
                    <a:pt x="10055" y="7363"/>
                  </a:lnTo>
                  <a:cubicBezTo>
                    <a:pt x="10055" y="8924"/>
                    <a:pt x="8787" y="10192"/>
                    <a:pt x="7223" y="10192"/>
                  </a:cubicBezTo>
                  <a:cubicBezTo>
                    <a:pt x="5659" y="10192"/>
                    <a:pt x="4394" y="8924"/>
                    <a:pt x="4394" y="7363"/>
                  </a:cubicBezTo>
                  <a:lnTo>
                    <a:pt x="4394" y="5663"/>
                  </a:lnTo>
                  <a:lnTo>
                    <a:pt x="7223" y="5663"/>
                  </a:lnTo>
                  <a:cubicBezTo>
                    <a:pt x="8262" y="5660"/>
                    <a:pt x="9255" y="5255"/>
                    <a:pt x="9998" y="4527"/>
                  </a:cubicBezTo>
                  <a:close/>
                  <a:moveTo>
                    <a:pt x="5526" y="10941"/>
                  </a:moveTo>
                  <a:cubicBezTo>
                    <a:pt x="6063" y="11196"/>
                    <a:pt x="6643" y="11324"/>
                    <a:pt x="7224" y="11324"/>
                  </a:cubicBezTo>
                  <a:cubicBezTo>
                    <a:pt x="7777" y="11324"/>
                    <a:pt x="8331" y="11208"/>
                    <a:pt x="8847" y="10977"/>
                  </a:cubicBezTo>
                  <a:lnTo>
                    <a:pt x="8847" y="11967"/>
                  </a:lnTo>
                  <a:cubicBezTo>
                    <a:pt x="8847" y="12227"/>
                    <a:pt x="9026" y="12454"/>
                    <a:pt x="9279" y="12517"/>
                  </a:cubicBezTo>
                  <a:lnTo>
                    <a:pt x="9466" y="12562"/>
                  </a:lnTo>
                  <a:cubicBezTo>
                    <a:pt x="8899" y="13298"/>
                    <a:pt x="8061" y="13665"/>
                    <a:pt x="7223" y="13665"/>
                  </a:cubicBezTo>
                  <a:cubicBezTo>
                    <a:pt x="6379" y="13665"/>
                    <a:pt x="5536" y="13293"/>
                    <a:pt x="4970" y="12547"/>
                  </a:cubicBezTo>
                  <a:lnTo>
                    <a:pt x="5097" y="12514"/>
                  </a:lnTo>
                  <a:cubicBezTo>
                    <a:pt x="5348" y="12454"/>
                    <a:pt x="5526" y="12227"/>
                    <a:pt x="5526" y="11964"/>
                  </a:cubicBezTo>
                  <a:lnTo>
                    <a:pt x="5526" y="10941"/>
                  </a:lnTo>
                  <a:close/>
                  <a:moveTo>
                    <a:pt x="3805" y="12837"/>
                  </a:moveTo>
                  <a:cubicBezTo>
                    <a:pt x="4515" y="14051"/>
                    <a:pt x="5813" y="14794"/>
                    <a:pt x="7217" y="14797"/>
                  </a:cubicBezTo>
                  <a:cubicBezTo>
                    <a:pt x="7220" y="14797"/>
                    <a:pt x="7223" y="14797"/>
                    <a:pt x="7225" y="14797"/>
                  </a:cubicBezTo>
                  <a:cubicBezTo>
                    <a:pt x="8626" y="14797"/>
                    <a:pt x="9924" y="14054"/>
                    <a:pt x="10635" y="12849"/>
                  </a:cubicBezTo>
                  <a:lnTo>
                    <a:pt x="11767" y="13124"/>
                  </a:lnTo>
                  <a:cubicBezTo>
                    <a:pt x="12649" y="13344"/>
                    <a:pt x="13201" y="14217"/>
                    <a:pt x="13020" y="15105"/>
                  </a:cubicBezTo>
                  <a:lnTo>
                    <a:pt x="12404" y="18194"/>
                  </a:lnTo>
                  <a:lnTo>
                    <a:pt x="2027" y="18194"/>
                  </a:lnTo>
                  <a:lnTo>
                    <a:pt x="1408" y="15105"/>
                  </a:lnTo>
                  <a:cubicBezTo>
                    <a:pt x="1229" y="14214"/>
                    <a:pt x="1782" y="13341"/>
                    <a:pt x="2661" y="13124"/>
                  </a:cubicBezTo>
                  <a:lnTo>
                    <a:pt x="3805" y="12837"/>
                  </a:lnTo>
                  <a:close/>
                  <a:moveTo>
                    <a:pt x="10061" y="0"/>
                  </a:moveTo>
                  <a:cubicBezTo>
                    <a:pt x="9256" y="0"/>
                    <a:pt x="8461" y="426"/>
                    <a:pt x="8047" y="1221"/>
                  </a:cubicBezTo>
                  <a:cubicBezTo>
                    <a:pt x="7767" y="1162"/>
                    <a:pt x="7489" y="1134"/>
                    <a:pt x="7216" y="1134"/>
                  </a:cubicBezTo>
                  <a:cubicBezTo>
                    <a:pt x="5084" y="1134"/>
                    <a:pt x="3261" y="2863"/>
                    <a:pt x="3261" y="5098"/>
                  </a:cubicBezTo>
                  <a:lnTo>
                    <a:pt x="3261" y="7363"/>
                  </a:lnTo>
                  <a:cubicBezTo>
                    <a:pt x="3258" y="8398"/>
                    <a:pt x="3666" y="9392"/>
                    <a:pt x="4394" y="10132"/>
                  </a:cubicBezTo>
                  <a:lnTo>
                    <a:pt x="4394" y="11524"/>
                  </a:lnTo>
                  <a:lnTo>
                    <a:pt x="2386" y="12025"/>
                  </a:lnTo>
                  <a:cubicBezTo>
                    <a:pt x="921" y="12390"/>
                    <a:pt x="0" y="13846"/>
                    <a:pt x="299" y="15328"/>
                  </a:cubicBezTo>
                  <a:lnTo>
                    <a:pt x="1006" y="18870"/>
                  </a:lnTo>
                  <a:cubicBezTo>
                    <a:pt x="1060" y="19136"/>
                    <a:pt x="1293" y="19326"/>
                    <a:pt x="1562" y="19326"/>
                  </a:cubicBezTo>
                  <a:lnTo>
                    <a:pt x="12866" y="19326"/>
                  </a:lnTo>
                  <a:cubicBezTo>
                    <a:pt x="13138" y="19326"/>
                    <a:pt x="13371" y="19136"/>
                    <a:pt x="13422" y="18870"/>
                  </a:cubicBezTo>
                  <a:lnTo>
                    <a:pt x="14131" y="15328"/>
                  </a:lnTo>
                  <a:cubicBezTo>
                    <a:pt x="14430" y="13842"/>
                    <a:pt x="13506" y="12387"/>
                    <a:pt x="12039" y="12025"/>
                  </a:cubicBezTo>
                  <a:lnTo>
                    <a:pt x="10569" y="11665"/>
                  </a:lnTo>
                  <a:lnTo>
                    <a:pt x="10565" y="11665"/>
                  </a:lnTo>
                  <a:cubicBezTo>
                    <a:pt x="10505" y="11638"/>
                    <a:pt x="10445" y="11626"/>
                    <a:pt x="10378" y="11620"/>
                  </a:cubicBezTo>
                  <a:lnTo>
                    <a:pt x="9980" y="11524"/>
                  </a:lnTo>
                  <a:lnTo>
                    <a:pt x="9980" y="10207"/>
                  </a:lnTo>
                  <a:cubicBezTo>
                    <a:pt x="10750" y="9461"/>
                    <a:pt x="11188" y="8435"/>
                    <a:pt x="11188" y="7363"/>
                  </a:cubicBezTo>
                  <a:lnTo>
                    <a:pt x="11188" y="5098"/>
                  </a:lnTo>
                  <a:cubicBezTo>
                    <a:pt x="11188" y="4820"/>
                    <a:pt x="11157" y="4546"/>
                    <a:pt x="11100" y="4274"/>
                  </a:cubicBezTo>
                  <a:cubicBezTo>
                    <a:pt x="12459" y="3567"/>
                    <a:pt x="12739" y="1747"/>
                    <a:pt x="11659" y="663"/>
                  </a:cubicBezTo>
                  <a:cubicBezTo>
                    <a:pt x="11209" y="214"/>
                    <a:pt x="10632" y="0"/>
                    <a:pt x="10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89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1496565" y="846129"/>
            <a:ext cx="7042723" cy="1540399"/>
            <a:chOff x="5812984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5812984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Febrero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8795640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217AE2-D78D-4123-9DA8-4947166BF3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57" y="2749506"/>
            <a:ext cx="14797007" cy="8323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690581-88EE-4F22-BCA7-180CFB9A7B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590" y="1192501"/>
            <a:ext cx="3700839" cy="3728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2868416" y="11351387"/>
            <a:ext cx="18640818" cy="1661945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R="0" lvl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4800" kern="120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Demi ITC" panose="020B0805030504020804" pitchFamily="34" charset="0"/>
                <a:ea typeface="+mn-ea"/>
                <a:cs typeface="+mn-cs"/>
              </a:rPr>
              <a:t>Jornadas de divulgación del “Protocolo de actuación </a:t>
            </a:r>
          </a:p>
          <a:p>
            <a:pPr marR="0" lvl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4800" kern="120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Demi ITC" panose="020B0805030504020804" pitchFamily="34" charset="0"/>
                <a:ea typeface="+mn-ea"/>
                <a:cs typeface="+mn-cs"/>
              </a:rPr>
              <a:t>para casos de acoso sexual y laboral”</a:t>
            </a:r>
          </a:p>
        </p:txBody>
      </p:sp>
    </p:spTree>
    <p:extLst>
      <p:ext uri="{BB962C8B-B14F-4D97-AF65-F5344CB8AC3E}">
        <p14:creationId xmlns:p14="http://schemas.microsoft.com/office/powerpoint/2010/main" val="91880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57EC796-242F-45F3-A19D-304B6B04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194" y="1626316"/>
            <a:ext cx="2931232" cy="16024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E2D7F-F108-48CD-B622-267B6ACF28B5}"/>
              </a:ext>
            </a:extLst>
          </p:cNvPr>
          <p:cNvSpPr/>
          <p:nvPr/>
        </p:nvSpPr>
        <p:spPr>
          <a:xfrm>
            <a:off x="2335016" y="7996764"/>
            <a:ext cx="1970763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38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Administrativa - Financiera</a:t>
            </a:r>
            <a:endParaRPr kumimoji="0" lang="es-SV" sz="138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3358D3-8619-4DE7-9E51-25FB6514688C}"/>
              </a:ext>
            </a:extLst>
          </p:cNvPr>
          <p:cNvSpPr/>
          <p:nvPr/>
        </p:nvSpPr>
        <p:spPr>
          <a:xfrm>
            <a:off x="2252446" y="6482145"/>
            <a:ext cx="183819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Resultados Plan de Gestión de</a:t>
            </a:r>
            <a:endParaRPr kumimoji="0" lang="es-SV" sz="11500" b="0" i="0" u="none" strike="noStrike" kern="0" cap="none" spc="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471826-84AE-474B-AED5-E1D9E451F654}"/>
              </a:ext>
            </a:extLst>
          </p:cNvPr>
          <p:cNvSpPr/>
          <p:nvPr/>
        </p:nvSpPr>
        <p:spPr>
          <a:xfrm>
            <a:off x="18442598" y="1223471"/>
            <a:ext cx="3918858" cy="4010656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4131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5710473" y="5870737"/>
            <a:ext cx="787266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99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Interna</a:t>
            </a:r>
            <a:endParaRPr kumimoji="0" lang="es-SV" sz="199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5710473" y="4702037"/>
            <a:ext cx="63289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Auditoría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13" y="10850097"/>
            <a:ext cx="2931232" cy="1602483"/>
          </a:xfrm>
          <a:prstGeom prst="rect">
            <a:avLst/>
          </a:prstGeom>
        </p:spPr>
      </p:pic>
      <p:grpSp>
        <p:nvGrpSpPr>
          <p:cNvPr id="14" name="Google Shape;10251;p79">
            <a:extLst>
              <a:ext uri="{FF2B5EF4-FFF2-40B4-BE49-F238E27FC236}">
                <a16:creationId xmlns:a16="http://schemas.microsoft.com/office/drawing/2014/main" id="{C1FE9CDC-F8A9-4A68-9A9A-364F32FB3027}"/>
              </a:ext>
            </a:extLst>
          </p:cNvPr>
          <p:cNvGrpSpPr/>
          <p:nvPr/>
        </p:nvGrpSpPr>
        <p:grpSpPr>
          <a:xfrm>
            <a:off x="20039746" y="2061485"/>
            <a:ext cx="1709911" cy="1596115"/>
            <a:chOff x="6167350" y="2672800"/>
            <a:chExt cx="297750" cy="295375"/>
          </a:xfrm>
          <a:solidFill>
            <a:schemeClr val="accent5"/>
          </a:solidFill>
        </p:grpSpPr>
        <p:sp>
          <p:nvSpPr>
            <p:cNvPr id="15" name="Google Shape;10252;p79">
              <a:extLst>
                <a:ext uri="{FF2B5EF4-FFF2-40B4-BE49-F238E27FC236}">
                  <a16:creationId xmlns:a16="http://schemas.microsoft.com/office/drawing/2014/main" id="{C70FAFBF-8EAF-4755-B742-52A24E14EF53}"/>
                </a:ext>
              </a:extLst>
            </p:cNvPr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53;p79">
              <a:extLst>
                <a:ext uri="{FF2B5EF4-FFF2-40B4-BE49-F238E27FC236}">
                  <a16:creationId xmlns:a16="http://schemas.microsoft.com/office/drawing/2014/main" id="{87383994-D40A-4B10-9777-6AFE4CF64577}"/>
                </a:ext>
              </a:extLst>
            </p:cNvPr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54;p79">
              <a:extLst>
                <a:ext uri="{FF2B5EF4-FFF2-40B4-BE49-F238E27FC236}">
                  <a16:creationId xmlns:a16="http://schemas.microsoft.com/office/drawing/2014/main" id="{46C130B4-87B7-4AE8-8C4D-BCB98DA16B69}"/>
                </a:ext>
              </a:extLst>
            </p:cNvPr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55;p79">
              <a:extLst>
                <a:ext uri="{FF2B5EF4-FFF2-40B4-BE49-F238E27FC236}">
                  <a16:creationId xmlns:a16="http://schemas.microsoft.com/office/drawing/2014/main" id="{97F20C82-9555-40BF-9346-D58CAF73AB92}"/>
                </a:ext>
              </a:extLst>
            </p:cNvPr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56;p79">
              <a:extLst>
                <a:ext uri="{FF2B5EF4-FFF2-40B4-BE49-F238E27FC236}">
                  <a16:creationId xmlns:a16="http://schemas.microsoft.com/office/drawing/2014/main" id="{FB6D5666-454E-4212-97B8-45C46B78D2ED}"/>
                </a:ext>
              </a:extLst>
            </p:cNvPr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373750" y="2888120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SEGUIMIENTO A PARTICIPANTES /CURSOS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321514"/>
              </p:ext>
            </p:extLst>
          </p:nvPr>
        </p:nvGraphicFramePr>
        <p:xfrm>
          <a:off x="849086" y="3685811"/>
          <a:ext cx="12773845" cy="3415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7297921" y="7830954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213517"/>
              </p:ext>
            </p:extLst>
          </p:nvPr>
        </p:nvGraphicFramePr>
        <p:xfrm>
          <a:off x="15295191" y="8575157"/>
          <a:ext cx="7252010" cy="5014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337995" y="7860119"/>
            <a:ext cx="12916118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COBERTURA FINANCIERA (US$) DE ACCIONES FORMATIVAS AUDITADAS</a:t>
            </a:r>
          </a:p>
        </p:txBody>
      </p:sp>
      <p:graphicFrame>
        <p:nvGraphicFramePr>
          <p:cNvPr id="47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493055"/>
              </p:ext>
            </p:extLst>
          </p:nvPr>
        </p:nvGraphicFramePr>
        <p:xfrm>
          <a:off x="1598183" y="8567380"/>
          <a:ext cx="12655930" cy="468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6398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Ejecución AUDITORÍA INTERNA</a:t>
            </a:r>
            <a:endParaRPr kumimoji="0" lang="es-419" sz="6398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RESULTADOS ACUMULADOS 2020</a:t>
            </a:r>
          </a:p>
        </p:txBody>
      </p:sp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1767554" y="8183090"/>
            <a:ext cx="8306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0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85.6%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20936934" y="8489928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3043123"/>
            <a:ext cx="9118942" cy="1188720"/>
          </a:xfrm>
          <a:prstGeom prst="roundRect">
            <a:avLst>
              <a:gd name="adj" fmla="val 128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239257" y="4422510"/>
            <a:ext cx="9133798" cy="1134829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516477" y="4609037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24</a:t>
            </a:r>
          </a:p>
        </p:txBody>
      </p:sp>
      <p:sp>
        <p:nvSpPr>
          <p:cNvPr id="86" name="Freeform 77"/>
          <p:cNvSpPr>
            <a:spLocks noEditPoints="1"/>
          </p:cNvSpPr>
          <p:nvPr/>
        </p:nvSpPr>
        <p:spPr bwMode="auto">
          <a:xfrm>
            <a:off x="14452661" y="3301104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254113" y="5711209"/>
            <a:ext cx="9118942" cy="1188720"/>
          </a:xfrm>
          <a:prstGeom prst="roundRect">
            <a:avLst>
              <a:gd name="adj" fmla="val 1282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Freeform 77"/>
          <p:cNvSpPr>
            <a:spLocks noEditPoints="1"/>
          </p:cNvSpPr>
          <p:nvPr/>
        </p:nvSpPr>
        <p:spPr bwMode="auto">
          <a:xfrm>
            <a:off x="14452661" y="4629508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7"/>
          <p:cNvSpPr>
            <a:spLocks noEditPoints="1"/>
          </p:cNvSpPr>
          <p:nvPr/>
        </p:nvSpPr>
        <p:spPr bwMode="auto">
          <a:xfrm>
            <a:off x="14452662" y="5949438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516477" y="3327137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27</a:t>
            </a: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516477" y="5969258"/>
            <a:ext cx="132714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6690185" y="5852603"/>
            <a:ext cx="5849678" cy="95410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AUDITORIAS ADMINISTRATIVAS </a:t>
            </a:r>
          </a:p>
          <a:p>
            <a:pPr algn="ctr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FINANCIERAS POR AUDITOR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565622" y="3389824"/>
            <a:ext cx="4628190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AUDITORÍAS REALIZADAS</a:t>
            </a: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297921" y="4683134"/>
            <a:ext cx="5163593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CONSULTORIAS REALIZADAS</a:t>
            </a:r>
          </a:p>
        </p:txBody>
      </p:sp>
    </p:spTree>
    <p:extLst>
      <p:ext uri="{BB962C8B-B14F-4D97-AF65-F5344CB8AC3E}">
        <p14:creationId xmlns:p14="http://schemas.microsoft.com/office/powerpoint/2010/main" val="800032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1821604" y="6327937"/>
            <a:ext cx="21387586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Comunicación Institucional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1918928" y="4930638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grpSp>
        <p:nvGrpSpPr>
          <p:cNvPr id="9" name="Google Shape;10305;p79">
            <a:extLst>
              <a:ext uri="{FF2B5EF4-FFF2-40B4-BE49-F238E27FC236}">
                <a16:creationId xmlns:a16="http://schemas.microsoft.com/office/drawing/2014/main" id="{DB5AD4DF-5AD2-48A4-8954-66A5E5FDCF9A}"/>
              </a:ext>
            </a:extLst>
          </p:cNvPr>
          <p:cNvGrpSpPr/>
          <p:nvPr/>
        </p:nvGrpSpPr>
        <p:grpSpPr>
          <a:xfrm>
            <a:off x="19920857" y="2122714"/>
            <a:ext cx="1861457" cy="1535476"/>
            <a:chOff x="3962775" y="1990700"/>
            <a:chExt cx="296975" cy="224500"/>
          </a:xfrm>
          <a:solidFill>
            <a:schemeClr val="accent5"/>
          </a:solidFill>
        </p:grpSpPr>
        <p:sp>
          <p:nvSpPr>
            <p:cNvPr id="10" name="Google Shape;10306;p79">
              <a:extLst>
                <a:ext uri="{FF2B5EF4-FFF2-40B4-BE49-F238E27FC236}">
                  <a16:creationId xmlns:a16="http://schemas.microsoft.com/office/drawing/2014/main" id="{39B40276-9472-42E0-8E97-76F33A6FB9E8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307;p79">
              <a:extLst>
                <a:ext uri="{FF2B5EF4-FFF2-40B4-BE49-F238E27FC236}">
                  <a16:creationId xmlns:a16="http://schemas.microsoft.com/office/drawing/2014/main" id="{68650D6A-68D8-4A1C-98AC-88F74BDD28E9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08;p79">
              <a:extLst>
                <a:ext uri="{FF2B5EF4-FFF2-40B4-BE49-F238E27FC236}">
                  <a16:creationId xmlns:a16="http://schemas.microsoft.com/office/drawing/2014/main" id="{ADA5C301-B8F5-4B43-B89A-6EC7044CB216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09;p79">
              <a:extLst>
                <a:ext uri="{FF2B5EF4-FFF2-40B4-BE49-F238E27FC236}">
                  <a16:creationId xmlns:a16="http://schemas.microsoft.com/office/drawing/2014/main" id="{07ADA160-E505-43D0-B7AF-016FD6D1626F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9509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59344"/>
              </p:ext>
            </p:extLst>
          </p:nvPr>
        </p:nvGraphicFramePr>
        <p:xfrm>
          <a:off x="461217" y="8553458"/>
          <a:ext cx="9357674" cy="446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9145002" y="7838233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94297"/>
              </p:ext>
            </p:extLst>
          </p:nvPr>
        </p:nvGraphicFramePr>
        <p:xfrm>
          <a:off x="17505670" y="8534155"/>
          <a:ext cx="6711242" cy="487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0599433" y="2372019"/>
            <a:ext cx="7812596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INCREMENTO FANS REDES SOCIALES </a:t>
            </a:r>
            <a:r>
              <a:rPr lang="en-US" sz="2800" b="1" kern="1200" err="1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</a:t>
            </a: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</a:t>
            </a:r>
          </a:p>
        </p:txBody>
      </p:sp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Ejecución </a:t>
            </a:r>
            <a:r>
              <a:rPr kumimoji="0" lang="es-SV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GERENCIA DE COMUNICACIÓN INSTITUCIONAL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Grupo 5"/>
          <p:cNvGrpSpPr/>
          <p:nvPr/>
        </p:nvGrpSpPr>
        <p:grpSpPr>
          <a:xfrm>
            <a:off x="21293541" y="8783347"/>
            <a:ext cx="2436121" cy="749495"/>
            <a:chOff x="21616952" y="8706179"/>
            <a:chExt cx="2436121" cy="749495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483795" y="8706179"/>
              <a:ext cx="830677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44.4%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616952" y="9055564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90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8742902" y="3311386"/>
            <a:ext cx="5101279" cy="1556327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8742902" y="4987230"/>
            <a:ext cx="5101279" cy="1502166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1535635" y="5572833"/>
            <a:ext cx="86333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95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19610446" y="5151430"/>
            <a:ext cx="4304113" cy="4168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Campañas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Ejecutadas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grpSp>
        <p:nvGrpSpPr>
          <p:cNvPr id="7" name="Grupo 23"/>
          <p:cNvGrpSpPr/>
          <p:nvPr/>
        </p:nvGrpSpPr>
        <p:grpSpPr>
          <a:xfrm>
            <a:off x="10510787" y="3266924"/>
            <a:ext cx="7727979" cy="4734807"/>
            <a:chOff x="8093114" y="8952039"/>
            <a:chExt cx="7295065" cy="4497955"/>
          </a:xfrm>
        </p:grpSpPr>
        <p:graphicFrame>
          <p:nvGraphicFramePr>
            <p:cNvPr id="105" name="Chart 41">
              <a:extLst>
                <a:ext uri="{FF2B5EF4-FFF2-40B4-BE49-F238E27FC236}">
                  <a16:creationId xmlns:a16="http://schemas.microsoft.com/office/drawing/2014/main" id="{CDA5F885-6DBA-8840-AEC1-CD3A5D9AEE6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08440322"/>
                </p:ext>
              </p:extLst>
            </p:nvPr>
          </p:nvGraphicFramePr>
          <p:xfrm>
            <a:off x="8093114" y="8952039"/>
            <a:ext cx="7295065" cy="44979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6" name="Grupo 24"/>
            <p:cNvGrpSpPr/>
            <p:nvPr/>
          </p:nvGrpSpPr>
          <p:grpSpPr>
            <a:xfrm>
              <a:off x="8218514" y="9043479"/>
              <a:ext cx="663272" cy="4018885"/>
              <a:chOff x="8218514" y="9043479"/>
              <a:chExt cx="663272" cy="4018885"/>
            </a:xfrm>
          </p:grpSpPr>
          <p:sp>
            <p:nvSpPr>
              <p:cNvPr id="114" name="Freeform 317"/>
              <p:cNvSpPr>
                <a:spLocks noEditPoints="1"/>
              </p:cNvSpPr>
              <p:nvPr/>
            </p:nvSpPr>
            <p:spPr bwMode="auto">
              <a:xfrm>
                <a:off x="8218514" y="9043479"/>
                <a:ext cx="604713" cy="653286"/>
              </a:xfrm>
              <a:custGeom>
                <a:avLst/>
                <a:gdLst>
                  <a:gd name="T0" fmla="*/ 64 w 176"/>
                  <a:gd name="T1" fmla="*/ 56 h 176"/>
                  <a:gd name="T2" fmla="*/ 56 w 176"/>
                  <a:gd name="T3" fmla="*/ 64 h 176"/>
                  <a:gd name="T4" fmla="*/ 64 w 176"/>
                  <a:gd name="T5" fmla="*/ 72 h 176"/>
                  <a:gd name="T6" fmla="*/ 72 w 176"/>
                  <a:gd name="T7" fmla="*/ 64 h 176"/>
                  <a:gd name="T8" fmla="*/ 64 w 176"/>
                  <a:gd name="T9" fmla="*/ 56 h 176"/>
                  <a:gd name="T10" fmla="*/ 56 w 176"/>
                  <a:gd name="T11" fmla="*/ 120 h 176"/>
                  <a:gd name="T12" fmla="*/ 72 w 176"/>
                  <a:gd name="T13" fmla="*/ 120 h 176"/>
                  <a:gd name="T14" fmla="*/ 72 w 176"/>
                  <a:gd name="T15" fmla="*/ 76 h 176"/>
                  <a:gd name="T16" fmla="*/ 56 w 176"/>
                  <a:gd name="T17" fmla="*/ 76 h 176"/>
                  <a:gd name="T18" fmla="*/ 56 w 176"/>
                  <a:gd name="T19" fmla="*/ 120 h 176"/>
                  <a:gd name="T20" fmla="*/ 109 w 176"/>
                  <a:gd name="T21" fmla="*/ 76 h 176"/>
                  <a:gd name="T22" fmla="*/ 96 w 176"/>
                  <a:gd name="T23" fmla="*/ 83 h 176"/>
                  <a:gd name="T24" fmla="*/ 96 w 176"/>
                  <a:gd name="T25" fmla="*/ 76 h 176"/>
                  <a:gd name="T26" fmla="*/ 80 w 176"/>
                  <a:gd name="T27" fmla="*/ 76 h 176"/>
                  <a:gd name="T28" fmla="*/ 80 w 176"/>
                  <a:gd name="T29" fmla="*/ 120 h 176"/>
                  <a:gd name="T30" fmla="*/ 96 w 176"/>
                  <a:gd name="T31" fmla="*/ 120 h 176"/>
                  <a:gd name="T32" fmla="*/ 96 w 176"/>
                  <a:gd name="T33" fmla="*/ 96 h 176"/>
                  <a:gd name="T34" fmla="*/ 103 w 176"/>
                  <a:gd name="T35" fmla="*/ 88 h 176"/>
                  <a:gd name="T36" fmla="*/ 108 w 176"/>
                  <a:gd name="T37" fmla="*/ 96 h 176"/>
                  <a:gd name="T38" fmla="*/ 108 w 176"/>
                  <a:gd name="T39" fmla="*/ 120 h 176"/>
                  <a:gd name="T40" fmla="*/ 124 w 176"/>
                  <a:gd name="T41" fmla="*/ 120 h 176"/>
                  <a:gd name="T42" fmla="*/ 124 w 176"/>
                  <a:gd name="T43" fmla="*/ 96 h 176"/>
                  <a:gd name="T44" fmla="*/ 109 w 176"/>
                  <a:gd name="T45" fmla="*/ 76 h 176"/>
                  <a:gd name="T46" fmla="*/ 88 w 176"/>
                  <a:gd name="T47" fmla="*/ 0 h 176"/>
                  <a:gd name="T48" fmla="*/ 0 w 176"/>
                  <a:gd name="T49" fmla="*/ 88 h 176"/>
                  <a:gd name="T50" fmla="*/ 88 w 176"/>
                  <a:gd name="T51" fmla="*/ 176 h 176"/>
                  <a:gd name="T52" fmla="*/ 176 w 176"/>
                  <a:gd name="T53" fmla="*/ 88 h 176"/>
                  <a:gd name="T54" fmla="*/ 88 w 176"/>
                  <a:gd name="T55" fmla="*/ 0 h 176"/>
                  <a:gd name="T56" fmla="*/ 88 w 176"/>
                  <a:gd name="T57" fmla="*/ 168 h 176"/>
                  <a:gd name="T58" fmla="*/ 8 w 176"/>
                  <a:gd name="T59" fmla="*/ 88 h 176"/>
                  <a:gd name="T60" fmla="*/ 88 w 176"/>
                  <a:gd name="T61" fmla="*/ 8 h 176"/>
                  <a:gd name="T62" fmla="*/ 168 w 176"/>
                  <a:gd name="T63" fmla="*/ 88 h 176"/>
                  <a:gd name="T64" fmla="*/ 88 w 176"/>
                  <a:gd name="T65" fmla="*/ 16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6" h="176">
                    <a:moveTo>
                      <a:pt x="64" y="56"/>
                    </a:moveTo>
                    <a:cubicBezTo>
                      <a:pt x="60" y="56"/>
                      <a:pt x="56" y="60"/>
                      <a:pt x="56" y="64"/>
                    </a:cubicBezTo>
                    <a:cubicBezTo>
                      <a:pt x="56" y="68"/>
                      <a:pt x="60" y="72"/>
                      <a:pt x="64" y="72"/>
                    </a:cubicBezTo>
                    <a:cubicBezTo>
                      <a:pt x="68" y="72"/>
                      <a:pt x="72" y="68"/>
                      <a:pt x="72" y="64"/>
                    </a:cubicBezTo>
                    <a:cubicBezTo>
                      <a:pt x="72" y="60"/>
                      <a:pt x="68" y="56"/>
                      <a:pt x="64" y="56"/>
                    </a:cubicBezTo>
                    <a:moveTo>
                      <a:pt x="56" y="120"/>
                    </a:moveTo>
                    <a:cubicBezTo>
                      <a:pt x="72" y="120"/>
                      <a:pt x="72" y="120"/>
                      <a:pt x="72" y="120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56" y="76"/>
                      <a:pt x="56" y="76"/>
                      <a:pt x="56" y="76"/>
                    </a:cubicBezTo>
                    <a:lnTo>
                      <a:pt x="56" y="120"/>
                    </a:lnTo>
                    <a:close/>
                    <a:moveTo>
                      <a:pt x="109" y="76"/>
                    </a:moveTo>
                    <a:cubicBezTo>
                      <a:pt x="98" y="76"/>
                      <a:pt x="96" y="83"/>
                      <a:pt x="96" y="83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6" y="96"/>
                      <a:pt x="96" y="88"/>
                      <a:pt x="103" y="88"/>
                    </a:cubicBezTo>
                    <a:cubicBezTo>
                      <a:pt x="107" y="88"/>
                      <a:pt x="108" y="92"/>
                      <a:pt x="108" y="96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24" y="120"/>
                      <a:pt x="124" y="120"/>
                      <a:pt x="124" y="120"/>
                    </a:cubicBezTo>
                    <a:cubicBezTo>
                      <a:pt x="124" y="96"/>
                      <a:pt x="124" y="96"/>
                      <a:pt x="124" y="96"/>
                    </a:cubicBezTo>
                    <a:cubicBezTo>
                      <a:pt x="124" y="83"/>
                      <a:pt x="119" y="76"/>
                      <a:pt x="109" y="76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13"/>
              <p:cNvSpPr>
                <a:spLocks noEditPoints="1"/>
              </p:cNvSpPr>
              <p:nvPr/>
            </p:nvSpPr>
            <p:spPr bwMode="auto">
              <a:xfrm>
                <a:off x="8218514" y="9836494"/>
                <a:ext cx="604713" cy="628045"/>
              </a:xfrm>
              <a:custGeom>
                <a:avLst/>
                <a:gdLst>
                  <a:gd name="T0" fmla="*/ 86 w 176"/>
                  <a:gd name="T1" fmla="*/ 72 h 176"/>
                  <a:gd name="T2" fmla="*/ 93 w 176"/>
                  <a:gd name="T3" fmla="*/ 54 h 176"/>
                  <a:gd name="T4" fmla="*/ 84 w 176"/>
                  <a:gd name="T5" fmla="*/ 48 h 176"/>
                  <a:gd name="T6" fmla="*/ 78 w 176"/>
                  <a:gd name="T7" fmla="*/ 65 h 176"/>
                  <a:gd name="T8" fmla="*/ 83 w 176"/>
                  <a:gd name="T9" fmla="*/ 54 h 176"/>
                  <a:gd name="T10" fmla="*/ 88 w 176"/>
                  <a:gd name="T11" fmla="*/ 54 h 176"/>
                  <a:gd name="T12" fmla="*/ 85 w 176"/>
                  <a:gd name="T13" fmla="*/ 68 h 176"/>
                  <a:gd name="T14" fmla="*/ 83 w 176"/>
                  <a:gd name="T15" fmla="*/ 54 h 176"/>
                  <a:gd name="T16" fmla="*/ 107 w 176"/>
                  <a:gd name="T17" fmla="*/ 69 h 176"/>
                  <a:gd name="T18" fmla="*/ 112 w 176"/>
                  <a:gd name="T19" fmla="*/ 71 h 176"/>
                  <a:gd name="T20" fmla="*/ 107 w 176"/>
                  <a:gd name="T21" fmla="*/ 48 h 176"/>
                  <a:gd name="T22" fmla="*/ 104 w 176"/>
                  <a:gd name="T23" fmla="*/ 68 h 176"/>
                  <a:gd name="T24" fmla="*/ 102 w 176"/>
                  <a:gd name="T25" fmla="*/ 48 h 176"/>
                  <a:gd name="T26" fmla="*/ 97 w 176"/>
                  <a:gd name="T27" fmla="*/ 68 h 176"/>
                  <a:gd name="T28" fmla="*/ 65 w 176"/>
                  <a:gd name="T29" fmla="*/ 71 h 176"/>
                  <a:gd name="T30" fmla="*/ 71 w 176"/>
                  <a:gd name="T31" fmla="*/ 59 h 176"/>
                  <a:gd name="T32" fmla="*/ 72 w 176"/>
                  <a:gd name="T33" fmla="*/ 40 h 176"/>
                  <a:gd name="T34" fmla="*/ 64 w 176"/>
                  <a:gd name="T35" fmla="*/ 40 h 176"/>
                  <a:gd name="T36" fmla="*/ 65 w 176"/>
                  <a:gd name="T37" fmla="*/ 59 h 176"/>
                  <a:gd name="T38" fmla="*/ 98 w 176"/>
                  <a:gd name="T39" fmla="*/ 99 h 176"/>
                  <a:gd name="T40" fmla="*/ 95 w 176"/>
                  <a:gd name="T41" fmla="*/ 116 h 176"/>
                  <a:gd name="T42" fmla="*/ 100 w 176"/>
                  <a:gd name="T43" fmla="*/ 115 h 176"/>
                  <a:gd name="T44" fmla="*/ 98 w 176"/>
                  <a:gd name="T45" fmla="*/ 99 h 176"/>
                  <a:gd name="T46" fmla="*/ 0 w 176"/>
                  <a:gd name="T47" fmla="*/ 88 h 176"/>
                  <a:gd name="T48" fmla="*/ 176 w 176"/>
                  <a:gd name="T49" fmla="*/ 88 h 176"/>
                  <a:gd name="T50" fmla="*/ 88 w 176"/>
                  <a:gd name="T51" fmla="*/ 168 h 176"/>
                  <a:gd name="T52" fmla="*/ 88 w 176"/>
                  <a:gd name="T53" fmla="*/ 8 h 176"/>
                  <a:gd name="T54" fmla="*/ 88 w 176"/>
                  <a:gd name="T55" fmla="*/ 168 h 176"/>
                  <a:gd name="T56" fmla="*/ 88 w 176"/>
                  <a:gd name="T57" fmla="*/ 76 h 176"/>
                  <a:gd name="T58" fmla="*/ 45 w 176"/>
                  <a:gd name="T59" fmla="*/ 89 h 176"/>
                  <a:gd name="T60" fmla="*/ 45 w 176"/>
                  <a:gd name="T61" fmla="*/ 119 h 176"/>
                  <a:gd name="T62" fmla="*/ 88 w 176"/>
                  <a:gd name="T63" fmla="*/ 132 h 176"/>
                  <a:gd name="T64" fmla="*/ 131 w 176"/>
                  <a:gd name="T65" fmla="*/ 119 h 176"/>
                  <a:gd name="T66" fmla="*/ 131 w 176"/>
                  <a:gd name="T67" fmla="*/ 89 h 176"/>
                  <a:gd name="T68" fmla="*/ 70 w 176"/>
                  <a:gd name="T69" fmla="*/ 90 h 176"/>
                  <a:gd name="T70" fmla="*/ 64 w 176"/>
                  <a:gd name="T71" fmla="*/ 121 h 176"/>
                  <a:gd name="T72" fmla="*/ 58 w 176"/>
                  <a:gd name="T73" fmla="*/ 90 h 176"/>
                  <a:gd name="T74" fmla="*/ 52 w 176"/>
                  <a:gd name="T75" fmla="*/ 85 h 176"/>
                  <a:gd name="T76" fmla="*/ 70 w 176"/>
                  <a:gd name="T77" fmla="*/ 90 h 176"/>
                  <a:gd name="T78" fmla="*/ 81 w 176"/>
                  <a:gd name="T79" fmla="*/ 121 h 176"/>
                  <a:gd name="T80" fmla="*/ 75 w 176"/>
                  <a:gd name="T81" fmla="*/ 122 h 176"/>
                  <a:gd name="T82" fmla="*/ 71 w 176"/>
                  <a:gd name="T83" fmla="*/ 94 h 176"/>
                  <a:gd name="T84" fmla="*/ 76 w 176"/>
                  <a:gd name="T85" fmla="*/ 117 h 176"/>
                  <a:gd name="T86" fmla="*/ 81 w 176"/>
                  <a:gd name="T87" fmla="*/ 116 h 176"/>
                  <a:gd name="T88" fmla="*/ 86 w 176"/>
                  <a:gd name="T89" fmla="*/ 94 h 176"/>
                  <a:gd name="T90" fmla="*/ 105 w 176"/>
                  <a:gd name="T91" fmla="*/ 115 h 176"/>
                  <a:gd name="T92" fmla="*/ 95 w 176"/>
                  <a:gd name="T93" fmla="*/ 119 h 176"/>
                  <a:gd name="T94" fmla="*/ 90 w 176"/>
                  <a:gd name="T95" fmla="*/ 121 h 176"/>
                  <a:gd name="T96" fmla="*/ 95 w 176"/>
                  <a:gd name="T97" fmla="*/ 85 h 176"/>
                  <a:gd name="T98" fmla="*/ 101 w 176"/>
                  <a:gd name="T99" fmla="*/ 94 h 176"/>
                  <a:gd name="T100" fmla="*/ 105 w 176"/>
                  <a:gd name="T101" fmla="*/ 115 h 176"/>
                  <a:gd name="T102" fmla="*/ 125 w 176"/>
                  <a:gd name="T103" fmla="*/ 109 h 176"/>
                  <a:gd name="T104" fmla="*/ 114 w 176"/>
                  <a:gd name="T105" fmla="*/ 115 h 176"/>
                  <a:gd name="T106" fmla="*/ 119 w 176"/>
                  <a:gd name="T107" fmla="*/ 115 h 176"/>
                  <a:gd name="T108" fmla="*/ 125 w 176"/>
                  <a:gd name="T109" fmla="*/ 112 h 176"/>
                  <a:gd name="T110" fmla="*/ 117 w 176"/>
                  <a:gd name="T111" fmla="*/ 122 h 176"/>
                  <a:gd name="T112" fmla="*/ 109 w 176"/>
                  <a:gd name="T113" fmla="*/ 101 h 176"/>
                  <a:gd name="T114" fmla="*/ 125 w 176"/>
                  <a:gd name="T115" fmla="*/ 101 h 176"/>
                  <a:gd name="T116" fmla="*/ 114 w 176"/>
                  <a:gd name="T117" fmla="*/ 101 h 176"/>
                  <a:gd name="T118" fmla="*/ 119 w 176"/>
                  <a:gd name="T119" fmla="*/ 105 h 176"/>
                  <a:gd name="T120" fmla="*/ 117 w 176"/>
                  <a:gd name="T121" fmla="*/ 9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84" y="72"/>
                    </a:moveTo>
                    <a:cubicBezTo>
                      <a:pt x="86" y="72"/>
                      <a:pt x="86" y="72"/>
                      <a:pt x="86" y="72"/>
                    </a:cubicBezTo>
                    <a:cubicBezTo>
                      <a:pt x="90" y="72"/>
                      <a:pt x="93" y="69"/>
                      <a:pt x="93" y="65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3" y="51"/>
                      <a:pt x="90" y="48"/>
                      <a:pt x="86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8"/>
                      <a:pt x="78" y="51"/>
                      <a:pt x="78" y="54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9"/>
                      <a:pt x="81" y="72"/>
                      <a:pt x="84" y="72"/>
                    </a:cubicBezTo>
                    <a:moveTo>
                      <a:pt x="83" y="54"/>
                    </a:moveTo>
                    <a:cubicBezTo>
                      <a:pt x="83" y="53"/>
                      <a:pt x="84" y="52"/>
                      <a:pt x="85" y="52"/>
                    </a:cubicBezTo>
                    <a:cubicBezTo>
                      <a:pt x="87" y="52"/>
                      <a:pt x="88" y="53"/>
                      <a:pt x="88" y="54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8" y="67"/>
                      <a:pt x="87" y="68"/>
                      <a:pt x="85" y="68"/>
                    </a:cubicBezTo>
                    <a:cubicBezTo>
                      <a:pt x="84" y="68"/>
                      <a:pt x="83" y="67"/>
                      <a:pt x="83" y="66"/>
                    </a:cubicBezTo>
                    <a:lnTo>
                      <a:pt x="83" y="54"/>
                    </a:lnTo>
                    <a:close/>
                    <a:moveTo>
                      <a:pt x="101" y="72"/>
                    </a:moveTo>
                    <a:cubicBezTo>
                      <a:pt x="104" y="72"/>
                      <a:pt x="107" y="69"/>
                      <a:pt x="107" y="69"/>
                    </a:cubicBezTo>
                    <a:cubicBezTo>
                      <a:pt x="107" y="71"/>
                      <a:pt x="107" y="71"/>
                      <a:pt x="107" y="71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48"/>
                      <a:pt x="112" y="48"/>
                      <a:pt x="112" y="48"/>
                    </a:cubicBezTo>
                    <a:cubicBezTo>
                      <a:pt x="107" y="48"/>
                      <a:pt x="107" y="48"/>
                      <a:pt x="107" y="48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66"/>
                      <a:pt x="106" y="68"/>
                      <a:pt x="104" y="68"/>
                    </a:cubicBezTo>
                    <a:cubicBezTo>
                      <a:pt x="102" y="68"/>
                      <a:pt x="102" y="67"/>
                      <a:pt x="102" y="67"/>
                    </a:cubicBezTo>
                    <a:cubicBezTo>
                      <a:pt x="102" y="48"/>
                      <a:pt x="102" y="48"/>
                      <a:pt x="102" y="48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7" y="68"/>
                      <a:pt x="97" y="68"/>
                      <a:pt x="97" y="68"/>
                    </a:cubicBezTo>
                    <a:cubicBezTo>
                      <a:pt x="97" y="68"/>
                      <a:pt x="98" y="72"/>
                      <a:pt x="101" y="72"/>
                    </a:cubicBezTo>
                    <a:moveTo>
                      <a:pt x="65" y="71"/>
                    </a:moveTo>
                    <a:cubicBezTo>
                      <a:pt x="71" y="71"/>
                      <a:pt x="71" y="71"/>
                      <a:pt x="71" y="71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65" y="59"/>
                      <a:pt x="65" y="59"/>
                      <a:pt x="65" y="59"/>
                    </a:cubicBezTo>
                    <a:lnTo>
                      <a:pt x="65" y="71"/>
                    </a:lnTo>
                    <a:close/>
                    <a:moveTo>
                      <a:pt x="98" y="99"/>
                    </a:moveTo>
                    <a:cubicBezTo>
                      <a:pt x="97" y="99"/>
                      <a:pt x="96" y="99"/>
                      <a:pt x="95" y="100"/>
                    </a:cubicBezTo>
                    <a:cubicBezTo>
                      <a:pt x="95" y="116"/>
                      <a:pt x="95" y="116"/>
                      <a:pt x="95" y="116"/>
                    </a:cubicBezTo>
                    <a:cubicBezTo>
                      <a:pt x="96" y="117"/>
                      <a:pt x="97" y="117"/>
                      <a:pt x="98" y="117"/>
                    </a:cubicBezTo>
                    <a:cubicBezTo>
                      <a:pt x="100" y="117"/>
                      <a:pt x="100" y="115"/>
                      <a:pt x="100" y="115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0" y="99"/>
                      <a:pt x="98" y="99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118" y="77"/>
                    </a:moveTo>
                    <a:cubicBezTo>
                      <a:pt x="118" y="77"/>
                      <a:pt x="103" y="76"/>
                      <a:pt x="88" y="76"/>
                    </a:cubicBezTo>
                    <a:cubicBezTo>
                      <a:pt x="73" y="76"/>
                      <a:pt x="58" y="77"/>
                      <a:pt x="58" y="77"/>
                    </a:cubicBezTo>
                    <a:cubicBezTo>
                      <a:pt x="51" y="77"/>
                      <a:pt x="45" y="82"/>
                      <a:pt x="45" y="89"/>
                    </a:cubicBezTo>
                    <a:cubicBezTo>
                      <a:pt x="45" y="89"/>
                      <a:pt x="44" y="96"/>
                      <a:pt x="44" y="104"/>
                    </a:cubicBezTo>
                    <a:cubicBezTo>
                      <a:pt x="44" y="112"/>
                      <a:pt x="45" y="119"/>
                      <a:pt x="45" y="119"/>
                    </a:cubicBezTo>
                    <a:cubicBezTo>
                      <a:pt x="45" y="126"/>
                      <a:pt x="51" y="131"/>
                      <a:pt x="58" y="131"/>
                    </a:cubicBezTo>
                    <a:cubicBezTo>
                      <a:pt x="58" y="131"/>
                      <a:pt x="73" y="132"/>
                      <a:pt x="88" y="132"/>
                    </a:cubicBezTo>
                    <a:cubicBezTo>
                      <a:pt x="103" y="132"/>
                      <a:pt x="118" y="131"/>
                      <a:pt x="118" y="131"/>
                    </a:cubicBezTo>
                    <a:cubicBezTo>
                      <a:pt x="125" y="131"/>
                      <a:pt x="131" y="126"/>
                      <a:pt x="131" y="119"/>
                    </a:cubicBezTo>
                    <a:cubicBezTo>
                      <a:pt x="131" y="119"/>
                      <a:pt x="132" y="112"/>
                      <a:pt x="132" y="104"/>
                    </a:cubicBezTo>
                    <a:cubicBezTo>
                      <a:pt x="132" y="96"/>
                      <a:pt x="131" y="89"/>
                      <a:pt x="131" y="89"/>
                    </a:cubicBezTo>
                    <a:cubicBezTo>
                      <a:pt x="131" y="82"/>
                      <a:pt x="125" y="77"/>
                      <a:pt x="118" y="77"/>
                    </a:cubicBezTo>
                    <a:moveTo>
                      <a:pt x="70" y="90"/>
                    </a:moveTo>
                    <a:cubicBezTo>
                      <a:pt x="64" y="90"/>
                      <a:pt x="64" y="90"/>
                      <a:pt x="64" y="90"/>
                    </a:cubicBezTo>
                    <a:cubicBezTo>
                      <a:pt x="64" y="121"/>
                      <a:pt x="64" y="121"/>
                      <a:pt x="64" y="121"/>
                    </a:cubicBezTo>
                    <a:cubicBezTo>
                      <a:pt x="58" y="121"/>
                      <a:pt x="58" y="121"/>
                      <a:pt x="58" y="121"/>
                    </a:cubicBezTo>
                    <a:cubicBezTo>
                      <a:pt x="58" y="90"/>
                      <a:pt x="58" y="90"/>
                      <a:pt x="58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70" y="85"/>
                      <a:pt x="70" y="85"/>
                      <a:pt x="70" y="85"/>
                    </a:cubicBezTo>
                    <a:lnTo>
                      <a:pt x="70" y="90"/>
                    </a:lnTo>
                    <a:close/>
                    <a:moveTo>
                      <a:pt x="86" y="121"/>
                    </a:moveTo>
                    <a:cubicBezTo>
                      <a:pt x="81" y="121"/>
                      <a:pt x="81" y="121"/>
                      <a:pt x="81" y="121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78" y="122"/>
                      <a:pt x="75" y="122"/>
                    </a:cubicBezTo>
                    <a:cubicBezTo>
                      <a:pt x="71" y="122"/>
                      <a:pt x="71" y="119"/>
                      <a:pt x="71" y="119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76" y="94"/>
                      <a:pt x="76" y="94"/>
                      <a:pt x="76" y="94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6" y="117"/>
                      <a:pt x="76" y="118"/>
                      <a:pt x="77" y="118"/>
                    </a:cubicBezTo>
                    <a:cubicBezTo>
                      <a:pt x="79" y="118"/>
                      <a:pt x="81" y="116"/>
                      <a:pt x="81" y="11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6" y="94"/>
                      <a:pt x="86" y="94"/>
                      <a:pt x="86" y="94"/>
                    </a:cubicBezTo>
                    <a:lnTo>
                      <a:pt x="86" y="121"/>
                    </a:lnTo>
                    <a:close/>
                    <a:moveTo>
                      <a:pt x="105" y="115"/>
                    </a:moveTo>
                    <a:cubicBezTo>
                      <a:pt x="105" y="115"/>
                      <a:pt x="105" y="122"/>
                      <a:pt x="101" y="122"/>
                    </a:cubicBezTo>
                    <a:cubicBezTo>
                      <a:pt x="98" y="122"/>
                      <a:pt x="96" y="120"/>
                      <a:pt x="95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0" y="121"/>
                      <a:pt x="90" y="121"/>
                      <a:pt x="90" y="121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5" y="97"/>
                      <a:pt x="95" y="97"/>
                      <a:pt x="95" y="97"/>
                    </a:cubicBezTo>
                    <a:cubicBezTo>
                      <a:pt x="96" y="96"/>
                      <a:pt x="98" y="94"/>
                      <a:pt x="101" y="94"/>
                    </a:cubicBezTo>
                    <a:cubicBezTo>
                      <a:pt x="104" y="94"/>
                      <a:pt x="105" y="97"/>
                      <a:pt x="105" y="100"/>
                    </a:cubicBezTo>
                    <a:lnTo>
                      <a:pt x="105" y="115"/>
                    </a:lnTo>
                    <a:close/>
                    <a:moveTo>
                      <a:pt x="125" y="101"/>
                    </a:moveTo>
                    <a:cubicBezTo>
                      <a:pt x="125" y="109"/>
                      <a:pt x="125" y="109"/>
                      <a:pt x="125" y="109"/>
                    </a:cubicBezTo>
                    <a:cubicBezTo>
                      <a:pt x="114" y="109"/>
                      <a:pt x="114" y="109"/>
                      <a:pt x="114" y="109"/>
                    </a:cubicBezTo>
                    <a:cubicBezTo>
                      <a:pt x="114" y="115"/>
                      <a:pt x="114" y="115"/>
                      <a:pt x="114" y="115"/>
                    </a:cubicBezTo>
                    <a:cubicBezTo>
                      <a:pt x="114" y="115"/>
                      <a:pt x="114" y="117"/>
                      <a:pt x="117" y="117"/>
                    </a:cubicBezTo>
                    <a:cubicBezTo>
                      <a:pt x="119" y="117"/>
                      <a:pt x="119" y="115"/>
                      <a:pt x="119" y="115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25" y="112"/>
                      <a:pt x="125" y="112"/>
                      <a:pt x="125" y="112"/>
                    </a:cubicBezTo>
                    <a:cubicBezTo>
                      <a:pt x="125" y="116"/>
                      <a:pt x="125" y="116"/>
                      <a:pt x="125" y="116"/>
                    </a:cubicBezTo>
                    <a:cubicBezTo>
                      <a:pt x="125" y="116"/>
                      <a:pt x="124" y="122"/>
                      <a:pt x="117" y="122"/>
                    </a:cubicBezTo>
                    <a:cubicBezTo>
                      <a:pt x="111" y="122"/>
                      <a:pt x="109" y="116"/>
                      <a:pt x="109" y="116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94"/>
                      <a:pt x="117" y="94"/>
                    </a:cubicBezTo>
                    <a:cubicBezTo>
                      <a:pt x="125" y="94"/>
                      <a:pt x="125" y="101"/>
                      <a:pt x="125" y="101"/>
                    </a:cubicBezTo>
                    <a:moveTo>
                      <a:pt x="117" y="99"/>
                    </a:moveTo>
                    <a:cubicBezTo>
                      <a:pt x="114" y="99"/>
                      <a:pt x="114" y="101"/>
                      <a:pt x="114" y="10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9" y="101"/>
                      <a:pt x="119" y="101"/>
                      <a:pt x="119" y="101"/>
                    </a:cubicBezTo>
                    <a:cubicBezTo>
                      <a:pt x="119" y="101"/>
                      <a:pt x="119" y="99"/>
                      <a:pt x="117" y="99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11"/>
              <p:cNvSpPr>
                <a:spLocks noEditPoints="1"/>
              </p:cNvSpPr>
              <p:nvPr/>
            </p:nvSpPr>
            <p:spPr bwMode="auto">
              <a:xfrm>
                <a:off x="8234474" y="10666770"/>
                <a:ext cx="621523" cy="616482"/>
              </a:xfrm>
              <a:custGeom>
                <a:avLst/>
                <a:gdLst>
                  <a:gd name="T0" fmla="*/ 130 w 176"/>
                  <a:gd name="T1" fmla="*/ 57 h 176"/>
                  <a:gd name="T2" fmla="*/ 119 w 176"/>
                  <a:gd name="T3" fmla="*/ 61 h 176"/>
                  <a:gd name="T4" fmla="*/ 107 w 176"/>
                  <a:gd name="T5" fmla="*/ 56 h 176"/>
                  <a:gd name="T6" fmla="*/ 91 w 176"/>
                  <a:gd name="T7" fmla="*/ 72 h 176"/>
                  <a:gd name="T8" fmla="*/ 91 w 176"/>
                  <a:gd name="T9" fmla="*/ 76 h 176"/>
                  <a:gd name="T10" fmla="*/ 58 w 176"/>
                  <a:gd name="T11" fmla="*/ 59 h 176"/>
                  <a:gd name="T12" fmla="*/ 55 w 176"/>
                  <a:gd name="T13" fmla="*/ 67 h 176"/>
                  <a:gd name="T14" fmla="*/ 63 w 176"/>
                  <a:gd name="T15" fmla="*/ 81 h 176"/>
                  <a:gd name="T16" fmla="*/ 55 w 176"/>
                  <a:gd name="T17" fmla="*/ 79 h 176"/>
                  <a:gd name="T18" fmla="*/ 55 w 176"/>
                  <a:gd name="T19" fmla="*/ 79 h 176"/>
                  <a:gd name="T20" fmla="*/ 68 w 176"/>
                  <a:gd name="T21" fmla="*/ 95 h 176"/>
                  <a:gd name="T22" fmla="*/ 64 w 176"/>
                  <a:gd name="T23" fmla="*/ 95 h 176"/>
                  <a:gd name="T24" fmla="*/ 61 w 176"/>
                  <a:gd name="T25" fmla="*/ 95 h 176"/>
                  <a:gd name="T26" fmla="*/ 76 w 176"/>
                  <a:gd name="T27" fmla="*/ 106 h 176"/>
                  <a:gd name="T28" fmla="*/ 56 w 176"/>
                  <a:gd name="T29" fmla="*/ 113 h 176"/>
                  <a:gd name="T30" fmla="*/ 52 w 176"/>
                  <a:gd name="T31" fmla="*/ 113 h 176"/>
                  <a:gd name="T32" fmla="*/ 77 w 176"/>
                  <a:gd name="T33" fmla="*/ 120 h 176"/>
                  <a:gd name="T34" fmla="*/ 124 w 176"/>
                  <a:gd name="T35" fmla="*/ 74 h 176"/>
                  <a:gd name="T36" fmla="*/ 124 w 176"/>
                  <a:gd name="T37" fmla="*/ 72 h 176"/>
                  <a:gd name="T38" fmla="*/ 132 w 176"/>
                  <a:gd name="T39" fmla="*/ 64 h 176"/>
                  <a:gd name="T40" fmla="*/ 123 w 176"/>
                  <a:gd name="T41" fmla="*/ 66 h 176"/>
                  <a:gd name="T42" fmla="*/ 130 w 176"/>
                  <a:gd name="T43" fmla="*/ 57 h 176"/>
                  <a:gd name="T44" fmla="*/ 88 w 176"/>
                  <a:gd name="T45" fmla="*/ 0 h 176"/>
                  <a:gd name="T46" fmla="*/ 0 w 176"/>
                  <a:gd name="T47" fmla="*/ 88 h 176"/>
                  <a:gd name="T48" fmla="*/ 88 w 176"/>
                  <a:gd name="T49" fmla="*/ 176 h 176"/>
                  <a:gd name="T50" fmla="*/ 176 w 176"/>
                  <a:gd name="T51" fmla="*/ 88 h 176"/>
                  <a:gd name="T52" fmla="*/ 88 w 176"/>
                  <a:gd name="T53" fmla="*/ 0 h 176"/>
                  <a:gd name="T54" fmla="*/ 88 w 176"/>
                  <a:gd name="T55" fmla="*/ 168 h 176"/>
                  <a:gd name="T56" fmla="*/ 8 w 176"/>
                  <a:gd name="T57" fmla="*/ 88 h 176"/>
                  <a:gd name="T58" fmla="*/ 88 w 176"/>
                  <a:gd name="T59" fmla="*/ 8 h 176"/>
                  <a:gd name="T60" fmla="*/ 168 w 176"/>
                  <a:gd name="T61" fmla="*/ 88 h 176"/>
                  <a:gd name="T62" fmla="*/ 88 w 176"/>
                  <a:gd name="T63" fmla="*/ 16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130" y="57"/>
                    </a:moveTo>
                    <a:cubicBezTo>
                      <a:pt x="127" y="59"/>
                      <a:pt x="123" y="60"/>
                      <a:pt x="119" y="61"/>
                    </a:cubicBezTo>
                    <a:cubicBezTo>
                      <a:pt x="116" y="58"/>
                      <a:pt x="112" y="56"/>
                      <a:pt x="107" y="56"/>
                    </a:cubicBezTo>
                    <a:cubicBezTo>
                      <a:pt x="98" y="56"/>
                      <a:pt x="91" y="63"/>
                      <a:pt x="91" y="72"/>
                    </a:cubicBezTo>
                    <a:cubicBezTo>
                      <a:pt x="91" y="73"/>
                      <a:pt x="91" y="75"/>
                      <a:pt x="91" y="76"/>
                    </a:cubicBezTo>
                    <a:cubicBezTo>
                      <a:pt x="78" y="75"/>
                      <a:pt x="66" y="69"/>
                      <a:pt x="58" y="59"/>
                    </a:cubicBezTo>
                    <a:cubicBezTo>
                      <a:pt x="56" y="61"/>
                      <a:pt x="55" y="64"/>
                      <a:pt x="55" y="67"/>
                    </a:cubicBezTo>
                    <a:cubicBezTo>
                      <a:pt x="55" y="73"/>
                      <a:pt x="58" y="78"/>
                      <a:pt x="63" y="81"/>
                    </a:cubicBezTo>
                    <a:cubicBezTo>
                      <a:pt x="60" y="80"/>
                      <a:pt x="57" y="80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7"/>
                      <a:pt x="61" y="93"/>
                      <a:pt x="68" y="95"/>
                    </a:cubicBezTo>
                    <a:cubicBezTo>
                      <a:pt x="67" y="95"/>
                      <a:pt x="66" y="95"/>
                      <a:pt x="64" y="95"/>
                    </a:cubicBezTo>
                    <a:cubicBezTo>
                      <a:pt x="63" y="95"/>
                      <a:pt x="62" y="95"/>
                      <a:pt x="61" y="95"/>
                    </a:cubicBezTo>
                    <a:cubicBezTo>
                      <a:pt x="63" y="101"/>
                      <a:pt x="69" y="106"/>
                      <a:pt x="76" y="106"/>
                    </a:cubicBezTo>
                    <a:cubicBezTo>
                      <a:pt x="71" y="110"/>
                      <a:pt x="64" y="113"/>
                      <a:pt x="56" y="113"/>
                    </a:cubicBezTo>
                    <a:cubicBezTo>
                      <a:pt x="55" y="113"/>
                      <a:pt x="53" y="113"/>
                      <a:pt x="52" y="113"/>
                    </a:cubicBezTo>
                    <a:cubicBezTo>
                      <a:pt x="59" y="117"/>
                      <a:pt x="68" y="120"/>
                      <a:pt x="77" y="120"/>
                    </a:cubicBezTo>
                    <a:cubicBezTo>
                      <a:pt x="107" y="120"/>
                      <a:pt x="124" y="95"/>
                      <a:pt x="124" y="74"/>
                    </a:cubicBezTo>
                    <a:cubicBezTo>
                      <a:pt x="124" y="73"/>
                      <a:pt x="124" y="73"/>
                      <a:pt x="124" y="72"/>
                    </a:cubicBezTo>
                    <a:cubicBezTo>
                      <a:pt x="127" y="70"/>
                      <a:pt x="130" y="67"/>
                      <a:pt x="132" y="64"/>
                    </a:cubicBezTo>
                    <a:cubicBezTo>
                      <a:pt x="129" y="65"/>
                      <a:pt x="126" y="66"/>
                      <a:pt x="123" y="66"/>
                    </a:cubicBezTo>
                    <a:cubicBezTo>
                      <a:pt x="126" y="64"/>
                      <a:pt x="129" y="61"/>
                      <a:pt x="130" y="57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21"/>
              <p:cNvSpPr>
                <a:spLocks noEditPoints="1"/>
              </p:cNvSpPr>
              <p:nvPr/>
            </p:nvSpPr>
            <p:spPr bwMode="auto">
              <a:xfrm>
                <a:off x="8258756" y="11553378"/>
                <a:ext cx="623030" cy="597656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88 w 176"/>
                  <a:gd name="T11" fmla="*/ 168 h 176"/>
                  <a:gd name="T12" fmla="*/ 8 w 176"/>
                  <a:gd name="T13" fmla="*/ 88 h 176"/>
                  <a:gd name="T14" fmla="*/ 88 w 176"/>
                  <a:gd name="T15" fmla="*/ 8 h 176"/>
                  <a:gd name="T16" fmla="*/ 168 w 176"/>
                  <a:gd name="T17" fmla="*/ 88 h 176"/>
                  <a:gd name="T18" fmla="*/ 88 w 176"/>
                  <a:gd name="T19" fmla="*/ 168 h 176"/>
                  <a:gd name="T20" fmla="*/ 112 w 176"/>
                  <a:gd name="T21" fmla="*/ 48 h 176"/>
                  <a:gd name="T22" fmla="*/ 64 w 176"/>
                  <a:gd name="T23" fmla="*/ 48 h 176"/>
                  <a:gd name="T24" fmla="*/ 48 w 176"/>
                  <a:gd name="T25" fmla="*/ 64 h 176"/>
                  <a:gd name="T26" fmla="*/ 48 w 176"/>
                  <a:gd name="T27" fmla="*/ 112 h 176"/>
                  <a:gd name="T28" fmla="*/ 64 w 176"/>
                  <a:gd name="T29" fmla="*/ 128 h 176"/>
                  <a:gd name="T30" fmla="*/ 112 w 176"/>
                  <a:gd name="T31" fmla="*/ 128 h 176"/>
                  <a:gd name="T32" fmla="*/ 128 w 176"/>
                  <a:gd name="T33" fmla="*/ 112 h 176"/>
                  <a:gd name="T34" fmla="*/ 128 w 176"/>
                  <a:gd name="T35" fmla="*/ 64 h 176"/>
                  <a:gd name="T36" fmla="*/ 112 w 176"/>
                  <a:gd name="T37" fmla="*/ 48 h 176"/>
                  <a:gd name="T38" fmla="*/ 104 w 176"/>
                  <a:gd name="T39" fmla="*/ 60 h 176"/>
                  <a:gd name="T40" fmla="*/ 116 w 176"/>
                  <a:gd name="T41" fmla="*/ 60 h 176"/>
                  <a:gd name="T42" fmla="*/ 116 w 176"/>
                  <a:gd name="T43" fmla="*/ 72 h 176"/>
                  <a:gd name="T44" fmla="*/ 104 w 176"/>
                  <a:gd name="T45" fmla="*/ 72 h 176"/>
                  <a:gd name="T46" fmla="*/ 104 w 176"/>
                  <a:gd name="T47" fmla="*/ 60 h 176"/>
                  <a:gd name="T48" fmla="*/ 88 w 176"/>
                  <a:gd name="T49" fmla="*/ 72 h 176"/>
                  <a:gd name="T50" fmla="*/ 104 w 176"/>
                  <a:gd name="T51" fmla="*/ 88 h 176"/>
                  <a:gd name="T52" fmla="*/ 88 w 176"/>
                  <a:gd name="T53" fmla="*/ 104 h 176"/>
                  <a:gd name="T54" fmla="*/ 72 w 176"/>
                  <a:gd name="T55" fmla="*/ 88 h 176"/>
                  <a:gd name="T56" fmla="*/ 88 w 176"/>
                  <a:gd name="T57" fmla="*/ 72 h 176"/>
                  <a:gd name="T58" fmla="*/ 120 w 176"/>
                  <a:gd name="T59" fmla="*/ 112 h 176"/>
                  <a:gd name="T60" fmla="*/ 112 w 176"/>
                  <a:gd name="T61" fmla="*/ 120 h 176"/>
                  <a:gd name="T62" fmla="*/ 64 w 176"/>
                  <a:gd name="T63" fmla="*/ 120 h 176"/>
                  <a:gd name="T64" fmla="*/ 56 w 176"/>
                  <a:gd name="T65" fmla="*/ 112 h 176"/>
                  <a:gd name="T66" fmla="*/ 56 w 176"/>
                  <a:gd name="T67" fmla="*/ 84 h 176"/>
                  <a:gd name="T68" fmla="*/ 64 w 176"/>
                  <a:gd name="T69" fmla="*/ 84 h 176"/>
                  <a:gd name="T70" fmla="*/ 64 w 176"/>
                  <a:gd name="T71" fmla="*/ 88 h 176"/>
                  <a:gd name="T72" fmla="*/ 88 w 176"/>
                  <a:gd name="T73" fmla="*/ 112 h 176"/>
                  <a:gd name="T74" fmla="*/ 112 w 176"/>
                  <a:gd name="T75" fmla="*/ 88 h 176"/>
                  <a:gd name="T76" fmla="*/ 112 w 176"/>
                  <a:gd name="T77" fmla="*/ 84 h 176"/>
                  <a:gd name="T78" fmla="*/ 120 w 176"/>
                  <a:gd name="T79" fmla="*/ 84 h 176"/>
                  <a:gd name="T80" fmla="*/ 120 w 176"/>
                  <a:gd name="T81" fmla="*/ 11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112" y="48"/>
                    </a:moveTo>
                    <a:cubicBezTo>
                      <a:pt x="64" y="48"/>
                      <a:pt x="64" y="48"/>
                      <a:pt x="64" y="48"/>
                    </a:cubicBezTo>
                    <a:cubicBezTo>
                      <a:pt x="55" y="48"/>
                      <a:pt x="48" y="55"/>
                      <a:pt x="48" y="64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8" y="121"/>
                      <a:pt x="55" y="128"/>
                      <a:pt x="64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55"/>
                      <a:pt x="121" y="48"/>
                      <a:pt x="112" y="48"/>
                    </a:cubicBezTo>
                    <a:moveTo>
                      <a:pt x="104" y="60"/>
                    </a:moveTo>
                    <a:cubicBezTo>
                      <a:pt x="116" y="60"/>
                      <a:pt x="116" y="60"/>
                      <a:pt x="116" y="60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04" y="72"/>
                      <a:pt x="104" y="72"/>
                      <a:pt x="104" y="72"/>
                    </a:cubicBezTo>
                    <a:lnTo>
                      <a:pt x="104" y="60"/>
                    </a:lnTo>
                    <a:close/>
                    <a:moveTo>
                      <a:pt x="88" y="72"/>
                    </a:moveTo>
                    <a:cubicBezTo>
                      <a:pt x="97" y="72"/>
                      <a:pt x="104" y="79"/>
                      <a:pt x="104" y="88"/>
                    </a:cubicBezTo>
                    <a:cubicBezTo>
                      <a:pt x="104" y="97"/>
                      <a:pt x="97" y="104"/>
                      <a:pt x="88" y="104"/>
                    </a:cubicBezTo>
                    <a:cubicBezTo>
                      <a:pt x="79" y="104"/>
                      <a:pt x="72" y="97"/>
                      <a:pt x="72" y="88"/>
                    </a:cubicBezTo>
                    <a:cubicBezTo>
                      <a:pt x="72" y="79"/>
                      <a:pt x="79" y="72"/>
                      <a:pt x="88" y="72"/>
                    </a:cubicBezTo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0" y="120"/>
                      <a:pt x="56" y="116"/>
                      <a:pt x="56" y="112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64" y="85"/>
                      <a:pt x="64" y="87"/>
                      <a:pt x="64" y="88"/>
                    </a:cubicBezTo>
                    <a:cubicBezTo>
                      <a:pt x="64" y="101"/>
                      <a:pt x="75" y="112"/>
                      <a:pt x="88" y="112"/>
                    </a:cubicBezTo>
                    <a:cubicBezTo>
                      <a:pt x="101" y="112"/>
                      <a:pt x="112" y="101"/>
                      <a:pt x="112" y="88"/>
                    </a:cubicBezTo>
                    <a:cubicBezTo>
                      <a:pt x="112" y="87"/>
                      <a:pt x="112" y="85"/>
                      <a:pt x="112" y="84"/>
                    </a:cubicBezTo>
                    <a:cubicBezTo>
                      <a:pt x="120" y="84"/>
                      <a:pt x="120" y="84"/>
                      <a:pt x="120" y="84"/>
                    </a:cubicBezTo>
                    <a:lnTo>
                      <a:pt x="120" y="11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2"/>
              <p:cNvSpPr>
                <a:spLocks noEditPoints="1"/>
              </p:cNvSpPr>
              <p:nvPr/>
            </p:nvSpPr>
            <p:spPr bwMode="auto">
              <a:xfrm>
                <a:off x="8253010" y="12409078"/>
                <a:ext cx="604713" cy="653286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88 w 176"/>
                  <a:gd name="T11" fmla="*/ 168 h 176"/>
                  <a:gd name="T12" fmla="*/ 8 w 176"/>
                  <a:gd name="T13" fmla="*/ 88 h 176"/>
                  <a:gd name="T14" fmla="*/ 88 w 176"/>
                  <a:gd name="T15" fmla="*/ 8 h 176"/>
                  <a:gd name="T16" fmla="*/ 168 w 176"/>
                  <a:gd name="T17" fmla="*/ 88 h 176"/>
                  <a:gd name="T18" fmla="*/ 88 w 176"/>
                  <a:gd name="T19" fmla="*/ 168 h 176"/>
                  <a:gd name="T20" fmla="*/ 96 w 176"/>
                  <a:gd name="T21" fmla="*/ 69 h 176"/>
                  <a:gd name="T22" fmla="*/ 101 w 176"/>
                  <a:gd name="T23" fmla="*/ 64 h 176"/>
                  <a:gd name="T24" fmla="*/ 108 w 176"/>
                  <a:gd name="T25" fmla="*/ 64 h 176"/>
                  <a:gd name="T26" fmla="*/ 108 w 176"/>
                  <a:gd name="T27" fmla="*/ 52 h 176"/>
                  <a:gd name="T28" fmla="*/ 97 w 176"/>
                  <a:gd name="T29" fmla="*/ 52 h 176"/>
                  <a:gd name="T30" fmla="*/ 80 w 176"/>
                  <a:gd name="T31" fmla="*/ 68 h 176"/>
                  <a:gd name="T32" fmla="*/ 80 w 176"/>
                  <a:gd name="T33" fmla="*/ 76 h 176"/>
                  <a:gd name="T34" fmla="*/ 72 w 176"/>
                  <a:gd name="T35" fmla="*/ 76 h 176"/>
                  <a:gd name="T36" fmla="*/ 72 w 176"/>
                  <a:gd name="T37" fmla="*/ 88 h 176"/>
                  <a:gd name="T38" fmla="*/ 80 w 176"/>
                  <a:gd name="T39" fmla="*/ 88 h 176"/>
                  <a:gd name="T40" fmla="*/ 80 w 176"/>
                  <a:gd name="T41" fmla="*/ 124 h 176"/>
                  <a:gd name="T42" fmla="*/ 96 w 176"/>
                  <a:gd name="T43" fmla="*/ 124 h 176"/>
                  <a:gd name="T44" fmla="*/ 96 w 176"/>
                  <a:gd name="T45" fmla="*/ 88 h 176"/>
                  <a:gd name="T46" fmla="*/ 107 w 176"/>
                  <a:gd name="T47" fmla="*/ 88 h 176"/>
                  <a:gd name="T48" fmla="*/ 108 w 176"/>
                  <a:gd name="T49" fmla="*/ 76 h 176"/>
                  <a:gd name="T50" fmla="*/ 96 w 176"/>
                  <a:gd name="T51" fmla="*/ 76 h 176"/>
                  <a:gd name="T52" fmla="*/ 96 w 176"/>
                  <a:gd name="T53" fmla="*/ 6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96" y="69"/>
                    </a:moveTo>
                    <a:cubicBezTo>
                      <a:pt x="96" y="66"/>
                      <a:pt x="96" y="64"/>
                      <a:pt x="101" y="64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8" y="52"/>
                      <a:pt x="108" y="52"/>
                      <a:pt x="108" y="52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84" y="52"/>
                      <a:pt x="80" y="58"/>
                      <a:pt x="80" y="68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80" y="124"/>
                      <a:pt x="80" y="124"/>
                      <a:pt x="80" y="124"/>
                    </a:cubicBezTo>
                    <a:cubicBezTo>
                      <a:pt x="96" y="124"/>
                      <a:pt x="96" y="124"/>
                      <a:pt x="96" y="12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96" y="76"/>
                      <a:pt x="96" y="76"/>
                      <a:pt x="96" y="76"/>
                    </a:cubicBezTo>
                    <a:lnTo>
                      <a:pt x="96" y="69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0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0555374" y="3935660"/>
            <a:ext cx="416668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162,922</a:t>
            </a:r>
          </a:p>
        </p:txBody>
      </p:sp>
      <p:sp>
        <p:nvSpPr>
          <p:cNvPr id="12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0052361" y="3481135"/>
            <a:ext cx="3313748" cy="4168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chemeClr val="tx2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800" b="1" kern="12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Seguidores</a:t>
            </a:r>
            <a:r>
              <a:rPr lang="en-US"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/ fans</a:t>
            </a:r>
          </a:p>
        </p:txBody>
      </p:sp>
      <p:sp>
        <p:nvSpPr>
          <p:cNvPr id="124" name="Freeform 197"/>
          <p:cNvSpPr>
            <a:spLocks noEditPoints="1"/>
          </p:cNvSpPr>
          <p:nvPr/>
        </p:nvSpPr>
        <p:spPr bwMode="auto">
          <a:xfrm>
            <a:off x="10399525" y="12193469"/>
            <a:ext cx="630870" cy="665409"/>
          </a:xfrm>
          <a:custGeom>
            <a:avLst/>
            <a:gdLst>
              <a:gd name="T0" fmla="*/ 144 w 176"/>
              <a:gd name="T1" fmla="*/ 80 h 176"/>
              <a:gd name="T2" fmla="*/ 160 w 176"/>
              <a:gd name="T3" fmla="*/ 80 h 176"/>
              <a:gd name="T4" fmla="*/ 112 w 176"/>
              <a:gd name="T5" fmla="*/ 72 h 176"/>
              <a:gd name="T6" fmla="*/ 24 w 176"/>
              <a:gd name="T7" fmla="*/ 152 h 176"/>
              <a:gd name="T8" fmla="*/ 112 w 176"/>
              <a:gd name="T9" fmla="*/ 72 h 176"/>
              <a:gd name="T10" fmla="*/ 32 w 176"/>
              <a:gd name="T11" fmla="*/ 144 h 176"/>
              <a:gd name="T12" fmla="*/ 104 w 176"/>
              <a:gd name="T13" fmla="*/ 80 h 176"/>
              <a:gd name="T14" fmla="*/ 160 w 176"/>
              <a:gd name="T15" fmla="*/ 48 h 176"/>
              <a:gd name="T16" fmla="*/ 99 w 176"/>
              <a:gd name="T17" fmla="*/ 35 h 176"/>
              <a:gd name="T18" fmla="*/ 120 w 176"/>
              <a:gd name="T19" fmla="*/ 16 h 176"/>
              <a:gd name="T20" fmla="*/ 120 w 176"/>
              <a:gd name="T21" fmla="*/ 0 h 176"/>
              <a:gd name="T22" fmla="*/ 112 w 176"/>
              <a:gd name="T23" fmla="*/ 10 h 176"/>
              <a:gd name="T24" fmla="*/ 88 w 176"/>
              <a:gd name="T25" fmla="*/ 32 h 176"/>
              <a:gd name="T26" fmla="*/ 64 w 176"/>
              <a:gd name="T27" fmla="*/ 10 h 176"/>
              <a:gd name="T28" fmla="*/ 56 w 176"/>
              <a:gd name="T29" fmla="*/ 0 h 176"/>
              <a:gd name="T30" fmla="*/ 56 w 176"/>
              <a:gd name="T31" fmla="*/ 16 h 176"/>
              <a:gd name="T32" fmla="*/ 77 w 176"/>
              <a:gd name="T33" fmla="*/ 35 h 176"/>
              <a:gd name="T34" fmla="*/ 16 w 176"/>
              <a:gd name="T35" fmla="*/ 48 h 176"/>
              <a:gd name="T36" fmla="*/ 0 w 176"/>
              <a:gd name="T37" fmla="*/ 160 h 176"/>
              <a:gd name="T38" fmla="*/ 160 w 176"/>
              <a:gd name="T39" fmla="*/ 176 h 176"/>
              <a:gd name="T40" fmla="*/ 176 w 176"/>
              <a:gd name="T41" fmla="*/ 64 h 176"/>
              <a:gd name="T42" fmla="*/ 128 w 176"/>
              <a:gd name="T43" fmla="*/ 168 h 176"/>
              <a:gd name="T44" fmla="*/ 8 w 176"/>
              <a:gd name="T45" fmla="*/ 160 h 176"/>
              <a:gd name="T46" fmla="*/ 16 w 176"/>
              <a:gd name="T47" fmla="*/ 56 h 176"/>
              <a:gd name="T48" fmla="*/ 128 w 176"/>
              <a:gd name="T49" fmla="*/ 168 h 176"/>
              <a:gd name="T50" fmla="*/ 160 w 176"/>
              <a:gd name="T51" fmla="*/ 168 h 176"/>
              <a:gd name="T52" fmla="*/ 136 w 176"/>
              <a:gd name="T53" fmla="*/ 56 h 176"/>
              <a:gd name="T54" fmla="*/ 168 w 176"/>
              <a:gd name="T55" fmla="*/ 64 h 176"/>
              <a:gd name="T56" fmla="*/ 152 w 176"/>
              <a:gd name="T57" fmla="*/ 112 h 176"/>
              <a:gd name="T58" fmla="*/ 152 w 176"/>
              <a:gd name="T59" fmla="*/ 120 h 176"/>
              <a:gd name="T60" fmla="*/ 152 w 176"/>
              <a:gd name="T61" fmla="*/ 112 h 176"/>
              <a:gd name="T62" fmla="*/ 148 w 176"/>
              <a:gd name="T63" fmla="*/ 100 h 176"/>
              <a:gd name="T64" fmla="*/ 156 w 176"/>
              <a:gd name="T65" fmla="*/ 10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152" y="72"/>
                </a:moveTo>
                <a:cubicBezTo>
                  <a:pt x="148" y="72"/>
                  <a:pt x="144" y="76"/>
                  <a:pt x="144" y="80"/>
                </a:cubicBezTo>
                <a:cubicBezTo>
                  <a:pt x="144" y="84"/>
                  <a:pt x="148" y="88"/>
                  <a:pt x="152" y="88"/>
                </a:cubicBezTo>
                <a:cubicBezTo>
                  <a:pt x="156" y="88"/>
                  <a:pt x="160" y="84"/>
                  <a:pt x="160" y="80"/>
                </a:cubicBezTo>
                <a:cubicBezTo>
                  <a:pt x="160" y="76"/>
                  <a:pt x="156" y="72"/>
                  <a:pt x="152" y="72"/>
                </a:cubicBezTo>
                <a:moveTo>
                  <a:pt x="112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112" y="152"/>
                  <a:pt x="112" y="152"/>
                  <a:pt x="112" y="152"/>
                </a:cubicBezTo>
                <a:lnTo>
                  <a:pt x="112" y="72"/>
                </a:lnTo>
                <a:close/>
                <a:moveTo>
                  <a:pt x="104" y="144"/>
                </a:moveTo>
                <a:cubicBezTo>
                  <a:pt x="32" y="144"/>
                  <a:pt x="32" y="144"/>
                  <a:pt x="32" y="144"/>
                </a:cubicBezTo>
                <a:cubicBezTo>
                  <a:pt x="32" y="80"/>
                  <a:pt x="32" y="80"/>
                  <a:pt x="32" y="80"/>
                </a:cubicBezTo>
                <a:cubicBezTo>
                  <a:pt x="104" y="80"/>
                  <a:pt x="104" y="80"/>
                  <a:pt x="104" y="80"/>
                </a:cubicBezTo>
                <a:lnTo>
                  <a:pt x="104" y="144"/>
                </a:lnTo>
                <a:close/>
                <a:moveTo>
                  <a:pt x="160" y="48"/>
                </a:moveTo>
                <a:cubicBezTo>
                  <a:pt x="108" y="48"/>
                  <a:pt x="108" y="48"/>
                  <a:pt x="108" y="48"/>
                </a:cubicBezTo>
                <a:cubicBezTo>
                  <a:pt x="106" y="43"/>
                  <a:pt x="103" y="38"/>
                  <a:pt x="99" y="35"/>
                </a:cubicBezTo>
                <a:cubicBezTo>
                  <a:pt x="118" y="16"/>
                  <a:pt x="118" y="16"/>
                  <a:pt x="118" y="16"/>
                </a:cubicBezTo>
                <a:cubicBezTo>
                  <a:pt x="119" y="16"/>
                  <a:pt x="119" y="16"/>
                  <a:pt x="120" y="16"/>
                </a:cubicBezTo>
                <a:cubicBezTo>
                  <a:pt x="124" y="16"/>
                  <a:pt x="128" y="12"/>
                  <a:pt x="128" y="8"/>
                </a:cubicBezTo>
                <a:cubicBezTo>
                  <a:pt x="128" y="4"/>
                  <a:pt x="124" y="0"/>
                  <a:pt x="120" y="0"/>
                </a:cubicBezTo>
                <a:cubicBezTo>
                  <a:pt x="116" y="0"/>
                  <a:pt x="112" y="4"/>
                  <a:pt x="112" y="8"/>
                </a:cubicBezTo>
                <a:cubicBezTo>
                  <a:pt x="112" y="9"/>
                  <a:pt x="112" y="9"/>
                  <a:pt x="112" y="10"/>
                </a:cubicBezTo>
                <a:cubicBezTo>
                  <a:pt x="90" y="32"/>
                  <a:pt x="90" y="32"/>
                  <a:pt x="90" y="32"/>
                </a:cubicBezTo>
                <a:cubicBezTo>
                  <a:pt x="89" y="32"/>
                  <a:pt x="89" y="32"/>
                  <a:pt x="88" y="32"/>
                </a:cubicBezTo>
                <a:cubicBezTo>
                  <a:pt x="87" y="32"/>
                  <a:pt x="87" y="32"/>
                  <a:pt x="86" y="32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9"/>
                  <a:pt x="64" y="9"/>
                  <a:pt x="64" y="8"/>
                </a:cubicBezTo>
                <a:cubicBezTo>
                  <a:pt x="64" y="4"/>
                  <a:pt x="60" y="0"/>
                  <a:pt x="56" y="0"/>
                </a:cubicBezTo>
                <a:cubicBezTo>
                  <a:pt x="52" y="0"/>
                  <a:pt x="48" y="4"/>
                  <a:pt x="48" y="8"/>
                </a:cubicBezTo>
                <a:cubicBezTo>
                  <a:pt x="48" y="12"/>
                  <a:pt x="52" y="16"/>
                  <a:pt x="56" y="16"/>
                </a:cubicBezTo>
                <a:cubicBezTo>
                  <a:pt x="57" y="16"/>
                  <a:pt x="57" y="16"/>
                  <a:pt x="58" y="16"/>
                </a:cubicBezTo>
                <a:cubicBezTo>
                  <a:pt x="77" y="35"/>
                  <a:pt x="77" y="35"/>
                  <a:pt x="77" y="35"/>
                </a:cubicBezTo>
                <a:cubicBezTo>
                  <a:pt x="73" y="38"/>
                  <a:pt x="70" y="43"/>
                  <a:pt x="68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7" y="48"/>
                  <a:pt x="0" y="55"/>
                  <a:pt x="0" y="64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55"/>
                  <a:pt x="169" y="48"/>
                  <a:pt x="160" y="48"/>
                </a:cubicBezTo>
                <a:moveTo>
                  <a:pt x="128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60"/>
                  <a:pt x="12" y="56"/>
                  <a:pt x="16" y="56"/>
                </a:cubicBezTo>
                <a:cubicBezTo>
                  <a:pt x="128" y="56"/>
                  <a:pt x="128" y="56"/>
                  <a:pt x="128" y="56"/>
                </a:cubicBezTo>
                <a:lnTo>
                  <a:pt x="128" y="168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36" y="168"/>
                  <a:pt x="136" y="168"/>
                  <a:pt x="136" y="168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4" y="56"/>
                  <a:pt x="168" y="60"/>
                  <a:pt x="168" y="64"/>
                </a:cubicBezTo>
                <a:lnTo>
                  <a:pt x="168" y="160"/>
                </a:lnTo>
                <a:close/>
                <a:moveTo>
                  <a:pt x="152" y="112"/>
                </a:moveTo>
                <a:cubicBezTo>
                  <a:pt x="150" y="112"/>
                  <a:pt x="148" y="114"/>
                  <a:pt x="148" y="116"/>
                </a:cubicBezTo>
                <a:cubicBezTo>
                  <a:pt x="148" y="118"/>
                  <a:pt x="150" y="120"/>
                  <a:pt x="152" y="120"/>
                </a:cubicBezTo>
                <a:cubicBezTo>
                  <a:pt x="154" y="120"/>
                  <a:pt x="156" y="118"/>
                  <a:pt x="156" y="116"/>
                </a:cubicBezTo>
                <a:cubicBezTo>
                  <a:pt x="156" y="114"/>
                  <a:pt x="154" y="112"/>
                  <a:pt x="152" y="112"/>
                </a:cubicBezTo>
                <a:moveTo>
                  <a:pt x="152" y="96"/>
                </a:moveTo>
                <a:cubicBezTo>
                  <a:pt x="150" y="96"/>
                  <a:pt x="148" y="98"/>
                  <a:pt x="148" y="100"/>
                </a:cubicBezTo>
                <a:cubicBezTo>
                  <a:pt x="148" y="102"/>
                  <a:pt x="150" y="104"/>
                  <a:pt x="152" y="104"/>
                </a:cubicBezTo>
                <a:cubicBezTo>
                  <a:pt x="154" y="104"/>
                  <a:pt x="156" y="102"/>
                  <a:pt x="156" y="100"/>
                </a:cubicBezTo>
                <a:cubicBezTo>
                  <a:pt x="156" y="98"/>
                  <a:pt x="154" y="96"/>
                  <a:pt x="152" y="9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481DEFDF-6E6A-C34E-BB72-D518CC2D8C15}"/>
              </a:ext>
            </a:extLst>
          </p:cNvPr>
          <p:cNvSpPr txBox="1"/>
          <p:nvPr/>
        </p:nvSpPr>
        <p:spPr>
          <a:xfrm>
            <a:off x="1549957" y="2392724"/>
            <a:ext cx="738375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POSICIONAMIENTO DE MARCA INSAFORP</a:t>
            </a:r>
          </a:p>
        </p:txBody>
      </p:sp>
      <p:sp>
        <p:nvSpPr>
          <p:cNvPr id="51" name="Round Diagonal Corner Rectangle 23">
            <a:extLst>
              <a:ext uri="{FF2B5EF4-FFF2-40B4-BE49-F238E27FC236}">
                <a16:creationId xmlns:a16="http://schemas.microsoft.com/office/drawing/2014/main" id="{7CF56F25-683E-DE44-A60C-2CF31B0A8858}"/>
              </a:ext>
            </a:extLst>
          </p:cNvPr>
          <p:cNvSpPr/>
          <p:nvPr/>
        </p:nvSpPr>
        <p:spPr>
          <a:xfrm>
            <a:off x="737021" y="5173261"/>
            <a:ext cx="2982274" cy="2050869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434">
              <a:buClrTx/>
              <a:buFontTx/>
              <a:buNone/>
            </a:pPr>
            <a:endParaRPr lang="en-US" sz="3600" kern="120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2" name="Round Diagonal Corner Rectangle 24">
            <a:extLst>
              <a:ext uri="{FF2B5EF4-FFF2-40B4-BE49-F238E27FC236}">
                <a16:creationId xmlns:a16="http://schemas.microsoft.com/office/drawing/2014/main" id="{6FB88004-3F90-164B-AE63-7F856324E0FC}"/>
              </a:ext>
            </a:extLst>
          </p:cNvPr>
          <p:cNvSpPr/>
          <p:nvPr/>
        </p:nvSpPr>
        <p:spPr>
          <a:xfrm>
            <a:off x="3891401" y="5133942"/>
            <a:ext cx="2729166" cy="2050869"/>
          </a:xfrm>
          <a:prstGeom prst="round2DiagRect">
            <a:avLst>
              <a:gd name="adj1" fmla="val 2193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434">
              <a:buClrTx/>
              <a:buFontTx/>
              <a:buNone/>
            </a:pPr>
            <a:endParaRPr lang="en-US" sz="3600" kern="120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5" name="Round Diagonal Corner Rectangle 25">
            <a:extLst>
              <a:ext uri="{FF2B5EF4-FFF2-40B4-BE49-F238E27FC236}">
                <a16:creationId xmlns:a16="http://schemas.microsoft.com/office/drawing/2014/main" id="{A687EE49-E691-414A-8146-023A690A4EEE}"/>
              </a:ext>
            </a:extLst>
          </p:cNvPr>
          <p:cNvSpPr/>
          <p:nvPr/>
        </p:nvSpPr>
        <p:spPr>
          <a:xfrm>
            <a:off x="6820480" y="5142777"/>
            <a:ext cx="2704802" cy="2050869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434">
              <a:buClrTx/>
              <a:buFontTx/>
              <a:buNone/>
            </a:pPr>
            <a:endParaRPr lang="en-US" sz="3600" kern="120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Round Diagonal Corner Rectangle 26">
            <a:extLst>
              <a:ext uri="{FF2B5EF4-FFF2-40B4-BE49-F238E27FC236}">
                <a16:creationId xmlns:a16="http://schemas.microsoft.com/office/drawing/2014/main" id="{127C8360-A79F-4348-A991-2C2F57D5B7DB}"/>
              </a:ext>
            </a:extLst>
          </p:cNvPr>
          <p:cNvSpPr/>
          <p:nvPr/>
        </p:nvSpPr>
        <p:spPr>
          <a:xfrm>
            <a:off x="751184" y="3900392"/>
            <a:ext cx="8774098" cy="1042937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434">
              <a:buClrTx/>
              <a:buFontTx/>
              <a:buNone/>
            </a:pPr>
            <a:endParaRPr lang="en-US" sz="3600" kern="120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TextBox 28">
            <a:extLst>
              <a:ext uri="{FF2B5EF4-FFF2-40B4-BE49-F238E27FC236}">
                <a16:creationId xmlns:a16="http://schemas.microsoft.com/office/drawing/2014/main" id="{ADDC2894-CB7F-6D4F-A566-686A476EB11F}"/>
              </a:ext>
            </a:extLst>
          </p:cNvPr>
          <p:cNvSpPr txBox="1"/>
          <p:nvPr/>
        </p:nvSpPr>
        <p:spPr>
          <a:xfrm>
            <a:off x="1811691" y="5256159"/>
            <a:ext cx="704039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66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7F9144E0-C98D-3549-92C8-9870C4812EBE}"/>
              </a:ext>
            </a:extLst>
          </p:cNvPr>
          <p:cNvSpPr txBox="1"/>
          <p:nvPr/>
        </p:nvSpPr>
        <p:spPr>
          <a:xfrm>
            <a:off x="4889815" y="5304567"/>
            <a:ext cx="704039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57</a:t>
            </a:r>
          </a:p>
        </p:txBody>
      </p:sp>
      <p:sp>
        <p:nvSpPr>
          <p:cNvPr id="62" name="TextBox 30">
            <a:extLst>
              <a:ext uri="{FF2B5EF4-FFF2-40B4-BE49-F238E27FC236}">
                <a16:creationId xmlns:a16="http://schemas.microsoft.com/office/drawing/2014/main" id="{EEB6D474-6342-9846-ADAA-BB90C5B8B689}"/>
              </a:ext>
            </a:extLst>
          </p:cNvPr>
          <p:cNvSpPr txBox="1"/>
          <p:nvPr/>
        </p:nvSpPr>
        <p:spPr>
          <a:xfrm>
            <a:off x="7855375" y="5288658"/>
            <a:ext cx="704039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60</a:t>
            </a:r>
          </a:p>
        </p:txBody>
      </p:sp>
      <p:sp>
        <p:nvSpPr>
          <p:cNvPr id="63" name="TextBox 31">
            <a:extLst>
              <a:ext uri="{FF2B5EF4-FFF2-40B4-BE49-F238E27FC236}">
                <a16:creationId xmlns:a16="http://schemas.microsoft.com/office/drawing/2014/main" id="{992AD75F-182E-FD46-B174-F5AF4891A5E7}"/>
              </a:ext>
            </a:extLst>
          </p:cNvPr>
          <p:cNvSpPr txBox="1"/>
          <p:nvPr/>
        </p:nvSpPr>
        <p:spPr>
          <a:xfrm>
            <a:off x="1125308" y="4021775"/>
            <a:ext cx="963726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183</a:t>
            </a:r>
          </a:p>
        </p:txBody>
      </p:sp>
      <p:sp>
        <p:nvSpPr>
          <p:cNvPr id="64" name="TextBox 32">
            <a:extLst>
              <a:ext uri="{FF2B5EF4-FFF2-40B4-BE49-F238E27FC236}">
                <a16:creationId xmlns:a16="http://schemas.microsoft.com/office/drawing/2014/main" id="{C78E9D62-60CD-2747-ABCA-5E5CFCD880CF}"/>
              </a:ext>
            </a:extLst>
          </p:cNvPr>
          <p:cNvSpPr txBox="1"/>
          <p:nvPr/>
        </p:nvSpPr>
        <p:spPr>
          <a:xfrm>
            <a:off x="884559" y="5908367"/>
            <a:ext cx="2616177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434">
              <a:lnSpc>
                <a:spcPts val="2800"/>
              </a:lnSpc>
              <a:buClrTx/>
              <a:buFontTx/>
              <a:buNone/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Publicaciones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revista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prensa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escrita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68" name="TextBox 33">
            <a:extLst>
              <a:ext uri="{FF2B5EF4-FFF2-40B4-BE49-F238E27FC236}">
                <a16:creationId xmlns:a16="http://schemas.microsoft.com/office/drawing/2014/main" id="{C3A33A0D-BC32-D347-A551-363F21D9F0D7}"/>
              </a:ext>
            </a:extLst>
          </p:cNvPr>
          <p:cNvSpPr txBox="1"/>
          <p:nvPr/>
        </p:nvSpPr>
        <p:spPr>
          <a:xfrm>
            <a:off x="3851937" y="6028653"/>
            <a:ext cx="2781266" cy="8104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434">
              <a:lnSpc>
                <a:spcPts val="2800"/>
              </a:lnSpc>
              <a:buClrTx/>
              <a:buFontTx/>
              <a:buNone/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televisión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69" name="TextBox 34">
            <a:extLst>
              <a:ext uri="{FF2B5EF4-FFF2-40B4-BE49-F238E27FC236}">
                <a16:creationId xmlns:a16="http://schemas.microsoft.com/office/drawing/2014/main" id="{CAD74225-3B28-4743-AB58-DB53D10810F6}"/>
              </a:ext>
            </a:extLst>
          </p:cNvPr>
          <p:cNvSpPr txBox="1"/>
          <p:nvPr/>
        </p:nvSpPr>
        <p:spPr>
          <a:xfrm>
            <a:off x="6792673" y="5986186"/>
            <a:ext cx="2829445" cy="8104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434">
              <a:lnSpc>
                <a:spcPts val="2800"/>
              </a:lnSpc>
              <a:buClrTx/>
              <a:buFontTx/>
              <a:buNone/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Entrevistas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radio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70" name="TextBox 35">
            <a:extLst>
              <a:ext uri="{FF2B5EF4-FFF2-40B4-BE49-F238E27FC236}">
                <a16:creationId xmlns:a16="http://schemas.microsoft.com/office/drawing/2014/main" id="{848F3D95-E0F9-CF4A-9340-7F7027E34529}"/>
              </a:ext>
            </a:extLst>
          </p:cNvPr>
          <p:cNvSpPr txBox="1"/>
          <p:nvPr/>
        </p:nvSpPr>
        <p:spPr>
          <a:xfrm>
            <a:off x="1816610" y="4041710"/>
            <a:ext cx="7545083" cy="8104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434">
              <a:lnSpc>
                <a:spcPts val="2800"/>
              </a:lnSpc>
              <a:buClrTx/>
              <a:buFontTx/>
              <a:buNone/>
            </a:pP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diferentes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medios</a:t>
            </a: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algn="ctr" defTabSz="1828434">
              <a:lnSpc>
                <a:spcPts val="2800"/>
              </a:lnSpc>
              <a:buClrTx/>
              <a:buFontTx/>
              <a:buNone/>
            </a:pPr>
            <a:r>
              <a:rPr lang="en-US" sz="2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n-US" sz="28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comunicación</a:t>
            </a:r>
            <a:endParaRPr lang="en-US" sz="28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1" name="TextBox 50">
            <a:extLst>
              <a:ext uri="{FF2B5EF4-FFF2-40B4-BE49-F238E27FC236}">
                <a16:creationId xmlns:a16="http://schemas.microsoft.com/office/drawing/2014/main" id="{1B6D8512-9726-A341-80BC-ADD72451B1DB}"/>
              </a:ext>
            </a:extLst>
          </p:cNvPr>
          <p:cNvSpPr txBox="1"/>
          <p:nvPr/>
        </p:nvSpPr>
        <p:spPr>
          <a:xfrm>
            <a:off x="737022" y="3259270"/>
            <a:ext cx="399821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 typeface="Arial"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ESPACIOS / PUBLICITY</a:t>
            </a:r>
          </a:p>
        </p:txBody>
      </p:sp>
      <p:graphicFrame>
        <p:nvGraphicFramePr>
          <p:cNvPr id="74" name="Chart 43">
            <a:extLst>
              <a:ext uri="{FF2B5EF4-FFF2-40B4-BE49-F238E27FC236}">
                <a16:creationId xmlns:a16="http://schemas.microsoft.com/office/drawing/2014/main" id="{5D078F8A-13F6-4E4E-BB41-C939BDC7C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845219"/>
              </p:ext>
            </p:extLst>
          </p:nvPr>
        </p:nvGraphicFramePr>
        <p:xfrm>
          <a:off x="9561716" y="8633232"/>
          <a:ext cx="8207852" cy="449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8" name="TextBox 49">
            <a:extLst>
              <a:ext uri="{FF2B5EF4-FFF2-40B4-BE49-F238E27FC236}">
                <a16:creationId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10175007" y="7980044"/>
            <a:ext cx="542328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PUBLICITY EN 2020 (Miles)</a:t>
            </a:r>
          </a:p>
        </p:txBody>
      </p:sp>
      <p:sp>
        <p:nvSpPr>
          <p:cNvPr id="79" name="TextBox 6">
            <a:extLst>
              <a:ext uri="{FF2B5EF4-FFF2-40B4-BE49-F238E27FC236}">
                <a16:creationId xmlns:a16="http://schemas.microsoft.com/office/drawing/2014/main" id="{33B83EF4-B5F2-A248-8938-5E434DB0A3C7}"/>
              </a:ext>
            </a:extLst>
          </p:cNvPr>
          <p:cNvSpPr txBox="1"/>
          <p:nvPr/>
        </p:nvSpPr>
        <p:spPr>
          <a:xfrm>
            <a:off x="711136" y="7980044"/>
            <a:ext cx="551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+mn-ea"/>
                <a:cs typeface="Poppins" pitchFamily="2" charset="77"/>
              </a:rPr>
              <a:t>COSTO PROMEDIO / PUBLICITY</a:t>
            </a:r>
            <a:endParaRPr lang="en-US" sz="3200" b="1" kern="1200">
              <a:solidFill>
                <a:srgbClr val="445469"/>
              </a:solidFill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82" name="Freeform 77"/>
          <p:cNvSpPr>
            <a:spLocks noEditPoints="1"/>
          </p:cNvSpPr>
          <p:nvPr/>
        </p:nvSpPr>
        <p:spPr bwMode="auto">
          <a:xfrm>
            <a:off x="18987749" y="5347236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77"/>
          <p:cNvSpPr>
            <a:spLocks noEditPoints="1"/>
          </p:cNvSpPr>
          <p:nvPr/>
        </p:nvSpPr>
        <p:spPr bwMode="auto">
          <a:xfrm>
            <a:off x="18987749" y="3788112"/>
            <a:ext cx="622698" cy="66250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A48550-29A5-406D-B662-A7234F793AFD}"/>
              </a:ext>
            </a:extLst>
          </p:cNvPr>
          <p:cNvSpPr txBox="1"/>
          <p:nvPr/>
        </p:nvSpPr>
        <p:spPr>
          <a:xfrm>
            <a:off x="13665642" y="10086250"/>
            <a:ext cx="329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1200">
                <a:solidFill>
                  <a:schemeClr val="accent1"/>
                </a:solidFill>
                <a:latin typeface="Poppins" pitchFamily="2" charset="77"/>
              </a:rPr>
              <a:t>$440,900</a:t>
            </a:r>
          </a:p>
          <a:p>
            <a:pPr algn="ctr"/>
            <a:r>
              <a:rPr lang="es-MX" sz="2400" b="1" kern="1200">
                <a:solidFill>
                  <a:schemeClr val="accent2"/>
                </a:solidFill>
                <a:latin typeface="Poppins" pitchFamily="2" charset="77"/>
              </a:rPr>
              <a:t>Anual</a:t>
            </a:r>
            <a:endParaRPr lang="es-SV" sz="2400" b="1" kern="120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F686C73-9973-4D63-9A7E-2102C72BFB57}"/>
              </a:ext>
            </a:extLst>
          </p:cNvPr>
          <p:cNvSpPr txBox="1"/>
          <p:nvPr/>
        </p:nvSpPr>
        <p:spPr>
          <a:xfrm>
            <a:off x="13482491" y="4050865"/>
            <a:ext cx="3036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1200">
                <a:solidFill>
                  <a:schemeClr val="accent1"/>
                </a:solidFill>
                <a:latin typeface="Poppins" pitchFamily="2" charset="77"/>
              </a:rPr>
              <a:t>30,009 </a:t>
            </a:r>
          </a:p>
          <a:p>
            <a:pPr algn="ctr"/>
            <a:r>
              <a:rPr lang="es-MX" sz="2400" b="1" kern="1200">
                <a:solidFill>
                  <a:schemeClr val="accent2"/>
                </a:solidFill>
                <a:latin typeface="Poppins" pitchFamily="2" charset="77"/>
              </a:rPr>
              <a:t>nuevos seguidores</a:t>
            </a:r>
            <a:endParaRPr lang="es-SV" sz="2400" b="1" kern="1200">
              <a:solidFill>
                <a:schemeClr val="accent2"/>
              </a:solidFill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0698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3771901" y="5305690"/>
            <a:ext cx="12077794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Tecnologías de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3771901" y="3852949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824863-9437-4914-ADC5-4B7A265C448B}"/>
              </a:ext>
            </a:extLst>
          </p:cNvPr>
          <p:cNvSpPr txBox="1"/>
          <p:nvPr/>
        </p:nvSpPr>
        <p:spPr>
          <a:xfrm>
            <a:off x="3771901" y="7178817"/>
            <a:ext cx="1140817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la Información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9709;p78">
            <a:extLst>
              <a:ext uri="{FF2B5EF4-FFF2-40B4-BE49-F238E27FC236}">
                <a16:creationId xmlns:a16="http://schemas.microsoft.com/office/drawing/2014/main" id="{694197CF-D0AF-4E4B-824A-536F9D29BA8C}"/>
              </a:ext>
            </a:extLst>
          </p:cNvPr>
          <p:cNvSpPr/>
          <p:nvPr/>
        </p:nvSpPr>
        <p:spPr>
          <a:xfrm>
            <a:off x="20018828" y="1925587"/>
            <a:ext cx="1632857" cy="1862048"/>
          </a:xfrm>
          <a:custGeom>
            <a:avLst/>
            <a:gdLst/>
            <a:ahLst/>
            <a:cxnLst/>
            <a:rect l="l" t="t" r="r" b="b"/>
            <a:pathLst>
              <a:path w="11153" h="12737" extrusionOk="0">
                <a:moveTo>
                  <a:pt x="9452" y="4262"/>
                </a:moveTo>
                <a:lnTo>
                  <a:pt x="9452" y="4262"/>
                </a:lnTo>
                <a:cubicBezTo>
                  <a:pt x="9704" y="4703"/>
                  <a:pt x="9609" y="5270"/>
                  <a:pt x="9231" y="5679"/>
                </a:cubicBezTo>
                <a:cubicBezTo>
                  <a:pt x="8976" y="5915"/>
                  <a:pt x="8672" y="6040"/>
                  <a:pt x="8364" y="6040"/>
                </a:cubicBezTo>
                <a:cubicBezTo>
                  <a:pt x="8178" y="6040"/>
                  <a:pt x="7992" y="5995"/>
                  <a:pt x="7814" y="5900"/>
                </a:cubicBezTo>
                <a:lnTo>
                  <a:pt x="9452" y="4262"/>
                </a:lnTo>
                <a:close/>
                <a:moveTo>
                  <a:pt x="6018" y="835"/>
                </a:moveTo>
                <a:cubicBezTo>
                  <a:pt x="6120" y="835"/>
                  <a:pt x="6223" y="875"/>
                  <a:pt x="6301" y="954"/>
                </a:cubicBezTo>
                <a:lnTo>
                  <a:pt x="7215" y="1867"/>
                </a:lnTo>
                <a:cubicBezTo>
                  <a:pt x="7306" y="1935"/>
                  <a:pt x="7397" y="1987"/>
                  <a:pt x="7499" y="1987"/>
                </a:cubicBezTo>
                <a:cubicBezTo>
                  <a:pt x="7539" y="1987"/>
                  <a:pt x="7581" y="1979"/>
                  <a:pt x="7625" y="1962"/>
                </a:cubicBezTo>
                <a:cubicBezTo>
                  <a:pt x="7863" y="1897"/>
                  <a:pt x="8110" y="1865"/>
                  <a:pt x="8359" y="1865"/>
                </a:cubicBezTo>
                <a:cubicBezTo>
                  <a:pt x="8963" y="1865"/>
                  <a:pt x="9578" y="2055"/>
                  <a:pt x="10113" y="2434"/>
                </a:cubicBezTo>
                <a:lnTo>
                  <a:pt x="6049" y="6498"/>
                </a:lnTo>
                <a:cubicBezTo>
                  <a:pt x="5482" y="5774"/>
                  <a:pt x="5356" y="4892"/>
                  <a:pt x="5577" y="4010"/>
                </a:cubicBezTo>
                <a:cubicBezTo>
                  <a:pt x="5608" y="3852"/>
                  <a:pt x="5577" y="3726"/>
                  <a:pt x="5451" y="3631"/>
                </a:cubicBezTo>
                <a:lnTo>
                  <a:pt x="5199" y="3379"/>
                </a:lnTo>
                <a:lnTo>
                  <a:pt x="4537" y="2718"/>
                </a:lnTo>
                <a:cubicBezTo>
                  <a:pt x="4380" y="2560"/>
                  <a:pt x="4380" y="2277"/>
                  <a:pt x="4537" y="2119"/>
                </a:cubicBezTo>
                <a:lnTo>
                  <a:pt x="5734" y="954"/>
                </a:lnTo>
                <a:cubicBezTo>
                  <a:pt x="5813" y="875"/>
                  <a:pt x="5915" y="835"/>
                  <a:pt x="6018" y="835"/>
                </a:cubicBezTo>
                <a:close/>
                <a:moveTo>
                  <a:pt x="1290" y="6917"/>
                </a:moveTo>
                <a:cubicBezTo>
                  <a:pt x="1502" y="6917"/>
                  <a:pt x="1702" y="7106"/>
                  <a:pt x="1702" y="7318"/>
                </a:cubicBezTo>
                <a:cubicBezTo>
                  <a:pt x="1670" y="7538"/>
                  <a:pt x="1544" y="7696"/>
                  <a:pt x="1387" y="7727"/>
                </a:cubicBezTo>
                <a:cubicBezTo>
                  <a:pt x="1342" y="7740"/>
                  <a:pt x="1298" y="7746"/>
                  <a:pt x="1256" y="7746"/>
                </a:cubicBezTo>
                <a:cubicBezTo>
                  <a:pt x="1084" y="7746"/>
                  <a:pt x="933" y="7645"/>
                  <a:pt x="883" y="7444"/>
                </a:cubicBezTo>
                <a:cubicBezTo>
                  <a:pt x="788" y="7223"/>
                  <a:pt x="914" y="7002"/>
                  <a:pt x="1166" y="6939"/>
                </a:cubicBezTo>
                <a:cubicBezTo>
                  <a:pt x="1207" y="6924"/>
                  <a:pt x="1248" y="6917"/>
                  <a:pt x="1290" y="6917"/>
                </a:cubicBezTo>
                <a:close/>
                <a:moveTo>
                  <a:pt x="5807" y="10240"/>
                </a:moveTo>
                <a:cubicBezTo>
                  <a:pt x="6104" y="10240"/>
                  <a:pt x="6409" y="10293"/>
                  <a:pt x="6711" y="10405"/>
                </a:cubicBezTo>
                <a:cubicBezTo>
                  <a:pt x="7373" y="10626"/>
                  <a:pt x="7877" y="11193"/>
                  <a:pt x="8160" y="11886"/>
                </a:cubicBezTo>
                <a:lnTo>
                  <a:pt x="3529" y="11886"/>
                </a:lnTo>
                <a:cubicBezTo>
                  <a:pt x="3847" y="10882"/>
                  <a:pt x="4774" y="10240"/>
                  <a:pt x="5807" y="10240"/>
                </a:cubicBezTo>
                <a:close/>
                <a:moveTo>
                  <a:pt x="6030" y="1"/>
                </a:moveTo>
                <a:cubicBezTo>
                  <a:pt x="5711" y="1"/>
                  <a:pt x="5388" y="119"/>
                  <a:pt x="5136" y="355"/>
                </a:cubicBezTo>
                <a:lnTo>
                  <a:pt x="3938" y="1552"/>
                </a:lnTo>
                <a:cubicBezTo>
                  <a:pt x="3466" y="1993"/>
                  <a:pt x="3466" y="2781"/>
                  <a:pt x="3938" y="3316"/>
                </a:cubicBezTo>
                <a:lnTo>
                  <a:pt x="4348" y="3694"/>
                </a:lnTo>
                <a:lnTo>
                  <a:pt x="1828" y="6215"/>
                </a:lnTo>
                <a:cubicBezTo>
                  <a:pt x="1652" y="6127"/>
                  <a:pt x="1468" y="6087"/>
                  <a:pt x="1287" y="6087"/>
                </a:cubicBezTo>
                <a:cubicBezTo>
                  <a:pt x="623" y="6087"/>
                  <a:pt x="0" y="6625"/>
                  <a:pt x="0" y="7318"/>
                </a:cubicBezTo>
                <a:cubicBezTo>
                  <a:pt x="0" y="8052"/>
                  <a:pt x="611" y="8583"/>
                  <a:pt x="1293" y="8583"/>
                </a:cubicBezTo>
                <a:cubicBezTo>
                  <a:pt x="1459" y="8583"/>
                  <a:pt x="1629" y="8551"/>
                  <a:pt x="1796" y="8483"/>
                </a:cubicBezTo>
                <a:lnTo>
                  <a:pt x="3592" y="10279"/>
                </a:lnTo>
                <a:cubicBezTo>
                  <a:pt x="3056" y="10783"/>
                  <a:pt x="2647" y="11476"/>
                  <a:pt x="2584" y="12264"/>
                </a:cubicBezTo>
                <a:cubicBezTo>
                  <a:pt x="2521" y="12484"/>
                  <a:pt x="2741" y="12736"/>
                  <a:pt x="2962" y="12736"/>
                </a:cubicBezTo>
                <a:lnTo>
                  <a:pt x="8664" y="12736"/>
                </a:lnTo>
                <a:cubicBezTo>
                  <a:pt x="8916" y="12736"/>
                  <a:pt x="9105" y="12484"/>
                  <a:pt x="9074" y="12264"/>
                </a:cubicBezTo>
                <a:cubicBezTo>
                  <a:pt x="8837" y="10556"/>
                  <a:pt x="7367" y="9419"/>
                  <a:pt x="5795" y="9419"/>
                </a:cubicBezTo>
                <a:cubicBezTo>
                  <a:pt x="5279" y="9419"/>
                  <a:pt x="4752" y="9542"/>
                  <a:pt x="4254" y="9806"/>
                </a:cubicBezTo>
                <a:lnTo>
                  <a:pt x="2363" y="7916"/>
                </a:lnTo>
                <a:cubicBezTo>
                  <a:pt x="2521" y="7601"/>
                  <a:pt x="2521" y="7223"/>
                  <a:pt x="2426" y="6845"/>
                </a:cubicBezTo>
                <a:lnTo>
                  <a:pt x="4663" y="4608"/>
                </a:lnTo>
                <a:lnTo>
                  <a:pt x="4663" y="4608"/>
                </a:lnTo>
                <a:cubicBezTo>
                  <a:pt x="4632" y="5679"/>
                  <a:pt x="4978" y="6687"/>
                  <a:pt x="5734" y="7444"/>
                </a:cubicBezTo>
                <a:cubicBezTo>
                  <a:pt x="5813" y="7522"/>
                  <a:pt x="5915" y="7562"/>
                  <a:pt x="6018" y="7562"/>
                </a:cubicBezTo>
                <a:cubicBezTo>
                  <a:pt x="6120" y="7562"/>
                  <a:pt x="6223" y="7522"/>
                  <a:pt x="6301" y="7444"/>
                </a:cubicBezTo>
                <a:lnTo>
                  <a:pt x="7215" y="6530"/>
                </a:lnTo>
                <a:cubicBezTo>
                  <a:pt x="7564" y="6771"/>
                  <a:pt x="7958" y="6887"/>
                  <a:pt x="8352" y="6887"/>
                </a:cubicBezTo>
                <a:cubicBezTo>
                  <a:pt x="8883" y="6887"/>
                  <a:pt x="9414" y="6676"/>
                  <a:pt x="9830" y="6278"/>
                </a:cubicBezTo>
                <a:cubicBezTo>
                  <a:pt x="10523" y="5553"/>
                  <a:pt x="10618" y="4451"/>
                  <a:pt x="10082" y="3663"/>
                </a:cubicBezTo>
                <a:lnTo>
                  <a:pt x="10996" y="2749"/>
                </a:lnTo>
                <a:cubicBezTo>
                  <a:pt x="11153" y="2560"/>
                  <a:pt x="11153" y="2340"/>
                  <a:pt x="10996" y="2119"/>
                </a:cubicBezTo>
                <a:cubicBezTo>
                  <a:pt x="10259" y="1383"/>
                  <a:pt x="9297" y="1056"/>
                  <a:pt x="8341" y="1056"/>
                </a:cubicBezTo>
                <a:cubicBezTo>
                  <a:pt x="8111" y="1056"/>
                  <a:pt x="7882" y="1074"/>
                  <a:pt x="7656" y="1111"/>
                </a:cubicBezTo>
                <a:lnTo>
                  <a:pt x="6900" y="355"/>
                </a:lnTo>
                <a:cubicBezTo>
                  <a:pt x="6664" y="119"/>
                  <a:pt x="6349" y="1"/>
                  <a:pt x="60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841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124016" y="2532819"/>
            <a:ext cx="958752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ATENDIDOS / PENDIENTES </a:t>
            </a:r>
            <a:r>
              <a:rPr lang="en-US" sz="2800" b="1" kern="1200" err="1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</a:t>
            </a: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4° </a:t>
            </a:r>
            <a:r>
              <a:rPr lang="en-US" sz="2800" b="1" kern="1200" err="1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Trimestre</a:t>
            </a:r>
            <a:endParaRPr lang="en-US" sz="2800" b="1" kern="120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093287"/>
              </p:ext>
            </p:extLst>
          </p:nvPr>
        </p:nvGraphicFramePr>
        <p:xfrm>
          <a:off x="35861" y="3213011"/>
          <a:ext cx="10752695" cy="364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6028565" y="7493921"/>
            <a:ext cx="444329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534342"/>
              </p:ext>
            </p:extLst>
          </p:nvPr>
        </p:nvGraphicFramePr>
        <p:xfrm>
          <a:off x="14526066" y="8152383"/>
          <a:ext cx="6875689" cy="496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3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5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Ejecución GERENCIA DE </a:t>
            </a:r>
            <a:r>
              <a:rPr lang="es-SV" sz="5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TECNOLOGÍAS DE LA INFORMACIÓN</a:t>
            </a:r>
            <a:endParaRPr kumimoji="0" lang="es-419" sz="5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732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-96757" y="13483482"/>
            <a:ext cx="24396695" cy="4156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2437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Grupo 5"/>
          <p:cNvGrpSpPr/>
          <p:nvPr/>
        </p:nvGrpSpPr>
        <p:grpSpPr>
          <a:xfrm>
            <a:off x="19396271" y="8912432"/>
            <a:ext cx="2436121" cy="819487"/>
            <a:chOff x="21616952" y="8706178"/>
            <a:chExt cx="2436121" cy="819487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483795" y="8706178"/>
              <a:ext cx="631904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27%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616952" y="9125555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>
                  <a:solidFill>
                    <a:schemeClr val="accent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43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3574240" y="2353737"/>
            <a:ext cx="4191248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124681" y="2408172"/>
            <a:ext cx="3252815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REQUERIMIENTOS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RECIBIDOS - TICKETS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097135" y="3081366"/>
            <a:ext cx="1353256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680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7940818" y="2345024"/>
            <a:ext cx="4487321" cy="1776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168110" y="2446436"/>
            <a:ext cx="4023857" cy="800219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3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REQUERIMIENTOS ATENDIDOS </a:t>
            </a:r>
          </a:p>
          <a:p>
            <a:pPr algn="ctr"/>
            <a:r>
              <a:rPr lang="en-US" sz="23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AL AÑO</a:t>
            </a: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518900" y="3081366"/>
            <a:ext cx="1527982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669 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589095" y="4294983"/>
            <a:ext cx="8839044" cy="1188720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3589095" y="5676248"/>
            <a:ext cx="8839044" cy="1299205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006630" y="4491406"/>
            <a:ext cx="132714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98%</a:t>
            </a: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4985006" y="6027151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6653117" y="4689670"/>
            <a:ext cx="4188967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REQUERIMIENTOS ATENDIDOS </a:t>
            </a:r>
          </a:p>
        </p:txBody>
      </p:sp>
      <p:sp>
        <p:nvSpPr>
          <p:cNvPr id="85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5878868" y="5888161"/>
            <a:ext cx="592943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PROMEDIO DE REQUERIMIENTOS MENSUALES ATENDIDOS</a:t>
            </a:r>
          </a:p>
        </p:txBody>
      </p:sp>
      <p:sp>
        <p:nvSpPr>
          <p:cNvPr id="86" name="Freeform 77"/>
          <p:cNvSpPr>
            <a:spLocks noEditPoints="1"/>
          </p:cNvSpPr>
          <p:nvPr/>
        </p:nvSpPr>
        <p:spPr bwMode="auto">
          <a:xfrm>
            <a:off x="13892556" y="4524474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677543" y="11067842"/>
            <a:ext cx="6440379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CLASIFICACIÓN </a:t>
            </a:r>
          </a:p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ATENDIDOS</a:t>
            </a:r>
          </a:p>
        </p:txBody>
      </p:sp>
      <p:graphicFrame>
        <p:nvGraphicFramePr>
          <p:cNvPr id="51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52817"/>
              </p:ext>
            </p:extLst>
          </p:nvPr>
        </p:nvGraphicFramePr>
        <p:xfrm>
          <a:off x="3379950" y="6595750"/>
          <a:ext cx="8839043" cy="696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15">
            <a:extLst>
              <a:ext uri="{FF2B5EF4-FFF2-40B4-BE49-F238E27FC236}">
                <a16:creationId xmlns:a16="http://schemas.microsoft.com/office/drawing/2014/main" id="{F7C446BB-AB09-4A43-B0D6-9C9BC90AFE51}"/>
              </a:ext>
            </a:extLst>
          </p:cNvPr>
          <p:cNvSpPr txBox="1"/>
          <p:nvPr/>
        </p:nvSpPr>
        <p:spPr>
          <a:xfrm>
            <a:off x="15087517" y="5921564"/>
            <a:ext cx="132714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75</a:t>
            </a:r>
          </a:p>
        </p:txBody>
      </p:sp>
      <p:sp>
        <p:nvSpPr>
          <p:cNvPr id="34" name="Freeform 77">
            <a:extLst>
              <a:ext uri="{FF2B5EF4-FFF2-40B4-BE49-F238E27FC236}">
                <a16:creationId xmlns:a16="http://schemas.microsoft.com/office/drawing/2014/main" id="{74955CE7-C8A7-451B-B68D-F42E98F9E88B}"/>
              </a:ext>
            </a:extLst>
          </p:cNvPr>
          <p:cNvSpPr>
            <a:spLocks noEditPoints="1"/>
          </p:cNvSpPr>
          <p:nvPr/>
        </p:nvSpPr>
        <p:spPr bwMode="auto">
          <a:xfrm>
            <a:off x="13881671" y="5885188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1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4327074" y="6448692"/>
            <a:ext cx="8302273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Financiera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4257392" y="4995952"/>
            <a:ext cx="61927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grpSp>
        <p:nvGrpSpPr>
          <p:cNvPr id="8" name="Google Shape;10145;p79">
            <a:extLst>
              <a:ext uri="{FF2B5EF4-FFF2-40B4-BE49-F238E27FC236}">
                <a16:creationId xmlns:a16="http://schemas.microsoft.com/office/drawing/2014/main" id="{88F73C6B-EF62-4E81-8EEA-60749F6494E5}"/>
              </a:ext>
            </a:extLst>
          </p:cNvPr>
          <p:cNvGrpSpPr/>
          <p:nvPr/>
        </p:nvGrpSpPr>
        <p:grpSpPr>
          <a:xfrm>
            <a:off x="20018830" y="2188029"/>
            <a:ext cx="1632856" cy="1435318"/>
            <a:chOff x="-63666550" y="2278975"/>
            <a:chExt cx="319800" cy="318625"/>
          </a:xfrm>
          <a:solidFill>
            <a:schemeClr val="accent5"/>
          </a:solidFill>
        </p:grpSpPr>
        <p:sp>
          <p:nvSpPr>
            <p:cNvPr id="9" name="Google Shape;10146;p79">
              <a:extLst>
                <a:ext uri="{FF2B5EF4-FFF2-40B4-BE49-F238E27FC236}">
                  <a16:creationId xmlns:a16="http://schemas.microsoft.com/office/drawing/2014/main" id="{ACBF1BF2-6FA0-4678-B1A9-A547B3401A92}"/>
                </a:ext>
              </a:extLst>
            </p:cNvPr>
            <p:cNvSpPr/>
            <p:nvPr/>
          </p:nvSpPr>
          <p:spPr>
            <a:xfrm>
              <a:off x="-63481450" y="2309700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4"/>
                  </a:lnTo>
                  <a:cubicBezTo>
                    <a:pt x="347" y="883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8" y="3749"/>
                    <a:pt x="1638" y="3970"/>
                  </a:cubicBezTo>
                  <a:cubicBezTo>
                    <a:pt x="1607" y="4254"/>
                    <a:pt x="1418" y="4411"/>
                    <a:pt x="1197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60"/>
                    <a:pt x="410" y="3560"/>
                  </a:cubicBezTo>
                  <a:cubicBezTo>
                    <a:pt x="189" y="3560"/>
                    <a:pt x="0" y="3749"/>
                    <a:pt x="0" y="3970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197" y="5860"/>
                  </a:cubicBezTo>
                  <a:cubicBezTo>
                    <a:pt x="1449" y="5860"/>
                    <a:pt x="1638" y="5671"/>
                    <a:pt x="1638" y="5419"/>
                  </a:cubicBezTo>
                  <a:lnTo>
                    <a:pt x="1638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930"/>
                    <a:pt x="1481" y="2615"/>
                  </a:cubicBezTo>
                  <a:cubicBezTo>
                    <a:pt x="1166" y="2363"/>
                    <a:pt x="819" y="2143"/>
                    <a:pt x="819" y="1891"/>
                  </a:cubicBezTo>
                  <a:cubicBezTo>
                    <a:pt x="819" y="1670"/>
                    <a:pt x="1008" y="1450"/>
                    <a:pt x="1229" y="1450"/>
                  </a:cubicBezTo>
                  <a:cubicBezTo>
                    <a:pt x="1449" y="1450"/>
                    <a:pt x="1638" y="1670"/>
                    <a:pt x="1638" y="1891"/>
                  </a:cubicBezTo>
                  <a:cubicBezTo>
                    <a:pt x="1638" y="2111"/>
                    <a:pt x="1859" y="2332"/>
                    <a:pt x="2048" y="2332"/>
                  </a:cubicBezTo>
                  <a:cubicBezTo>
                    <a:pt x="2269" y="2332"/>
                    <a:pt x="2489" y="2111"/>
                    <a:pt x="2489" y="1891"/>
                  </a:cubicBezTo>
                  <a:cubicBezTo>
                    <a:pt x="2489" y="1324"/>
                    <a:pt x="2111" y="914"/>
                    <a:pt x="1638" y="694"/>
                  </a:cubicBezTo>
                  <a:lnTo>
                    <a:pt x="1638" y="441"/>
                  </a:lnTo>
                  <a:cubicBezTo>
                    <a:pt x="1638" y="189"/>
                    <a:pt x="1449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147;p79">
              <a:extLst>
                <a:ext uri="{FF2B5EF4-FFF2-40B4-BE49-F238E27FC236}">
                  <a16:creationId xmlns:a16="http://schemas.microsoft.com/office/drawing/2014/main" id="{4F48671A-68E8-4EB1-BC98-7FD382315FE7}"/>
                </a:ext>
              </a:extLst>
            </p:cNvPr>
            <p:cNvSpPr/>
            <p:nvPr/>
          </p:nvSpPr>
          <p:spPr>
            <a:xfrm>
              <a:off x="-63666550" y="2278975"/>
              <a:ext cx="319800" cy="318625"/>
            </a:xfrm>
            <a:custGeom>
              <a:avLst/>
              <a:gdLst/>
              <a:ahLst/>
              <a:cxnLst/>
              <a:rect l="l" t="t" r="r" b="b"/>
              <a:pathLst>
                <a:path w="12792" h="12745" extrusionOk="0">
                  <a:moveTo>
                    <a:pt x="8601" y="914"/>
                  </a:moveTo>
                  <a:cubicBezTo>
                    <a:pt x="10429" y="914"/>
                    <a:pt x="11909" y="2427"/>
                    <a:pt x="11909" y="4222"/>
                  </a:cubicBezTo>
                  <a:cubicBezTo>
                    <a:pt x="11909" y="6050"/>
                    <a:pt x="10429" y="7530"/>
                    <a:pt x="8601" y="7530"/>
                  </a:cubicBezTo>
                  <a:cubicBezTo>
                    <a:pt x="7971" y="7530"/>
                    <a:pt x="7404" y="7373"/>
                    <a:pt x="6869" y="7026"/>
                  </a:cubicBezTo>
                  <a:lnTo>
                    <a:pt x="7089" y="6270"/>
                  </a:lnTo>
                  <a:cubicBezTo>
                    <a:pt x="7144" y="5997"/>
                    <a:pt x="6938" y="5748"/>
                    <a:pt x="6677" y="5748"/>
                  </a:cubicBezTo>
                  <a:cubicBezTo>
                    <a:pt x="6637" y="5748"/>
                    <a:pt x="6596" y="5754"/>
                    <a:pt x="6554" y="5766"/>
                  </a:cubicBezTo>
                  <a:lnTo>
                    <a:pt x="5829" y="5955"/>
                  </a:lnTo>
                  <a:cubicBezTo>
                    <a:pt x="5514" y="5451"/>
                    <a:pt x="5293" y="4852"/>
                    <a:pt x="5293" y="4222"/>
                  </a:cubicBezTo>
                  <a:cubicBezTo>
                    <a:pt x="5293" y="2364"/>
                    <a:pt x="6774" y="914"/>
                    <a:pt x="8601" y="914"/>
                  </a:cubicBezTo>
                  <a:close/>
                  <a:moveTo>
                    <a:pt x="6050" y="6711"/>
                  </a:moveTo>
                  <a:lnTo>
                    <a:pt x="5041" y="10303"/>
                  </a:lnTo>
                  <a:lnTo>
                    <a:pt x="4789" y="9421"/>
                  </a:lnTo>
                  <a:cubicBezTo>
                    <a:pt x="4749" y="9221"/>
                    <a:pt x="4571" y="9098"/>
                    <a:pt x="4389" y="9098"/>
                  </a:cubicBezTo>
                  <a:cubicBezTo>
                    <a:pt x="4284" y="9098"/>
                    <a:pt x="4177" y="9139"/>
                    <a:pt x="4096" y="9232"/>
                  </a:cubicBezTo>
                  <a:lnTo>
                    <a:pt x="1418" y="11910"/>
                  </a:lnTo>
                  <a:lnTo>
                    <a:pt x="820" y="11311"/>
                  </a:lnTo>
                  <a:lnTo>
                    <a:pt x="3529" y="8665"/>
                  </a:lnTo>
                  <a:cubicBezTo>
                    <a:pt x="3781" y="8444"/>
                    <a:pt x="3655" y="8034"/>
                    <a:pt x="3340" y="7971"/>
                  </a:cubicBezTo>
                  <a:lnTo>
                    <a:pt x="2458" y="7719"/>
                  </a:lnTo>
                  <a:lnTo>
                    <a:pt x="6050" y="6711"/>
                  </a:lnTo>
                  <a:close/>
                  <a:moveTo>
                    <a:pt x="8664" y="1"/>
                  </a:moveTo>
                  <a:cubicBezTo>
                    <a:pt x="6365" y="1"/>
                    <a:pt x="4506" y="1860"/>
                    <a:pt x="4506" y="4159"/>
                  </a:cubicBezTo>
                  <a:cubicBezTo>
                    <a:pt x="4506" y="4852"/>
                    <a:pt x="4663" y="5514"/>
                    <a:pt x="5041" y="6113"/>
                  </a:cubicBezTo>
                  <a:lnTo>
                    <a:pt x="820" y="7341"/>
                  </a:lnTo>
                  <a:cubicBezTo>
                    <a:pt x="631" y="7373"/>
                    <a:pt x="505" y="7562"/>
                    <a:pt x="505" y="7719"/>
                  </a:cubicBezTo>
                  <a:cubicBezTo>
                    <a:pt x="505" y="7940"/>
                    <a:pt x="631" y="8097"/>
                    <a:pt x="820" y="8129"/>
                  </a:cubicBezTo>
                  <a:lnTo>
                    <a:pt x="2458" y="8570"/>
                  </a:lnTo>
                  <a:lnTo>
                    <a:pt x="316" y="10712"/>
                  </a:lnTo>
                  <a:cubicBezTo>
                    <a:pt x="1" y="11027"/>
                    <a:pt x="1" y="11563"/>
                    <a:pt x="316" y="11910"/>
                  </a:cubicBezTo>
                  <a:lnTo>
                    <a:pt x="883" y="12508"/>
                  </a:lnTo>
                  <a:cubicBezTo>
                    <a:pt x="1040" y="12666"/>
                    <a:pt x="1253" y="12744"/>
                    <a:pt x="1469" y="12744"/>
                  </a:cubicBezTo>
                  <a:cubicBezTo>
                    <a:pt x="1686" y="12744"/>
                    <a:pt x="1907" y="12666"/>
                    <a:pt x="2080" y="12508"/>
                  </a:cubicBezTo>
                  <a:lnTo>
                    <a:pt x="4254" y="10334"/>
                  </a:lnTo>
                  <a:lnTo>
                    <a:pt x="4663" y="11973"/>
                  </a:lnTo>
                  <a:cubicBezTo>
                    <a:pt x="4727" y="12181"/>
                    <a:pt x="4906" y="12292"/>
                    <a:pt x="5078" y="12292"/>
                  </a:cubicBezTo>
                  <a:cubicBezTo>
                    <a:pt x="5244" y="12292"/>
                    <a:pt x="5405" y="12189"/>
                    <a:pt x="5451" y="11973"/>
                  </a:cubicBezTo>
                  <a:lnTo>
                    <a:pt x="6680" y="7782"/>
                  </a:lnTo>
                  <a:cubicBezTo>
                    <a:pt x="7278" y="8097"/>
                    <a:pt x="7940" y="8286"/>
                    <a:pt x="8664" y="8286"/>
                  </a:cubicBezTo>
                  <a:cubicBezTo>
                    <a:pt x="10933" y="8286"/>
                    <a:pt x="12792" y="6428"/>
                    <a:pt x="12792" y="4159"/>
                  </a:cubicBezTo>
                  <a:cubicBezTo>
                    <a:pt x="12792" y="1860"/>
                    <a:pt x="10933" y="1"/>
                    <a:pt x="8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5638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984777" y="2459552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PAGOS REALIZADOS CON CHEQUE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023143"/>
              </p:ext>
            </p:extLst>
          </p:nvPr>
        </p:nvGraphicFramePr>
        <p:xfrm>
          <a:off x="-216650" y="3406760"/>
          <a:ext cx="13756405" cy="3898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6411132" y="7848988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666217"/>
              </p:ext>
            </p:extLst>
          </p:nvPr>
        </p:nvGraphicFramePr>
        <p:xfrm>
          <a:off x="14641993" y="8337421"/>
          <a:ext cx="7162635" cy="497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242361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23133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639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</a:t>
            </a:r>
            <a:r>
              <a:rPr lang="es-SV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FINANCIERA</a:t>
            </a:r>
            <a:endParaRPr lang="es-419" sz="6398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8" name="Grupo 8"/>
          <p:cNvGrpSpPr/>
          <p:nvPr/>
        </p:nvGrpSpPr>
        <p:grpSpPr>
          <a:xfrm>
            <a:off x="20546632" y="8758572"/>
            <a:ext cx="2436121" cy="788395"/>
            <a:chOff x="21847637" y="8737709"/>
            <a:chExt cx="2436121" cy="788395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672981" y="8737709"/>
              <a:ext cx="631904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97%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847637" y="9125994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87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1906636" y="8115737"/>
            <a:ext cx="84666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PAGADO / EJECUCIÓN ACCIONES FORMATIVAS</a:t>
            </a:r>
          </a:p>
        </p:txBody>
      </p:sp>
      <p:sp>
        <p:nvSpPr>
          <p:cNvPr id="90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3293233" y="9132419"/>
            <a:ext cx="8751621" cy="1063101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3293234" y="10315864"/>
            <a:ext cx="8751620" cy="1014905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4694022" y="9336420"/>
            <a:ext cx="3539752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$16,436,317 </a:t>
            </a: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4694022" y="10502391"/>
            <a:ext cx="4166684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$9,857,923</a:t>
            </a:r>
          </a:p>
        </p:txBody>
      </p:sp>
      <p:sp>
        <p:nvSpPr>
          <p:cNvPr id="94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7399813" y="9438694"/>
            <a:ext cx="4351012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4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Monto</a:t>
            </a:r>
            <a:r>
              <a:rPr lang="en-US" sz="24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4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Acciones</a:t>
            </a:r>
            <a:r>
              <a:rPr lang="en-US" sz="24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Formativas 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sp>
        <p:nvSpPr>
          <p:cNvPr id="95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7155227" y="10602537"/>
            <a:ext cx="4840184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4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Total </a:t>
            </a:r>
            <a:r>
              <a:rPr lang="en-US" sz="24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pagado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3293234" y="11457655"/>
            <a:ext cx="8751620" cy="1014905"/>
          </a:xfrm>
          <a:prstGeom prst="roundRect">
            <a:avLst>
              <a:gd name="adj" fmla="val 12821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0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4694022" y="11644182"/>
            <a:ext cx="1793428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60%</a:t>
            </a:r>
          </a:p>
        </p:txBody>
      </p:sp>
      <p:sp>
        <p:nvSpPr>
          <p:cNvPr id="12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6882716" y="11724244"/>
            <a:ext cx="5344833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4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Acciones Formativas </a:t>
            </a:r>
            <a:r>
              <a:rPr lang="en-US" sz="24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pagadas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graphicFrame>
        <p:nvGraphicFramePr>
          <p:cNvPr id="49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655334"/>
              </p:ext>
            </p:extLst>
          </p:nvPr>
        </p:nvGraphicFramePr>
        <p:xfrm>
          <a:off x="13068682" y="2833469"/>
          <a:ext cx="9485188" cy="4671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Oval 58">
            <a:extLst>
              <a:ext uri="{FF2B5EF4-FFF2-40B4-BE49-F238E27FC236}">
                <a16:creationId xmlns:a16="http://schemas.microsoft.com/office/drawing/2014/main" id="{83ADA275-3B7A-1549-8D4E-821922580132}"/>
              </a:ext>
            </a:extLst>
          </p:cNvPr>
          <p:cNvSpPr/>
          <p:nvPr/>
        </p:nvSpPr>
        <p:spPr>
          <a:xfrm>
            <a:off x="8626885" y="3504706"/>
            <a:ext cx="1289217" cy="1244955"/>
          </a:xfrm>
          <a:prstGeom prst="ellipse">
            <a:avLst/>
          </a:prstGeom>
          <a:solidFill>
            <a:srgbClr val="19B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5" name="TextBox 70">
            <a:extLst>
              <a:ext uri="{FF2B5EF4-FFF2-40B4-BE49-F238E27FC236}">
                <a16:creationId xmlns:a16="http://schemas.microsoft.com/office/drawing/2014/main" id="{AC057128-B076-2645-81CD-B6CCEB9B89CB}"/>
              </a:ext>
            </a:extLst>
          </p:cNvPr>
          <p:cNvSpPr txBox="1"/>
          <p:nvPr/>
        </p:nvSpPr>
        <p:spPr>
          <a:xfrm>
            <a:off x="8770475" y="3797548"/>
            <a:ext cx="998992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2.5%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3365813" y="2310249"/>
            <a:ext cx="999868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PAGOS REALIZADOS EN 8 DÍAS HÁBILES</a:t>
            </a:r>
          </a:p>
        </p:txBody>
      </p:sp>
      <p:sp>
        <p:nvSpPr>
          <p:cNvPr id="57" name="Freeform 245"/>
          <p:cNvSpPr>
            <a:spLocks noEditPoints="1"/>
          </p:cNvSpPr>
          <p:nvPr/>
        </p:nvSpPr>
        <p:spPr bwMode="auto">
          <a:xfrm>
            <a:off x="3593464" y="9223238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Freeform 245"/>
          <p:cNvSpPr>
            <a:spLocks noEditPoints="1"/>
          </p:cNvSpPr>
          <p:nvPr/>
        </p:nvSpPr>
        <p:spPr bwMode="auto">
          <a:xfrm>
            <a:off x="3593463" y="10411539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Freeform 245"/>
          <p:cNvSpPr>
            <a:spLocks noEditPoints="1"/>
          </p:cNvSpPr>
          <p:nvPr/>
        </p:nvSpPr>
        <p:spPr bwMode="auto">
          <a:xfrm>
            <a:off x="3578326" y="11562807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Oval 58">
            <a:extLst>
              <a:ext uri="{FF2B5EF4-FFF2-40B4-BE49-F238E27FC236}">
                <a16:creationId xmlns:a16="http://schemas.microsoft.com/office/drawing/2014/main" id="{83ADA275-3B7A-1549-8D4E-821922580132}"/>
              </a:ext>
            </a:extLst>
          </p:cNvPr>
          <p:cNvSpPr/>
          <p:nvPr/>
        </p:nvSpPr>
        <p:spPr>
          <a:xfrm>
            <a:off x="20630228" y="5556585"/>
            <a:ext cx="1289217" cy="1244955"/>
          </a:xfrm>
          <a:prstGeom prst="ellipse">
            <a:avLst/>
          </a:prstGeom>
          <a:solidFill>
            <a:srgbClr val="19B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3" name="TextBox 70">
            <a:extLst>
              <a:ext uri="{FF2B5EF4-FFF2-40B4-BE49-F238E27FC236}">
                <a16:creationId xmlns:a16="http://schemas.microsoft.com/office/drawing/2014/main" id="{AC057128-B076-2645-81CD-B6CCEB9B89CB}"/>
              </a:ext>
            </a:extLst>
          </p:cNvPr>
          <p:cNvSpPr txBox="1"/>
          <p:nvPr/>
        </p:nvSpPr>
        <p:spPr>
          <a:xfrm>
            <a:off x="20824954" y="5592555"/>
            <a:ext cx="909223" cy="1077218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3" name="TextBox 43">
            <a:extLst>
              <a:ext uri="{FF2B5EF4-FFF2-40B4-BE49-F238E27FC236}">
                <a16:creationId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15079283" y="4996765"/>
            <a:ext cx="1276311" cy="1036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2,728</a:t>
            </a:r>
          </a:p>
          <a:p>
            <a:pPr algn="ctr"/>
            <a:r>
              <a:rPr lang="en-US" sz="2400" b="1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Pagos</a:t>
            </a:r>
            <a:endParaRPr lang="en-US" sz="2400" b="1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808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3238889" y="6416035"/>
            <a:ext cx="14895424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Recursos Humanos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3271546" y="4995952"/>
            <a:ext cx="81644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sp>
        <p:nvSpPr>
          <p:cNvPr id="8" name="Google Shape;10500;p80">
            <a:extLst>
              <a:ext uri="{FF2B5EF4-FFF2-40B4-BE49-F238E27FC236}">
                <a16:creationId xmlns:a16="http://schemas.microsoft.com/office/drawing/2014/main" id="{62B121BF-248A-4D0D-BCBC-9298F9779CA4}"/>
              </a:ext>
            </a:extLst>
          </p:cNvPr>
          <p:cNvSpPr/>
          <p:nvPr/>
        </p:nvSpPr>
        <p:spPr>
          <a:xfrm>
            <a:off x="20149459" y="2033308"/>
            <a:ext cx="1436914" cy="1591635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2868" y="8538"/>
                </a:moveTo>
                <a:cubicBezTo>
                  <a:pt x="3025" y="8948"/>
                  <a:pt x="3340" y="9263"/>
                  <a:pt x="3781" y="9452"/>
                </a:cubicBezTo>
                <a:cubicBezTo>
                  <a:pt x="3403" y="9389"/>
                  <a:pt x="2364" y="9231"/>
                  <a:pt x="2080" y="8916"/>
                </a:cubicBezTo>
                <a:cubicBezTo>
                  <a:pt x="2143" y="8885"/>
                  <a:pt x="2332" y="8727"/>
                  <a:pt x="2868" y="8538"/>
                </a:cubicBezTo>
                <a:close/>
                <a:moveTo>
                  <a:pt x="8791" y="8538"/>
                </a:moveTo>
                <a:cubicBezTo>
                  <a:pt x="9326" y="8727"/>
                  <a:pt x="9547" y="8885"/>
                  <a:pt x="9578" y="8916"/>
                </a:cubicBezTo>
                <a:cubicBezTo>
                  <a:pt x="9295" y="9231"/>
                  <a:pt x="8287" y="9389"/>
                  <a:pt x="7877" y="9452"/>
                </a:cubicBezTo>
                <a:cubicBezTo>
                  <a:pt x="8287" y="9294"/>
                  <a:pt x="8602" y="8948"/>
                  <a:pt x="8791" y="8538"/>
                </a:cubicBezTo>
                <a:close/>
                <a:moveTo>
                  <a:pt x="5829" y="725"/>
                </a:moveTo>
                <a:cubicBezTo>
                  <a:pt x="6018" y="725"/>
                  <a:pt x="6176" y="883"/>
                  <a:pt x="6176" y="1072"/>
                </a:cubicBezTo>
                <a:lnTo>
                  <a:pt x="6176" y="4537"/>
                </a:lnTo>
                <a:cubicBezTo>
                  <a:pt x="6176" y="4695"/>
                  <a:pt x="6302" y="4821"/>
                  <a:pt x="6428" y="4852"/>
                </a:cubicBezTo>
                <a:cubicBezTo>
                  <a:pt x="6455" y="4858"/>
                  <a:pt x="6482" y="4860"/>
                  <a:pt x="6508" y="4860"/>
                </a:cubicBezTo>
                <a:cubicBezTo>
                  <a:pt x="6637" y="4860"/>
                  <a:pt x="6754" y="4799"/>
                  <a:pt x="6806" y="4695"/>
                </a:cubicBezTo>
                <a:lnTo>
                  <a:pt x="8287" y="2237"/>
                </a:lnTo>
                <a:cubicBezTo>
                  <a:pt x="8326" y="2139"/>
                  <a:pt x="8415" y="2090"/>
                  <a:pt x="8514" y="2090"/>
                </a:cubicBezTo>
                <a:cubicBezTo>
                  <a:pt x="8574" y="2090"/>
                  <a:pt x="8637" y="2107"/>
                  <a:pt x="8696" y="2143"/>
                </a:cubicBezTo>
                <a:cubicBezTo>
                  <a:pt x="8854" y="2206"/>
                  <a:pt x="8948" y="2426"/>
                  <a:pt x="8854" y="2615"/>
                </a:cubicBezTo>
                <a:lnTo>
                  <a:pt x="7656" y="5041"/>
                </a:lnTo>
                <a:cubicBezTo>
                  <a:pt x="7562" y="5262"/>
                  <a:pt x="7656" y="5451"/>
                  <a:pt x="7814" y="5514"/>
                </a:cubicBezTo>
                <a:cubicBezTo>
                  <a:pt x="7851" y="5551"/>
                  <a:pt x="7898" y="5569"/>
                  <a:pt x="7949" y="5569"/>
                </a:cubicBezTo>
                <a:cubicBezTo>
                  <a:pt x="8028" y="5569"/>
                  <a:pt x="8116" y="5527"/>
                  <a:pt x="8192" y="5451"/>
                </a:cubicBezTo>
                <a:cubicBezTo>
                  <a:pt x="9630" y="4282"/>
                  <a:pt x="9701" y="4254"/>
                  <a:pt x="9704" y="4254"/>
                </a:cubicBezTo>
                <a:cubicBezTo>
                  <a:pt x="9704" y="4254"/>
                  <a:pt x="9704" y="4254"/>
                  <a:pt x="9704" y="4254"/>
                </a:cubicBezTo>
                <a:cubicBezTo>
                  <a:pt x="9752" y="4206"/>
                  <a:pt x="9838" y="4183"/>
                  <a:pt x="9929" y="4183"/>
                </a:cubicBezTo>
                <a:cubicBezTo>
                  <a:pt x="10019" y="4183"/>
                  <a:pt x="10114" y="4206"/>
                  <a:pt x="10177" y="4254"/>
                </a:cubicBezTo>
                <a:cubicBezTo>
                  <a:pt x="10271" y="4380"/>
                  <a:pt x="10271" y="4632"/>
                  <a:pt x="10177" y="4726"/>
                </a:cubicBezTo>
                <a:lnTo>
                  <a:pt x="8318" y="6585"/>
                </a:lnTo>
                <a:cubicBezTo>
                  <a:pt x="8224" y="6680"/>
                  <a:pt x="8192" y="6743"/>
                  <a:pt x="8192" y="6837"/>
                </a:cubicBezTo>
                <a:lnTo>
                  <a:pt x="8192" y="7940"/>
                </a:lnTo>
                <a:cubicBezTo>
                  <a:pt x="8192" y="8349"/>
                  <a:pt x="7908" y="8759"/>
                  <a:pt x="7499" y="8916"/>
                </a:cubicBezTo>
                <a:cubicBezTo>
                  <a:pt x="7184" y="9042"/>
                  <a:pt x="6932" y="9263"/>
                  <a:pt x="6869" y="9609"/>
                </a:cubicBezTo>
                <a:cubicBezTo>
                  <a:pt x="6491" y="9672"/>
                  <a:pt x="6144" y="9672"/>
                  <a:pt x="5798" y="9672"/>
                </a:cubicBezTo>
                <a:cubicBezTo>
                  <a:pt x="5451" y="9672"/>
                  <a:pt x="5073" y="9672"/>
                  <a:pt x="4726" y="9609"/>
                </a:cubicBezTo>
                <a:cubicBezTo>
                  <a:pt x="4663" y="9294"/>
                  <a:pt x="4411" y="9042"/>
                  <a:pt x="4096" y="8916"/>
                </a:cubicBezTo>
                <a:cubicBezTo>
                  <a:pt x="3655" y="8759"/>
                  <a:pt x="3403" y="8381"/>
                  <a:pt x="3403" y="7940"/>
                </a:cubicBezTo>
                <a:cubicBezTo>
                  <a:pt x="3403" y="7562"/>
                  <a:pt x="3277" y="7247"/>
                  <a:pt x="2994" y="6963"/>
                </a:cubicBezTo>
                <a:lnTo>
                  <a:pt x="1418" y="5388"/>
                </a:lnTo>
                <a:cubicBezTo>
                  <a:pt x="1355" y="5293"/>
                  <a:pt x="1355" y="5041"/>
                  <a:pt x="1513" y="4947"/>
                </a:cubicBezTo>
                <a:cubicBezTo>
                  <a:pt x="1568" y="4873"/>
                  <a:pt x="1667" y="4842"/>
                  <a:pt x="1758" y="4842"/>
                </a:cubicBezTo>
                <a:cubicBezTo>
                  <a:pt x="1823" y="4842"/>
                  <a:pt x="1883" y="4858"/>
                  <a:pt x="1923" y="4884"/>
                </a:cubicBezTo>
                <a:cubicBezTo>
                  <a:pt x="3718" y="6238"/>
                  <a:pt x="3592" y="6144"/>
                  <a:pt x="3750" y="6207"/>
                </a:cubicBezTo>
                <a:cubicBezTo>
                  <a:pt x="3834" y="6207"/>
                  <a:pt x="3876" y="6221"/>
                  <a:pt x="3913" y="6221"/>
                </a:cubicBezTo>
                <a:cubicBezTo>
                  <a:pt x="3932" y="6221"/>
                  <a:pt x="3949" y="6217"/>
                  <a:pt x="3970" y="6207"/>
                </a:cubicBezTo>
                <a:cubicBezTo>
                  <a:pt x="5231" y="6238"/>
                  <a:pt x="5483" y="6617"/>
                  <a:pt x="5483" y="7215"/>
                </a:cubicBezTo>
                <a:cubicBezTo>
                  <a:pt x="5483" y="7404"/>
                  <a:pt x="5640" y="7562"/>
                  <a:pt x="5829" y="7562"/>
                </a:cubicBezTo>
                <a:cubicBezTo>
                  <a:pt x="6018" y="7562"/>
                  <a:pt x="6176" y="7404"/>
                  <a:pt x="6176" y="7215"/>
                </a:cubicBezTo>
                <a:cubicBezTo>
                  <a:pt x="6176" y="6554"/>
                  <a:pt x="5924" y="6081"/>
                  <a:pt x="5388" y="5797"/>
                </a:cubicBezTo>
                <a:cubicBezTo>
                  <a:pt x="5073" y="5640"/>
                  <a:pt x="4663" y="5514"/>
                  <a:pt x="4128" y="5514"/>
                </a:cubicBezTo>
                <a:cubicBezTo>
                  <a:pt x="3624" y="4348"/>
                  <a:pt x="2836" y="2647"/>
                  <a:pt x="2805" y="2615"/>
                </a:cubicBezTo>
                <a:cubicBezTo>
                  <a:pt x="2710" y="2458"/>
                  <a:pt x="2805" y="2206"/>
                  <a:pt x="2962" y="2143"/>
                </a:cubicBezTo>
                <a:cubicBezTo>
                  <a:pt x="3015" y="2111"/>
                  <a:pt x="3071" y="2097"/>
                  <a:pt x="3126" y="2097"/>
                </a:cubicBezTo>
                <a:cubicBezTo>
                  <a:pt x="3235" y="2097"/>
                  <a:pt x="3340" y="2153"/>
                  <a:pt x="3403" y="2237"/>
                </a:cubicBezTo>
                <a:lnTo>
                  <a:pt x="4852" y="4695"/>
                </a:lnTo>
                <a:cubicBezTo>
                  <a:pt x="4905" y="4799"/>
                  <a:pt x="5022" y="4860"/>
                  <a:pt x="5150" y="4860"/>
                </a:cubicBezTo>
                <a:cubicBezTo>
                  <a:pt x="5176" y="4860"/>
                  <a:pt x="5204" y="4858"/>
                  <a:pt x="5231" y="4852"/>
                </a:cubicBezTo>
                <a:cubicBezTo>
                  <a:pt x="5388" y="4821"/>
                  <a:pt x="5483" y="4695"/>
                  <a:pt x="5483" y="4537"/>
                </a:cubicBezTo>
                <a:lnTo>
                  <a:pt x="5483" y="1072"/>
                </a:lnTo>
                <a:cubicBezTo>
                  <a:pt x="5483" y="883"/>
                  <a:pt x="5640" y="725"/>
                  <a:pt x="5829" y="725"/>
                </a:cubicBezTo>
                <a:close/>
                <a:moveTo>
                  <a:pt x="8822" y="7310"/>
                </a:moveTo>
                <a:cubicBezTo>
                  <a:pt x="10082" y="7688"/>
                  <a:pt x="10901" y="8318"/>
                  <a:pt x="10901" y="8916"/>
                </a:cubicBezTo>
                <a:cubicBezTo>
                  <a:pt x="10996" y="9925"/>
                  <a:pt x="8791" y="10996"/>
                  <a:pt x="5829" y="10996"/>
                </a:cubicBezTo>
                <a:cubicBezTo>
                  <a:pt x="2868" y="10996"/>
                  <a:pt x="662" y="9988"/>
                  <a:pt x="662" y="8948"/>
                </a:cubicBezTo>
                <a:cubicBezTo>
                  <a:pt x="662" y="8412"/>
                  <a:pt x="1387" y="7814"/>
                  <a:pt x="2490" y="7404"/>
                </a:cubicBezTo>
                <a:lnTo>
                  <a:pt x="2553" y="7499"/>
                </a:lnTo>
                <a:cubicBezTo>
                  <a:pt x="2679" y="7625"/>
                  <a:pt x="2773" y="7782"/>
                  <a:pt x="2773" y="7940"/>
                </a:cubicBezTo>
                <a:cubicBezTo>
                  <a:pt x="2206" y="8097"/>
                  <a:pt x="1387" y="8349"/>
                  <a:pt x="1387" y="8948"/>
                </a:cubicBezTo>
                <a:cubicBezTo>
                  <a:pt x="1387" y="9231"/>
                  <a:pt x="1544" y="9452"/>
                  <a:pt x="1860" y="9672"/>
                </a:cubicBezTo>
                <a:cubicBezTo>
                  <a:pt x="2773" y="10208"/>
                  <a:pt x="4726" y="10334"/>
                  <a:pt x="5798" y="10334"/>
                </a:cubicBezTo>
                <a:cubicBezTo>
                  <a:pt x="6869" y="10334"/>
                  <a:pt x="8822" y="10208"/>
                  <a:pt x="9736" y="9672"/>
                </a:cubicBezTo>
                <a:cubicBezTo>
                  <a:pt x="10051" y="9452"/>
                  <a:pt x="10208" y="9231"/>
                  <a:pt x="10208" y="8948"/>
                </a:cubicBezTo>
                <a:cubicBezTo>
                  <a:pt x="10208" y="8349"/>
                  <a:pt x="9421" y="8097"/>
                  <a:pt x="8822" y="7940"/>
                </a:cubicBezTo>
                <a:lnTo>
                  <a:pt x="8822" y="7310"/>
                </a:lnTo>
                <a:close/>
                <a:moveTo>
                  <a:pt x="5829" y="1"/>
                </a:moveTo>
                <a:cubicBezTo>
                  <a:pt x="5294" y="1"/>
                  <a:pt x="4821" y="473"/>
                  <a:pt x="4821" y="1072"/>
                </a:cubicBezTo>
                <a:lnTo>
                  <a:pt x="4821" y="3309"/>
                </a:lnTo>
                <a:lnTo>
                  <a:pt x="4002" y="1954"/>
                </a:lnTo>
                <a:cubicBezTo>
                  <a:pt x="3807" y="1608"/>
                  <a:pt x="3464" y="1440"/>
                  <a:pt x="3115" y="1440"/>
                </a:cubicBezTo>
                <a:cubicBezTo>
                  <a:pt x="2956" y="1440"/>
                  <a:pt x="2795" y="1475"/>
                  <a:pt x="2647" y="1544"/>
                </a:cubicBezTo>
                <a:cubicBezTo>
                  <a:pt x="2143" y="1765"/>
                  <a:pt x="1923" y="2426"/>
                  <a:pt x="2175" y="2930"/>
                </a:cubicBezTo>
                <a:cubicBezTo>
                  <a:pt x="2206" y="2993"/>
                  <a:pt x="2679" y="4033"/>
                  <a:pt x="3088" y="4915"/>
                </a:cubicBezTo>
                <a:lnTo>
                  <a:pt x="2332" y="4380"/>
                </a:lnTo>
                <a:cubicBezTo>
                  <a:pt x="2157" y="4233"/>
                  <a:pt x="1933" y="4162"/>
                  <a:pt x="1710" y="4162"/>
                </a:cubicBezTo>
                <a:cubicBezTo>
                  <a:pt x="1452" y="4162"/>
                  <a:pt x="1195" y="4257"/>
                  <a:pt x="1009" y="4443"/>
                </a:cubicBezTo>
                <a:cubicBezTo>
                  <a:pt x="599" y="4852"/>
                  <a:pt x="599" y="5514"/>
                  <a:pt x="1009" y="5923"/>
                </a:cubicBezTo>
                <a:lnTo>
                  <a:pt x="1986" y="6900"/>
                </a:lnTo>
                <a:cubicBezTo>
                  <a:pt x="725" y="7404"/>
                  <a:pt x="1" y="8160"/>
                  <a:pt x="1" y="8948"/>
                </a:cubicBezTo>
                <a:cubicBezTo>
                  <a:pt x="1" y="9736"/>
                  <a:pt x="631" y="10460"/>
                  <a:pt x="1828" y="10964"/>
                </a:cubicBezTo>
                <a:cubicBezTo>
                  <a:pt x="2868" y="11437"/>
                  <a:pt x="4348" y="11689"/>
                  <a:pt x="5829" y="11689"/>
                </a:cubicBezTo>
                <a:cubicBezTo>
                  <a:pt x="8948" y="11689"/>
                  <a:pt x="11658" y="10586"/>
                  <a:pt x="11658" y="8979"/>
                </a:cubicBezTo>
                <a:cubicBezTo>
                  <a:pt x="11658" y="8003"/>
                  <a:pt x="10744" y="7184"/>
                  <a:pt x="9169" y="6680"/>
                </a:cubicBezTo>
                <a:lnTo>
                  <a:pt x="10649" y="5199"/>
                </a:lnTo>
                <a:cubicBezTo>
                  <a:pt x="11027" y="4821"/>
                  <a:pt x="11027" y="4159"/>
                  <a:pt x="10649" y="3750"/>
                </a:cubicBezTo>
                <a:cubicBezTo>
                  <a:pt x="10445" y="3561"/>
                  <a:pt x="10185" y="3466"/>
                  <a:pt x="9929" y="3466"/>
                </a:cubicBezTo>
                <a:cubicBezTo>
                  <a:pt x="9673" y="3466"/>
                  <a:pt x="9421" y="3561"/>
                  <a:pt x="9232" y="3750"/>
                </a:cubicBezTo>
                <a:cubicBezTo>
                  <a:pt x="9137" y="3844"/>
                  <a:pt x="9074" y="3876"/>
                  <a:pt x="8948" y="4002"/>
                </a:cubicBezTo>
                <a:cubicBezTo>
                  <a:pt x="8980" y="3876"/>
                  <a:pt x="9421" y="3025"/>
                  <a:pt x="9484" y="2930"/>
                </a:cubicBezTo>
                <a:cubicBezTo>
                  <a:pt x="9736" y="2426"/>
                  <a:pt x="9547" y="1765"/>
                  <a:pt x="9011" y="1544"/>
                </a:cubicBezTo>
                <a:cubicBezTo>
                  <a:pt x="8873" y="1475"/>
                  <a:pt x="8719" y="1440"/>
                  <a:pt x="8564" y="1440"/>
                </a:cubicBezTo>
                <a:cubicBezTo>
                  <a:pt x="8226" y="1440"/>
                  <a:pt x="7883" y="1608"/>
                  <a:pt x="7688" y="1954"/>
                </a:cubicBezTo>
                <a:lnTo>
                  <a:pt x="6869" y="3309"/>
                </a:lnTo>
                <a:lnTo>
                  <a:pt x="6869" y="1072"/>
                </a:lnTo>
                <a:cubicBezTo>
                  <a:pt x="6869" y="505"/>
                  <a:pt x="6396" y="1"/>
                  <a:pt x="58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68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215019" y="846129"/>
            <a:ext cx="7042723" cy="1540399"/>
            <a:chOff x="6466124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66124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Marzo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8795640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30E86A-8DA5-48ED-833A-CB30D7F927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72" y="3118726"/>
            <a:ext cx="10679123" cy="7119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690581-88EE-4F22-BCA7-180CFB9A7B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0" y="8746960"/>
            <a:ext cx="2960229" cy="2982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0907E7-A8AA-44A2-B4C7-CE5469F160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081" y="3118726"/>
            <a:ext cx="10679124" cy="711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0A78B5A-E403-4318-9444-1A1AEEF42272}"/>
              </a:ext>
            </a:extLst>
          </p:cNvPr>
          <p:cNvSpPr/>
          <p:nvPr/>
        </p:nvSpPr>
        <p:spPr>
          <a:xfrm>
            <a:off x="4420517" y="10672675"/>
            <a:ext cx="18904630" cy="2400609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algn="ctr" defTabSz="1612900">
              <a:buClrTx/>
              <a:defRPr/>
            </a:pPr>
            <a:r>
              <a:rPr lang="es-MX" sz="4800" kern="1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Demi ITC" panose="020B0805030504020804" pitchFamily="34" charset="0"/>
                <a:ea typeface="+mn-ea"/>
                <a:cs typeface="+mn-cs"/>
              </a:rPr>
              <a:t>Conmemoración 8 de marzo</a:t>
            </a:r>
          </a:p>
          <a:p>
            <a:pPr algn="ctr" defTabSz="1612900">
              <a:buClrTx/>
              <a:defRPr/>
            </a:pPr>
            <a:r>
              <a:rPr lang="es-MX" sz="4800" kern="1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Demi ITC" panose="020B0805030504020804" pitchFamily="34" charset="0"/>
                <a:ea typeface="+mn-ea"/>
                <a:cs typeface="+mn-cs"/>
              </a:rPr>
              <a:t>“Día internacional de la mujer” y  juramentación del Comité de acoso sexual y laboral de Insaforp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E9287CD-535F-4865-BAEF-FB98BD6807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81" y="3271126"/>
            <a:ext cx="10679124" cy="711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7853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103898" y="2696070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MONTOS INVERTIDOS EN CAPACITACIÓN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677364"/>
              </p:ext>
            </p:extLst>
          </p:nvPr>
        </p:nvGraphicFramePr>
        <p:xfrm>
          <a:off x="1774426" y="3534332"/>
          <a:ext cx="11075235" cy="384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8544200" y="7802810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271103"/>
              </p:ext>
            </p:extLst>
          </p:nvPr>
        </p:nvGraphicFramePr>
        <p:xfrm>
          <a:off x="16854951" y="8514147"/>
          <a:ext cx="6968634" cy="495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0214878" y="7512457"/>
            <a:ext cx="6193215" cy="954107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CAPACITACIONES EJECUTADAS </a:t>
            </a:r>
          </a:p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 ÁREA DE FORMACIÓN</a:t>
            </a:r>
          </a:p>
        </p:txBody>
      </p:sp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</a:t>
            </a:r>
            <a:r>
              <a:rPr lang="es-SV" sz="6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RECURSOS HUMANOS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8" name="Grupo 8"/>
          <p:cNvGrpSpPr/>
          <p:nvPr/>
        </p:nvGrpSpPr>
        <p:grpSpPr>
          <a:xfrm>
            <a:off x="21616952" y="8161316"/>
            <a:ext cx="2436121" cy="783755"/>
            <a:chOff x="21616952" y="8706178"/>
            <a:chExt cx="2436121" cy="783755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483795" y="8706178"/>
              <a:ext cx="631904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73%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616952" y="9089823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43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3586117" y="2764424"/>
            <a:ext cx="4406301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4235797" y="2864113"/>
            <a:ext cx="3315331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NIVEL SATISFACCIÓN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CAPACITACIONES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254505" y="3558264"/>
            <a:ext cx="1168910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8.2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8111892" y="2755711"/>
            <a:ext cx="4608023" cy="1776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111892" y="2789137"/>
            <a:ext cx="4668266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HORAS PROMEDIO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CAPACITACIÓN POR PERSONA</a:t>
            </a: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805537" y="3501675"/>
            <a:ext cx="1353256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103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600973" y="4675982"/>
            <a:ext cx="9118942" cy="1188720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3586117" y="6055369"/>
            <a:ext cx="9133798" cy="1134829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099359" y="4930083"/>
            <a:ext cx="1327144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114</a:t>
            </a: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4864314" y="6239844"/>
            <a:ext cx="5427385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$84,785</a:t>
            </a: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6961478" y="4873393"/>
            <a:ext cx="534546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PERSONAS CON +50 HORAS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DE CAPACITACIÓN</a:t>
            </a:r>
          </a:p>
        </p:txBody>
      </p:sp>
      <p:sp>
        <p:nvSpPr>
          <p:cNvPr id="85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365954" y="6394618"/>
            <a:ext cx="4815918" cy="45915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INVERSIÓN EN CAPACITACIÓN</a:t>
            </a:r>
          </a:p>
        </p:txBody>
      </p:sp>
      <p:sp>
        <p:nvSpPr>
          <p:cNvPr id="87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1412360" y="7712484"/>
            <a:ext cx="676042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PLANES DE SALUD PARA EMPLEADOS</a:t>
            </a:r>
          </a:p>
        </p:txBody>
      </p:sp>
      <p:sp>
        <p:nvSpPr>
          <p:cNvPr id="90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858911" y="8416196"/>
            <a:ext cx="7640540" cy="1063101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858911" y="9599641"/>
            <a:ext cx="7640540" cy="1014905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2144540" y="8620197"/>
            <a:ext cx="3539752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398 </a:t>
            </a: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144540" y="9786168"/>
            <a:ext cx="4166684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</a:p>
        </p:txBody>
      </p:sp>
      <p:sp>
        <p:nvSpPr>
          <p:cNvPr id="94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3405043" y="8595139"/>
            <a:ext cx="4800493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Consultas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médicas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empleados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en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Clínica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Empresarial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sp>
        <p:nvSpPr>
          <p:cNvPr id="95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3513860" y="9758472"/>
            <a:ext cx="4401150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Avance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del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programa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de </a:t>
            </a:r>
            <a:r>
              <a:rPr lang="en-US" sz="2200" b="1" kern="12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Salud</a:t>
            </a:r>
            <a:r>
              <a:rPr lang="en-US" sz="2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Integral</a:t>
            </a:r>
          </a:p>
        </p:txBody>
      </p:sp>
      <p:pic>
        <p:nvPicPr>
          <p:cNvPr id="100" name="Imagen 9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36" y="9802333"/>
            <a:ext cx="599587" cy="599587"/>
          </a:xfrm>
          <a:prstGeom prst="rect">
            <a:avLst/>
          </a:prstGeom>
        </p:spPr>
      </p:pic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858911" y="10774089"/>
            <a:ext cx="7640540" cy="1014905"/>
          </a:xfrm>
          <a:prstGeom prst="roundRect">
            <a:avLst>
              <a:gd name="adj" fmla="val 1282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0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2096414" y="10960616"/>
            <a:ext cx="1793428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</a:p>
        </p:txBody>
      </p:sp>
      <p:sp>
        <p:nvSpPr>
          <p:cNvPr id="12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541494" y="10887061"/>
            <a:ext cx="6694053" cy="7335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Avance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del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programa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Prevención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Riesgos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Psicosociales</a:t>
            </a:r>
            <a:endParaRPr lang="en-US" sz="2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</p:txBody>
      </p:sp>
      <p:graphicFrame>
        <p:nvGraphicFramePr>
          <p:cNvPr id="49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341805"/>
              </p:ext>
            </p:extLst>
          </p:nvPr>
        </p:nvGraphicFramePr>
        <p:xfrm>
          <a:off x="9702475" y="8361371"/>
          <a:ext cx="7769472" cy="473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2" name="Freeform 156"/>
          <p:cNvSpPr>
            <a:spLocks noEditPoints="1"/>
          </p:cNvSpPr>
          <p:nvPr/>
        </p:nvSpPr>
        <p:spPr bwMode="auto">
          <a:xfrm>
            <a:off x="1181441" y="10986024"/>
            <a:ext cx="545904" cy="591034"/>
          </a:xfrm>
          <a:custGeom>
            <a:avLst/>
            <a:gdLst>
              <a:gd name="T0" fmla="*/ 160 w 176"/>
              <a:gd name="T1" fmla="*/ 3 h 176"/>
              <a:gd name="T2" fmla="*/ 158 w 176"/>
              <a:gd name="T3" fmla="*/ 0 h 176"/>
              <a:gd name="T4" fmla="*/ 154 w 176"/>
              <a:gd name="T5" fmla="*/ 0 h 176"/>
              <a:gd name="T6" fmla="*/ 88 w 176"/>
              <a:gd name="T7" fmla="*/ 16 h 176"/>
              <a:gd name="T8" fmla="*/ 22 w 176"/>
              <a:gd name="T9" fmla="*/ 0 h 176"/>
              <a:gd name="T10" fmla="*/ 18 w 176"/>
              <a:gd name="T11" fmla="*/ 0 h 176"/>
              <a:gd name="T12" fmla="*/ 16 w 176"/>
              <a:gd name="T13" fmla="*/ 3 h 176"/>
              <a:gd name="T14" fmla="*/ 0 w 176"/>
              <a:gd name="T15" fmla="*/ 100 h 176"/>
              <a:gd name="T16" fmla="*/ 87 w 176"/>
              <a:gd name="T17" fmla="*/ 176 h 176"/>
              <a:gd name="T18" fmla="*/ 88 w 176"/>
              <a:gd name="T19" fmla="*/ 176 h 176"/>
              <a:gd name="T20" fmla="*/ 89 w 176"/>
              <a:gd name="T21" fmla="*/ 176 h 176"/>
              <a:gd name="T22" fmla="*/ 176 w 176"/>
              <a:gd name="T23" fmla="*/ 100 h 176"/>
              <a:gd name="T24" fmla="*/ 160 w 176"/>
              <a:gd name="T25" fmla="*/ 3 h 176"/>
              <a:gd name="T26" fmla="*/ 88 w 176"/>
              <a:gd name="T27" fmla="*/ 168 h 176"/>
              <a:gd name="T28" fmla="*/ 8 w 176"/>
              <a:gd name="T29" fmla="*/ 100 h 176"/>
              <a:gd name="T30" fmla="*/ 23 w 176"/>
              <a:gd name="T31" fmla="*/ 10 h 176"/>
              <a:gd name="T32" fmla="*/ 88 w 176"/>
              <a:gd name="T33" fmla="*/ 24 h 176"/>
              <a:gd name="T34" fmla="*/ 153 w 176"/>
              <a:gd name="T35" fmla="*/ 10 h 176"/>
              <a:gd name="T36" fmla="*/ 168 w 176"/>
              <a:gd name="T37" fmla="*/ 100 h 176"/>
              <a:gd name="T38" fmla="*/ 88 w 176"/>
              <a:gd name="T39" fmla="*/ 168 h 176"/>
              <a:gd name="T40" fmla="*/ 102 w 176"/>
              <a:gd name="T41" fmla="*/ 72 h 176"/>
              <a:gd name="T42" fmla="*/ 88 w 176"/>
              <a:gd name="T43" fmla="*/ 36 h 176"/>
              <a:gd name="T44" fmla="*/ 74 w 176"/>
              <a:gd name="T45" fmla="*/ 72 h 176"/>
              <a:gd name="T46" fmla="*/ 38 w 176"/>
              <a:gd name="T47" fmla="*/ 72 h 176"/>
              <a:gd name="T48" fmla="*/ 67 w 176"/>
              <a:gd name="T49" fmla="*/ 95 h 176"/>
              <a:gd name="T50" fmla="*/ 54 w 176"/>
              <a:gd name="T51" fmla="*/ 136 h 176"/>
              <a:gd name="T52" fmla="*/ 88 w 176"/>
              <a:gd name="T53" fmla="*/ 111 h 176"/>
              <a:gd name="T54" fmla="*/ 122 w 176"/>
              <a:gd name="T55" fmla="*/ 136 h 176"/>
              <a:gd name="T56" fmla="*/ 108 w 176"/>
              <a:gd name="T57" fmla="*/ 95 h 176"/>
              <a:gd name="T58" fmla="*/ 138 w 176"/>
              <a:gd name="T59" fmla="*/ 72 h 176"/>
              <a:gd name="T60" fmla="*/ 102 w 176"/>
              <a:gd name="T61" fmla="*/ 72 h 176"/>
              <a:gd name="T62" fmla="*/ 101 w 176"/>
              <a:gd name="T63" fmla="*/ 97 h 176"/>
              <a:gd name="T64" fmla="*/ 106 w 176"/>
              <a:gd name="T65" fmla="*/ 114 h 176"/>
              <a:gd name="T66" fmla="*/ 93 w 176"/>
              <a:gd name="T67" fmla="*/ 104 h 176"/>
              <a:gd name="T68" fmla="*/ 88 w 176"/>
              <a:gd name="T69" fmla="*/ 101 h 176"/>
              <a:gd name="T70" fmla="*/ 83 w 176"/>
              <a:gd name="T71" fmla="*/ 104 h 176"/>
              <a:gd name="T72" fmla="*/ 69 w 176"/>
              <a:gd name="T73" fmla="*/ 114 h 176"/>
              <a:gd name="T74" fmla="*/ 75 w 176"/>
              <a:gd name="T75" fmla="*/ 97 h 176"/>
              <a:gd name="T76" fmla="*/ 77 w 176"/>
              <a:gd name="T77" fmla="*/ 92 h 176"/>
              <a:gd name="T78" fmla="*/ 72 w 176"/>
              <a:gd name="T79" fmla="*/ 89 h 176"/>
              <a:gd name="T80" fmla="*/ 61 w 176"/>
              <a:gd name="T81" fmla="*/ 80 h 176"/>
              <a:gd name="T82" fmla="*/ 80 w 176"/>
              <a:gd name="T83" fmla="*/ 80 h 176"/>
              <a:gd name="T84" fmla="*/ 82 w 176"/>
              <a:gd name="T85" fmla="*/ 75 h 176"/>
              <a:gd name="T86" fmla="*/ 88 w 176"/>
              <a:gd name="T87" fmla="*/ 58 h 176"/>
              <a:gd name="T88" fmla="*/ 94 w 176"/>
              <a:gd name="T89" fmla="*/ 75 h 176"/>
              <a:gd name="T90" fmla="*/ 96 w 176"/>
              <a:gd name="T91" fmla="*/ 80 h 176"/>
              <a:gd name="T92" fmla="*/ 115 w 176"/>
              <a:gd name="T93" fmla="*/ 80 h 176"/>
              <a:gd name="T94" fmla="*/ 103 w 176"/>
              <a:gd name="T95" fmla="*/ 89 h 176"/>
              <a:gd name="T96" fmla="*/ 99 w 176"/>
              <a:gd name="T97" fmla="*/ 92 h 176"/>
              <a:gd name="T98" fmla="*/ 101 w 176"/>
              <a:gd name="T9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492"/>
          <p:cNvSpPr>
            <a:spLocks noEditPoints="1"/>
          </p:cNvSpPr>
          <p:nvPr/>
        </p:nvSpPr>
        <p:spPr bwMode="auto">
          <a:xfrm>
            <a:off x="1210412" y="8678860"/>
            <a:ext cx="487962" cy="546134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28 w 176"/>
              <a:gd name="T37" fmla="*/ 72 h 176"/>
              <a:gd name="T38" fmla="*/ 104 w 176"/>
              <a:gd name="T39" fmla="*/ 72 h 176"/>
              <a:gd name="T40" fmla="*/ 104 w 176"/>
              <a:gd name="T41" fmla="*/ 48 h 176"/>
              <a:gd name="T42" fmla="*/ 96 w 176"/>
              <a:gd name="T43" fmla="*/ 40 h 176"/>
              <a:gd name="T44" fmla="*/ 80 w 176"/>
              <a:gd name="T45" fmla="*/ 40 h 176"/>
              <a:gd name="T46" fmla="*/ 72 w 176"/>
              <a:gd name="T47" fmla="*/ 48 h 176"/>
              <a:gd name="T48" fmla="*/ 72 w 176"/>
              <a:gd name="T49" fmla="*/ 72 h 176"/>
              <a:gd name="T50" fmla="*/ 48 w 176"/>
              <a:gd name="T51" fmla="*/ 72 h 176"/>
              <a:gd name="T52" fmla="*/ 40 w 176"/>
              <a:gd name="T53" fmla="*/ 80 h 176"/>
              <a:gd name="T54" fmla="*/ 40 w 176"/>
              <a:gd name="T55" fmla="*/ 96 h 176"/>
              <a:gd name="T56" fmla="*/ 48 w 176"/>
              <a:gd name="T57" fmla="*/ 104 h 176"/>
              <a:gd name="T58" fmla="*/ 72 w 176"/>
              <a:gd name="T59" fmla="*/ 104 h 176"/>
              <a:gd name="T60" fmla="*/ 72 w 176"/>
              <a:gd name="T61" fmla="*/ 128 h 176"/>
              <a:gd name="T62" fmla="*/ 80 w 176"/>
              <a:gd name="T63" fmla="*/ 136 h 176"/>
              <a:gd name="T64" fmla="*/ 96 w 176"/>
              <a:gd name="T65" fmla="*/ 136 h 176"/>
              <a:gd name="T66" fmla="*/ 104 w 176"/>
              <a:gd name="T67" fmla="*/ 128 h 176"/>
              <a:gd name="T68" fmla="*/ 104 w 176"/>
              <a:gd name="T69" fmla="*/ 104 h 176"/>
              <a:gd name="T70" fmla="*/ 128 w 176"/>
              <a:gd name="T71" fmla="*/ 104 h 176"/>
              <a:gd name="T72" fmla="*/ 136 w 176"/>
              <a:gd name="T73" fmla="*/ 96 h 176"/>
              <a:gd name="T74" fmla="*/ 136 w 176"/>
              <a:gd name="T75" fmla="*/ 80 h 176"/>
              <a:gd name="T76" fmla="*/ 128 w 176"/>
              <a:gd name="T77" fmla="*/ 72 h 176"/>
              <a:gd name="T78" fmla="*/ 128 w 176"/>
              <a:gd name="T79" fmla="*/ 96 h 176"/>
              <a:gd name="T80" fmla="*/ 96 w 176"/>
              <a:gd name="T81" fmla="*/ 96 h 176"/>
              <a:gd name="T82" fmla="*/ 96 w 176"/>
              <a:gd name="T83" fmla="*/ 128 h 176"/>
              <a:gd name="T84" fmla="*/ 80 w 176"/>
              <a:gd name="T85" fmla="*/ 128 h 176"/>
              <a:gd name="T86" fmla="*/ 80 w 176"/>
              <a:gd name="T87" fmla="*/ 96 h 176"/>
              <a:gd name="T88" fmla="*/ 48 w 176"/>
              <a:gd name="T89" fmla="*/ 96 h 176"/>
              <a:gd name="T90" fmla="*/ 48 w 176"/>
              <a:gd name="T91" fmla="*/ 80 h 176"/>
              <a:gd name="T92" fmla="*/ 80 w 176"/>
              <a:gd name="T93" fmla="*/ 80 h 176"/>
              <a:gd name="T94" fmla="*/ 80 w 176"/>
              <a:gd name="T95" fmla="*/ 48 h 176"/>
              <a:gd name="T96" fmla="*/ 96 w 176"/>
              <a:gd name="T97" fmla="*/ 48 h 176"/>
              <a:gd name="T98" fmla="*/ 96 w 176"/>
              <a:gd name="T99" fmla="*/ 80 h 176"/>
              <a:gd name="T100" fmla="*/ 128 w 176"/>
              <a:gd name="T101" fmla="*/ 80 h 176"/>
              <a:gd name="T102" fmla="*/ 128 w 176"/>
              <a:gd name="T103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28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4" y="44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44"/>
                  <a:pt x="72" y="48"/>
                </a:cubicBezTo>
                <a:cubicBezTo>
                  <a:pt x="72" y="72"/>
                  <a:pt x="72" y="72"/>
                  <a:pt x="72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44" y="72"/>
                  <a:pt x="40" y="76"/>
                  <a:pt x="40" y="80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100"/>
                  <a:pt x="44" y="104"/>
                  <a:pt x="48" y="104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132"/>
                  <a:pt x="76" y="136"/>
                  <a:pt x="8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100" y="136"/>
                  <a:pt x="104" y="132"/>
                  <a:pt x="104" y="128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2" y="104"/>
                  <a:pt x="136" y="100"/>
                  <a:pt x="136" y="9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moveTo>
                  <a:pt x="128" y="96"/>
                </a:moveTo>
                <a:cubicBezTo>
                  <a:pt x="96" y="96"/>
                  <a:pt x="96" y="96"/>
                  <a:pt x="96" y="96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96"/>
                  <a:pt x="80" y="96"/>
                  <a:pt x="80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48"/>
                  <a:pt x="80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80"/>
                  <a:pt x="96" y="80"/>
                  <a:pt x="96" y="80"/>
                </a:cubicBezTo>
                <a:cubicBezTo>
                  <a:pt x="128" y="80"/>
                  <a:pt x="128" y="80"/>
                  <a:pt x="128" y="80"/>
                </a:cubicBezTo>
                <a:lnTo>
                  <a:pt x="128" y="9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3">
            <a:extLst>
              <a:ext uri="{FF2B5EF4-FFF2-40B4-BE49-F238E27FC236}">
                <a16:creationId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11123851" y="10605128"/>
            <a:ext cx="131157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4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88</a:t>
            </a:r>
          </a:p>
          <a:p>
            <a:pPr algn="ctr" defTabSz="1828434">
              <a:buClrTx/>
              <a:buFontTx/>
              <a:buNone/>
            </a:pPr>
            <a:r>
              <a:rPr lang="en-US" sz="2400" b="1" kern="1200" err="1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Acciones</a:t>
            </a:r>
            <a:endParaRPr lang="en-US" sz="2400" b="1" kern="120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Freeform 245"/>
          <p:cNvSpPr>
            <a:spLocks noEditPoints="1"/>
          </p:cNvSpPr>
          <p:nvPr/>
        </p:nvSpPr>
        <p:spPr bwMode="auto">
          <a:xfrm>
            <a:off x="13863183" y="6171389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691" y="4972511"/>
            <a:ext cx="599587" cy="599587"/>
          </a:xfrm>
          <a:prstGeom prst="rect">
            <a:avLst/>
          </a:prstGeom>
        </p:spPr>
      </p:pic>
      <p:sp>
        <p:nvSpPr>
          <p:cNvPr id="47" name="Rounded Rectangle 12">
            <a:extLst>
              <a:ext uri="{FF2B5EF4-FFF2-40B4-BE49-F238E27FC236}">
                <a16:creationId xmlns:a16="http://schemas.microsoft.com/office/drawing/2014/main" id="{613C0B99-279B-4B0A-A70E-0831AC1DD519}"/>
              </a:ext>
            </a:extLst>
          </p:cNvPr>
          <p:cNvSpPr/>
          <p:nvPr/>
        </p:nvSpPr>
        <p:spPr>
          <a:xfrm>
            <a:off x="842870" y="11913375"/>
            <a:ext cx="7640540" cy="1063101"/>
          </a:xfrm>
          <a:prstGeom prst="roundRect">
            <a:avLst>
              <a:gd name="adj" fmla="val 128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75E9606-A90A-4E85-9FF7-56CDF65D3A36}"/>
              </a:ext>
            </a:extLst>
          </p:cNvPr>
          <p:cNvSpPr txBox="1"/>
          <p:nvPr/>
        </p:nvSpPr>
        <p:spPr>
          <a:xfrm>
            <a:off x="1761423" y="12060534"/>
            <a:ext cx="5923957" cy="7346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4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Implementación</a:t>
            </a:r>
            <a:r>
              <a:rPr 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constante</a:t>
            </a:r>
            <a:r>
              <a:rPr 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</a:p>
          <a:p>
            <a:pPr algn="ctr"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del </a:t>
            </a:r>
            <a:r>
              <a:rPr lang="en-US" sz="24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Protocolo</a:t>
            </a:r>
            <a:r>
              <a:rPr 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COVID - 19</a:t>
            </a:r>
          </a:p>
        </p:txBody>
      </p:sp>
      <p:sp>
        <p:nvSpPr>
          <p:cNvPr id="59" name="Freeform 492">
            <a:extLst>
              <a:ext uri="{FF2B5EF4-FFF2-40B4-BE49-F238E27FC236}">
                <a16:creationId xmlns:a16="http://schemas.microsoft.com/office/drawing/2014/main" id="{19A2EC5B-B59C-471C-8FA7-938E8C2B36CF}"/>
              </a:ext>
            </a:extLst>
          </p:cNvPr>
          <p:cNvSpPr>
            <a:spLocks noEditPoints="1"/>
          </p:cNvSpPr>
          <p:nvPr/>
        </p:nvSpPr>
        <p:spPr bwMode="auto">
          <a:xfrm>
            <a:off x="1194371" y="12176039"/>
            <a:ext cx="487962" cy="546134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28 w 176"/>
              <a:gd name="T37" fmla="*/ 72 h 176"/>
              <a:gd name="T38" fmla="*/ 104 w 176"/>
              <a:gd name="T39" fmla="*/ 72 h 176"/>
              <a:gd name="T40" fmla="*/ 104 w 176"/>
              <a:gd name="T41" fmla="*/ 48 h 176"/>
              <a:gd name="T42" fmla="*/ 96 w 176"/>
              <a:gd name="T43" fmla="*/ 40 h 176"/>
              <a:gd name="T44" fmla="*/ 80 w 176"/>
              <a:gd name="T45" fmla="*/ 40 h 176"/>
              <a:gd name="T46" fmla="*/ 72 w 176"/>
              <a:gd name="T47" fmla="*/ 48 h 176"/>
              <a:gd name="T48" fmla="*/ 72 w 176"/>
              <a:gd name="T49" fmla="*/ 72 h 176"/>
              <a:gd name="T50" fmla="*/ 48 w 176"/>
              <a:gd name="T51" fmla="*/ 72 h 176"/>
              <a:gd name="T52" fmla="*/ 40 w 176"/>
              <a:gd name="T53" fmla="*/ 80 h 176"/>
              <a:gd name="T54" fmla="*/ 40 w 176"/>
              <a:gd name="T55" fmla="*/ 96 h 176"/>
              <a:gd name="T56" fmla="*/ 48 w 176"/>
              <a:gd name="T57" fmla="*/ 104 h 176"/>
              <a:gd name="T58" fmla="*/ 72 w 176"/>
              <a:gd name="T59" fmla="*/ 104 h 176"/>
              <a:gd name="T60" fmla="*/ 72 w 176"/>
              <a:gd name="T61" fmla="*/ 128 h 176"/>
              <a:gd name="T62" fmla="*/ 80 w 176"/>
              <a:gd name="T63" fmla="*/ 136 h 176"/>
              <a:gd name="T64" fmla="*/ 96 w 176"/>
              <a:gd name="T65" fmla="*/ 136 h 176"/>
              <a:gd name="T66" fmla="*/ 104 w 176"/>
              <a:gd name="T67" fmla="*/ 128 h 176"/>
              <a:gd name="T68" fmla="*/ 104 w 176"/>
              <a:gd name="T69" fmla="*/ 104 h 176"/>
              <a:gd name="T70" fmla="*/ 128 w 176"/>
              <a:gd name="T71" fmla="*/ 104 h 176"/>
              <a:gd name="T72" fmla="*/ 136 w 176"/>
              <a:gd name="T73" fmla="*/ 96 h 176"/>
              <a:gd name="T74" fmla="*/ 136 w 176"/>
              <a:gd name="T75" fmla="*/ 80 h 176"/>
              <a:gd name="T76" fmla="*/ 128 w 176"/>
              <a:gd name="T77" fmla="*/ 72 h 176"/>
              <a:gd name="T78" fmla="*/ 128 w 176"/>
              <a:gd name="T79" fmla="*/ 96 h 176"/>
              <a:gd name="T80" fmla="*/ 96 w 176"/>
              <a:gd name="T81" fmla="*/ 96 h 176"/>
              <a:gd name="T82" fmla="*/ 96 w 176"/>
              <a:gd name="T83" fmla="*/ 128 h 176"/>
              <a:gd name="T84" fmla="*/ 80 w 176"/>
              <a:gd name="T85" fmla="*/ 128 h 176"/>
              <a:gd name="T86" fmla="*/ 80 w 176"/>
              <a:gd name="T87" fmla="*/ 96 h 176"/>
              <a:gd name="T88" fmla="*/ 48 w 176"/>
              <a:gd name="T89" fmla="*/ 96 h 176"/>
              <a:gd name="T90" fmla="*/ 48 w 176"/>
              <a:gd name="T91" fmla="*/ 80 h 176"/>
              <a:gd name="T92" fmla="*/ 80 w 176"/>
              <a:gd name="T93" fmla="*/ 80 h 176"/>
              <a:gd name="T94" fmla="*/ 80 w 176"/>
              <a:gd name="T95" fmla="*/ 48 h 176"/>
              <a:gd name="T96" fmla="*/ 96 w 176"/>
              <a:gd name="T97" fmla="*/ 48 h 176"/>
              <a:gd name="T98" fmla="*/ 96 w 176"/>
              <a:gd name="T99" fmla="*/ 80 h 176"/>
              <a:gd name="T100" fmla="*/ 128 w 176"/>
              <a:gd name="T101" fmla="*/ 80 h 176"/>
              <a:gd name="T102" fmla="*/ 128 w 176"/>
              <a:gd name="T103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28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4" y="44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44"/>
                  <a:pt x="72" y="48"/>
                </a:cubicBezTo>
                <a:cubicBezTo>
                  <a:pt x="72" y="72"/>
                  <a:pt x="72" y="72"/>
                  <a:pt x="72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44" y="72"/>
                  <a:pt x="40" y="76"/>
                  <a:pt x="40" y="80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100"/>
                  <a:pt x="44" y="104"/>
                  <a:pt x="48" y="104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132"/>
                  <a:pt x="76" y="136"/>
                  <a:pt x="8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100" y="136"/>
                  <a:pt x="104" y="132"/>
                  <a:pt x="104" y="128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2" y="104"/>
                  <a:pt x="136" y="100"/>
                  <a:pt x="136" y="9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moveTo>
                  <a:pt x="128" y="96"/>
                </a:moveTo>
                <a:cubicBezTo>
                  <a:pt x="96" y="96"/>
                  <a:pt x="96" y="96"/>
                  <a:pt x="96" y="96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96"/>
                  <a:pt x="80" y="96"/>
                  <a:pt x="80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48"/>
                  <a:pt x="80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80"/>
                  <a:pt x="96" y="80"/>
                  <a:pt x="96" y="80"/>
                </a:cubicBezTo>
                <a:cubicBezTo>
                  <a:pt x="128" y="80"/>
                  <a:pt x="128" y="80"/>
                  <a:pt x="128" y="80"/>
                </a:cubicBezTo>
                <a:lnTo>
                  <a:pt x="128" y="9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85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3696088" y="5240378"/>
            <a:ext cx="12264896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Adquisiciones y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3696088" y="3787638"/>
            <a:ext cx="8164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D78BD36-790C-4086-9E06-8ECA7AC3ED08}"/>
              </a:ext>
            </a:extLst>
          </p:cNvPr>
          <p:cNvSpPr txBox="1"/>
          <p:nvPr/>
        </p:nvSpPr>
        <p:spPr>
          <a:xfrm>
            <a:off x="3696088" y="7102426"/>
            <a:ext cx="1226489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Contrataciones</a:t>
            </a:r>
            <a:endParaRPr lang="es-SV"/>
          </a:p>
        </p:txBody>
      </p:sp>
      <p:grpSp>
        <p:nvGrpSpPr>
          <p:cNvPr id="9" name="Google Shape;10202;p79">
            <a:extLst>
              <a:ext uri="{FF2B5EF4-FFF2-40B4-BE49-F238E27FC236}">
                <a16:creationId xmlns:a16="http://schemas.microsoft.com/office/drawing/2014/main" id="{C04EFC97-AA2D-4DDF-8B7A-A4B4AA38CFCC}"/>
              </a:ext>
            </a:extLst>
          </p:cNvPr>
          <p:cNvGrpSpPr/>
          <p:nvPr/>
        </p:nvGrpSpPr>
        <p:grpSpPr>
          <a:xfrm>
            <a:off x="20182116" y="2155372"/>
            <a:ext cx="1632856" cy="1468981"/>
            <a:chOff x="1049375" y="2318350"/>
            <a:chExt cx="298525" cy="295400"/>
          </a:xfrm>
          <a:solidFill>
            <a:schemeClr val="accent5"/>
          </a:solidFill>
        </p:grpSpPr>
        <p:sp>
          <p:nvSpPr>
            <p:cNvPr id="10" name="Google Shape;10203;p79">
              <a:extLst>
                <a:ext uri="{FF2B5EF4-FFF2-40B4-BE49-F238E27FC236}">
                  <a16:creationId xmlns:a16="http://schemas.microsoft.com/office/drawing/2014/main" id="{0F5F7777-C1BA-49D7-8907-4F4B6EF79D02}"/>
                </a:ext>
              </a:extLst>
            </p:cNvPr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04;p79">
              <a:extLst>
                <a:ext uri="{FF2B5EF4-FFF2-40B4-BE49-F238E27FC236}">
                  <a16:creationId xmlns:a16="http://schemas.microsoft.com/office/drawing/2014/main" id="{90952063-01C6-4C54-A8B4-1C5BCF51A58C}"/>
                </a:ext>
              </a:extLst>
            </p:cNvPr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05;p79">
              <a:extLst>
                <a:ext uri="{FF2B5EF4-FFF2-40B4-BE49-F238E27FC236}">
                  <a16:creationId xmlns:a16="http://schemas.microsoft.com/office/drawing/2014/main" id="{6D86D900-D1F4-4F8F-890D-F70D06E9FEEA}"/>
                </a:ext>
              </a:extLst>
            </p:cNvPr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06;p79">
              <a:extLst>
                <a:ext uri="{FF2B5EF4-FFF2-40B4-BE49-F238E27FC236}">
                  <a16:creationId xmlns:a16="http://schemas.microsoft.com/office/drawing/2014/main" id="{66031792-C640-45A8-BA8C-04C19251FDB0}"/>
                </a:ext>
              </a:extLst>
            </p:cNvPr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0618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794493" y="2677482"/>
            <a:ext cx="114126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 DE COMPRA ATENDIDOS POR LIBRE GESTIÓN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717324"/>
              </p:ext>
            </p:extLst>
          </p:nvPr>
        </p:nvGraphicFramePr>
        <p:xfrm>
          <a:off x="336813" y="3837327"/>
          <a:ext cx="12715869" cy="313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8204595" y="7936411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636685"/>
              </p:ext>
            </p:extLst>
          </p:nvPr>
        </p:nvGraphicFramePr>
        <p:xfrm>
          <a:off x="16234324" y="8353493"/>
          <a:ext cx="6420126" cy="507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218981" y="238917"/>
            <a:ext cx="23479916" cy="163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5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GERENCIA de ADQUISICIONES Y CONTRATACIONES</a:t>
            </a:r>
            <a:endParaRPr lang="es-419" sz="55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1785131" y="8390506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defRPr/>
            </a:pPr>
            <a:r>
              <a:rPr lang="en-US" sz="20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73%</a:t>
            </a:r>
            <a:endParaRPr lang="en-US" sz="3200" b="1" kern="120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20918288" y="880877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  <a:endParaRPr lang="en-US" sz="2400" b="1" kern="120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508840" y="3390333"/>
            <a:ext cx="2284600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5 días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074632" y="3722247"/>
            <a:ext cx="9118942" cy="1188720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074632" y="5053508"/>
            <a:ext cx="9133798" cy="1134829"/>
          </a:xfrm>
          <a:prstGeom prst="roundRect">
            <a:avLst>
              <a:gd name="adj" fmla="val 1282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490903" y="3976348"/>
            <a:ext cx="18014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 días</a:t>
            </a: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490903" y="5240035"/>
            <a:ext cx="542738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League Spartan" charset="0"/>
                <a:cs typeface="Poppins" pitchFamily="2" charset="77"/>
              </a:rPr>
              <a:t>2 días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058565" y="3952425"/>
            <a:ext cx="588341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TIEMPO DE RESPUESTA PROCESOS </a:t>
            </a:r>
          </a:p>
          <a:p>
            <a:pPr algn="ctr"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DE COMPRA FORMACIÓN INICIAL</a:t>
            </a:r>
            <a:endParaRPr lang="es-ES"/>
          </a:p>
        </p:txBody>
      </p:sp>
      <p:sp>
        <p:nvSpPr>
          <p:cNvPr id="85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090704" y="5192809"/>
            <a:ext cx="58191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s-SV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TIEMPO DE RESPUESTA PROCESOS </a:t>
            </a:r>
          </a:p>
          <a:p>
            <a:pPr algn="ctr">
              <a:defRPr/>
            </a:pPr>
            <a:r>
              <a:rPr lang="es-SV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DE COMPRA FORMACIÓN CONTINUA</a:t>
            </a:r>
          </a:p>
        </p:txBody>
      </p:sp>
      <p:sp>
        <p:nvSpPr>
          <p:cNvPr id="86" name="Freeform 77"/>
          <p:cNvSpPr>
            <a:spLocks noEditPoints="1"/>
          </p:cNvSpPr>
          <p:nvPr/>
        </p:nvSpPr>
        <p:spPr bwMode="auto">
          <a:xfrm>
            <a:off x="14288566" y="3964161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30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828" y="502251"/>
            <a:ext cx="1856734" cy="1015063"/>
          </a:xfrm>
          <a:prstGeom prst="rect">
            <a:avLst/>
          </a:prstGeom>
        </p:spPr>
      </p:pic>
      <p:sp>
        <p:nvSpPr>
          <p:cNvPr id="29" name="Freeform 77"/>
          <p:cNvSpPr>
            <a:spLocks noEditPoints="1"/>
          </p:cNvSpPr>
          <p:nvPr/>
        </p:nvSpPr>
        <p:spPr bwMode="auto">
          <a:xfrm>
            <a:off x="14288566" y="5238456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38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8497"/>
              </p:ext>
            </p:extLst>
          </p:nvPr>
        </p:nvGraphicFramePr>
        <p:xfrm>
          <a:off x="315443" y="7977652"/>
          <a:ext cx="14478446" cy="554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Rectángulo 41"/>
          <p:cNvSpPr/>
          <p:nvPr/>
        </p:nvSpPr>
        <p:spPr>
          <a:xfrm>
            <a:off x="3165532" y="11638526"/>
            <a:ext cx="872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buClrTx/>
              <a:buFontTx/>
              <a:buNone/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831</a:t>
            </a:r>
            <a:r>
              <a:rPr lang="en-US" sz="3200" b="1" kern="1200">
                <a:solidFill>
                  <a:srgbClr val="737572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6486200" y="11015617"/>
            <a:ext cx="469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buClrTx/>
              <a:buFontTx/>
              <a:buNone/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sz="3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sz="3200" b="1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9618084" y="11540168"/>
            <a:ext cx="379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buClrTx/>
              <a:buFontTx/>
              <a:buNone/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sz="3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12461927" y="10352143"/>
            <a:ext cx="915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buClrTx/>
              <a:buFontTx/>
              <a:buNone/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sz="3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794493" y="7910405"/>
            <a:ext cx="1093865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 DE COMPRA ATENDIDOS POR MODALIDAD</a:t>
            </a:r>
          </a:p>
        </p:txBody>
      </p:sp>
      <p:sp>
        <p:nvSpPr>
          <p:cNvPr id="52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4074632" y="2400243"/>
            <a:ext cx="9118942" cy="1188720"/>
          </a:xfrm>
          <a:prstGeom prst="roundRect">
            <a:avLst>
              <a:gd name="adj" fmla="val 128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490903" y="2622472"/>
            <a:ext cx="18014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5 </a:t>
            </a:r>
            <a:r>
              <a:rPr lang="en-US" sz="4000" b="1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7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010439" y="2584519"/>
            <a:ext cx="588341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Lato Light" panose="020F0502020204030203" pitchFamily="34" charset="0"/>
                <a:cs typeface="Poppins" pitchFamily="2" charset="77"/>
              </a:rPr>
              <a:t>TIEMPO DE ENTREGA INFORME</a:t>
            </a:r>
          </a:p>
          <a:p>
            <a:pPr algn="ctr"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Lato Light" panose="020F0502020204030203" pitchFamily="34" charset="0"/>
                <a:cs typeface="Poppins" pitchFamily="2" charset="77"/>
              </a:rPr>
              <a:t>DE GESTION DE COMPRA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59" name="Freeform 77"/>
          <p:cNvSpPr>
            <a:spLocks noEditPoints="1"/>
          </p:cNvSpPr>
          <p:nvPr/>
        </p:nvSpPr>
        <p:spPr bwMode="auto">
          <a:xfrm>
            <a:off x="14288566" y="2642942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0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4074632" y="6321539"/>
            <a:ext cx="9133798" cy="1134829"/>
          </a:xfrm>
          <a:prstGeom prst="roundRect">
            <a:avLst>
              <a:gd name="adj" fmla="val 128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5490903" y="6508066"/>
            <a:ext cx="542738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League Spartan" charset="0"/>
                <a:cs typeface="Poppins" pitchFamily="2" charset="77"/>
              </a:rPr>
              <a:t>85%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3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090704" y="6460840"/>
            <a:ext cx="58191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s-SV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PORCENTAJE DE GARANTÍAS ENTREGADAS A TIEMPO</a:t>
            </a:r>
          </a:p>
        </p:txBody>
      </p:sp>
      <p:sp>
        <p:nvSpPr>
          <p:cNvPr id="64" name="Freeform 77"/>
          <p:cNvSpPr>
            <a:spLocks noEditPoints="1"/>
          </p:cNvSpPr>
          <p:nvPr/>
        </p:nvSpPr>
        <p:spPr bwMode="auto">
          <a:xfrm>
            <a:off x="14288566" y="650648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66693BC9-A4E4-451A-8561-2041945DA38A}"/>
              </a:ext>
            </a:extLst>
          </p:cNvPr>
          <p:cNvSpPr txBox="1"/>
          <p:nvPr/>
        </p:nvSpPr>
        <p:spPr>
          <a:xfrm>
            <a:off x="9032103" y="3996214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defRPr/>
            </a:pPr>
            <a:r>
              <a:rPr lang="en-US" sz="20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36%</a:t>
            </a:r>
            <a:endParaRPr lang="en-US" sz="3200" b="1" kern="120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498E997A-83EC-48BB-9414-BFA9BE086CFE}"/>
              </a:ext>
            </a:extLst>
          </p:cNvPr>
          <p:cNvSpPr txBox="1"/>
          <p:nvPr/>
        </p:nvSpPr>
        <p:spPr>
          <a:xfrm>
            <a:off x="8165260" y="4414478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000" b="1" kern="120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  <a:endParaRPr lang="en-US" sz="2400" b="1" kern="120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0728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5814991" y="5870737"/>
            <a:ext cx="576952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99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Legal</a:t>
            </a:r>
            <a:endParaRPr kumimoji="0" lang="es-SV" sz="199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5778602" y="4702037"/>
            <a:ext cx="61927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Gerencia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13" y="10850097"/>
            <a:ext cx="2931232" cy="1602483"/>
          </a:xfrm>
          <a:prstGeom prst="rect">
            <a:avLst/>
          </a:prstGeom>
        </p:spPr>
      </p:pic>
      <p:grpSp>
        <p:nvGrpSpPr>
          <p:cNvPr id="9" name="Google Shape;10287;p79">
            <a:extLst>
              <a:ext uri="{FF2B5EF4-FFF2-40B4-BE49-F238E27FC236}">
                <a16:creationId xmlns:a16="http://schemas.microsoft.com/office/drawing/2014/main" id="{52646D1A-3276-4BF1-906F-714A0032C27F}"/>
              </a:ext>
            </a:extLst>
          </p:cNvPr>
          <p:cNvGrpSpPr/>
          <p:nvPr/>
        </p:nvGrpSpPr>
        <p:grpSpPr>
          <a:xfrm>
            <a:off x="20032532" y="2057399"/>
            <a:ext cx="1684468" cy="1576621"/>
            <a:chOff x="6524150" y="1938725"/>
            <a:chExt cx="297725" cy="276625"/>
          </a:xfrm>
          <a:solidFill>
            <a:schemeClr val="accent5"/>
          </a:solidFill>
        </p:grpSpPr>
        <p:sp>
          <p:nvSpPr>
            <p:cNvPr id="10" name="Google Shape;10288;p79">
              <a:extLst>
                <a:ext uri="{FF2B5EF4-FFF2-40B4-BE49-F238E27FC236}">
                  <a16:creationId xmlns:a16="http://schemas.microsoft.com/office/drawing/2014/main" id="{EDD5AFEB-2CD7-49DC-9F7B-A972AA72C269}"/>
                </a:ext>
              </a:extLst>
            </p:cNvPr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0289;p79">
              <a:extLst>
                <a:ext uri="{FF2B5EF4-FFF2-40B4-BE49-F238E27FC236}">
                  <a16:creationId xmlns:a16="http://schemas.microsoft.com/office/drawing/2014/main" id="{F70767C4-98A8-4AD7-B54F-77E830C85361}"/>
                </a:ext>
              </a:extLst>
            </p:cNvPr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290;p79">
              <a:extLst>
                <a:ext uri="{FF2B5EF4-FFF2-40B4-BE49-F238E27FC236}">
                  <a16:creationId xmlns:a16="http://schemas.microsoft.com/office/drawing/2014/main" id="{0017F8F2-0D43-40DD-9553-8C3BE55256E1}"/>
                </a:ext>
              </a:extLst>
            </p:cNvPr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291;p79">
              <a:extLst>
                <a:ext uri="{FF2B5EF4-FFF2-40B4-BE49-F238E27FC236}">
                  <a16:creationId xmlns:a16="http://schemas.microsoft.com/office/drawing/2014/main" id="{66406F5A-389F-4636-88FC-D910C1AB1E8D}"/>
                </a:ext>
              </a:extLst>
            </p:cNvPr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019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954454" y="2821232"/>
            <a:ext cx="105241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CUMPLIMIENTO DE DOCUMENTOS SIN OBSERVACIONES 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/>
        </p:nvGraphicFramePr>
        <p:xfrm>
          <a:off x="-426493" y="3790907"/>
          <a:ext cx="13308094" cy="332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6051551" y="7669674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534701"/>
              </p:ext>
            </p:extLst>
          </p:nvPr>
        </p:nvGraphicFramePr>
        <p:xfrm>
          <a:off x="14598131" y="8499137"/>
          <a:ext cx="7252010" cy="4960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954454" y="7799176"/>
            <a:ext cx="10840754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CANTIDAD DE DOCUMENTOS CON Y SIN OBSERVACIONES - 4T</a:t>
            </a:r>
          </a:p>
        </p:txBody>
      </p:sp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6398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Ejecución GERENCIA LEGAL</a:t>
            </a:r>
            <a:endParaRPr kumimoji="0" lang="es-419" sz="6398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RESULTADOS ACUMULADOS 2020</a:t>
            </a:r>
          </a:p>
        </p:txBody>
      </p:sp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20227308" y="8216072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83%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9360466" y="8553120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C771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EJECUCIÓN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7715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3180442" y="2536373"/>
            <a:ext cx="4406301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3538000" y="2574779"/>
            <a:ext cx="3772186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DOCUMENTOS LEGALES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ELABORADOS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4904248" y="3323936"/>
            <a:ext cx="1353256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624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7706217" y="2527660"/>
            <a:ext cx="4608023" cy="1776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987417" y="2597596"/>
            <a:ext cx="410240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Lato Light" panose="020F0502020204030203" pitchFamily="34" charset="0"/>
                <a:cs typeface="Poppins" pitchFamily="2" charset="77"/>
                <a:sym typeface="Arial"/>
              </a:rPr>
              <a:t>AVANCE  IMPLEMENTACION Y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itchFamily="2" charset="77"/>
              <a:ea typeface="Lato Light" panose="020F0502020204030203" pitchFamily="34" charset="0"/>
              <a:cs typeface="Poppins" pitchFamily="2" charset="77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Lato Light" panose="020F0502020204030203" pitchFamily="34" charset="0"/>
                <a:cs typeface="Poppins" pitchFamily="2" charset="77"/>
                <a:sym typeface="Arial"/>
              </a:rPr>
              <a:t>APLICACIÓN LPA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itchFamily="2" charset="77"/>
              <a:ea typeface="Lato Light" panose="020F0502020204030203" pitchFamily="34" charset="0"/>
              <a:cs typeface="Poppins" pitchFamily="2" charset="77"/>
              <a:sym typeface="Arial"/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096970" y="3307291"/>
            <a:ext cx="2390398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  <a:sym typeface="Arial"/>
              </a:rPr>
              <a:t>100% 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195298" y="4486218"/>
            <a:ext cx="9118942" cy="1188720"/>
          </a:xfrm>
          <a:prstGeom prst="roundRect">
            <a:avLst>
              <a:gd name="adj" fmla="val 128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3180442" y="5865605"/>
            <a:ext cx="9133798" cy="1134829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4693684" y="4740319"/>
            <a:ext cx="9283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2</a:t>
            </a: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4693944" y="6050080"/>
            <a:ext cx="542738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League Spartan" charset="0"/>
                <a:cs typeface="Poppins" pitchFamily="2" charset="77"/>
                <a:sym typeface="Arial"/>
              </a:rPr>
              <a:t>20%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itchFamily="2" charset="77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5891782" y="4869492"/>
            <a:ext cx="58834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cs typeface="Arial"/>
                <a:sym typeface="Arial"/>
              </a:rPr>
              <a:t>DOCUMENTOS OBSERVADOS </a:t>
            </a:r>
          </a:p>
        </p:txBody>
      </p:sp>
      <p:sp>
        <p:nvSpPr>
          <p:cNvPr id="85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6207275" y="5972084"/>
            <a:ext cx="528009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cs typeface="Arial"/>
                <a:sym typeface="Arial"/>
              </a:rPr>
              <a:t>REDUCCIÓN EN TIEMPO DE ELABORACIÓN DE DOCUMENTOS</a:t>
            </a:r>
            <a:endParaRPr kumimoji="0" lang="es-ES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Freeform 77"/>
          <p:cNvSpPr>
            <a:spLocks noEditPoints="1"/>
          </p:cNvSpPr>
          <p:nvPr/>
        </p:nvSpPr>
        <p:spPr bwMode="auto">
          <a:xfrm>
            <a:off x="13539072" y="4717525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graphicFrame>
        <p:nvGraphicFramePr>
          <p:cNvPr id="28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965925"/>
              </p:ext>
            </p:extLst>
          </p:nvPr>
        </p:nvGraphicFramePr>
        <p:xfrm>
          <a:off x="2271211" y="8082894"/>
          <a:ext cx="11054353" cy="502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Freeform 77"/>
          <p:cNvSpPr>
            <a:spLocks noEditPoints="1"/>
          </p:cNvSpPr>
          <p:nvPr/>
        </p:nvSpPr>
        <p:spPr bwMode="auto">
          <a:xfrm>
            <a:off x="13486891" y="6072603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4615353" y="10108642"/>
            <a:ext cx="1872628" cy="140544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149</a:t>
            </a:r>
            <a:endParaRPr kumimoji="0" lang="en-US" sz="3733" b="1" i="0" u="none" strike="noStrike" kern="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Documentos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Poppins SemiBold" pitchFamily="2" charset="77"/>
                <a:ea typeface="League Spartan" charset="0"/>
                <a:cs typeface="Poppins SemiBold" pitchFamily="2" charset="77"/>
                <a:sym typeface="Arial"/>
              </a:rPr>
              <a:t>Legales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9010871" y="8720725"/>
            <a:ext cx="50206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%</a:t>
            </a: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7656188" y="8735537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10%</a:t>
            </a: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6751675" y="9012204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C771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META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8092561" y="9012204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C771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EJECUCIÓN</a:t>
            </a:r>
          </a:p>
        </p:txBody>
      </p:sp>
    </p:spTree>
    <p:extLst>
      <p:ext uri="{BB962C8B-B14F-4D97-AF65-F5344CB8AC3E}">
        <p14:creationId xmlns:p14="http://schemas.microsoft.com/office/powerpoint/2010/main" val="1809869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2026828" y="5412498"/>
            <a:ext cx="15898198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Centro de Atención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2026828" y="3949109"/>
            <a:ext cx="8164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Unidad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D78BD36-790C-4086-9E06-8ECA7AC3ED08}"/>
              </a:ext>
            </a:extLst>
          </p:cNvPr>
          <p:cNvSpPr txBox="1"/>
          <p:nvPr/>
        </p:nvSpPr>
        <p:spPr>
          <a:xfrm>
            <a:off x="2861458" y="7102427"/>
            <a:ext cx="1984971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SV" sz="14500" kern="1200">
                <a:ln w="57150">
                  <a:solidFill>
                    <a:srgbClr val="FFFFFF"/>
                  </a:solidFill>
                  <a:prstDash val="solid"/>
                </a:ln>
                <a:noFill/>
                <a:latin typeface="Impact" panose="020B0806030902050204" pitchFamily="34" charset="0"/>
                <a:ea typeface="+mn-ea"/>
              </a:rPr>
              <a:t>y</a:t>
            </a: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 acceso a la información</a:t>
            </a:r>
            <a:endParaRPr kumimoji="0" lang="es-SV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201;p79">
            <a:extLst>
              <a:ext uri="{FF2B5EF4-FFF2-40B4-BE49-F238E27FC236}">
                <a16:creationId xmlns:a16="http://schemas.microsoft.com/office/drawing/2014/main" id="{E8CF3BBD-70AF-4C39-A9ED-269EA5C23716}"/>
              </a:ext>
            </a:extLst>
          </p:cNvPr>
          <p:cNvSpPr/>
          <p:nvPr/>
        </p:nvSpPr>
        <p:spPr>
          <a:xfrm>
            <a:off x="20280086" y="2152415"/>
            <a:ext cx="1469571" cy="1472528"/>
          </a:xfrm>
          <a:custGeom>
            <a:avLst/>
            <a:gdLst/>
            <a:ahLst/>
            <a:cxnLst/>
            <a:rect l="l" t="t" r="r" b="b"/>
            <a:pathLst>
              <a:path w="11909" h="11847" extrusionOk="0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023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258329" y="2347807"/>
            <a:ext cx="114126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EFICACIA EN REVISIÓN DE INFORMES – DIAS PROMEDIO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271954"/>
              </p:ext>
            </p:extLst>
          </p:nvPr>
        </p:nvGraphicFramePr>
        <p:xfrm>
          <a:off x="440653" y="2966614"/>
          <a:ext cx="13834300" cy="454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5660303" y="7884196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350251"/>
              </p:ext>
            </p:extLst>
          </p:nvPr>
        </p:nvGraphicFramePr>
        <p:xfrm>
          <a:off x="13389317" y="8355858"/>
          <a:ext cx="7252010" cy="5013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648968" y="8003888"/>
            <a:ext cx="7438570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 TOTALES REVISADOS</a:t>
            </a:r>
          </a:p>
        </p:txBody>
      </p:sp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364265" y="346503"/>
            <a:ext cx="23479916" cy="144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CENTRO DE ATENCIÓN Y ACCESO A LA INFORMACIÓN</a:t>
            </a:r>
            <a:endParaRPr lang="es-419" sz="4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schemeClr val="bg1"/>
              </a:solidFill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19283946" y="8807975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defRPr/>
            </a:pPr>
            <a:r>
              <a:rPr lang="en-US" sz="20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50%</a:t>
            </a:r>
            <a:endParaRPr lang="en-US" sz="3200" b="1" kern="120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18417104" y="9208085"/>
            <a:ext cx="2436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  <a:defRPr/>
            </a:pPr>
            <a:r>
              <a:rPr lang="en-US" sz="20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EJECUCIÓN</a:t>
            </a:r>
            <a:endParaRPr lang="en-US" sz="2400" b="1" kern="1200">
              <a:solidFill>
                <a:srgbClr val="FC771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0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360" y="502251"/>
            <a:ext cx="1856734" cy="1015063"/>
          </a:xfrm>
          <a:prstGeom prst="rect">
            <a:avLst/>
          </a:prstGeom>
        </p:spPr>
      </p:pic>
      <p:graphicFrame>
        <p:nvGraphicFramePr>
          <p:cNvPr id="28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4884702"/>
              </p:ext>
            </p:extLst>
          </p:nvPr>
        </p:nvGraphicFramePr>
        <p:xfrm>
          <a:off x="3175460" y="8629261"/>
          <a:ext cx="9003844" cy="502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879286" y="5415570"/>
            <a:ext cx="9542889" cy="1503074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305927" y="5746389"/>
            <a:ext cx="180142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100 %</a:t>
            </a:r>
          </a:p>
        </p:txBody>
      </p:sp>
      <p:sp>
        <p:nvSpPr>
          <p:cNvPr id="24" name="Freeform 77"/>
          <p:cNvSpPr>
            <a:spLocks noEditPoints="1"/>
          </p:cNvSpPr>
          <p:nvPr/>
        </p:nvSpPr>
        <p:spPr bwMode="auto">
          <a:xfrm>
            <a:off x="14332189" y="5746389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879286" y="3757479"/>
            <a:ext cx="9553853" cy="1503074"/>
          </a:xfrm>
          <a:prstGeom prst="roundRect">
            <a:avLst>
              <a:gd name="adj" fmla="val 128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5305927" y="4130777"/>
            <a:ext cx="180142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100 %</a:t>
            </a:r>
          </a:p>
        </p:txBody>
      </p:sp>
      <p:sp>
        <p:nvSpPr>
          <p:cNvPr id="32" name="Freeform 77"/>
          <p:cNvSpPr>
            <a:spLocks noEditPoints="1"/>
          </p:cNvSpPr>
          <p:nvPr/>
        </p:nvSpPr>
        <p:spPr bwMode="auto">
          <a:xfrm>
            <a:off x="14332189" y="415124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015322" y="4267247"/>
            <a:ext cx="637144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Lato Light" panose="020F0502020204030203" pitchFamily="34" charset="0"/>
                <a:cs typeface="Poppins" pitchFamily="2" charset="77"/>
              </a:rPr>
              <a:t>INDICE DE EFICACIA DE REVISIÓN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7422688" y="5629752"/>
            <a:ext cx="5556712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ACTUALIZACIÓN PORTAL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ato Light" panose="020F0502020204030203" pitchFamily="34" charset="0"/>
              <a:cs typeface="Poppins" pitchFamily="2" charset="77"/>
            </a:endParaRPr>
          </a:p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DE TRANSPARENCIA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33" name="TextBox 43">
            <a:extLst>
              <a:ext uri="{FF2B5EF4-FFF2-40B4-BE49-F238E27FC236}">
                <a16:creationId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5887444" y="10418150"/>
            <a:ext cx="1518364" cy="1036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10,800</a:t>
            </a:r>
          </a:p>
          <a:p>
            <a:pPr algn="ctr"/>
            <a:r>
              <a:rPr lang="en-US" sz="2400" b="1" err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Informes</a:t>
            </a:r>
            <a:endParaRPr lang="en-US" sz="2400" b="1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294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3627028" y="6392213"/>
            <a:ext cx="15898198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Servicios Generales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3150455" y="4928824"/>
            <a:ext cx="8164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Unidad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grpSp>
        <p:nvGrpSpPr>
          <p:cNvPr id="9" name="Google Shape;10231;p79">
            <a:extLst>
              <a:ext uri="{FF2B5EF4-FFF2-40B4-BE49-F238E27FC236}">
                <a16:creationId xmlns:a16="http://schemas.microsoft.com/office/drawing/2014/main" id="{C042E782-ED2D-4736-9FBF-58D5D91C0265}"/>
              </a:ext>
            </a:extLst>
          </p:cNvPr>
          <p:cNvGrpSpPr/>
          <p:nvPr/>
        </p:nvGrpSpPr>
        <p:grpSpPr>
          <a:xfrm>
            <a:off x="19986171" y="1989166"/>
            <a:ext cx="1794571" cy="1766405"/>
            <a:chOff x="1412450" y="1954475"/>
            <a:chExt cx="297750" cy="296175"/>
          </a:xfrm>
          <a:solidFill>
            <a:schemeClr val="accent5"/>
          </a:solidFill>
        </p:grpSpPr>
        <p:sp>
          <p:nvSpPr>
            <p:cNvPr id="10" name="Google Shape;10232;p79">
              <a:extLst>
                <a:ext uri="{FF2B5EF4-FFF2-40B4-BE49-F238E27FC236}">
                  <a16:creationId xmlns:a16="http://schemas.microsoft.com/office/drawing/2014/main" id="{2FD48130-12D2-49C1-B429-4138119E3BBA}"/>
                </a:ext>
              </a:extLst>
            </p:cNvPr>
            <p:cNvSpPr/>
            <p:nvPr/>
          </p:nvSpPr>
          <p:spPr>
            <a:xfrm>
              <a:off x="1483350" y="2023800"/>
              <a:ext cx="155975" cy="155975"/>
            </a:xfrm>
            <a:custGeom>
              <a:avLst/>
              <a:gdLst/>
              <a:ahLst/>
              <a:cxnLst/>
              <a:rect l="l" t="t" r="r" b="b"/>
              <a:pathLst>
                <a:path w="6239" h="6239" extrusionOk="0">
                  <a:moveTo>
                    <a:pt x="3119" y="2079"/>
                  </a:moveTo>
                  <a:cubicBezTo>
                    <a:pt x="3529" y="2079"/>
                    <a:pt x="3844" y="2395"/>
                    <a:pt x="3844" y="2773"/>
                  </a:cubicBezTo>
                  <a:cubicBezTo>
                    <a:pt x="3844" y="3182"/>
                    <a:pt x="3529" y="3497"/>
                    <a:pt x="3119" y="3497"/>
                  </a:cubicBezTo>
                  <a:cubicBezTo>
                    <a:pt x="2741" y="3497"/>
                    <a:pt x="2426" y="3182"/>
                    <a:pt x="2426" y="2773"/>
                  </a:cubicBezTo>
                  <a:cubicBezTo>
                    <a:pt x="2426" y="2395"/>
                    <a:pt x="2741" y="2079"/>
                    <a:pt x="3119" y="2079"/>
                  </a:cubicBezTo>
                  <a:close/>
                  <a:moveTo>
                    <a:pt x="3119" y="725"/>
                  </a:moveTo>
                  <a:cubicBezTo>
                    <a:pt x="4474" y="725"/>
                    <a:pt x="5577" y="1827"/>
                    <a:pt x="5577" y="3182"/>
                  </a:cubicBezTo>
                  <a:cubicBezTo>
                    <a:pt x="5577" y="3686"/>
                    <a:pt x="5388" y="4159"/>
                    <a:pt x="5136" y="4537"/>
                  </a:cubicBezTo>
                  <a:cubicBezTo>
                    <a:pt x="4884" y="4190"/>
                    <a:pt x="4537" y="3907"/>
                    <a:pt x="4191" y="3718"/>
                  </a:cubicBezTo>
                  <a:cubicBezTo>
                    <a:pt x="4411" y="3497"/>
                    <a:pt x="4537" y="3182"/>
                    <a:pt x="4537" y="2804"/>
                  </a:cubicBezTo>
                  <a:cubicBezTo>
                    <a:pt x="4537" y="2079"/>
                    <a:pt x="3907" y="1449"/>
                    <a:pt x="3151" y="1449"/>
                  </a:cubicBezTo>
                  <a:cubicBezTo>
                    <a:pt x="2426" y="1449"/>
                    <a:pt x="1796" y="2079"/>
                    <a:pt x="1796" y="2804"/>
                  </a:cubicBezTo>
                  <a:cubicBezTo>
                    <a:pt x="1796" y="3182"/>
                    <a:pt x="1891" y="3497"/>
                    <a:pt x="2143" y="3718"/>
                  </a:cubicBezTo>
                  <a:cubicBezTo>
                    <a:pt x="1733" y="3907"/>
                    <a:pt x="1418" y="4190"/>
                    <a:pt x="1198" y="4537"/>
                  </a:cubicBezTo>
                  <a:cubicBezTo>
                    <a:pt x="914" y="4159"/>
                    <a:pt x="756" y="3686"/>
                    <a:pt x="756" y="3182"/>
                  </a:cubicBezTo>
                  <a:cubicBezTo>
                    <a:pt x="662" y="1796"/>
                    <a:pt x="1796" y="725"/>
                    <a:pt x="3119" y="725"/>
                  </a:cubicBezTo>
                  <a:close/>
                  <a:moveTo>
                    <a:pt x="3119" y="4190"/>
                  </a:moveTo>
                  <a:cubicBezTo>
                    <a:pt x="3749" y="4190"/>
                    <a:pt x="4317" y="4505"/>
                    <a:pt x="4632" y="5041"/>
                  </a:cubicBezTo>
                  <a:cubicBezTo>
                    <a:pt x="4222" y="5387"/>
                    <a:pt x="3686" y="5577"/>
                    <a:pt x="3119" y="5577"/>
                  </a:cubicBezTo>
                  <a:cubicBezTo>
                    <a:pt x="2584" y="5577"/>
                    <a:pt x="2017" y="5387"/>
                    <a:pt x="1639" y="5041"/>
                  </a:cubicBezTo>
                  <a:cubicBezTo>
                    <a:pt x="1954" y="4505"/>
                    <a:pt x="2489" y="4190"/>
                    <a:pt x="3119" y="4190"/>
                  </a:cubicBezTo>
                  <a:close/>
                  <a:moveTo>
                    <a:pt x="3119" y="0"/>
                  </a:moveTo>
                  <a:cubicBezTo>
                    <a:pt x="1387" y="0"/>
                    <a:pt x="0" y="1418"/>
                    <a:pt x="0" y="3119"/>
                  </a:cubicBezTo>
                  <a:cubicBezTo>
                    <a:pt x="0" y="4852"/>
                    <a:pt x="1387" y="6238"/>
                    <a:pt x="3119" y="6238"/>
                  </a:cubicBezTo>
                  <a:cubicBezTo>
                    <a:pt x="4852" y="6238"/>
                    <a:pt x="6238" y="4820"/>
                    <a:pt x="6238" y="3119"/>
                  </a:cubicBezTo>
                  <a:cubicBezTo>
                    <a:pt x="6238" y="1386"/>
                    <a:pt x="4821" y="0"/>
                    <a:pt x="3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33;p79">
              <a:extLst>
                <a:ext uri="{FF2B5EF4-FFF2-40B4-BE49-F238E27FC236}">
                  <a16:creationId xmlns:a16="http://schemas.microsoft.com/office/drawing/2014/main" id="{861DFDB8-0712-4351-BC5B-FC68416422F1}"/>
                </a:ext>
              </a:extLst>
            </p:cNvPr>
            <p:cNvSpPr/>
            <p:nvPr/>
          </p:nvSpPr>
          <p:spPr>
            <a:xfrm>
              <a:off x="1412450" y="1954475"/>
              <a:ext cx="297750" cy="296175"/>
            </a:xfrm>
            <a:custGeom>
              <a:avLst/>
              <a:gdLst/>
              <a:ahLst/>
              <a:cxnLst/>
              <a:rect l="l" t="t" r="r" b="b"/>
              <a:pathLst>
                <a:path w="11910" h="11847" extrusionOk="0">
                  <a:moveTo>
                    <a:pt x="6365" y="662"/>
                  </a:moveTo>
                  <a:lnTo>
                    <a:pt x="6522" y="1513"/>
                  </a:lnTo>
                  <a:cubicBezTo>
                    <a:pt x="6554" y="1702"/>
                    <a:pt x="6617" y="1765"/>
                    <a:pt x="6774" y="1797"/>
                  </a:cubicBezTo>
                  <a:cubicBezTo>
                    <a:pt x="7342" y="1923"/>
                    <a:pt x="7814" y="2112"/>
                    <a:pt x="8287" y="2427"/>
                  </a:cubicBezTo>
                  <a:cubicBezTo>
                    <a:pt x="8350" y="2474"/>
                    <a:pt x="8421" y="2498"/>
                    <a:pt x="8488" y="2498"/>
                  </a:cubicBezTo>
                  <a:cubicBezTo>
                    <a:pt x="8554" y="2498"/>
                    <a:pt x="8618" y="2474"/>
                    <a:pt x="8665" y="2427"/>
                  </a:cubicBezTo>
                  <a:lnTo>
                    <a:pt x="9389" y="1923"/>
                  </a:lnTo>
                  <a:lnTo>
                    <a:pt x="9925" y="2490"/>
                  </a:lnTo>
                  <a:lnTo>
                    <a:pt x="9421" y="3183"/>
                  </a:lnTo>
                  <a:cubicBezTo>
                    <a:pt x="9358" y="3309"/>
                    <a:pt x="9358" y="3466"/>
                    <a:pt x="9421" y="3592"/>
                  </a:cubicBezTo>
                  <a:cubicBezTo>
                    <a:pt x="9736" y="4065"/>
                    <a:pt x="9925" y="4537"/>
                    <a:pt x="10051" y="5073"/>
                  </a:cubicBezTo>
                  <a:cubicBezTo>
                    <a:pt x="10082" y="5231"/>
                    <a:pt x="10209" y="5294"/>
                    <a:pt x="10335" y="5357"/>
                  </a:cubicBezTo>
                  <a:lnTo>
                    <a:pt x="11185" y="5514"/>
                  </a:lnTo>
                  <a:lnTo>
                    <a:pt x="11185" y="6302"/>
                  </a:lnTo>
                  <a:lnTo>
                    <a:pt x="10335" y="6459"/>
                  </a:lnTo>
                  <a:cubicBezTo>
                    <a:pt x="10177" y="6491"/>
                    <a:pt x="10082" y="6585"/>
                    <a:pt x="10051" y="6743"/>
                  </a:cubicBezTo>
                  <a:cubicBezTo>
                    <a:pt x="9925" y="7278"/>
                    <a:pt x="9736" y="7751"/>
                    <a:pt x="9421" y="8224"/>
                  </a:cubicBezTo>
                  <a:cubicBezTo>
                    <a:pt x="9358" y="8350"/>
                    <a:pt x="9358" y="8507"/>
                    <a:pt x="9421" y="8633"/>
                  </a:cubicBezTo>
                  <a:lnTo>
                    <a:pt x="9925" y="9326"/>
                  </a:lnTo>
                  <a:lnTo>
                    <a:pt x="9389" y="9893"/>
                  </a:lnTo>
                  <a:lnTo>
                    <a:pt x="8665" y="9358"/>
                  </a:lnTo>
                  <a:cubicBezTo>
                    <a:pt x="8618" y="9326"/>
                    <a:pt x="8554" y="9310"/>
                    <a:pt x="8488" y="9310"/>
                  </a:cubicBezTo>
                  <a:cubicBezTo>
                    <a:pt x="8421" y="9310"/>
                    <a:pt x="8350" y="9326"/>
                    <a:pt x="8287" y="9358"/>
                  </a:cubicBezTo>
                  <a:cubicBezTo>
                    <a:pt x="7814" y="9673"/>
                    <a:pt x="7342" y="9893"/>
                    <a:pt x="6774" y="9988"/>
                  </a:cubicBezTo>
                  <a:cubicBezTo>
                    <a:pt x="6617" y="10051"/>
                    <a:pt x="6554" y="10145"/>
                    <a:pt x="6522" y="10271"/>
                  </a:cubicBezTo>
                  <a:lnTo>
                    <a:pt x="6365" y="11153"/>
                  </a:lnTo>
                  <a:lnTo>
                    <a:pt x="5577" y="11153"/>
                  </a:lnTo>
                  <a:lnTo>
                    <a:pt x="5420" y="10271"/>
                  </a:lnTo>
                  <a:cubicBezTo>
                    <a:pt x="5357" y="10114"/>
                    <a:pt x="5294" y="10051"/>
                    <a:pt x="5136" y="9988"/>
                  </a:cubicBezTo>
                  <a:cubicBezTo>
                    <a:pt x="4569" y="9893"/>
                    <a:pt x="4097" y="9673"/>
                    <a:pt x="3624" y="9358"/>
                  </a:cubicBezTo>
                  <a:cubicBezTo>
                    <a:pt x="3561" y="9326"/>
                    <a:pt x="3498" y="9310"/>
                    <a:pt x="3435" y="9310"/>
                  </a:cubicBezTo>
                  <a:cubicBezTo>
                    <a:pt x="3372" y="9310"/>
                    <a:pt x="3309" y="9326"/>
                    <a:pt x="3246" y="9358"/>
                  </a:cubicBezTo>
                  <a:lnTo>
                    <a:pt x="2521" y="9893"/>
                  </a:lnTo>
                  <a:lnTo>
                    <a:pt x="1986" y="9326"/>
                  </a:lnTo>
                  <a:lnTo>
                    <a:pt x="2490" y="8633"/>
                  </a:lnTo>
                  <a:cubicBezTo>
                    <a:pt x="2584" y="8507"/>
                    <a:pt x="2584" y="8350"/>
                    <a:pt x="2490" y="8224"/>
                  </a:cubicBezTo>
                  <a:cubicBezTo>
                    <a:pt x="2175" y="7751"/>
                    <a:pt x="1986" y="7278"/>
                    <a:pt x="1860" y="6743"/>
                  </a:cubicBezTo>
                  <a:cubicBezTo>
                    <a:pt x="1828" y="6585"/>
                    <a:pt x="1702" y="6491"/>
                    <a:pt x="1576" y="6459"/>
                  </a:cubicBezTo>
                  <a:lnTo>
                    <a:pt x="726" y="6302"/>
                  </a:lnTo>
                  <a:lnTo>
                    <a:pt x="726" y="5514"/>
                  </a:lnTo>
                  <a:lnTo>
                    <a:pt x="1576" y="5357"/>
                  </a:lnTo>
                  <a:cubicBezTo>
                    <a:pt x="1734" y="5325"/>
                    <a:pt x="1828" y="5231"/>
                    <a:pt x="1860" y="5073"/>
                  </a:cubicBezTo>
                  <a:cubicBezTo>
                    <a:pt x="1986" y="4506"/>
                    <a:pt x="2175" y="4065"/>
                    <a:pt x="2490" y="3592"/>
                  </a:cubicBezTo>
                  <a:cubicBezTo>
                    <a:pt x="2584" y="3466"/>
                    <a:pt x="2584" y="3309"/>
                    <a:pt x="2490" y="3183"/>
                  </a:cubicBezTo>
                  <a:lnTo>
                    <a:pt x="1986" y="2490"/>
                  </a:lnTo>
                  <a:lnTo>
                    <a:pt x="2521" y="1923"/>
                  </a:lnTo>
                  <a:lnTo>
                    <a:pt x="3246" y="2427"/>
                  </a:lnTo>
                  <a:cubicBezTo>
                    <a:pt x="3309" y="2474"/>
                    <a:pt x="3372" y="2498"/>
                    <a:pt x="3435" y="2498"/>
                  </a:cubicBezTo>
                  <a:cubicBezTo>
                    <a:pt x="3498" y="2498"/>
                    <a:pt x="3561" y="2474"/>
                    <a:pt x="3624" y="2427"/>
                  </a:cubicBezTo>
                  <a:cubicBezTo>
                    <a:pt x="4097" y="2112"/>
                    <a:pt x="4569" y="1923"/>
                    <a:pt x="5136" y="1797"/>
                  </a:cubicBezTo>
                  <a:cubicBezTo>
                    <a:pt x="5294" y="1765"/>
                    <a:pt x="5357" y="1639"/>
                    <a:pt x="5420" y="1513"/>
                  </a:cubicBezTo>
                  <a:lnTo>
                    <a:pt x="5577" y="662"/>
                  </a:lnTo>
                  <a:close/>
                  <a:moveTo>
                    <a:pt x="5262" y="1"/>
                  </a:moveTo>
                  <a:cubicBezTo>
                    <a:pt x="5073" y="1"/>
                    <a:pt x="4916" y="127"/>
                    <a:pt x="4884" y="284"/>
                  </a:cubicBezTo>
                  <a:lnTo>
                    <a:pt x="4727" y="1166"/>
                  </a:lnTo>
                  <a:cubicBezTo>
                    <a:pt x="4254" y="1292"/>
                    <a:pt x="3813" y="1481"/>
                    <a:pt x="3435" y="1734"/>
                  </a:cubicBezTo>
                  <a:lnTo>
                    <a:pt x="2679" y="1229"/>
                  </a:lnTo>
                  <a:cubicBezTo>
                    <a:pt x="2610" y="1174"/>
                    <a:pt x="2541" y="1149"/>
                    <a:pt x="2474" y="1149"/>
                  </a:cubicBezTo>
                  <a:cubicBezTo>
                    <a:pt x="2389" y="1149"/>
                    <a:pt x="2309" y="1190"/>
                    <a:pt x="2238" y="1261"/>
                  </a:cubicBezTo>
                  <a:lnTo>
                    <a:pt x="1261" y="2238"/>
                  </a:lnTo>
                  <a:cubicBezTo>
                    <a:pt x="1135" y="2364"/>
                    <a:pt x="1135" y="2553"/>
                    <a:pt x="1230" y="2679"/>
                  </a:cubicBezTo>
                  <a:lnTo>
                    <a:pt x="1734" y="3435"/>
                  </a:lnTo>
                  <a:cubicBezTo>
                    <a:pt x="1513" y="3813"/>
                    <a:pt x="1324" y="4254"/>
                    <a:pt x="1198" y="4726"/>
                  </a:cubicBezTo>
                  <a:lnTo>
                    <a:pt x="284" y="4884"/>
                  </a:lnTo>
                  <a:cubicBezTo>
                    <a:pt x="127" y="4915"/>
                    <a:pt x="1" y="5042"/>
                    <a:pt x="1" y="5231"/>
                  </a:cubicBezTo>
                  <a:lnTo>
                    <a:pt x="1" y="6617"/>
                  </a:lnTo>
                  <a:cubicBezTo>
                    <a:pt x="64" y="6774"/>
                    <a:pt x="158" y="6932"/>
                    <a:pt x="316" y="6963"/>
                  </a:cubicBezTo>
                  <a:lnTo>
                    <a:pt x="1230" y="7121"/>
                  </a:lnTo>
                  <a:cubicBezTo>
                    <a:pt x="1356" y="7593"/>
                    <a:pt x="1545" y="8034"/>
                    <a:pt x="1797" y="8413"/>
                  </a:cubicBezTo>
                  <a:lnTo>
                    <a:pt x="1261" y="9169"/>
                  </a:lnTo>
                  <a:cubicBezTo>
                    <a:pt x="1167" y="9295"/>
                    <a:pt x="1198" y="9484"/>
                    <a:pt x="1324" y="9610"/>
                  </a:cubicBezTo>
                  <a:lnTo>
                    <a:pt x="2301" y="10586"/>
                  </a:lnTo>
                  <a:cubicBezTo>
                    <a:pt x="2368" y="10654"/>
                    <a:pt x="2454" y="10685"/>
                    <a:pt x="2533" y="10685"/>
                  </a:cubicBezTo>
                  <a:cubicBezTo>
                    <a:pt x="2602" y="10685"/>
                    <a:pt x="2666" y="10662"/>
                    <a:pt x="2710" y="10618"/>
                  </a:cubicBezTo>
                  <a:lnTo>
                    <a:pt x="3466" y="10114"/>
                  </a:lnTo>
                  <a:cubicBezTo>
                    <a:pt x="3876" y="10366"/>
                    <a:pt x="4286" y="10555"/>
                    <a:pt x="4790" y="10681"/>
                  </a:cubicBezTo>
                  <a:lnTo>
                    <a:pt x="4947" y="11563"/>
                  </a:lnTo>
                  <a:cubicBezTo>
                    <a:pt x="4979" y="11721"/>
                    <a:pt x="5105" y="11847"/>
                    <a:pt x="5294" y="11847"/>
                  </a:cubicBezTo>
                  <a:lnTo>
                    <a:pt x="6680" y="11847"/>
                  </a:lnTo>
                  <a:cubicBezTo>
                    <a:pt x="6837" y="11847"/>
                    <a:pt x="6995" y="11721"/>
                    <a:pt x="7027" y="11563"/>
                  </a:cubicBezTo>
                  <a:lnTo>
                    <a:pt x="7184" y="10681"/>
                  </a:lnTo>
                  <a:cubicBezTo>
                    <a:pt x="7657" y="10555"/>
                    <a:pt x="8098" y="10366"/>
                    <a:pt x="8476" y="10114"/>
                  </a:cubicBezTo>
                  <a:lnTo>
                    <a:pt x="9232" y="10618"/>
                  </a:lnTo>
                  <a:cubicBezTo>
                    <a:pt x="9301" y="10673"/>
                    <a:pt x="9370" y="10698"/>
                    <a:pt x="9436" y="10698"/>
                  </a:cubicBezTo>
                  <a:cubicBezTo>
                    <a:pt x="9521" y="10698"/>
                    <a:pt x="9602" y="10657"/>
                    <a:pt x="9673" y="10586"/>
                  </a:cubicBezTo>
                  <a:lnTo>
                    <a:pt x="10650" y="9610"/>
                  </a:lnTo>
                  <a:cubicBezTo>
                    <a:pt x="10776" y="9484"/>
                    <a:pt x="10776" y="9295"/>
                    <a:pt x="10681" y="9169"/>
                  </a:cubicBezTo>
                  <a:lnTo>
                    <a:pt x="10177" y="8413"/>
                  </a:lnTo>
                  <a:cubicBezTo>
                    <a:pt x="10398" y="8034"/>
                    <a:pt x="10618" y="7593"/>
                    <a:pt x="10713" y="7121"/>
                  </a:cubicBezTo>
                  <a:lnTo>
                    <a:pt x="11626" y="6963"/>
                  </a:lnTo>
                  <a:cubicBezTo>
                    <a:pt x="11784" y="6932"/>
                    <a:pt x="11910" y="6806"/>
                    <a:pt x="11910" y="6617"/>
                  </a:cubicBezTo>
                  <a:lnTo>
                    <a:pt x="11910" y="5231"/>
                  </a:lnTo>
                  <a:cubicBezTo>
                    <a:pt x="11910" y="5073"/>
                    <a:pt x="11784" y="4915"/>
                    <a:pt x="11626" y="4884"/>
                  </a:cubicBezTo>
                  <a:lnTo>
                    <a:pt x="10713" y="4726"/>
                  </a:lnTo>
                  <a:cubicBezTo>
                    <a:pt x="10618" y="4254"/>
                    <a:pt x="10398" y="3813"/>
                    <a:pt x="10177" y="3403"/>
                  </a:cubicBezTo>
                  <a:lnTo>
                    <a:pt x="10681" y="2679"/>
                  </a:lnTo>
                  <a:cubicBezTo>
                    <a:pt x="10807" y="2553"/>
                    <a:pt x="10776" y="2364"/>
                    <a:pt x="10650" y="2238"/>
                  </a:cubicBezTo>
                  <a:lnTo>
                    <a:pt x="9673" y="1261"/>
                  </a:lnTo>
                  <a:cubicBezTo>
                    <a:pt x="9605" y="1193"/>
                    <a:pt x="9520" y="1162"/>
                    <a:pt x="9435" y="1162"/>
                  </a:cubicBezTo>
                  <a:cubicBezTo>
                    <a:pt x="9362" y="1162"/>
                    <a:pt x="9290" y="1186"/>
                    <a:pt x="9232" y="1229"/>
                  </a:cubicBezTo>
                  <a:lnTo>
                    <a:pt x="8476" y="1734"/>
                  </a:lnTo>
                  <a:cubicBezTo>
                    <a:pt x="8098" y="1481"/>
                    <a:pt x="7657" y="1292"/>
                    <a:pt x="7184" y="1166"/>
                  </a:cubicBezTo>
                  <a:lnTo>
                    <a:pt x="6995" y="284"/>
                  </a:lnTo>
                  <a:cubicBezTo>
                    <a:pt x="6932" y="127"/>
                    <a:pt x="6837" y="1"/>
                    <a:pt x="6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0621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637843" y="2663043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MONTOS INVERTIDOS EN MANTENIMIENTO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413135"/>
              </p:ext>
            </p:extLst>
          </p:nvPr>
        </p:nvGraphicFramePr>
        <p:xfrm>
          <a:off x="432601" y="3712298"/>
          <a:ext cx="9683643" cy="3696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8795035" y="8046638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177300"/>
              </p:ext>
            </p:extLst>
          </p:nvPr>
        </p:nvGraphicFramePr>
        <p:xfrm>
          <a:off x="17382917" y="8758526"/>
          <a:ext cx="6224638" cy="470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8" name="Grupo 8"/>
          <p:cNvGrpSpPr/>
          <p:nvPr/>
        </p:nvGrpSpPr>
        <p:grpSpPr>
          <a:xfrm>
            <a:off x="21288248" y="8833107"/>
            <a:ext cx="2436121" cy="740626"/>
            <a:chOff x="21616952" y="8706178"/>
            <a:chExt cx="2436121" cy="740626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483795" y="8706178"/>
              <a:ext cx="830677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46.7%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616952" y="9046694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43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9023599" y="3531787"/>
            <a:ext cx="4368137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9328240" y="3570025"/>
            <a:ext cx="3834703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PROCESO DE DESINFECCIÓN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INSTALACIONES INSAFORP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20764832" y="4294725"/>
            <a:ext cx="963725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25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9023599" y="5486565"/>
            <a:ext cx="4426301" cy="1776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9281128" y="5526279"/>
            <a:ext cx="4014240" cy="7078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MONTO INVERTIDO EN APLICACIÓN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DE PROTOCOLO COVID-19</a:t>
            </a: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9475767" y="6265976"/>
            <a:ext cx="3687175" cy="101566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$18,323.80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9792124" y="8102297"/>
            <a:ext cx="6963891" cy="523220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TOTAL GASTO EN GASOLINA Y DIESEL</a:t>
            </a:r>
          </a:p>
        </p:txBody>
      </p:sp>
      <p:graphicFrame>
        <p:nvGraphicFramePr>
          <p:cNvPr id="57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239609"/>
              </p:ext>
            </p:extLst>
          </p:nvPr>
        </p:nvGraphicFramePr>
        <p:xfrm>
          <a:off x="9792124" y="8406173"/>
          <a:ext cx="7676069" cy="4811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3" name="TextBox 28">
            <a:extLst>
              <a:ext uri="{FF2B5EF4-FFF2-40B4-BE49-F238E27FC236}">
                <a16:creationId xmlns:a16="http://schemas.microsoft.com/office/drawing/2014/main" id="{D1AEB967-82E5-6E4D-AC24-B62E775564D8}"/>
              </a:ext>
            </a:extLst>
          </p:cNvPr>
          <p:cNvSpPr txBox="1"/>
          <p:nvPr/>
        </p:nvSpPr>
        <p:spPr>
          <a:xfrm>
            <a:off x="9374440" y="2663043"/>
            <a:ext cx="8473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HISTÓRICO CONSUMO DE ENERGÍA ELECTRICA EN KW/H</a:t>
            </a:r>
          </a:p>
        </p:txBody>
      </p:sp>
      <p:sp>
        <p:nvSpPr>
          <p:cNvPr id="105" name="TextBox 33">
            <a:extLst>
              <a:ext uri="{FF2B5EF4-FFF2-40B4-BE49-F238E27FC236}">
                <a16:creationId xmlns:a16="http://schemas.microsoft.com/office/drawing/2014/main" id="{1751AED1-6994-D144-A1E1-D6D841D83F53}"/>
              </a:ext>
            </a:extLst>
          </p:cNvPr>
          <p:cNvSpPr txBox="1"/>
          <p:nvPr/>
        </p:nvSpPr>
        <p:spPr>
          <a:xfrm>
            <a:off x="16345521" y="3447737"/>
            <a:ext cx="119776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400" b="1" kern="120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$46,178</a:t>
            </a:r>
          </a:p>
        </p:txBody>
      </p:sp>
      <p:sp>
        <p:nvSpPr>
          <p:cNvPr id="106" name="TextBox 35">
            <a:extLst>
              <a:ext uri="{FF2B5EF4-FFF2-40B4-BE49-F238E27FC236}">
                <a16:creationId xmlns:a16="http://schemas.microsoft.com/office/drawing/2014/main" id="{6AE1FB53-F2F0-F343-83C8-76A89652DBC2}"/>
              </a:ext>
            </a:extLst>
          </p:cNvPr>
          <p:cNvSpPr txBox="1"/>
          <p:nvPr/>
        </p:nvSpPr>
        <p:spPr>
          <a:xfrm>
            <a:off x="15422863" y="3846340"/>
            <a:ext cx="3000017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1800" b="1" kern="1200">
                <a:solidFill>
                  <a:srgbClr val="FC771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CONSUMO  ENERGÍA AL 4T 2020 </a:t>
            </a:r>
          </a:p>
        </p:txBody>
      </p:sp>
      <p:graphicFrame>
        <p:nvGraphicFramePr>
          <p:cNvPr id="108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929033"/>
              </p:ext>
            </p:extLst>
          </p:nvPr>
        </p:nvGraphicFramePr>
        <p:xfrm>
          <a:off x="9792124" y="3292226"/>
          <a:ext cx="7510985" cy="4462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0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637843" y="8102297"/>
            <a:ext cx="814517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SOLICITUDES / REQUERIMIENTOS ATENDIDOS </a:t>
            </a:r>
          </a:p>
        </p:txBody>
      </p:sp>
      <p:graphicFrame>
        <p:nvGraphicFramePr>
          <p:cNvPr id="111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091720"/>
              </p:ext>
            </p:extLst>
          </p:nvPr>
        </p:nvGraphicFramePr>
        <p:xfrm>
          <a:off x="154824" y="8428430"/>
          <a:ext cx="9111216" cy="4917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Rectangle 88" descr="Header Gray Bar">
            <a:extLst>
              <a:ext uri="{FF2B5EF4-FFF2-40B4-BE49-F238E27FC236}">
                <a16:creationId xmlns:a16="http://schemas.microsoft.com/office/drawing/2014/main" id="{D7A5D91E-2151-49F1-898F-F7EBB15B42FE}"/>
              </a:ext>
            </a:extLst>
          </p:cNvPr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0" name="TextBox 214">
            <a:extLst>
              <a:ext uri="{FF2B5EF4-FFF2-40B4-BE49-F238E27FC236}">
                <a16:creationId xmlns:a16="http://schemas.microsoft.com/office/drawing/2014/main" id="{9A536BCA-5701-4F54-B9E4-249B13A1ED15}"/>
              </a:ext>
            </a:extLst>
          </p:cNvPr>
          <p:cNvSpPr txBox="1"/>
          <p:nvPr/>
        </p:nvSpPr>
        <p:spPr>
          <a:xfrm>
            <a:off x="364265" y="346503"/>
            <a:ext cx="23479916" cy="144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UNIDAD SERVICIOS GENERALES</a:t>
            </a:r>
            <a:endParaRPr lang="es-419" sz="4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31" name="Imagen 20">
            <a:extLst>
              <a:ext uri="{FF2B5EF4-FFF2-40B4-BE49-F238E27FC236}">
                <a16:creationId xmlns:a16="http://schemas.microsoft.com/office/drawing/2014/main" id="{09A00F53-69B8-48BB-A922-93761F2F98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360" y="502251"/>
            <a:ext cx="1856734" cy="10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218980" y="2331848"/>
            <a:ext cx="873659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</a:rPr>
              <a:t>CONSUMO DE ENERGÍA ELECTRICA EN KW/H EN 2020</a:t>
            </a:r>
          </a:p>
        </p:txBody>
      </p:sp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349224" y="8186636"/>
            <a:ext cx="597169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  <a:sym typeface="Arial"/>
              </a:rPr>
              <a:t>CONSUMO DE AGUA POTABLE EN 2020</a:t>
            </a:r>
          </a:p>
        </p:txBody>
      </p:sp>
      <p:sp>
        <p:nvSpPr>
          <p:cNvPr id="29" name="Rectangle 88" descr="Header Gray Bar">
            <a:extLst>
              <a:ext uri="{FF2B5EF4-FFF2-40B4-BE49-F238E27FC236}">
                <a16:creationId xmlns:a16="http://schemas.microsoft.com/office/drawing/2014/main" id="{D7A5D91E-2151-49F1-898F-F7EBB15B42FE}"/>
              </a:ext>
            </a:extLst>
          </p:cNvPr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rgbClr val="FC771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14">
            <a:extLst>
              <a:ext uri="{FF2B5EF4-FFF2-40B4-BE49-F238E27FC236}">
                <a16:creationId xmlns:a16="http://schemas.microsoft.com/office/drawing/2014/main" id="{9A536BCA-5701-4F54-B9E4-249B13A1ED15}"/>
              </a:ext>
            </a:extLst>
          </p:cNvPr>
          <p:cNvSpPr txBox="1"/>
          <p:nvPr/>
        </p:nvSpPr>
        <p:spPr>
          <a:xfrm>
            <a:off x="364265" y="346503"/>
            <a:ext cx="23479916" cy="144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Ejecución UNIDAD SERVICIOS GENERALES</a:t>
            </a:r>
            <a:endParaRPr kumimoji="0" lang="es-419" sz="4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RESULTADOS ACUMULADOS 2020: CFP SAN BARTOLO</a:t>
            </a:r>
          </a:p>
        </p:txBody>
      </p:sp>
      <p:pic>
        <p:nvPicPr>
          <p:cNvPr id="31" name="Imagen 20">
            <a:extLst>
              <a:ext uri="{FF2B5EF4-FFF2-40B4-BE49-F238E27FC236}">
                <a16:creationId xmlns:a16="http://schemas.microsoft.com/office/drawing/2014/main" id="{09A00F53-69B8-48BB-A922-93761F2F98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360" y="502251"/>
            <a:ext cx="1856734" cy="1015063"/>
          </a:xfrm>
          <a:prstGeom prst="rect">
            <a:avLst/>
          </a:prstGeom>
        </p:spPr>
      </p:pic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69959104-C104-40D9-A915-D88419913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605855"/>
              </p:ext>
            </p:extLst>
          </p:nvPr>
        </p:nvGraphicFramePr>
        <p:xfrm>
          <a:off x="1661359" y="2907285"/>
          <a:ext cx="8665597" cy="465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B285A966-8766-4A97-8DB7-A75644E6B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59637"/>
              </p:ext>
            </p:extLst>
          </p:nvPr>
        </p:nvGraphicFramePr>
        <p:xfrm>
          <a:off x="1661359" y="8730596"/>
          <a:ext cx="8505316" cy="452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Rounded Rectangle 30">
            <a:extLst>
              <a:ext uri="{FF2B5EF4-FFF2-40B4-BE49-F238E27FC236}">
                <a16:creationId xmlns:a16="http://schemas.microsoft.com/office/drawing/2014/main" id="{F264C34B-5DA3-4E57-BECD-07E586415EB8}"/>
              </a:ext>
            </a:extLst>
          </p:cNvPr>
          <p:cNvSpPr/>
          <p:nvPr/>
        </p:nvSpPr>
        <p:spPr>
          <a:xfrm>
            <a:off x="10675138" y="3892531"/>
            <a:ext cx="3027374" cy="2497575"/>
          </a:xfrm>
          <a:prstGeom prst="roundRect">
            <a:avLst>
              <a:gd name="adj" fmla="val 15682"/>
            </a:avLst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D1F97ACE-6766-4B9E-BC83-53F77770ED47}"/>
              </a:ext>
            </a:extLst>
          </p:cNvPr>
          <p:cNvSpPr txBox="1"/>
          <p:nvPr/>
        </p:nvSpPr>
        <p:spPr>
          <a:xfrm>
            <a:off x="10891671" y="3885665"/>
            <a:ext cx="263726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3600" b="1" i="0" u="none" strike="noStrike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$43,412.05</a:t>
            </a:r>
            <a:r>
              <a:rPr lang="es-SV" sz="360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2BCE776E-6A35-40CA-9C70-868CA91A9BE7}"/>
              </a:ext>
            </a:extLst>
          </p:cNvPr>
          <p:cNvSpPr txBox="1"/>
          <p:nvPr/>
        </p:nvSpPr>
        <p:spPr>
          <a:xfrm>
            <a:off x="10675138" y="4707360"/>
            <a:ext cx="302737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MONTO EN CONSUMO DE ENERGÍA DEL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2020 </a:t>
            </a:r>
          </a:p>
        </p:txBody>
      </p:sp>
      <p:sp>
        <p:nvSpPr>
          <p:cNvPr id="35" name="Rounded Rectangle 30">
            <a:extLst>
              <a:ext uri="{FF2B5EF4-FFF2-40B4-BE49-F238E27FC236}">
                <a16:creationId xmlns:a16="http://schemas.microsoft.com/office/drawing/2014/main" id="{CF9B5BC4-D9F1-4763-ADEC-735EF2B27DAC}"/>
              </a:ext>
            </a:extLst>
          </p:cNvPr>
          <p:cNvSpPr/>
          <p:nvPr/>
        </p:nvSpPr>
        <p:spPr>
          <a:xfrm>
            <a:off x="10891671" y="9835705"/>
            <a:ext cx="3027374" cy="2497575"/>
          </a:xfrm>
          <a:prstGeom prst="roundRect">
            <a:avLst>
              <a:gd name="adj" fmla="val 15682"/>
            </a:avLst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05193CD7-483E-41FF-A497-E9263D94C789}"/>
              </a:ext>
            </a:extLst>
          </p:cNvPr>
          <p:cNvSpPr txBox="1"/>
          <p:nvPr/>
        </p:nvSpPr>
        <p:spPr>
          <a:xfrm>
            <a:off x="11059357" y="9921293"/>
            <a:ext cx="2768708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600" b="1" i="0" u="none" strike="noStrike" kern="1200" cap="none" spc="0" normalizeH="0" baseline="0" noProof="0">
                <a:ln>
                  <a:noFill/>
                </a:ln>
                <a:solidFill>
                  <a:srgbClr val="FC771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$40,214.80 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C7715"/>
              </a:solidFill>
              <a:effectLst/>
              <a:uLnTx/>
              <a:uFillTx/>
              <a:latin typeface="Century Gothic" panose="020B0502020202020204" pitchFamily="34" charset="0"/>
              <a:ea typeface="League Spartan" charset="0"/>
              <a:cs typeface="Poppins" pitchFamily="2" charset="77"/>
              <a:sym typeface="Arial"/>
            </a:endParaRP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A59585E9-2545-4336-9ADD-9CF65799098C}"/>
              </a:ext>
            </a:extLst>
          </p:cNvPr>
          <p:cNvSpPr txBox="1"/>
          <p:nvPr/>
        </p:nvSpPr>
        <p:spPr>
          <a:xfrm>
            <a:off x="10891671" y="10770486"/>
            <a:ext cx="302737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MONTO EN CONSUMO DE AGUA POTABLE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2020 </a:t>
            </a:r>
          </a:p>
        </p:txBody>
      </p:sp>
      <p:sp>
        <p:nvSpPr>
          <p:cNvPr id="39" name="Oval 26">
            <a:extLst>
              <a:ext uri="{FF2B5EF4-FFF2-40B4-BE49-F238E27FC236}">
                <a16:creationId xmlns:a16="http://schemas.microsoft.com/office/drawing/2014/main" id="{E741A1A3-8A52-4DE5-9D4C-27EFD873E951}"/>
              </a:ext>
            </a:extLst>
          </p:cNvPr>
          <p:cNvSpPr/>
          <p:nvPr/>
        </p:nvSpPr>
        <p:spPr>
          <a:xfrm>
            <a:off x="349224" y="3055190"/>
            <a:ext cx="1006247" cy="1006247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44055C86-4763-494C-B862-877C0630F8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" y="3136700"/>
            <a:ext cx="890196" cy="890196"/>
          </a:xfrm>
          <a:prstGeom prst="rect">
            <a:avLst/>
          </a:prstGeom>
        </p:spPr>
      </p:pic>
      <p:pic>
        <p:nvPicPr>
          <p:cNvPr id="41" name="Picture 2" descr="Vector Premium | Gota de agua logo template">
            <a:extLst>
              <a:ext uri="{FF2B5EF4-FFF2-40B4-BE49-F238E27FC236}">
                <a16:creationId xmlns:a16="http://schemas.microsoft.com/office/drawing/2014/main" id="{7D9E85DD-EAC1-47AF-9A14-8241FE6C7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9870" r="64533" b="59483"/>
          <a:stretch/>
        </p:blipFill>
        <p:spPr bwMode="auto">
          <a:xfrm>
            <a:off x="274405" y="8970112"/>
            <a:ext cx="1008000" cy="99600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2" name="TextBox 15">
            <a:extLst>
              <a:ext uri="{FF2B5EF4-FFF2-40B4-BE49-F238E27FC236}">
                <a16:creationId xmlns:a16="http://schemas.microsoft.com/office/drawing/2014/main" id="{2D6D95A2-3BA6-4CF8-A956-A8C26ECD6098}"/>
              </a:ext>
            </a:extLst>
          </p:cNvPr>
          <p:cNvSpPr txBox="1"/>
          <p:nvPr/>
        </p:nvSpPr>
        <p:spPr>
          <a:xfrm>
            <a:off x="16320795" y="2185846"/>
            <a:ext cx="7024980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MX" sz="2800" b="1" kern="1200" dirty="0">
                <a:solidFill>
                  <a:srgbClr val="445469"/>
                </a:solidFill>
                <a:latin typeface="Poppins" pitchFamily="2" charset="77"/>
              </a:rPr>
              <a:t>MANTENIMIENTOS  PREVENTIVOS y CORRECTIVOS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MX" sz="2800" b="1" kern="1200" dirty="0">
                <a:solidFill>
                  <a:srgbClr val="445469"/>
                </a:solidFill>
                <a:latin typeface="Poppins" pitchFamily="2" charset="77"/>
              </a:rPr>
              <a:t>INFRAESTRUCTURA Y EQUIPO CFP </a:t>
            </a:r>
            <a:endParaRPr lang="en-US" sz="2800" b="1" kern="1200" dirty="0">
              <a:solidFill>
                <a:srgbClr val="445469"/>
              </a:solidFill>
              <a:latin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5E4C0605-E335-48F5-B3E0-20D1CF183D07}"/>
              </a:ext>
            </a:extLst>
          </p:cNvPr>
          <p:cNvSpPr txBox="1">
            <a:spLocks/>
          </p:cNvSpPr>
          <p:nvPr/>
        </p:nvSpPr>
        <p:spPr>
          <a:xfrm>
            <a:off x="14644042" y="4161843"/>
            <a:ext cx="9200140" cy="5526673"/>
          </a:xfrm>
          <a:prstGeom prst="rect">
            <a:avLst/>
          </a:prstGeom>
        </p:spPr>
        <p:txBody>
          <a:bodyPr vert="horz" wrap="square" lIns="108745" tIns="54372" rIns="108745" bIns="54372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Mantenimiento preventivo a las 4 subestaciones eléctricas.</a:t>
            </a:r>
          </a:p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Contratación de los mantenimientos correctivos a las subestaciones. </a:t>
            </a:r>
          </a:p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Mantenimiento a los oasis. </a:t>
            </a:r>
          </a:p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Contratación de la construcción del contenedor de basura.</a:t>
            </a:r>
          </a:p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Reparación de infraestructura para áreas de enfermería.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Clr>
                <a:srgbClr val="3B95C4">
                  <a:lumMod val="5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s-MX" sz="32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Implementación del protocolo de bio seguridad.</a:t>
            </a:r>
          </a:p>
          <a:p>
            <a:pPr marL="571500" marR="0" lvl="0" indent="-571500" algn="just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5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Instalación de secadores de manos.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036C2A0-E4D2-4067-BEDD-5B2DE73D6F7F}"/>
              </a:ext>
            </a:extLst>
          </p:cNvPr>
          <p:cNvGrpSpPr/>
          <p:nvPr/>
        </p:nvGrpSpPr>
        <p:grpSpPr>
          <a:xfrm>
            <a:off x="15110584" y="2230643"/>
            <a:ext cx="1295400" cy="1295400"/>
            <a:chOff x="16377556" y="1130300"/>
            <a:chExt cx="1295400" cy="1295400"/>
          </a:xfrm>
        </p:grpSpPr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EA6A8338-7D22-4E0F-B789-BF6D460C3F1E}"/>
                </a:ext>
              </a:extLst>
            </p:cNvPr>
            <p:cNvSpPr/>
            <p:nvPr/>
          </p:nvSpPr>
          <p:spPr>
            <a:xfrm>
              <a:off x="16377556" y="1130300"/>
              <a:ext cx="1295400" cy="1295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635A99B3-01DE-47CD-A3A4-CCAC729FF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0600" y="1287468"/>
              <a:ext cx="897854" cy="897854"/>
            </a:xfrm>
            <a:prstGeom prst="rect">
              <a:avLst/>
            </a:prstGeom>
          </p:spPr>
        </p:pic>
      </p:grpSp>
      <p:sp>
        <p:nvSpPr>
          <p:cNvPr id="52" name="TextBox 214">
            <a:extLst>
              <a:ext uri="{FF2B5EF4-FFF2-40B4-BE49-F238E27FC236}">
                <a16:creationId xmlns:a16="http://schemas.microsoft.com/office/drawing/2014/main" id="{EDF630EC-8796-48E6-BBBA-73F5B45D7D2C}"/>
              </a:ext>
            </a:extLst>
          </p:cNvPr>
          <p:cNvSpPr txBox="1"/>
          <p:nvPr/>
        </p:nvSpPr>
        <p:spPr>
          <a:xfrm>
            <a:off x="15758284" y="10497756"/>
            <a:ext cx="5854550" cy="173664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  <a:sym typeface="Arial"/>
              </a:rPr>
              <a:t>CFP </a:t>
            </a:r>
            <a:r>
              <a:rPr kumimoji="0" lang="es-SV" sz="4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  <a:sym typeface="Arial"/>
              </a:rPr>
              <a:t>Insaforp</a:t>
            </a:r>
            <a:r>
              <a:rPr kumimoji="0" lang="es-SV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2437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  <a:sym typeface="Arial"/>
              </a:rPr>
              <a:t>en San Bartolo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3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215019" y="846129"/>
            <a:ext cx="7042723" cy="1540399"/>
            <a:chOff x="6466124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66124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Marzo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8795640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0A78B5A-E403-4318-9444-1A1AEEF42272}"/>
              </a:ext>
            </a:extLst>
          </p:cNvPr>
          <p:cNvSpPr/>
          <p:nvPr/>
        </p:nvSpPr>
        <p:spPr>
          <a:xfrm>
            <a:off x="595539" y="10598294"/>
            <a:ext cx="23186571" cy="3139272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Evento Institucional: “Prevenir la discriminación contra las mujeres en el Sistema de Formación Profesional” y presentación “Kit de Herramientas” para prevenir la discriminación contra las mujeres en los CFP</a:t>
            </a:r>
          </a:p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MX" sz="4800" b="0" i="0" u="none" strike="noStrike" kern="1200" cap="none" spc="0" normalizeH="0" baseline="0" noProof="0">
              <a:ln w="0"/>
              <a:solidFill>
                <a:srgbClr val="FF2264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Eras Demi ITC" panose="020B08050305040208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6367CEE-42D5-4EB4-A50E-A95D5456A2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42" y="2735269"/>
            <a:ext cx="11180964" cy="745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4FF0A6-F5EA-41ED-BF09-31C379CA8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61" r="21725"/>
          <a:stretch/>
        </p:blipFill>
        <p:spPr>
          <a:xfrm>
            <a:off x="15572141" y="3525239"/>
            <a:ext cx="2962632" cy="2937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058F5EF-455C-402C-8981-BD5BD1DB27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84" r="21469"/>
          <a:stretch/>
        </p:blipFill>
        <p:spPr>
          <a:xfrm>
            <a:off x="18760662" y="3541228"/>
            <a:ext cx="2962631" cy="2935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C21D440-00AC-4D21-9D84-36252A50B9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84" r="21783"/>
          <a:stretch/>
        </p:blipFill>
        <p:spPr>
          <a:xfrm>
            <a:off x="15580827" y="6698426"/>
            <a:ext cx="2962632" cy="2951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D9FEE14-1B65-46D9-B76A-6C0D40BD68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69" r="21679"/>
          <a:stretch/>
        </p:blipFill>
        <p:spPr>
          <a:xfrm>
            <a:off x="18760663" y="6664565"/>
            <a:ext cx="2962631" cy="298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6181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363"/>
            </a:gs>
            <a:gs pos="0">
              <a:srgbClr val="FE6B6F"/>
            </a:gs>
            <a:gs pos="0">
              <a:srgbClr val="FDA92D"/>
            </a:gs>
          </a:gsLst>
          <a:lin ang="18900044" scaled="0"/>
        </a:gra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652A13-C6DB-4AC6-8906-81EC963C73F3}"/>
              </a:ext>
            </a:extLst>
          </p:cNvPr>
          <p:cNvSpPr/>
          <p:nvPr/>
        </p:nvSpPr>
        <p:spPr>
          <a:xfrm>
            <a:off x="2797565" y="6480442"/>
            <a:ext cx="19354780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45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Planificación Estratégica</a:t>
            </a:r>
            <a:endParaRPr kumimoji="0" lang="es-SV" sz="145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8511CB-11F4-45DC-B37A-9ADE1BDE1FEA}"/>
              </a:ext>
            </a:extLst>
          </p:cNvPr>
          <p:cNvSpPr/>
          <p:nvPr/>
        </p:nvSpPr>
        <p:spPr>
          <a:xfrm>
            <a:off x="2175661" y="4994138"/>
            <a:ext cx="8164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1500" b="0" i="0" u="none" strike="noStrike" kern="1800" cap="none" spc="50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Unidad de</a:t>
            </a:r>
            <a:endParaRPr kumimoji="0" lang="es-SV" sz="11500" b="0" i="0" u="none" strike="noStrike" kern="1800" cap="none" spc="50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BFF0E0-E81F-44E9-A38F-4C141F31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42" y="10686811"/>
            <a:ext cx="2931232" cy="1602483"/>
          </a:xfrm>
          <a:prstGeom prst="rect">
            <a:avLst/>
          </a:prstGeom>
        </p:spPr>
      </p:pic>
      <p:grpSp>
        <p:nvGrpSpPr>
          <p:cNvPr id="8" name="Google Shape;9527;p77">
            <a:extLst>
              <a:ext uri="{FF2B5EF4-FFF2-40B4-BE49-F238E27FC236}">
                <a16:creationId xmlns:a16="http://schemas.microsoft.com/office/drawing/2014/main" id="{DD29A28C-6FC6-4167-9D3B-CE143BA6614B}"/>
              </a:ext>
            </a:extLst>
          </p:cNvPr>
          <p:cNvGrpSpPr/>
          <p:nvPr/>
        </p:nvGrpSpPr>
        <p:grpSpPr>
          <a:xfrm>
            <a:off x="20104757" y="2220686"/>
            <a:ext cx="1546927" cy="1435685"/>
            <a:chOff x="5053900" y="2021500"/>
            <a:chExt cx="483750" cy="483125"/>
          </a:xfrm>
          <a:solidFill>
            <a:schemeClr val="accent5"/>
          </a:solidFill>
        </p:grpSpPr>
        <p:sp>
          <p:nvSpPr>
            <p:cNvPr id="9" name="Google Shape;9528;p77">
              <a:extLst>
                <a:ext uri="{FF2B5EF4-FFF2-40B4-BE49-F238E27FC236}">
                  <a16:creationId xmlns:a16="http://schemas.microsoft.com/office/drawing/2014/main" id="{883AAE90-6D24-4FF4-A009-2A5C4CF1452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9529;p77">
              <a:extLst>
                <a:ext uri="{FF2B5EF4-FFF2-40B4-BE49-F238E27FC236}">
                  <a16:creationId xmlns:a16="http://schemas.microsoft.com/office/drawing/2014/main" id="{70C09CFF-DC71-4ADB-B7C0-4E402A97FA93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9530;p77">
              <a:extLst>
                <a:ext uri="{FF2B5EF4-FFF2-40B4-BE49-F238E27FC236}">
                  <a16:creationId xmlns:a16="http://schemas.microsoft.com/office/drawing/2014/main" id="{08AE7A4B-BFF5-4C79-8F33-71230CB7049B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9531;p77">
              <a:extLst>
                <a:ext uri="{FF2B5EF4-FFF2-40B4-BE49-F238E27FC236}">
                  <a16:creationId xmlns:a16="http://schemas.microsoft.com/office/drawing/2014/main" id="{7761FEE7-2B9B-4E63-9A66-923782B4631F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" name="Google Shape;9532;p77">
              <a:extLst>
                <a:ext uri="{FF2B5EF4-FFF2-40B4-BE49-F238E27FC236}">
                  <a16:creationId xmlns:a16="http://schemas.microsoft.com/office/drawing/2014/main" id="{CFD5874B-244B-418E-A25E-981545619D49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9533;p77">
              <a:extLst>
                <a:ext uri="{FF2B5EF4-FFF2-40B4-BE49-F238E27FC236}">
                  <a16:creationId xmlns:a16="http://schemas.microsoft.com/office/drawing/2014/main" id="{64BCC4EC-75BC-4D0A-AFEC-26DC5D6A6E0E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" name="Google Shape;9534;p77">
              <a:extLst>
                <a:ext uri="{FF2B5EF4-FFF2-40B4-BE49-F238E27FC236}">
                  <a16:creationId xmlns:a16="http://schemas.microsoft.com/office/drawing/2014/main" id="{157FE1CF-8619-40E8-AB9C-40E52C1944D7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" name="Google Shape;9535;p77">
              <a:extLst>
                <a:ext uri="{FF2B5EF4-FFF2-40B4-BE49-F238E27FC236}">
                  <a16:creationId xmlns:a16="http://schemas.microsoft.com/office/drawing/2014/main" id="{14BA3F8E-657A-48ED-AB92-0AB4A35F3812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107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9977323" y="7931548"/>
            <a:ext cx="820042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ACCIONES DE COOPERACIÓN INTERNACIONAL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812038"/>
              </p:ext>
            </p:extLst>
          </p:nvPr>
        </p:nvGraphicFramePr>
        <p:xfrm>
          <a:off x="8693798" y="8527833"/>
          <a:ext cx="11657047" cy="423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8950560" y="7922919"/>
            <a:ext cx="393959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</a:t>
            </a: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721675"/>
              </p:ext>
            </p:extLst>
          </p:nvPr>
        </p:nvGraphicFramePr>
        <p:xfrm>
          <a:off x="17380999" y="8752854"/>
          <a:ext cx="6463182" cy="485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Rectangle 88" descr="Header Gray Bar"/>
          <p:cNvSpPr/>
          <p:nvPr/>
        </p:nvSpPr>
        <p:spPr bwMode="auto">
          <a:xfrm>
            <a:off x="-19043" y="-46418"/>
            <a:ext cx="24396694" cy="20307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155790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buClrTx/>
              <a:buFontTx/>
              <a:buNone/>
              <a:defRPr/>
            </a:pPr>
            <a:r>
              <a:rPr lang="es-SV" sz="639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</a:t>
            </a:r>
            <a:r>
              <a:rPr lang="es-SV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PLANIFICACIÓN ESTRATÉGICA</a:t>
            </a:r>
            <a:endParaRPr lang="es-419" sz="639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437365">
              <a:buClrTx/>
              <a:buFontTx/>
              <a:buNone/>
              <a:defRPr/>
            </a:pPr>
            <a:r>
              <a:rPr lang="en-US" sz="39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ACUMULADOS 2020</a:t>
            </a:r>
          </a:p>
        </p:txBody>
      </p:sp>
      <p:pic>
        <p:nvPicPr>
          <p:cNvPr id="75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47" y="502251"/>
            <a:ext cx="1856734" cy="1015063"/>
          </a:xfrm>
          <a:prstGeom prst="rect">
            <a:avLst/>
          </a:prstGeom>
        </p:spPr>
      </p:pic>
      <p:sp>
        <p:nvSpPr>
          <p:cNvPr id="76" name="Rectangle 88" descr="Header Gray Bar"/>
          <p:cNvSpPr/>
          <p:nvPr/>
        </p:nvSpPr>
        <p:spPr bwMode="auto">
          <a:xfrm>
            <a:off x="0" y="13300340"/>
            <a:ext cx="24396695" cy="4156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buClrTx/>
              <a:buFontTx/>
              <a:buNone/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8" name="Grupo 8"/>
          <p:cNvGrpSpPr/>
          <p:nvPr/>
        </p:nvGrpSpPr>
        <p:grpSpPr>
          <a:xfrm>
            <a:off x="21245243" y="9033747"/>
            <a:ext cx="2436121" cy="735395"/>
            <a:chOff x="21616952" y="8706178"/>
            <a:chExt cx="2436121" cy="735395"/>
          </a:xfrm>
        </p:grpSpPr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7E1A2FCE-0ACE-F043-B604-766215E36D83}"/>
                </a:ext>
              </a:extLst>
            </p:cNvPr>
            <p:cNvSpPr txBox="1"/>
            <p:nvPr/>
          </p:nvSpPr>
          <p:spPr>
            <a:xfrm>
              <a:off x="22483795" y="8706178"/>
              <a:ext cx="631904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828434">
                <a:buClrTx/>
              </a:pPr>
              <a:r>
                <a:rPr lang="en-US" sz="2000" b="1" kern="1200" dirty="0">
                  <a:solidFill>
                    <a:schemeClr val="accent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29%</a:t>
              </a: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456FB24A-7714-504F-B00E-9DA197B8A093}"/>
                </a:ext>
              </a:extLst>
            </p:cNvPr>
            <p:cNvSpPr txBox="1"/>
            <p:nvPr/>
          </p:nvSpPr>
          <p:spPr>
            <a:xfrm>
              <a:off x="21616952" y="9041463"/>
              <a:ext cx="243612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1828434">
                <a:buClrTx/>
                <a:buFontTx/>
                <a:buNone/>
              </a:pPr>
              <a:r>
                <a:rPr lang="en-US" sz="2000" b="1" kern="1200" dirty="0">
                  <a:solidFill>
                    <a:srgbClr val="FC7715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EJECUCIÓN</a:t>
              </a:r>
            </a:p>
          </p:txBody>
        </p:sp>
      </p:grpSp>
      <p:sp>
        <p:nvSpPr>
          <p:cNvPr id="43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3022317" y="2711737"/>
            <a:ext cx="4789359" cy="17760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2239091" y="2740232"/>
            <a:ext cx="6378822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PLANES / INFORMES  DE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PLANIFICACIÓN PRESENTADOS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15073762" y="3505577"/>
            <a:ext cx="963725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22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8153887-2EF5-9D43-AF39-95DB79240DA5}"/>
              </a:ext>
            </a:extLst>
          </p:cNvPr>
          <p:cNvSpPr/>
          <p:nvPr/>
        </p:nvSpPr>
        <p:spPr>
          <a:xfrm>
            <a:off x="17931149" y="2703024"/>
            <a:ext cx="5079149" cy="1776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8027795" y="2740232"/>
            <a:ext cx="4955203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ACCIONES DE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COOPERACIÓN INTERNACIONAL</a:t>
            </a: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3FACDE6B-9F49-CC49-8F24-B6D9E40619B0}"/>
              </a:ext>
            </a:extLst>
          </p:cNvPr>
          <p:cNvSpPr txBox="1"/>
          <p:nvPr/>
        </p:nvSpPr>
        <p:spPr>
          <a:xfrm>
            <a:off x="20243526" y="3456008"/>
            <a:ext cx="574196" cy="101566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6</a:t>
            </a: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13022317" y="4630051"/>
            <a:ext cx="9967385" cy="1188720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13022317" y="6009438"/>
            <a:ext cx="9967385" cy="1134829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4816141" y="4884152"/>
            <a:ext cx="132714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36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4816141" y="6195965"/>
            <a:ext cx="787387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4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6213035" y="4788846"/>
            <a:ext cx="5716630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REQUERIMIENTOS DE INFORMACIÓN </a:t>
            </a:r>
          </a:p>
          <a:p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INTERNOS Y EXTERNOS ATENDIDOS</a:t>
            </a:r>
          </a:p>
        </p:txBody>
      </p:sp>
      <p:sp>
        <p:nvSpPr>
          <p:cNvPr id="85" name="TextBox 15">
            <a:extLst>
              <a:ext uri="{FF2B5EF4-FFF2-40B4-BE49-F238E27FC236}">
                <a16:creationId xmlns:a16="http://schemas.microsoft.com/office/drawing/2014/main" id="{5986A46D-F945-5942-95ED-BE3BC72013D7}"/>
              </a:ext>
            </a:extLst>
          </p:cNvPr>
          <p:cNvSpPr txBox="1"/>
          <p:nvPr/>
        </p:nvSpPr>
        <p:spPr>
          <a:xfrm>
            <a:off x="15324386" y="6087702"/>
            <a:ext cx="651810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APOYO Y SEGUIMIENTO A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CONSULTORÍAS Y PROYECTOS </a:t>
            </a:r>
          </a:p>
        </p:txBody>
      </p:sp>
      <p:sp>
        <p:nvSpPr>
          <p:cNvPr id="86" name="Freeform 77"/>
          <p:cNvSpPr>
            <a:spLocks noEditPoints="1"/>
          </p:cNvSpPr>
          <p:nvPr/>
        </p:nvSpPr>
        <p:spPr bwMode="auto">
          <a:xfrm>
            <a:off x="13471443" y="4859542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1703505" y="7971300"/>
            <a:ext cx="703631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828434">
              <a:buClrTx/>
              <a:buFontTx/>
              <a:buNone/>
            </a:pPr>
            <a:r>
              <a:rPr lang="en-US" sz="2800" b="1" kern="1200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DE INFORMACIÓN</a:t>
            </a:r>
          </a:p>
        </p:txBody>
      </p:sp>
      <p:sp>
        <p:nvSpPr>
          <p:cNvPr id="90" name="Rounded Rectangle 12">
            <a:extLst>
              <a:ext uri="{FF2B5EF4-FFF2-40B4-BE49-F238E27FC236}">
                <a16:creationId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696286" y="8639479"/>
            <a:ext cx="8867276" cy="1329865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696286" y="10099711"/>
            <a:ext cx="8867276" cy="1269575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1874368" y="9011857"/>
            <a:ext cx="89969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12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874368" y="10397404"/>
            <a:ext cx="89969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21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4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664644" y="8777496"/>
            <a:ext cx="5689379" cy="10541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REQUERIMIENTOS  INTERNOS</a:t>
            </a: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</a:t>
            </a:r>
            <a:r>
              <a:rPr lang="en-US" sz="1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Acceso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a la </a:t>
            </a:r>
            <a:r>
              <a:rPr lang="en-US" sz="1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Información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(11)</a:t>
            </a: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</a:t>
            </a:r>
            <a:r>
              <a:rPr lang="en-US" sz="1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Rendición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</a:t>
            </a:r>
            <a:r>
              <a:rPr lang="en-US" sz="1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Cuentas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(1)</a:t>
            </a:r>
          </a:p>
        </p:txBody>
      </p:sp>
      <p:sp>
        <p:nvSpPr>
          <p:cNvPr id="95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664644" y="10191868"/>
            <a:ext cx="6885567" cy="10541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REQUERIMIENTOS INSTITUCIONES NACIONALES</a:t>
            </a: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1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-ISDEMU (4)     -GOES (9)   -MINEC (2)   -</a:t>
            </a:r>
            <a:r>
              <a:rPr lang="en-US" sz="1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Auditoría</a:t>
            </a:r>
            <a:r>
              <a:rPr lang="en-US" sz="1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Externa (2)</a:t>
            </a: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1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</a:t>
            </a:r>
            <a:r>
              <a:rPr lang="en-US" sz="1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Ministerio</a:t>
            </a:r>
            <a:r>
              <a:rPr lang="en-US" sz="1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 de Hacienda (2)  -INJUVE (1)  -MTPS (1)</a:t>
            </a:r>
          </a:p>
        </p:txBody>
      </p:sp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696284" y="11519229"/>
            <a:ext cx="8867277" cy="1269575"/>
          </a:xfrm>
          <a:prstGeom prst="roundRect">
            <a:avLst>
              <a:gd name="adj" fmla="val 12821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1" name="TextBox 57">
            <a:extLst>
              <a:ext uri="{FF2B5EF4-FFF2-40B4-BE49-F238E27FC236}">
                <a16:creationId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664644" y="11622948"/>
            <a:ext cx="7737134" cy="10541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REQUERIMIENTOS INSTITUCIONES INTERNACIONALES</a:t>
            </a:r>
            <a:endParaRPr lang="en-US" sz="22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ea typeface="Open Sans Light" panose="020B0306030504020204" pitchFamily="34" charset="0"/>
              <a:cs typeface="Poppins SemiBold" pitchFamily="2" charset="77"/>
            </a:endParaRP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16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-UNESCO (1) - CINTERFOR (1)</a:t>
            </a:r>
          </a:p>
          <a:p>
            <a:pPr>
              <a:lnSpc>
                <a:spcPts val="2500"/>
              </a:lnSpc>
              <a:defRPr sz="2200" b="1" i="0" u="none" strike="noStrike" kern="1200" baseline="0">
                <a:solidFill>
                  <a:srgbClr val="455A64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pPr>
            <a:r>
              <a:rPr lang="en-US" sz="16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rPr>
              <a:t>-OIT (1)</a:t>
            </a: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1874368" y="11727173"/>
            <a:ext cx="766213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59" name="Chart 41">
            <a:extLst>
              <a:ext uri="{FF2B5EF4-FFF2-40B4-BE49-F238E27FC236}">
                <a16:creationId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325676"/>
              </p:ext>
            </p:extLst>
          </p:nvPr>
        </p:nvGraphicFramePr>
        <p:xfrm>
          <a:off x="1680821" y="2932298"/>
          <a:ext cx="9862164" cy="462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" name="Freeform 154"/>
          <p:cNvSpPr>
            <a:spLocks noEditPoints="1"/>
          </p:cNvSpPr>
          <p:nvPr/>
        </p:nvSpPr>
        <p:spPr bwMode="auto">
          <a:xfrm>
            <a:off x="9801763" y="9333913"/>
            <a:ext cx="759326" cy="640032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Box 40">
            <a:extLst>
              <a:ext uri="{FF2B5EF4-FFF2-40B4-BE49-F238E27FC236}">
                <a16:creationId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1148336" y="2550583"/>
            <a:ext cx="594614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2800" b="1" kern="120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PLANIFICACIÓN INSTITUCIONAL</a:t>
            </a:r>
          </a:p>
        </p:txBody>
      </p:sp>
      <p:sp>
        <p:nvSpPr>
          <p:cNvPr id="46" name="Freeform 77"/>
          <p:cNvSpPr>
            <a:spLocks noEditPoints="1"/>
          </p:cNvSpPr>
          <p:nvPr/>
        </p:nvSpPr>
        <p:spPr bwMode="auto">
          <a:xfrm>
            <a:off x="13471443" y="6178098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77"/>
          <p:cNvSpPr>
            <a:spLocks noEditPoints="1"/>
          </p:cNvSpPr>
          <p:nvPr/>
        </p:nvSpPr>
        <p:spPr bwMode="auto">
          <a:xfrm>
            <a:off x="1038534" y="8930267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77"/>
          <p:cNvSpPr>
            <a:spLocks noEditPoints="1"/>
          </p:cNvSpPr>
          <p:nvPr/>
        </p:nvSpPr>
        <p:spPr bwMode="auto">
          <a:xfrm>
            <a:off x="1038534" y="10357232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77"/>
          <p:cNvSpPr>
            <a:spLocks noEditPoints="1"/>
          </p:cNvSpPr>
          <p:nvPr/>
        </p:nvSpPr>
        <p:spPr bwMode="auto">
          <a:xfrm>
            <a:off x="1038534" y="11727173"/>
            <a:ext cx="705731" cy="720831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0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57EC796-242F-45F3-A19D-304B6B04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566" y="1522197"/>
            <a:ext cx="2931232" cy="16024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E2D7F-F108-48CD-B622-267B6ACF28B5}"/>
              </a:ext>
            </a:extLst>
          </p:cNvPr>
          <p:cNvSpPr/>
          <p:nvPr/>
        </p:nvSpPr>
        <p:spPr>
          <a:xfrm>
            <a:off x="2581868" y="7240667"/>
            <a:ext cx="1921391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9900" b="0" i="0" u="none" strike="noStrike" kern="1200" cap="none" spc="0" normalizeH="0" baseline="0" noProof="0">
                <a:ln w="57150">
                  <a:solidFill>
                    <a:srgbClr val="FFFFFF"/>
                  </a:solidFill>
                  <a:prstDash val="solid"/>
                </a:ln>
                <a:noFill/>
                <a:effectLst/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Presupuesto 2020</a:t>
            </a:r>
            <a:endParaRPr kumimoji="0" lang="es-SV" sz="19900" b="0" i="0" u="none" strike="noStrike" kern="0" cap="none" spc="0" normalizeH="0" baseline="0" noProof="0">
              <a:ln w="57150">
                <a:solidFill>
                  <a:srgbClr val="FFFFFF"/>
                </a:solidFill>
                <a:prstDash val="solid"/>
              </a:ln>
              <a:noFill/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3358D3-8619-4DE7-9E51-25FB6514688C}"/>
              </a:ext>
            </a:extLst>
          </p:cNvPr>
          <p:cNvSpPr/>
          <p:nvPr/>
        </p:nvSpPr>
        <p:spPr>
          <a:xfrm>
            <a:off x="2712496" y="5628593"/>
            <a:ext cx="866775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SV" sz="13800" b="0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L	</a:t>
            </a:r>
            <a:r>
              <a:rPr kumimoji="0" lang="es-SV" sz="13800" b="0" i="0" u="none" strike="noStrike" kern="1200" cap="none" spc="0" normalizeH="0" baseline="0" noProof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iquidación</a:t>
            </a:r>
            <a:endParaRPr kumimoji="0" lang="es-SV" sz="13800" b="0" i="0" u="none" strike="noStrike" kern="0" cap="none" spc="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471826-84AE-474B-AED5-E1D9E451F654}"/>
              </a:ext>
            </a:extLst>
          </p:cNvPr>
          <p:cNvSpPr/>
          <p:nvPr/>
        </p:nvSpPr>
        <p:spPr>
          <a:xfrm>
            <a:off x="18181341" y="1286865"/>
            <a:ext cx="3918858" cy="4010656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4931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abla 66">
            <a:extLst>
              <a:ext uri="{FF2B5EF4-FFF2-40B4-BE49-F238E27FC236}">
                <a16:creationId xmlns:a16="http://schemas.microsoft.com/office/drawing/2014/main" id="{252EA843-637A-4BB0-837B-71CC9C9EA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28434"/>
              </p:ext>
            </p:extLst>
          </p:nvPr>
        </p:nvGraphicFramePr>
        <p:xfrm>
          <a:off x="2418737" y="432586"/>
          <a:ext cx="21183646" cy="12707995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7079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1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5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7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39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57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02558">
                <a:tc>
                  <a:txBody>
                    <a:bodyPr/>
                    <a:lstStyle/>
                    <a:p>
                      <a:pPr algn="ctr" fontAlgn="b"/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Concepto </a:t>
                      </a: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PRESUPUESTO 2020</a:t>
                      </a: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%</a:t>
                      </a: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40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CIERRE</a:t>
                      </a:r>
                      <a:r>
                        <a:rPr lang="es-SV" sz="36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SV" sz="28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Presupuesto 2020</a:t>
                      </a:r>
                      <a:endParaRPr lang="es-SV" sz="3200" b="0" i="0" u="none" strike="noStrike" cap="none" dirty="0">
                        <a:solidFill>
                          <a:schemeClr val="accent2"/>
                        </a:solidFill>
                        <a:effectLst/>
                        <a:latin typeface="Eras Demi ITC" panose="020B08050305040208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Barlow Condensed SemiBold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36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 EJECUCIÓN</a:t>
                      </a: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 </a:t>
                      </a:r>
                      <a:r>
                        <a:rPr lang="es-SV" sz="28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Barlow Condensed SemiBold"/>
                        </a:rPr>
                        <a:t>Presupuesto 2020</a:t>
                      </a:r>
                      <a:endParaRPr lang="es-SV" sz="3200" b="0" i="0" u="none" strike="noStrike" cap="none" dirty="0">
                        <a:solidFill>
                          <a:schemeClr val="accent2"/>
                        </a:solidFill>
                        <a:effectLst/>
                        <a:latin typeface="Eras Demi ITC" panose="020B08050305040208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  <a:sym typeface="Barlow Condensed SemiBold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algn="l" fontAlgn="b"/>
                      <a:r>
                        <a:rPr lang="es-SV" sz="3600" b="0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INGRESOS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32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32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32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32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Contribuciones patronales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38,950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34,248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35,979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105.1%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Ingresos financieros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1,350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177%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1,423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105.4%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ingresos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       39,715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35,598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         37,402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105%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Refuerzo Presupuestario Original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11,104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FUENTES FINANCIAMIENTO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50,819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35,598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    37,402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600" b="0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EGRESOS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Ejecución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50,819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22,625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45%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21,717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FORMACIÓN PROFESIONAL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Formación Continua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19,313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8,224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43%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6,876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Formación Inicial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17,625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7,777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8,757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113%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San Bartolo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3,579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1,493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1,296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Formación Profesional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40,517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17,494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43%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16,928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INVESTIGACION Y DESARROLLO 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Gerencia Técnica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1,431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</a:t>
                      </a:r>
                      <a:r>
                        <a:rPr lang="es-SV" sz="2900" u="none" strike="noStrike" baseline="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Investigación y Estudios FP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541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Monitoreo y Evaluación FP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Unidad de Formación a Distancia</a:t>
                      </a:r>
                      <a:endParaRPr lang="es-ES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Investigación y Desarrollo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2,296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1,367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           1,225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OPERACIÓN/FUNCIONAMIENTO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Administración</a:t>
                      </a:r>
                      <a:endParaRPr lang="es-SV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5,488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3,764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3,564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2001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2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Total Operación/Funcionamiento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5,488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3,764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3,564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71268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- Proyectos Fortalecimiento de la FP</a:t>
                      </a:r>
                      <a:endParaRPr lang="es-ES" sz="2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2,518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8" name="Google Shape;352;p14">
            <a:extLst>
              <a:ext uri="{FF2B5EF4-FFF2-40B4-BE49-F238E27FC236}">
                <a16:creationId xmlns:a16="http://schemas.microsoft.com/office/drawing/2014/main" id="{5188E957-8263-4E3F-B60E-05AA8035D1F4}"/>
              </a:ext>
            </a:extLst>
          </p:cNvPr>
          <p:cNvSpPr txBox="1">
            <a:spLocks/>
          </p:cNvSpPr>
          <p:nvPr/>
        </p:nvSpPr>
        <p:spPr>
          <a:xfrm rot="16200000">
            <a:off x="-2267949" y="9227852"/>
            <a:ext cx="7042723" cy="154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Barlow Condensed SemiBold"/>
              <a:buNone/>
              <a:defRPr sz="48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l" defTabSz="2437790"/>
            <a:r>
              <a:rPr lang="es-ES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Liquidación</a:t>
            </a:r>
            <a:r>
              <a:rPr lang="es-ES" sz="7465" dirty="0">
                <a:solidFill>
                  <a:srgbClr val="F534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  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487459B4-6702-4C33-B945-F7054B8534B9}"/>
              </a:ext>
            </a:extLst>
          </p:cNvPr>
          <p:cNvSpPr/>
          <p:nvPr/>
        </p:nvSpPr>
        <p:spPr>
          <a:xfrm rot="16200000">
            <a:off x="-2767503" y="3603341"/>
            <a:ext cx="78470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437790"/>
            <a:r>
              <a:rPr lang="es-ES" sz="8000" dirty="0">
                <a:ln w="38100">
                  <a:solidFill>
                    <a:schemeClr val="accent2"/>
                  </a:solidFill>
                </a:ln>
                <a:noFill/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Presupuesto 2020</a:t>
            </a:r>
            <a:endParaRPr lang="es-ES" sz="9600" dirty="0">
              <a:ln w="38100">
                <a:solidFill>
                  <a:schemeClr val="accent2"/>
                </a:solidFill>
              </a:ln>
              <a:noFill/>
              <a:latin typeface="Impact" panose="020B0806030902050204" pitchFamily="34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67258B-D432-4782-8F8E-4ED33D94B458}"/>
              </a:ext>
            </a:extLst>
          </p:cNvPr>
          <p:cNvSpPr txBox="1"/>
          <p:nvPr/>
        </p:nvSpPr>
        <p:spPr>
          <a:xfrm>
            <a:off x="2683430" y="13245769"/>
            <a:ext cx="18995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SV" altLang="es-SV" sz="2000" kern="1200" dirty="0">
                <a:solidFill>
                  <a:schemeClr val="bg2"/>
                </a:solidFill>
                <a:ea typeface="+mn-ea"/>
                <a:cs typeface="+mn-cs"/>
              </a:rPr>
              <a:t>Nota: Para efectos operativos, sólo se consideran US$105,500 para indemnizaciones. Presupuesto 2020 = US$52,549,320</a:t>
            </a:r>
            <a:r>
              <a:rPr lang="es-SV" altLang="es-SV" sz="2000" b="1" kern="1200" dirty="0">
                <a:solidFill>
                  <a:schemeClr val="bg2"/>
                </a:solidFill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352;p14">
            <a:extLst>
              <a:ext uri="{FF2B5EF4-FFF2-40B4-BE49-F238E27FC236}">
                <a16:creationId xmlns:a16="http://schemas.microsoft.com/office/drawing/2014/main" id="{5188E957-8263-4E3F-B60E-05AA8035D1F4}"/>
              </a:ext>
            </a:extLst>
          </p:cNvPr>
          <p:cNvSpPr txBox="1">
            <a:spLocks/>
          </p:cNvSpPr>
          <p:nvPr/>
        </p:nvSpPr>
        <p:spPr>
          <a:xfrm>
            <a:off x="417659" y="5638216"/>
            <a:ext cx="7042723" cy="154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Barlow Condensed SemiBold"/>
              <a:buNone/>
              <a:defRPr sz="48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marL="0" marR="0" lvl="0" indent="0" algn="l" defTabSz="2437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Barlow Condensed SemiBold"/>
              <a:buNone/>
              <a:tabLst/>
              <a:defRPr/>
            </a:pPr>
            <a:r>
              <a:rPr kumimoji="0" lang="es-ES" sz="8000" b="0" i="0" u="none" strike="noStrike" kern="0" cap="none" spc="0" normalizeH="0" baseline="0" noProof="0" dirty="0">
                <a:ln>
                  <a:noFill/>
                </a:ln>
                <a:solidFill>
                  <a:srgbClr val="FF22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Movimiento</a:t>
            </a:r>
            <a:r>
              <a:rPr kumimoji="0" lang="es-ES" sz="7465" b="0" i="0" u="none" strike="noStrike" kern="0" cap="none" spc="0" normalizeH="0" baseline="0" noProof="0" dirty="0">
                <a:ln>
                  <a:noFill/>
                </a:ln>
                <a:solidFill>
                  <a:srgbClr val="F534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  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487459B4-6702-4C33-B945-F7054B8534B9}"/>
              </a:ext>
            </a:extLst>
          </p:cNvPr>
          <p:cNvSpPr/>
          <p:nvPr/>
        </p:nvSpPr>
        <p:spPr>
          <a:xfrm>
            <a:off x="615852" y="6659790"/>
            <a:ext cx="63850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437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0" b="0" i="0" u="none" strike="noStrike" kern="0" cap="none" spc="0" normalizeH="0" baseline="0" noProof="0" dirty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Superávit 2021</a:t>
            </a:r>
            <a:endParaRPr kumimoji="0" lang="es-ES" sz="9600" b="0" i="0" u="none" strike="noStrike" kern="0" cap="none" spc="0" normalizeH="0" baseline="0" noProof="0" dirty="0">
              <a:ln w="38100">
                <a:solidFill>
                  <a:srgbClr val="FF2264"/>
                </a:solidFill>
              </a:ln>
              <a:noFill/>
              <a:effectLst/>
              <a:uLnTx/>
              <a:uFillTx/>
              <a:latin typeface="Impact" panose="020B0806030902050204" pitchFamily="34" charset="0"/>
              <a:cs typeface="Arial"/>
              <a:sym typeface="Arial"/>
            </a:endParaRPr>
          </a:p>
        </p:txBody>
      </p:sp>
      <p:graphicFrame>
        <p:nvGraphicFramePr>
          <p:cNvPr id="6" name="Tabla 1">
            <a:extLst>
              <a:ext uri="{FF2B5EF4-FFF2-40B4-BE49-F238E27FC236}">
                <a16:creationId xmlns:a16="http://schemas.microsoft.com/office/drawing/2014/main" id="{19192B0A-88DD-4566-91FC-97507DE9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575728"/>
              </p:ext>
            </p:extLst>
          </p:nvPr>
        </p:nvGraphicFramePr>
        <p:xfrm>
          <a:off x="7679202" y="431319"/>
          <a:ext cx="15366931" cy="13040331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1619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2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CONCEPTOS</a:t>
                      </a:r>
                    </a:p>
                  </a:txBody>
                  <a:tcPr marL="0" marR="0" marT="0" marB="0" anchor="b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 US $ </a:t>
                      </a:r>
                    </a:p>
                  </a:txBody>
                  <a:tcPr marL="0" marR="0" marT="0" marB="0" anchor="b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3200" u="none" strike="noStrike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32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Saldo Inicial  de Recursos Propios al 1° de enero de 2020</a:t>
                      </a:r>
                      <a:endParaRPr lang="es-ES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17,843,502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Ingresos x Contribuciones, Productos Financieros y otros </a:t>
                      </a:r>
                      <a:endParaRPr lang="es-ES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37,402,000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Recursos disponibles período 2020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0" algn="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sym typeface="Arial"/>
                        </a:rPr>
                        <a:t>       55,245,502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Presupuesto Ejecutado 2020 - Provisión</a:t>
                      </a:r>
                      <a:endParaRPr lang="es-ES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14,806,390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26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Recursos disponibles al 31 de diciembre de 2020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sym typeface="Arial"/>
                        </a:rPr>
                        <a:t>40,439,112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32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32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(+) Reserva Laboral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1,819,434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(-) Fondo de Garantía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es-SV" sz="2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19,931,161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62642">
                <a:tc>
                  <a:txBody>
                    <a:bodyPr/>
                    <a:lstStyle/>
                    <a:p>
                      <a:pPr algn="l" fontAlgn="b"/>
                      <a:r>
                        <a:rPr lang="es-ES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Recursos disponibles para Ejecución 2021 - 2024</a:t>
                      </a:r>
                      <a:endParaRPr lang="es-ES" sz="32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+mn-cs"/>
                          <a:sym typeface="Arial"/>
                        </a:rPr>
                        <a:t>18,688,517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(-) Provisión 2020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6,784,781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(+) Reserva Laboral</a:t>
                      </a:r>
                      <a:endParaRPr lang="es-ES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1,819,434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endParaRPr lang="es-ES" sz="2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4760139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ES" sz="29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(-) Refuerzo Presupuestario 2021 (no incluye reserva)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8,689,139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2521302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62642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Recursos Estimados al 31 de diciembre de 2021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3700" b="0" i="0" u="none" strike="noStrike" cap="none" dirty="0">
                          <a:solidFill>
                            <a:schemeClr val="accent2"/>
                          </a:solidFill>
                          <a:effectLst/>
                          <a:latin typeface="Eras Demi ITC" panose="020B0805030504020804" pitchFamily="34" charset="0"/>
                          <a:ea typeface="Arial Unicode MS" panose="020B0604020202020204" pitchFamily="34" charset="-128"/>
                          <a:cs typeface="+mn-cs"/>
                          <a:sym typeface="Arial"/>
                        </a:rPr>
                        <a:t>           5,034,031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SV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80" y="946582"/>
            <a:ext cx="2183621" cy="1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9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607AD6-642D-47E1-B49D-C410F9FED6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880990"/>
              </p:ext>
            </p:extLst>
          </p:nvPr>
        </p:nvGraphicFramePr>
        <p:xfrm>
          <a:off x="2237875" y="2779715"/>
          <a:ext cx="18760668" cy="1045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352;p14">
            <a:extLst>
              <a:ext uri="{FF2B5EF4-FFF2-40B4-BE49-F238E27FC236}">
                <a16:creationId xmlns:a16="http://schemas.microsoft.com/office/drawing/2014/main" id="{3DB06B15-E052-49D0-9DE5-10BCDE93EFD7}"/>
              </a:ext>
            </a:extLst>
          </p:cNvPr>
          <p:cNvSpPr txBox="1">
            <a:spLocks/>
          </p:cNvSpPr>
          <p:nvPr/>
        </p:nvSpPr>
        <p:spPr>
          <a:xfrm>
            <a:off x="6785801" y="486000"/>
            <a:ext cx="17119227" cy="154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Barlow Condensed SemiBold"/>
              <a:buNone/>
              <a:defRPr sz="48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marL="0" marR="0" lvl="0" indent="0" algn="l" defTabSz="2437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Barlow Condensed SemiBold"/>
              <a:buNone/>
              <a:tabLst/>
              <a:defRPr/>
            </a:pPr>
            <a:r>
              <a:rPr kumimoji="0" lang="es-ES" sz="8000" b="0" i="0" u="none" strike="noStrike" kern="0" cap="none" spc="0" normalizeH="0" baseline="0" noProof="0" dirty="0">
                <a:ln>
                  <a:noFill/>
                </a:ln>
                <a:solidFill>
                  <a:srgbClr val="FF22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Superávit / Déficit Presupuestario</a:t>
            </a:r>
            <a:endParaRPr kumimoji="0" lang="es-ES" sz="7465" b="0" i="0" u="none" strike="noStrike" kern="0" cap="none" spc="0" normalizeH="0" baseline="0" noProof="0" dirty="0">
              <a:ln>
                <a:noFill/>
              </a:ln>
              <a:solidFill>
                <a:srgbClr val="F534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ras Demi ITC" panose="020B0805030504020804" pitchFamily="34" charset="0"/>
              <a:ea typeface="Arial Unicode MS" panose="020B0604020202020204" pitchFamily="34" charset="-128"/>
              <a:cs typeface="Arial Unicode MS" panose="020B0604020202020204" pitchFamily="34" charset="-128"/>
              <a:sym typeface="Barlow Condensed Medium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D996BB-31D6-4FB8-840B-239FE7837D97}"/>
              </a:ext>
            </a:extLst>
          </p:cNvPr>
          <p:cNvSpPr/>
          <p:nvPr/>
        </p:nvSpPr>
        <p:spPr>
          <a:xfrm>
            <a:off x="14052973" y="1658333"/>
            <a:ext cx="72394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437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0" b="0" i="0" u="none" strike="noStrike" kern="0" cap="none" spc="0" normalizeH="0" baseline="0" noProof="0" dirty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Barlow Condensed Medium"/>
              </a:rPr>
              <a:t>Años 2007 - 2020</a:t>
            </a:r>
            <a:endParaRPr kumimoji="0" lang="es-ES" sz="9600" b="0" i="0" u="none" strike="noStrike" kern="0" cap="none" spc="0" normalizeH="0" baseline="0" noProof="0" dirty="0">
              <a:ln w="38100">
                <a:solidFill>
                  <a:srgbClr val="FF2264"/>
                </a:solidFill>
              </a:ln>
              <a:noFill/>
              <a:effectLst/>
              <a:uLnTx/>
              <a:uFillTx/>
              <a:latin typeface="Impact" panose="020B0806030902050204" pitchFamily="34" charset="0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A1C2416-51D7-45A3-88F3-F812D9324ABC}"/>
              </a:ext>
            </a:extLst>
          </p:cNvPr>
          <p:cNvSpPr txBox="1"/>
          <p:nvPr/>
        </p:nvSpPr>
        <p:spPr>
          <a:xfrm>
            <a:off x="2572991" y="9638244"/>
            <a:ext cx="262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</a:rPr>
              <a:t>Superávit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2231A06-3E1C-4002-ACA4-4CD727BF04F2}"/>
              </a:ext>
            </a:extLst>
          </p:cNvPr>
          <p:cNvSpPr txBox="1"/>
          <p:nvPr/>
        </p:nvSpPr>
        <p:spPr>
          <a:xfrm>
            <a:off x="3114412" y="10643897"/>
            <a:ext cx="262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</a:rPr>
              <a:t>Déficit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355610C-1343-48F1-8681-E0610EF6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80" y="946582"/>
            <a:ext cx="2183621" cy="1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2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dibujo animado con letras&#10;&#10;Descripción generada automáticamente con confianza baja">
            <a:extLst>
              <a:ext uri="{FF2B5EF4-FFF2-40B4-BE49-F238E27FC236}">
                <a16:creationId xmlns:a16="http://schemas.microsoft.com/office/drawing/2014/main" id="{0F3C684A-47BD-4D68-918B-8E3DAF78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828" y="4523868"/>
            <a:ext cx="17505993" cy="46682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3096759" y="846129"/>
            <a:ext cx="7042723" cy="1540399"/>
            <a:chOff x="6466124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466124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Abril – Julio 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10722403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0A78B5A-E403-4318-9444-1A1AEEF42272}"/>
              </a:ext>
            </a:extLst>
          </p:cNvPr>
          <p:cNvSpPr/>
          <p:nvPr/>
        </p:nvSpPr>
        <p:spPr>
          <a:xfrm>
            <a:off x="758825" y="8679208"/>
            <a:ext cx="22860000" cy="3877936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685800" marR="0" lvl="0" indent="-685800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Continuidad en las operaciones de INSAFORP durante cuarentena, disponibilidad para trabajo modalidad presencial y a distancia.</a:t>
            </a:r>
          </a:p>
          <a:p>
            <a:pPr marL="685800" marR="0" lvl="0" indent="-685800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Construcción de estrategia de ejecución de acciones formativas y planes de teletrabajo. </a:t>
            </a:r>
          </a:p>
          <a:p>
            <a:pPr marL="685800" marR="0" lvl="0" indent="-685800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Apoyo de organismos internacionales para conocer experiencias de otros países e invitaciones a presentar buenas prácticas de </a:t>
            </a:r>
            <a:r>
              <a:rPr kumimoji="0" lang="es-MX" sz="4000" b="0" i="0" u="none" strike="noStrike" kern="1200" cap="none" spc="0" normalizeH="0" baseline="0" noProof="0" dirty="0" err="1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Insaforp</a:t>
            </a: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en “nueva normalidad”.</a:t>
            </a:r>
          </a:p>
          <a:p>
            <a:pPr marL="685800" marR="0" lvl="0" indent="-685800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Monitoreo y seguimiento a la salud de los colaboradores </a:t>
            </a:r>
            <a:r>
              <a:rPr kumimoji="0" lang="es-MX" sz="4000" b="0" i="0" u="none" strike="noStrike" kern="1200" cap="none" spc="0" normalizeH="0" baseline="0" noProof="0" dirty="0" err="1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Insaforp</a:t>
            </a:r>
            <a:r>
              <a:rPr kumimoji="0" lang="es-MX" sz="40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durante la cuarentena.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32186DD-E95F-4256-BED0-2F0CF1A27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9" y="3293766"/>
            <a:ext cx="8136185" cy="457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63286C-0FE6-4F32-84CE-342EB643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48" y="3316389"/>
            <a:ext cx="7210070" cy="4553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AE8623E-0CCC-4B84-8A93-9968B6849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49" y="3316389"/>
            <a:ext cx="8100976" cy="4553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670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2416235" y="846129"/>
            <a:ext cx="7042723" cy="1540399"/>
            <a:chOff x="6732654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732654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Junio</a:t>
              </a:r>
              <a:r>
                <a:rPr kumimoji="0" lang="es-E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 dirty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8795640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1973206" y="11110078"/>
            <a:ext cx="20431234" cy="1661945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Reincorporación de todo el personal a las oficinas de </a:t>
            </a:r>
            <a:r>
              <a:rPr kumimoji="0" lang="es-MX" sz="4800" b="0" i="0" u="none" strike="noStrike" kern="1200" cap="none" spc="0" normalizeH="0" baseline="0" noProof="0" dirty="0" err="1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Insaforp</a:t>
            </a:r>
            <a:r>
              <a:rPr kumimoji="0" lang="es-MX" sz="4800" b="0" i="0" u="none" strike="noStrike" kern="1200" cap="none" spc="0" normalizeH="0" baseline="0" noProof="0" dirty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 implementando el protocolo de bioseguridad COVID - 19</a:t>
            </a:r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DCE7CAC6-E195-45A5-848F-65A47CD1C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9" y="3709395"/>
            <a:ext cx="4591239" cy="612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2019E60-AB1D-4CB9-AC14-B1AE38D9E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2" y="3729814"/>
            <a:ext cx="4579270" cy="610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98CBBB-4C23-47F6-BEC7-F789C1D83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082" y="3709395"/>
            <a:ext cx="3355270" cy="6164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07FE27-CB95-4453-9D9D-9C38B755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508" y="3836437"/>
            <a:ext cx="4827905" cy="296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A87EAE-7E76-4FE9-9CD3-E12351B8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031" y="3827383"/>
            <a:ext cx="4870629" cy="296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24CF85-4EB0-4955-ABF9-31B47707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616" y="7062825"/>
            <a:ext cx="9852547" cy="2758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7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9874B67-0D44-4793-9E99-428780149C8F}"/>
              </a:ext>
            </a:extLst>
          </p:cNvPr>
          <p:cNvGrpSpPr/>
          <p:nvPr/>
        </p:nvGrpSpPr>
        <p:grpSpPr>
          <a:xfrm>
            <a:off x="1855792" y="846129"/>
            <a:ext cx="7042723" cy="1540399"/>
            <a:chOff x="6172211" y="804960"/>
            <a:chExt cx="7042723" cy="1540399"/>
          </a:xfrm>
        </p:grpSpPr>
        <p:sp>
          <p:nvSpPr>
            <p:cNvPr id="68" name="Google Shape;352;p14">
              <a:extLst>
                <a:ext uri="{FF2B5EF4-FFF2-40B4-BE49-F238E27FC236}">
                  <a16:creationId xmlns:a16="http://schemas.microsoft.com/office/drawing/2014/main" id="{5188E957-8263-4E3F-B60E-05AA8035D1F4}"/>
                </a:ext>
              </a:extLst>
            </p:cNvPr>
            <p:cNvSpPr txBox="1">
              <a:spLocks/>
            </p:cNvSpPr>
            <p:nvPr/>
          </p:nvSpPr>
          <p:spPr>
            <a:xfrm>
              <a:off x="6172211" y="804960"/>
              <a:ext cx="7042723" cy="154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37" tIns="243737" rIns="243737" bIns="243737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defRPr sz="48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Barlow Condensed SemiBold"/>
                <a:buNone/>
                <a:defRPr sz="1600" b="0" i="0" u="none" strike="noStrike" cap="none">
                  <a:solidFill>
                    <a:srgbClr val="434343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defRPr>
              </a:lvl9pPr>
            </a:lstStyle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4800"/>
                <a:buFont typeface="Barlow Condensed SemiBold"/>
                <a:buNone/>
                <a:tabLst/>
                <a:defRPr/>
              </a:pPr>
              <a:r>
                <a:rPr kumimoji="0" lang="es-ES" sz="66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Agosto</a:t>
              </a:r>
              <a:r>
                <a:rPr kumimoji="0" lang="es-ES" sz="8000" b="0" i="0" u="none" strike="noStrike" kern="0" cap="none" spc="0" normalizeH="0" baseline="0" noProof="0">
                  <a:ln>
                    <a:noFill/>
                  </a:ln>
                  <a:solidFill>
                    <a:srgbClr val="FF22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</a:t>
              </a:r>
              <a:r>
                <a:rPr kumimoji="0" lang="es-ES" sz="7465" b="0" i="0" u="none" strike="noStrike" kern="0" cap="none" spc="0" normalizeH="0" baseline="0" noProof="0">
                  <a:ln>
                    <a:noFill/>
                  </a:ln>
                  <a:solidFill>
                    <a:srgbClr val="F534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Demi ITC" panose="020B08050305040208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  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487459B4-6702-4C33-B945-F7054B8534B9}"/>
                </a:ext>
              </a:extLst>
            </p:cNvPr>
            <p:cNvSpPr/>
            <p:nvPr/>
          </p:nvSpPr>
          <p:spPr>
            <a:xfrm>
              <a:off x="8795640" y="870274"/>
              <a:ext cx="21018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2437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7200" b="0" i="0" u="none" strike="noStrike" kern="0" cap="none" spc="0" normalizeH="0" baseline="0" noProof="0">
                  <a:ln w="38100">
                    <a:solidFill>
                      <a:srgbClr val="FF2264"/>
                    </a:solidFill>
                  </a:ln>
                  <a:noFill/>
                  <a:effectLst/>
                  <a:uLnTx/>
                  <a:uFillTx/>
                  <a:latin typeface="Impact" panose="020B080603090205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  <a:sym typeface="Barlow Condensed Medium"/>
                </a:rPr>
                <a:t>2020</a:t>
              </a:r>
              <a:endParaRPr kumimoji="0" lang="es-ES" sz="8800" b="0" i="0" u="none" strike="noStrike" kern="0" cap="none" spc="0" normalizeH="0" baseline="0" noProof="0">
                <a:ln w="38100">
                  <a:solidFill>
                    <a:srgbClr val="FF2264"/>
                  </a:solidFill>
                </a:ln>
                <a:noFill/>
                <a:effectLst/>
                <a:uLnTx/>
                <a:uFillTx/>
                <a:latin typeface="Impact" panose="020B080603090205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BCF4A7-9F56-4DBA-8EE1-AF15C9CF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29" y="1293031"/>
            <a:ext cx="2183621" cy="14564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CB1797-8338-430F-B258-E59C92A8EA7C}"/>
              </a:ext>
            </a:extLst>
          </p:cNvPr>
          <p:cNvSpPr/>
          <p:nvPr/>
        </p:nvSpPr>
        <p:spPr>
          <a:xfrm>
            <a:off x="1973206" y="11110078"/>
            <a:ext cx="20431234" cy="1661945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FIRMA DE CONVENIO para la promoción </a:t>
            </a:r>
          </a:p>
          <a:p>
            <a:pPr marL="0" marR="0" lvl="0" indent="0" algn="ctr" defTabSz="161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>
                <a:ln w="0"/>
                <a:solidFill>
                  <a:srgbClr val="FF2264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del empleo hacia los jóvenes entre INSAFORP e INJUVE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F210462-9566-491A-AB52-E32F1E365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55" y="2655401"/>
            <a:ext cx="11917337" cy="7944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382094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Vivide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B727"/>
      </a:accent1>
      <a:accent2>
        <a:srgbClr val="FF2264"/>
      </a:accent2>
      <a:accent3>
        <a:srgbClr val="FFFFFF"/>
      </a:accent3>
      <a:accent4>
        <a:srgbClr val="212121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GPIA - Theme 01 - Light">
    <a:dk1>
      <a:srgbClr val="737572"/>
    </a:dk1>
    <a:lt1>
      <a:srgbClr val="FFFFFF"/>
    </a:lt1>
    <a:dk2>
      <a:srgbClr val="445469"/>
    </a:dk2>
    <a:lt2>
      <a:srgbClr val="FFFFFF"/>
    </a:lt2>
    <a:accent1>
      <a:srgbClr val="229DCE"/>
    </a:accent1>
    <a:accent2>
      <a:srgbClr val="37A7B6"/>
    </a:accent2>
    <a:accent3>
      <a:srgbClr val="63C08A"/>
    </a:accent3>
    <a:accent4>
      <a:srgbClr val="8ED75E"/>
    </a:accent4>
    <a:accent5>
      <a:srgbClr val="A5E348"/>
    </a:accent5>
    <a:accent6>
      <a:srgbClr val="CAC9D0"/>
    </a:accent6>
    <a:hlink>
      <a:srgbClr val="216BA9"/>
    </a:hlink>
    <a:folHlink>
      <a:srgbClr val="1FB18A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GPIA - Theme 01 - Light">
    <a:dk1>
      <a:srgbClr val="737572"/>
    </a:dk1>
    <a:lt1>
      <a:srgbClr val="FFFFFF"/>
    </a:lt1>
    <a:dk2>
      <a:srgbClr val="445469"/>
    </a:dk2>
    <a:lt2>
      <a:srgbClr val="FFFFFF"/>
    </a:lt2>
    <a:accent1>
      <a:srgbClr val="229DCE"/>
    </a:accent1>
    <a:accent2>
      <a:srgbClr val="37A7B6"/>
    </a:accent2>
    <a:accent3>
      <a:srgbClr val="63C08A"/>
    </a:accent3>
    <a:accent4>
      <a:srgbClr val="8ED75E"/>
    </a:accent4>
    <a:accent5>
      <a:srgbClr val="A5E348"/>
    </a:accent5>
    <a:accent6>
      <a:srgbClr val="CAC9D0"/>
    </a:accent6>
    <a:hlink>
      <a:srgbClr val="216BA9"/>
    </a:hlink>
    <a:folHlink>
      <a:srgbClr val="1FB18A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IGPIA - Theme 01 - Light">
    <a:dk1>
      <a:srgbClr val="737572"/>
    </a:dk1>
    <a:lt1>
      <a:srgbClr val="FFFFFF"/>
    </a:lt1>
    <a:dk2>
      <a:srgbClr val="445469"/>
    </a:dk2>
    <a:lt2>
      <a:srgbClr val="FFFFFF"/>
    </a:lt2>
    <a:accent1>
      <a:srgbClr val="229DCE"/>
    </a:accent1>
    <a:accent2>
      <a:srgbClr val="37A7B6"/>
    </a:accent2>
    <a:accent3>
      <a:srgbClr val="63C08A"/>
    </a:accent3>
    <a:accent4>
      <a:srgbClr val="8ED75E"/>
    </a:accent4>
    <a:accent5>
      <a:srgbClr val="A5E348"/>
    </a:accent5>
    <a:accent6>
      <a:srgbClr val="CAC9D0"/>
    </a:accent6>
    <a:hlink>
      <a:srgbClr val="216BA9"/>
    </a:hlink>
    <a:folHlink>
      <a:srgbClr val="1FB18A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IGPIA - Theme 01 - Light">
    <a:dk1>
      <a:srgbClr val="737572"/>
    </a:dk1>
    <a:lt1>
      <a:srgbClr val="FFFFFF"/>
    </a:lt1>
    <a:dk2>
      <a:srgbClr val="445469"/>
    </a:dk2>
    <a:lt2>
      <a:srgbClr val="FFFFFF"/>
    </a:lt2>
    <a:accent1>
      <a:srgbClr val="229DCE"/>
    </a:accent1>
    <a:accent2>
      <a:srgbClr val="37A7B6"/>
    </a:accent2>
    <a:accent3>
      <a:srgbClr val="63C08A"/>
    </a:accent3>
    <a:accent4>
      <a:srgbClr val="8ED75E"/>
    </a:accent4>
    <a:accent5>
      <a:srgbClr val="A5E348"/>
    </a:accent5>
    <a:accent6>
      <a:srgbClr val="CAC9D0"/>
    </a:accent6>
    <a:hlink>
      <a:srgbClr val="216BA9"/>
    </a:hlink>
    <a:folHlink>
      <a:srgbClr val="1FB18A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25732605E0F142867347B09BEBBDA3" ma:contentTypeVersion="9" ma:contentTypeDescription="Crear nuevo documento." ma:contentTypeScope="" ma:versionID="ecda71008b13c98a883e5955510bb750">
  <xsd:schema xmlns:xsd="http://www.w3.org/2001/XMLSchema" xmlns:xs="http://www.w3.org/2001/XMLSchema" xmlns:p="http://schemas.microsoft.com/office/2006/metadata/properties" xmlns:ns2="dfeb851c-4d5a-4eac-8b39-11e3e3864464" xmlns:ns3="ef0ff22e-e03c-4247-8f8c-fa0f4517d89e" targetNamespace="http://schemas.microsoft.com/office/2006/metadata/properties" ma:root="true" ma:fieldsID="cc7bc77de37be8fb5340b1e86c0ad935" ns2:_="" ns3:_="">
    <xsd:import namespace="dfeb851c-4d5a-4eac-8b39-11e3e3864464"/>
    <xsd:import namespace="ef0ff22e-e03c-4247-8f8c-fa0f4517d8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b851c-4d5a-4eac-8b39-11e3e38644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ff22e-e03c-4247-8f8c-fa0f4517d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0ff22e-e03c-4247-8f8c-fa0f4517d89e">
      <UserInfo>
        <DisplayName>Rosy Deleon</DisplayName>
        <AccountId>13</AccountId>
        <AccountType/>
      </UserInfo>
      <UserInfo>
        <DisplayName>Morena Gomez</DisplayName>
        <AccountId>14</AccountId>
        <AccountType/>
      </UserInfo>
      <UserInfo>
        <DisplayName>Carlos Gomez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B93EF2-A787-469D-83F9-007275BA4D08}">
  <ds:schemaRefs>
    <ds:schemaRef ds:uri="dfeb851c-4d5a-4eac-8b39-11e3e3864464"/>
    <ds:schemaRef ds:uri="ef0ff22e-e03c-4247-8f8c-fa0f4517d8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1EE41C-11FD-48A5-B55B-8D6ACADA1E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C617CB-C7F3-4275-8DD0-439AD2740E9E}">
  <ds:schemaRefs>
    <ds:schemaRef ds:uri="dfeb851c-4d5a-4eac-8b39-11e3e3864464"/>
    <ds:schemaRef ds:uri="ef0ff22e-e03c-4247-8f8c-fa0f4517d8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3051</Words>
  <Application>Microsoft Office PowerPoint</Application>
  <PresentationFormat>Personalizado</PresentationFormat>
  <Paragraphs>1020</Paragraphs>
  <Slides>66</Slides>
  <Notes>58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66</vt:i4>
      </vt:variant>
    </vt:vector>
  </HeadingPairs>
  <TitlesOfParts>
    <vt:vector size="85" baseType="lpstr">
      <vt:lpstr>Arial</vt:lpstr>
      <vt:lpstr>Barlow Condensed SemiBold</vt:lpstr>
      <vt:lpstr>Calibri</vt:lpstr>
      <vt:lpstr>Calibri Light</vt:lpstr>
      <vt:lpstr>Century Gothic</vt:lpstr>
      <vt:lpstr>Comfortaa</vt:lpstr>
      <vt:lpstr>DokChampa</vt:lpstr>
      <vt:lpstr>Eras Demi ITC</vt:lpstr>
      <vt:lpstr>Fira Sans Extra Condensed</vt:lpstr>
      <vt:lpstr>Impact</vt:lpstr>
      <vt:lpstr>Lato Light</vt:lpstr>
      <vt:lpstr>Poppins</vt:lpstr>
      <vt:lpstr>Poppins SemiBold</vt:lpstr>
      <vt:lpstr>Questrial</vt:lpstr>
      <vt:lpstr>Rockwell</vt:lpstr>
      <vt:lpstr>Wingdings</vt:lpstr>
      <vt:lpstr>Diseño personalizado</vt:lpstr>
      <vt:lpstr>Atlas</vt:lpstr>
      <vt:lpstr>Vivide Social Media by Slidesgo</vt:lpstr>
      <vt:lpstr>INFORME de EJECUCIÓN </vt:lpstr>
      <vt:lpstr>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upe_jorge</dc:creator>
  <cp:lastModifiedBy>Rosy DeLeon</cp:lastModifiedBy>
  <cp:revision>23</cp:revision>
  <cp:lastPrinted>2020-10-22T22:35:03Z</cp:lastPrinted>
  <dcterms:modified xsi:type="dcterms:W3CDTF">2021-04-14T16:13:18Z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0x010100D025732605E0F142867347B09BEBBDA3</vt:lpwstr>
  </property>
</Properties>
</file>