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handoutMasterIdLst>
    <p:handoutMasterId r:id="rId6"/>
  </p:handoutMasterIdLst>
  <p:sldIdLst>
    <p:sldId id="264" r:id="rId4"/>
    <p:sldId id="265" r:id="rId5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728" autoAdjust="0"/>
  </p:normalViewPr>
  <p:slideViewPr>
    <p:cSldViewPr>
      <p:cViewPr>
        <p:scale>
          <a:sx n="66" d="100"/>
          <a:sy n="66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DCCB6E7-BACA-49EA-A51A-0B12427F4B47}" type="datetimeFigureOut">
              <a:rPr lang="es-ES"/>
              <a:pPr>
                <a:defRPr/>
              </a:pPr>
              <a:t>07/01/2014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DB5660AF-55E1-4E94-B433-928D00E5C2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859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715D-73B0-4AB0-9651-49095EF5F430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ED25-C59C-4964-ACBF-B082A508914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17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8754-9DBC-43CD-A10D-C4CD8BCB9F7D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3866-622F-4E4A-A5BA-ECA972F350D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58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6BBF-D71D-408C-8B48-58AFD98970ED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1838-2696-4C3A-A18A-825D2019845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24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D779-CB60-4CC3-BD00-B82DFC84CB74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9D69-8795-4388-897A-44C174A7A40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000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4AED-8A63-4063-900E-5A8B79523AC2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6353-60F9-44FE-8D98-D3DAC592ACC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663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75B-827D-48F8-858C-10D842AA1525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1A44-474A-40DF-B752-A464702CB02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203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B6F1-4F12-41FE-9AEA-12C2F878A5DF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DC3E-4261-4A2E-A74A-17E77F0124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992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BB04-0AE0-473D-865C-AFAA790BA40A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9046-A178-451F-AE17-2441AE1F660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205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4B2F-269B-4C33-AF6F-AB2387AE55ED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B736-ED36-4C94-8E46-4E8380F52EE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302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327A-0621-4E1F-90EC-9BB3E23BA42F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E174-1710-4832-8EC0-BC71E0A9A02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731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E59F-0E87-4A97-A8F1-E7DFD3B833ED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D9CF-C5A9-4F59-B3DF-9479BD43946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390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9A4C-AC01-4746-B611-DEEDA470AE7C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9131-5AE9-4424-89C0-C8A1035DC3C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360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09A5-0B0C-4377-A033-488405BCB6A0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D345-9FA7-4358-BDB5-5221F39791C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719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9E35-542E-47F5-9CF1-267679508CF7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F741-ACA4-4B85-82FE-2E9F5C78707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407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A7D0-0A6C-496C-8B16-CAEBC610819F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0A9B-EA85-4365-BF0C-7F8944EA352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369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667B-0929-4399-B11C-6C03205A7A27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D20A-F158-48BB-AF31-64234A8CC4A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1478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B6A4-F191-448B-BB91-DD5340517F23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0ECB-C35B-487C-9B54-C12D720072A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6809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616A-E501-47A4-A6AE-EACC73F310A8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B717-90A4-4426-AB40-0A82274C4BF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865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589F-13C2-4C09-9329-BD1D7E4F1408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AD73-9A31-4341-8657-D126216AE42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7385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54CB-920A-4F87-AB73-0E612E2AB938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BF56-9704-489C-9423-551D63BD2DD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4577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525E-20D4-4A8A-8596-596FBA1F9FB1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CD71-2AC1-4F24-BAE2-8A49AAA6B6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771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1310-FCAF-41BB-A6EE-4C24D14BD934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1813-F078-4DBF-B0AF-B237383B46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989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1BDF-6263-45B4-B35C-EC1F92104562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9447-8D4A-4B33-8747-998F2DD4B6D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062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ED7B-96EA-4B8C-AA7B-D737C897DA83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7C16-A0CE-408C-AEFC-33D47B1495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2474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D820-095D-4C33-ACEC-819B44F9DFD2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8957-927C-4CAE-8CB1-F164C9923E0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09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7F28-0E69-4F90-9EE6-8F7C96BEA6D8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FBB2-B2DC-4DBB-85E0-C36DD19C4C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6694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21C2-8D0C-455E-AF19-98E8AC8064A5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3388-65CA-4E05-9065-118A2017B1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85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2932-B018-4463-8A14-648C14908CE5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4EA3-36F6-46A0-AA27-5238D37B551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4158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DA65-3763-46EC-B2C3-68869B1EEF55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785F-D47C-4713-838D-30243F94F26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435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781-55F7-4CFB-87C4-DBBAF627672A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99DE-5767-4DF1-B9B0-8C415CEFC05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93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5DB6-28C7-4911-A474-650FBE6F3EF2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DC51-95B3-4F8E-90D5-9663A32B47F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20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8F6B-FBAA-49B9-8BD4-B903172C5CF3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DA22-4FBA-4225-B6F6-9D0369E9210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42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0760-9F88-4A42-97EA-00696FF07360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342F-E6C6-4640-9526-2C5C3D231E6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6062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70C7B-9A05-472F-9A99-DBCA12DCEAFF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A2E1B-7F74-459E-A8D3-9705183E819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ADF34-AE60-426D-8BAE-A65400E879A5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84B84-6F09-48D1-A82F-A94231A7ED8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45705-ED1A-448B-BFE0-D0D6085E1034}" type="datetimeFigureOut">
              <a:rPr lang="es-SV"/>
              <a:pPr>
                <a:defRPr/>
              </a:pPr>
              <a:t>07/01/2014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3300B4-7F8E-410E-97DE-538AA841AE8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1343025" y="57150"/>
            <a:ext cx="74882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SV" sz="2100" b="1" dirty="0"/>
              <a:t>Distribución de asignaciones</a:t>
            </a:r>
          </a:p>
          <a:p>
            <a:pPr algn="ctr" eaLnBrk="1" hangingPunct="1"/>
            <a:r>
              <a:rPr lang="es-ES" altLang="es-SV" sz="2100" b="1" dirty="0"/>
              <a:t>Ley de Presupuestos Ejercicio </a:t>
            </a:r>
            <a:r>
              <a:rPr lang="es-ES" altLang="es-SV" sz="2100" b="1" dirty="0" smtClean="0"/>
              <a:t>Financiero Fiscal 2014</a:t>
            </a:r>
            <a:endParaRPr lang="es-ES" altLang="es-SV" sz="2100" b="1" dirty="0"/>
          </a:p>
          <a:p>
            <a:pPr algn="ctr" eaLnBrk="1" hangingPunct="1"/>
            <a:r>
              <a:rPr lang="es-ES" altLang="es-SV" sz="2100" b="1" dirty="0"/>
              <a:t>por Unidades Presupuestarias </a:t>
            </a:r>
          </a:p>
        </p:txBody>
      </p:sp>
      <p:pic>
        <p:nvPicPr>
          <p:cNvPr id="4099" name="Picture 5" descr="nuev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19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1 Rectángulo"/>
          <p:cNvSpPr>
            <a:spLocks noChangeArrowheads="1"/>
          </p:cNvSpPr>
          <p:nvPr/>
        </p:nvSpPr>
        <p:spPr bwMode="auto">
          <a:xfrm>
            <a:off x="630372" y="5868561"/>
            <a:ext cx="8200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SV" sz="1400" b="1" dirty="0"/>
              <a:t>El presupuesto  anual de ISDEMU  es de </a:t>
            </a:r>
            <a:r>
              <a:rPr lang="es-ES" altLang="es-SV" sz="1400" b="1" dirty="0" smtClean="0"/>
              <a:t>Us$5,987,245.00 </a:t>
            </a:r>
            <a:r>
              <a:rPr lang="es-ES" altLang="es-SV" sz="1400" b="1" dirty="0"/>
              <a:t>representando un </a:t>
            </a:r>
            <a:r>
              <a:rPr lang="es-ES" altLang="es-SV" sz="1400" b="1" dirty="0" smtClean="0"/>
              <a:t>0.13% </a:t>
            </a:r>
            <a:r>
              <a:rPr lang="es-ES" altLang="es-SV" sz="1400" b="1" dirty="0"/>
              <a:t>de los </a:t>
            </a:r>
            <a:r>
              <a:rPr lang="es-ES" altLang="es-SV" sz="1400" b="1" dirty="0" smtClean="0"/>
              <a:t>Us$4,679,517,670.00 </a:t>
            </a:r>
            <a:r>
              <a:rPr lang="es-ES" altLang="es-SV" sz="1400" b="1" dirty="0"/>
              <a:t>de la Ley de Presupuesto General </a:t>
            </a:r>
            <a:r>
              <a:rPr lang="es-ES" altLang="es-SV" sz="1400" b="1" dirty="0" smtClean="0"/>
              <a:t>del Estado para </a:t>
            </a:r>
            <a:r>
              <a:rPr lang="es-ES" altLang="es-SV" sz="1400" b="1" dirty="0"/>
              <a:t>el  Ejercicio Financiero Fiscal </a:t>
            </a:r>
            <a:r>
              <a:rPr lang="es-ES" altLang="es-SV" sz="1400" b="1" dirty="0" smtClean="0"/>
              <a:t>2014. </a:t>
            </a:r>
            <a:endParaRPr lang="es-ES" altLang="es-SV" sz="14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2" y="1073848"/>
            <a:ext cx="8198367" cy="47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nuev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19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1343025" y="44450"/>
            <a:ext cx="75501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SV" sz="2100" b="1" dirty="0"/>
              <a:t>Distribución de asignaciones  </a:t>
            </a:r>
          </a:p>
          <a:p>
            <a:pPr algn="ctr" eaLnBrk="1" hangingPunct="1"/>
            <a:r>
              <a:rPr lang="es-ES" altLang="es-SV" sz="2100" b="1" dirty="0"/>
              <a:t>Ley de Presupuestos Ejercicio Financiero Fiscal </a:t>
            </a:r>
            <a:r>
              <a:rPr lang="es-ES" altLang="es-SV" sz="2100" b="1" dirty="0" smtClean="0"/>
              <a:t>2014 </a:t>
            </a:r>
            <a:endParaRPr lang="es-ES" altLang="es-SV" sz="2100" b="1" dirty="0"/>
          </a:p>
          <a:p>
            <a:pPr algn="ctr" eaLnBrk="1" hangingPunct="1"/>
            <a:r>
              <a:rPr lang="es-ES" altLang="es-SV" sz="2100" b="1" dirty="0"/>
              <a:t> por Rubro de Gastos</a:t>
            </a:r>
          </a:p>
        </p:txBody>
      </p:sp>
      <p:sp>
        <p:nvSpPr>
          <p:cNvPr id="5125" name="1 Rectángulo"/>
          <p:cNvSpPr>
            <a:spLocks noChangeArrowheads="1"/>
          </p:cNvSpPr>
          <p:nvPr/>
        </p:nvSpPr>
        <p:spPr bwMode="auto">
          <a:xfrm>
            <a:off x="833437" y="5681663"/>
            <a:ext cx="785177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SV" sz="1400" b="1" dirty="0" smtClean="0"/>
              <a:t>El proyecto de Inversión  FOCAP es de código 5765  </a:t>
            </a:r>
            <a:r>
              <a:rPr lang="es-ES" altLang="es-SV" sz="1400" b="1" dirty="0"/>
              <a:t>“</a:t>
            </a:r>
            <a:r>
              <a:rPr lang="es-SV" altLang="es-SV" sz="1400" b="1" dirty="0"/>
              <a:t>Adecuación de </a:t>
            </a:r>
            <a:r>
              <a:rPr lang="es-SV" altLang="es-SV" sz="1400" b="1" dirty="0" smtClean="0"/>
              <a:t>Centros </a:t>
            </a:r>
            <a:r>
              <a:rPr lang="es-SV" altLang="es-SV" sz="1400" b="1" dirty="0"/>
              <a:t>de </a:t>
            </a:r>
            <a:r>
              <a:rPr lang="es-SV" altLang="es-SV" sz="1400" b="1" dirty="0" smtClean="0"/>
              <a:t>Atención </a:t>
            </a:r>
            <a:r>
              <a:rPr lang="es-SV" altLang="es-SV" sz="1400" b="1" dirty="0"/>
              <a:t>para la </a:t>
            </a:r>
            <a:r>
              <a:rPr lang="es-SV" altLang="es-SV" sz="1400" b="1" dirty="0" smtClean="0"/>
              <a:t>Gestión </a:t>
            </a:r>
            <a:r>
              <a:rPr lang="es-SV" altLang="es-SV" sz="1400" b="1" dirty="0"/>
              <a:t>Territorial para la </a:t>
            </a:r>
            <a:r>
              <a:rPr lang="es-SV" altLang="es-SV" sz="1400" b="1" dirty="0" smtClean="0"/>
              <a:t>Igualdad </a:t>
            </a:r>
            <a:r>
              <a:rPr lang="es-SV" altLang="es-SV" sz="1400" b="1" dirty="0"/>
              <a:t>y la </a:t>
            </a:r>
            <a:r>
              <a:rPr lang="es-SV" altLang="es-SV" sz="1400" b="1" dirty="0" smtClean="0"/>
              <a:t>Prevención Social </a:t>
            </a:r>
            <a:r>
              <a:rPr lang="es-SV" altLang="es-SV" sz="1400" b="1" dirty="0"/>
              <a:t>de la </a:t>
            </a:r>
            <a:r>
              <a:rPr lang="es-SV" altLang="es-SV" sz="1400" b="1" dirty="0" smtClean="0"/>
              <a:t>Violencia </a:t>
            </a:r>
            <a:r>
              <a:rPr lang="es-SV" altLang="es-SV" sz="1400" b="1" dirty="0"/>
              <a:t>de </a:t>
            </a:r>
            <a:r>
              <a:rPr lang="es-SV" altLang="es-SV" sz="1400" b="1" dirty="0" smtClean="0"/>
              <a:t>Género </a:t>
            </a:r>
            <a:r>
              <a:rPr lang="es-SV" altLang="es-SV" sz="1400" b="1" dirty="0"/>
              <a:t>en 11 </a:t>
            </a:r>
            <a:r>
              <a:rPr lang="es-SV" altLang="es-SV" sz="1400" b="1" dirty="0" smtClean="0"/>
              <a:t>Municipios </a:t>
            </a:r>
            <a:r>
              <a:rPr lang="es-SV" altLang="es-SV" sz="1400" b="1" dirty="0"/>
              <a:t>de Comunidades Solidarias Urbanas “</a:t>
            </a:r>
            <a:r>
              <a:rPr lang="es-ES" altLang="es-SV" sz="1400" b="1" dirty="0"/>
              <a:t> </a:t>
            </a:r>
            <a:r>
              <a:rPr lang="es-ES" altLang="es-SV" sz="1400" b="1" dirty="0" smtClean="0"/>
              <a:t>(</a:t>
            </a:r>
            <a:r>
              <a:rPr lang="es-ES" altLang="es-SV" sz="1400" b="1" dirty="0"/>
              <a:t>donación).</a:t>
            </a:r>
            <a:endParaRPr lang="es-SV" altLang="es-SV" sz="1400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49234"/>
            <a:ext cx="8318500" cy="45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1138</TotalTime>
  <Words>100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</vt:lpstr>
      <vt:lpstr>Arial</vt:lpstr>
      <vt:lpstr>1_plantilla</vt:lpstr>
      <vt:lpstr>plantilla</vt:lpstr>
      <vt:lpstr>2_plantilla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Cristina Perez de Martinez</cp:lastModifiedBy>
  <cp:revision>177</cp:revision>
  <cp:lastPrinted>2012-01-04T16:00:11Z</cp:lastPrinted>
  <dcterms:created xsi:type="dcterms:W3CDTF">2011-03-27T23:33:46Z</dcterms:created>
  <dcterms:modified xsi:type="dcterms:W3CDTF">2014-01-07T17:38:50Z</dcterms:modified>
</cp:coreProperties>
</file>