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33"/>
  </p:notesMasterIdLst>
  <p:handoutMasterIdLst>
    <p:handoutMasterId r:id="rId34"/>
  </p:handoutMasterIdLst>
  <p:sldIdLst>
    <p:sldId id="256" r:id="rId4"/>
    <p:sldId id="443" r:id="rId5"/>
    <p:sldId id="458" r:id="rId6"/>
    <p:sldId id="459" r:id="rId7"/>
    <p:sldId id="460" r:id="rId8"/>
    <p:sldId id="461" r:id="rId9"/>
    <p:sldId id="462" r:id="rId10"/>
    <p:sldId id="463" r:id="rId11"/>
    <p:sldId id="465" r:id="rId12"/>
    <p:sldId id="466" r:id="rId13"/>
    <p:sldId id="467" r:id="rId14"/>
    <p:sldId id="468" r:id="rId15"/>
    <p:sldId id="469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78" autoAdjust="0"/>
    <p:restoredTop sz="94728" autoAdjust="0"/>
  </p:normalViewPr>
  <p:slideViewPr>
    <p:cSldViewPr>
      <p:cViewPr varScale="1">
        <p:scale>
          <a:sx n="106" d="100"/>
          <a:sy n="106" d="100"/>
        </p:scale>
        <p:origin x="15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irna.baires\Desktop\ISDEMU.%20M%20Baires\ISDEMU\CONTA%20ISDEMU%202018\DIAPOSITIVAS%20E.F\Base%20contabilidad-%20Est%20Fin%20al%2031%2012%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rna.baires\Desktop\ISDEMU.%20M%20Baires\ISDEMU\CONTA%20ISDEMU%202018\DIAPOSITIVAS%20E.F\Base%20contabilidad-%20Est%20Fin%20al%2031%2012%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rna.baires\Desktop\ISDEMU.%20M%20Baires\ISDEMU\CONTA%20ISDEMU%202018\DIAPOSITIVAS%20E.F\Base%20contabilidad-%20Est%20Fin%20al%2031%2012%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rna.baires\Desktop\ISDEMU.%20M%20Baires\ISDEMU\CONTA%20ISDEMU%202018\DIAPOSITIVAS%20E.F\Base%20contabilidad-%20Est%20Fin%20al%2031%2012%201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rna.baires\Desktop\ISDEMU.%20M%20Baires\ISDEMU\CONTA%20ISDEMU%202018\DIAPOSITIVAS%20E.F\Base%20contabilidad-%20Est%20Fin%20al%2031%2012%201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rna.baires\Desktop\ISDEMU.%20M%20Baires\ISDEMU\CONTA%20ISDEMU%202018\DIAPOSITIVAS%20E.F\Base%20contabilidad-%20Est%20Fin%20al%2031%2012%2018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rna.baires\Desktop\ISDEMU.%20M%20Baires\ISDEMU\CONTA%20ISDEMU%202018\DIAPOSITIVAS%20E.F\Base%20contabilidad-%20Est%20Fin%20al%2031%2012%2018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600"/>
              <a:t>Estado de Situación Financiera- Composición</a:t>
            </a:r>
            <a:r>
              <a:rPr lang="es-SV" sz="1600" baseline="0"/>
              <a:t> de saldos</a:t>
            </a:r>
          </a:p>
          <a:p>
            <a:pPr>
              <a:defRPr/>
            </a:pPr>
            <a:r>
              <a:rPr lang="es-SV" sz="1600" baseline="0"/>
              <a:t>al 31 de Diciembre del 2018</a:t>
            </a:r>
          </a:p>
          <a:p>
            <a:pPr>
              <a:defRPr/>
            </a:pPr>
            <a:endParaRPr lang="es-SV" sz="1600"/>
          </a:p>
        </c:rich>
      </c:tx>
      <c:layout/>
      <c:overlay val="0"/>
    </c:title>
    <c:autoTitleDeleted val="0"/>
    <c:view3D>
      <c:rotX val="20"/>
      <c:rotY val="50"/>
      <c:depthPercent val="1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'Comp Esta Situac Fin(resumen)'!$B$53</c:f>
              <c:strCache>
                <c:ptCount val="1"/>
                <c:pt idx="0">
                  <c:v>RECURSOS</c:v>
                </c:pt>
              </c:strCache>
            </c:strRef>
          </c:tx>
          <c:invertIfNegative val="0"/>
          <c:val>
            <c:numRef>
              <c:f>'Comp Esta Situac Fin(resumen)'!$C$53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'Comp Esta Situac Fin(resumen)'!$B$54</c:f>
              <c:strCache>
                <c:ptCount val="1"/>
                <c:pt idx="0">
                  <c:v>Fondos</c:v>
                </c:pt>
              </c:strCache>
            </c:strRef>
          </c:tx>
          <c:invertIfNegative val="0"/>
          <c:val>
            <c:numRef>
              <c:f>'Comp Esta Situac Fin(resumen)'!$C$54</c:f>
              <c:numCache>
                <c:formatCode>"$"#,##0.00</c:formatCode>
                <c:ptCount val="1"/>
                <c:pt idx="0">
                  <c:v>345357.65000000008</c:v>
                </c:pt>
              </c:numCache>
            </c:numRef>
          </c:val>
        </c:ser>
        <c:ser>
          <c:idx val="2"/>
          <c:order val="2"/>
          <c:tx>
            <c:strRef>
              <c:f>'Comp Esta Situac Fin(resumen)'!$B$55</c:f>
              <c:strCache>
                <c:ptCount val="1"/>
                <c:pt idx="0">
                  <c:v>Inversiones financieras y existencias</c:v>
                </c:pt>
              </c:strCache>
            </c:strRef>
          </c:tx>
          <c:invertIfNegative val="0"/>
          <c:val>
            <c:numRef>
              <c:f>'Comp Esta Situac Fin(resumen)'!$C$55</c:f>
              <c:numCache>
                <c:formatCode>"$"#,##0.00</c:formatCode>
                <c:ptCount val="1"/>
                <c:pt idx="0">
                  <c:v>401744.78</c:v>
                </c:pt>
              </c:numCache>
            </c:numRef>
          </c:val>
        </c:ser>
        <c:ser>
          <c:idx val="3"/>
          <c:order val="3"/>
          <c:tx>
            <c:strRef>
              <c:f>'Comp Esta Situac Fin(resumen)'!$B$56</c:f>
              <c:strCache>
                <c:ptCount val="1"/>
                <c:pt idx="0">
                  <c:v>Inversiones en proyectos  y  programas</c:v>
                </c:pt>
              </c:strCache>
            </c:strRef>
          </c:tx>
          <c:invertIfNegative val="0"/>
          <c:val>
            <c:numRef>
              <c:f>'Comp Esta Situac Fin(resumen)'!$C$56</c:f>
              <c:numCache>
                <c:formatCode>"$"#,##0.00</c:formatCode>
                <c:ptCount val="1"/>
                <c:pt idx="0">
                  <c:v>265180.57</c:v>
                </c:pt>
              </c:numCache>
            </c:numRef>
          </c:val>
        </c:ser>
        <c:ser>
          <c:idx val="4"/>
          <c:order val="4"/>
          <c:tx>
            <c:strRef>
              <c:f>'Comp Esta Situac Fin(resumen)'!$B$57</c:f>
              <c:strCache>
                <c:ptCount val="1"/>
                <c:pt idx="0">
                  <c:v>Inversiones en bienes de uso</c:v>
                </c:pt>
              </c:strCache>
            </c:strRef>
          </c:tx>
          <c:invertIfNegative val="0"/>
          <c:val>
            <c:numRef>
              <c:f>'Comp Esta Situac Fin(resumen)'!$C$57</c:f>
              <c:numCache>
                <c:formatCode>"$"#,##0.00</c:formatCode>
                <c:ptCount val="1"/>
                <c:pt idx="0">
                  <c:v>1922797.14</c:v>
                </c:pt>
              </c:numCache>
            </c:numRef>
          </c:val>
        </c:ser>
        <c:ser>
          <c:idx val="5"/>
          <c:order val="5"/>
          <c:tx>
            <c:strRef>
              <c:f>'Comp Esta Situac Fin(resumen)'!$B$58</c:f>
              <c:strCache>
                <c:ptCount val="1"/>
                <c:pt idx="0">
                  <c:v>TOTAL DE RECURSOS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</c:spPr>
          </c:dPt>
          <c:val>
            <c:numRef>
              <c:f>'Comp Esta Situac Fin(resumen)'!$C$58</c:f>
              <c:numCache>
                <c:formatCode>"$"#,##0.00</c:formatCode>
                <c:ptCount val="1"/>
                <c:pt idx="0">
                  <c:v>2935080.14</c:v>
                </c:pt>
              </c:numCache>
            </c:numRef>
          </c:val>
        </c:ser>
        <c:ser>
          <c:idx val="6"/>
          <c:order val="6"/>
          <c:tx>
            <c:strRef>
              <c:f>'Comp Esta Situac Fin(resumen)'!$B$60</c:f>
              <c:strCache>
                <c:ptCount val="1"/>
                <c:pt idx="0">
                  <c:v>OBLIGACIONES Y PATRIMONIO</c:v>
                </c:pt>
              </c:strCache>
            </c:strRef>
          </c:tx>
          <c:invertIfNegative val="0"/>
          <c:val>
            <c:numRef>
              <c:f>'Comp Esta Situac Fin(resumen)'!$C$60:$D$60</c:f>
              <c:numCache>
                <c:formatCode>General</c:formatCode>
                <c:ptCount val="2"/>
              </c:numCache>
            </c:numRef>
          </c:val>
        </c:ser>
        <c:ser>
          <c:idx val="7"/>
          <c:order val="7"/>
          <c:tx>
            <c:strRef>
              <c:f>'Comp Esta Situac Fin(resumen)'!$B$61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val>
            <c:numRef>
              <c:f>'Comp Esta Situac Fin(resumen)'!$C$61:$D$61</c:f>
              <c:numCache>
                <c:formatCode>"$"#,##0.00</c:formatCode>
                <c:ptCount val="2"/>
                <c:pt idx="1">
                  <c:v>369746.58</c:v>
                </c:pt>
              </c:numCache>
            </c:numRef>
          </c:val>
        </c:ser>
        <c:ser>
          <c:idx val="8"/>
          <c:order val="8"/>
          <c:tx>
            <c:strRef>
              <c:f>'Comp Esta Situac Fin(resumen)'!$B$62</c:f>
              <c:strCache>
                <c:ptCount val="1"/>
                <c:pt idx="0">
                  <c:v>Patrimonio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val>
            <c:numRef>
              <c:f>'Comp Esta Situac Fin(resumen)'!$C$62:$D$62</c:f>
              <c:numCache>
                <c:formatCode>"$"#,##0.00</c:formatCode>
                <c:ptCount val="2"/>
                <c:pt idx="1">
                  <c:v>2277330.08</c:v>
                </c:pt>
              </c:numCache>
            </c:numRef>
          </c:val>
        </c:ser>
        <c:ser>
          <c:idx val="9"/>
          <c:order val="9"/>
          <c:tx>
            <c:strRef>
              <c:f>'Comp Esta Situac Fin(resumen)'!$B$63</c:f>
              <c:strCache>
                <c:ptCount val="1"/>
                <c:pt idx="0">
                  <c:v>Resultado del ejercicio corriente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val>
            <c:numRef>
              <c:f>'Comp Esta Situac Fin(resumen)'!$C$63:$D$63</c:f>
              <c:numCache>
                <c:formatCode>"$"#,##0.00</c:formatCode>
                <c:ptCount val="2"/>
                <c:pt idx="1">
                  <c:v>288003.48</c:v>
                </c:pt>
              </c:numCache>
            </c:numRef>
          </c:val>
        </c:ser>
        <c:ser>
          <c:idx val="10"/>
          <c:order val="10"/>
          <c:tx>
            <c:strRef>
              <c:f>'Comp Esta Situac Fin(resumen)'!$B$64</c:f>
              <c:strCache>
                <c:ptCount val="1"/>
                <c:pt idx="0">
                  <c:v>TOTAL OBLIGACIONES Y PATRIMONIO</c:v>
                </c:pt>
              </c:strCache>
            </c:strRef>
          </c:tx>
          <c:spPr>
            <a:noFill/>
          </c:spPr>
          <c:invertIfNegative val="0"/>
          <c:val>
            <c:numRef>
              <c:f>'Comp Esta Situac Fin(resumen)'!$C$64:$D$64</c:f>
              <c:numCache>
                <c:formatCode>"$"#,##0.00</c:formatCode>
                <c:ptCount val="2"/>
                <c:pt idx="1">
                  <c:v>2935080.14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371968"/>
        <c:axId val="130373504"/>
        <c:axId val="0"/>
      </c:bar3DChart>
      <c:catAx>
        <c:axId val="13037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373504"/>
        <c:crosses val="autoZero"/>
        <c:auto val="1"/>
        <c:lblAlgn val="ctr"/>
        <c:lblOffset val="100"/>
        <c:noMultiLvlLbl val="0"/>
      </c:catAx>
      <c:valAx>
        <c:axId val="130373504"/>
        <c:scaling>
          <c:orientation val="minMax"/>
          <c:max val="1500000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50" baseline="0"/>
            </a:pPr>
            <a:endParaRPr lang="es-SV"/>
          </a:p>
        </c:txPr>
        <c:crossAx val="130371968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sz="115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  <a:bevelB w="165100" prst="coolSlant"/>
    </a:sp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Estado de Situación Financiera</a:t>
            </a:r>
          </a:p>
          <a:p>
            <a:pPr>
              <a:defRPr sz="1600"/>
            </a:pPr>
            <a:r>
              <a:rPr lang="en-US" sz="1600"/>
              <a:t>Comparativo Recursos (En US$)</a:t>
            </a:r>
          </a:p>
          <a:p>
            <a:pPr>
              <a:defRPr sz="1600"/>
            </a:pPr>
            <a:r>
              <a:rPr lang="en-US" sz="1600"/>
              <a:t>al 31 de Diciembre del 2018</a:t>
            </a:r>
          </a:p>
          <a:p>
            <a:pPr>
              <a:defRPr sz="1600"/>
            </a:pPr>
            <a:endParaRPr lang="en-US" sz="1600"/>
          </a:p>
        </c:rich>
      </c:tx>
      <c:layout>
        <c:manualLayout>
          <c:xMode val="edge"/>
          <c:yMode val="edge"/>
          <c:x val="0.36339282567665565"/>
          <c:y val="5.2231692589225004E-3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70458321916592"/>
          <c:y val="7.9877278259567988E-2"/>
          <c:w val="0.84702122350022568"/>
          <c:h val="0.649831720090739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'Est Situac Financ'!$B$6</c:f>
              <c:strCache>
                <c:ptCount val="1"/>
                <c:pt idx="0">
                  <c:v>Diponibilidades-fondos</c:v>
                </c:pt>
              </c:strCache>
            </c:strRef>
          </c:tx>
          <c:invertIfNegative val="0"/>
          <c:cat>
            <c:strRef>
              <c:f>'Est Situac Financ'!$C$4</c:f>
              <c:strCache>
                <c:ptCount val="1"/>
                <c:pt idx="0">
                  <c:v>Diciembre-18</c:v>
                </c:pt>
              </c:strCache>
            </c:strRef>
          </c:cat>
          <c:val>
            <c:numRef>
              <c:f>'Est Situac Financ'!$C$6</c:f>
              <c:numCache>
                <c:formatCode>_("$"* #,##0.00_);_("$"* \(#,##0.00\);_("$"* "-"??_);_(@_)</c:formatCode>
                <c:ptCount val="1"/>
                <c:pt idx="0">
                  <c:v>345357.65000000008</c:v>
                </c:pt>
              </c:numCache>
            </c:numRef>
          </c:val>
        </c:ser>
        <c:ser>
          <c:idx val="1"/>
          <c:order val="1"/>
          <c:tx>
            <c:strRef>
              <c:f>'Est Situac Financ'!$B$7</c:f>
              <c:strCache>
                <c:ptCount val="1"/>
                <c:pt idx="0">
                  <c:v>Inversiones Financieras  y  Existencias</c:v>
                </c:pt>
              </c:strCache>
            </c:strRef>
          </c:tx>
          <c:invertIfNegative val="0"/>
          <c:cat>
            <c:strRef>
              <c:f>'Est Situac Financ'!$C$4</c:f>
              <c:strCache>
                <c:ptCount val="1"/>
                <c:pt idx="0">
                  <c:v>Diciembre-18</c:v>
                </c:pt>
              </c:strCache>
            </c:strRef>
          </c:cat>
          <c:val>
            <c:numRef>
              <c:f>'Est Situac Financ'!$C$7</c:f>
              <c:numCache>
                <c:formatCode>_("$"* #,##0.00_);_("$"* \(#,##0.00\);_("$"* "-"??_);_(@_)</c:formatCode>
                <c:ptCount val="1"/>
                <c:pt idx="0">
                  <c:v>401744.78</c:v>
                </c:pt>
              </c:numCache>
            </c:numRef>
          </c:val>
        </c:ser>
        <c:ser>
          <c:idx val="2"/>
          <c:order val="2"/>
          <c:tx>
            <c:strRef>
              <c:f>'Est Situac Financ'!$B$8</c:f>
              <c:strCache>
                <c:ptCount val="1"/>
                <c:pt idx="0">
                  <c:v>Inversiones en Bienes de Uso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'Est Situac Financ'!$C$4</c:f>
              <c:strCache>
                <c:ptCount val="1"/>
                <c:pt idx="0">
                  <c:v>Diciembre-18</c:v>
                </c:pt>
              </c:strCache>
            </c:strRef>
          </c:cat>
          <c:val>
            <c:numRef>
              <c:f>'Est Situac Financ'!$C$8</c:f>
              <c:numCache>
                <c:formatCode>_("$"* #,##0.00_);_("$"* \(#,##0.00\);_("$"* "-"??_);_(@_)</c:formatCode>
                <c:ptCount val="1"/>
                <c:pt idx="0">
                  <c:v>1922797.14</c:v>
                </c:pt>
              </c:numCache>
            </c:numRef>
          </c:val>
        </c:ser>
        <c:ser>
          <c:idx val="3"/>
          <c:order val="3"/>
          <c:tx>
            <c:strRef>
              <c:f>'Est Situac Financ'!$B$9</c:f>
              <c:strCache>
                <c:ptCount val="1"/>
                <c:pt idx="0">
                  <c:v>Inversiones en Proyectos y Programas</c:v>
                </c:pt>
              </c:strCache>
            </c:strRef>
          </c:tx>
          <c:invertIfNegative val="0"/>
          <c:cat>
            <c:strRef>
              <c:f>'Est Situac Financ'!$C$4</c:f>
              <c:strCache>
                <c:ptCount val="1"/>
                <c:pt idx="0">
                  <c:v>Diciembre-18</c:v>
                </c:pt>
              </c:strCache>
            </c:strRef>
          </c:cat>
          <c:val>
            <c:numRef>
              <c:f>'Est Situac Financ'!$C$9</c:f>
              <c:numCache>
                <c:formatCode>_("$"* #,##0.00_);_("$"* \(#,##0.00\);_("$"* "-"??_);_(@_)</c:formatCode>
                <c:ptCount val="1"/>
                <c:pt idx="0">
                  <c:v>265180.57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47712"/>
        <c:axId val="130549248"/>
        <c:axId val="177587520"/>
      </c:bar3DChart>
      <c:catAx>
        <c:axId val="1305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549248"/>
        <c:crosses val="autoZero"/>
        <c:auto val="1"/>
        <c:lblAlgn val="ctr"/>
        <c:lblOffset val="100"/>
        <c:noMultiLvlLbl val="1"/>
      </c:catAx>
      <c:valAx>
        <c:axId val="13054924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30547712"/>
        <c:crosses val="autoZero"/>
        <c:crossBetween val="between"/>
      </c:valAx>
      <c:serAx>
        <c:axId val="17758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0549248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SV" sz="1600"/>
              <a:t>Estado de Situación Financiera</a:t>
            </a:r>
          </a:p>
          <a:p>
            <a:pPr>
              <a:defRPr sz="1600"/>
            </a:pPr>
            <a:r>
              <a:rPr lang="es-SV" sz="1600"/>
              <a:t>Comparativo Obligaciones</a:t>
            </a:r>
            <a:r>
              <a:rPr lang="es-SV" sz="1600" baseline="0"/>
              <a:t> y Patrimonio (En US$)</a:t>
            </a:r>
            <a:endParaRPr lang="es-SV" sz="1600"/>
          </a:p>
          <a:p>
            <a:pPr>
              <a:defRPr sz="1600"/>
            </a:pPr>
            <a:r>
              <a:rPr lang="es-SV" sz="1600"/>
              <a:t>al 31 de Diciembre del 2018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'Est Situac Financ'!$B$13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'Est Situac Financ'!$C$4</c:f>
              <c:strCache>
                <c:ptCount val="1"/>
                <c:pt idx="0">
                  <c:v>Diciembre-18</c:v>
                </c:pt>
              </c:strCache>
            </c:strRef>
          </c:cat>
          <c:val>
            <c:numRef>
              <c:f>'Est Situac Financ'!$C$13</c:f>
              <c:numCache>
                <c:formatCode>_("$"* #,##0.00_);_("$"* \(#,##0.00\);_("$"* "-"??_);_(@_)</c:formatCode>
                <c:ptCount val="1"/>
                <c:pt idx="0">
                  <c:v>369746.58</c:v>
                </c:pt>
              </c:numCache>
            </c:numRef>
          </c:val>
        </c:ser>
        <c:ser>
          <c:idx val="1"/>
          <c:order val="1"/>
          <c:tx>
            <c:strRef>
              <c:f>'Est Situac Financ'!$B$14</c:f>
              <c:strCache>
                <c:ptCount val="1"/>
                <c:pt idx="0">
                  <c:v>Patrimonio</c:v>
                </c:pt>
              </c:strCache>
            </c:strRef>
          </c:tx>
          <c:invertIfNegative val="0"/>
          <c:cat>
            <c:strRef>
              <c:f>'Est Situac Financ'!$C$4</c:f>
              <c:strCache>
                <c:ptCount val="1"/>
                <c:pt idx="0">
                  <c:v>Diciembre-18</c:v>
                </c:pt>
              </c:strCache>
            </c:strRef>
          </c:cat>
          <c:val>
            <c:numRef>
              <c:f>'Est Situac Financ'!$C$14</c:f>
              <c:numCache>
                <c:formatCode>_("$"* #,##0.00_);_("$"* \(#,##0.00\);_("$"* "-"??_);_(@_)</c:formatCode>
                <c:ptCount val="1"/>
                <c:pt idx="0">
                  <c:v>2277330.08</c:v>
                </c:pt>
              </c:numCache>
            </c:numRef>
          </c:val>
        </c:ser>
        <c:ser>
          <c:idx val="2"/>
          <c:order val="2"/>
          <c:tx>
            <c:strRef>
              <c:f>'Est Situac Financ'!$B$15</c:f>
              <c:strCache>
                <c:ptCount val="1"/>
                <c:pt idx="0">
                  <c:v>Resultado del Ejercicio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'Est Situac Financ'!$C$4</c:f>
              <c:strCache>
                <c:ptCount val="1"/>
                <c:pt idx="0">
                  <c:v>Diciembre-18</c:v>
                </c:pt>
              </c:strCache>
            </c:strRef>
          </c:cat>
          <c:val>
            <c:numRef>
              <c:f>'Est Situac Financ'!$C$15</c:f>
              <c:numCache>
                <c:formatCode>_("$"* #,##0.00_);_("$"* \(#,##0.00\);_("$"* "-"??_);_(@_)</c:formatCode>
                <c:ptCount val="1"/>
                <c:pt idx="0">
                  <c:v>288003.48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607360"/>
        <c:axId val="130621440"/>
        <c:axId val="130516288"/>
      </c:bar3DChart>
      <c:catAx>
        <c:axId val="13060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621440"/>
        <c:crosses val="autoZero"/>
        <c:auto val="1"/>
        <c:lblAlgn val="ctr"/>
        <c:lblOffset val="100"/>
        <c:noMultiLvlLbl val="1"/>
      </c:catAx>
      <c:valAx>
        <c:axId val="13062144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30607360"/>
        <c:crosses val="autoZero"/>
        <c:crossBetween val="between"/>
      </c:valAx>
      <c:serAx>
        <c:axId val="130516288"/>
        <c:scaling>
          <c:orientation val="minMax"/>
        </c:scaling>
        <c:delete val="1"/>
        <c:axPos val="b"/>
        <c:majorTickMark val="out"/>
        <c:minorTickMark val="none"/>
        <c:tickLblPos val="nextTo"/>
        <c:crossAx val="13062144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SV" sz="1400"/>
              <a:t>Estado de Rendimiento Económico</a:t>
            </a:r>
          </a:p>
          <a:p>
            <a:pPr>
              <a:defRPr sz="1400"/>
            </a:pPr>
            <a:r>
              <a:rPr lang="es-SV" sz="1400"/>
              <a:t>Comparativo Ingresos de Gestión (En Us$)</a:t>
            </a:r>
          </a:p>
          <a:p>
            <a:pPr>
              <a:defRPr sz="1400"/>
            </a:pPr>
            <a:r>
              <a:rPr lang="es-SV" sz="1400"/>
              <a:t>al 31 de Diciembre del 2018</a:t>
            </a:r>
          </a:p>
          <a:p>
            <a:pPr>
              <a:defRPr sz="1400"/>
            </a:pPr>
            <a:endParaRPr lang="es-SV" sz="1400"/>
          </a:p>
        </c:rich>
      </c:tx>
      <c:layout>
        <c:manualLayout>
          <c:xMode val="edge"/>
          <c:yMode val="edge"/>
          <c:x val="0.26737775533915226"/>
          <c:y val="1.481481481481481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4195341109851"/>
          <c:y val="0.19649081364829396"/>
          <c:w val="0.85614520324632526"/>
          <c:h val="0.56884951881014878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'Est Rendim Econ'!$B$11</c:f>
              <c:strCache>
                <c:ptCount val="1"/>
                <c:pt idx="0">
                  <c:v>Ingresos por Actualizaciones y Ajustes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Econ'!$C$11:$D$11</c:f>
              <c:numCache>
                <c:formatCode>_("$"* #,##0.00_);_("$"* \(#,##0.00\);_("$"* "-"??_);_(@_)</c:formatCode>
                <c:ptCount val="2"/>
                <c:pt idx="0">
                  <c:v>5191.62</c:v>
                </c:pt>
                <c:pt idx="1">
                  <c:v>3006.86</c:v>
                </c:pt>
              </c:numCache>
            </c:numRef>
          </c:val>
        </c:ser>
        <c:ser>
          <c:idx val="3"/>
          <c:order val="1"/>
          <c:tx>
            <c:strRef>
              <c:f>'Est Rendim Econ'!$B$10</c:f>
              <c:strCache>
                <c:ptCount val="1"/>
                <c:pt idx="0">
                  <c:v>Transferencia de Capital del Sector Público</c:v>
                </c:pt>
              </c:strCache>
            </c:strRef>
          </c:tx>
          <c:invertIfNegative val="0"/>
          <c:val>
            <c:numRef>
              <c:f>'Est Rendim Econ'!$C$10:$D$10</c:f>
              <c:numCache>
                <c:formatCode>_("$"* #,##0.00_);_("$"* \(#,##0.00\);_("$"* "-"??_);_(@_)</c:formatCode>
                <c:ptCount val="2"/>
                <c:pt idx="0">
                  <c:v>39115</c:v>
                </c:pt>
                <c:pt idx="1">
                  <c:v>168141.25</c:v>
                </c:pt>
              </c:numCache>
            </c:numRef>
          </c:val>
        </c:ser>
        <c:ser>
          <c:idx val="1"/>
          <c:order val="2"/>
          <c:tx>
            <c:strRef>
              <c:f>'Est Rendim Econ'!$B$8</c:f>
              <c:strCache>
                <c:ptCount val="1"/>
                <c:pt idx="0">
                  <c:v>Transferencia Corrientes del Sector Externo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Econ'!$C$8:$D$8</c:f>
              <c:numCache>
                <c:formatCode>_("$"* #,##0.00_);_("$"* \(#,##0.00\);_("$"* "-"??_);_(@_)</c:formatCode>
                <c:ptCount val="2"/>
                <c:pt idx="0">
                  <c:v>288003.48</c:v>
                </c:pt>
                <c:pt idx="1">
                  <c:v>241688.7</c:v>
                </c:pt>
              </c:numCache>
            </c:numRef>
          </c:val>
        </c:ser>
        <c:ser>
          <c:idx val="0"/>
          <c:order val="3"/>
          <c:tx>
            <c:strRef>
              <c:f>'Est Rendim Econ'!$B$7</c:f>
              <c:strCache>
                <c:ptCount val="1"/>
                <c:pt idx="0">
                  <c:v>Transferencia Corrientes del Sector Público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Econ'!$C$7:$D$7</c:f>
              <c:numCache>
                <c:formatCode>_("$"* #,##0.00_);_("$"* \(#,##0.00\);_("$"* "-"??_);_(@_)</c:formatCode>
                <c:ptCount val="2"/>
                <c:pt idx="0">
                  <c:v>5016574.67</c:v>
                </c:pt>
                <c:pt idx="1">
                  <c:v>4862182.5999999996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807296"/>
        <c:axId val="130808832"/>
        <c:axId val="0"/>
      </c:bar3DChart>
      <c:catAx>
        <c:axId val="13080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0808832"/>
        <c:crosses val="autoZero"/>
        <c:auto val="1"/>
        <c:lblAlgn val="ctr"/>
        <c:lblOffset val="100"/>
        <c:noMultiLvlLbl val="1"/>
      </c:catAx>
      <c:valAx>
        <c:axId val="130808832"/>
        <c:scaling>
          <c:orientation val="minMax"/>
        </c:scaling>
        <c:delete val="1"/>
        <c:axPos val="b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30807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/>
              <a:t>Estado de Rendimiento Económico</a:t>
            </a:r>
          </a:p>
          <a:p>
            <a:pPr>
              <a:defRPr/>
            </a:pPr>
            <a:r>
              <a:rPr lang="es-SV"/>
              <a:t>Comparativo Gastos de Gestión (En Us$)</a:t>
            </a:r>
          </a:p>
          <a:p>
            <a:pPr>
              <a:defRPr/>
            </a:pPr>
            <a:r>
              <a:rPr lang="es-SV"/>
              <a:t>al 31 de Diciembre del 2018</a:t>
            </a:r>
          </a:p>
        </c:rich>
      </c:tx>
      <c:layout>
        <c:manualLayout>
          <c:xMode val="edge"/>
          <c:yMode val="edge"/>
          <c:x val="0.31533290414169923"/>
          <c:y val="3.041642479000144E-3"/>
        </c:manualLayout>
      </c:layout>
      <c:overlay val="0"/>
    </c:title>
    <c:autoTitleDeleted val="0"/>
    <c:view3D>
      <c:rotX val="50"/>
      <c:rotY val="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22338864344495E-2"/>
          <c:y val="0.16072317324553501"/>
          <c:w val="0.97572605911517207"/>
          <c:h val="0.39390163901079622"/>
        </c:manualLayout>
      </c:layout>
      <c:bar3DChart>
        <c:barDir val="bar"/>
        <c:grouping val="clustered"/>
        <c:varyColors val="0"/>
        <c:ser>
          <c:idx val="5"/>
          <c:order val="0"/>
          <c:tx>
            <c:strRef>
              <c:f>'Est Rendim Econ'!$B$23</c:f>
              <c:strCache>
                <c:ptCount val="1"/>
                <c:pt idx="0">
                  <c:v>Resultado del Periodo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Econ'!$C$23:$D$23</c:f>
              <c:numCache>
                <c:formatCode>_("$"* #,##0.00_);_("$"* \(#,##0.00\);_("$"* "-"??_);_(@_)</c:formatCode>
                <c:ptCount val="2"/>
                <c:pt idx="0">
                  <c:v>147316.35</c:v>
                </c:pt>
                <c:pt idx="1">
                  <c:v>201825.29999999981</c:v>
                </c:pt>
              </c:numCache>
            </c:numRef>
          </c:val>
        </c:ser>
        <c:ser>
          <c:idx val="4"/>
          <c:order val="1"/>
          <c:tx>
            <c:strRef>
              <c:f>'Est Rendim Econ'!$B$21</c:f>
              <c:strCache>
                <c:ptCount val="1"/>
                <c:pt idx="0">
                  <c:v>Gastos de Actualizaciones y Ajustes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Econ'!$C$21:$D$21</c:f>
              <c:numCache>
                <c:formatCode>_("$"* #,##0.00_);_("$"* \(#,##0.00\);_("$"* "-"??_);_(@_)</c:formatCode>
                <c:ptCount val="2"/>
                <c:pt idx="0">
                  <c:v>55934.54</c:v>
                </c:pt>
                <c:pt idx="1">
                  <c:v>92.51</c:v>
                </c:pt>
              </c:numCache>
            </c:numRef>
          </c:val>
        </c:ser>
        <c:ser>
          <c:idx val="7"/>
          <c:order val="2"/>
          <c:tx>
            <c:strRef>
              <c:f>'Est Rendim Econ'!$B$20</c:f>
              <c:strCache>
                <c:ptCount val="1"/>
                <c:pt idx="0">
                  <c:v>Costos de ventas y cargos calculados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Econ'!$C$20:$D$20</c:f>
              <c:numCache>
                <c:formatCode>_("$"* #,##0.00_);_("$"* \(#,##0.00\);_("$"* "-"??_);_(@_)</c:formatCode>
                <c:ptCount val="2"/>
                <c:pt idx="0">
                  <c:v>178512.41</c:v>
                </c:pt>
                <c:pt idx="1">
                  <c:v>226596.57</c:v>
                </c:pt>
              </c:numCache>
            </c:numRef>
          </c:val>
        </c:ser>
        <c:ser>
          <c:idx val="2"/>
          <c:order val="3"/>
          <c:tx>
            <c:strRef>
              <c:f>'Est Rendim Econ'!$B$17</c:f>
              <c:strCache>
                <c:ptCount val="1"/>
                <c:pt idx="0">
                  <c:v>Gastos en Bienes Capitalizables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Econ'!$C$17:$D$17</c:f>
              <c:numCache>
                <c:formatCode>_("$"* #,##0.00_);_("$"* \(#,##0.00\);_("$"* "-"??_);_(@_)</c:formatCode>
                <c:ptCount val="2"/>
                <c:pt idx="0">
                  <c:v>24867.59</c:v>
                </c:pt>
                <c:pt idx="1">
                  <c:v>16684.400000000001</c:v>
                </c:pt>
              </c:numCache>
            </c:numRef>
          </c:val>
        </c:ser>
        <c:ser>
          <c:idx val="6"/>
          <c:order val="4"/>
          <c:tx>
            <c:strRef>
              <c:f>'Est Rendim Econ'!$B$19</c:f>
              <c:strCache>
                <c:ptCount val="1"/>
                <c:pt idx="0">
                  <c:v>Gastos en Transferencias Otorgadas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Econ'!$C$19:$D$19</c:f>
              <c:numCache>
                <c:formatCode>_("$"* #,##0.00_);_("$"* \(#,##0.00\);_("$"* "-"??_);_(@_)</c:formatCode>
                <c:ptCount val="2"/>
                <c:pt idx="0">
                  <c:v>351796.85</c:v>
                </c:pt>
                <c:pt idx="1">
                  <c:v>349775.79</c:v>
                </c:pt>
              </c:numCache>
            </c:numRef>
          </c:val>
        </c:ser>
        <c:ser>
          <c:idx val="3"/>
          <c:order val="5"/>
          <c:tx>
            <c:strRef>
              <c:f>'Est Rendim Econ'!$B$18</c:f>
              <c:strCache>
                <c:ptCount val="1"/>
                <c:pt idx="0">
                  <c:v>Gastos Financieros y Otros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Econ'!$C$18:$D$18</c:f>
              <c:numCache>
                <c:formatCode>_("$"* #,##0.00_);_("$"* \(#,##0.00\);_("$"* "-"??_);_(@_)</c:formatCode>
                <c:ptCount val="2"/>
                <c:pt idx="0">
                  <c:v>45215.7</c:v>
                </c:pt>
                <c:pt idx="1">
                  <c:v>38934.03</c:v>
                </c:pt>
              </c:numCache>
            </c:numRef>
          </c:val>
        </c:ser>
        <c:ser>
          <c:idx val="1"/>
          <c:order val="6"/>
          <c:tx>
            <c:strRef>
              <c:f>'Est Rendim Econ'!$B$16</c:f>
              <c:strCache>
                <c:ptCount val="1"/>
                <c:pt idx="0">
                  <c:v>Gastos en Bienes de Consumo y servicios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Econ'!$C$16:$D$16</c:f>
              <c:numCache>
                <c:formatCode>_("$"* #,##0.00_);_("$"* \(#,##0.00\);_("$"* "-"??_);_(@_)</c:formatCode>
                <c:ptCount val="2"/>
                <c:pt idx="0">
                  <c:v>1116196.94</c:v>
                </c:pt>
                <c:pt idx="1">
                  <c:v>1039164.95</c:v>
                </c:pt>
              </c:numCache>
            </c:numRef>
          </c:val>
        </c:ser>
        <c:ser>
          <c:idx val="0"/>
          <c:order val="7"/>
          <c:tx>
            <c:strRef>
              <c:f>'Est Rendim Econ'!$B$15</c:f>
              <c:strCache>
                <c:ptCount val="1"/>
                <c:pt idx="0">
                  <c:v>Gastos en Personal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Diciembre-18</c:v>
                </c:pt>
                <c:pt idx="1">
                  <c:v>Diciembre-17</c:v>
                </c:pt>
              </c:strCache>
            </c:strRef>
          </c:cat>
          <c:val>
            <c:numRef>
              <c:f>'Est Rendim Econ'!$C$15:$D$15</c:f>
              <c:numCache>
                <c:formatCode>_("$"* #,##0.00_);_("$"* \(#,##0.00\);_("$"* "-"??_);_(@_)</c:formatCode>
                <c:ptCount val="2"/>
                <c:pt idx="0">
                  <c:v>3429044.39</c:v>
                </c:pt>
                <c:pt idx="1">
                  <c:v>3401945.86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71840"/>
        <c:axId val="133177728"/>
        <c:axId val="0"/>
      </c:bar3DChart>
      <c:catAx>
        <c:axId val="1331718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3177728"/>
        <c:crosses val="max"/>
        <c:auto val="1"/>
        <c:lblAlgn val="ctr"/>
        <c:lblOffset val="100"/>
        <c:noMultiLvlLbl val="1"/>
      </c:catAx>
      <c:valAx>
        <c:axId val="133177728"/>
        <c:scaling>
          <c:orientation val="minMax"/>
        </c:scaling>
        <c:delete val="1"/>
        <c:axPos val="b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33171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SV" sz="1400"/>
              <a:t>Estado de Ejecución Presupuestaria de Ingresos</a:t>
            </a:r>
          </a:p>
          <a:p>
            <a:pPr>
              <a:defRPr sz="1400"/>
            </a:pPr>
            <a:r>
              <a:rPr lang="es-SV" sz="1400"/>
              <a:t>al 31 de Diciembre del 2018</a:t>
            </a:r>
          </a:p>
          <a:p>
            <a:pPr>
              <a:defRPr sz="1400"/>
            </a:pPr>
            <a:r>
              <a:rPr lang="es-SV" sz="1400"/>
              <a:t>(En Us$)</a:t>
            </a:r>
          </a:p>
        </c:rich>
      </c:tx>
      <c:layout>
        <c:manualLayout>
          <c:xMode val="edge"/>
          <c:yMode val="edge"/>
          <c:x val="0.22003286972306033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3197609148414"/>
          <c:y val="0.1760439545056868"/>
          <c:w val="0.69411485068791179"/>
          <c:h val="0.50216566929133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'Est Ejecuc Presup'!$B$6</c:f>
              <c:strCache>
                <c:ptCount val="1"/>
                <c:pt idx="0">
                  <c:v> Transferencia Corrientes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'Est Ejecuc Presup'!$C$4:$E$4</c:f>
              <c:strCache>
                <c:ptCount val="3"/>
                <c:pt idx="0">
                  <c:v>PRESUPUESTO ANUAL</c:v>
                </c:pt>
                <c:pt idx="1">
                  <c:v>EJECUTADO ACUMULADO</c:v>
                </c:pt>
                <c:pt idx="2">
                  <c:v>% EJECUTADO</c:v>
                </c:pt>
              </c:strCache>
            </c:strRef>
          </c:cat>
          <c:val>
            <c:numRef>
              <c:f>'Est Ejecuc Presup'!$C$6:$E$6</c:f>
              <c:numCache>
                <c:formatCode>_("$"* #,##0.00_);_("$"* \(#,##0.00\);_("$"* "-"??_);_(@_)</c:formatCode>
                <c:ptCount val="3"/>
                <c:pt idx="0">
                  <c:v>5163155</c:v>
                </c:pt>
                <c:pt idx="1">
                  <c:v>5016574.67</c:v>
                </c:pt>
                <c:pt idx="2" formatCode="0%">
                  <c:v>0.97161031772240036</c:v>
                </c:pt>
              </c:numCache>
            </c:numRef>
          </c:val>
        </c:ser>
        <c:ser>
          <c:idx val="1"/>
          <c:order val="1"/>
          <c:tx>
            <c:strRef>
              <c:f>'Est Ejecuc Presup'!$B$7</c:f>
              <c:strCache>
                <c:ptCount val="1"/>
                <c:pt idx="0">
                  <c:v> Transferencia de Capital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'Est Ejecuc Presup'!$C$4:$E$4</c:f>
              <c:strCache>
                <c:ptCount val="3"/>
                <c:pt idx="0">
                  <c:v>PRESUPUESTO ANUAL</c:v>
                </c:pt>
                <c:pt idx="1">
                  <c:v>EJECUTADO ACUMULADO</c:v>
                </c:pt>
                <c:pt idx="2">
                  <c:v>% EJECUTADO</c:v>
                </c:pt>
              </c:strCache>
            </c:strRef>
          </c:cat>
          <c:val>
            <c:numRef>
              <c:f>'Est Ejecuc Presup'!$C$7:$E$7</c:f>
              <c:numCache>
                <c:formatCode>_("$"* #,##0.00_);_("$"* \(#,##0.00\);_("$"* "-"??_);_(@_)</c:formatCode>
                <c:ptCount val="3"/>
                <c:pt idx="0">
                  <c:v>43000</c:v>
                </c:pt>
                <c:pt idx="1">
                  <c:v>39115</c:v>
                </c:pt>
                <c:pt idx="2" formatCode="0%">
                  <c:v>0.90965116279069769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061312"/>
        <c:axId val="136062848"/>
        <c:axId val="0"/>
      </c:bar3DChart>
      <c:catAx>
        <c:axId val="13606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062848"/>
        <c:crosses val="autoZero"/>
        <c:auto val="1"/>
        <c:lblAlgn val="ctr"/>
        <c:lblOffset val="100"/>
        <c:noMultiLvlLbl val="0"/>
      </c:catAx>
      <c:valAx>
        <c:axId val="13606284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36061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SV" sz="1600"/>
              <a:t>Estado de Ejecución Presupuestaria de Egresos</a:t>
            </a:r>
          </a:p>
          <a:p>
            <a:pPr algn="ctr" rtl="0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SV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al 31 de Diciembre del 2018</a:t>
            </a:r>
          </a:p>
          <a:p>
            <a:pPr algn="ctr" rtl="0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SV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(En Us$)</a:t>
            </a:r>
          </a:p>
        </c:rich>
      </c:tx>
      <c:layout>
        <c:manualLayout>
          <c:xMode val="edge"/>
          <c:yMode val="edge"/>
          <c:x val="0.29517730988472257"/>
          <c:y val="1.452438445194350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'Est Ejecuc Presup'!$C$4</c:f>
              <c:strCache>
                <c:ptCount val="1"/>
                <c:pt idx="0">
                  <c:v>PRESUPUESTO ANUAL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'Est Ejecuc Presup'!$B$11:$B$15</c:f>
              <c:strCache>
                <c:ptCount val="5"/>
                <c:pt idx="0">
                  <c:v>Remuneraciones</c:v>
                </c:pt>
                <c:pt idx="1">
                  <c:v>Adquisiciones de Bienes y Servicios</c:v>
                </c:pt>
                <c:pt idx="2">
                  <c:v>Gastos Financieros y Otros</c:v>
                </c:pt>
                <c:pt idx="3">
                  <c:v>Transferencias Corrientes</c:v>
                </c:pt>
                <c:pt idx="4">
                  <c:v>Inversiones en Activos Fijos</c:v>
                </c:pt>
              </c:strCache>
            </c:strRef>
          </c:cat>
          <c:val>
            <c:numRef>
              <c:f>'Est Ejecuc Presup'!$C$11:$C$15</c:f>
              <c:numCache>
                <c:formatCode>_("$"* #,##0.00_);_("$"* \(#,##0.00\);_("$"* "-"??_);_(@_)</c:formatCode>
                <c:ptCount val="5"/>
                <c:pt idx="0">
                  <c:v>3505230.66</c:v>
                </c:pt>
                <c:pt idx="1">
                  <c:v>1257169.9099999999</c:v>
                </c:pt>
                <c:pt idx="2">
                  <c:v>38878.29</c:v>
                </c:pt>
                <c:pt idx="3">
                  <c:v>355356.73</c:v>
                </c:pt>
                <c:pt idx="4">
                  <c:v>49519.41</c:v>
                </c:pt>
              </c:numCache>
            </c:numRef>
          </c:val>
        </c:ser>
        <c:ser>
          <c:idx val="1"/>
          <c:order val="1"/>
          <c:tx>
            <c:strRef>
              <c:f>'Est Ejecuc Presup'!$D$4</c:f>
              <c:strCache>
                <c:ptCount val="1"/>
                <c:pt idx="0">
                  <c:v>EJECUTADO ACUMULADO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'Est Ejecuc Presup'!$B$11:$B$15</c:f>
              <c:strCache>
                <c:ptCount val="5"/>
                <c:pt idx="0">
                  <c:v>Remuneraciones</c:v>
                </c:pt>
                <c:pt idx="1">
                  <c:v>Adquisiciones de Bienes y Servicios</c:v>
                </c:pt>
                <c:pt idx="2">
                  <c:v>Gastos Financieros y Otros</c:v>
                </c:pt>
                <c:pt idx="3">
                  <c:v>Transferencias Corrientes</c:v>
                </c:pt>
                <c:pt idx="4">
                  <c:v>Inversiones en Activos Fijos</c:v>
                </c:pt>
              </c:strCache>
            </c:strRef>
          </c:cat>
          <c:val>
            <c:numRef>
              <c:f>'Est Ejecuc Presup'!$D$11:$D$15</c:f>
              <c:numCache>
                <c:formatCode>_("$"* #,##0.00_);_("$"* \(#,##0.00\);_("$"* "-"??_);_(@_)</c:formatCode>
                <c:ptCount val="5"/>
                <c:pt idx="0">
                  <c:v>3429044.39</c:v>
                </c:pt>
                <c:pt idx="1">
                  <c:v>1162195.19</c:v>
                </c:pt>
                <c:pt idx="2">
                  <c:v>38693.65</c:v>
                </c:pt>
                <c:pt idx="3">
                  <c:v>351796.85</c:v>
                </c:pt>
                <c:pt idx="4">
                  <c:v>48259.59</c:v>
                </c:pt>
              </c:numCache>
            </c:numRef>
          </c:val>
        </c:ser>
        <c:ser>
          <c:idx val="2"/>
          <c:order val="2"/>
          <c:tx>
            <c:strRef>
              <c:f>'Est Ejecuc Presup'!$E$4</c:f>
              <c:strCache>
                <c:ptCount val="1"/>
                <c:pt idx="0">
                  <c:v>% EJECUTADO</c:v>
                </c:pt>
              </c:strCache>
            </c:strRef>
          </c:tx>
          <c:spPr>
            <a:noFill/>
          </c:spPr>
          <c:invertIfNegative val="0"/>
          <c:cat>
            <c:strRef>
              <c:f>'Est Ejecuc Presup'!$B$11:$B$15</c:f>
              <c:strCache>
                <c:ptCount val="5"/>
                <c:pt idx="0">
                  <c:v>Remuneraciones</c:v>
                </c:pt>
                <c:pt idx="1">
                  <c:v>Adquisiciones de Bienes y Servicios</c:v>
                </c:pt>
                <c:pt idx="2">
                  <c:v>Gastos Financieros y Otros</c:v>
                </c:pt>
                <c:pt idx="3">
                  <c:v>Transferencias Corrientes</c:v>
                </c:pt>
                <c:pt idx="4">
                  <c:v>Inversiones en Activos Fijos</c:v>
                </c:pt>
              </c:strCache>
            </c:strRef>
          </c:cat>
          <c:val>
            <c:numRef>
              <c:f>'Est Ejecuc Presup'!$E$11:$E$15</c:f>
              <c:numCache>
                <c:formatCode>0%</c:formatCode>
                <c:ptCount val="5"/>
                <c:pt idx="0">
                  <c:v>0.97826497671910695</c:v>
                </c:pt>
                <c:pt idx="1">
                  <c:v>0.92445355298075815</c:v>
                </c:pt>
                <c:pt idx="2">
                  <c:v>0.99525081993060915</c:v>
                </c:pt>
                <c:pt idx="3">
                  <c:v>0.98998223559745158</c:v>
                </c:pt>
                <c:pt idx="4">
                  <c:v>0.97455906683863947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119808"/>
        <c:axId val="136121344"/>
        <c:axId val="0"/>
      </c:bar3DChart>
      <c:catAx>
        <c:axId val="1361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121344"/>
        <c:crosses val="autoZero"/>
        <c:auto val="1"/>
        <c:lblAlgn val="ctr"/>
        <c:lblOffset val="100"/>
        <c:noMultiLvlLbl val="0"/>
      </c:catAx>
      <c:valAx>
        <c:axId val="136121344"/>
        <c:scaling>
          <c:orientation val="minMax"/>
          <c:max val="300000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361198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2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 Presupuestaria fondos GOES</a:t>
            </a:r>
          </a:p>
          <a:p>
            <a:pPr>
              <a:defRPr/>
            </a:pPr>
            <a:r>
              <a:rPr lang="es-SV" sz="1400"/>
              <a:t>Rubro</a:t>
            </a:r>
            <a:r>
              <a:rPr lang="es-SV" sz="1400" baseline="0"/>
              <a:t> 54 - Adquisición de Bienes y Servicios</a:t>
            </a:r>
          </a:p>
          <a:p>
            <a:pPr>
              <a:defRPr/>
            </a:pPr>
            <a:r>
              <a:rPr lang="es-SV" sz="1400" baseline="0"/>
              <a:t>al 31 de Diciembre 2018 (En Us$)</a:t>
            </a:r>
            <a:endParaRPr lang="es-SV" sz="1400"/>
          </a:p>
        </c:rich>
      </c:tx>
      <c:layout>
        <c:manualLayout>
          <c:xMode val="edge"/>
          <c:yMode val="edge"/>
          <c:x val="0.46210160868268202"/>
          <c:y val="2.579590577963281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88298383777527"/>
          <c:y val="0.13772058245654117"/>
          <c:w val="0.76552230634085405"/>
          <c:h val="0.62728370724226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'R-54 GOES'!$C$5</c:f>
              <c:strCache>
                <c:ptCount val="1"/>
                <c:pt idx="0">
                  <c:v>Presupuesto anual inicial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GOES'!$C$6:$C$11</c:f>
            </c:numRef>
          </c:val>
        </c:ser>
        <c:ser>
          <c:idx val="6"/>
          <c:order val="1"/>
          <c:tx>
            <c:strRef>
              <c:f>'R-54 GOES'!$D$5</c:f>
              <c:strCache>
                <c:ptCount val="1"/>
                <c:pt idx="0">
                  <c:v>Monto congelado PAA</c:v>
                </c:pt>
              </c:strCache>
            </c:strRef>
          </c:tx>
          <c:invertIfNegative val="0"/>
          <c:val>
            <c:numRef>
              <c:f>'R-54 GOES'!$D$6:$D$11</c:f>
            </c:numRef>
          </c:val>
        </c:ser>
        <c:ser>
          <c:idx val="1"/>
          <c:order val="2"/>
          <c:tx>
            <c:strRef>
              <c:f>'R-54 GOES'!$E$5</c:f>
              <c:strCache>
                <c:ptCount val="1"/>
                <c:pt idx="0">
                  <c:v>Presup modificado. Ene-Diciembre 2018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GOES'!$E$6:$E$11</c:f>
              <c:numCache>
                <c:formatCode>"$"#,##0.00</c:formatCode>
                <c:ptCount val="6"/>
                <c:pt idx="0">
                  <c:v>250471.01</c:v>
                </c:pt>
                <c:pt idx="1">
                  <c:v>311253.23</c:v>
                </c:pt>
                <c:pt idx="2">
                  <c:v>535524.69999999995</c:v>
                </c:pt>
                <c:pt idx="3">
                  <c:v>51113.53</c:v>
                </c:pt>
                <c:pt idx="4">
                  <c:v>65807.44</c:v>
                </c:pt>
                <c:pt idx="5">
                  <c:v>1214169.9099999999</c:v>
                </c:pt>
              </c:numCache>
            </c:numRef>
          </c:val>
        </c:ser>
        <c:ser>
          <c:idx val="2"/>
          <c:order val="3"/>
          <c:tx>
            <c:strRef>
              <c:f>'R-54 GOES'!$F$5</c:f>
              <c:strCache>
                <c:ptCount val="1"/>
                <c:pt idx="0">
                  <c:v>Ejecutado/devengado a Diciembre 2018</c:v>
                </c:pt>
              </c:strCache>
            </c:strRef>
          </c:tx>
          <c:spPr>
            <a:noFill/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GOES'!$F$6:$F$11</c:f>
              <c:numCache>
                <c:formatCode>"$"#,##0.00</c:formatCode>
                <c:ptCount val="6"/>
                <c:pt idx="0">
                  <c:v>220254.56</c:v>
                </c:pt>
                <c:pt idx="1">
                  <c:v>272230.93</c:v>
                </c:pt>
                <c:pt idx="2">
                  <c:v>514647.45</c:v>
                </c:pt>
                <c:pt idx="3">
                  <c:v>50263.33</c:v>
                </c:pt>
                <c:pt idx="4">
                  <c:v>65683.92</c:v>
                </c:pt>
                <c:pt idx="5">
                  <c:v>1123080.19</c:v>
                </c:pt>
              </c:numCache>
            </c:numRef>
          </c:val>
        </c:ser>
        <c:ser>
          <c:idx val="3"/>
          <c:order val="4"/>
          <c:tx>
            <c:strRef>
              <c:f>'R-54 GOES'!$G$5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GOES'!$G$6:$G$11</c:f>
              <c:numCache>
                <c:formatCode>0%</c:formatCode>
                <c:ptCount val="6"/>
                <c:pt idx="0">
                  <c:v>0.87936148778255807</c:v>
                </c:pt>
                <c:pt idx="1">
                  <c:v>0.87462844963890019</c:v>
                </c:pt>
                <c:pt idx="2">
                  <c:v>0.96101533692096752</c:v>
                </c:pt>
                <c:pt idx="3">
                  <c:v>0.98336643937524959</c:v>
                </c:pt>
                <c:pt idx="4">
                  <c:v>0.99812300858383185</c:v>
                </c:pt>
                <c:pt idx="5">
                  <c:v>0.92497778173402434</c:v>
                </c:pt>
              </c:numCache>
            </c:numRef>
          </c:val>
        </c:ser>
        <c:ser>
          <c:idx val="4"/>
          <c:order val="5"/>
          <c:tx>
            <c:strRef>
              <c:f>'R-54 GOES'!$H$5</c:f>
              <c:strCache>
                <c:ptCount val="1"/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GOES'!$H$6:$H$11</c:f>
            </c:numRef>
          </c:val>
        </c:ser>
        <c:ser>
          <c:idx val="5"/>
          <c:order val="6"/>
          <c:tx>
            <c:strRef>
              <c:f>'R-54 GOES'!$I$5</c:f>
              <c:strCache>
                <c:ptCount val="1"/>
                <c:pt idx="0">
                  <c:v> Saldo no ejecutado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GOES'!$I$6:$I$11</c:f>
              <c:numCache>
                <c:formatCode>"$"#,##0.00</c:formatCode>
                <c:ptCount val="6"/>
                <c:pt idx="0">
                  <c:v>30216.450000000012</c:v>
                </c:pt>
                <c:pt idx="1">
                  <c:v>39022.299999999988</c:v>
                </c:pt>
                <c:pt idx="2">
                  <c:v>20877.249999999942</c:v>
                </c:pt>
                <c:pt idx="3">
                  <c:v>850.19999999999709</c:v>
                </c:pt>
                <c:pt idx="4">
                  <c:v>123.52000000000407</c:v>
                </c:pt>
                <c:pt idx="5">
                  <c:v>91089.719999999972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069760"/>
        <c:axId val="166071296"/>
        <c:axId val="0"/>
      </c:bar3DChart>
      <c:catAx>
        <c:axId val="16606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071296"/>
        <c:crosses val="autoZero"/>
        <c:auto val="1"/>
        <c:lblAlgn val="ctr"/>
        <c:lblOffset val="100"/>
        <c:noMultiLvlLbl val="0"/>
      </c:catAx>
      <c:valAx>
        <c:axId val="166071296"/>
        <c:scaling>
          <c:orientation val="minMax"/>
          <c:max val="50000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66069760"/>
        <c:crosses val="autoZero"/>
        <c:crossBetween val="between"/>
        <c:minorUnit val="1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SV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/>
              <a:t>Ejecución Presupuestaria fondos GOES</a:t>
            </a:r>
          </a:p>
          <a:p>
            <a:pPr>
              <a:defRPr/>
            </a:pPr>
            <a:r>
              <a:rPr lang="es-SV"/>
              <a:t>Rubro 61 - Inversiones en Activos Fijos (gasto corriente)</a:t>
            </a:r>
          </a:p>
          <a:p>
            <a:pPr>
              <a:defRPr/>
            </a:pPr>
            <a:r>
              <a:rPr lang="es-SV"/>
              <a:t>al 31 de Diciembre 2018 (En Us$)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71923037397323"/>
          <c:y val="0.18543128658215172"/>
          <c:w val="0.84181327375692039"/>
          <c:h val="0.5414762140073413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'R-61 GOES'!$F$6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GOES'!$F$7:$F$10</c:f>
              <c:numCache>
                <c:formatCode>0%</c:formatCode>
                <c:ptCount val="2"/>
                <c:pt idx="0">
                  <c:v>1</c:v>
                </c:pt>
                <c:pt idx="1">
                  <c:v>0.81252176397582077</c:v>
                </c:pt>
              </c:numCache>
            </c:numRef>
          </c:val>
        </c:ser>
        <c:ser>
          <c:idx val="1"/>
          <c:order val="1"/>
          <c:tx>
            <c:strRef>
              <c:f>'R-61 GOES'!$E$6</c:f>
              <c:strCache>
                <c:ptCount val="1"/>
                <c:pt idx="0">
                  <c:v>Ejecutado/devengado a Diciembre 2018</c:v>
                </c:pt>
              </c:strCache>
            </c:strRef>
          </c:tx>
          <c:invertIfNegative val="0"/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GOES'!$E$7:$E$10</c:f>
              <c:numCache>
                <c:formatCode>"$"#,##0.00</c:formatCode>
                <c:ptCount val="2"/>
                <c:pt idx="0">
                  <c:v>42799.59</c:v>
                </c:pt>
                <c:pt idx="1">
                  <c:v>5460</c:v>
                </c:pt>
              </c:numCache>
            </c:numRef>
          </c:val>
        </c:ser>
        <c:ser>
          <c:idx val="0"/>
          <c:order val="2"/>
          <c:tx>
            <c:strRef>
              <c:f>'R-61 GOES'!$D$6</c:f>
              <c:strCache>
                <c:ptCount val="1"/>
                <c:pt idx="0">
                  <c:v>Presup modificado. Ene-Diciembre 2018</c:v>
                </c:pt>
              </c:strCache>
            </c:strRef>
          </c:tx>
          <c:invertIfNegative val="0"/>
          <c:dPt>
            <c:idx val="2"/>
            <c:invertIfNegative val="0"/>
            <c:bubble3D val="0"/>
          </c:dPt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GOES'!$D$7:$D$10</c:f>
              <c:numCache>
                <c:formatCode>"$"#,##0.00</c:formatCode>
                <c:ptCount val="2"/>
                <c:pt idx="0">
                  <c:v>42799.59</c:v>
                </c:pt>
                <c:pt idx="1">
                  <c:v>6719.82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303232"/>
        <c:axId val="166304768"/>
        <c:axId val="0"/>
      </c:bar3DChart>
      <c:catAx>
        <c:axId val="16630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6304768"/>
        <c:crosses val="autoZero"/>
        <c:auto val="1"/>
        <c:lblAlgn val="ctr"/>
        <c:lblOffset val="100"/>
        <c:noMultiLvlLbl val="0"/>
      </c:catAx>
      <c:valAx>
        <c:axId val="16630476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66303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0.64255</cdr:x>
      <cdr:y>0.54418</cdr:y>
    </cdr:from>
    <cdr:to>
      <cdr:x>0.85829</cdr:x>
      <cdr:y>0.58975</cdr:y>
    </cdr:to>
    <cdr:sp macro="" textlink="">
      <cdr:nvSpPr>
        <cdr:cNvPr id="3" name="7 CuadroTexto"/>
        <cdr:cNvSpPr txBox="1"/>
      </cdr:nvSpPr>
      <cdr:spPr>
        <a:xfrm xmlns:a="http://schemas.openxmlformats.org/drawingml/2006/main">
          <a:off x="5465379" y="3348409"/>
          <a:ext cx="1835046" cy="28039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900"/>
            <a:t>Obligaciones y Patrimonio</a:t>
          </a:r>
        </a:p>
      </cdr:txBody>
    </cdr:sp>
  </cdr:relSizeAnchor>
  <cdr:relSizeAnchor xmlns:cdr="http://schemas.openxmlformats.org/drawingml/2006/chartDrawing">
    <cdr:from>
      <cdr:x>0.38199</cdr:x>
      <cdr:y>0.55002</cdr:y>
    </cdr:from>
    <cdr:to>
      <cdr:x>0.59773</cdr:x>
      <cdr:y>0.59559</cdr:y>
    </cdr:to>
    <cdr:sp macro="" textlink="">
      <cdr:nvSpPr>
        <cdr:cNvPr id="4" name="7 CuadroTexto"/>
        <cdr:cNvSpPr txBox="1"/>
      </cdr:nvSpPr>
      <cdr:spPr>
        <a:xfrm xmlns:a="http://schemas.openxmlformats.org/drawingml/2006/main">
          <a:off x="3096344" y="3384376"/>
          <a:ext cx="1748740" cy="28039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900" dirty="0" smtClean="0"/>
            <a:t>Recursos</a:t>
          </a:r>
          <a:endParaRPr lang="es-SV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8F7F9DC-0972-4FC6-90BC-0EA07E517F21}" type="datetimeFigureOut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7BB65BED-01E4-4D78-A903-6F63BB61D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14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7836-EF33-4403-A972-EA59AF39CF35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0A08F5-9FAE-4DBD-9BAA-3F1CB13BC42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72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4A549D2-79E3-4DCE-AE0A-A178106C80F3}" type="slidenum">
              <a:rPr lang="es-SV" altLang="es-SV" smtClean="0"/>
              <a:pPr eaLnBrk="1" hangingPunct="1"/>
              <a:t>1</a:t>
            </a:fld>
            <a:endParaRPr lang="es-SV" altLang="es-SV" smtClean="0"/>
          </a:p>
        </p:txBody>
      </p:sp>
    </p:spTree>
    <p:extLst>
      <p:ext uri="{BB962C8B-B14F-4D97-AF65-F5344CB8AC3E}">
        <p14:creationId xmlns:p14="http://schemas.microsoft.com/office/powerpoint/2010/main" val="272598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1DFFD-D225-4BC2-9614-16051E1CB38D}" type="slidenum">
              <a:rPr lang="es-SV" smtClean="0"/>
              <a:pPr>
                <a:defRPr/>
              </a:pPr>
              <a:t>27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200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SV" smtClean="0"/>
              <a:t>Unidad Financiera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SV" smtClean="0"/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DFB46C-14FD-4F93-BE8E-C145B9220480}" type="slidenum">
              <a:rPr lang="es-ES" altLang="es-SV" smtClean="0"/>
              <a:pPr eaLnBrk="1" hangingPunct="1">
                <a:spcBef>
                  <a:spcPct val="0"/>
                </a:spcBef>
              </a:pPr>
              <a:t>29</a:t>
            </a:fld>
            <a:endParaRPr lang="es-ES" altLang="es-SV" smtClean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</p:spTree>
    <p:extLst>
      <p:ext uri="{BB962C8B-B14F-4D97-AF65-F5344CB8AC3E}">
        <p14:creationId xmlns:p14="http://schemas.microsoft.com/office/powerpoint/2010/main" val="161866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F0C3-092F-4C40-9672-0F403D1CF28B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355E-D9D6-4BBD-9644-E5C8FF0C73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16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958-1919-465B-973C-4448E201511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86F-4AE2-42A1-B066-E2CE15B62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764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B21A-7BF3-487E-AE4B-6EC0C4AB9CC7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D846-E022-47E1-B645-C9D255FEB5A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91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D70A-85E0-4EE0-BB82-93EA7078F04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5402-1D95-47ED-8FB5-6ED35DE5A62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063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64FD-EFE8-4F3A-BE28-CFF9FACD419C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3859-3142-4FED-ADAF-61897A4BE3C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641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6F05-8F08-4A91-B3B2-B71D3C9014B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6B49-C8BA-421C-A7B3-518BC5AFCE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398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FCE7-6FB5-466A-A501-53FDF1388B85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5B59-1B0C-4FBD-BCAF-5EDC3C436B0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87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3D02-30DA-4BEE-871E-5F64B371A017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9E02-7ACE-42E3-9E01-830A878B900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378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F132-871E-4CDA-8C73-8B2E49BEFAB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FDA9-001A-4E42-8E46-58F0283567A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459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D499-71B1-4121-9E10-2D0A41F189B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579C-F7BD-4BEB-9C74-4F10387881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9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B4E4-B576-4FCC-B827-7CC2DFB6901D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7F76-D825-4F67-B3A7-71E072846E7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88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E6FD-9E19-4534-99EC-4D7B394A899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BFF2-B513-4871-BFB7-609586B9650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65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1E30-653C-49DE-919D-B3262EE3863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6F41-ADC6-4BF3-9EBC-F9CB0DA24ED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126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26B1-AEB0-4260-A060-47A689575CC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7DA5-6575-4586-A15E-1A04512D99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6554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9754-3C11-4914-BC00-491F6F8FB3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BB54-B9E9-411B-AEBA-7AD79E313EF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393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1071-33F0-4FF7-ADB5-E52A1364E6F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4E0-2DAE-43C5-B69E-A38238917F0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0897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95AE-3333-4854-A4E2-27DA77BBB43F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433-D98B-4087-8F38-C56C0A132F9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42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AD6C-35AF-4BDE-A846-1E0EB7D3B9D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E3D1-387A-4508-8852-55D1BD114E6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0546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3421-F646-4954-8DF7-DBB7D140C478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E9A8-C5DF-4A4E-8C6D-E94FC4399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217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6E41-01D2-4E6B-A914-382784E42BD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4A11-5A74-4872-9A64-EB80A236239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7634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BE11-5E1C-472A-9511-491F1A65F992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30F8-FD61-4E9D-B9E4-F9962FFDD4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8026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7F33-7D83-42A8-B3EB-B9808E8BD74D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3A06-762D-4FDF-A49F-AE2BDA7F24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30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E6A-4A69-497A-9892-600E5670569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7EB4-FC56-4276-92DE-9ADC94AE92F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907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CC68-0D03-436C-8630-588E1E144800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4797-E704-42D4-AD75-81966FD93A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610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FDFF-78D6-410D-A013-C084E1741A4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62C1-BEF2-4BE2-A216-DC0EB7023E1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1429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FCC5-F578-4934-9C05-CC54D2CFD27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AEF0-0223-496B-9B99-AE77E1F4409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0724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A49D-7804-4DC7-BCBB-50B6312B0D1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C2F6-F759-4F1C-B360-A788F7580DC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76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DCA4-D8FC-4B45-8432-996C0A5780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54E3-D6D7-4564-8F18-FB261E8078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63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2145-9BA3-4DBF-BC97-0118F57C24F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CB4C-9263-4028-A81B-B2A68F0F90D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96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2D3-64A0-4342-BE4B-CB8D89D7941B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2E4F-1DCF-4B74-BA45-D136D06B0B1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55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C39C-8FF9-49B8-91AD-55647C8242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8119-D263-4353-9BA5-A6FCEE16A5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4291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5316-6C4F-428C-9FED-6E0E3961827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6338-CFC6-42C7-9D45-74BF5AC56E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185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6A97-F02F-4739-8F2C-D04E97B8BC3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3C16-BA35-4FEF-8D85-15B269D977A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1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FA4E-FF5E-42E2-8129-618AEF8E079C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B539E-7586-4983-9296-F383EBBCEB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A4F6C-EFD4-41FF-AB86-E7C7D12F3C08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7C551-4402-4DA7-B034-D8B6959D1F9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F7F86-E312-4E91-8884-5F37AC1F0DC1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F2BA5-CE99-4698-968B-A16C0BA8A55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5895975" y="5661025"/>
            <a:ext cx="1729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Febrero  2019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5496" y="2204864"/>
            <a:ext cx="5896264" cy="30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BÁSICOS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al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31 </a:t>
            </a: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de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DICIEMBRE </a:t>
            </a: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del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2018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100" name="1 CuadroTexto"/>
          <p:cNvSpPr txBox="1">
            <a:spLocks noChangeArrowheads="1"/>
          </p:cNvSpPr>
          <p:nvPr/>
        </p:nvSpPr>
        <p:spPr bwMode="auto">
          <a:xfrm>
            <a:off x="323528" y="18123"/>
            <a:ext cx="4176713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SV" altLang="es-SV">
              <a:solidFill>
                <a:srgbClr val="FFFFFF"/>
              </a:solidFill>
            </a:endParaRPr>
          </a:p>
        </p:txBody>
      </p:sp>
      <p:pic>
        <p:nvPicPr>
          <p:cNvPr id="6" name="Imagen 5" descr="Logo gobierno e ISDEMU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3096344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414930"/>
              </p:ext>
            </p:extLst>
          </p:nvPr>
        </p:nvGraphicFramePr>
        <p:xfrm>
          <a:off x="323528" y="404664"/>
          <a:ext cx="84969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90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682711"/>
              </p:ext>
            </p:extLst>
          </p:nvPr>
        </p:nvGraphicFramePr>
        <p:xfrm>
          <a:off x="395536" y="548680"/>
          <a:ext cx="83251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4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522432"/>
              </p:ext>
            </p:extLst>
          </p:nvPr>
        </p:nvGraphicFramePr>
        <p:xfrm>
          <a:off x="107504" y="404664"/>
          <a:ext cx="8712968" cy="538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04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20207" y="1052736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_tradn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INFORMES FINANCIEROS SUBSISTEMA PRESUPUESTARIO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1027113" y="3765550"/>
            <a:ext cx="7488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/>
              <a:t>En este apartado se presentan por separado los informes financieros correspondientes a fondos GOES y los correspondientes a las donaciones recibidas de diferentes  organismos donantes.</a:t>
            </a:r>
          </a:p>
        </p:txBody>
      </p:sp>
    </p:spTree>
    <p:extLst>
      <p:ext uri="{BB962C8B-B14F-4D97-AF65-F5344CB8AC3E}">
        <p14:creationId xmlns:p14="http://schemas.microsoft.com/office/powerpoint/2010/main" val="33659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85828"/>
              </p:ext>
            </p:extLst>
          </p:nvPr>
        </p:nvGraphicFramePr>
        <p:xfrm>
          <a:off x="179512" y="116630"/>
          <a:ext cx="8640960" cy="4176468"/>
        </p:xfrm>
        <a:graphic>
          <a:graphicData uri="http://schemas.openxmlformats.org/drawingml/2006/table">
            <a:tbl>
              <a:tblPr/>
              <a:tblGrid>
                <a:gridCol w="3410115"/>
                <a:gridCol w="1472208"/>
                <a:gridCol w="1787681"/>
                <a:gridCol w="648973"/>
                <a:gridCol w="1321983"/>
              </a:tblGrid>
              <a:tr h="2792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922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 51 - Remuneraciones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922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2018 (En Us$)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7427"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Rubro 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 err="1">
                          <a:effectLst/>
                          <a:latin typeface="Arial"/>
                        </a:rPr>
                        <a:t>Presup</a:t>
                      </a:r>
                      <a:r>
                        <a:rPr lang="es-SV" sz="1100" b="1" i="0" u="none" strike="noStrike" dirty="0">
                          <a:effectLst/>
                          <a:latin typeface="Arial"/>
                        </a:rPr>
                        <a:t> modificado. Ene-Diciembre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effectLst/>
                          <a:latin typeface="Arial"/>
                        </a:rPr>
                        <a:t>Ejecutado/devengado a Diciembre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% Ejec.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5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Remuneraciones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$3,048,495.22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$2,984,115.41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$64,379.81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2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Contrib Patronales a Inst de Seguridad Social Públicas (INPEP,ISSS, INSAFORP)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$216,177.07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$209,786.49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$6,390.58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Contrib Patronales a Inst de Seguridad Social Privadas (AFP'S , IPSFA)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$211,736.13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$206,320.25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$5,415.88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0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Indemnizaciones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$28,822.24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$28,822.24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0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Remuneraciones Diversas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5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$3,505,230.66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$3,429,044.39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$76,186.27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9356"/>
              </p:ext>
            </p:extLst>
          </p:nvPr>
        </p:nvGraphicFramePr>
        <p:xfrm>
          <a:off x="323528" y="4437112"/>
          <a:ext cx="8496944" cy="1728191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51496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79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 *En el subsistema de Contabilidad Gubernamental al 31 de diciembre 2018 se tiene un monto total devengado de  Us$3,429,044.39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4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*Los Us$76,186.27 de saldo no ejecutado corresponden a : $3,052.71 ajustes por licencias sin goce de sueldo /renuncias  y $73,133.56 por  </a:t>
                      </a:r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economías </a:t>
                      </a:r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de salarios </a:t>
                      </a:r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acumuladas del</a:t>
                      </a:r>
                      <a:r>
                        <a:rPr lang="es-SV" sz="1200" b="0" i="0" u="none" strike="noStrike" baseline="0" dirty="0" smtClean="0">
                          <a:effectLst/>
                          <a:latin typeface="Arial"/>
                        </a:rPr>
                        <a:t> cuarto trimestre</a:t>
                      </a:r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no solicitadas al cierre del año 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9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8680"/>
            <a:ext cx="831780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54260"/>
              </p:ext>
            </p:extLst>
          </p:nvPr>
        </p:nvGraphicFramePr>
        <p:xfrm>
          <a:off x="251520" y="288429"/>
          <a:ext cx="8496944" cy="3860651"/>
        </p:xfrm>
        <a:graphic>
          <a:graphicData uri="http://schemas.openxmlformats.org/drawingml/2006/table">
            <a:tbl>
              <a:tblPr/>
              <a:tblGrid>
                <a:gridCol w="2414084"/>
                <a:gridCol w="1556450"/>
                <a:gridCol w="2159971"/>
                <a:gridCol w="1159396"/>
                <a:gridCol w="1207043"/>
              </a:tblGrid>
              <a:tr h="2667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6670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 54 - Adquisiciones de Bienes y Servicios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6670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2018 (En Us$)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54305"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7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Rubro 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err="1">
                          <a:effectLst/>
                          <a:latin typeface="Arial"/>
                        </a:rPr>
                        <a:t>Presup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 modificado. Ene-Diciembre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Ejecutado/devengado a Diciembre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s-SV" sz="1200" b="1" i="0" u="none" strike="noStrike" dirty="0" err="1">
                          <a:effectLst/>
                          <a:latin typeface="Arial"/>
                        </a:rPr>
                        <a:t>Ejec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Bienes de Uso y Consumo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$250,471.01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$220,254.56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SV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$</a:t>
                      </a:r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30,216.45</a:t>
                      </a:r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Servicios Basicos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$311,253.23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$272,230.93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$39,022.30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Servicios Generales y Arrendamientos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$535,524.70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$514,647.45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$20,877.25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Pasajes y Viaticos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$51,113.53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$50,263.33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$850.20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Consultorias, Estudios e Investigaciones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$65,807.44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$65,683.92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$123.52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$1,214,169.91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$1,123,080.19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$91,089.72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31610"/>
              </p:ext>
            </p:extLst>
          </p:nvPr>
        </p:nvGraphicFramePr>
        <p:xfrm>
          <a:off x="179512" y="4293096"/>
          <a:ext cx="8712968" cy="1944216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44196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 panose="020B0604020202020204" pitchFamily="34" charset="0"/>
                        </a:rPr>
                        <a:t>*  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 panose="020B0604020202020204" pitchFamily="34" charset="0"/>
                        </a:rPr>
                        <a:t>* En el subsistema de Contabilidad Gubernamental al 31 de Diciembre 2018 se tiene un monto total devengado de Us$1,123,080.19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9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 panose="020B0604020202020204" pitchFamily="34" charset="0"/>
                        </a:rPr>
                        <a:t>* Detalle de los </a:t>
                      </a:r>
                      <a:r>
                        <a:rPr lang="es-SV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Us$</a:t>
                      </a:r>
                      <a:r>
                        <a:rPr lang="es-SV" sz="1200" b="0" i="0" u="none" strike="noStrike" dirty="0">
                          <a:effectLst/>
                          <a:latin typeface="Arial" panose="020B0604020202020204" pitchFamily="34" charset="0"/>
                        </a:rPr>
                        <a:t> 91,089.72 de saldo no ejecutado : Us$43,202.52 corresponden a Ahorros provenientes de la aplicación de medidas de austeridad.  Incluye ahorros  para financiar propuestas de beneficios para el personal, la que no fue autorizada por el Ministerio de Hacienda; Us$35,978.59 Corresponden a servicios básicos cuya facturación no ingresó a trámite de </a:t>
                      </a:r>
                      <a:r>
                        <a:rPr lang="es-SV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pago; </a:t>
                      </a:r>
                      <a:r>
                        <a:rPr lang="es-SV" sz="1200" b="0" i="0" u="none" strike="noStrike" dirty="0">
                          <a:effectLst/>
                          <a:latin typeface="Arial" panose="020B0604020202020204" pitchFamily="34" charset="0"/>
                        </a:rPr>
                        <a:t>y  Us$11,908.61  es saldo en el específico 54317- arrendamiento de bienes inmuebles debido a que no se logró formalizar el contrato de la Oficina Departamental de Ahuachapán, por no cumplir proveedor con requisitos legales.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/>
          </p:nvPr>
        </p:nvGraphicFramePr>
        <p:xfrm>
          <a:off x="179513" y="76201"/>
          <a:ext cx="8856984" cy="630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69622"/>
            <a:ext cx="7632848" cy="57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971600" y="692696"/>
            <a:ext cx="7200800" cy="345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SUBSISTEMA DE CONTABILIDAD GUBERNAMENTAL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900113" y="3933825"/>
            <a:ext cx="7608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/>
              <a:t>Los Estados e informes Financieros del Subsistema de Contabilidad Gubernamental corresponden a los reportes “Institucionales”, que contienen tanto los fondos del Presupuesto General (fondos GOES).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2" y="908720"/>
            <a:ext cx="8487307" cy="47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24" y="113702"/>
            <a:ext cx="7436316" cy="62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2" y="1412776"/>
            <a:ext cx="857811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8225422" cy="43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/>
          </p:nvPr>
        </p:nvGraphicFramePr>
        <p:xfrm>
          <a:off x="395536" y="548680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2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8034392" cy="50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2" y="1052736"/>
            <a:ext cx="828531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9" y="25"/>
            <a:ext cx="8689725" cy="43727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4" y="4177084"/>
            <a:ext cx="8573170" cy="26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-27384"/>
            <a:ext cx="599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SV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DONACIONES FINANCIERAS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11" y="1836228"/>
            <a:ext cx="7915055" cy="43924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63952" y="497644"/>
            <a:ext cx="8568952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SV" sz="1100" dirty="0"/>
              <a:t>Proyectos financiados por la Agencia Española de Cooperación Internacional para el Desarrollo (AECID</a:t>
            </a:r>
            <a:r>
              <a:rPr lang="es-SV" sz="1100" dirty="0" smtClean="0"/>
              <a:t>) </a:t>
            </a:r>
            <a:r>
              <a:rPr lang="es-SV" sz="1100" dirty="0"/>
              <a:t>y  </a:t>
            </a:r>
            <a:r>
              <a:rPr lang="es-SV" sz="1100" dirty="0" smtClean="0"/>
              <a:t>manejados </a:t>
            </a:r>
            <a:r>
              <a:rPr lang="es-SV" sz="1100" dirty="0"/>
              <a:t>por medio de lineamientos de la Secretaría Técnica de Financiamiento  Externo (SETEFE), dependencia del Ministerio de Relaciones Exteriores </a:t>
            </a:r>
            <a:r>
              <a:rPr lang="es-SV" sz="1100" dirty="0" smtClean="0"/>
              <a:t>:</a:t>
            </a:r>
            <a:endParaRPr lang="es-SV" sz="1100" dirty="0"/>
          </a:p>
          <a:p>
            <a:endParaRPr lang="es-SV" sz="400" dirty="0"/>
          </a:p>
          <a:p>
            <a:r>
              <a:rPr lang="es-SV" sz="1100" dirty="0" smtClean="0"/>
              <a:t>•</a:t>
            </a:r>
            <a:r>
              <a:rPr lang="es-SV" sz="1100" u="sng" dirty="0" smtClean="0"/>
              <a:t>Proyecto </a:t>
            </a:r>
            <a:r>
              <a:rPr lang="es-SV" sz="1100" u="sng" dirty="0"/>
              <a:t>código contable 2704  AECID-FFID-PERU.  Código SAFI 92018</a:t>
            </a:r>
            <a:r>
              <a:rPr lang="es-SV" sz="1100" dirty="0"/>
              <a:t>: Cooperación Triangular El Salvador-Perú-España para Institucionalizar un Sistema de Información que contribuya al Análisis Cualitativo y Cuantitativo del Fenómeno de la Violencia </a:t>
            </a:r>
            <a:r>
              <a:rPr lang="es-SV" sz="1100" dirty="0" err="1"/>
              <a:t>Feminicida</a:t>
            </a:r>
            <a:r>
              <a:rPr lang="es-SV" sz="1100" dirty="0"/>
              <a:t> en El Salvador.   Vigencia del proyecto: 01-11-2017  al 31-07-2019 </a:t>
            </a:r>
          </a:p>
          <a:p>
            <a:r>
              <a:rPr lang="es-SV" sz="1100" dirty="0" smtClean="0"/>
              <a:t>•</a:t>
            </a:r>
            <a:r>
              <a:rPr lang="es-SV" sz="1100" u="sng" dirty="0" smtClean="0"/>
              <a:t>Proyecto </a:t>
            </a:r>
            <a:r>
              <a:rPr lang="es-SV" sz="1100" u="sng" dirty="0"/>
              <a:t>código contable 2715 AECID-FFID.  Código SAFI 92019</a:t>
            </a:r>
            <a:r>
              <a:rPr lang="es-SV" sz="1100" dirty="0"/>
              <a:t>: Fortalecer los Procesos de Transversalidad del Principio de Igualdad en la Administración  Pública.  Vigencia del proyecto: 01-3-2018 al 13-12-2019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3568" y="6285220"/>
            <a:ext cx="7678893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SV" sz="1100" dirty="0" smtClean="0"/>
              <a:t>NOTA: Se hace </a:t>
            </a:r>
            <a:r>
              <a:rPr lang="es-SV" sz="1100" dirty="0"/>
              <a:t>notar que atendiendo lineamientos de SETEFE y a la Guía PERE 2018,  con fecha 30 de noviembre/2018 se realizó un corte y se suspendió la ejecución financiera de los  proyectos debido a que a partir del 2019 todos los proyectos de donaciones serían  incorporados al Sistema de Administración Financiera Integrada (SAFI) del Ministerio de Hacienda</a:t>
            </a:r>
          </a:p>
        </p:txBody>
      </p:sp>
    </p:spTree>
    <p:extLst>
      <p:ext uri="{BB962C8B-B14F-4D97-AF65-F5344CB8AC3E}">
        <p14:creationId xmlns:p14="http://schemas.microsoft.com/office/powerpoint/2010/main" val="6443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95287" y="836712"/>
            <a:ext cx="835342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4572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2813" indent="-4556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87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  <a:p>
            <a:pPr lvl="1" algn="ctr">
              <a:defRPr/>
            </a:pPr>
            <a:r>
              <a:rPr lang="es-SV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GRACIAS</a:t>
            </a:r>
          </a:p>
          <a:p>
            <a:pPr lvl="1" algn="ctr"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84575" y="4933950"/>
            <a:ext cx="51641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Salvadoreño para el Desarrollo de la Mujer</a:t>
            </a:r>
          </a:p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Financiera Institucional</a:t>
            </a:r>
            <a:endParaRPr lang="es-S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4624"/>
            <a:ext cx="7488832" cy="64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681444"/>
              </p:ext>
            </p:extLst>
          </p:nvPr>
        </p:nvGraphicFramePr>
        <p:xfrm>
          <a:off x="611560" y="188640"/>
          <a:ext cx="8105775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8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403045"/>
              </p:ext>
            </p:extLst>
          </p:nvPr>
        </p:nvGraphicFramePr>
        <p:xfrm>
          <a:off x="467544" y="332656"/>
          <a:ext cx="834913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561127"/>
              </p:ext>
            </p:extLst>
          </p:nvPr>
        </p:nvGraphicFramePr>
        <p:xfrm>
          <a:off x="323528" y="332656"/>
          <a:ext cx="8496943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8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8" y="548680"/>
            <a:ext cx="8135546" cy="562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66668"/>
              </p:ext>
            </p:extLst>
          </p:nvPr>
        </p:nvGraphicFramePr>
        <p:xfrm>
          <a:off x="539552" y="764704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30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4288</TotalTime>
  <Words>889</Words>
  <Application>Microsoft Office PowerPoint</Application>
  <PresentationFormat>Presentación en pantalla (4:3)</PresentationFormat>
  <Paragraphs>139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1_plantilla</vt:lpstr>
      <vt:lpstr>plantilla</vt:lpstr>
      <vt:lpstr>2_plantilla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María Dolores Rosa</cp:lastModifiedBy>
  <cp:revision>750</cp:revision>
  <cp:lastPrinted>2017-07-19T21:03:23Z</cp:lastPrinted>
  <dcterms:created xsi:type="dcterms:W3CDTF">2011-03-27T23:33:46Z</dcterms:created>
  <dcterms:modified xsi:type="dcterms:W3CDTF">2019-10-07T18:28:14Z</dcterms:modified>
</cp:coreProperties>
</file>