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33"/>
  </p:notesMasterIdLst>
  <p:handoutMasterIdLst>
    <p:handoutMasterId r:id="rId34"/>
  </p:handoutMasterIdLst>
  <p:sldIdLst>
    <p:sldId id="256" r:id="rId4"/>
    <p:sldId id="470" r:id="rId5"/>
    <p:sldId id="443" r:id="rId6"/>
    <p:sldId id="458" r:id="rId7"/>
    <p:sldId id="459" r:id="rId8"/>
    <p:sldId id="460" r:id="rId9"/>
    <p:sldId id="471" r:id="rId10"/>
    <p:sldId id="462" r:id="rId11"/>
    <p:sldId id="463" r:id="rId12"/>
    <p:sldId id="465" r:id="rId13"/>
    <p:sldId id="466" r:id="rId14"/>
    <p:sldId id="467" r:id="rId15"/>
    <p:sldId id="468" r:id="rId16"/>
    <p:sldId id="469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C49500"/>
    <a:srgbClr val="FFFFFF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728" autoAdjust="0"/>
  </p:normalViewPr>
  <p:slideViewPr>
    <p:cSldViewPr>
      <p:cViewPr varScale="1">
        <p:scale>
          <a:sx n="42" d="100"/>
          <a:sy n="42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na.baires\Desktop\ISDEMU.%20M%20Baires\ISDEMU\CONTA%20ISDEMU%202019\DIAPOSITIVAS%20E.F%202019\Base%20contabilidad-%20Est%20Fin%20al%2030%2004%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na.baires\Desktop\ISDEMU.%20M%20Baires\ISDEMU\CONTA%20ISDEMU%202019\DIAPOSITIVAS%20E.F%202019\Base%20contabilidad-%20Est%20Fin%20al%2030%2004%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SV" sz="1600"/>
              <a:t>Estado de Situación Financiera</a:t>
            </a:r>
          </a:p>
          <a:p>
            <a:pPr>
              <a:defRPr sz="1600"/>
            </a:pPr>
            <a:r>
              <a:rPr lang="es-SV" sz="1600"/>
              <a:t>Comparativo Obligaciones</a:t>
            </a:r>
            <a:r>
              <a:rPr lang="es-SV" sz="1600" baseline="0"/>
              <a:t> y Patrimonio (En US$)</a:t>
            </a:r>
            <a:endParaRPr lang="es-SV" sz="1600"/>
          </a:p>
          <a:p>
            <a:pPr>
              <a:defRPr sz="1600"/>
            </a:pPr>
            <a:r>
              <a:rPr lang="es-SV" sz="1600"/>
              <a:t>al 30</a:t>
            </a:r>
            <a:r>
              <a:rPr lang="es-SV" sz="1600" baseline="0"/>
              <a:t> </a:t>
            </a:r>
            <a:r>
              <a:rPr lang="es-SV" sz="1600"/>
              <a:t>de </a:t>
            </a:r>
            <a:r>
              <a:rPr lang="es-SV" sz="1600" baseline="0"/>
              <a:t> abril </a:t>
            </a:r>
            <a:r>
              <a:rPr lang="es-SV" sz="1600"/>
              <a:t> de</a:t>
            </a:r>
            <a:r>
              <a:rPr lang="es-SV" sz="1600" baseline="0"/>
              <a:t> </a:t>
            </a:r>
            <a:r>
              <a:rPr lang="es-SV" sz="1600"/>
              <a:t>2019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'Est Situac Financ'!$B$13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'Est Situac Financ'!$C$4</c:f>
              <c:strCache>
                <c:ptCount val="1"/>
                <c:pt idx="0">
                  <c:v>Abril 2019</c:v>
                </c:pt>
              </c:strCache>
            </c:strRef>
          </c:cat>
          <c:val>
            <c:numRef>
              <c:f>'Est Situac Financ'!$C$13</c:f>
              <c:numCache>
                <c:formatCode>_("$"* #,##0.00_);_("$"* \(#,##0.00\);_("$"* "-"??_);_(@_)</c:formatCode>
                <c:ptCount val="1"/>
                <c:pt idx="0">
                  <c:v>295354.89</c:v>
                </c:pt>
              </c:numCache>
            </c:numRef>
          </c:val>
        </c:ser>
        <c:ser>
          <c:idx val="1"/>
          <c:order val="1"/>
          <c:tx>
            <c:strRef>
              <c:f>'Est Situac Financ'!$B$14</c:f>
              <c:strCache>
                <c:ptCount val="1"/>
                <c:pt idx="0">
                  <c:v>Patrimonio</c:v>
                </c:pt>
              </c:strCache>
            </c:strRef>
          </c:tx>
          <c:invertIfNegative val="0"/>
          <c:cat>
            <c:strRef>
              <c:f>'Est Situac Financ'!$C$4</c:f>
              <c:strCache>
                <c:ptCount val="1"/>
                <c:pt idx="0">
                  <c:v>Abril 2019</c:v>
                </c:pt>
              </c:strCache>
            </c:strRef>
          </c:cat>
          <c:val>
            <c:numRef>
              <c:f>'Est Situac Financ'!$C$14</c:f>
              <c:numCache>
                <c:formatCode>_("$"* #,##0.00_);_("$"* \(#,##0.00\);_("$"* "-"??_);_(@_)</c:formatCode>
                <c:ptCount val="1"/>
                <c:pt idx="0">
                  <c:v>2277330.08</c:v>
                </c:pt>
              </c:numCache>
            </c:numRef>
          </c:val>
        </c:ser>
        <c:ser>
          <c:idx val="2"/>
          <c:order val="2"/>
          <c:tx>
            <c:strRef>
              <c:f>'Est Situac Financ'!$B$15</c:f>
              <c:strCache>
                <c:ptCount val="1"/>
                <c:pt idx="0">
                  <c:v>Resultado del Ejercicio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'Est Situac Financ'!$C$4</c:f>
              <c:strCache>
                <c:ptCount val="1"/>
                <c:pt idx="0">
                  <c:v>Abril 2019</c:v>
                </c:pt>
              </c:strCache>
            </c:strRef>
          </c:cat>
          <c:val>
            <c:numRef>
              <c:f>'Est Situac Financ'!$C$15</c:f>
              <c:numCache>
                <c:formatCode>_("$"* #,##0.00_);_("$"* \(#,##0.00\);_("$"* "-"??_);_(@_)</c:formatCode>
                <c:ptCount val="1"/>
                <c:pt idx="0">
                  <c:v>19940.3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256832"/>
        <c:axId val="85725568"/>
        <c:axId val="84960128"/>
      </c:bar3DChart>
      <c:catAx>
        <c:axId val="852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725568"/>
        <c:crosses val="autoZero"/>
        <c:auto val="1"/>
        <c:lblAlgn val="ctr"/>
        <c:lblOffset val="100"/>
        <c:noMultiLvlLbl val="1"/>
      </c:catAx>
      <c:valAx>
        <c:axId val="8572556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85256832"/>
        <c:crosses val="autoZero"/>
        <c:crossBetween val="between"/>
      </c:valAx>
      <c:serAx>
        <c:axId val="84960128"/>
        <c:scaling>
          <c:orientation val="minMax"/>
        </c:scaling>
        <c:delete val="1"/>
        <c:axPos val="b"/>
        <c:majorTickMark val="out"/>
        <c:minorTickMark val="none"/>
        <c:tickLblPos val="nextTo"/>
        <c:crossAx val="85725568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aseline="0"/>
            </a:pPr>
            <a:endParaRPr lang="es-SV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Estado de Rendimiento Económico</a:t>
            </a:r>
          </a:p>
          <a:p>
            <a:pPr>
              <a:defRPr/>
            </a:pPr>
            <a:r>
              <a:rPr lang="es-SV"/>
              <a:t>Comparativo Gastos de Gestión (En Us$)</a:t>
            </a:r>
          </a:p>
          <a:p>
            <a:pPr>
              <a:defRPr/>
            </a:pPr>
            <a:r>
              <a:rPr lang="es-SV"/>
              <a:t>al 30</a:t>
            </a:r>
            <a:r>
              <a:rPr lang="es-SV" baseline="0"/>
              <a:t> </a:t>
            </a:r>
            <a:r>
              <a:rPr lang="es-SV"/>
              <a:t> de </a:t>
            </a:r>
            <a:r>
              <a:rPr lang="es-SV" baseline="0"/>
              <a:t> abril </a:t>
            </a:r>
            <a:r>
              <a:rPr lang="es-SV"/>
              <a:t> de</a:t>
            </a:r>
            <a:r>
              <a:rPr lang="es-SV" baseline="0"/>
              <a:t> </a:t>
            </a:r>
            <a:r>
              <a:rPr lang="es-SV"/>
              <a:t> 2019</a:t>
            </a:r>
          </a:p>
        </c:rich>
      </c:tx>
      <c:layout>
        <c:manualLayout>
          <c:xMode val="edge"/>
          <c:yMode val="edge"/>
          <c:x val="0.31533290414169923"/>
          <c:y val="3.041642479000144E-3"/>
        </c:manualLayout>
      </c:layout>
      <c:overlay val="0"/>
    </c:title>
    <c:autoTitleDeleted val="0"/>
    <c:view3D>
      <c:rotX val="50"/>
      <c:rotY val="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422338864344495E-2"/>
          <c:y val="0.16072317324553501"/>
          <c:w val="0.97572605911517207"/>
          <c:h val="0.39390163901079622"/>
        </c:manualLayout>
      </c:layout>
      <c:bar3DChart>
        <c:barDir val="bar"/>
        <c:grouping val="clustered"/>
        <c:varyColors val="0"/>
        <c:ser>
          <c:idx val="5"/>
          <c:order val="0"/>
          <c:tx>
            <c:strRef>
              <c:f>'Est Rendim Econ'!$B$21</c:f>
              <c:strCache>
                <c:ptCount val="1"/>
                <c:pt idx="0">
                  <c:v>Resultado del Periodo</c:v>
                </c:pt>
              </c:strCache>
            </c:strRef>
          </c:tx>
          <c:spPr>
            <a:solidFill>
              <a:srgbClr val="3C1A56"/>
            </a:solidFill>
          </c:spPr>
          <c:invertIfNegative val="0"/>
          <c:cat>
            <c:strRef>
              <c:f>'Est Rendim Econ'!$C$5:$D$5</c:f>
              <c:strCache>
                <c:ptCount val="2"/>
                <c:pt idx="0">
                  <c:v>Abril 2019</c:v>
                </c:pt>
                <c:pt idx="1">
                  <c:v>Abril 2018</c:v>
                </c:pt>
              </c:strCache>
            </c:strRef>
          </c:cat>
          <c:val>
            <c:numRef>
              <c:f>'Est Rendim Econ'!$C$21:$D$21</c:f>
              <c:numCache>
                <c:formatCode>_("$"* #,##0.00_);_("$"* \(#,##0.00\);_("$"* "-"??_);_(@_)</c:formatCode>
                <c:ptCount val="2"/>
                <c:pt idx="0">
                  <c:v>19940.300000000279</c:v>
                </c:pt>
                <c:pt idx="1">
                  <c:v>92262.909999999916</c:v>
                </c:pt>
              </c:numCache>
            </c:numRef>
          </c:val>
        </c:ser>
        <c:ser>
          <c:idx val="4"/>
          <c:order val="1"/>
          <c:tx>
            <c:strRef>
              <c:f>'Est Rendim Econ'!$B$19</c:f>
              <c:strCache>
                <c:ptCount val="1"/>
                <c:pt idx="0">
                  <c:v>Gastos de Actualizaciones y Ajustes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Abril 2019</c:v>
                </c:pt>
                <c:pt idx="1">
                  <c:v>Abril 2018</c:v>
                </c:pt>
              </c:strCache>
            </c:strRef>
          </c:cat>
          <c:val>
            <c:numRef>
              <c:f>'Est Rendim Econ'!$C$19:$D$19</c:f>
              <c:numCache>
                <c:formatCode>_("$"* #,##0.00_);_("$"* \(#,##0.00\);_("$"* "-"??_);_(@_)</c:formatCode>
                <c:ptCount val="2"/>
                <c:pt idx="0">
                  <c:v>255779.16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'Est Rendim Econ'!$B$16</c:f>
              <c:strCache>
                <c:ptCount val="1"/>
                <c:pt idx="0">
                  <c:v>Gastos en Bienes Capitalizables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'Est Rendim Econ'!$C$5:$D$5</c:f>
              <c:strCache>
                <c:ptCount val="2"/>
                <c:pt idx="0">
                  <c:v>Abril 2019</c:v>
                </c:pt>
                <c:pt idx="1">
                  <c:v>Abril 2018</c:v>
                </c:pt>
              </c:strCache>
            </c:strRef>
          </c:cat>
          <c:val>
            <c:numRef>
              <c:f>'Est Rendim Econ'!$C$16:$D$16</c:f>
              <c:numCache>
                <c:formatCode>_("$"* #,##0.00_);_("$"* \(#,##0.00\);_("$"* "-"??_);_(@_)</c:formatCode>
                <c:ptCount val="2"/>
                <c:pt idx="0">
                  <c:v>1581.39</c:v>
                </c:pt>
                <c:pt idx="1">
                  <c:v>3765</c:v>
                </c:pt>
              </c:numCache>
            </c:numRef>
          </c:val>
        </c:ser>
        <c:ser>
          <c:idx val="6"/>
          <c:order val="3"/>
          <c:tx>
            <c:strRef>
              <c:f>'Est Rendim Econ'!$B$18</c:f>
              <c:strCache>
                <c:ptCount val="1"/>
                <c:pt idx="0">
                  <c:v>Gastos en Transferencias Otorgadas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'Est Rendim Econ'!$C$5:$D$5</c:f>
              <c:strCache>
                <c:ptCount val="2"/>
                <c:pt idx="0">
                  <c:v>Abril 2019</c:v>
                </c:pt>
                <c:pt idx="1">
                  <c:v>Abril 2018</c:v>
                </c:pt>
              </c:strCache>
            </c:strRef>
          </c:cat>
          <c:val>
            <c:numRef>
              <c:f>'Est Rendim Econ'!$C$18:$D$18</c:f>
              <c:numCache>
                <c:formatCode>_("$"* #,##0.00_);_("$"* \(#,##0.00\);_("$"* "-"??_);_(@_)</c:formatCode>
                <c:ptCount val="2"/>
                <c:pt idx="0">
                  <c:v>98171.78</c:v>
                </c:pt>
                <c:pt idx="1">
                  <c:v>90747.36</c:v>
                </c:pt>
              </c:numCache>
            </c:numRef>
          </c:val>
        </c:ser>
        <c:ser>
          <c:idx val="3"/>
          <c:order val="4"/>
          <c:tx>
            <c:strRef>
              <c:f>'Est Rendim Econ'!$B$17</c:f>
              <c:strCache>
                <c:ptCount val="1"/>
                <c:pt idx="0">
                  <c:v>Gastos Financieros y Otros</c:v>
                </c:pt>
              </c:strCache>
            </c:strRef>
          </c:tx>
          <c:spPr>
            <a:solidFill>
              <a:srgbClr val="C49500"/>
            </a:solidFill>
          </c:spPr>
          <c:invertIfNegative val="0"/>
          <c:cat>
            <c:strRef>
              <c:f>'Est Rendim Econ'!$C$5:$D$5</c:f>
              <c:strCache>
                <c:ptCount val="2"/>
                <c:pt idx="0">
                  <c:v>Abril 2019</c:v>
                </c:pt>
                <c:pt idx="1">
                  <c:v>Abril 2018</c:v>
                </c:pt>
              </c:strCache>
            </c:strRef>
          </c:cat>
          <c:val>
            <c:numRef>
              <c:f>'Est Rendim Econ'!$C$17:$D$17</c:f>
              <c:numCache>
                <c:formatCode>_("$"* #,##0.00_);_("$"* \(#,##0.00\);_("$"* "-"??_);_(@_)</c:formatCode>
                <c:ptCount val="2"/>
                <c:pt idx="0">
                  <c:v>17762.41</c:v>
                </c:pt>
                <c:pt idx="1">
                  <c:v>18962.59</c:v>
                </c:pt>
              </c:numCache>
            </c:numRef>
          </c:val>
        </c:ser>
        <c:ser>
          <c:idx val="1"/>
          <c:order val="5"/>
          <c:tx>
            <c:strRef>
              <c:f>'Est Rendim Econ'!$B$15</c:f>
              <c:strCache>
                <c:ptCount val="1"/>
                <c:pt idx="0">
                  <c:v>Gastos en Bienes de Consumo y servicios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Abril 2019</c:v>
                </c:pt>
                <c:pt idx="1">
                  <c:v>Abril 2018</c:v>
                </c:pt>
              </c:strCache>
            </c:strRef>
          </c:cat>
          <c:val>
            <c:numRef>
              <c:f>'Est Rendim Econ'!$C$15:$D$15</c:f>
              <c:numCache>
                <c:formatCode>_("$"* #,##0.00_);_("$"* \(#,##0.00\);_("$"* "-"??_);_(@_)</c:formatCode>
                <c:ptCount val="2"/>
                <c:pt idx="0">
                  <c:v>304716.18</c:v>
                </c:pt>
                <c:pt idx="1">
                  <c:v>324252.40000000002</c:v>
                </c:pt>
              </c:numCache>
            </c:numRef>
          </c:val>
        </c:ser>
        <c:ser>
          <c:idx val="0"/>
          <c:order val="6"/>
          <c:tx>
            <c:strRef>
              <c:f>'Est Rendim Econ'!$B$14</c:f>
              <c:strCache>
                <c:ptCount val="1"/>
                <c:pt idx="0">
                  <c:v>Gastos en Personal</c:v>
                </c:pt>
              </c:strCache>
            </c:strRef>
          </c:tx>
          <c:invertIfNegative val="0"/>
          <c:cat>
            <c:strRef>
              <c:f>'Est Rendim Econ'!$C$5:$D$5</c:f>
              <c:strCache>
                <c:ptCount val="2"/>
                <c:pt idx="0">
                  <c:v>Abril 2019</c:v>
                </c:pt>
                <c:pt idx="1">
                  <c:v>Abril 2018</c:v>
                </c:pt>
              </c:strCache>
            </c:strRef>
          </c:cat>
          <c:val>
            <c:numRef>
              <c:f>'Est Rendim Econ'!$C$14:$D$14</c:f>
              <c:numCache>
                <c:formatCode>_("$"* #,##0.00_);_("$"* \(#,##0.00\);_("$"* "-"??_);_(@_)</c:formatCode>
                <c:ptCount val="2"/>
                <c:pt idx="0">
                  <c:v>1141048.55</c:v>
                </c:pt>
                <c:pt idx="1">
                  <c:v>1122504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058496"/>
        <c:axId val="86060032"/>
        <c:axId val="0"/>
      </c:bar3DChart>
      <c:catAx>
        <c:axId val="86058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6060032"/>
        <c:crosses val="max"/>
        <c:auto val="1"/>
        <c:lblAlgn val="ctr"/>
        <c:lblOffset val="100"/>
        <c:noMultiLvlLbl val="1"/>
      </c:catAx>
      <c:valAx>
        <c:axId val="86060032"/>
        <c:scaling>
          <c:orientation val="minMax"/>
        </c:scaling>
        <c:delete val="1"/>
        <c:axPos val="b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86058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8F7F9DC-0972-4FC6-90BC-0EA07E517F21}" type="datetimeFigureOut">
              <a:rPr lang="es-ES"/>
              <a:pPr>
                <a:defRPr/>
              </a:pPr>
              <a:t>07/10/2019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7BB65BED-01E4-4D78-A903-6F63BB61D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14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7836-EF33-4403-A972-EA59AF39CF35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0A08F5-9FAE-4DBD-9BAA-3F1CB13BC42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72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4A549D2-79E3-4DCE-AE0A-A178106C80F3}" type="slidenum">
              <a:rPr lang="es-SV" altLang="es-SV" smtClean="0"/>
              <a:pPr eaLnBrk="1" hangingPunct="1"/>
              <a:t>1</a:t>
            </a:fld>
            <a:endParaRPr lang="es-SV" altLang="es-SV" smtClean="0"/>
          </a:p>
        </p:txBody>
      </p:sp>
    </p:spTree>
    <p:extLst>
      <p:ext uri="{BB962C8B-B14F-4D97-AF65-F5344CB8AC3E}">
        <p14:creationId xmlns:p14="http://schemas.microsoft.com/office/powerpoint/2010/main" val="179222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1DFFD-D225-4BC2-9614-16051E1CB38D}" type="slidenum">
              <a:rPr lang="es-SV" smtClean="0"/>
              <a:pPr>
                <a:defRPr/>
              </a:pPr>
              <a:t>27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112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SV" smtClean="0"/>
              <a:t>Unidad Financiera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SV" smtClean="0"/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DFB46C-14FD-4F93-BE8E-C145B9220480}" type="slidenum">
              <a:rPr lang="es-ES" altLang="es-SV" smtClean="0"/>
              <a:pPr eaLnBrk="1" hangingPunct="1">
                <a:spcBef>
                  <a:spcPct val="0"/>
                </a:spcBef>
              </a:pPr>
              <a:t>29</a:t>
            </a:fld>
            <a:endParaRPr lang="es-ES" altLang="es-SV" smtClean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 smtClean="0"/>
          </a:p>
        </p:txBody>
      </p:sp>
    </p:spTree>
    <p:extLst>
      <p:ext uri="{BB962C8B-B14F-4D97-AF65-F5344CB8AC3E}">
        <p14:creationId xmlns:p14="http://schemas.microsoft.com/office/powerpoint/2010/main" val="167636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F0C3-092F-4C40-9672-0F403D1CF28B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355E-D9D6-4BBD-9644-E5C8FF0C73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16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958-1919-465B-973C-4448E201511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486F-4AE2-42A1-B066-E2CE15B62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764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B21A-7BF3-487E-AE4B-6EC0C4AB9CC7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D846-E022-47E1-B645-C9D255FEB5A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91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D70A-85E0-4EE0-BB82-93EA7078F04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5402-1D95-47ED-8FB5-6ED35DE5A62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063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64FD-EFE8-4F3A-BE28-CFF9FACD419C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3859-3142-4FED-ADAF-61897A4BE3C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641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6F05-8F08-4A91-B3B2-B71D3C9014B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6B49-C8BA-421C-A7B3-518BC5AFCE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398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FCE7-6FB5-466A-A501-53FDF1388B85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5B59-1B0C-4FBD-BCAF-5EDC3C436B0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87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3D02-30DA-4BEE-871E-5F64B371A017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9E02-7ACE-42E3-9E01-830A878B900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378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F132-871E-4CDA-8C73-8B2E49BEFAB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FDA9-001A-4E42-8E46-58F0283567A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459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D499-71B1-4121-9E10-2D0A41F189B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579C-F7BD-4BEB-9C74-4F10387881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9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B4E4-B576-4FCC-B827-7CC2DFB6901D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7F76-D825-4F67-B3A7-71E072846E7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883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E6FD-9E19-4534-99EC-4D7B394A899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BFF2-B513-4871-BFB7-609586B9650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65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1E30-653C-49DE-919D-B3262EE3863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6F41-ADC6-4BF3-9EBC-F9CB0DA24ED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126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26B1-AEB0-4260-A060-47A689575CC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7DA5-6575-4586-A15E-1A04512D99B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6554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9754-3C11-4914-BC00-491F6F8FB3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BB54-B9E9-411B-AEBA-7AD79E313EF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393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1071-33F0-4FF7-ADB5-E52A1364E6F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04E0-2DAE-43C5-B69E-A38238917F0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0897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95AE-3333-4854-A4E2-27DA77BBB43F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433-D98B-4087-8F38-C56C0A132F9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42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AD6C-35AF-4BDE-A846-1E0EB7D3B9D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E3D1-387A-4508-8852-55D1BD114E6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0546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3421-F646-4954-8DF7-DBB7D140C478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E9A8-C5DF-4A4E-8C6D-E94FC43991B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217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6E41-01D2-4E6B-A914-382784E42BD6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4A11-5A74-4872-9A64-EB80A236239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7634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BE11-5E1C-472A-9511-491F1A65F992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30F8-FD61-4E9D-B9E4-F9962FFDD4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8026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7F33-7D83-42A8-B3EB-B9808E8BD74D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3A06-762D-4FDF-A49F-AE2BDA7F24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30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DE6A-4A69-497A-9892-600E5670569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7EB4-FC56-4276-92DE-9ADC94AE92F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907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CC68-0D03-436C-8630-588E1E144800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4797-E704-42D4-AD75-81966FD93A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610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FDFF-78D6-410D-A013-C084E1741A4E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62C1-BEF2-4BE2-A216-DC0EB7023E1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1429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FCC5-F578-4934-9C05-CC54D2CFD27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AEF0-0223-496B-9B99-AE77E1F4409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0724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A49D-7804-4DC7-BCBB-50B6312B0D1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C2F6-F759-4F1C-B360-A788F7580DC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76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DCA4-D8FC-4B45-8432-996C0A5780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54E3-D6D7-4564-8F18-FB261E8078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63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2145-9BA3-4DBF-BC97-0118F57C24F3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CB4C-9263-4028-A81B-B2A68F0F90D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96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02D3-64A0-4342-BE4B-CB8D89D7941B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2E4F-1DCF-4B74-BA45-D136D06B0B1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55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C39C-8FF9-49B8-91AD-55647C82427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8119-D263-4353-9BA5-A6FCEE16A5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4291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5316-6C4F-428C-9FED-6E0E39618279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6338-CFC6-42C7-9D45-74BF5AC56E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1858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6A97-F02F-4739-8F2C-D04E97B8BC3A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3C16-BA35-4FEF-8D85-15B269D977A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1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FA4E-FF5E-42E2-8129-618AEF8E079C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B539E-7586-4983-9296-F383EBBCEB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A4F6C-EFD4-41FF-AB86-E7C7D12F3C08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7C551-4402-4DA7-B034-D8B6959D1F9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F7F86-E312-4E91-8884-5F37AC1F0DC1}" type="datetimeFigureOut">
              <a:rPr lang="es-SV"/>
              <a:pPr>
                <a:defRPr/>
              </a:pPr>
              <a:t>07/10/2019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F2BA5-CE99-4698-968B-A16C0BA8A55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6075652" y="5663857"/>
            <a:ext cx="18658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Mayo del 2019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85264" y="2810112"/>
            <a:ext cx="5896264" cy="30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ESTADOS E INFORMES FINANCIEROS BÁSICOS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al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30 </a:t>
            </a: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de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ABRIL </a:t>
            </a:r>
            <a:r>
              <a:rPr lang="es-ES_trad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del 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2019</a:t>
            </a:r>
            <a:endParaRPr lang="es-ES_tradn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100" name="1 CuadroTexto"/>
          <p:cNvSpPr txBox="1">
            <a:spLocks noChangeArrowheads="1"/>
          </p:cNvSpPr>
          <p:nvPr/>
        </p:nvSpPr>
        <p:spPr bwMode="auto">
          <a:xfrm>
            <a:off x="250825" y="0"/>
            <a:ext cx="4176713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MX" altLang="es-SV">
              <a:solidFill>
                <a:srgbClr val="FFFFFF"/>
              </a:solidFill>
            </a:endParaRPr>
          </a:p>
          <a:p>
            <a:pPr eaLnBrk="1" hangingPunct="1"/>
            <a:endParaRPr lang="es-SV" altLang="es-SV">
              <a:solidFill>
                <a:srgbClr val="FFFFFF"/>
              </a:solidFill>
            </a:endParaRPr>
          </a:p>
        </p:txBody>
      </p:sp>
      <p:pic>
        <p:nvPicPr>
          <p:cNvPr id="6" name="Imagen 5" descr="Logo gobierno e ISDEMU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335"/>
            <a:ext cx="3456384" cy="114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8424936" cy="474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876389"/>
              </p:ext>
            </p:extLst>
          </p:nvPr>
        </p:nvGraphicFramePr>
        <p:xfrm>
          <a:off x="323528" y="548680"/>
          <a:ext cx="8568951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90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529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11560" y="55172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La diferencia entre el presupuesto anual de ingresos y el de egresos es por Us$230,078.00 que </a:t>
            </a:r>
            <a:r>
              <a:rPr lang="es-SV" sz="1600" dirty="0"/>
              <a:t>corresponden a la donación de </a:t>
            </a:r>
            <a:r>
              <a:rPr lang="es-SV" sz="1600" dirty="0" smtClean="0"/>
              <a:t>AECID.   La diferencia es debido a que el SAFI no refleja </a:t>
            </a:r>
            <a:r>
              <a:rPr lang="es-SV" sz="1600" dirty="0"/>
              <a:t>las donaciones en </a:t>
            </a:r>
            <a:r>
              <a:rPr lang="es-SV" sz="1600" dirty="0" smtClean="0"/>
              <a:t>el presupuesto de ingresos. 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46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7664" cy="40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754615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1020207" y="1052736"/>
            <a:ext cx="7200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INFORMES </a:t>
            </a:r>
            <a:r>
              <a:rPr lang="es-ES_tradnl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FINANCIEROS SUBSISTEMA PRESUPUESTARIO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1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es-ES_tradn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1027113" y="3765550"/>
            <a:ext cx="7488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b="1"/>
              <a:t>En este apartado se presentan por separado los informes financieros correspondientes a fondos GOES y los correspondientes a las donaciones recibidas de diferentes  organismos donantes.</a:t>
            </a:r>
          </a:p>
        </p:txBody>
      </p:sp>
    </p:spTree>
    <p:extLst>
      <p:ext uri="{BB962C8B-B14F-4D97-AF65-F5344CB8AC3E}">
        <p14:creationId xmlns:p14="http://schemas.microsoft.com/office/powerpoint/2010/main" val="6918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80930"/>
            <a:ext cx="8364636" cy="57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614"/>
            <a:ext cx="8418329" cy="49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975393" cy="51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956487" cy="5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1028343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Introducción.</a:t>
            </a:r>
            <a:endParaRPr lang="es-SV" sz="3200" b="1" dirty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SV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presente material de “Estados e Informes Financieros básicos al 30 de abril del 2019” se elaboran en atención  a lineamientos para la aplicación en el órgano ejecutivo del "Instructivo para el Cumplimiento Básico de Obligaciones de Transparencia en Período de Transición de Autoridades" emitido por el Instituto de Acceso a la Información Pública, cuya aplicación es obligatoria por parte de todas las instituciones del Órgano Ejecutivo, incluyendo las instituciones oficiales autónomas, y dentro del cual se ha requerido la actualización de la información oficiosa producida al 30 de abril de 2019.</a:t>
            </a:r>
          </a:p>
          <a:p>
            <a:pPr algn="just">
              <a:spcAft>
                <a:spcPts val="0"/>
              </a:spcAft>
            </a:pP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SV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57170"/>
            <a:ext cx="7776864" cy="47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460864" cy="45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87045"/>
            <a:ext cx="7848872" cy="53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312521" cy="39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49397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02" y="1124744"/>
            <a:ext cx="84352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0270"/>
            <a:ext cx="7632848" cy="56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457"/>
            <a:ext cx="8770820" cy="5207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301208"/>
            <a:ext cx="8414251" cy="14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3728" y="-27384"/>
            <a:ext cx="599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SV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DONACIONES FINANCIERAS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2" y="1700808"/>
            <a:ext cx="870617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3528" y="404664"/>
            <a:ext cx="8602145" cy="132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Proyectos financiados por la Agencia Española de Cooperación Internacional para el Desarrollo (AECID):</a:t>
            </a:r>
            <a:endParaRPr lang="es-SV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000" b="1" dirty="0">
                <a:ea typeface="Calibri" panose="020F0502020204030204" pitchFamily="34" charset="0"/>
                <a:cs typeface="Calibri" panose="020F0502020204030204" pitchFamily="34" charset="0"/>
              </a:rPr>
              <a:t>* Proyecto código contable 2704  AECID-FFID-PERU.  Código SAFI 92018:</a:t>
            </a:r>
            <a:r>
              <a:rPr lang="es-SV" sz="1000" dirty="0">
                <a:ea typeface="Calibri" panose="020F0502020204030204" pitchFamily="34" charset="0"/>
                <a:cs typeface="Calibri" panose="020F0502020204030204" pitchFamily="34" charset="0"/>
              </a:rPr>
              <a:t> Cooperación Triangular El Salvador-Perú-España para Institucionalizar un Sistema de Información que contribuya al Análisis Cualitativo y Cuantitativo del Fenómeno de la Violencia </a:t>
            </a:r>
            <a:r>
              <a:rPr lang="es-SV" sz="1000" dirty="0" err="1">
                <a:ea typeface="Calibri" panose="020F0502020204030204" pitchFamily="34" charset="0"/>
                <a:cs typeface="Calibri" panose="020F0502020204030204" pitchFamily="34" charset="0"/>
              </a:rPr>
              <a:t>Feminicida</a:t>
            </a:r>
            <a:r>
              <a:rPr lang="es-SV" sz="1000" dirty="0">
                <a:ea typeface="Calibri" panose="020F0502020204030204" pitchFamily="34" charset="0"/>
                <a:cs typeface="Calibri" panose="020F0502020204030204" pitchFamily="34" charset="0"/>
              </a:rPr>
              <a:t> en El Salvador. Vigencia del proyecto: 01/11/17  al 31/07/19. 					</a:t>
            </a:r>
            <a:r>
              <a:rPr lang="es-SV" sz="1000" b="1" dirty="0">
                <a:ea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es-SV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000" b="1" dirty="0">
                <a:ea typeface="Calibri" panose="020F0502020204030204" pitchFamily="34" charset="0"/>
                <a:cs typeface="Calibri" panose="020F0502020204030204" pitchFamily="34" charset="0"/>
              </a:rPr>
              <a:t>* Proyecto código contable 2715 AECID-FFID.  Código SAFI 92019:</a:t>
            </a:r>
            <a:r>
              <a:rPr lang="es-SV" sz="1000" dirty="0">
                <a:ea typeface="Calibri" panose="020F0502020204030204" pitchFamily="34" charset="0"/>
                <a:cs typeface="Calibri" panose="020F0502020204030204" pitchFamily="34" charset="0"/>
              </a:rPr>
              <a:t> Fortalecer los Procesos de Transversalidad del Principio de Igualdad en la Administración  Pública. Vigencia del proyecto: 01/03/18 al 13/12/19. </a:t>
            </a:r>
            <a:endParaRPr lang="es-SV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1514" y="5301208"/>
            <a:ext cx="8706171" cy="143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9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Atendiendo lineamientos de SETEFE y a la Guía PERE </a:t>
            </a:r>
            <a:r>
              <a:rPr lang="es-SV" sz="9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2018, </a:t>
            </a:r>
            <a:r>
              <a:rPr lang="es-SV" sz="9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 realizó un corte con fecha </a:t>
            </a:r>
            <a:r>
              <a:rPr lang="es-SV" sz="900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30/11/2018 </a:t>
            </a:r>
            <a:r>
              <a:rPr lang="es-SV" sz="9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 se suspendió la ejecución financiera de los  proyectos debido a que a partir del 2019 todos los proyectos de donaciones serían  incorporados al Sistema de Administración Financiera Integrada (SAFI).    La ejecución financiera acumulada por ambos proyectos al 30 de abril/19 es la misma que al 30 de noviembre/18 (fecha de corte), debido a que hasta finales de febrero/19 se lograron superar las inconsistencias en el Sistema por el proceso de incorporación al SAFI, y el 25 de abril en reunión sostenida en SETEFE nos indicaron que debíamos anular todos los registros financieros de compromisos que habíamos realizado en el SAFI a la fecha debido a un nuevo cambio  en los mecanismos financieros de tramitación de fondos, dados a conocer en oficio MRREE/DGCD/SETEFE/DESPA/EE/32/2019.</a:t>
            </a:r>
            <a:endParaRPr lang="es-SV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es-SV" sz="1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SV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900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Por la parte técnica se continuó con la ejecución de los proyectos pero con muchas limitantes, generadas por los problemas financieros, afectándose las adjudicaciones, la recepción de bienes y servicios, y los resultados. </a:t>
            </a:r>
            <a:endParaRPr lang="es-SV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395287" y="836712"/>
            <a:ext cx="835342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4572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2813" indent="-4556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8788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defTabSz="9128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  <a:p>
            <a:pPr lvl="1" algn="ctr">
              <a:defRPr/>
            </a:pPr>
            <a:r>
              <a:rPr lang="es-SV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GRACIAS</a:t>
            </a:r>
          </a:p>
          <a:p>
            <a:pPr lvl="1" algn="ctr">
              <a:defRPr/>
            </a:pPr>
            <a:endParaRPr lang="es-SV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84575" y="4933950"/>
            <a:ext cx="51641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Salvadoreño para el Desarrollo de la Mujer</a:t>
            </a:r>
          </a:p>
          <a:p>
            <a:pPr>
              <a:defRPr/>
            </a:pPr>
            <a:r>
              <a:rPr lang="es-SV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Financiera Institucional</a:t>
            </a:r>
            <a:endParaRPr lang="es-S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/>
        </p:nvSpPr>
        <p:spPr bwMode="auto">
          <a:xfrm>
            <a:off x="971600" y="404664"/>
            <a:ext cx="72008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ESTADOS E INFORMES FINANCIEROS SUBSISTEMA DE CONTABILIDAD </a:t>
            </a:r>
            <a:r>
              <a:rPr lang="es-ES_tradnl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GUBERNAMENTAL</a:t>
            </a:r>
            <a:endParaRPr lang="es-ES_tradnl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936226" y="2996952"/>
            <a:ext cx="76088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 Estados e informes Financieros del Subsistema de Contabilidad Gubernamental corresponden a los reportes “Institucionales”, que contienen tanto los fondos de la Agrupación Operacional 03- Recursos de Carácter Especial (fondos GOES) como los de la Agrupación Operacional 02-Recursos de Carácter Extraordinario correspondiente a donaciones financiadas por la Agencia Española de Cooperación Internacional para el Desarrollo (AECID</a:t>
            </a:r>
            <a:r>
              <a:rPr lang="es-SV" altLang="es-SV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hace notar que los datos de las depreciaciones acumuladas corresponden al 31/12/18 debido a que los cálculos de depreciaciones se realizan al cierre de cada Ejercicio Financiero Fiscal.</a:t>
            </a:r>
            <a:endParaRPr lang="es-SV" altLang="es-SV" sz="2000" dirty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6632"/>
            <a:ext cx="7426159" cy="63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7" y="338060"/>
            <a:ext cx="8138865" cy="6181880"/>
          </a:xfrm>
          <a:prstGeom prst="rect">
            <a:avLst/>
          </a:prstGeom>
        </p:spPr>
      </p:pic>
      <p:sp>
        <p:nvSpPr>
          <p:cNvPr id="4" name="7 CuadroTexto"/>
          <p:cNvSpPr txBox="1"/>
          <p:nvPr/>
        </p:nvSpPr>
        <p:spPr>
          <a:xfrm>
            <a:off x="3851920" y="3717032"/>
            <a:ext cx="923925" cy="285750"/>
          </a:xfrm>
          <a:prstGeom prst="rect">
            <a:avLst/>
          </a:prstGeom>
          <a:solidFill>
            <a:schemeClr val="lt1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900"/>
              <a:t>Recursos</a:t>
            </a:r>
          </a:p>
          <a:p>
            <a:pPr algn="ctr"/>
            <a:endParaRPr lang="es-SV" sz="900"/>
          </a:p>
        </p:txBody>
      </p:sp>
    </p:spTree>
    <p:extLst>
      <p:ext uri="{BB962C8B-B14F-4D97-AF65-F5344CB8AC3E}">
        <p14:creationId xmlns:p14="http://schemas.microsoft.com/office/powerpoint/2010/main" val="23578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14574" cy="480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2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804444"/>
            <a:ext cx="8004742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263950"/>
              </p:ext>
            </p:extLst>
          </p:nvPr>
        </p:nvGraphicFramePr>
        <p:xfrm>
          <a:off x="611560" y="404664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8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9298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4100</TotalTime>
  <Words>438</Words>
  <Application>Microsoft Office PowerPoint</Application>
  <PresentationFormat>Presentación en pantalla (4:3)</PresentationFormat>
  <Paragraphs>40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1_plantilla</vt:lpstr>
      <vt:lpstr>plantilla</vt:lpstr>
      <vt:lpstr>2_plantilla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María Dolores Rosa</cp:lastModifiedBy>
  <cp:revision>751</cp:revision>
  <cp:lastPrinted>2017-07-19T21:03:23Z</cp:lastPrinted>
  <dcterms:created xsi:type="dcterms:W3CDTF">2011-03-27T23:33:46Z</dcterms:created>
  <dcterms:modified xsi:type="dcterms:W3CDTF">2019-10-07T16:49:44Z</dcterms:modified>
</cp:coreProperties>
</file>