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86" r:id="rId2"/>
    <p:sldId id="410" r:id="rId3"/>
    <p:sldId id="434" r:id="rId4"/>
    <p:sldId id="435" r:id="rId5"/>
    <p:sldId id="436" r:id="rId6"/>
    <p:sldId id="437" r:id="rId7"/>
    <p:sldId id="438" r:id="rId8"/>
    <p:sldId id="439" r:id="rId9"/>
    <p:sldId id="445" r:id="rId10"/>
    <p:sldId id="441" r:id="rId11"/>
    <p:sldId id="446" r:id="rId12"/>
    <p:sldId id="443" r:id="rId13"/>
    <p:sldId id="444" r:id="rId14"/>
    <p:sldId id="412" r:id="rId15"/>
    <p:sldId id="413" r:id="rId16"/>
    <p:sldId id="414" r:id="rId17"/>
    <p:sldId id="415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6" r:id="rId27"/>
    <p:sldId id="427" r:id="rId28"/>
    <p:sldId id="428" r:id="rId29"/>
    <p:sldId id="429" r:id="rId30"/>
    <p:sldId id="430" r:id="rId31"/>
    <p:sldId id="433" r:id="rId32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ma Geraldina VC. Cornejo" initials="VGVC" lastIdx="2" clrIdx="0">
    <p:extLst/>
  </p:cmAuthor>
  <p:cmAuthor id="2" name="Cristina Perez de Martinez" initials="CPdM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636"/>
  </p:normalViewPr>
  <p:slideViewPr>
    <p:cSldViewPr>
      <p:cViewPr varScale="1">
        <p:scale>
          <a:sx n="39" d="100"/>
          <a:sy n="39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solis\Desktop\presupuestos%202019\informes%20de%20saldos%202019\diap%20est%20fin%20JD%20al%2030-6-2019%20trab-pttos%20formato\Est%20Fin%20al%2030-6-2019%20Base%20diapos%20Presup%20mod%20trabaj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600">
                <a:latin typeface="Museo Sans 100" pitchFamily="50" charset="0"/>
              </a:rPr>
              <a:t>Ejecución Presupuestaria fondos GOES</a:t>
            </a:r>
          </a:p>
          <a:p>
            <a:pPr>
              <a:defRPr/>
            </a:pPr>
            <a:r>
              <a:rPr lang="es-SV" sz="1600">
                <a:latin typeface="Museo Sans 100" pitchFamily="50" charset="0"/>
              </a:rPr>
              <a:t>Rubro</a:t>
            </a:r>
            <a:r>
              <a:rPr lang="es-SV" sz="1600" baseline="0">
                <a:latin typeface="Museo Sans 100" pitchFamily="50" charset="0"/>
              </a:rPr>
              <a:t> 54 - Adquisición de Bienes y Servicios</a:t>
            </a:r>
          </a:p>
          <a:p>
            <a:pPr>
              <a:defRPr/>
            </a:pPr>
            <a:r>
              <a:rPr lang="es-SV" sz="1600" baseline="0">
                <a:latin typeface="Museo Sans 100" pitchFamily="50" charset="0"/>
              </a:rPr>
              <a:t>al 30 de Junio 2019(En Us$)</a:t>
            </a:r>
            <a:endParaRPr lang="es-SV" sz="1600">
              <a:latin typeface="Museo Sans 100" pitchFamily="50" charset="0"/>
            </a:endParaRPr>
          </a:p>
        </c:rich>
      </c:tx>
      <c:layout>
        <c:manualLayout>
          <c:xMode val="edge"/>
          <c:yMode val="edge"/>
          <c:x val="0.35856010824955736"/>
          <c:y val="5.5270759824815573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40353488117555"/>
          <c:y val="0.12886887702656075"/>
          <c:w val="0.76552230634085405"/>
          <c:h val="0.672140282977930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'R-54 GOES'!$C$5</c:f>
              <c:strCache>
                <c:ptCount val="1"/>
                <c:pt idx="0">
                  <c:v>Presupuesto anual inicial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GOES'!$C$6:$C$11</c:f>
            </c:numRef>
          </c:val>
        </c:ser>
        <c:ser>
          <c:idx val="6"/>
          <c:order val="1"/>
          <c:tx>
            <c:strRef>
              <c:f>'R-54 GOES'!$D$5</c:f>
              <c:strCache>
                <c:ptCount val="1"/>
                <c:pt idx="0">
                  <c:v>Monto congelado PAA</c:v>
                </c:pt>
              </c:strCache>
            </c:strRef>
          </c:tx>
          <c:invertIfNegative val="0"/>
          <c:val>
            <c:numRef>
              <c:f>'R-54 GOES'!$D$6:$D$11</c:f>
            </c:numRef>
          </c:val>
        </c:ser>
        <c:ser>
          <c:idx val="1"/>
          <c:order val="2"/>
          <c:tx>
            <c:strRef>
              <c:f>'R-54 GOES'!$E$5</c:f>
              <c:strCache>
                <c:ptCount val="1"/>
                <c:pt idx="0">
                  <c:v>Presup modificado. Enero-Junio 2019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GOES'!$E$6:$E$11</c:f>
              <c:numCache>
                <c:formatCode>"$"#,##0.00</c:formatCode>
                <c:ptCount val="6"/>
                <c:pt idx="0">
                  <c:v>521772.44</c:v>
                </c:pt>
                <c:pt idx="1">
                  <c:v>142834.1</c:v>
                </c:pt>
                <c:pt idx="2">
                  <c:v>257732.37</c:v>
                </c:pt>
                <c:pt idx="3">
                  <c:v>15937.05</c:v>
                </c:pt>
                <c:pt idx="4">
                  <c:v>49844.04</c:v>
                </c:pt>
                <c:pt idx="5">
                  <c:v>988120.00000000012</c:v>
                </c:pt>
              </c:numCache>
            </c:numRef>
          </c:val>
        </c:ser>
        <c:ser>
          <c:idx val="2"/>
          <c:order val="3"/>
          <c:tx>
            <c:strRef>
              <c:f>'R-54 GOES'!$F$5</c:f>
              <c:strCache>
                <c:ptCount val="1"/>
                <c:pt idx="0">
                  <c:v>Ejecutado presup. Enero a Junio 2019</c:v>
                </c:pt>
              </c:strCache>
            </c:strRef>
          </c:tx>
          <c:spPr>
            <a:noFill/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GOES'!$F$6:$F$11</c:f>
              <c:numCache>
                <c:formatCode>"$"#,##0.00</c:formatCode>
                <c:ptCount val="6"/>
                <c:pt idx="0">
                  <c:v>121416.98999999999</c:v>
                </c:pt>
                <c:pt idx="1">
                  <c:v>134875.69999999998</c:v>
                </c:pt>
                <c:pt idx="2">
                  <c:v>247569.71</c:v>
                </c:pt>
                <c:pt idx="3">
                  <c:v>15937.05</c:v>
                </c:pt>
                <c:pt idx="4">
                  <c:v>41844.04</c:v>
                </c:pt>
                <c:pt idx="5">
                  <c:v>561643.49</c:v>
                </c:pt>
              </c:numCache>
            </c:numRef>
          </c:val>
        </c:ser>
        <c:ser>
          <c:idx val="3"/>
          <c:order val="4"/>
          <c:tx>
            <c:strRef>
              <c:f>'R-54 GOES'!$G$5</c:f>
              <c:strCache>
                <c:ptCount val="1"/>
                <c:pt idx="0">
                  <c:v>% Ejec.</c:v>
                </c:pt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GOES'!$G$6:$G$11</c:f>
              <c:numCache>
                <c:formatCode>0%</c:formatCode>
                <c:ptCount val="6"/>
                <c:pt idx="0">
                  <c:v>0.23270104108986667</c:v>
                </c:pt>
                <c:pt idx="1">
                  <c:v>0.94428221272091173</c:v>
                </c:pt>
                <c:pt idx="2">
                  <c:v>0.96056894211619592</c:v>
                </c:pt>
                <c:pt idx="3">
                  <c:v>1</c:v>
                </c:pt>
                <c:pt idx="4">
                  <c:v>0.839499366423749</c:v>
                </c:pt>
                <c:pt idx="5">
                  <c:v>0.56839603489454715</c:v>
                </c:pt>
              </c:numCache>
            </c:numRef>
          </c:val>
        </c:ser>
        <c:ser>
          <c:idx val="4"/>
          <c:order val="5"/>
          <c:tx>
            <c:strRef>
              <c:f>'R-54 GOES'!$H$5</c:f>
              <c:strCache>
                <c:ptCount val="1"/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GOES'!$H$6:$H$11</c:f>
            </c:numRef>
          </c:val>
        </c:ser>
        <c:ser>
          <c:idx val="5"/>
          <c:order val="6"/>
          <c:tx>
            <c:strRef>
              <c:f>'R-54 GOES'!$I$5</c:f>
              <c:strCache>
                <c:ptCount val="1"/>
                <c:pt idx="0">
                  <c:v> Saldo no ejecutado</c:v>
                </c:pt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GOES'!$I$6:$I$11</c:f>
              <c:numCache>
                <c:formatCode>"$"#,##0.00</c:formatCode>
                <c:ptCount val="6"/>
                <c:pt idx="0">
                  <c:v>400355.45</c:v>
                </c:pt>
                <c:pt idx="1">
                  <c:v>7958.4000000000233</c:v>
                </c:pt>
                <c:pt idx="2">
                  <c:v>10162.660000000003</c:v>
                </c:pt>
                <c:pt idx="3">
                  <c:v>0</c:v>
                </c:pt>
                <c:pt idx="4">
                  <c:v>8000</c:v>
                </c:pt>
                <c:pt idx="5">
                  <c:v>426476.51000000013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427200"/>
        <c:axId val="177428736"/>
        <c:axId val="0"/>
      </c:bar3DChart>
      <c:catAx>
        <c:axId val="17742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428736"/>
        <c:crosses val="autoZero"/>
        <c:auto val="1"/>
        <c:lblAlgn val="ctr"/>
        <c:lblOffset val="100"/>
        <c:noMultiLvlLbl val="0"/>
      </c:catAx>
      <c:valAx>
        <c:axId val="177428736"/>
        <c:scaling>
          <c:orientation val="minMax"/>
          <c:max val="50000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77427200"/>
        <c:crosses val="autoZero"/>
        <c:crossBetween val="between"/>
        <c:minorUnit val="1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SV"/>
          </a:p>
        </c:txPr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0.22921</cdr:x>
      <cdr:y>0.1298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030144" cy="79254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38DC8-0080-4137-B7BF-32866ABA4236}" type="datetimeFigureOut">
              <a:rPr lang="es-SV" smtClean="0"/>
              <a:t>07/10/2019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03E2-900C-483B-9A61-311FF64D209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143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CE5FBA-6A6C-445E-9FE6-B0BA9586843F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78E3C1-DB15-47BD-857F-DA2E47600B79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8898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E3C1-DB15-47BD-857F-DA2E47600B79}" type="slidenum">
              <a:rPr lang="es-SV" smtClean="0"/>
              <a:pPr/>
              <a:t>4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74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SV" smtClean="0"/>
              <a:t>Unidad Financiera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SV" smtClean="0"/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DFB46C-14FD-4F93-BE8E-C145B9220480}" type="slidenum">
              <a:rPr lang="es-ES" altLang="es-SV" smtClean="0"/>
              <a:pPr eaLnBrk="1" hangingPunct="1">
                <a:spcBef>
                  <a:spcPct val="0"/>
                </a:spcBef>
              </a:pPr>
              <a:t>31</a:t>
            </a:fld>
            <a:endParaRPr lang="es-ES" altLang="es-SV" smtClean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</p:spTree>
    <p:extLst>
      <p:ext uri="{BB962C8B-B14F-4D97-AF65-F5344CB8AC3E}">
        <p14:creationId xmlns:p14="http://schemas.microsoft.com/office/powerpoint/2010/main" val="298011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F82E-D10E-4798-AF3D-5EA96D37E477}" type="datetimeFigureOut">
              <a:rPr lang="es-SV" smtClean="0"/>
              <a:pPr/>
              <a:t>07/10/2019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30FC8-54E6-45C7-9B36-6CC005B863AB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2255"/>
            <a:ext cx="3469924" cy="1262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074587" y="2254987"/>
            <a:ext cx="5976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2800" b="1" dirty="0" smtClean="0">
              <a:latin typeface="Bembo Std" panose="02020605060306020A03" pitchFamily="18" charset="0"/>
            </a:endParaRPr>
          </a:p>
          <a:p>
            <a:pPr algn="ctr"/>
            <a:endParaRPr lang="es-SV" sz="2800" b="1" dirty="0"/>
          </a:p>
          <a:p>
            <a:pPr algn="ctr"/>
            <a:endParaRPr lang="es-SV" sz="2800" dirty="0"/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1331640" y="2420888"/>
            <a:ext cx="64087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latin typeface="Bembo Std" pitchFamily="18" charset="0"/>
              </a:rPr>
              <a:t>ESTADOS E INFORMES FINANCIEROS BÁSICOS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latin typeface="Bembo Std" pitchFamily="18" charset="0"/>
              </a:rPr>
              <a:t>al 30 DE JUNIO del 2019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722357" y="5373216"/>
            <a:ext cx="262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latin typeface="Museo 300" pitchFamily="50" charset="0"/>
              </a:rPr>
              <a:t>Julio 2019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662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6" y="270230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340768"/>
            <a:ext cx="8218487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7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16" y="188640"/>
            <a:ext cx="6927792" cy="42389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581128"/>
            <a:ext cx="8136904" cy="19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091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97965"/>
            <a:ext cx="8461576" cy="53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6" y="270230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6" y="1196752"/>
            <a:ext cx="8742363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1020207" y="1052736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_tradn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effectLst/>
                <a:latin typeface="Bembo Std" pitchFamily="18" charset="0"/>
              </a:rPr>
              <a:t>INFORMES FINANCIEROS SUBSISTEMA PRESUPUESTARIO</a:t>
            </a:r>
            <a:endParaRPr lang="es-ES_tradnl" sz="3200" b="1" cap="all" dirty="0">
              <a:ln w="0"/>
              <a:effectLst/>
              <a:latin typeface="Bembo Std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Sans 300" pitchFamily="50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Sans 300" pitchFamily="50" charset="0"/>
            </a:endParaRPr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1187624" y="3765550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b="1" dirty="0">
                <a:latin typeface="Museo Sans 300" pitchFamily="50" charset="0"/>
              </a:rPr>
              <a:t>En este apartado se presentan por separado los informes financieros correspondientes a fondos GOES y los correspondientes a las donaciones recibidas de </a:t>
            </a:r>
            <a:r>
              <a:rPr lang="es-SV" altLang="es-SV" sz="2000" b="1" dirty="0" smtClean="0">
                <a:latin typeface="Museo Sans 300" pitchFamily="50" charset="0"/>
              </a:rPr>
              <a:t>organismos </a:t>
            </a:r>
            <a:r>
              <a:rPr lang="es-SV" altLang="es-SV" sz="2000" b="1" dirty="0">
                <a:latin typeface="Museo Sans 300" pitchFamily="50" charset="0"/>
              </a:rPr>
              <a:t>donantes.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3585"/>
              </p:ext>
            </p:extLst>
          </p:nvPr>
        </p:nvGraphicFramePr>
        <p:xfrm>
          <a:off x="683568" y="4797152"/>
          <a:ext cx="7920880" cy="164592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44958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effectLst/>
                          <a:latin typeface="Museo Sans 100"/>
                        </a:rPr>
                        <a:t>*Los datos corresponden a reportes del Sistema de Administración Financiera Integrada (SAFI) del Ministerio de Hacienda en el subsistema de presupuesto.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effectLst/>
                          <a:latin typeface="Museo Sans 100"/>
                        </a:rPr>
                        <a:t> *En el subsistema de Contabilidad Gubernamental al 30 </a:t>
                      </a:r>
                      <a:r>
                        <a:rPr lang="es-SV" sz="1400" b="0" i="0" u="none" strike="noStrike" dirty="0" smtClean="0">
                          <a:effectLst/>
                          <a:latin typeface="Museo Sans 100"/>
                        </a:rPr>
                        <a:t>de junio </a:t>
                      </a:r>
                      <a:r>
                        <a:rPr lang="es-SV" sz="1400" b="0" i="0" u="none" strike="noStrike" dirty="0">
                          <a:effectLst/>
                          <a:latin typeface="Museo Sans 100"/>
                        </a:rPr>
                        <a:t>2019 se tiene un monto total devengado de  Us$1,688,395.40 . La diferencia de </a:t>
                      </a:r>
                      <a:r>
                        <a:rPr lang="es-SV" sz="1400" b="0" i="0" u="none" strike="noStrike" dirty="0" err="1">
                          <a:effectLst/>
                          <a:latin typeface="Museo Sans 100"/>
                        </a:rPr>
                        <a:t>Us</a:t>
                      </a:r>
                      <a:r>
                        <a:rPr lang="es-SV" sz="1400" b="0" i="0" u="none" strike="noStrike" dirty="0">
                          <a:effectLst/>
                          <a:latin typeface="Museo Sans 100"/>
                        </a:rPr>
                        <a:t> $4.98 corresponde a </a:t>
                      </a:r>
                      <a:r>
                        <a:rPr lang="es-SV" sz="1400" b="0" i="0" u="none" strike="noStrike" dirty="0" smtClean="0">
                          <a:effectLst/>
                          <a:latin typeface="Museo Sans 100"/>
                        </a:rPr>
                        <a:t>ajuste de tesorería.</a:t>
                      </a:r>
                      <a:endParaRPr lang="es-SV" sz="1400" b="0" i="0" u="none" strike="noStrike" dirty="0">
                        <a:effectLst/>
                        <a:latin typeface="Museo Sans 10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effectLst/>
                          <a:latin typeface="Museo Sans 100"/>
                        </a:rPr>
                        <a:t>*Los Us$23,682.06 de saldo no ejecutado corresponden a </a:t>
                      </a:r>
                      <a:r>
                        <a:rPr lang="es-SV" sz="1400" b="0" i="0" u="none" strike="noStrike" dirty="0" smtClean="0">
                          <a:effectLst/>
                          <a:latin typeface="Museo Sans 100"/>
                        </a:rPr>
                        <a:t>economías </a:t>
                      </a:r>
                      <a:r>
                        <a:rPr lang="es-SV" sz="1400" b="0" i="0" u="none" strike="noStrike" dirty="0">
                          <a:effectLst/>
                          <a:latin typeface="Museo Sans 100"/>
                        </a:rPr>
                        <a:t>de salarios acumuladas del segundo trimestre 2019 según detalle : Us$0.55 mayo 2019 y </a:t>
                      </a:r>
                      <a:r>
                        <a:rPr lang="es-SV" sz="1400" b="0" i="0" u="none" strike="noStrike" dirty="0" smtClean="0">
                          <a:effectLst/>
                          <a:latin typeface="Museo Sans 100"/>
                        </a:rPr>
                        <a:t>Us$23,681.51 </a:t>
                      </a:r>
                      <a:r>
                        <a:rPr lang="es-SV" sz="1400" b="0" i="0" u="none" strike="noStrike" dirty="0">
                          <a:effectLst/>
                          <a:latin typeface="Museo Sans 100"/>
                        </a:rPr>
                        <a:t>junio 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3" y="188640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92696"/>
            <a:ext cx="7527001" cy="38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3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8" y="116632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08929"/>
              </p:ext>
            </p:extLst>
          </p:nvPr>
        </p:nvGraphicFramePr>
        <p:xfrm>
          <a:off x="664007" y="4365104"/>
          <a:ext cx="7992888" cy="2161326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41564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Museo Sans 100"/>
                        </a:rPr>
                        <a:t>*  Los datos corresponden a reportes del Sistema de Administración Financiera Integrada (SAFI) del Ministerio de Hacienda en el subsistema de presupuesto.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28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Museo Sans 100"/>
                        </a:rPr>
                        <a:t> * En el subsistema de Contabilidad Gubernamental al 30 de junio 2019 se tiene un monto total devengado de Us$527,241.24. </a:t>
                      </a:r>
                      <a:r>
                        <a:rPr lang="es-SV" sz="1200" b="0" i="0" u="none" strike="noStrike" dirty="0" smtClean="0">
                          <a:effectLst/>
                          <a:latin typeface="Museo Sans 100"/>
                        </a:rPr>
                        <a:t>Los Us$34,402.25 </a:t>
                      </a:r>
                      <a:r>
                        <a:rPr lang="es-SV" sz="1200" b="0" i="0" u="none" strike="noStrike" dirty="0">
                          <a:effectLst/>
                          <a:latin typeface="Museo Sans 100"/>
                        </a:rPr>
                        <a:t>de diferencia entre ambos subsistemas corresponden a Compromisos Presupuestarios emitidos cuyas facturas no han ingresado al cierre contable de semestre, por lo que aun  no han sido devengadas.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2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dirty="0" smtClean="0">
                          <a:effectLst/>
                          <a:latin typeface="Museo Sans 100"/>
                        </a:rPr>
                        <a:t>*</a:t>
                      </a:r>
                      <a:r>
                        <a:rPr lang="es-SV" sz="1200" b="0" i="0" u="none" strike="noStrike" baseline="0" dirty="0" smtClean="0">
                          <a:effectLst/>
                          <a:latin typeface="Museo Sans 100"/>
                        </a:rPr>
                        <a:t> A</a:t>
                      </a:r>
                      <a:r>
                        <a:rPr lang="es-SV" sz="1200" b="0" i="0" u="none" strike="noStrike" dirty="0" smtClean="0">
                          <a:effectLst/>
                          <a:latin typeface="Museo Sans 100"/>
                        </a:rPr>
                        <a:t>l </a:t>
                      </a:r>
                      <a:r>
                        <a:rPr lang="es-SV" sz="1200" b="0" i="0" u="none" strike="noStrike" dirty="0">
                          <a:effectLst/>
                          <a:latin typeface="Museo Sans 100"/>
                        </a:rPr>
                        <a:t>Cierre de Junio fue remitida a  Dirección General de Presupuesto la reprogramación presupuestaria </a:t>
                      </a:r>
                      <a:r>
                        <a:rPr lang="es-SV" sz="1200" b="0" i="0" u="none" strike="noStrike" dirty="0" smtClean="0">
                          <a:effectLst/>
                          <a:latin typeface="Museo Sans 100"/>
                        </a:rPr>
                        <a:t># 238/2019 por Us$340,862.15 </a:t>
                      </a:r>
                      <a:r>
                        <a:rPr lang="es-SV" sz="1200" b="0" i="0" u="none" strike="noStrike" dirty="0">
                          <a:effectLst/>
                          <a:latin typeface="Museo Sans 100"/>
                        </a:rPr>
                        <a:t>y ajuste </a:t>
                      </a:r>
                      <a:r>
                        <a:rPr lang="es-SV" sz="1200" b="0" i="0" u="none" strike="noStrike" dirty="0" smtClean="0">
                          <a:effectLst/>
                          <a:latin typeface="Museo Sans 100"/>
                        </a:rPr>
                        <a:t>#</a:t>
                      </a:r>
                      <a:r>
                        <a:rPr lang="es-SV" sz="1200" b="0" i="0" u="none" strike="noStrike" dirty="0">
                          <a:effectLst/>
                          <a:latin typeface="Museo Sans 100"/>
                        </a:rPr>
                        <a:t>4/2019 por </a:t>
                      </a:r>
                      <a:r>
                        <a:rPr lang="es-SV" sz="1200" b="0" i="0" u="none" strike="noStrike" dirty="0" smtClean="0">
                          <a:effectLst/>
                          <a:latin typeface="Museo Sans 100"/>
                        </a:rPr>
                        <a:t>Us$85,614.36</a:t>
                      </a:r>
                      <a:r>
                        <a:rPr lang="es-SV" sz="1200" b="0" i="0" u="none" strike="noStrike" dirty="0">
                          <a:effectLst/>
                          <a:latin typeface="Museo Sans 100"/>
                        </a:rPr>
                        <a:t>, ambos  de aprobación externa </a:t>
                      </a:r>
                      <a:r>
                        <a:rPr lang="es-SV" sz="1200" b="0" i="0" u="none" strike="noStrike" dirty="0" smtClean="0">
                          <a:effectLst/>
                          <a:latin typeface="Museo Sans 100"/>
                        </a:rPr>
                        <a:t>, movilizando el total no ejecutado para poder financiar actividades estratégicas institucionales y para cumplir con el pago de compromisos con proveedoras/es. </a:t>
                      </a:r>
                      <a:r>
                        <a:rPr lang="es-SV" sz="1200" b="0" i="0" u="none" strike="noStrike" baseline="0" dirty="0">
                          <a:effectLst/>
                          <a:latin typeface="Museo Sans 100"/>
                        </a:rPr>
                        <a:t> </a:t>
                      </a:r>
                      <a:r>
                        <a:rPr lang="es-SV" sz="1200" b="0" i="0" u="none" strike="noStrike" baseline="0" dirty="0" smtClean="0">
                          <a:effectLst/>
                          <a:latin typeface="Museo Sans 100"/>
                        </a:rPr>
                        <a:t> El monto no ejecutado en su mayoría se concentra en incremento en el techo presupuestario 2019 que al cierre de junio no había sido autorizada su utilización.</a:t>
                      </a:r>
                      <a:endParaRPr lang="es-SV" sz="1200" b="0" i="0" u="none" strike="noStrike" dirty="0" smtClean="0">
                        <a:effectLst/>
                        <a:latin typeface="Museo Sans 10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809751" cy="3770000"/>
          </a:xfrm>
          <a:prstGeom prst="rect">
            <a:avLst/>
          </a:prstGeom>
        </p:spPr>
      </p:pic>
      <p:pic>
        <p:nvPicPr>
          <p:cNvPr id="6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2030109" cy="7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/>
          </p:nvPr>
        </p:nvGraphicFramePr>
        <p:xfrm>
          <a:off x="107504" y="275621"/>
          <a:ext cx="8856984" cy="610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74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" y="260573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123996"/>
            <a:ext cx="8032499" cy="17447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868998"/>
            <a:ext cx="7458751" cy="30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966324" y="1359758"/>
            <a:ext cx="7200800" cy="25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_tradnl" sz="3600" b="1" cap="all" dirty="0">
                <a:ln w="0"/>
                <a:latin typeface="Bembo Std" pitchFamily="18" charset="0"/>
              </a:rPr>
              <a:t>ESTADOS E INFORMES FINANCIEROS SUBSISTEMA DE CONTABILIDAD GUBERNAMENTAL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mbo Std" pitchFamily="18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mbo Std" pitchFamily="18" charset="0"/>
            </a:endParaRP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1475657" y="4077072"/>
            <a:ext cx="67687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SV" altLang="es-SV" sz="1800" b="1" dirty="0" smtClean="0">
                <a:latin typeface="Museo 300" pitchFamily="50" charset="0"/>
              </a:rPr>
              <a:t>Los Estados e informes Financieros del Subsistema de Contabilidad Gubernamental corresponden a los reportes “Institucionales”, que contienen tanto los fondos del Presupuesto General (fondos GOES) así como de las donaciones </a:t>
            </a:r>
            <a:r>
              <a:rPr lang="es-SV" altLang="es-SV" sz="1800" b="1" dirty="0">
                <a:latin typeface="Museo Sans 300" pitchFamily="50" charset="0"/>
              </a:rPr>
              <a:t>recibidas de organismos donantes</a:t>
            </a:r>
            <a:r>
              <a:rPr lang="es-SV" altLang="es-SV" sz="1800" b="1" dirty="0" smtClean="0">
                <a:latin typeface="Museo Sans 300" pitchFamily="50" charset="0"/>
              </a:rPr>
              <a:t>.</a:t>
            </a:r>
            <a:endParaRPr lang="es-SV" altLang="es-SV" sz="1800" b="1" dirty="0">
              <a:latin typeface="Museo 300" pitchFamily="50" charset="0"/>
            </a:endParaRPr>
          </a:p>
        </p:txBody>
      </p:sp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6" y="270230"/>
            <a:ext cx="2029764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9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9" y="1412776"/>
            <a:ext cx="842858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634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99" y="972682"/>
            <a:ext cx="7234501" cy="26003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04" y="3869270"/>
            <a:ext cx="8479076" cy="2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21" y="1383636"/>
            <a:ext cx="8005935" cy="39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7390501" cy="3199667"/>
          </a:xfrm>
          <a:prstGeom prst="rect">
            <a:avLst/>
          </a:prstGeom>
        </p:spPr>
      </p:pic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221088"/>
            <a:ext cx="8136904" cy="15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4589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19" y="1268760"/>
            <a:ext cx="792780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632"/>
            <a:ext cx="7195501" cy="33833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645024"/>
            <a:ext cx="8395461" cy="30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2" y="260648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839099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7" y="188640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7" y="1124744"/>
            <a:ext cx="878497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5" y="1340768"/>
            <a:ext cx="8326221" cy="18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581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5" y="3501008"/>
            <a:ext cx="8317765" cy="21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1058267" y="1988840"/>
            <a:ext cx="66967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4800" b="1" cap="all" dirty="0">
                <a:ln w="0"/>
                <a:latin typeface="Bembo Std" pitchFamily="18" charset="0"/>
              </a:rPr>
              <a:t>DONACIONES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4800" b="1" cap="all" dirty="0">
                <a:ln w="0"/>
                <a:latin typeface="Bembo Std" pitchFamily="18" charset="0"/>
              </a:rPr>
              <a:t>FINANCIERAS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48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embo Std" pitchFamily="18" charset="0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2277"/>
            <a:ext cx="3557711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91646"/>
            <a:ext cx="8313973" cy="16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22218"/>
            <a:ext cx="7202042" cy="5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606"/>
            <a:ext cx="20304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733256"/>
            <a:ext cx="8539618" cy="7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4005064"/>
            <a:ext cx="5886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300" pitchFamily="50" charset="0"/>
              </a:rPr>
              <a:t>Instituto Salvadoreño para el Desarrollo de la Mujer</a:t>
            </a:r>
          </a:p>
          <a:p>
            <a:pPr algn="r">
              <a:defRPr/>
            </a:pP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300" pitchFamily="50" charset="0"/>
              </a:rPr>
              <a:t>Unidad Financiera Institucional</a:t>
            </a:r>
            <a:endParaRPr lang="es-SV" dirty="0">
              <a:latin typeface="Museo Sans 300" pitchFamily="50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74896"/>
            <a:ext cx="377373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6" y="270230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99" y="3861048"/>
            <a:ext cx="7921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05" y="958658"/>
            <a:ext cx="7266558" cy="56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02" y="3861047"/>
            <a:ext cx="7921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0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6" y="270230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7774"/>
            <a:ext cx="7534275" cy="448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2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6" y="270230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2316"/>
            <a:ext cx="7728194" cy="550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2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5" y="270230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7" y="1375760"/>
            <a:ext cx="8474305" cy="493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zelaya\AppData\Local\Microsoft\Windows\Temporary Internet Files\Content.Outlook\3EOBFGXC\Logo2_acuerdos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297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7926751" cy="53650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27584" y="6027003"/>
            <a:ext cx="7900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100" dirty="0">
                <a:latin typeface="Museo 300" panose="02000000000000000000" pitchFamily="50" charset="0"/>
              </a:rPr>
              <a:t>Las Transferencias Corrientes de Aporte Fiscal que refleja un monto de $62,446.43 en el 2019, corresponde a devengados y percibidos de fondos de la Agrupación Operacional 2-Recursos de Carácter Extraordinario (donaciones manejadas por medio de SETEFE</a:t>
            </a:r>
            <a:r>
              <a:rPr lang="es-SV" sz="1100" dirty="0" smtClean="0">
                <a:latin typeface="Museo 300" panose="02000000000000000000" pitchFamily="50" charset="0"/>
              </a:rPr>
              <a:t>), </a:t>
            </a:r>
            <a:r>
              <a:rPr lang="es-SV" sz="1100" dirty="0">
                <a:latin typeface="Museo 300" panose="02000000000000000000" pitchFamily="50" charset="0"/>
              </a:rPr>
              <a:t>conforme a los requerimientos de fondos contabilizados en el sistema SAFI al mes de junio de </a:t>
            </a:r>
            <a:r>
              <a:rPr lang="es-SV" sz="1100" dirty="0" smtClean="0">
                <a:latin typeface="Museo 300" panose="02000000000000000000" pitchFamily="50" charset="0"/>
              </a:rPr>
              <a:t>2019.</a:t>
            </a:r>
            <a:r>
              <a:rPr lang="es-SV" sz="1100" dirty="0" smtClean="0"/>
              <a:t> </a:t>
            </a:r>
            <a:endParaRPr lang="es-SV" sz="1100" dirty="0"/>
          </a:p>
        </p:txBody>
      </p:sp>
    </p:spTree>
    <p:extLst>
      <p:ext uri="{BB962C8B-B14F-4D97-AF65-F5344CB8AC3E}">
        <p14:creationId xmlns:p14="http://schemas.microsoft.com/office/powerpoint/2010/main" val="14704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8" y="1340768"/>
            <a:ext cx="8865728" cy="4222567"/>
          </a:xfrm>
          <a:prstGeom prst="rect">
            <a:avLst/>
          </a:prstGeom>
        </p:spPr>
      </p:pic>
      <p:pic>
        <p:nvPicPr>
          <p:cNvPr id="5" name="Imagen 4" descr="C:\Users\mzelaya\AppData\Local\Microsoft\Windows\Temporary Internet Files\Content.Outlook\3EOBFGXC\Logo2_acuerdos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6" y="270230"/>
            <a:ext cx="2029764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007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433</Words>
  <Application>Microsoft Office PowerPoint</Application>
  <PresentationFormat>Presentación en pantalla (4:3)</PresentationFormat>
  <Paragraphs>32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Sesion JD Julio 2017 GTP</dc:title>
  <dc:creator>m.fernandez@isdemu.gob.sv</dc:creator>
  <cp:lastModifiedBy>María Dolores Rosa</cp:lastModifiedBy>
  <cp:revision>402</cp:revision>
  <cp:lastPrinted>2017-06-19T15:53:34Z</cp:lastPrinted>
  <dcterms:created xsi:type="dcterms:W3CDTF">2014-07-23T14:48:19Z</dcterms:created>
  <dcterms:modified xsi:type="dcterms:W3CDTF">2019-10-07T16:51:38Z</dcterms:modified>
</cp:coreProperties>
</file>