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0DEEF"/>
          </a:solidFill>
        </a:fill>
      </a:tcStyle>
    </a:wholeTbl>
    <a:band2H>
      <a:tcTxStyle/>
      <a:tcStyle>
        <a:tcBdr/>
        <a:fill>
          <a:solidFill>
            <a:srgbClr val="E9EFF7"/>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0E0E0"/>
          </a:solidFill>
        </a:fill>
      </a:tcStyle>
    </a:wholeTbl>
    <a:band2H>
      <a:tcTxStyle/>
      <a:tcStyle>
        <a:tcBdr/>
        <a:fill>
          <a:solidFill>
            <a:srgbClr val="F0F0F0"/>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4E2CE"/>
          </a:solidFill>
        </a:fill>
      </a:tcStyle>
    </a:wholeTbl>
    <a:band2H>
      <a:tcTxStyle/>
      <a:tcStyle>
        <a:tcBdr/>
        <a:fill>
          <a:solidFill>
            <a:srgbClr val="EBF1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5B9BD5"/>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5B9BD5"/>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SV"/>
  <c:roundedCorners val="0"/>
  <c:style val="2"/>
  <c:chart>
    <c:title>
      <c:tx>
        <c:rich>
          <a:bodyPr rot="0"/>
          <a:lstStyle/>
          <a:p>
            <a:pPr lvl="0">
              <a:defRPr sz="1800" b="1" i="0" u="none" strike="noStrike">
                <a:solidFill>
                  <a:srgbClr val="000000"/>
                </a:solidFill>
                <a:effectLst/>
                <a:latin typeface="Calibri"/>
              </a:defRPr>
            </a:pPr>
            <a:r>
              <a:rPr lang="es-SV" sz="1800" b="1" i="0" u="none" strike="noStrike">
                <a:solidFill>
                  <a:srgbClr val="000000"/>
                </a:solidFill>
                <a:effectLst/>
                <a:latin typeface="Calibri"/>
              </a:rPr>
              <a:t>UNIDADES INSTITUCIONALES DE ATENCIÓN ESPECIALIZADA PARA LAS MUJERES
2012 – 2019</a:t>
            </a:r>
          </a:p>
        </c:rich>
      </c:tx>
      <c:layout/>
      <c:overlay val="1"/>
      <c:spPr>
        <a:noFill/>
        <a:effectLst/>
      </c:spPr>
    </c:title>
    <c:autoTitleDeleted val="0"/>
    <c:plotArea>
      <c:layout>
        <c:manualLayout>
          <c:layoutTarget val="inner"/>
          <c:xMode val="edge"/>
          <c:yMode val="edge"/>
          <c:x val="2.2336000000000002E-2"/>
          <c:y val="0.20341799999999999"/>
          <c:w val="0.97766399999999998"/>
          <c:h val="0.74621800000000005"/>
        </c:manualLayout>
      </c:layout>
      <c:barChart>
        <c:barDir val="col"/>
        <c:grouping val="clustered"/>
        <c:varyColors val="0"/>
        <c:ser>
          <c:idx val="0"/>
          <c:order val="0"/>
          <c:tx>
            <c:strRef>
              <c:f>Sheet1!$B$1</c:f>
              <c:strCache>
                <c:ptCount val="1"/>
                <c:pt idx="0">
                  <c:v>Series1</c:v>
                </c:pt>
              </c:strCache>
            </c:strRef>
          </c:tx>
          <c:spPr>
            <a:gradFill flip="none" rotWithShape="1">
              <a:gsLst>
                <a:gs pos="0">
                  <a:srgbClr val="5F82CB"/>
                </a:gs>
                <a:gs pos="50000">
                  <a:srgbClr val="3E70CA"/>
                </a:gs>
                <a:gs pos="100000">
                  <a:srgbClr val="2F61BA"/>
                </a:gs>
              </a:gsLst>
              <a:lin ang="5400000" scaled="0"/>
            </a:gradFill>
            <a:ln w="12700" cap="flat">
              <a:noFill/>
              <a:miter lim="400000"/>
            </a:ln>
            <a:effectLst>
              <a:outerShdw blurRad="63500" dist="19050" dir="5400000" algn="tl">
                <a:srgbClr val="000000">
                  <a:alpha val="63000"/>
                </a:srgbClr>
              </a:outerShdw>
            </a:effectLst>
          </c:spPr>
          <c:invertIfNegative val="0"/>
          <c:dLbls>
            <c:numFmt formatCode="0" sourceLinked="0"/>
            <c:spPr>
              <a:noFill/>
              <a:ln>
                <a:noFill/>
              </a:ln>
              <a:effectLst/>
            </c:spPr>
            <c:txPr>
              <a:bodyPr/>
              <a:lstStyle/>
              <a:p>
                <a:pPr lvl="0">
                  <a:defRPr sz="1300" b="1" i="0" u="none" strike="noStrike">
                    <a:solidFill>
                      <a:srgbClr val="000000"/>
                    </a:solidFill>
                    <a:effectLst/>
                    <a:latin typeface="Calibri"/>
                  </a:defRPr>
                </a:pPr>
                <a:endParaRPr lang="es-SV"/>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2012</c:v>
                </c:pt>
                <c:pt idx="1">
                  <c:v>2013</c:v>
                </c:pt>
                <c:pt idx="2">
                  <c:v>2014</c:v>
                </c:pt>
                <c:pt idx="3">
                  <c:v>2015</c:v>
                </c:pt>
                <c:pt idx="4">
                  <c:v>2016</c:v>
                </c:pt>
                <c:pt idx="5">
                  <c:v>2017</c:v>
                </c:pt>
                <c:pt idx="6">
                  <c:v>2018</c:v>
                </c:pt>
                <c:pt idx="7">
                  <c:v>2019</c:v>
                </c:pt>
              </c:strCache>
            </c:strRef>
          </c:cat>
          <c:val>
            <c:numRef>
              <c:f>Sheet1!$B$2:$B$9</c:f>
              <c:numCache>
                <c:formatCode>General</c:formatCode>
                <c:ptCount val="8"/>
                <c:pt idx="0">
                  <c:v>0</c:v>
                </c:pt>
                <c:pt idx="1">
                  <c:v>41</c:v>
                </c:pt>
                <c:pt idx="2">
                  <c:v>50</c:v>
                </c:pt>
                <c:pt idx="3">
                  <c:v>73</c:v>
                </c:pt>
                <c:pt idx="4">
                  <c:v>82</c:v>
                </c:pt>
                <c:pt idx="5">
                  <c:v>88</c:v>
                </c:pt>
                <c:pt idx="6">
                  <c:v>101</c:v>
                </c:pt>
                <c:pt idx="7">
                  <c:v>106</c:v>
                </c:pt>
              </c:numCache>
            </c:numRef>
          </c:val>
        </c:ser>
        <c:dLbls>
          <c:showLegendKey val="0"/>
          <c:showVal val="0"/>
          <c:showCatName val="0"/>
          <c:showSerName val="0"/>
          <c:showPercent val="0"/>
          <c:showBubbleSize val="0"/>
        </c:dLbls>
        <c:gapWidth val="41"/>
        <c:axId val="84062592"/>
        <c:axId val="84064128"/>
      </c:barChart>
      <c:catAx>
        <c:axId val="84062592"/>
        <c:scaling>
          <c:orientation val="minMax"/>
        </c:scaling>
        <c:delete val="0"/>
        <c:axPos val="b"/>
        <c:numFmt formatCode="General" sourceLinked="1"/>
        <c:majorTickMark val="none"/>
        <c:minorTickMark val="none"/>
        <c:tickLblPos val="low"/>
        <c:spPr>
          <a:ln w="12700" cap="flat">
            <a:noFill/>
            <a:prstDash val="solid"/>
            <a:miter lim="400000"/>
          </a:ln>
        </c:spPr>
        <c:txPr>
          <a:bodyPr rot="0"/>
          <a:lstStyle/>
          <a:p>
            <a:pPr lvl="0">
              <a:defRPr sz="1100" b="0" i="0" u="none" strike="noStrike">
                <a:solidFill>
                  <a:srgbClr val="000000"/>
                </a:solidFill>
                <a:effectLst/>
                <a:latin typeface="Calibri"/>
              </a:defRPr>
            </a:pPr>
            <a:endParaRPr lang="es-SV"/>
          </a:p>
        </c:txPr>
        <c:crossAx val="84064128"/>
        <c:crosses val="autoZero"/>
        <c:auto val="1"/>
        <c:lblAlgn val="ctr"/>
        <c:lblOffset val="100"/>
        <c:noMultiLvlLbl val="1"/>
      </c:catAx>
      <c:valAx>
        <c:axId val="84064128"/>
        <c:scaling>
          <c:orientation val="minMax"/>
        </c:scaling>
        <c:delete val="0"/>
        <c:axPos val="l"/>
        <c:numFmt formatCode="0" sourceLinked="0"/>
        <c:majorTickMark val="none"/>
        <c:minorTickMark val="none"/>
        <c:tickLblPos val="none"/>
        <c:spPr>
          <a:ln w="12700" cap="flat">
            <a:noFill/>
            <a:prstDash val="solid"/>
            <a:miter lim="400000"/>
          </a:ln>
        </c:spPr>
        <c:txPr>
          <a:bodyPr rot="0"/>
          <a:lstStyle/>
          <a:p>
            <a:pPr lvl="0">
              <a:defRPr sz="1000" b="0" i="0" u="none" strike="noStrike">
                <a:solidFill>
                  <a:srgbClr val="000000"/>
                </a:solidFill>
                <a:effectLst/>
                <a:latin typeface="Calibri"/>
              </a:defRPr>
            </a:pPr>
            <a:endParaRPr lang="es-SV"/>
          </a:p>
        </c:txPr>
        <c:crossAx val="84062592"/>
        <c:crosses val="autoZero"/>
        <c:crossBetween val="between"/>
        <c:majorUnit val="30"/>
        <c:minorUnit val="15"/>
      </c:valAx>
      <c:spPr>
        <a:noFill/>
        <a:ln w="12700" cap="flat">
          <a:noFill/>
          <a:miter lim="400000"/>
        </a:ln>
        <a:effectLst/>
      </c:spPr>
    </c:plotArea>
    <c:plotVisOnly val="1"/>
    <c:dispBlanksAs val="gap"/>
    <c:showDLblsOverMax val="1"/>
  </c:chart>
  <c:spPr>
    <a:gradFill flip="none" rotWithShape="1">
      <a:gsLst>
        <a:gs pos="0">
          <a:srgbClr val="FFFFFF"/>
        </a:gs>
        <a:gs pos="68000">
          <a:srgbClr val="D9D9D9"/>
        </a:gs>
        <a:gs pos="100000">
          <a:srgbClr val="FFFFFF"/>
        </a:gs>
      </a:gsLst>
      <a:lin ang="5400000" scaled="0"/>
    </a:gradFill>
    <a:ln w="9525" cap="flat">
      <a:solidFill>
        <a:srgbClr val="D9D9D9"/>
      </a:solidFill>
      <a:prstDash val="solid"/>
      <a:round/>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SV"/>
  <c:roundedCorners val="0"/>
  <c:style val="2"/>
  <c:chart>
    <c:title>
      <c:tx>
        <c:rich>
          <a:bodyPr rot="0"/>
          <a:lstStyle/>
          <a:p>
            <a:pPr lvl="0">
              <a:defRPr sz="1200" b="1" i="0" u="none" strike="noStrike">
                <a:solidFill>
                  <a:srgbClr val="000000"/>
                </a:solidFill>
                <a:effectLst/>
                <a:latin typeface="Calibri"/>
              </a:defRPr>
            </a:pPr>
            <a:r>
              <a:rPr lang="es-SV" sz="1200" b="1" i="0" u="none" strike="noStrike">
                <a:solidFill>
                  <a:srgbClr val="000000"/>
                </a:solidFill>
                <a:effectLst/>
                <a:latin typeface="Calibri"/>
              </a:rPr>
              <a:t>Violencia en el ámbito público y privado por grupo de edad</a:t>
            </a:r>
          </a:p>
        </c:rich>
      </c:tx>
      <c:layout>
        <c:manualLayout>
          <c:xMode val="edge"/>
          <c:yMode val="edge"/>
          <c:x val="0.186422"/>
          <c:y val="5.0000000000000001E-3"/>
          <c:w val="0.62715500000000002"/>
          <c:h val="9.27066E-2"/>
        </c:manualLayout>
      </c:layout>
      <c:overlay val="1"/>
      <c:spPr>
        <a:noFill/>
        <a:effectLst/>
      </c:spPr>
    </c:title>
    <c:autoTitleDeleted val="0"/>
    <c:plotArea>
      <c:layout>
        <c:manualLayout>
          <c:layoutTarget val="inner"/>
          <c:xMode val="edge"/>
          <c:yMode val="edge"/>
          <c:x val="7.1221599999999996E-2"/>
          <c:y val="9.27066E-2"/>
          <c:w val="0.92557900000000004"/>
          <c:h val="0.83754200000000001"/>
        </c:manualLayout>
      </c:layout>
      <c:lineChart>
        <c:grouping val="standard"/>
        <c:varyColors val="0"/>
        <c:ser>
          <c:idx val="0"/>
          <c:order val="0"/>
          <c:tx>
            <c:strRef>
              <c:f>Sheet1!$A$2</c:f>
            </c:strRef>
          </c:tx>
          <c:spPr>
            <a:ln w="31750" cap="flat">
              <a:solidFill>
                <a:srgbClr val="C00000"/>
              </a:solidFill>
              <a:prstDash val="solid"/>
              <a:miter lim="800000"/>
            </a:ln>
            <a:effectLst/>
          </c:spPr>
          <c:marker>
            <c:symbol val="diamond"/>
            <c:size val="4"/>
            <c:spPr>
              <a:solidFill>
                <a:srgbClr val="C30803"/>
              </a:solidFill>
              <a:ln w="6350" cap="flat">
                <a:solidFill>
                  <a:srgbClr val="C00000"/>
                </a:solidFill>
                <a:prstDash val="solid"/>
                <a:miter lim="800000"/>
              </a:ln>
              <a:effectLst/>
            </c:spPr>
          </c:marker>
          <c:dLbls>
            <c:numFmt formatCode="0.####" sourceLinked="0"/>
            <c:spPr>
              <a:noFill/>
              <a:ln>
                <a:noFill/>
              </a:ln>
              <a:effectLst/>
            </c:spPr>
            <c:txPr>
              <a:bodyPr/>
              <a:lstStyle/>
              <a:p>
                <a:pPr lvl="0">
                  <a:defRPr sz="900" b="0" i="0" u="none" strike="noStrike">
                    <a:solidFill>
                      <a:srgbClr val="000000"/>
                    </a:solidFill>
                    <a:effectLst/>
                    <a:latin typeface="Calibri"/>
                  </a:defRPr>
                </a:pPr>
                <a:endParaRPr lang="es-SV"/>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Sheet1!$B$1:$E$1</c:f>
              <c:strCache>
                <c:ptCount val="4"/>
                <c:pt idx="0">
                  <c:v>15- 17 años</c:v>
                </c:pt>
                <c:pt idx="1">
                  <c:v>18-29 años</c:v>
                </c:pt>
                <c:pt idx="2">
                  <c:v>30-59 años</c:v>
                </c:pt>
                <c:pt idx="3">
                  <c:v>60 años y +</c:v>
                </c:pt>
              </c:strCache>
            </c:strRef>
          </c:cat>
          <c:val>
            <c:numRef>
              <c:f>Sheet1!$B$2:$E$2</c:f>
              <c:numCache>
                <c:formatCode>General</c:formatCode>
                <c:ptCount val="4"/>
                <c:pt idx="0">
                  <c:v>8.7382000000000001E-2</c:v>
                </c:pt>
                <c:pt idx="1">
                  <c:v>0.36830499999999999</c:v>
                </c:pt>
                <c:pt idx="2">
                  <c:v>0.46178999999999998</c:v>
                </c:pt>
                <c:pt idx="3">
                  <c:v>8.2522999999999999E-2</c:v>
                </c:pt>
              </c:numCache>
            </c:numRef>
          </c:val>
          <c:smooth val="0"/>
        </c:ser>
        <c:dLbls>
          <c:showLegendKey val="0"/>
          <c:showVal val="0"/>
          <c:showCatName val="0"/>
          <c:showSerName val="0"/>
          <c:showPercent val="0"/>
          <c:showBubbleSize val="0"/>
        </c:dLbls>
        <c:marker val="1"/>
        <c:smooth val="0"/>
        <c:axId val="95174016"/>
        <c:axId val="95179904"/>
      </c:lineChart>
      <c:catAx>
        <c:axId val="95174016"/>
        <c:scaling>
          <c:orientation val="minMax"/>
        </c:scaling>
        <c:delete val="0"/>
        <c:axPos val="b"/>
        <c:numFmt formatCode="General" sourceLinked="1"/>
        <c:majorTickMark val="none"/>
        <c:minorTickMark val="none"/>
        <c:tickLblPos val="low"/>
        <c:spPr>
          <a:ln w="12700" cap="flat">
            <a:solidFill>
              <a:srgbClr val="000000"/>
            </a:solidFill>
            <a:prstDash val="solid"/>
            <a:miter lim="400000"/>
          </a:ln>
        </c:spPr>
        <c:txPr>
          <a:bodyPr rot="0"/>
          <a:lstStyle/>
          <a:p>
            <a:pPr lvl="0">
              <a:defRPr sz="1000" b="0" i="0" u="none" strike="noStrike">
                <a:solidFill>
                  <a:srgbClr val="000000"/>
                </a:solidFill>
                <a:effectLst/>
                <a:latin typeface="Calibri"/>
              </a:defRPr>
            </a:pPr>
            <a:endParaRPr lang="es-SV"/>
          </a:p>
        </c:txPr>
        <c:crossAx val="95179904"/>
        <c:crosses val="autoZero"/>
        <c:auto val="1"/>
        <c:lblAlgn val="ctr"/>
        <c:lblOffset val="100"/>
        <c:noMultiLvlLbl val="1"/>
      </c:catAx>
      <c:valAx>
        <c:axId val="95179904"/>
        <c:scaling>
          <c:orientation val="minMax"/>
        </c:scaling>
        <c:delete val="0"/>
        <c:axPos val="l"/>
        <c:majorGridlines>
          <c:spPr>
            <a:ln w="12700" cap="flat">
              <a:solidFill>
                <a:srgbClr val="888888"/>
              </a:solidFill>
              <a:prstDash val="solid"/>
              <a:miter lim="800000"/>
            </a:ln>
          </c:spPr>
        </c:majorGridlines>
        <c:numFmt formatCode="0.0%" sourceLinked="0"/>
        <c:majorTickMark val="none"/>
        <c:minorTickMark val="none"/>
        <c:tickLblPos val="nextTo"/>
        <c:spPr>
          <a:ln w="12700" cap="flat">
            <a:solidFill>
              <a:srgbClr val="000000"/>
            </a:solidFill>
            <a:prstDash val="solid"/>
            <a:miter lim="400000"/>
          </a:ln>
        </c:spPr>
        <c:txPr>
          <a:bodyPr rot="0"/>
          <a:lstStyle/>
          <a:p>
            <a:pPr lvl="0">
              <a:defRPr sz="900" b="0" i="0" u="none" strike="noStrike">
                <a:solidFill>
                  <a:srgbClr val="000000"/>
                </a:solidFill>
                <a:effectLst/>
                <a:latin typeface="Calibri"/>
              </a:defRPr>
            </a:pPr>
            <a:endParaRPr lang="es-SV"/>
          </a:p>
        </c:txPr>
        <c:crossAx val="95174016"/>
        <c:crosses val="autoZero"/>
        <c:crossBetween val="between"/>
        <c:majorUnit val="0.125"/>
        <c:minorUnit val="6.25E-2"/>
      </c:valAx>
      <c:spPr>
        <a:noFill/>
        <a:ln w="12700" cap="flat">
          <a:noFill/>
          <a:miter lim="400000"/>
        </a:ln>
        <a:effectLst/>
      </c:spPr>
    </c:plotArea>
    <c:plotVisOnly val="1"/>
    <c:dispBlanksAs val="gap"/>
    <c:showDLblsOverMax val="1"/>
  </c:chart>
  <c:spPr>
    <a:solidFill>
      <a:srgbClr val="FFFFFF"/>
    </a:solidFill>
    <a:ln w="9525" cap="flat">
      <a:solidFill>
        <a:srgbClr val="AFABAB"/>
      </a:solidFill>
      <a:prstDash val="solid"/>
      <a:miter lim="800000"/>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SV"/>
  <c:roundedCorners val="0"/>
  <c:style val="2"/>
  <c:chart>
    <c:title>
      <c:tx>
        <c:rich>
          <a:bodyPr rot="0"/>
          <a:lstStyle/>
          <a:p>
            <a:pPr lvl="0">
              <a:defRPr sz="900" b="1" i="0" u="none" strike="noStrike">
                <a:solidFill>
                  <a:srgbClr val="000000"/>
                </a:solidFill>
                <a:effectLst/>
                <a:latin typeface="Calibri"/>
              </a:defRPr>
            </a:pPr>
            <a:r>
              <a:rPr lang="es-SV" sz="900" b="1" i="0" u="none" strike="noStrike">
                <a:solidFill>
                  <a:srgbClr val="000000"/>
                </a:solidFill>
                <a:effectLst/>
                <a:latin typeface="Calibri"/>
              </a:rPr>
              <a:t>EL SALVADOR: Tasa de muertes violentas de mujeres por cada 100,000. 2012 - 2018</a:t>
            </a:r>
          </a:p>
        </c:rich>
      </c:tx>
      <c:layout>
        <c:manualLayout>
          <c:xMode val="edge"/>
          <c:yMode val="edge"/>
          <c:x val="0.11243400000000001"/>
          <c:y val="5.0000000000000001E-3"/>
          <c:w val="0.77513100000000001"/>
          <c:h val="6.4736500000000002E-2"/>
        </c:manualLayout>
      </c:layout>
      <c:overlay val="1"/>
      <c:spPr>
        <a:noFill/>
        <a:effectLst/>
      </c:spPr>
    </c:title>
    <c:autoTitleDeleted val="0"/>
    <c:plotArea>
      <c:layout>
        <c:manualLayout>
          <c:layoutTarget val="inner"/>
          <c:xMode val="edge"/>
          <c:yMode val="edge"/>
          <c:x val="6.51949E-2"/>
          <c:y val="6.4736500000000002E-2"/>
          <c:w val="0.93254499999999996"/>
          <c:h val="0.88559699999999997"/>
        </c:manualLayout>
      </c:layout>
      <c:lineChart>
        <c:grouping val="standard"/>
        <c:varyColors val="0"/>
        <c:ser>
          <c:idx val="0"/>
          <c:order val="0"/>
          <c:tx>
            <c:strRef>
              <c:f>Sheet1!$A$2</c:f>
              <c:strCache>
                <c:ptCount val="1"/>
                <c:pt idx="0">
                  <c:v>Tasa</c:v>
                </c:pt>
              </c:strCache>
            </c:strRef>
          </c:tx>
          <c:spPr>
            <a:ln w="19050" cap="flat">
              <a:solidFill>
                <a:srgbClr val="ED7D31"/>
              </a:solidFill>
              <a:prstDash val="solid"/>
              <a:miter lim="800000"/>
            </a:ln>
            <a:effectLst/>
          </c:spPr>
          <c:marker>
            <c:symbol val="square"/>
            <c:size val="6"/>
            <c:spPr>
              <a:solidFill>
                <a:srgbClr val="ED7D31"/>
              </a:solidFill>
              <a:ln w="6350" cap="flat">
                <a:solidFill>
                  <a:srgbClr val="ED7D31"/>
                </a:solidFill>
                <a:prstDash val="solid"/>
                <a:miter lim="800000"/>
              </a:ln>
              <a:effectLst/>
            </c:spPr>
          </c:marker>
          <c:dLbls>
            <c:numFmt formatCode="0.####" sourceLinked="0"/>
            <c:spPr>
              <a:noFill/>
              <a:ln>
                <a:noFill/>
              </a:ln>
              <a:effectLst/>
            </c:spPr>
            <c:txPr>
              <a:bodyPr/>
              <a:lstStyle/>
              <a:p>
                <a:pPr lvl="0">
                  <a:defRPr sz="1000" b="0" i="0" u="none" strike="noStrike">
                    <a:solidFill>
                      <a:srgbClr val="000000"/>
                    </a:solidFill>
                    <a:effectLst/>
                    <a:latin typeface="Calibri"/>
                  </a:defRPr>
                </a:pPr>
                <a:endParaRPr lang="es-SV"/>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2012</c:v>
                </c:pt>
                <c:pt idx="1">
                  <c:v>2013</c:v>
                </c:pt>
                <c:pt idx="2">
                  <c:v>2014</c:v>
                </c:pt>
                <c:pt idx="3">
                  <c:v>2015</c:v>
                </c:pt>
                <c:pt idx="4">
                  <c:v>2016</c:v>
                </c:pt>
                <c:pt idx="5">
                  <c:v>2017</c:v>
                </c:pt>
                <c:pt idx="6">
                  <c:v>2018</c:v>
                </c:pt>
              </c:strCache>
            </c:strRef>
          </c:cat>
          <c:val>
            <c:numRef>
              <c:f>Sheet1!$B$2:$H$2</c:f>
              <c:numCache>
                <c:formatCode>General</c:formatCode>
                <c:ptCount val="7"/>
                <c:pt idx="0">
                  <c:v>9.6519150000000007</c:v>
                </c:pt>
                <c:pt idx="1">
                  <c:v>6.4668979999999996</c:v>
                </c:pt>
                <c:pt idx="2">
                  <c:v>8.6815119999999997</c:v>
                </c:pt>
                <c:pt idx="3">
                  <c:v>16.792292</c:v>
                </c:pt>
                <c:pt idx="4">
                  <c:v>15.185720999999999</c:v>
                </c:pt>
                <c:pt idx="5">
                  <c:v>13.464217</c:v>
                </c:pt>
                <c:pt idx="6">
                  <c:v>10.978384999999999</c:v>
                </c:pt>
              </c:numCache>
            </c:numRef>
          </c:val>
          <c:smooth val="0"/>
        </c:ser>
        <c:dLbls>
          <c:showLegendKey val="0"/>
          <c:showVal val="0"/>
          <c:showCatName val="0"/>
          <c:showSerName val="0"/>
          <c:showPercent val="0"/>
          <c:showBubbleSize val="0"/>
        </c:dLbls>
        <c:marker val="1"/>
        <c:smooth val="0"/>
        <c:axId val="111288320"/>
        <c:axId val="111289856"/>
      </c:lineChart>
      <c:catAx>
        <c:axId val="111288320"/>
        <c:scaling>
          <c:orientation val="minMax"/>
        </c:scaling>
        <c:delete val="0"/>
        <c:axPos val="b"/>
        <c:numFmt formatCode="General" sourceLinked="1"/>
        <c:majorTickMark val="none"/>
        <c:minorTickMark val="none"/>
        <c:tickLblPos val="low"/>
        <c:spPr>
          <a:ln w="12700" cap="flat">
            <a:solidFill>
              <a:srgbClr val="000000"/>
            </a:solidFill>
            <a:prstDash val="solid"/>
            <a:miter lim="400000"/>
          </a:ln>
        </c:spPr>
        <c:txPr>
          <a:bodyPr rot="0"/>
          <a:lstStyle/>
          <a:p>
            <a:pPr lvl="0">
              <a:defRPr sz="700" b="0" i="0" u="none" strike="noStrike">
                <a:solidFill>
                  <a:srgbClr val="000000"/>
                </a:solidFill>
                <a:effectLst/>
                <a:latin typeface="Calibri"/>
              </a:defRPr>
            </a:pPr>
            <a:endParaRPr lang="es-SV"/>
          </a:p>
        </c:txPr>
        <c:crossAx val="111289856"/>
        <c:crosses val="autoZero"/>
        <c:auto val="1"/>
        <c:lblAlgn val="ctr"/>
        <c:lblOffset val="100"/>
        <c:noMultiLvlLbl val="1"/>
      </c:catAx>
      <c:valAx>
        <c:axId val="111289856"/>
        <c:scaling>
          <c:orientation val="minMax"/>
        </c:scaling>
        <c:delete val="0"/>
        <c:axPos val="l"/>
        <c:majorGridlines>
          <c:spPr>
            <a:ln w="12700" cap="flat">
              <a:solidFill>
                <a:srgbClr val="D9D9D9"/>
              </a:solidFill>
              <a:prstDash val="solid"/>
              <a:round/>
            </a:ln>
          </c:spPr>
        </c:majorGridlines>
        <c:numFmt formatCode="0.00" sourceLinked="0"/>
        <c:majorTickMark val="none"/>
        <c:minorTickMark val="none"/>
        <c:tickLblPos val="nextTo"/>
        <c:spPr>
          <a:ln w="12700" cap="flat">
            <a:solidFill>
              <a:srgbClr val="000000"/>
            </a:solidFill>
            <a:prstDash val="solid"/>
            <a:miter lim="400000"/>
          </a:ln>
        </c:spPr>
        <c:txPr>
          <a:bodyPr rot="0"/>
          <a:lstStyle/>
          <a:p>
            <a:pPr lvl="0">
              <a:defRPr sz="700" b="0" i="0" u="none" strike="noStrike">
                <a:solidFill>
                  <a:srgbClr val="000000"/>
                </a:solidFill>
                <a:effectLst/>
                <a:latin typeface="Calibri"/>
              </a:defRPr>
            </a:pPr>
            <a:endParaRPr lang="es-SV"/>
          </a:p>
        </c:txPr>
        <c:crossAx val="111288320"/>
        <c:crosses val="autoZero"/>
        <c:crossBetween val="between"/>
        <c:majorUnit val="4.5"/>
        <c:minorUnit val="2.25"/>
      </c:valAx>
      <c:spPr>
        <a:noFill/>
        <a:ln w="12700" cap="flat">
          <a:noFill/>
          <a:miter lim="400000"/>
        </a:ln>
        <a:effectLst/>
      </c:spPr>
    </c:plotArea>
    <c:plotVisOnly val="1"/>
    <c:dispBlanksAs val="gap"/>
    <c:showDLblsOverMax val="1"/>
  </c:chart>
  <c:spPr>
    <a:solidFill>
      <a:srgbClr val="FFFFFF"/>
    </a:solidFill>
    <a:ln w="9525" cap="flat">
      <a:solidFill>
        <a:srgbClr val="D9D9D9"/>
      </a:solidFill>
      <a:prstDash val="solid"/>
      <a:round/>
    </a:ln>
    <a:effectLst/>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933456-C9B5-40EA-BE6A-9AD6A8EF0E3F}" type="doc">
      <dgm:prSet loTypeId="urn:microsoft.com/office/officeart/2008/layout/SquareAccentList" loCatId="list" qsTypeId="urn:microsoft.com/office/officeart/2005/8/quickstyle/simple1" qsCatId="simple" csTypeId="urn:microsoft.com/office/officeart/2005/8/colors/colorful3" csCatId="colorful" phldr="1"/>
      <dgm:spPr/>
      <dgm:t>
        <a:bodyPr/>
        <a:lstStyle/>
        <a:p>
          <a:endParaRPr lang="es-SV"/>
        </a:p>
      </dgm:t>
    </dgm:pt>
    <dgm:pt modelId="{F9920FD9-DD51-45A2-8909-93E5927CD767}">
      <dgm:prSet phldrT="[Texto]"/>
      <dgm:spPr>
        <a:xfrm>
          <a:off x="6035" y="0"/>
          <a:ext cx="3552860" cy="750874"/>
        </a:xfrm>
        <a:prstGeom prst="rect">
          <a:avLst/>
        </a:prstGeom>
        <a:noFill/>
        <a:ln>
          <a:noFill/>
        </a:ln>
        <a:effectLst/>
      </dgm:spPr>
      <dgm:t>
        <a:bodyPr/>
        <a:lstStyle/>
        <a:p>
          <a:r>
            <a:rPr lang="es-SV" dirty="0">
              <a:solidFill>
                <a:sysClr val="windowText" lastClr="000000">
                  <a:hueOff val="0"/>
                  <a:satOff val="0"/>
                  <a:lumOff val="0"/>
                  <a:alphaOff val="0"/>
                </a:sysClr>
              </a:solidFill>
              <a:latin typeface="Calibri" panose="020F0502020204030204"/>
              <a:ea typeface="+mn-ea"/>
              <a:cs typeface="+mn-cs"/>
            </a:rPr>
            <a:t>PREVENCIÓN</a:t>
          </a:r>
        </a:p>
      </dgm:t>
    </dgm:pt>
    <dgm:pt modelId="{D8A044C6-3B99-4744-AF80-03B2BCEC8F27}" type="parTrans" cxnId="{4663AD8B-73E4-4D6F-990B-5E9B98F50DE7}">
      <dgm:prSet/>
      <dgm:spPr/>
      <dgm:t>
        <a:bodyPr/>
        <a:lstStyle/>
        <a:p>
          <a:endParaRPr lang="es-SV"/>
        </a:p>
      </dgm:t>
    </dgm:pt>
    <dgm:pt modelId="{3ADD84A8-CC2F-4EAA-961A-F4710A18A31C}" type="sibTrans" cxnId="{4663AD8B-73E4-4D6F-990B-5E9B98F50DE7}">
      <dgm:prSet/>
      <dgm:spPr/>
      <dgm:t>
        <a:bodyPr/>
        <a:lstStyle/>
        <a:p>
          <a:endParaRPr lang="es-SV"/>
        </a:p>
      </dgm:t>
    </dgm:pt>
    <dgm:pt modelId="{2F09BBD4-FB77-4B23-AF43-B6C295BDDF61}">
      <dgm:prSet phldrT="[Texto]" custT="1"/>
      <dgm:spPr>
        <a:xfrm>
          <a:off x="254735" y="1426791"/>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15 instituciones cuentan con al menos un plan, política, acciones y/o estrategias encaminadas a la prevención, atención y erradicación de la violencia contra las niñas y adolescentes, mujeres adultas y adultas mayores en sus diversas manifestaciones.</a:t>
          </a:r>
        </a:p>
      </dgm:t>
    </dgm:pt>
    <dgm:pt modelId="{AB05B969-E144-4FBB-9EFA-344BFAC4601D}" type="parTrans" cxnId="{0ADFCB51-C157-43AF-BC83-C8DA42E312D0}">
      <dgm:prSet/>
      <dgm:spPr/>
      <dgm:t>
        <a:bodyPr/>
        <a:lstStyle/>
        <a:p>
          <a:endParaRPr lang="es-SV"/>
        </a:p>
      </dgm:t>
    </dgm:pt>
    <dgm:pt modelId="{45566FB0-A626-45B6-BF22-C1018AE23969}" type="sibTrans" cxnId="{0ADFCB51-C157-43AF-BC83-C8DA42E312D0}">
      <dgm:prSet/>
      <dgm:spPr/>
      <dgm:t>
        <a:bodyPr/>
        <a:lstStyle/>
        <a:p>
          <a:endParaRPr lang="es-SV"/>
        </a:p>
      </dgm:t>
    </dgm:pt>
    <dgm:pt modelId="{715B232B-0BAC-43F1-95F2-7A22ADAECE31}">
      <dgm:prSet phldrT="[Texto]" custT="1"/>
      <dgm:spPr>
        <a:xfrm>
          <a:off x="254735" y="2299928"/>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Creación e implementación de Protocolos de prevención y atención de casos de acoso sexual y acoso laboral. </a:t>
          </a:r>
        </a:p>
      </dgm:t>
    </dgm:pt>
    <dgm:pt modelId="{DB43E4A0-A715-4552-BC83-03B931E39FC2}" type="parTrans" cxnId="{D36156B9-16E4-4A10-A620-0A65B7104437}">
      <dgm:prSet/>
      <dgm:spPr/>
      <dgm:t>
        <a:bodyPr/>
        <a:lstStyle/>
        <a:p>
          <a:endParaRPr lang="es-SV"/>
        </a:p>
      </dgm:t>
    </dgm:pt>
    <dgm:pt modelId="{162C2115-B6F4-4B95-94D7-9D902FF76698}" type="sibTrans" cxnId="{D36156B9-16E4-4A10-A620-0A65B7104437}">
      <dgm:prSet/>
      <dgm:spPr/>
      <dgm:t>
        <a:bodyPr/>
        <a:lstStyle/>
        <a:p>
          <a:endParaRPr lang="es-SV"/>
        </a:p>
      </dgm:t>
    </dgm:pt>
    <dgm:pt modelId="{943AA3A3-EE9C-4F2D-B946-C654A62AC12E}">
      <dgm:prSet phldrT="[Texto]" custT="1"/>
      <dgm:spPr>
        <a:xfrm>
          <a:off x="254735" y="3293406"/>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Procesos de formación dirigidos a personal institucional, sobre: prevención de la violencia de género; violencia sexual, laboral y feminicida; Masculinidad Hegemónica y Técnicas Practicas para la Prevención de la Violencia  desde las Masculinidades. </a:t>
          </a:r>
        </a:p>
      </dgm:t>
    </dgm:pt>
    <dgm:pt modelId="{AAA2171A-BF4D-4E9C-B77C-41A3C30B8ED0}" type="parTrans" cxnId="{416DFA3F-6515-4F6C-B225-A0830D91F3C7}">
      <dgm:prSet/>
      <dgm:spPr/>
      <dgm:t>
        <a:bodyPr/>
        <a:lstStyle/>
        <a:p>
          <a:endParaRPr lang="es-SV"/>
        </a:p>
      </dgm:t>
    </dgm:pt>
    <dgm:pt modelId="{1A3A89DF-FBC9-4541-B4CF-8B0809A70B0C}" type="sibTrans" cxnId="{416DFA3F-6515-4F6C-B225-A0830D91F3C7}">
      <dgm:prSet/>
      <dgm:spPr/>
      <dgm:t>
        <a:bodyPr/>
        <a:lstStyle/>
        <a:p>
          <a:endParaRPr lang="es-SV"/>
        </a:p>
      </dgm:t>
    </dgm:pt>
    <dgm:pt modelId="{A3F19803-4C71-443E-90C7-7E9D28C1D8F3}">
      <dgm:prSet phldrT="[Texto]"/>
      <dgm:spPr>
        <a:xfrm>
          <a:off x="3736538" y="0"/>
          <a:ext cx="3552860" cy="750874"/>
        </a:xfrm>
        <a:prstGeom prst="rect">
          <a:avLst/>
        </a:prstGeom>
        <a:noFill/>
        <a:ln>
          <a:noFill/>
        </a:ln>
        <a:effectLst/>
      </dgm:spPr>
      <dgm:t>
        <a:bodyPr/>
        <a:lstStyle/>
        <a:p>
          <a:r>
            <a:rPr lang="es-SV" dirty="0">
              <a:solidFill>
                <a:sysClr val="windowText" lastClr="000000">
                  <a:hueOff val="0"/>
                  <a:satOff val="0"/>
                  <a:lumOff val="0"/>
                  <a:alphaOff val="0"/>
                </a:sysClr>
              </a:solidFill>
              <a:latin typeface="Calibri" panose="020F0502020204030204"/>
              <a:ea typeface="+mn-ea"/>
              <a:cs typeface="+mn-cs"/>
            </a:rPr>
            <a:t>ATENCIÓN</a:t>
          </a:r>
        </a:p>
      </dgm:t>
    </dgm:pt>
    <dgm:pt modelId="{2E5064FF-B3CC-4FD4-B099-22F49A9E0811}" type="parTrans" cxnId="{9C20C13F-15B5-45A9-8E08-46845068CBB1}">
      <dgm:prSet/>
      <dgm:spPr/>
      <dgm:t>
        <a:bodyPr/>
        <a:lstStyle/>
        <a:p>
          <a:endParaRPr lang="es-SV"/>
        </a:p>
      </dgm:t>
    </dgm:pt>
    <dgm:pt modelId="{C315B90F-14BC-4FD0-91CB-6F19BC1A5E49}" type="sibTrans" cxnId="{9C20C13F-15B5-45A9-8E08-46845068CBB1}">
      <dgm:prSet/>
      <dgm:spPr/>
      <dgm:t>
        <a:bodyPr/>
        <a:lstStyle/>
        <a:p>
          <a:endParaRPr lang="es-SV"/>
        </a:p>
      </dgm:t>
    </dgm:pt>
    <dgm:pt modelId="{69445113-C2D0-4AC6-9199-CE1097DA6E8F}">
      <dgm:prSet phldrT="[Texto]" custT="1"/>
      <dgm:spPr>
        <a:xfrm>
          <a:off x="3985239" y="1342553"/>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18 instituciones cuentan con instrumentos normativos para la atención integral de mujeres, en todo su ciclo de vida que enfrentan hechos de violencia</a:t>
          </a:r>
        </a:p>
      </dgm:t>
    </dgm:pt>
    <dgm:pt modelId="{56801EA3-7522-4745-825E-D1F1724DE1CA}" type="parTrans" cxnId="{4E639CF1-0F4B-496C-B580-F1DFFDA0A7FD}">
      <dgm:prSet/>
      <dgm:spPr/>
      <dgm:t>
        <a:bodyPr/>
        <a:lstStyle/>
        <a:p>
          <a:endParaRPr lang="es-SV"/>
        </a:p>
      </dgm:t>
    </dgm:pt>
    <dgm:pt modelId="{C010C378-686B-4DC2-A568-EE46A97444F1}" type="sibTrans" cxnId="{4E639CF1-0F4B-496C-B580-F1DFFDA0A7FD}">
      <dgm:prSet/>
      <dgm:spPr/>
      <dgm:t>
        <a:bodyPr/>
        <a:lstStyle/>
        <a:p>
          <a:endParaRPr lang="es-SV"/>
        </a:p>
      </dgm:t>
    </dgm:pt>
    <dgm:pt modelId="{7B643BFC-205C-4780-B2EB-A6A22F3CE8EC}">
      <dgm:prSet phldrT="[Texto]" custT="1"/>
      <dgm:spPr>
        <a:xfrm>
          <a:off x="3985239" y="2504396"/>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Implementada plataforma electrónica para la toma de denuncias actualizada por parte de la PNC</a:t>
          </a:r>
        </a:p>
      </dgm:t>
    </dgm:pt>
    <dgm:pt modelId="{A380B1D9-1A87-4838-9CAF-4AA0F4CDC213}" type="parTrans" cxnId="{755AE844-F914-4193-93E8-54F64956073D}">
      <dgm:prSet/>
      <dgm:spPr/>
      <dgm:t>
        <a:bodyPr/>
        <a:lstStyle/>
        <a:p>
          <a:endParaRPr lang="es-SV"/>
        </a:p>
      </dgm:t>
    </dgm:pt>
    <dgm:pt modelId="{4ACC5C79-EE1E-4AEC-AD9D-9FCDE78E5523}" type="sibTrans" cxnId="{755AE844-F914-4193-93E8-54F64956073D}">
      <dgm:prSet/>
      <dgm:spPr/>
      <dgm:t>
        <a:bodyPr/>
        <a:lstStyle/>
        <a:p>
          <a:endParaRPr lang="es-SV"/>
        </a:p>
      </dgm:t>
    </dgm:pt>
    <dgm:pt modelId="{849370DE-7951-4D45-B63A-A06B28ADA721}">
      <dgm:prSet phldrT="[Texto]" custT="1"/>
      <dgm:spPr>
        <a:xfrm>
          <a:off x="3985239" y="3870872"/>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Funcionando mecanismos o sistemas de coordinación interinstitucional para la prevención, atención y protección a mujeres que enfrentan violencia basada en género en contexto de violencia social: Servicios de atención Integral en Ciudad Mujer; Consejo Nacional contra la Trata de Personas; Comité Nacional de Prevención del Embarazo en Niñas y Adolescentes.</a:t>
          </a:r>
        </a:p>
      </dgm:t>
    </dgm:pt>
    <dgm:pt modelId="{998A23B2-E9ED-4027-A39D-20AD076FF71E}" type="parTrans" cxnId="{7DF6FECB-19C7-4EE7-BE84-C4B210A321EF}">
      <dgm:prSet/>
      <dgm:spPr/>
      <dgm:t>
        <a:bodyPr/>
        <a:lstStyle/>
        <a:p>
          <a:endParaRPr lang="es-SV"/>
        </a:p>
      </dgm:t>
    </dgm:pt>
    <dgm:pt modelId="{4AC04536-4ED3-4D4A-AB00-79BA18684F63}" type="sibTrans" cxnId="{7DF6FECB-19C7-4EE7-BE84-C4B210A321EF}">
      <dgm:prSet/>
      <dgm:spPr/>
      <dgm:t>
        <a:bodyPr/>
        <a:lstStyle/>
        <a:p>
          <a:endParaRPr lang="es-SV"/>
        </a:p>
      </dgm:t>
    </dgm:pt>
    <dgm:pt modelId="{3E3C3D3D-1A16-4A7B-BAD7-430F2E6C7FCA}">
      <dgm:prSet/>
      <dgm:spPr>
        <a:xfrm>
          <a:off x="7467042" y="0"/>
          <a:ext cx="3552860" cy="750874"/>
        </a:xfrm>
        <a:prstGeom prst="rect">
          <a:avLst/>
        </a:prstGeom>
        <a:noFill/>
        <a:ln>
          <a:noFill/>
        </a:ln>
        <a:effectLst/>
      </dgm:spPr>
      <dgm:t>
        <a:bodyPr/>
        <a:lstStyle/>
        <a:p>
          <a:r>
            <a:rPr lang="es-SV" dirty="0">
              <a:solidFill>
                <a:sysClr val="windowText" lastClr="000000">
                  <a:hueOff val="0"/>
                  <a:satOff val="0"/>
                  <a:lumOff val="0"/>
                  <a:alphaOff val="0"/>
                </a:sysClr>
              </a:solidFill>
              <a:latin typeface="Calibri" panose="020F0502020204030204"/>
              <a:ea typeface="+mn-ea"/>
              <a:cs typeface="+mn-cs"/>
            </a:rPr>
            <a:t>ACCESO A LA JUSTICIA</a:t>
          </a:r>
        </a:p>
      </dgm:t>
    </dgm:pt>
    <dgm:pt modelId="{AEF0EB6A-C78D-46C9-B1EF-832627FE6C7C}" type="parTrans" cxnId="{87E03544-9ED7-485F-A8D4-F8DE50E6BC8E}">
      <dgm:prSet/>
      <dgm:spPr/>
      <dgm:t>
        <a:bodyPr/>
        <a:lstStyle/>
        <a:p>
          <a:endParaRPr lang="es-SV"/>
        </a:p>
      </dgm:t>
    </dgm:pt>
    <dgm:pt modelId="{7E52ADCB-8A9D-444D-A87C-7678863CE7DC}" type="sibTrans" cxnId="{87E03544-9ED7-485F-A8D4-F8DE50E6BC8E}">
      <dgm:prSet/>
      <dgm:spPr/>
      <dgm:t>
        <a:bodyPr/>
        <a:lstStyle/>
        <a:p>
          <a:endParaRPr lang="es-SV"/>
        </a:p>
      </dgm:t>
    </dgm:pt>
    <dgm:pt modelId="{559D71CF-2DDF-429A-8F13-EF7FD3FB22FB}">
      <dgm:prSet phldrT="[Texto]" custT="1"/>
      <dgm:spPr>
        <a:xfrm>
          <a:off x="254735" y="4670869"/>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Elaborados contenidos didácticos a ser implementados en los diferentes niveles educativos, sobre Educación Integral de la Sexualidad (EIS), prevención del embarazo en adolescentes, prevención de las violencias de género y desarrollo de nuevas masculinidades.</a:t>
          </a:r>
        </a:p>
      </dgm:t>
    </dgm:pt>
    <dgm:pt modelId="{4686C651-32CA-4F87-BBB2-DECE0CFCC1DC}" type="parTrans" cxnId="{9DE5694A-F5AF-4883-9BB2-81F5C4220292}">
      <dgm:prSet/>
      <dgm:spPr/>
      <dgm:t>
        <a:bodyPr/>
        <a:lstStyle/>
        <a:p>
          <a:endParaRPr lang="es-SV"/>
        </a:p>
      </dgm:t>
    </dgm:pt>
    <dgm:pt modelId="{02510048-8FAB-4569-968A-F6C592C4AABB}" type="sibTrans" cxnId="{9DE5694A-F5AF-4883-9BB2-81F5C4220292}">
      <dgm:prSet/>
      <dgm:spPr/>
      <dgm:t>
        <a:bodyPr/>
        <a:lstStyle/>
        <a:p>
          <a:endParaRPr lang="es-SV"/>
        </a:p>
      </dgm:t>
    </dgm:pt>
    <dgm:pt modelId="{9B2752A2-D1AE-4AAE-9204-7F69F5764363}">
      <dgm:prSet custT="1"/>
      <dgm:spPr>
        <a:xfrm>
          <a:off x="7715742" y="1342553"/>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Funcionando 7 Tribunales Especializados para una Vida Libre de Violencia y no </a:t>
          </a:r>
          <a:r>
            <a:rPr lang="es-SV" sz="1200" dirty="0" smtClean="0">
              <a:solidFill>
                <a:sysClr val="windowText" lastClr="000000"/>
              </a:solidFill>
              <a:latin typeface="Museo Sans 300" panose="02000000000000000000" pitchFamily="50" charset="0"/>
              <a:ea typeface="+mn-ea"/>
              <a:cs typeface="+mn-cs"/>
            </a:rPr>
            <a:t>discriminación. </a:t>
          </a:r>
          <a:endParaRPr lang="es-SV" sz="1200" dirty="0">
            <a:solidFill>
              <a:sysClr val="windowText" lastClr="000000"/>
            </a:solidFill>
            <a:latin typeface="Museo Sans 300" panose="02000000000000000000" pitchFamily="50" charset="0"/>
            <a:ea typeface="+mn-ea"/>
            <a:cs typeface="+mn-cs"/>
          </a:endParaRPr>
        </a:p>
      </dgm:t>
    </dgm:pt>
    <dgm:pt modelId="{2C35E0FB-EA01-4AB5-AA26-66F5A64ABFDB}" type="parTrans" cxnId="{753CBF7E-4475-4430-A72C-AAD7F4B11545}">
      <dgm:prSet/>
      <dgm:spPr/>
      <dgm:t>
        <a:bodyPr/>
        <a:lstStyle/>
        <a:p>
          <a:endParaRPr lang="es-SV"/>
        </a:p>
      </dgm:t>
    </dgm:pt>
    <dgm:pt modelId="{1A435A48-00AF-43C5-B950-954069C39984}" type="sibTrans" cxnId="{753CBF7E-4475-4430-A72C-AAD7F4B11545}">
      <dgm:prSet/>
      <dgm:spPr/>
      <dgm:t>
        <a:bodyPr/>
        <a:lstStyle/>
        <a:p>
          <a:endParaRPr lang="es-SV"/>
        </a:p>
      </dgm:t>
    </dgm:pt>
    <dgm:pt modelId="{C6D0544F-A54A-4450-A036-3F4B8EA333AA}">
      <dgm:prSet custT="1"/>
      <dgm:spPr>
        <a:xfrm>
          <a:off x="7667600" y="2456266"/>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Política de persecución penal en materia de violencia contra las mujeres, en fase de elaboración el plan de implementación y de actualización del Protocolo para la Investigación del Delito de Feminicidio.</a:t>
          </a:r>
        </a:p>
      </dgm:t>
    </dgm:pt>
    <dgm:pt modelId="{5A7F1917-610D-4D32-93DA-31981956CE78}" type="parTrans" cxnId="{F07535F7-6444-478E-B781-EF96A4C0BD5B}">
      <dgm:prSet/>
      <dgm:spPr/>
      <dgm:t>
        <a:bodyPr/>
        <a:lstStyle/>
        <a:p>
          <a:endParaRPr lang="es-SV"/>
        </a:p>
      </dgm:t>
    </dgm:pt>
    <dgm:pt modelId="{37C8351E-B86F-40E1-A3E1-63AB051C30AE}" type="sibTrans" cxnId="{F07535F7-6444-478E-B781-EF96A4C0BD5B}">
      <dgm:prSet/>
      <dgm:spPr/>
      <dgm:t>
        <a:bodyPr/>
        <a:lstStyle/>
        <a:p>
          <a:endParaRPr lang="es-SV"/>
        </a:p>
      </dgm:t>
    </dgm:pt>
    <dgm:pt modelId="{0BE75623-59AD-4BF5-98ED-492DC6771CF4}">
      <dgm:prSet custT="1"/>
      <dgm:spPr>
        <a:xfrm>
          <a:off x="7679627" y="3690301"/>
          <a:ext cx="3304160" cy="608390"/>
        </a:xfrm>
        <a:prstGeom prst="rect">
          <a:avLst/>
        </a:prstGeom>
        <a:noFill/>
        <a:ln>
          <a:noFill/>
        </a:ln>
        <a:effectLst/>
      </dgm:spPr>
      <dgm:t>
        <a:bodyPr/>
        <a:lstStyle/>
        <a:p>
          <a:r>
            <a:rPr lang="es-SV" sz="1200" dirty="0">
              <a:solidFill>
                <a:sysClr val="windowText" lastClr="000000"/>
              </a:solidFill>
              <a:latin typeface="Museo Sans 300" panose="02000000000000000000" pitchFamily="50" charset="0"/>
              <a:ea typeface="+mn-ea"/>
              <a:cs typeface="+mn-cs"/>
            </a:rPr>
            <a:t>Desarrollados procesos de fortalecimiento de capacidades para la utilización de herramientas investigativas para el abordaje de la violencia contra las mujeres en la CJS, FGR y PNC</a:t>
          </a:r>
        </a:p>
      </dgm:t>
    </dgm:pt>
    <dgm:pt modelId="{80C9D519-4699-4A9B-8AAA-AF033F62DA0A}" type="parTrans" cxnId="{D5003389-555E-4555-8B07-04938A6F6305}">
      <dgm:prSet/>
      <dgm:spPr/>
      <dgm:t>
        <a:bodyPr/>
        <a:lstStyle/>
        <a:p>
          <a:endParaRPr lang="es-SV"/>
        </a:p>
      </dgm:t>
    </dgm:pt>
    <dgm:pt modelId="{68033EC0-BB67-47B7-A2A2-6BD3FB30A1AC}" type="sibTrans" cxnId="{D5003389-555E-4555-8B07-04938A6F6305}">
      <dgm:prSet/>
      <dgm:spPr/>
      <dgm:t>
        <a:bodyPr/>
        <a:lstStyle/>
        <a:p>
          <a:endParaRPr lang="es-SV"/>
        </a:p>
      </dgm:t>
    </dgm:pt>
    <dgm:pt modelId="{EA224629-6C4D-4386-ADA8-9DEF8FABEF22}" type="pres">
      <dgm:prSet presAssocID="{28933456-C9B5-40EA-BE6A-9AD6A8EF0E3F}" presName="layout" presStyleCnt="0">
        <dgm:presLayoutVars>
          <dgm:chMax/>
          <dgm:chPref/>
          <dgm:dir/>
          <dgm:resizeHandles/>
        </dgm:presLayoutVars>
      </dgm:prSet>
      <dgm:spPr/>
      <dgm:t>
        <a:bodyPr/>
        <a:lstStyle/>
        <a:p>
          <a:endParaRPr lang="es-SV"/>
        </a:p>
      </dgm:t>
    </dgm:pt>
    <dgm:pt modelId="{EB01335D-14C1-48C4-B51A-BEBE131208C8}" type="pres">
      <dgm:prSet presAssocID="{F9920FD9-DD51-45A2-8909-93E5927CD767}" presName="root" presStyleCnt="0">
        <dgm:presLayoutVars>
          <dgm:chMax/>
          <dgm:chPref/>
        </dgm:presLayoutVars>
      </dgm:prSet>
      <dgm:spPr/>
    </dgm:pt>
    <dgm:pt modelId="{5630B46B-D5F1-4DA2-957C-36504FE081E4}" type="pres">
      <dgm:prSet presAssocID="{F9920FD9-DD51-45A2-8909-93E5927CD767}" presName="rootComposite" presStyleCnt="0">
        <dgm:presLayoutVars/>
      </dgm:prSet>
      <dgm:spPr/>
    </dgm:pt>
    <dgm:pt modelId="{07119914-3652-4755-862A-821BF72A5C95}" type="pres">
      <dgm:prSet presAssocID="{F9920FD9-DD51-45A2-8909-93E5927CD767}" presName="ParentAccent" presStyleLbl="alignNode1" presStyleIdx="0" presStyleCnt="3"/>
      <dgm:spPr>
        <a:xfrm>
          <a:off x="6035" y="750874"/>
          <a:ext cx="3552860" cy="417983"/>
        </a:xfrm>
        <a:prstGeom prst="rect">
          <a:avLst/>
        </a:prstGeom>
        <a:solidFill>
          <a:srgbClr val="A5A5A5">
            <a:hueOff val="0"/>
            <a:satOff val="0"/>
            <a:lumOff val="0"/>
            <a:alphaOff val="0"/>
          </a:srgbClr>
        </a:solidFill>
        <a:ln w="12700" cap="flat" cmpd="sng" algn="ctr">
          <a:solidFill>
            <a:srgbClr val="A5A5A5">
              <a:hueOff val="0"/>
              <a:satOff val="0"/>
              <a:lumOff val="0"/>
              <a:alphaOff val="0"/>
            </a:srgbClr>
          </a:solidFill>
          <a:prstDash val="solid"/>
          <a:miter lim="800000"/>
        </a:ln>
        <a:effectLst/>
      </dgm:spPr>
      <dgm:t>
        <a:bodyPr/>
        <a:lstStyle/>
        <a:p>
          <a:endParaRPr lang="es-SV"/>
        </a:p>
      </dgm:t>
    </dgm:pt>
    <dgm:pt modelId="{EF83DAFD-B804-40E8-9CCE-492994CC9708}" type="pres">
      <dgm:prSet presAssocID="{F9920FD9-DD51-45A2-8909-93E5927CD767}" presName="ParentSmallAccent" presStyleLbl="fgAcc1" presStyleIdx="0" presStyleCnt="3"/>
      <dgm:spPr>
        <a:xfrm>
          <a:off x="6035" y="907851"/>
          <a:ext cx="261005" cy="261005"/>
        </a:xfrm>
        <a:prstGeom prst="rect">
          <a:avLst/>
        </a:prstGeom>
        <a:solidFill>
          <a:sysClr val="window" lastClr="FFFFFF">
            <a:alpha val="90000"/>
            <a:hueOff val="0"/>
            <a:satOff val="0"/>
            <a:lumOff val="0"/>
            <a:alphaOff val="0"/>
          </a:sysClr>
        </a:solidFill>
        <a:ln w="12700" cap="flat" cmpd="sng" algn="ctr">
          <a:solidFill>
            <a:srgbClr val="A5A5A5">
              <a:hueOff val="0"/>
              <a:satOff val="0"/>
              <a:lumOff val="0"/>
              <a:alphaOff val="0"/>
            </a:srgbClr>
          </a:solidFill>
          <a:prstDash val="solid"/>
          <a:miter lim="800000"/>
        </a:ln>
        <a:effectLst/>
      </dgm:spPr>
      <dgm:t>
        <a:bodyPr/>
        <a:lstStyle/>
        <a:p>
          <a:endParaRPr lang="es-SV"/>
        </a:p>
      </dgm:t>
    </dgm:pt>
    <dgm:pt modelId="{A533115F-2FD8-405A-899A-3A3ADE368BA8}" type="pres">
      <dgm:prSet presAssocID="{F9920FD9-DD51-45A2-8909-93E5927CD767}" presName="Parent" presStyleLbl="revTx" presStyleIdx="0" presStyleCnt="13">
        <dgm:presLayoutVars>
          <dgm:chMax/>
          <dgm:chPref val="4"/>
          <dgm:bulletEnabled val="1"/>
        </dgm:presLayoutVars>
      </dgm:prSet>
      <dgm:spPr/>
      <dgm:t>
        <a:bodyPr/>
        <a:lstStyle/>
        <a:p>
          <a:endParaRPr lang="es-SV"/>
        </a:p>
      </dgm:t>
    </dgm:pt>
    <dgm:pt modelId="{CFAF3719-66A2-40A4-A191-EF59D5FAFCCC}" type="pres">
      <dgm:prSet presAssocID="{F9920FD9-DD51-45A2-8909-93E5927CD767}" presName="childShape" presStyleCnt="0">
        <dgm:presLayoutVars>
          <dgm:chMax val="0"/>
          <dgm:chPref val="0"/>
        </dgm:presLayoutVars>
      </dgm:prSet>
      <dgm:spPr/>
    </dgm:pt>
    <dgm:pt modelId="{CBAAC860-1122-4349-969A-D0F906EFF49C}" type="pres">
      <dgm:prSet presAssocID="{2F09BBD4-FB77-4B23-AF43-B6C295BDDF61}" presName="childComposite" presStyleCnt="0">
        <dgm:presLayoutVars>
          <dgm:chMax val="0"/>
          <dgm:chPref val="0"/>
        </dgm:presLayoutVars>
      </dgm:prSet>
      <dgm:spPr/>
    </dgm:pt>
    <dgm:pt modelId="{2B78BE8B-7526-4876-9BDA-8DAA6B1C49D2}" type="pres">
      <dgm:prSet presAssocID="{2F09BBD4-FB77-4B23-AF43-B6C295BDDF61}" presName="ChildAccent" presStyleLbl="solidFgAcc1" presStyleIdx="0" presStyleCnt="10"/>
      <dgm:spPr>
        <a:xfrm>
          <a:off x="6035" y="1516248"/>
          <a:ext cx="260999" cy="260999"/>
        </a:xfrm>
        <a:prstGeom prst="rect">
          <a:avLst/>
        </a:prstGeom>
        <a:solidFill>
          <a:sysClr val="window" lastClr="FFFFFF">
            <a:hueOff val="0"/>
            <a:satOff val="0"/>
            <a:lumOff val="0"/>
            <a:alphaOff val="0"/>
          </a:sysClr>
        </a:solidFill>
        <a:ln w="12700" cap="flat" cmpd="sng" algn="ctr">
          <a:solidFill>
            <a:srgbClr val="A5A5A5">
              <a:hueOff val="0"/>
              <a:satOff val="0"/>
              <a:lumOff val="0"/>
              <a:alphaOff val="0"/>
            </a:srgbClr>
          </a:solidFill>
          <a:prstDash val="solid"/>
          <a:miter lim="800000"/>
        </a:ln>
        <a:effectLst/>
      </dgm:spPr>
      <dgm:t>
        <a:bodyPr/>
        <a:lstStyle/>
        <a:p>
          <a:endParaRPr lang="es-SV"/>
        </a:p>
      </dgm:t>
    </dgm:pt>
    <dgm:pt modelId="{F4553A4B-853F-45BF-83D9-6F50B38EACC0}" type="pres">
      <dgm:prSet presAssocID="{2F09BBD4-FB77-4B23-AF43-B6C295BDDF61}" presName="Child" presStyleLbl="revTx" presStyleIdx="1" presStyleCnt="13" custLinFactNeighborY="13846">
        <dgm:presLayoutVars>
          <dgm:chMax val="0"/>
          <dgm:chPref val="0"/>
          <dgm:bulletEnabled val="1"/>
        </dgm:presLayoutVars>
      </dgm:prSet>
      <dgm:spPr/>
      <dgm:t>
        <a:bodyPr/>
        <a:lstStyle/>
        <a:p>
          <a:endParaRPr lang="es-SV"/>
        </a:p>
      </dgm:t>
    </dgm:pt>
    <dgm:pt modelId="{B87C67D7-EAE9-4ECD-ACEC-196C3EE097A5}" type="pres">
      <dgm:prSet presAssocID="{715B232B-0BAC-43F1-95F2-7A22ADAECE31}" presName="childComposite" presStyleCnt="0">
        <dgm:presLayoutVars>
          <dgm:chMax val="0"/>
          <dgm:chPref val="0"/>
        </dgm:presLayoutVars>
      </dgm:prSet>
      <dgm:spPr/>
    </dgm:pt>
    <dgm:pt modelId="{C6D09BC6-3B6F-4B79-8663-862CC293D94E}" type="pres">
      <dgm:prSet presAssocID="{715B232B-0BAC-43F1-95F2-7A22ADAECE31}" presName="ChildAccent" presStyleLbl="solidFgAcc1" presStyleIdx="1" presStyleCnt="10" custLinFactY="6030" custLinFactNeighborY="100000"/>
      <dgm:spPr>
        <a:xfrm>
          <a:off x="6035" y="2401377"/>
          <a:ext cx="260999" cy="260999"/>
        </a:xfrm>
        <a:prstGeom prst="rect">
          <a:avLst/>
        </a:prstGeom>
        <a:solidFill>
          <a:sysClr val="window" lastClr="FFFFFF">
            <a:hueOff val="0"/>
            <a:satOff val="0"/>
            <a:lumOff val="0"/>
            <a:alphaOff val="0"/>
          </a:sysClr>
        </a:solidFill>
        <a:ln w="12700" cap="flat" cmpd="sng" algn="ctr">
          <a:solidFill>
            <a:srgbClr val="A5A5A5">
              <a:hueOff val="301178"/>
              <a:satOff val="11111"/>
              <a:lumOff val="-1634"/>
              <a:alphaOff val="0"/>
            </a:srgbClr>
          </a:solidFill>
          <a:prstDash val="solid"/>
          <a:miter lim="800000"/>
        </a:ln>
        <a:effectLst/>
      </dgm:spPr>
      <dgm:t>
        <a:bodyPr/>
        <a:lstStyle/>
        <a:p>
          <a:endParaRPr lang="es-SV"/>
        </a:p>
      </dgm:t>
    </dgm:pt>
    <dgm:pt modelId="{789EF700-7FAB-4C75-84A8-046B4E80FEBF}" type="pres">
      <dgm:prSet presAssocID="{715B232B-0BAC-43F1-95F2-7A22ADAECE31}" presName="Child" presStyleLbl="revTx" presStyleIdx="2" presStyleCnt="13" custLinFactNeighborY="57362">
        <dgm:presLayoutVars>
          <dgm:chMax val="0"/>
          <dgm:chPref val="0"/>
          <dgm:bulletEnabled val="1"/>
        </dgm:presLayoutVars>
      </dgm:prSet>
      <dgm:spPr/>
      <dgm:t>
        <a:bodyPr/>
        <a:lstStyle/>
        <a:p>
          <a:endParaRPr lang="es-SV"/>
        </a:p>
      </dgm:t>
    </dgm:pt>
    <dgm:pt modelId="{5414BB75-5EF1-42EC-8F11-4A2EF5D3340E}" type="pres">
      <dgm:prSet presAssocID="{943AA3A3-EE9C-4F2D-B946-C654A62AC12E}" presName="childComposite" presStyleCnt="0">
        <dgm:presLayoutVars>
          <dgm:chMax val="0"/>
          <dgm:chPref val="0"/>
        </dgm:presLayoutVars>
      </dgm:prSet>
      <dgm:spPr/>
    </dgm:pt>
    <dgm:pt modelId="{3E5FACCD-2A47-416B-98D7-5DB184BC7EF4}" type="pres">
      <dgm:prSet presAssocID="{943AA3A3-EE9C-4F2D-B946-C654A62AC12E}" presName="ChildAccent" presStyleLbl="solidFgAcc1" presStyleIdx="2" presStyleCnt="10" custLinFactY="100000" custLinFactNeighborY="181210"/>
      <dgm:spPr>
        <a:xfrm>
          <a:off x="6035" y="3466986"/>
          <a:ext cx="260999" cy="260999"/>
        </a:xfrm>
        <a:prstGeom prst="rect">
          <a:avLst/>
        </a:prstGeom>
        <a:solidFill>
          <a:sysClr val="window" lastClr="FFFFFF">
            <a:hueOff val="0"/>
            <a:satOff val="0"/>
            <a:lumOff val="0"/>
            <a:alphaOff val="0"/>
          </a:sysClr>
        </a:solidFill>
        <a:ln w="12700" cap="flat" cmpd="sng" algn="ctr">
          <a:solidFill>
            <a:srgbClr val="A5A5A5">
              <a:hueOff val="602355"/>
              <a:satOff val="22222"/>
              <a:lumOff val="-3268"/>
              <a:alphaOff val="0"/>
            </a:srgbClr>
          </a:solidFill>
          <a:prstDash val="solid"/>
          <a:miter lim="800000"/>
        </a:ln>
        <a:effectLst/>
      </dgm:spPr>
      <dgm:t>
        <a:bodyPr/>
        <a:lstStyle/>
        <a:p>
          <a:endParaRPr lang="es-SV"/>
        </a:p>
      </dgm:t>
    </dgm:pt>
    <dgm:pt modelId="{39D475AE-CF8D-45C7-B59B-A3763ECD2DA1}" type="pres">
      <dgm:prSet presAssocID="{943AA3A3-EE9C-4F2D-B946-C654A62AC12E}" presName="Child" presStyleLbl="revTx" presStyleIdx="3" presStyleCnt="13" custLinFactY="20658" custLinFactNeighborY="100000">
        <dgm:presLayoutVars>
          <dgm:chMax val="0"/>
          <dgm:chPref val="0"/>
          <dgm:bulletEnabled val="1"/>
        </dgm:presLayoutVars>
      </dgm:prSet>
      <dgm:spPr/>
      <dgm:t>
        <a:bodyPr/>
        <a:lstStyle/>
        <a:p>
          <a:endParaRPr lang="es-SV"/>
        </a:p>
      </dgm:t>
    </dgm:pt>
    <dgm:pt modelId="{C7D567F4-4329-4158-9765-35A8599F27C8}" type="pres">
      <dgm:prSet presAssocID="{559D71CF-2DDF-429A-8F13-EF7FD3FB22FB}" presName="childComposite" presStyleCnt="0">
        <dgm:presLayoutVars>
          <dgm:chMax val="0"/>
          <dgm:chPref val="0"/>
        </dgm:presLayoutVars>
      </dgm:prSet>
      <dgm:spPr/>
    </dgm:pt>
    <dgm:pt modelId="{3E44C408-3DC1-49D3-ABAD-1DCADAD2F63B}" type="pres">
      <dgm:prSet presAssocID="{559D71CF-2DDF-429A-8F13-EF7FD3FB22FB}" presName="ChildAccent" presStyleLbl="solidFgAcc1" presStyleIdx="3" presStyleCnt="10" custLinFactY="275888" custLinFactNeighborY="300000"/>
      <dgm:spPr>
        <a:xfrm>
          <a:off x="6035" y="4844485"/>
          <a:ext cx="260999" cy="260999"/>
        </a:xfrm>
        <a:prstGeom prst="rect">
          <a:avLst/>
        </a:prstGeom>
        <a:solidFill>
          <a:sysClr val="window" lastClr="FFFFFF">
            <a:hueOff val="0"/>
            <a:satOff val="0"/>
            <a:lumOff val="0"/>
            <a:alphaOff val="0"/>
          </a:sysClr>
        </a:solidFill>
        <a:ln w="12700" cap="flat" cmpd="sng" algn="ctr">
          <a:solidFill>
            <a:srgbClr val="A5A5A5">
              <a:hueOff val="903533"/>
              <a:satOff val="33333"/>
              <a:lumOff val="-4902"/>
              <a:alphaOff val="0"/>
            </a:srgbClr>
          </a:solidFill>
          <a:prstDash val="solid"/>
          <a:miter lim="800000"/>
        </a:ln>
        <a:effectLst/>
      </dgm:spPr>
      <dgm:t>
        <a:bodyPr/>
        <a:lstStyle/>
        <a:p>
          <a:endParaRPr lang="es-SV"/>
        </a:p>
      </dgm:t>
    </dgm:pt>
    <dgm:pt modelId="{ABD7E525-80F4-4B48-9171-3A68C45FD862}" type="pres">
      <dgm:prSet presAssocID="{559D71CF-2DDF-429A-8F13-EF7FD3FB22FB}" presName="Child" presStyleLbl="revTx" presStyleIdx="4" presStyleCnt="13" custLinFactY="100000" custLinFactNeighborY="147069">
        <dgm:presLayoutVars>
          <dgm:chMax val="0"/>
          <dgm:chPref val="0"/>
          <dgm:bulletEnabled val="1"/>
        </dgm:presLayoutVars>
      </dgm:prSet>
      <dgm:spPr/>
      <dgm:t>
        <a:bodyPr/>
        <a:lstStyle/>
        <a:p>
          <a:endParaRPr lang="es-SV"/>
        </a:p>
      </dgm:t>
    </dgm:pt>
    <dgm:pt modelId="{0BAD0510-60B7-4796-ABC1-9D44B84E0B37}" type="pres">
      <dgm:prSet presAssocID="{A3F19803-4C71-443E-90C7-7E9D28C1D8F3}" presName="root" presStyleCnt="0">
        <dgm:presLayoutVars>
          <dgm:chMax/>
          <dgm:chPref/>
        </dgm:presLayoutVars>
      </dgm:prSet>
      <dgm:spPr/>
    </dgm:pt>
    <dgm:pt modelId="{86137ACA-D181-4F56-9C73-0972004F0A14}" type="pres">
      <dgm:prSet presAssocID="{A3F19803-4C71-443E-90C7-7E9D28C1D8F3}" presName="rootComposite" presStyleCnt="0">
        <dgm:presLayoutVars/>
      </dgm:prSet>
      <dgm:spPr/>
    </dgm:pt>
    <dgm:pt modelId="{62CB0309-B7E2-4DB6-8783-D74BD9150410}" type="pres">
      <dgm:prSet presAssocID="{A3F19803-4C71-443E-90C7-7E9D28C1D8F3}" presName="ParentAccent" presStyleLbl="alignNode1" presStyleIdx="1" presStyleCnt="3"/>
      <dgm:spPr>
        <a:xfrm>
          <a:off x="3736538" y="750874"/>
          <a:ext cx="3552860" cy="417983"/>
        </a:xfrm>
        <a:prstGeom prst="rect">
          <a:avLst/>
        </a:prstGeom>
        <a:solidFill>
          <a:srgbClr val="A5A5A5">
            <a:hueOff val="1355300"/>
            <a:satOff val="50000"/>
            <a:lumOff val="-7353"/>
            <a:alphaOff val="0"/>
          </a:srgbClr>
        </a:solidFill>
        <a:ln w="12700" cap="flat" cmpd="sng" algn="ctr">
          <a:solidFill>
            <a:srgbClr val="A5A5A5">
              <a:hueOff val="1355300"/>
              <a:satOff val="50000"/>
              <a:lumOff val="-7353"/>
              <a:alphaOff val="0"/>
            </a:srgbClr>
          </a:solidFill>
          <a:prstDash val="solid"/>
          <a:miter lim="800000"/>
        </a:ln>
        <a:effectLst/>
      </dgm:spPr>
      <dgm:t>
        <a:bodyPr/>
        <a:lstStyle/>
        <a:p>
          <a:endParaRPr lang="es-SV"/>
        </a:p>
      </dgm:t>
    </dgm:pt>
    <dgm:pt modelId="{7DCF9CA0-4DE5-498A-A5CF-D7A1575A41B2}" type="pres">
      <dgm:prSet presAssocID="{A3F19803-4C71-443E-90C7-7E9D28C1D8F3}" presName="ParentSmallAccent" presStyleLbl="fgAcc1" presStyleIdx="1" presStyleCnt="3"/>
      <dgm:spPr>
        <a:xfrm>
          <a:off x="3736538" y="907851"/>
          <a:ext cx="261005" cy="261005"/>
        </a:xfrm>
        <a:prstGeom prst="rect">
          <a:avLst/>
        </a:prstGeom>
        <a:solidFill>
          <a:sysClr val="window" lastClr="FFFFFF">
            <a:alpha val="90000"/>
            <a:hueOff val="0"/>
            <a:satOff val="0"/>
            <a:lumOff val="0"/>
            <a:alphaOff val="0"/>
          </a:sysClr>
        </a:solidFill>
        <a:ln w="12700" cap="flat" cmpd="sng" algn="ctr">
          <a:solidFill>
            <a:srgbClr val="A5A5A5">
              <a:hueOff val="1355300"/>
              <a:satOff val="50000"/>
              <a:lumOff val="-7353"/>
              <a:alphaOff val="0"/>
            </a:srgbClr>
          </a:solidFill>
          <a:prstDash val="solid"/>
          <a:miter lim="800000"/>
        </a:ln>
        <a:effectLst/>
      </dgm:spPr>
      <dgm:t>
        <a:bodyPr/>
        <a:lstStyle/>
        <a:p>
          <a:endParaRPr lang="es-SV"/>
        </a:p>
      </dgm:t>
    </dgm:pt>
    <dgm:pt modelId="{B751E58B-1172-43DC-A7E3-E82780FABED5}" type="pres">
      <dgm:prSet presAssocID="{A3F19803-4C71-443E-90C7-7E9D28C1D8F3}" presName="Parent" presStyleLbl="revTx" presStyleIdx="5" presStyleCnt="13">
        <dgm:presLayoutVars>
          <dgm:chMax/>
          <dgm:chPref val="4"/>
          <dgm:bulletEnabled val="1"/>
        </dgm:presLayoutVars>
      </dgm:prSet>
      <dgm:spPr/>
      <dgm:t>
        <a:bodyPr/>
        <a:lstStyle/>
        <a:p>
          <a:endParaRPr lang="es-SV"/>
        </a:p>
      </dgm:t>
    </dgm:pt>
    <dgm:pt modelId="{4A354162-E2E7-47DC-9F80-9E9FF62B78CE}" type="pres">
      <dgm:prSet presAssocID="{A3F19803-4C71-443E-90C7-7E9D28C1D8F3}" presName="childShape" presStyleCnt="0">
        <dgm:presLayoutVars>
          <dgm:chMax val="0"/>
          <dgm:chPref val="0"/>
        </dgm:presLayoutVars>
      </dgm:prSet>
      <dgm:spPr/>
    </dgm:pt>
    <dgm:pt modelId="{1202339F-EB69-43AB-ACAB-1DDEDF0366C0}" type="pres">
      <dgm:prSet presAssocID="{69445113-C2D0-4AC6-9199-CE1097DA6E8F}" presName="childComposite" presStyleCnt="0">
        <dgm:presLayoutVars>
          <dgm:chMax val="0"/>
          <dgm:chPref val="0"/>
        </dgm:presLayoutVars>
      </dgm:prSet>
      <dgm:spPr/>
    </dgm:pt>
    <dgm:pt modelId="{7CFE267A-BE3F-4BB7-90E7-E42728053A35}" type="pres">
      <dgm:prSet presAssocID="{69445113-C2D0-4AC6-9199-CE1097DA6E8F}" presName="ChildAccent" presStyleLbl="solidFgAcc1" presStyleIdx="4" presStyleCnt="10"/>
      <dgm:spPr>
        <a:xfrm>
          <a:off x="3736538" y="1516248"/>
          <a:ext cx="260999" cy="260999"/>
        </a:xfrm>
        <a:prstGeom prst="rect">
          <a:avLst/>
        </a:prstGeom>
        <a:solidFill>
          <a:sysClr val="window" lastClr="FFFFFF">
            <a:hueOff val="0"/>
            <a:satOff val="0"/>
            <a:lumOff val="0"/>
            <a:alphaOff val="0"/>
          </a:sysClr>
        </a:solidFill>
        <a:ln w="12700" cap="flat" cmpd="sng" algn="ctr">
          <a:solidFill>
            <a:srgbClr val="A5A5A5">
              <a:hueOff val="1204711"/>
              <a:satOff val="44444"/>
              <a:lumOff val="-6536"/>
              <a:alphaOff val="0"/>
            </a:srgbClr>
          </a:solidFill>
          <a:prstDash val="solid"/>
          <a:miter lim="800000"/>
        </a:ln>
        <a:effectLst/>
      </dgm:spPr>
      <dgm:t>
        <a:bodyPr/>
        <a:lstStyle/>
        <a:p>
          <a:endParaRPr lang="es-SV"/>
        </a:p>
      </dgm:t>
    </dgm:pt>
    <dgm:pt modelId="{D0BFEAF1-1631-4B1A-AEC7-3A235EE822EB}" type="pres">
      <dgm:prSet presAssocID="{69445113-C2D0-4AC6-9199-CE1097DA6E8F}" presName="Child" presStyleLbl="revTx" presStyleIdx="6" presStyleCnt="13">
        <dgm:presLayoutVars>
          <dgm:chMax val="0"/>
          <dgm:chPref val="0"/>
          <dgm:bulletEnabled val="1"/>
        </dgm:presLayoutVars>
      </dgm:prSet>
      <dgm:spPr/>
      <dgm:t>
        <a:bodyPr/>
        <a:lstStyle/>
        <a:p>
          <a:endParaRPr lang="es-SV"/>
        </a:p>
      </dgm:t>
    </dgm:pt>
    <dgm:pt modelId="{893F5C9E-0FA0-4DF2-948C-2FB189D16644}" type="pres">
      <dgm:prSet presAssocID="{7B643BFC-205C-4780-B2EB-A6A22F3CE8EC}" presName="childComposite" presStyleCnt="0">
        <dgm:presLayoutVars>
          <dgm:chMax val="0"/>
          <dgm:chPref val="0"/>
        </dgm:presLayoutVars>
      </dgm:prSet>
      <dgm:spPr/>
    </dgm:pt>
    <dgm:pt modelId="{EC55C932-D023-4F9B-B2C2-38A1BAAA2614}" type="pres">
      <dgm:prSet presAssocID="{7B643BFC-205C-4780-B2EB-A6A22F3CE8EC}" presName="ChildAccent" presStyleLbl="solidFgAcc1" presStyleIdx="5" presStyleCnt="10" custLinFactY="100000" custLinFactNeighborY="112051"/>
      <dgm:spPr>
        <a:xfrm>
          <a:off x="3736538" y="2678091"/>
          <a:ext cx="260999" cy="260999"/>
        </a:xfrm>
        <a:prstGeom prst="rect">
          <a:avLst/>
        </a:prstGeom>
        <a:solidFill>
          <a:sysClr val="window" lastClr="FFFFFF">
            <a:hueOff val="0"/>
            <a:satOff val="0"/>
            <a:lumOff val="0"/>
            <a:alphaOff val="0"/>
          </a:sysClr>
        </a:solidFill>
        <a:ln w="12700" cap="flat" cmpd="sng" algn="ctr">
          <a:solidFill>
            <a:srgbClr val="A5A5A5">
              <a:hueOff val="1505888"/>
              <a:satOff val="55556"/>
              <a:lumOff val="-8170"/>
              <a:alphaOff val="0"/>
            </a:srgbClr>
          </a:solidFill>
          <a:prstDash val="solid"/>
          <a:miter lim="800000"/>
        </a:ln>
        <a:effectLst/>
      </dgm:spPr>
      <dgm:t>
        <a:bodyPr/>
        <a:lstStyle/>
        <a:p>
          <a:endParaRPr lang="es-SV"/>
        </a:p>
      </dgm:t>
    </dgm:pt>
    <dgm:pt modelId="{DEED051B-236C-473A-87C4-96F1214D4714}" type="pres">
      <dgm:prSet presAssocID="{7B643BFC-205C-4780-B2EB-A6A22F3CE8EC}" presName="Child" presStyleLbl="revTx" presStyleIdx="7" presStyleCnt="13" custLinFactNeighborY="90970">
        <dgm:presLayoutVars>
          <dgm:chMax val="0"/>
          <dgm:chPref val="0"/>
          <dgm:bulletEnabled val="1"/>
        </dgm:presLayoutVars>
      </dgm:prSet>
      <dgm:spPr/>
      <dgm:t>
        <a:bodyPr/>
        <a:lstStyle/>
        <a:p>
          <a:endParaRPr lang="es-SV"/>
        </a:p>
      </dgm:t>
    </dgm:pt>
    <dgm:pt modelId="{ED098378-47FC-473E-93ED-2A9D222E78E7}" type="pres">
      <dgm:prSet presAssocID="{849370DE-7951-4D45-B63A-A06B28ADA721}" presName="childComposite" presStyleCnt="0">
        <dgm:presLayoutVars>
          <dgm:chMax val="0"/>
          <dgm:chPref val="0"/>
        </dgm:presLayoutVars>
      </dgm:prSet>
      <dgm:spPr/>
    </dgm:pt>
    <dgm:pt modelId="{50D83939-166B-4290-A4A8-E28DB2DEFA3E}" type="pres">
      <dgm:prSet presAssocID="{849370DE-7951-4D45-B63A-A06B28ADA721}" presName="ChildAccent" presStyleLbl="solidFgAcc1" presStyleIdx="6" presStyleCnt="10" custLinFactY="202487" custLinFactNeighborY="300000"/>
      <dgm:spPr>
        <a:xfrm>
          <a:off x="3736538" y="4044518"/>
          <a:ext cx="260999" cy="260999"/>
        </a:xfrm>
        <a:prstGeom prst="rect">
          <a:avLst/>
        </a:prstGeom>
        <a:solidFill>
          <a:sysClr val="window" lastClr="FFFFFF">
            <a:hueOff val="0"/>
            <a:satOff val="0"/>
            <a:lumOff val="0"/>
            <a:alphaOff val="0"/>
          </a:sysClr>
        </a:solidFill>
        <a:ln w="12700" cap="flat" cmpd="sng" algn="ctr">
          <a:solidFill>
            <a:srgbClr val="A5A5A5">
              <a:hueOff val="1807066"/>
              <a:satOff val="66667"/>
              <a:lumOff val="-9804"/>
              <a:alphaOff val="0"/>
            </a:srgbClr>
          </a:solidFill>
          <a:prstDash val="solid"/>
          <a:miter lim="800000"/>
        </a:ln>
        <a:effectLst/>
      </dgm:spPr>
      <dgm:t>
        <a:bodyPr/>
        <a:lstStyle/>
        <a:p>
          <a:endParaRPr lang="es-SV"/>
        </a:p>
      </dgm:t>
    </dgm:pt>
    <dgm:pt modelId="{2A67D097-D533-4CFD-94A9-9B359DA7BE11}" type="pres">
      <dgm:prSet presAssocID="{849370DE-7951-4D45-B63A-A06B28ADA721}" presName="Child" presStyleLbl="revTx" presStyleIdx="8" presStyleCnt="13" custLinFactY="100000" custLinFactNeighborY="115575">
        <dgm:presLayoutVars>
          <dgm:chMax val="0"/>
          <dgm:chPref val="0"/>
          <dgm:bulletEnabled val="1"/>
        </dgm:presLayoutVars>
      </dgm:prSet>
      <dgm:spPr/>
      <dgm:t>
        <a:bodyPr/>
        <a:lstStyle/>
        <a:p>
          <a:endParaRPr lang="es-SV"/>
        </a:p>
      </dgm:t>
    </dgm:pt>
    <dgm:pt modelId="{8785205E-5252-4E60-A1BD-87E1E8477C16}" type="pres">
      <dgm:prSet presAssocID="{3E3C3D3D-1A16-4A7B-BAD7-430F2E6C7FCA}" presName="root" presStyleCnt="0">
        <dgm:presLayoutVars>
          <dgm:chMax/>
          <dgm:chPref/>
        </dgm:presLayoutVars>
      </dgm:prSet>
      <dgm:spPr/>
    </dgm:pt>
    <dgm:pt modelId="{C2F336B4-806C-4C99-9685-28797D49E7A9}" type="pres">
      <dgm:prSet presAssocID="{3E3C3D3D-1A16-4A7B-BAD7-430F2E6C7FCA}" presName="rootComposite" presStyleCnt="0">
        <dgm:presLayoutVars/>
      </dgm:prSet>
      <dgm:spPr/>
    </dgm:pt>
    <dgm:pt modelId="{31E61C72-97F8-45AC-8F00-D523FC7F3D5B}" type="pres">
      <dgm:prSet presAssocID="{3E3C3D3D-1A16-4A7B-BAD7-430F2E6C7FCA}" presName="ParentAccent" presStyleLbl="alignNode1" presStyleIdx="2" presStyleCnt="3"/>
      <dgm:spPr>
        <a:xfrm>
          <a:off x="7467042" y="750874"/>
          <a:ext cx="3552860" cy="417983"/>
        </a:xfrm>
        <a:prstGeom prst="rect">
          <a:avLst/>
        </a:prstGeom>
        <a:solidFill>
          <a:srgbClr val="A5A5A5">
            <a:hueOff val="2710599"/>
            <a:satOff val="100000"/>
            <a:lumOff val="-14706"/>
            <a:alphaOff val="0"/>
          </a:srgbClr>
        </a:solidFill>
        <a:ln w="12700" cap="flat" cmpd="sng" algn="ctr">
          <a:solidFill>
            <a:srgbClr val="A5A5A5">
              <a:hueOff val="2710599"/>
              <a:satOff val="100000"/>
              <a:lumOff val="-14706"/>
              <a:alphaOff val="0"/>
            </a:srgbClr>
          </a:solidFill>
          <a:prstDash val="solid"/>
          <a:miter lim="800000"/>
        </a:ln>
        <a:effectLst/>
      </dgm:spPr>
      <dgm:t>
        <a:bodyPr/>
        <a:lstStyle/>
        <a:p>
          <a:endParaRPr lang="es-SV"/>
        </a:p>
      </dgm:t>
    </dgm:pt>
    <dgm:pt modelId="{BF6F4AF6-C712-4E56-B203-B18F5A4D53D6}" type="pres">
      <dgm:prSet presAssocID="{3E3C3D3D-1A16-4A7B-BAD7-430F2E6C7FCA}" presName="ParentSmallAccent" presStyleLbl="fgAcc1" presStyleIdx="2" presStyleCnt="3"/>
      <dgm:spPr>
        <a:xfrm>
          <a:off x="7467042" y="907851"/>
          <a:ext cx="261005" cy="261005"/>
        </a:xfrm>
        <a:prstGeom prst="rect">
          <a:avLst/>
        </a:prstGeom>
        <a:solidFill>
          <a:sysClr val="window" lastClr="FFFFFF">
            <a:alpha val="90000"/>
            <a:hueOff val="0"/>
            <a:satOff val="0"/>
            <a:lumOff val="0"/>
            <a:alphaOff val="0"/>
          </a:sysClr>
        </a:solidFill>
        <a:ln w="12700" cap="flat" cmpd="sng" algn="ctr">
          <a:solidFill>
            <a:srgbClr val="A5A5A5">
              <a:hueOff val="2710599"/>
              <a:satOff val="100000"/>
              <a:lumOff val="-14706"/>
              <a:alphaOff val="0"/>
            </a:srgbClr>
          </a:solidFill>
          <a:prstDash val="solid"/>
          <a:miter lim="800000"/>
        </a:ln>
        <a:effectLst/>
      </dgm:spPr>
      <dgm:t>
        <a:bodyPr/>
        <a:lstStyle/>
        <a:p>
          <a:endParaRPr lang="es-SV"/>
        </a:p>
      </dgm:t>
    </dgm:pt>
    <dgm:pt modelId="{982DD1D8-1E0B-4318-A521-6704C2AB0B09}" type="pres">
      <dgm:prSet presAssocID="{3E3C3D3D-1A16-4A7B-BAD7-430F2E6C7FCA}" presName="Parent" presStyleLbl="revTx" presStyleIdx="9" presStyleCnt="13">
        <dgm:presLayoutVars>
          <dgm:chMax/>
          <dgm:chPref val="4"/>
          <dgm:bulletEnabled val="1"/>
        </dgm:presLayoutVars>
      </dgm:prSet>
      <dgm:spPr/>
      <dgm:t>
        <a:bodyPr/>
        <a:lstStyle/>
        <a:p>
          <a:endParaRPr lang="es-SV"/>
        </a:p>
      </dgm:t>
    </dgm:pt>
    <dgm:pt modelId="{BE408D48-6CBD-434F-B033-AE0374C5C77F}" type="pres">
      <dgm:prSet presAssocID="{3E3C3D3D-1A16-4A7B-BAD7-430F2E6C7FCA}" presName="childShape" presStyleCnt="0">
        <dgm:presLayoutVars>
          <dgm:chMax val="0"/>
          <dgm:chPref val="0"/>
        </dgm:presLayoutVars>
      </dgm:prSet>
      <dgm:spPr/>
    </dgm:pt>
    <dgm:pt modelId="{86408899-F817-441E-9EAF-8C732F7EC7A2}" type="pres">
      <dgm:prSet presAssocID="{9B2752A2-D1AE-4AAE-9204-7F69F5764363}" presName="childComposite" presStyleCnt="0">
        <dgm:presLayoutVars>
          <dgm:chMax val="0"/>
          <dgm:chPref val="0"/>
        </dgm:presLayoutVars>
      </dgm:prSet>
      <dgm:spPr/>
    </dgm:pt>
    <dgm:pt modelId="{B79B3F23-9E65-4C07-A342-8F72557F0361}" type="pres">
      <dgm:prSet presAssocID="{9B2752A2-D1AE-4AAE-9204-7F69F5764363}" presName="ChildAccent" presStyleLbl="solidFgAcc1" presStyleIdx="7" presStyleCnt="10"/>
      <dgm:spPr>
        <a:xfrm>
          <a:off x="7467042" y="1516248"/>
          <a:ext cx="260999" cy="260999"/>
        </a:xfrm>
        <a:prstGeom prst="rect">
          <a:avLst/>
        </a:prstGeom>
        <a:solidFill>
          <a:sysClr val="window" lastClr="FFFFFF">
            <a:hueOff val="0"/>
            <a:satOff val="0"/>
            <a:lumOff val="0"/>
            <a:alphaOff val="0"/>
          </a:sysClr>
        </a:solidFill>
        <a:ln w="12700" cap="flat" cmpd="sng" algn="ctr">
          <a:solidFill>
            <a:srgbClr val="A5A5A5">
              <a:hueOff val="2108244"/>
              <a:satOff val="77778"/>
              <a:lumOff val="-11438"/>
              <a:alphaOff val="0"/>
            </a:srgbClr>
          </a:solidFill>
          <a:prstDash val="solid"/>
          <a:miter lim="800000"/>
        </a:ln>
        <a:effectLst/>
      </dgm:spPr>
      <dgm:t>
        <a:bodyPr/>
        <a:lstStyle/>
        <a:p>
          <a:endParaRPr lang="es-SV"/>
        </a:p>
      </dgm:t>
    </dgm:pt>
    <dgm:pt modelId="{B3EDAF09-3D6D-43B2-AA56-E72C89C06FB6}" type="pres">
      <dgm:prSet presAssocID="{9B2752A2-D1AE-4AAE-9204-7F69F5764363}" presName="Child" presStyleLbl="revTx" presStyleIdx="10" presStyleCnt="13">
        <dgm:presLayoutVars>
          <dgm:chMax val="0"/>
          <dgm:chPref val="0"/>
          <dgm:bulletEnabled val="1"/>
        </dgm:presLayoutVars>
      </dgm:prSet>
      <dgm:spPr/>
      <dgm:t>
        <a:bodyPr/>
        <a:lstStyle/>
        <a:p>
          <a:endParaRPr lang="es-SV"/>
        </a:p>
      </dgm:t>
    </dgm:pt>
    <dgm:pt modelId="{ABF71229-8AFE-413A-A143-1D9490EE49A2}" type="pres">
      <dgm:prSet presAssocID="{C6D0544F-A54A-4450-A036-3F4B8EA333AA}" presName="childComposite" presStyleCnt="0">
        <dgm:presLayoutVars>
          <dgm:chMax val="0"/>
          <dgm:chPref val="0"/>
        </dgm:presLayoutVars>
      </dgm:prSet>
      <dgm:spPr/>
    </dgm:pt>
    <dgm:pt modelId="{EDF11245-D725-4FEA-90D1-440CC4738214}" type="pres">
      <dgm:prSet presAssocID="{C6D0544F-A54A-4450-A036-3F4B8EA333AA}" presName="ChildAccent" presStyleLbl="solidFgAcc1" presStyleIdx="8" presStyleCnt="10" custLinFactY="93612" custLinFactNeighborX="-18439" custLinFactNeighborY="100000"/>
      <dgm:spPr>
        <a:xfrm>
          <a:off x="7418916" y="2629965"/>
          <a:ext cx="260999" cy="260999"/>
        </a:xfrm>
        <a:prstGeom prst="rect">
          <a:avLst/>
        </a:prstGeom>
        <a:solidFill>
          <a:sysClr val="window" lastClr="FFFFFF">
            <a:hueOff val="0"/>
            <a:satOff val="0"/>
            <a:lumOff val="0"/>
            <a:alphaOff val="0"/>
          </a:sysClr>
        </a:solidFill>
        <a:ln w="12700" cap="flat" cmpd="sng" algn="ctr">
          <a:solidFill>
            <a:srgbClr val="A5A5A5">
              <a:hueOff val="2409421"/>
              <a:satOff val="88889"/>
              <a:lumOff val="-13072"/>
              <a:alphaOff val="0"/>
            </a:srgbClr>
          </a:solidFill>
          <a:prstDash val="solid"/>
          <a:miter lim="800000"/>
        </a:ln>
        <a:effectLst/>
      </dgm:spPr>
      <dgm:t>
        <a:bodyPr/>
        <a:lstStyle/>
        <a:p>
          <a:endParaRPr lang="es-SV"/>
        </a:p>
      </dgm:t>
    </dgm:pt>
    <dgm:pt modelId="{D6C4DE5C-FEC2-4987-BC99-970E56B8BF74}" type="pres">
      <dgm:prSet presAssocID="{C6D0544F-A54A-4450-A036-3F4B8EA333AA}" presName="Child" presStyleLbl="revTx" presStyleIdx="11" presStyleCnt="13" custLinFactNeighborX="-1457" custLinFactNeighborY="83059">
        <dgm:presLayoutVars>
          <dgm:chMax val="0"/>
          <dgm:chPref val="0"/>
          <dgm:bulletEnabled val="1"/>
        </dgm:presLayoutVars>
      </dgm:prSet>
      <dgm:spPr/>
      <dgm:t>
        <a:bodyPr/>
        <a:lstStyle/>
        <a:p>
          <a:endParaRPr lang="es-SV"/>
        </a:p>
      </dgm:t>
    </dgm:pt>
    <dgm:pt modelId="{A6A58B4E-24E6-4C61-BB59-4EBA3B8F7EC2}" type="pres">
      <dgm:prSet presAssocID="{0BE75623-59AD-4BF5-98ED-492DC6771CF4}" presName="childComposite" presStyleCnt="0">
        <dgm:presLayoutVars>
          <dgm:chMax val="0"/>
          <dgm:chPref val="0"/>
        </dgm:presLayoutVars>
      </dgm:prSet>
      <dgm:spPr/>
    </dgm:pt>
    <dgm:pt modelId="{6BE476A8-7504-418A-AE39-D52BB884E58A}" type="pres">
      <dgm:prSet presAssocID="{0BE75623-59AD-4BF5-98ED-492DC6771CF4}" presName="ChildAccent" presStyleLbl="solidFgAcc1" presStyleIdx="9" presStyleCnt="10" custLinFactY="200000" custLinFactNeighborX="-13829" custLinFactNeighborY="233322"/>
      <dgm:spPr>
        <a:xfrm>
          <a:off x="7430948" y="3863998"/>
          <a:ext cx="260999" cy="260999"/>
        </a:xfrm>
        <a:prstGeom prst="rect">
          <a:avLst/>
        </a:prstGeom>
        <a:solidFill>
          <a:sysClr val="window" lastClr="FFFFFF">
            <a:hueOff val="0"/>
            <a:satOff val="0"/>
            <a:lumOff val="0"/>
            <a:alphaOff val="0"/>
          </a:sysClr>
        </a:solidFill>
        <a:ln w="12700" cap="flat" cmpd="sng" algn="ctr">
          <a:solidFill>
            <a:srgbClr val="A5A5A5">
              <a:hueOff val="2710599"/>
              <a:satOff val="100000"/>
              <a:lumOff val="-14706"/>
              <a:alphaOff val="0"/>
            </a:srgbClr>
          </a:solidFill>
          <a:prstDash val="solid"/>
          <a:miter lim="800000"/>
        </a:ln>
        <a:effectLst/>
      </dgm:spPr>
      <dgm:t>
        <a:bodyPr/>
        <a:lstStyle/>
        <a:p>
          <a:endParaRPr lang="es-SV"/>
        </a:p>
      </dgm:t>
    </dgm:pt>
    <dgm:pt modelId="{A05DBEE9-6FC6-4E59-BC45-067C4B43889B}" type="pres">
      <dgm:prSet presAssocID="{0BE75623-59AD-4BF5-98ED-492DC6771CF4}" presName="Child" presStyleLbl="revTx" presStyleIdx="12" presStyleCnt="13" custLinFactY="85895" custLinFactNeighborX="-1093" custLinFactNeighborY="100000">
        <dgm:presLayoutVars>
          <dgm:chMax val="0"/>
          <dgm:chPref val="0"/>
          <dgm:bulletEnabled val="1"/>
        </dgm:presLayoutVars>
      </dgm:prSet>
      <dgm:spPr/>
      <dgm:t>
        <a:bodyPr/>
        <a:lstStyle/>
        <a:p>
          <a:endParaRPr lang="es-SV"/>
        </a:p>
      </dgm:t>
    </dgm:pt>
  </dgm:ptLst>
  <dgm:cxnLst>
    <dgm:cxn modelId="{87A0A3C6-B815-494A-9EC4-B9777A220355}" type="presOf" srcId="{715B232B-0BAC-43F1-95F2-7A22ADAECE31}" destId="{789EF700-7FAB-4C75-84A8-046B4E80FEBF}" srcOrd="0" destOrd="0" presId="urn:microsoft.com/office/officeart/2008/layout/SquareAccentList"/>
    <dgm:cxn modelId="{9C20C13F-15B5-45A9-8E08-46845068CBB1}" srcId="{28933456-C9B5-40EA-BE6A-9AD6A8EF0E3F}" destId="{A3F19803-4C71-443E-90C7-7E9D28C1D8F3}" srcOrd="1" destOrd="0" parTransId="{2E5064FF-B3CC-4FD4-B099-22F49A9E0811}" sibTransId="{C315B90F-14BC-4FD0-91CB-6F19BC1A5E49}"/>
    <dgm:cxn modelId="{4DB47C8B-D3BA-4B9E-A057-E7BB992C6490}" type="presOf" srcId="{0BE75623-59AD-4BF5-98ED-492DC6771CF4}" destId="{A05DBEE9-6FC6-4E59-BC45-067C4B43889B}" srcOrd="0" destOrd="0" presId="urn:microsoft.com/office/officeart/2008/layout/SquareAccentList"/>
    <dgm:cxn modelId="{416DFA3F-6515-4F6C-B225-A0830D91F3C7}" srcId="{F9920FD9-DD51-45A2-8909-93E5927CD767}" destId="{943AA3A3-EE9C-4F2D-B946-C654A62AC12E}" srcOrd="2" destOrd="0" parTransId="{AAA2171A-BF4D-4E9C-B77C-41A3C30B8ED0}" sibTransId="{1A3A89DF-FBC9-4541-B4CF-8B0809A70B0C}"/>
    <dgm:cxn modelId="{CC2767C3-81FE-4D0A-9057-DDE1AFED702A}" type="presOf" srcId="{849370DE-7951-4D45-B63A-A06B28ADA721}" destId="{2A67D097-D533-4CFD-94A9-9B359DA7BE11}" srcOrd="0" destOrd="0" presId="urn:microsoft.com/office/officeart/2008/layout/SquareAccentList"/>
    <dgm:cxn modelId="{03B9BB81-5FAD-42A6-AE05-DBBDA7ABA079}" type="presOf" srcId="{F9920FD9-DD51-45A2-8909-93E5927CD767}" destId="{A533115F-2FD8-405A-899A-3A3ADE368BA8}" srcOrd="0" destOrd="0" presId="urn:microsoft.com/office/officeart/2008/layout/SquareAccentList"/>
    <dgm:cxn modelId="{0ADFCB51-C157-43AF-BC83-C8DA42E312D0}" srcId="{F9920FD9-DD51-45A2-8909-93E5927CD767}" destId="{2F09BBD4-FB77-4B23-AF43-B6C295BDDF61}" srcOrd="0" destOrd="0" parTransId="{AB05B969-E144-4FBB-9EFA-344BFAC4601D}" sibTransId="{45566FB0-A626-45B6-BF22-C1018AE23969}"/>
    <dgm:cxn modelId="{922FA178-76E3-4C04-9C95-0A98F60C320B}" type="presOf" srcId="{A3F19803-4C71-443E-90C7-7E9D28C1D8F3}" destId="{B751E58B-1172-43DC-A7E3-E82780FABED5}" srcOrd="0" destOrd="0" presId="urn:microsoft.com/office/officeart/2008/layout/SquareAccentList"/>
    <dgm:cxn modelId="{0F2F3710-D4E2-4694-BFB1-160706F1F832}" type="presOf" srcId="{943AA3A3-EE9C-4F2D-B946-C654A62AC12E}" destId="{39D475AE-CF8D-45C7-B59B-A3763ECD2DA1}" srcOrd="0" destOrd="0" presId="urn:microsoft.com/office/officeart/2008/layout/SquareAccentList"/>
    <dgm:cxn modelId="{4E639CF1-0F4B-496C-B580-F1DFFDA0A7FD}" srcId="{A3F19803-4C71-443E-90C7-7E9D28C1D8F3}" destId="{69445113-C2D0-4AC6-9199-CE1097DA6E8F}" srcOrd="0" destOrd="0" parTransId="{56801EA3-7522-4745-825E-D1F1724DE1CA}" sibTransId="{C010C378-686B-4DC2-A568-EE46A97444F1}"/>
    <dgm:cxn modelId="{F07535F7-6444-478E-B781-EF96A4C0BD5B}" srcId="{3E3C3D3D-1A16-4A7B-BAD7-430F2E6C7FCA}" destId="{C6D0544F-A54A-4450-A036-3F4B8EA333AA}" srcOrd="1" destOrd="0" parTransId="{5A7F1917-610D-4D32-93DA-31981956CE78}" sibTransId="{37C8351E-B86F-40E1-A3E1-63AB051C30AE}"/>
    <dgm:cxn modelId="{4663AD8B-73E4-4D6F-990B-5E9B98F50DE7}" srcId="{28933456-C9B5-40EA-BE6A-9AD6A8EF0E3F}" destId="{F9920FD9-DD51-45A2-8909-93E5927CD767}" srcOrd="0" destOrd="0" parTransId="{D8A044C6-3B99-4744-AF80-03B2BCEC8F27}" sibTransId="{3ADD84A8-CC2F-4EAA-961A-F4710A18A31C}"/>
    <dgm:cxn modelId="{87E03544-9ED7-485F-A8D4-F8DE50E6BC8E}" srcId="{28933456-C9B5-40EA-BE6A-9AD6A8EF0E3F}" destId="{3E3C3D3D-1A16-4A7B-BAD7-430F2E6C7FCA}" srcOrd="2" destOrd="0" parTransId="{AEF0EB6A-C78D-46C9-B1EF-832627FE6C7C}" sibTransId="{7E52ADCB-8A9D-444D-A87C-7678863CE7DC}"/>
    <dgm:cxn modelId="{D50A5218-60B9-45F1-B17B-9DE32D4B8C4C}" type="presOf" srcId="{28933456-C9B5-40EA-BE6A-9AD6A8EF0E3F}" destId="{EA224629-6C4D-4386-ADA8-9DEF8FABEF22}" srcOrd="0" destOrd="0" presId="urn:microsoft.com/office/officeart/2008/layout/SquareAccentList"/>
    <dgm:cxn modelId="{753CBF7E-4475-4430-A72C-AAD7F4B11545}" srcId="{3E3C3D3D-1A16-4A7B-BAD7-430F2E6C7FCA}" destId="{9B2752A2-D1AE-4AAE-9204-7F69F5764363}" srcOrd="0" destOrd="0" parTransId="{2C35E0FB-EA01-4AB5-AA26-66F5A64ABFDB}" sibTransId="{1A435A48-00AF-43C5-B950-954069C39984}"/>
    <dgm:cxn modelId="{BD39726C-FDD2-4D35-8153-33C88422D6E1}" type="presOf" srcId="{3E3C3D3D-1A16-4A7B-BAD7-430F2E6C7FCA}" destId="{982DD1D8-1E0B-4318-A521-6704C2AB0B09}" srcOrd="0" destOrd="0" presId="urn:microsoft.com/office/officeart/2008/layout/SquareAccentList"/>
    <dgm:cxn modelId="{D5003389-555E-4555-8B07-04938A6F6305}" srcId="{3E3C3D3D-1A16-4A7B-BAD7-430F2E6C7FCA}" destId="{0BE75623-59AD-4BF5-98ED-492DC6771CF4}" srcOrd="2" destOrd="0" parTransId="{80C9D519-4699-4A9B-8AAA-AF033F62DA0A}" sibTransId="{68033EC0-BB67-47B7-A2A2-6BD3FB30A1AC}"/>
    <dgm:cxn modelId="{A0D50C61-3FC3-4A5E-B957-6B7E9753D878}" type="presOf" srcId="{7B643BFC-205C-4780-B2EB-A6A22F3CE8EC}" destId="{DEED051B-236C-473A-87C4-96F1214D4714}" srcOrd="0" destOrd="0" presId="urn:microsoft.com/office/officeart/2008/layout/SquareAccentList"/>
    <dgm:cxn modelId="{763C3A4B-CDE9-4A70-B336-3084866527A0}" type="presOf" srcId="{C6D0544F-A54A-4450-A036-3F4B8EA333AA}" destId="{D6C4DE5C-FEC2-4987-BC99-970E56B8BF74}" srcOrd="0" destOrd="0" presId="urn:microsoft.com/office/officeart/2008/layout/SquareAccentList"/>
    <dgm:cxn modelId="{B5B77A6F-96EC-480B-BBDB-5B2B2E1BE707}" type="presOf" srcId="{559D71CF-2DDF-429A-8F13-EF7FD3FB22FB}" destId="{ABD7E525-80F4-4B48-9171-3A68C45FD862}" srcOrd="0" destOrd="0" presId="urn:microsoft.com/office/officeart/2008/layout/SquareAccentList"/>
    <dgm:cxn modelId="{9DE5694A-F5AF-4883-9BB2-81F5C4220292}" srcId="{F9920FD9-DD51-45A2-8909-93E5927CD767}" destId="{559D71CF-2DDF-429A-8F13-EF7FD3FB22FB}" srcOrd="3" destOrd="0" parTransId="{4686C651-32CA-4F87-BBB2-DECE0CFCC1DC}" sibTransId="{02510048-8FAB-4569-968A-F6C592C4AABB}"/>
    <dgm:cxn modelId="{9549223A-969B-4731-8AB2-19324B7B785F}" type="presOf" srcId="{2F09BBD4-FB77-4B23-AF43-B6C295BDDF61}" destId="{F4553A4B-853F-45BF-83D9-6F50B38EACC0}" srcOrd="0" destOrd="0" presId="urn:microsoft.com/office/officeart/2008/layout/SquareAccentList"/>
    <dgm:cxn modelId="{755AE844-F914-4193-93E8-54F64956073D}" srcId="{A3F19803-4C71-443E-90C7-7E9D28C1D8F3}" destId="{7B643BFC-205C-4780-B2EB-A6A22F3CE8EC}" srcOrd="1" destOrd="0" parTransId="{A380B1D9-1A87-4838-9CAF-4AA0F4CDC213}" sibTransId="{4ACC5C79-EE1E-4AEC-AD9D-9FCDE78E5523}"/>
    <dgm:cxn modelId="{7DF6FECB-19C7-4EE7-BE84-C4B210A321EF}" srcId="{A3F19803-4C71-443E-90C7-7E9D28C1D8F3}" destId="{849370DE-7951-4D45-B63A-A06B28ADA721}" srcOrd="2" destOrd="0" parTransId="{998A23B2-E9ED-4027-A39D-20AD076FF71E}" sibTransId="{4AC04536-4ED3-4D4A-AB00-79BA18684F63}"/>
    <dgm:cxn modelId="{1D3955F3-33C0-4C19-B17F-10C6FDF54E76}" type="presOf" srcId="{69445113-C2D0-4AC6-9199-CE1097DA6E8F}" destId="{D0BFEAF1-1631-4B1A-AEC7-3A235EE822EB}" srcOrd="0" destOrd="0" presId="urn:microsoft.com/office/officeart/2008/layout/SquareAccentList"/>
    <dgm:cxn modelId="{D36156B9-16E4-4A10-A620-0A65B7104437}" srcId="{F9920FD9-DD51-45A2-8909-93E5927CD767}" destId="{715B232B-0BAC-43F1-95F2-7A22ADAECE31}" srcOrd="1" destOrd="0" parTransId="{DB43E4A0-A715-4552-BC83-03B931E39FC2}" sibTransId="{162C2115-B6F4-4B95-94D7-9D902FF76698}"/>
    <dgm:cxn modelId="{2907EDD2-1254-452A-A315-0697B281F6E5}" type="presOf" srcId="{9B2752A2-D1AE-4AAE-9204-7F69F5764363}" destId="{B3EDAF09-3D6D-43B2-AA56-E72C89C06FB6}" srcOrd="0" destOrd="0" presId="urn:microsoft.com/office/officeart/2008/layout/SquareAccentList"/>
    <dgm:cxn modelId="{8849772F-5CB8-41CA-9879-67F7C3FE1CBD}" type="presParOf" srcId="{EA224629-6C4D-4386-ADA8-9DEF8FABEF22}" destId="{EB01335D-14C1-48C4-B51A-BEBE131208C8}" srcOrd="0" destOrd="0" presId="urn:microsoft.com/office/officeart/2008/layout/SquareAccentList"/>
    <dgm:cxn modelId="{EC9E443B-5F82-4470-AC84-A62FC5E67AD1}" type="presParOf" srcId="{EB01335D-14C1-48C4-B51A-BEBE131208C8}" destId="{5630B46B-D5F1-4DA2-957C-36504FE081E4}" srcOrd="0" destOrd="0" presId="urn:microsoft.com/office/officeart/2008/layout/SquareAccentList"/>
    <dgm:cxn modelId="{7D88A91C-F95D-4AA0-9E8E-1AAF2880B594}" type="presParOf" srcId="{5630B46B-D5F1-4DA2-957C-36504FE081E4}" destId="{07119914-3652-4755-862A-821BF72A5C95}" srcOrd="0" destOrd="0" presId="urn:microsoft.com/office/officeart/2008/layout/SquareAccentList"/>
    <dgm:cxn modelId="{EED5CB1B-390C-4CE2-BEEB-1BF9150D2790}" type="presParOf" srcId="{5630B46B-D5F1-4DA2-957C-36504FE081E4}" destId="{EF83DAFD-B804-40E8-9CCE-492994CC9708}" srcOrd="1" destOrd="0" presId="urn:microsoft.com/office/officeart/2008/layout/SquareAccentList"/>
    <dgm:cxn modelId="{CE31C663-BBCB-4E25-A686-07C12861067D}" type="presParOf" srcId="{5630B46B-D5F1-4DA2-957C-36504FE081E4}" destId="{A533115F-2FD8-405A-899A-3A3ADE368BA8}" srcOrd="2" destOrd="0" presId="urn:microsoft.com/office/officeart/2008/layout/SquareAccentList"/>
    <dgm:cxn modelId="{EAAAF6A8-83DB-4358-B627-E0A8C3C639B6}" type="presParOf" srcId="{EB01335D-14C1-48C4-B51A-BEBE131208C8}" destId="{CFAF3719-66A2-40A4-A191-EF59D5FAFCCC}" srcOrd="1" destOrd="0" presId="urn:microsoft.com/office/officeart/2008/layout/SquareAccentList"/>
    <dgm:cxn modelId="{BF9F23A0-4BD3-4C50-9441-9499D8C7126D}" type="presParOf" srcId="{CFAF3719-66A2-40A4-A191-EF59D5FAFCCC}" destId="{CBAAC860-1122-4349-969A-D0F906EFF49C}" srcOrd="0" destOrd="0" presId="urn:microsoft.com/office/officeart/2008/layout/SquareAccentList"/>
    <dgm:cxn modelId="{782BE1CC-CA20-421A-9518-4481C48046FC}" type="presParOf" srcId="{CBAAC860-1122-4349-969A-D0F906EFF49C}" destId="{2B78BE8B-7526-4876-9BDA-8DAA6B1C49D2}" srcOrd="0" destOrd="0" presId="urn:microsoft.com/office/officeart/2008/layout/SquareAccentList"/>
    <dgm:cxn modelId="{91E9A437-8787-47D5-BD37-B4824D7F10D6}" type="presParOf" srcId="{CBAAC860-1122-4349-969A-D0F906EFF49C}" destId="{F4553A4B-853F-45BF-83D9-6F50B38EACC0}" srcOrd="1" destOrd="0" presId="urn:microsoft.com/office/officeart/2008/layout/SquareAccentList"/>
    <dgm:cxn modelId="{2E02B786-0EE8-49B6-9D6A-0CC366D01EE5}" type="presParOf" srcId="{CFAF3719-66A2-40A4-A191-EF59D5FAFCCC}" destId="{B87C67D7-EAE9-4ECD-ACEC-196C3EE097A5}" srcOrd="1" destOrd="0" presId="urn:microsoft.com/office/officeart/2008/layout/SquareAccentList"/>
    <dgm:cxn modelId="{D8B5049A-067A-434D-BC5B-C6E91C866FE9}" type="presParOf" srcId="{B87C67D7-EAE9-4ECD-ACEC-196C3EE097A5}" destId="{C6D09BC6-3B6F-4B79-8663-862CC293D94E}" srcOrd="0" destOrd="0" presId="urn:microsoft.com/office/officeart/2008/layout/SquareAccentList"/>
    <dgm:cxn modelId="{9EA41792-0403-48EF-A45F-18D9F652F121}" type="presParOf" srcId="{B87C67D7-EAE9-4ECD-ACEC-196C3EE097A5}" destId="{789EF700-7FAB-4C75-84A8-046B4E80FEBF}" srcOrd="1" destOrd="0" presId="urn:microsoft.com/office/officeart/2008/layout/SquareAccentList"/>
    <dgm:cxn modelId="{CFA51118-D05D-4BA8-B24B-E135456F600E}" type="presParOf" srcId="{CFAF3719-66A2-40A4-A191-EF59D5FAFCCC}" destId="{5414BB75-5EF1-42EC-8F11-4A2EF5D3340E}" srcOrd="2" destOrd="0" presId="urn:microsoft.com/office/officeart/2008/layout/SquareAccentList"/>
    <dgm:cxn modelId="{4D3A7B34-87AA-4B67-9362-10E4616D1EBA}" type="presParOf" srcId="{5414BB75-5EF1-42EC-8F11-4A2EF5D3340E}" destId="{3E5FACCD-2A47-416B-98D7-5DB184BC7EF4}" srcOrd="0" destOrd="0" presId="urn:microsoft.com/office/officeart/2008/layout/SquareAccentList"/>
    <dgm:cxn modelId="{63ABEEA9-8B89-47CC-8BDF-797ECFFF1859}" type="presParOf" srcId="{5414BB75-5EF1-42EC-8F11-4A2EF5D3340E}" destId="{39D475AE-CF8D-45C7-B59B-A3763ECD2DA1}" srcOrd="1" destOrd="0" presId="urn:microsoft.com/office/officeart/2008/layout/SquareAccentList"/>
    <dgm:cxn modelId="{36FD8B94-BC46-4D30-B403-63A0B9FA21EA}" type="presParOf" srcId="{CFAF3719-66A2-40A4-A191-EF59D5FAFCCC}" destId="{C7D567F4-4329-4158-9765-35A8599F27C8}" srcOrd="3" destOrd="0" presId="urn:microsoft.com/office/officeart/2008/layout/SquareAccentList"/>
    <dgm:cxn modelId="{9092DAD2-64A8-4015-A1B9-2E3FF9CF89B2}" type="presParOf" srcId="{C7D567F4-4329-4158-9765-35A8599F27C8}" destId="{3E44C408-3DC1-49D3-ABAD-1DCADAD2F63B}" srcOrd="0" destOrd="0" presId="urn:microsoft.com/office/officeart/2008/layout/SquareAccentList"/>
    <dgm:cxn modelId="{5BE2D9B1-B6A5-407E-B056-6EBEE2C725D2}" type="presParOf" srcId="{C7D567F4-4329-4158-9765-35A8599F27C8}" destId="{ABD7E525-80F4-4B48-9171-3A68C45FD862}" srcOrd="1" destOrd="0" presId="urn:microsoft.com/office/officeart/2008/layout/SquareAccentList"/>
    <dgm:cxn modelId="{02301A4A-6414-49CD-A09E-DA807485B0F5}" type="presParOf" srcId="{EA224629-6C4D-4386-ADA8-9DEF8FABEF22}" destId="{0BAD0510-60B7-4796-ABC1-9D44B84E0B37}" srcOrd="1" destOrd="0" presId="urn:microsoft.com/office/officeart/2008/layout/SquareAccentList"/>
    <dgm:cxn modelId="{2391F556-1CA7-4742-AA52-BB7D53246AA3}" type="presParOf" srcId="{0BAD0510-60B7-4796-ABC1-9D44B84E0B37}" destId="{86137ACA-D181-4F56-9C73-0972004F0A14}" srcOrd="0" destOrd="0" presId="urn:microsoft.com/office/officeart/2008/layout/SquareAccentList"/>
    <dgm:cxn modelId="{30406D85-88C6-4457-B2E3-5834C5979974}" type="presParOf" srcId="{86137ACA-D181-4F56-9C73-0972004F0A14}" destId="{62CB0309-B7E2-4DB6-8783-D74BD9150410}" srcOrd="0" destOrd="0" presId="urn:microsoft.com/office/officeart/2008/layout/SquareAccentList"/>
    <dgm:cxn modelId="{493220B5-59E5-4ED8-855F-A46E1A0CE3A8}" type="presParOf" srcId="{86137ACA-D181-4F56-9C73-0972004F0A14}" destId="{7DCF9CA0-4DE5-498A-A5CF-D7A1575A41B2}" srcOrd="1" destOrd="0" presId="urn:microsoft.com/office/officeart/2008/layout/SquareAccentList"/>
    <dgm:cxn modelId="{042F9648-A31A-4A14-9CBF-201C735BC114}" type="presParOf" srcId="{86137ACA-D181-4F56-9C73-0972004F0A14}" destId="{B751E58B-1172-43DC-A7E3-E82780FABED5}" srcOrd="2" destOrd="0" presId="urn:microsoft.com/office/officeart/2008/layout/SquareAccentList"/>
    <dgm:cxn modelId="{70F32C36-4C5C-418D-A68C-7571E9846422}" type="presParOf" srcId="{0BAD0510-60B7-4796-ABC1-9D44B84E0B37}" destId="{4A354162-E2E7-47DC-9F80-9E9FF62B78CE}" srcOrd="1" destOrd="0" presId="urn:microsoft.com/office/officeart/2008/layout/SquareAccentList"/>
    <dgm:cxn modelId="{1B2D322F-C2B0-462F-A17D-BCC4A290BE9D}" type="presParOf" srcId="{4A354162-E2E7-47DC-9F80-9E9FF62B78CE}" destId="{1202339F-EB69-43AB-ACAB-1DDEDF0366C0}" srcOrd="0" destOrd="0" presId="urn:microsoft.com/office/officeart/2008/layout/SquareAccentList"/>
    <dgm:cxn modelId="{B6F373EB-20DB-4FD6-A3AE-3BAFD9EE40E0}" type="presParOf" srcId="{1202339F-EB69-43AB-ACAB-1DDEDF0366C0}" destId="{7CFE267A-BE3F-4BB7-90E7-E42728053A35}" srcOrd="0" destOrd="0" presId="urn:microsoft.com/office/officeart/2008/layout/SquareAccentList"/>
    <dgm:cxn modelId="{3C0BEBF1-6A67-4FF3-80AC-359D986B31F1}" type="presParOf" srcId="{1202339F-EB69-43AB-ACAB-1DDEDF0366C0}" destId="{D0BFEAF1-1631-4B1A-AEC7-3A235EE822EB}" srcOrd="1" destOrd="0" presId="urn:microsoft.com/office/officeart/2008/layout/SquareAccentList"/>
    <dgm:cxn modelId="{FC3086CC-FBBB-4ACE-B5DA-B97FB76D9B96}" type="presParOf" srcId="{4A354162-E2E7-47DC-9F80-9E9FF62B78CE}" destId="{893F5C9E-0FA0-4DF2-948C-2FB189D16644}" srcOrd="1" destOrd="0" presId="urn:microsoft.com/office/officeart/2008/layout/SquareAccentList"/>
    <dgm:cxn modelId="{59778298-D39A-4811-A25E-7C007A3798AE}" type="presParOf" srcId="{893F5C9E-0FA0-4DF2-948C-2FB189D16644}" destId="{EC55C932-D023-4F9B-B2C2-38A1BAAA2614}" srcOrd="0" destOrd="0" presId="urn:microsoft.com/office/officeart/2008/layout/SquareAccentList"/>
    <dgm:cxn modelId="{DAE5685B-CA4C-4758-86AC-1019528A5D6C}" type="presParOf" srcId="{893F5C9E-0FA0-4DF2-948C-2FB189D16644}" destId="{DEED051B-236C-473A-87C4-96F1214D4714}" srcOrd="1" destOrd="0" presId="urn:microsoft.com/office/officeart/2008/layout/SquareAccentList"/>
    <dgm:cxn modelId="{6FFA751F-E7C8-414F-BD5F-C6EF9EB6F0E5}" type="presParOf" srcId="{4A354162-E2E7-47DC-9F80-9E9FF62B78CE}" destId="{ED098378-47FC-473E-93ED-2A9D222E78E7}" srcOrd="2" destOrd="0" presId="urn:microsoft.com/office/officeart/2008/layout/SquareAccentList"/>
    <dgm:cxn modelId="{0E816C7B-D2E5-407C-AA7D-023E5498F438}" type="presParOf" srcId="{ED098378-47FC-473E-93ED-2A9D222E78E7}" destId="{50D83939-166B-4290-A4A8-E28DB2DEFA3E}" srcOrd="0" destOrd="0" presId="urn:microsoft.com/office/officeart/2008/layout/SquareAccentList"/>
    <dgm:cxn modelId="{D14BA686-E805-43C3-8F49-9D635161A736}" type="presParOf" srcId="{ED098378-47FC-473E-93ED-2A9D222E78E7}" destId="{2A67D097-D533-4CFD-94A9-9B359DA7BE11}" srcOrd="1" destOrd="0" presId="urn:microsoft.com/office/officeart/2008/layout/SquareAccentList"/>
    <dgm:cxn modelId="{3C510380-5718-4640-9CC2-09768A901B49}" type="presParOf" srcId="{EA224629-6C4D-4386-ADA8-9DEF8FABEF22}" destId="{8785205E-5252-4E60-A1BD-87E1E8477C16}" srcOrd="2" destOrd="0" presId="urn:microsoft.com/office/officeart/2008/layout/SquareAccentList"/>
    <dgm:cxn modelId="{127B34CB-1B8E-4F3E-99B6-D8B5C8563A94}" type="presParOf" srcId="{8785205E-5252-4E60-A1BD-87E1E8477C16}" destId="{C2F336B4-806C-4C99-9685-28797D49E7A9}" srcOrd="0" destOrd="0" presId="urn:microsoft.com/office/officeart/2008/layout/SquareAccentList"/>
    <dgm:cxn modelId="{63660189-452B-4F12-A76E-13831FD7E8FA}" type="presParOf" srcId="{C2F336B4-806C-4C99-9685-28797D49E7A9}" destId="{31E61C72-97F8-45AC-8F00-D523FC7F3D5B}" srcOrd="0" destOrd="0" presId="urn:microsoft.com/office/officeart/2008/layout/SquareAccentList"/>
    <dgm:cxn modelId="{64B6CFDD-FA15-470B-B5D7-5CD348B10722}" type="presParOf" srcId="{C2F336B4-806C-4C99-9685-28797D49E7A9}" destId="{BF6F4AF6-C712-4E56-B203-B18F5A4D53D6}" srcOrd="1" destOrd="0" presId="urn:microsoft.com/office/officeart/2008/layout/SquareAccentList"/>
    <dgm:cxn modelId="{D88BAA08-7A16-48E9-A101-1EA8AFEF32AD}" type="presParOf" srcId="{C2F336B4-806C-4C99-9685-28797D49E7A9}" destId="{982DD1D8-1E0B-4318-A521-6704C2AB0B09}" srcOrd="2" destOrd="0" presId="urn:microsoft.com/office/officeart/2008/layout/SquareAccentList"/>
    <dgm:cxn modelId="{A8FE7F62-4608-4F2E-9635-3502A9FFC49C}" type="presParOf" srcId="{8785205E-5252-4E60-A1BD-87E1E8477C16}" destId="{BE408D48-6CBD-434F-B033-AE0374C5C77F}" srcOrd="1" destOrd="0" presId="urn:microsoft.com/office/officeart/2008/layout/SquareAccentList"/>
    <dgm:cxn modelId="{6EF1CF01-9F32-4B80-9C63-D113D830673E}" type="presParOf" srcId="{BE408D48-6CBD-434F-B033-AE0374C5C77F}" destId="{86408899-F817-441E-9EAF-8C732F7EC7A2}" srcOrd="0" destOrd="0" presId="urn:microsoft.com/office/officeart/2008/layout/SquareAccentList"/>
    <dgm:cxn modelId="{8C5A7735-D9A8-4169-85A0-30852C43634D}" type="presParOf" srcId="{86408899-F817-441E-9EAF-8C732F7EC7A2}" destId="{B79B3F23-9E65-4C07-A342-8F72557F0361}" srcOrd="0" destOrd="0" presId="urn:microsoft.com/office/officeart/2008/layout/SquareAccentList"/>
    <dgm:cxn modelId="{D6BEC377-413C-40D4-82A0-2B184CA0471B}" type="presParOf" srcId="{86408899-F817-441E-9EAF-8C732F7EC7A2}" destId="{B3EDAF09-3D6D-43B2-AA56-E72C89C06FB6}" srcOrd="1" destOrd="0" presId="urn:microsoft.com/office/officeart/2008/layout/SquareAccentList"/>
    <dgm:cxn modelId="{CB630ECE-AF5C-4A02-A8C8-9C1DE87A6B59}" type="presParOf" srcId="{BE408D48-6CBD-434F-B033-AE0374C5C77F}" destId="{ABF71229-8AFE-413A-A143-1D9490EE49A2}" srcOrd="1" destOrd="0" presId="urn:microsoft.com/office/officeart/2008/layout/SquareAccentList"/>
    <dgm:cxn modelId="{7C1A58F9-C50E-447E-8DEC-F47C1892E708}" type="presParOf" srcId="{ABF71229-8AFE-413A-A143-1D9490EE49A2}" destId="{EDF11245-D725-4FEA-90D1-440CC4738214}" srcOrd="0" destOrd="0" presId="urn:microsoft.com/office/officeart/2008/layout/SquareAccentList"/>
    <dgm:cxn modelId="{BCC6172B-DFD5-4DF0-84E9-F9C1644B475F}" type="presParOf" srcId="{ABF71229-8AFE-413A-A143-1D9490EE49A2}" destId="{D6C4DE5C-FEC2-4987-BC99-970E56B8BF74}" srcOrd="1" destOrd="0" presId="urn:microsoft.com/office/officeart/2008/layout/SquareAccentList"/>
    <dgm:cxn modelId="{15735896-DA09-4196-A4D3-AE8BF7AB6C64}" type="presParOf" srcId="{BE408D48-6CBD-434F-B033-AE0374C5C77F}" destId="{A6A58B4E-24E6-4C61-BB59-4EBA3B8F7EC2}" srcOrd="2" destOrd="0" presId="urn:microsoft.com/office/officeart/2008/layout/SquareAccentList"/>
    <dgm:cxn modelId="{3878D5F5-FDD3-47E1-832A-2D24B515AA4E}" type="presParOf" srcId="{A6A58B4E-24E6-4C61-BB59-4EBA3B8F7EC2}" destId="{6BE476A8-7504-418A-AE39-D52BB884E58A}" srcOrd="0" destOrd="0" presId="urn:microsoft.com/office/officeart/2008/layout/SquareAccentList"/>
    <dgm:cxn modelId="{5C0C9496-6E84-4E75-8895-7DA9AFAA4AC2}" type="presParOf" srcId="{A6A58B4E-24E6-4C61-BB59-4EBA3B8F7EC2}" destId="{A05DBEE9-6FC6-4E59-BC45-067C4B43889B}"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19914-3652-4755-862A-821BF72A5C95}">
      <dsp:nvSpPr>
        <dsp:cNvPr id="0" name=""/>
        <dsp:cNvSpPr/>
      </dsp:nvSpPr>
      <dsp:spPr>
        <a:xfrm>
          <a:off x="6035" y="750874"/>
          <a:ext cx="3552860" cy="417983"/>
        </a:xfrm>
        <a:prstGeom prst="rect">
          <a:avLst/>
        </a:prstGeom>
        <a:solidFill>
          <a:srgbClr val="A5A5A5">
            <a:hueOff val="0"/>
            <a:satOff val="0"/>
            <a:lumOff val="0"/>
            <a:alphaOff val="0"/>
          </a:srgbClr>
        </a:solidFill>
        <a:ln w="12700" cap="flat" cmpd="sng" algn="ctr">
          <a:solidFill>
            <a:srgbClr val="A5A5A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83DAFD-B804-40E8-9CCE-492994CC9708}">
      <dsp:nvSpPr>
        <dsp:cNvPr id="0" name=""/>
        <dsp:cNvSpPr/>
      </dsp:nvSpPr>
      <dsp:spPr>
        <a:xfrm>
          <a:off x="6035" y="907851"/>
          <a:ext cx="261005" cy="261005"/>
        </a:xfrm>
        <a:prstGeom prst="rect">
          <a:avLst/>
        </a:prstGeom>
        <a:solidFill>
          <a:sysClr val="window" lastClr="FFFFFF">
            <a:alpha val="90000"/>
            <a:hueOff val="0"/>
            <a:satOff val="0"/>
            <a:lumOff val="0"/>
            <a:alphaOff val="0"/>
          </a:sysClr>
        </a:solidFill>
        <a:ln w="12700" cap="flat" cmpd="sng" algn="ctr">
          <a:solidFill>
            <a:srgbClr val="A5A5A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A533115F-2FD8-405A-899A-3A3ADE368BA8}">
      <dsp:nvSpPr>
        <dsp:cNvPr id="0" name=""/>
        <dsp:cNvSpPr/>
      </dsp:nvSpPr>
      <dsp:spPr>
        <a:xfrm>
          <a:off x="6035" y="0"/>
          <a:ext cx="3552860" cy="75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l" defTabSz="1333500">
            <a:lnSpc>
              <a:spcPct val="90000"/>
            </a:lnSpc>
            <a:spcBef>
              <a:spcPct val="0"/>
            </a:spcBef>
            <a:spcAft>
              <a:spcPct val="35000"/>
            </a:spcAft>
          </a:pPr>
          <a:r>
            <a:rPr lang="es-SV" sz="3000" kern="1200" dirty="0">
              <a:solidFill>
                <a:sysClr val="windowText" lastClr="000000">
                  <a:hueOff val="0"/>
                  <a:satOff val="0"/>
                  <a:lumOff val="0"/>
                  <a:alphaOff val="0"/>
                </a:sysClr>
              </a:solidFill>
              <a:latin typeface="Calibri" panose="020F0502020204030204"/>
              <a:ea typeface="+mn-ea"/>
              <a:cs typeface="+mn-cs"/>
            </a:rPr>
            <a:t>PREVENCIÓN</a:t>
          </a:r>
        </a:p>
      </dsp:txBody>
      <dsp:txXfrm>
        <a:off x="6035" y="0"/>
        <a:ext cx="3552860" cy="750874"/>
      </dsp:txXfrm>
    </dsp:sp>
    <dsp:sp modelId="{2B78BE8B-7526-4876-9BDA-8DAA6B1C49D2}">
      <dsp:nvSpPr>
        <dsp:cNvPr id="0" name=""/>
        <dsp:cNvSpPr/>
      </dsp:nvSpPr>
      <dsp:spPr>
        <a:xfrm>
          <a:off x="6035" y="1516248"/>
          <a:ext cx="260999" cy="260999"/>
        </a:xfrm>
        <a:prstGeom prst="rect">
          <a:avLst/>
        </a:prstGeom>
        <a:solidFill>
          <a:sysClr val="window" lastClr="FFFFFF">
            <a:hueOff val="0"/>
            <a:satOff val="0"/>
            <a:lumOff val="0"/>
            <a:alphaOff val="0"/>
          </a:sysClr>
        </a:solidFill>
        <a:ln w="12700" cap="flat" cmpd="sng" algn="ctr">
          <a:solidFill>
            <a:srgbClr val="A5A5A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F4553A4B-853F-45BF-83D9-6F50B38EACC0}">
      <dsp:nvSpPr>
        <dsp:cNvPr id="0" name=""/>
        <dsp:cNvSpPr/>
      </dsp:nvSpPr>
      <dsp:spPr>
        <a:xfrm>
          <a:off x="254735" y="1426791"/>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15 instituciones cuentan con al menos un plan, política, acciones y/o estrategias encaminadas a la prevención, atención y erradicación de la violencia contra las niñas y adolescentes, mujeres adultas y adultas mayores en sus diversas manifestaciones.</a:t>
          </a:r>
        </a:p>
      </dsp:txBody>
      <dsp:txXfrm>
        <a:off x="254735" y="1426791"/>
        <a:ext cx="3304160" cy="608390"/>
      </dsp:txXfrm>
    </dsp:sp>
    <dsp:sp modelId="{C6D09BC6-3B6F-4B79-8663-862CC293D94E}">
      <dsp:nvSpPr>
        <dsp:cNvPr id="0" name=""/>
        <dsp:cNvSpPr/>
      </dsp:nvSpPr>
      <dsp:spPr>
        <a:xfrm>
          <a:off x="6035" y="2401377"/>
          <a:ext cx="260999" cy="260999"/>
        </a:xfrm>
        <a:prstGeom prst="rect">
          <a:avLst/>
        </a:prstGeom>
        <a:solidFill>
          <a:sysClr val="window" lastClr="FFFFFF">
            <a:hueOff val="0"/>
            <a:satOff val="0"/>
            <a:lumOff val="0"/>
            <a:alphaOff val="0"/>
          </a:sysClr>
        </a:solidFill>
        <a:ln w="12700" cap="flat" cmpd="sng" algn="ctr">
          <a:solidFill>
            <a:srgbClr val="A5A5A5">
              <a:hueOff val="301178"/>
              <a:satOff val="11111"/>
              <a:lumOff val="-1634"/>
              <a:alphaOff val="0"/>
            </a:srgbClr>
          </a:solidFill>
          <a:prstDash val="solid"/>
          <a:miter lim="800000"/>
        </a:ln>
        <a:effectLst/>
      </dsp:spPr>
      <dsp:style>
        <a:lnRef idx="2">
          <a:scrgbClr r="0" g="0" b="0"/>
        </a:lnRef>
        <a:fillRef idx="1">
          <a:scrgbClr r="0" g="0" b="0"/>
        </a:fillRef>
        <a:effectRef idx="0">
          <a:scrgbClr r="0" g="0" b="0"/>
        </a:effectRef>
        <a:fontRef idx="minor"/>
      </dsp:style>
    </dsp:sp>
    <dsp:sp modelId="{789EF700-7FAB-4C75-84A8-046B4E80FEBF}">
      <dsp:nvSpPr>
        <dsp:cNvPr id="0" name=""/>
        <dsp:cNvSpPr/>
      </dsp:nvSpPr>
      <dsp:spPr>
        <a:xfrm>
          <a:off x="254735" y="2299928"/>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Creación e implementación de Protocolos de prevención y atención de casos de acoso sexual y acoso laboral. </a:t>
          </a:r>
        </a:p>
      </dsp:txBody>
      <dsp:txXfrm>
        <a:off x="254735" y="2299928"/>
        <a:ext cx="3304160" cy="608390"/>
      </dsp:txXfrm>
    </dsp:sp>
    <dsp:sp modelId="{3E5FACCD-2A47-416B-98D7-5DB184BC7EF4}">
      <dsp:nvSpPr>
        <dsp:cNvPr id="0" name=""/>
        <dsp:cNvSpPr/>
      </dsp:nvSpPr>
      <dsp:spPr>
        <a:xfrm>
          <a:off x="6035" y="3466986"/>
          <a:ext cx="260999" cy="260999"/>
        </a:xfrm>
        <a:prstGeom prst="rect">
          <a:avLst/>
        </a:prstGeom>
        <a:solidFill>
          <a:sysClr val="window" lastClr="FFFFFF">
            <a:hueOff val="0"/>
            <a:satOff val="0"/>
            <a:lumOff val="0"/>
            <a:alphaOff val="0"/>
          </a:sysClr>
        </a:solidFill>
        <a:ln w="12700" cap="flat" cmpd="sng" algn="ctr">
          <a:solidFill>
            <a:srgbClr val="A5A5A5">
              <a:hueOff val="602355"/>
              <a:satOff val="22222"/>
              <a:lumOff val="-3268"/>
              <a:alphaOff val="0"/>
            </a:srgbClr>
          </a:solidFill>
          <a:prstDash val="solid"/>
          <a:miter lim="800000"/>
        </a:ln>
        <a:effectLst/>
      </dsp:spPr>
      <dsp:style>
        <a:lnRef idx="2">
          <a:scrgbClr r="0" g="0" b="0"/>
        </a:lnRef>
        <a:fillRef idx="1">
          <a:scrgbClr r="0" g="0" b="0"/>
        </a:fillRef>
        <a:effectRef idx="0">
          <a:scrgbClr r="0" g="0" b="0"/>
        </a:effectRef>
        <a:fontRef idx="minor"/>
      </dsp:style>
    </dsp:sp>
    <dsp:sp modelId="{39D475AE-CF8D-45C7-B59B-A3763ECD2DA1}">
      <dsp:nvSpPr>
        <dsp:cNvPr id="0" name=""/>
        <dsp:cNvSpPr/>
      </dsp:nvSpPr>
      <dsp:spPr>
        <a:xfrm>
          <a:off x="254735" y="3293406"/>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Procesos de formación dirigidos a personal institucional, sobre: prevención de la violencia de género; violencia sexual, laboral y feminicida; Masculinidad Hegemónica y Técnicas Practicas para la Prevención de la Violencia  desde las Masculinidades. </a:t>
          </a:r>
        </a:p>
      </dsp:txBody>
      <dsp:txXfrm>
        <a:off x="254735" y="3293406"/>
        <a:ext cx="3304160" cy="608390"/>
      </dsp:txXfrm>
    </dsp:sp>
    <dsp:sp modelId="{3E44C408-3DC1-49D3-ABAD-1DCADAD2F63B}">
      <dsp:nvSpPr>
        <dsp:cNvPr id="0" name=""/>
        <dsp:cNvSpPr/>
      </dsp:nvSpPr>
      <dsp:spPr>
        <a:xfrm>
          <a:off x="6035" y="4844485"/>
          <a:ext cx="260999" cy="260999"/>
        </a:xfrm>
        <a:prstGeom prst="rect">
          <a:avLst/>
        </a:prstGeom>
        <a:solidFill>
          <a:sysClr val="window" lastClr="FFFFFF">
            <a:hueOff val="0"/>
            <a:satOff val="0"/>
            <a:lumOff val="0"/>
            <a:alphaOff val="0"/>
          </a:sysClr>
        </a:solidFill>
        <a:ln w="12700" cap="flat" cmpd="sng" algn="ctr">
          <a:solidFill>
            <a:srgbClr val="A5A5A5">
              <a:hueOff val="903533"/>
              <a:satOff val="33333"/>
              <a:lumOff val="-4902"/>
              <a:alphaOff val="0"/>
            </a:srgbClr>
          </a:solidFill>
          <a:prstDash val="solid"/>
          <a:miter lim="800000"/>
        </a:ln>
        <a:effectLst/>
      </dsp:spPr>
      <dsp:style>
        <a:lnRef idx="2">
          <a:scrgbClr r="0" g="0" b="0"/>
        </a:lnRef>
        <a:fillRef idx="1">
          <a:scrgbClr r="0" g="0" b="0"/>
        </a:fillRef>
        <a:effectRef idx="0">
          <a:scrgbClr r="0" g="0" b="0"/>
        </a:effectRef>
        <a:fontRef idx="minor"/>
      </dsp:style>
    </dsp:sp>
    <dsp:sp modelId="{ABD7E525-80F4-4B48-9171-3A68C45FD862}">
      <dsp:nvSpPr>
        <dsp:cNvPr id="0" name=""/>
        <dsp:cNvSpPr/>
      </dsp:nvSpPr>
      <dsp:spPr>
        <a:xfrm>
          <a:off x="254735" y="4670869"/>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Elaborados contenidos didácticos a ser implementados en los diferentes niveles educativos, sobre Educación Integral de la Sexualidad (EIS), prevención del embarazo en adolescentes, prevención de las violencias de género y desarrollo de nuevas masculinidades.</a:t>
          </a:r>
        </a:p>
      </dsp:txBody>
      <dsp:txXfrm>
        <a:off x="254735" y="4670869"/>
        <a:ext cx="3304160" cy="608390"/>
      </dsp:txXfrm>
    </dsp:sp>
    <dsp:sp modelId="{62CB0309-B7E2-4DB6-8783-D74BD9150410}">
      <dsp:nvSpPr>
        <dsp:cNvPr id="0" name=""/>
        <dsp:cNvSpPr/>
      </dsp:nvSpPr>
      <dsp:spPr>
        <a:xfrm>
          <a:off x="3736538" y="750874"/>
          <a:ext cx="3552860" cy="417983"/>
        </a:xfrm>
        <a:prstGeom prst="rect">
          <a:avLst/>
        </a:prstGeom>
        <a:solidFill>
          <a:srgbClr val="A5A5A5">
            <a:hueOff val="1355300"/>
            <a:satOff val="50000"/>
            <a:lumOff val="-7353"/>
            <a:alphaOff val="0"/>
          </a:srgbClr>
        </a:solidFill>
        <a:ln w="12700" cap="flat" cmpd="sng" algn="ctr">
          <a:solidFill>
            <a:srgbClr val="A5A5A5">
              <a:hueOff val="1355300"/>
              <a:satOff val="50000"/>
              <a:lumOff val="-7353"/>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CF9CA0-4DE5-498A-A5CF-D7A1575A41B2}">
      <dsp:nvSpPr>
        <dsp:cNvPr id="0" name=""/>
        <dsp:cNvSpPr/>
      </dsp:nvSpPr>
      <dsp:spPr>
        <a:xfrm>
          <a:off x="3736538" y="907851"/>
          <a:ext cx="261005" cy="261005"/>
        </a:xfrm>
        <a:prstGeom prst="rect">
          <a:avLst/>
        </a:prstGeom>
        <a:solidFill>
          <a:sysClr val="window" lastClr="FFFFFF">
            <a:alpha val="90000"/>
            <a:hueOff val="0"/>
            <a:satOff val="0"/>
            <a:lumOff val="0"/>
            <a:alphaOff val="0"/>
          </a:sysClr>
        </a:solidFill>
        <a:ln w="12700" cap="flat" cmpd="sng" algn="ctr">
          <a:solidFill>
            <a:srgbClr val="A5A5A5">
              <a:hueOff val="1355300"/>
              <a:satOff val="50000"/>
              <a:lumOff val="-7353"/>
              <a:alphaOff val="0"/>
            </a:srgbClr>
          </a:solidFill>
          <a:prstDash val="solid"/>
          <a:miter lim="800000"/>
        </a:ln>
        <a:effectLst/>
      </dsp:spPr>
      <dsp:style>
        <a:lnRef idx="2">
          <a:scrgbClr r="0" g="0" b="0"/>
        </a:lnRef>
        <a:fillRef idx="1">
          <a:scrgbClr r="0" g="0" b="0"/>
        </a:fillRef>
        <a:effectRef idx="0">
          <a:scrgbClr r="0" g="0" b="0"/>
        </a:effectRef>
        <a:fontRef idx="minor"/>
      </dsp:style>
    </dsp:sp>
    <dsp:sp modelId="{B751E58B-1172-43DC-A7E3-E82780FABED5}">
      <dsp:nvSpPr>
        <dsp:cNvPr id="0" name=""/>
        <dsp:cNvSpPr/>
      </dsp:nvSpPr>
      <dsp:spPr>
        <a:xfrm>
          <a:off x="3736538" y="0"/>
          <a:ext cx="3552860" cy="75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l" defTabSz="1333500">
            <a:lnSpc>
              <a:spcPct val="90000"/>
            </a:lnSpc>
            <a:spcBef>
              <a:spcPct val="0"/>
            </a:spcBef>
            <a:spcAft>
              <a:spcPct val="35000"/>
            </a:spcAft>
          </a:pPr>
          <a:r>
            <a:rPr lang="es-SV" sz="3000" kern="1200" dirty="0">
              <a:solidFill>
                <a:sysClr val="windowText" lastClr="000000">
                  <a:hueOff val="0"/>
                  <a:satOff val="0"/>
                  <a:lumOff val="0"/>
                  <a:alphaOff val="0"/>
                </a:sysClr>
              </a:solidFill>
              <a:latin typeface="Calibri" panose="020F0502020204030204"/>
              <a:ea typeface="+mn-ea"/>
              <a:cs typeface="+mn-cs"/>
            </a:rPr>
            <a:t>ATENCIÓN</a:t>
          </a:r>
        </a:p>
      </dsp:txBody>
      <dsp:txXfrm>
        <a:off x="3736538" y="0"/>
        <a:ext cx="3552860" cy="750874"/>
      </dsp:txXfrm>
    </dsp:sp>
    <dsp:sp modelId="{7CFE267A-BE3F-4BB7-90E7-E42728053A35}">
      <dsp:nvSpPr>
        <dsp:cNvPr id="0" name=""/>
        <dsp:cNvSpPr/>
      </dsp:nvSpPr>
      <dsp:spPr>
        <a:xfrm>
          <a:off x="3736538" y="1516248"/>
          <a:ext cx="260999" cy="260999"/>
        </a:xfrm>
        <a:prstGeom prst="rect">
          <a:avLst/>
        </a:prstGeom>
        <a:solidFill>
          <a:sysClr val="window" lastClr="FFFFFF">
            <a:hueOff val="0"/>
            <a:satOff val="0"/>
            <a:lumOff val="0"/>
            <a:alphaOff val="0"/>
          </a:sysClr>
        </a:solidFill>
        <a:ln w="12700" cap="flat" cmpd="sng" algn="ctr">
          <a:solidFill>
            <a:srgbClr val="A5A5A5">
              <a:hueOff val="1204711"/>
              <a:satOff val="44444"/>
              <a:lumOff val="-6536"/>
              <a:alphaOff val="0"/>
            </a:srgbClr>
          </a:solidFill>
          <a:prstDash val="solid"/>
          <a:miter lim="800000"/>
        </a:ln>
        <a:effectLst/>
      </dsp:spPr>
      <dsp:style>
        <a:lnRef idx="2">
          <a:scrgbClr r="0" g="0" b="0"/>
        </a:lnRef>
        <a:fillRef idx="1">
          <a:scrgbClr r="0" g="0" b="0"/>
        </a:fillRef>
        <a:effectRef idx="0">
          <a:scrgbClr r="0" g="0" b="0"/>
        </a:effectRef>
        <a:fontRef idx="minor"/>
      </dsp:style>
    </dsp:sp>
    <dsp:sp modelId="{D0BFEAF1-1631-4B1A-AEC7-3A235EE822EB}">
      <dsp:nvSpPr>
        <dsp:cNvPr id="0" name=""/>
        <dsp:cNvSpPr/>
      </dsp:nvSpPr>
      <dsp:spPr>
        <a:xfrm>
          <a:off x="3985239" y="1342553"/>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18 instituciones cuentan con instrumentos normativos para la atención integral de mujeres, en todo su ciclo de vida que enfrentan hechos de violencia</a:t>
          </a:r>
        </a:p>
      </dsp:txBody>
      <dsp:txXfrm>
        <a:off x="3985239" y="1342553"/>
        <a:ext cx="3304160" cy="608390"/>
      </dsp:txXfrm>
    </dsp:sp>
    <dsp:sp modelId="{EC55C932-D023-4F9B-B2C2-38A1BAAA2614}">
      <dsp:nvSpPr>
        <dsp:cNvPr id="0" name=""/>
        <dsp:cNvSpPr/>
      </dsp:nvSpPr>
      <dsp:spPr>
        <a:xfrm>
          <a:off x="3736538" y="2678091"/>
          <a:ext cx="260999" cy="260999"/>
        </a:xfrm>
        <a:prstGeom prst="rect">
          <a:avLst/>
        </a:prstGeom>
        <a:solidFill>
          <a:sysClr val="window" lastClr="FFFFFF">
            <a:hueOff val="0"/>
            <a:satOff val="0"/>
            <a:lumOff val="0"/>
            <a:alphaOff val="0"/>
          </a:sysClr>
        </a:solidFill>
        <a:ln w="12700" cap="flat" cmpd="sng" algn="ctr">
          <a:solidFill>
            <a:srgbClr val="A5A5A5">
              <a:hueOff val="1505888"/>
              <a:satOff val="55556"/>
              <a:lumOff val="-8170"/>
              <a:alphaOff val="0"/>
            </a:srgbClr>
          </a:solidFill>
          <a:prstDash val="solid"/>
          <a:miter lim="800000"/>
        </a:ln>
        <a:effectLst/>
      </dsp:spPr>
      <dsp:style>
        <a:lnRef idx="2">
          <a:scrgbClr r="0" g="0" b="0"/>
        </a:lnRef>
        <a:fillRef idx="1">
          <a:scrgbClr r="0" g="0" b="0"/>
        </a:fillRef>
        <a:effectRef idx="0">
          <a:scrgbClr r="0" g="0" b="0"/>
        </a:effectRef>
        <a:fontRef idx="minor"/>
      </dsp:style>
    </dsp:sp>
    <dsp:sp modelId="{DEED051B-236C-473A-87C4-96F1214D4714}">
      <dsp:nvSpPr>
        <dsp:cNvPr id="0" name=""/>
        <dsp:cNvSpPr/>
      </dsp:nvSpPr>
      <dsp:spPr>
        <a:xfrm>
          <a:off x="3985239" y="2504396"/>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Implementada plataforma electrónica para la toma de denuncias actualizada por parte de la PNC</a:t>
          </a:r>
        </a:p>
      </dsp:txBody>
      <dsp:txXfrm>
        <a:off x="3985239" y="2504396"/>
        <a:ext cx="3304160" cy="608390"/>
      </dsp:txXfrm>
    </dsp:sp>
    <dsp:sp modelId="{50D83939-166B-4290-A4A8-E28DB2DEFA3E}">
      <dsp:nvSpPr>
        <dsp:cNvPr id="0" name=""/>
        <dsp:cNvSpPr/>
      </dsp:nvSpPr>
      <dsp:spPr>
        <a:xfrm>
          <a:off x="3736538" y="4044518"/>
          <a:ext cx="260999" cy="260999"/>
        </a:xfrm>
        <a:prstGeom prst="rect">
          <a:avLst/>
        </a:prstGeom>
        <a:solidFill>
          <a:sysClr val="window" lastClr="FFFFFF">
            <a:hueOff val="0"/>
            <a:satOff val="0"/>
            <a:lumOff val="0"/>
            <a:alphaOff val="0"/>
          </a:sysClr>
        </a:solidFill>
        <a:ln w="12700" cap="flat" cmpd="sng" algn="ctr">
          <a:solidFill>
            <a:srgbClr val="A5A5A5">
              <a:hueOff val="1807066"/>
              <a:satOff val="66667"/>
              <a:lumOff val="-9804"/>
              <a:alphaOff val="0"/>
            </a:srgbClr>
          </a:solidFill>
          <a:prstDash val="solid"/>
          <a:miter lim="800000"/>
        </a:ln>
        <a:effectLst/>
      </dsp:spPr>
      <dsp:style>
        <a:lnRef idx="2">
          <a:scrgbClr r="0" g="0" b="0"/>
        </a:lnRef>
        <a:fillRef idx="1">
          <a:scrgbClr r="0" g="0" b="0"/>
        </a:fillRef>
        <a:effectRef idx="0">
          <a:scrgbClr r="0" g="0" b="0"/>
        </a:effectRef>
        <a:fontRef idx="minor"/>
      </dsp:style>
    </dsp:sp>
    <dsp:sp modelId="{2A67D097-D533-4CFD-94A9-9B359DA7BE11}">
      <dsp:nvSpPr>
        <dsp:cNvPr id="0" name=""/>
        <dsp:cNvSpPr/>
      </dsp:nvSpPr>
      <dsp:spPr>
        <a:xfrm>
          <a:off x="3985239" y="3870872"/>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Funcionando mecanismos o sistemas de coordinación interinstitucional para la prevención, atención y protección a mujeres que enfrentan violencia basada en género en contexto de violencia social: Servicios de atención Integral en Ciudad Mujer; Consejo Nacional contra la Trata de Personas; Comité Nacional de Prevención del Embarazo en Niñas y Adolescentes.</a:t>
          </a:r>
        </a:p>
      </dsp:txBody>
      <dsp:txXfrm>
        <a:off x="3985239" y="3870872"/>
        <a:ext cx="3304160" cy="608390"/>
      </dsp:txXfrm>
    </dsp:sp>
    <dsp:sp modelId="{31E61C72-97F8-45AC-8F00-D523FC7F3D5B}">
      <dsp:nvSpPr>
        <dsp:cNvPr id="0" name=""/>
        <dsp:cNvSpPr/>
      </dsp:nvSpPr>
      <dsp:spPr>
        <a:xfrm>
          <a:off x="7467042" y="750874"/>
          <a:ext cx="3552860" cy="417983"/>
        </a:xfrm>
        <a:prstGeom prst="rect">
          <a:avLst/>
        </a:prstGeom>
        <a:solidFill>
          <a:srgbClr val="A5A5A5">
            <a:hueOff val="2710599"/>
            <a:satOff val="100000"/>
            <a:lumOff val="-14706"/>
            <a:alphaOff val="0"/>
          </a:srgbClr>
        </a:solidFill>
        <a:ln w="12700" cap="flat" cmpd="sng" algn="ctr">
          <a:solidFill>
            <a:srgbClr val="A5A5A5">
              <a:hueOff val="2710599"/>
              <a:satOff val="100000"/>
              <a:lumOff val="-14706"/>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6F4AF6-C712-4E56-B203-B18F5A4D53D6}">
      <dsp:nvSpPr>
        <dsp:cNvPr id="0" name=""/>
        <dsp:cNvSpPr/>
      </dsp:nvSpPr>
      <dsp:spPr>
        <a:xfrm>
          <a:off x="7467042" y="907851"/>
          <a:ext cx="261005" cy="261005"/>
        </a:xfrm>
        <a:prstGeom prst="rect">
          <a:avLst/>
        </a:prstGeom>
        <a:solidFill>
          <a:sysClr val="window" lastClr="FFFFFF">
            <a:alpha val="90000"/>
            <a:hueOff val="0"/>
            <a:satOff val="0"/>
            <a:lumOff val="0"/>
            <a:alphaOff val="0"/>
          </a:sysClr>
        </a:solidFill>
        <a:ln w="12700" cap="flat" cmpd="sng" algn="ctr">
          <a:solidFill>
            <a:srgbClr val="A5A5A5">
              <a:hueOff val="2710599"/>
              <a:satOff val="100000"/>
              <a:lumOff val="-14706"/>
              <a:alphaOff val="0"/>
            </a:srgbClr>
          </a:solidFill>
          <a:prstDash val="solid"/>
          <a:miter lim="800000"/>
        </a:ln>
        <a:effectLst/>
      </dsp:spPr>
      <dsp:style>
        <a:lnRef idx="2">
          <a:scrgbClr r="0" g="0" b="0"/>
        </a:lnRef>
        <a:fillRef idx="1">
          <a:scrgbClr r="0" g="0" b="0"/>
        </a:fillRef>
        <a:effectRef idx="0">
          <a:scrgbClr r="0" g="0" b="0"/>
        </a:effectRef>
        <a:fontRef idx="minor"/>
      </dsp:style>
    </dsp:sp>
    <dsp:sp modelId="{982DD1D8-1E0B-4318-A521-6704C2AB0B09}">
      <dsp:nvSpPr>
        <dsp:cNvPr id="0" name=""/>
        <dsp:cNvSpPr/>
      </dsp:nvSpPr>
      <dsp:spPr>
        <a:xfrm>
          <a:off x="7467042" y="0"/>
          <a:ext cx="3552860" cy="75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l" defTabSz="1333500">
            <a:lnSpc>
              <a:spcPct val="90000"/>
            </a:lnSpc>
            <a:spcBef>
              <a:spcPct val="0"/>
            </a:spcBef>
            <a:spcAft>
              <a:spcPct val="35000"/>
            </a:spcAft>
          </a:pPr>
          <a:r>
            <a:rPr lang="es-SV" sz="3000" kern="1200" dirty="0">
              <a:solidFill>
                <a:sysClr val="windowText" lastClr="000000">
                  <a:hueOff val="0"/>
                  <a:satOff val="0"/>
                  <a:lumOff val="0"/>
                  <a:alphaOff val="0"/>
                </a:sysClr>
              </a:solidFill>
              <a:latin typeface="Calibri" panose="020F0502020204030204"/>
              <a:ea typeface="+mn-ea"/>
              <a:cs typeface="+mn-cs"/>
            </a:rPr>
            <a:t>ACCESO A LA JUSTICIA</a:t>
          </a:r>
        </a:p>
      </dsp:txBody>
      <dsp:txXfrm>
        <a:off x="7467042" y="0"/>
        <a:ext cx="3552860" cy="750874"/>
      </dsp:txXfrm>
    </dsp:sp>
    <dsp:sp modelId="{B79B3F23-9E65-4C07-A342-8F72557F0361}">
      <dsp:nvSpPr>
        <dsp:cNvPr id="0" name=""/>
        <dsp:cNvSpPr/>
      </dsp:nvSpPr>
      <dsp:spPr>
        <a:xfrm>
          <a:off x="7467042" y="1516248"/>
          <a:ext cx="260999" cy="260999"/>
        </a:xfrm>
        <a:prstGeom prst="rect">
          <a:avLst/>
        </a:prstGeom>
        <a:solidFill>
          <a:sysClr val="window" lastClr="FFFFFF">
            <a:hueOff val="0"/>
            <a:satOff val="0"/>
            <a:lumOff val="0"/>
            <a:alphaOff val="0"/>
          </a:sysClr>
        </a:solidFill>
        <a:ln w="12700" cap="flat" cmpd="sng" algn="ctr">
          <a:solidFill>
            <a:srgbClr val="A5A5A5">
              <a:hueOff val="2108244"/>
              <a:satOff val="77778"/>
              <a:lumOff val="-11438"/>
              <a:alphaOff val="0"/>
            </a:srgbClr>
          </a:solidFill>
          <a:prstDash val="solid"/>
          <a:miter lim="800000"/>
        </a:ln>
        <a:effectLst/>
      </dsp:spPr>
      <dsp:style>
        <a:lnRef idx="2">
          <a:scrgbClr r="0" g="0" b="0"/>
        </a:lnRef>
        <a:fillRef idx="1">
          <a:scrgbClr r="0" g="0" b="0"/>
        </a:fillRef>
        <a:effectRef idx="0">
          <a:scrgbClr r="0" g="0" b="0"/>
        </a:effectRef>
        <a:fontRef idx="minor"/>
      </dsp:style>
    </dsp:sp>
    <dsp:sp modelId="{B3EDAF09-3D6D-43B2-AA56-E72C89C06FB6}">
      <dsp:nvSpPr>
        <dsp:cNvPr id="0" name=""/>
        <dsp:cNvSpPr/>
      </dsp:nvSpPr>
      <dsp:spPr>
        <a:xfrm>
          <a:off x="7715742" y="1342553"/>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Funcionando 7 Tribunales Especializados para una Vida Libre de Violencia y no </a:t>
          </a:r>
          <a:r>
            <a:rPr lang="es-SV" sz="1200" kern="1200" dirty="0" smtClean="0">
              <a:solidFill>
                <a:sysClr val="windowText" lastClr="000000"/>
              </a:solidFill>
              <a:latin typeface="Museo Sans 300" panose="02000000000000000000" pitchFamily="50" charset="0"/>
              <a:ea typeface="+mn-ea"/>
              <a:cs typeface="+mn-cs"/>
            </a:rPr>
            <a:t>discriminación. </a:t>
          </a:r>
          <a:endParaRPr lang="es-SV" sz="1200" kern="1200" dirty="0">
            <a:solidFill>
              <a:sysClr val="windowText" lastClr="000000"/>
            </a:solidFill>
            <a:latin typeface="Museo Sans 300" panose="02000000000000000000" pitchFamily="50" charset="0"/>
            <a:ea typeface="+mn-ea"/>
            <a:cs typeface="+mn-cs"/>
          </a:endParaRPr>
        </a:p>
      </dsp:txBody>
      <dsp:txXfrm>
        <a:off x="7715742" y="1342553"/>
        <a:ext cx="3304160" cy="608390"/>
      </dsp:txXfrm>
    </dsp:sp>
    <dsp:sp modelId="{EDF11245-D725-4FEA-90D1-440CC4738214}">
      <dsp:nvSpPr>
        <dsp:cNvPr id="0" name=""/>
        <dsp:cNvSpPr/>
      </dsp:nvSpPr>
      <dsp:spPr>
        <a:xfrm>
          <a:off x="7418916" y="2629965"/>
          <a:ext cx="260999" cy="260999"/>
        </a:xfrm>
        <a:prstGeom prst="rect">
          <a:avLst/>
        </a:prstGeom>
        <a:solidFill>
          <a:sysClr val="window" lastClr="FFFFFF">
            <a:hueOff val="0"/>
            <a:satOff val="0"/>
            <a:lumOff val="0"/>
            <a:alphaOff val="0"/>
          </a:sysClr>
        </a:solidFill>
        <a:ln w="12700" cap="flat" cmpd="sng" algn="ctr">
          <a:solidFill>
            <a:srgbClr val="A5A5A5">
              <a:hueOff val="2409421"/>
              <a:satOff val="88889"/>
              <a:lumOff val="-13072"/>
              <a:alphaOff val="0"/>
            </a:srgbClr>
          </a:solidFill>
          <a:prstDash val="solid"/>
          <a:miter lim="800000"/>
        </a:ln>
        <a:effectLst/>
      </dsp:spPr>
      <dsp:style>
        <a:lnRef idx="2">
          <a:scrgbClr r="0" g="0" b="0"/>
        </a:lnRef>
        <a:fillRef idx="1">
          <a:scrgbClr r="0" g="0" b="0"/>
        </a:fillRef>
        <a:effectRef idx="0">
          <a:scrgbClr r="0" g="0" b="0"/>
        </a:effectRef>
        <a:fontRef idx="minor"/>
      </dsp:style>
    </dsp:sp>
    <dsp:sp modelId="{D6C4DE5C-FEC2-4987-BC99-970E56B8BF74}">
      <dsp:nvSpPr>
        <dsp:cNvPr id="0" name=""/>
        <dsp:cNvSpPr/>
      </dsp:nvSpPr>
      <dsp:spPr>
        <a:xfrm>
          <a:off x="7667600" y="2456266"/>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Política de persecución penal en materia de violencia contra las mujeres, en fase de elaboración el plan de implementación y de actualización del Protocolo para la Investigación del Delito de Feminicidio.</a:t>
          </a:r>
        </a:p>
      </dsp:txBody>
      <dsp:txXfrm>
        <a:off x="7667600" y="2456266"/>
        <a:ext cx="3304160" cy="608390"/>
      </dsp:txXfrm>
    </dsp:sp>
    <dsp:sp modelId="{6BE476A8-7504-418A-AE39-D52BB884E58A}">
      <dsp:nvSpPr>
        <dsp:cNvPr id="0" name=""/>
        <dsp:cNvSpPr/>
      </dsp:nvSpPr>
      <dsp:spPr>
        <a:xfrm>
          <a:off x="7430948" y="3863998"/>
          <a:ext cx="260999" cy="260999"/>
        </a:xfrm>
        <a:prstGeom prst="rect">
          <a:avLst/>
        </a:prstGeom>
        <a:solidFill>
          <a:sysClr val="window" lastClr="FFFFFF">
            <a:hueOff val="0"/>
            <a:satOff val="0"/>
            <a:lumOff val="0"/>
            <a:alphaOff val="0"/>
          </a:sysClr>
        </a:solidFill>
        <a:ln w="12700" cap="flat" cmpd="sng" algn="ctr">
          <a:solidFill>
            <a:srgbClr val="A5A5A5">
              <a:hueOff val="2710599"/>
              <a:satOff val="100000"/>
              <a:lumOff val="-14706"/>
              <a:alphaOff val="0"/>
            </a:srgbClr>
          </a:solidFill>
          <a:prstDash val="solid"/>
          <a:miter lim="800000"/>
        </a:ln>
        <a:effectLst/>
      </dsp:spPr>
      <dsp:style>
        <a:lnRef idx="2">
          <a:scrgbClr r="0" g="0" b="0"/>
        </a:lnRef>
        <a:fillRef idx="1">
          <a:scrgbClr r="0" g="0" b="0"/>
        </a:fillRef>
        <a:effectRef idx="0">
          <a:scrgbClr r="0" g="0" b="0"/>
        </a:effectRef>
        <a:fontRef idx="minor"/>
      </dsp:style>
    </dsp:sp>
    <dsp:sp modelId="{A05DBEE9-6FC6-4E59-BC45-067C4B43889B}">
      <dsp:nvSpPr>
        <dsp:cNvPr id="0" name=""/>
        <dsp:cNvSpPr/>
      </dsp:nvSpPr>
      <dsp:spPr>
        <a:xfrm>
          <a:off x="7679627" y="3690301"/>
          <a:ext cx="3304160" cy="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es-SV" sz="1200" kern="1200" dirty="0">
              <a:solidFill>
                <a:sysClr val="windowText" lastClr="000000"/>
              </a:solidFill>
              <a:latin typeface="Museo Sans 300" panose="02000000000000000000" pitchFamily="50" charset="0"/>
              <a:ea typeface="+mn-ea"/>
              <a:cs typeface="+mn-cs"/>
            </a:rPr>
            <a:t>Desarrollados procesos de fortalecimiento de capacidades para la utilización de herramientas investigativas para el abordaje de la violencia contra las mujeres en la CJS, FGR y PNC</a:t>
          </a:r>
        </a:p>
      </dsp:txBody>
      <dsp:txXfrm>
        <a:off x="7679627" y="3690301"/>
        <a:ext cx="3304160" cy="608390"/>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 name="Shape 4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8" name="Shape 4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015569324"/>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iapositiva de título">
    <p:spTree>
      <p:nvGrpSpPr>
        <p:cNvPr id="1" name=""/>
        <p:cNvGrpSpPr/>
        <p:nvPr/>
      </p:nvGrpSpPr>
      <p:grpSpPr>
        <a:xfrm>
          <a:off x="0" y="0"/>
          <a:ext cx="0" cy="0"/>
          <a:chOff x="0" y="0"/>
          <a:chExt cx="0" cy="0"/>
        </a:xfrm>
      </p:grpSpPr>
      <p:sp>
        <p:nvSpPr>
          <p:cNvPr id="6" name="Shape 6"/>
          <p:cNvSpPr>
            <a:spLocks noGrp="1"/>
          </p:cNvSpPr>
          <p:nvPr>
            <p:ph type="title"/>
          </p:nvPr>
        </p:nvSpPr>
        <p:spPr>
          <a:xfrm>
            <a:off x="1524000" y="0"/>
            <a:ext cx="9144000" cy="3509963"/>
          </a:xfrm>
          <a:prstGeom prst="rect">
            <a:avLst/>
          </a:prstGeom>
        </p:spPr>
        <p:txBody>
          <a:bodyPr anchor="b"/>
          <a:lstStyle>
            <a:lvl1pPr algn="ctr">
              <a:defRPr sz="6000"/>
            </a:lvl1pPr>
          </a:lstStyle>
          <a:p>
            <a:pPr lvl="0">
              <a:defRPr sz="1800"/>
            </a:pPr>
            <a:r>
              <a:rPr sz="6000"/>
              <a:t>Haga clic para modificar el estilo de título del patrón</a:t>
            </a:r>
          </a:p>
        </p:txBody>
      </p:sp>
      <p:sp>
        <p:nvSpPr>
          <p:cNvPr id="7" name="Shape 7"/>
          <p:cNvSpPr>
            <a:spLocks noGrp="1"/>
          </p:cNvSpPr>
          <p:nvPr>
            <p:ph type="body" idx="1"/>
          </p:nvPr>
        </p:nvSpPr>
        <p:spPr>
          <a:xfrm>
            <a:off x="1524000" y="3602037"/>
            <a:ext cx="9144000" cy="3255963"/>
          </a:xfrm>
          <a:prstGeom prst="rect">
            <a:avLst/>
          </a:prstGeom>
        </p:spPr>
        <p:txBody>
          <a:bodyPr/>
          <a:lstStyle>
            <a:lvl1pPr marL="0" indent="0" algn="ctr">
              <a:buSzTx/>
              <a:buFontTx/>
              <a:buNone/>
              <a:defRPr sz="2400"/>
            </a:lvl1pPr>
          </a:lstStyle>
          <a:p>
            <a:pPr lvl="0">
              <a:defRPr sz="1800"/>
            </a:pPr>
            <a:r>
              <a:rPr sz="2400"/>
              <a:t>Haga clic para modificar el estilo de subtítulo del patrón</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ítulo y texto vertical">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Haga clic para modificar el estilo de título del patrón</a:t>
            </a:r>
          </a:p>
        </p:txBody>
      </p:sp>
      <p:sp>
        <p:nvSpPr>
          <p:cNvPr id="40" name="Shape 40"/>
          <p:cNvSpPr>
            <a:spLocks noGrp="1"/>
          </p:cNvSpPr>
          <p:nvPr>
            <p:ph type="body" idx="1"/>
          </p:nvPr>
        </p:nvSpPr>
        <p:spPr>
          <a:prstGeom prst="rect">
            <a:avLst/>
          </a:prstGeom>
        </p:spPr>
        <p:txBody>
          <a:bodyPr/>
          <a:lstStyle/>
          <a:p>
            <a:pPr lvl="0">
              <a:defRPr sz="1800"/>
            </a:pPr>
            <a:r>
              <a:rPr sz="2800"/>
              <a:t>Haga clic para modificar el estilo de texto del patrón</a:t>
            </a:r>
          </a:p>
          <a:p>
            <a:pPr lvl="1">
              <a:defRPr sz="1800"/>
            </a:pPr>
            <a:r>
              <a:rPr sz="2800"/>
              <a:t>Segundo nivel</a:t>
            </a:r>
          </a:p>
          <a:p>
            <a:pPr lvl="2">
              <a:defRPr sz="1800"/>
            </a:pPr>
            <a:r>
              <a:rPr sz="2800"/>
              <a:t>Tercer nivel</a:t>
            </a:r>
          </a:p>
          <a:p>
            <a:pPr lvl="3">
              <a:defRPr sz="1800"/>
            </a:pPr>
            <a:r>
              <a:rPr sz="2800"/>
              <a:t>Cuarto nivel</a:t>
            </a:r>
          </a:p>
          <a:p>
            <a:pPr lvl="4">
              <a:defRPr sz="1800"/>
            </a:pPr>
            <a:r>
              <a:rPr sz="2800"/>
              <a:t>Quinto nivel</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ítulo vertical y texto">
    <p:spTree>
      <p:nvGrpSpPr>
        <p:cNvPr id="1" name=""/>
        <p:cNvGrpSpPr/>
        <p:nvPr/>
      </p:nvGrpSpPr>
      <p:grpSpPr>
        <a:xfrm>
          <a:off x="0" y="0"/>
          <a:ext cx="0" cy="0"/>
          <a:chOff x="0" y="0"/>
          <a:chExt cx="0" cy="0"/>
        </a:xfrm>
      </p:grpSpPr>
      <p:sp>
        <p:nvSpPr>
          <p:cNvPr id="43" name="Shape 43"/>
          <p:cNvSpPr>
            <a:spLocks noGrp="1"/>
          </p:cNvSpPr>
          <p:nvPr>
            <p:ph type="title"/>
          </p:nvPr>
        </p:nvSpPr>
        <p:spPr>
          <a:xfrm>
            <a:off x="8724900" y="0"/>
            <a:ext cx="2628900" cy="6542088"/>
          </a:xfrm>
          <a:prstGeom prst="rect">
            <a:avLst/>
          </a:prstGeom>
        </p:spPr>
        <p:txBody>
          <a:bodyPr/>
          <a:lstStyle/>
          <a:p>
            <a:pPr lvl="0">
              <a:defRPr sz="1800"/>
            </a:pPr>
            <a:r>
              <a:rPr sz="4400"/>
              <a:t>Haga clic para modificar el estilo de título del patrón</a:t>
            </a:r>
          </a:p>
        </p:txBody>
      </p:sp>
      <p:sp>
        <p:nvSpPr>
          <p:cNvPr id="44" name="Shape 44"/>
          <p:cNvSpPr>
            <a:spLocks noGrp="1"/>
          </p:cNvSpPr>
          <p:nvPr>
            <p:ph type="body" idx="1"/>
          </p:nvPr>
        </p:nvSpPr>
        <p:spPr>
          <a:xfrm>
            <a:off x="838200" y="365125"/>
            <a:ext cx="7734300" cy="6492875"/>
          </a:xfrm>
          <a:prstGeom prst="rect">
            <a:avLst/>
          </a:prstGeom>
        </p:spPr>
        <p:txBody>
          <a:bodyPr/>
          <a:lstStyle/>
          <a:p>
            <a:pPr lvl="0">
              <a:defRPr sz="1800"/>
            </a:pPr>
            <a:r>
              <a:rPr sz="2800"/>
              <a:t>Haga clic para modificar el estilo de texto del patrón</a:t>
            </a:r>
          </a:p>
          <a:p>
            <a:pPr lvl="1">
              <a:defRPr sz="1800"/>
            </a:pPr>
            <a:r>
              <a:rPr sz="2800"/>
              <a:t>Segundo nivel</a:t>
            </a:r>
          </a:p>
          <a:p>
            <a:pPr lvl="2">
              <a:defRPr sz="1800"/>
            </a:pPr>
            <a:r>
              <a:rPr sz="2800"/>
              <a:t>Tercer nivel</a:t>
            </a:r>
          </a:p>
          <a:p>
            <a:pPr lvl="3">
              <a:defRPr sz="1800"/>
            </a:pPr>
            <a:r>
              <a:rPr sz="2800"/>
              <a:t>Cuarto nivel</a:t>
            </a:r>
          </a:p>
          <a:p>
            <a:pPr lvl="4">
              <a:defRPr sz="1800"/>
            </a:pPr>
            <a:r>
              <a:rPr sz="2800"/>
              <a:t>Quinto nivel</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y objetos">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Haga clic para modificar el estilo de título del patrón</a:t>
            </a:r>
          </a:p>
        </p:txBody>
      </p:sp>
      <p:sp>
        <p:nvSpPr>
          <p:cNvPr id="11" name="Shape 11"/>
          <p:cNvSpPr>
            <a:spLocks noGrp="1"/>
          </p:cNvSpPr>
          <p:nvPr>
            <p:ph type="body" idx="1"/>
          </p:nvPr>
        </p:nvSpPr>
        <p:spPr>
          <a:prstGeom prst="rect">
            <a:avLst/>
          </a:prstGeom>
        </p:spPr>
        <p:txBody>
          <a:bodyPr/>
          <a:lstStyle/>
          <a:p>
            <a:pPr lvl="0">
              <a:defRPr sz="1800"/>
            </a:pPr>
            <a:r>
              <a:rPr sz="2800"/>
              <a:t>Haga clic para modificar el estilo de texto del patrón</a:t>
            </a:r>
          </a:p>
          <a:p>
            <a:pPr lvl="1">
              <a:defRPr sz="1800"/>
            </a:pPr>
            <a:r>
              <a:rPr sz="2800"/>
              <a:t>Segundo nivel</a:t>
            </a:r>
          </a:p>
          <a:p>
            <a:pPr lvl="2">
              <a:defRPr sz="1800"/>
            </a:pPr>
            <a:r>
              <a:rPr sz="2800"/>
              <a:t>Tercer nivel</a:t>
            </a:r>
          </a:p>
          <a:p>
            <a:pPr lvl="3">
              <a:defRPr sz="1800"/>
            </a:pPr>
            <a:r>
              <a:rPr sz="2800"/>
              <a:t>Cuarto nivel</a:t>
            </a:r>
          </a:p>
          <a:p>
            <a:pPr lvl="4">
              <a:defRPr sz="1800"/>
            </a:pPr>
            <a:r>
              <a:rPr sz="2800"/>
              <a:t>Quinto nivel</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Encabezado de sección">
    <p:spTree>
      <p:nvGrpSpPr>
        <p:cNvPr id="1" name=""/>
        <p:cNvGrpSpPr/>
        <p:nvPr/>
      </p:nvGrpSpPr>
      <p:grpSpPr>
        <a:xfrm>
          <a:off x="0" y="0"/>
          <a:ext cx="0" cy="0"/>
          <a:chOff x="0" y="0"/>
          <a:chExt cx="0" cy="0"/>
        </a:xfrm>
      </p:grpSpPr>
      <p:sp>
        <p:nvSpPr>
          <p:cNvPr id="14" name="Shape 14"/>
          <p:cNvSpPr>
            <a:spLocks noGrp="1"/>
          </p:cNvSpPr>
          <p:nvPr>
            <p:ph type="title"/>
          </p:nvPr>
        </p:nvSpPr>
        <p:spPr>
          <a:xfrm>
            <a:off x="831850" y="0"/>
            <a:ext cx="10515600" cy="4562475"/>
          </a:xfrm>
          <a:prstGeom prst="rect">
            <a:avLst/>
          </a:prstGeom>
        </p:spPr>
        <p:txBody>
          <a:bodyPr anchor="b"/>
          <a:lstStyle>
            <a:lvl1pPr>
              <a:defRPr sz="6000"/>
            </a:lvl1pPr>
          </a:lstStyle>
          <a:p>
            <a:pPr lvl="0">
              <a:defRPr sz="1800"/>
            </a:pPr>
            <a:r>
              <a:rPr sz="6000"/>
              <a:t>Haga clic para modificar el estilo de título del patrón</a:t>
            </a:r>
          </a:p>
        </p:txBody>
      </p:sp>
      <p:sp>
        <p:nvSpPr>
          <p:cNvPr id="15" name="Shape 15"/>
          <p:cNvSpPr>
            <a:spLocks noGrp="1"/>
          </p:cNvSpPr>
          <p:nvPr>
            <p:ph type="body" idx="1"/>
          </p:nvPr>
        </p:nvSpPr>
        <p:spPr>
          <a:xfrm>
            <a:off x="831850" y="4589462"/>
            <a:ext cx="10515600" cy="2268538"/>
          </a:xfrm>
          <a:prstGeom prst="rect">
            <a:avLst/>
          </a:prstGeom>
        </p:spPr>
        <p:txBody>
          <a:bodyPr/>
          <a:lstStyle>
            <a:lvl1pPr marL="0" indent="0">
              <a:buSzTx/>
              <a:buFontTx/>
              <a:buNone/>
              <a:defRPr sz="2400">
                <a:solidFill>
                  <a:srgbClr val="888888"/>
                </a:solidFill>
              </a:defRPr>
            </a:lvl1pPr>
          </a:lstStyle>
          <a:p>
            <a:pPr lvl="0">
              <a:defRPr sz="1800">
                <a:solidFill>
                  <a:srgbClr val="000000"/>
                </a:solidFill>
              </a:defRPr>
            </a:pPr>
            <a:r>
              <a:rPr sz="2400">
                <a:solidFill>
                  <a:srgbClr val="888888"/>
                </a:solidFill>
              </a:rPr>
              <a:t>Haga clic para modificar el estilo de texto del patrón</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os objeto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Haga clic para modificar el estilo de título del patrón</a:t>
            </a:r>
          </a:p>
        </p:txBody>
      </p:sp>
      <p:sp>
        <p:nvSpPr>
          <p:cNvPr id="19" name="Shape 19"/>
          <p:cNvSpPr>
            <a:spLocks noGrp="1"/>
          </p:cNvSpPr>
          <p:nvPr>
            <p:ph type="body" idx="1"/>
          </p:nvPr>
        </p:nvSpPr>
        <p:spPr>
          <a:xfrm>
            <a:off x="838200" y="1825625"/>
            <a:ext cx="5181600" cy="5032375"/>
          </a:xfrm>
          <a:prstGeom prst="rect">
            <a:avLst/>
          </a:prstGeom>
        </p:spPr>
        <p:txBody>
          <a:bodyPr/>
          <a:lstStyle/>
          <a:p>
            <a:pPr lvl="0">
              <a:defRPr sz="1800"/>
            </a:pPr>
            <a:r>
              <a:rPr sz="2800"/>
              <a:t>Haga clic para modificar el estilo de texto del patrón</a:t>
            </a:r>
          </a:p>
          <a:p>
            <a:pPr lvl="1">
              <a:defRPr sz="1800"/>
            </a:pPr>
            <a:r>
              <a:rPr sz="2800"/>
              <a:t>Segundo nivel</a:t>
            </a:r>
          </a:p>
          <a:p>
            <a:pPr lvl="2">
              <a:defRPr sz="1800"/>
            </a:pPr>
            <a:r>
              <a:rPr sz="2800"/>
              <a:t>Tercer nivel</a:t>
            </a:r>
          </a:p>
          <a:p>
            <a:pPr lvl="3">
              <a:defRPr sz="1800"/>
            </a:pPr>
            <a:r>
              <a:rPr sz="2800"/>
              <a:t>Cuarto nivel</a:t>
            </a:r>
          </a:p>
          <a:p>
            <a:pPr lvl="4">
              <a:defRPr sz="1800"/>
            </a:pPr>
            <a:r>
              <a:rPr sz="2800"/>
              <a:t>Quinto nivel</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ción">
    <p:spTree>
      <p:nvGrpSpPr>
        <p:cNvPr id="1" name=""/>
        <p:cNvGrpSpPr/>
        <p:nvPr/>
      </p:nvGrpSpPr>
      <p:grpSpPr>
        <a:xfrm>
          <a:off x="0" y="0"/>
          <a:ext cx="0" cy="0"/>
          <a:chOff x="0" y="0"/>
          <a:chExt cx="0" cy="0"/>
        </a:xfrm>
      </p:grpSpPr>
      <p:sp>
        <p:nvSpPr>
          <p:cNvPr id="22" name="Shape 22"/>
          <p:cNvSpPr>
            <a:spLocks noGrp="1"/>
          </p:cNvSpPr>
          <p:nvPr>
            <p:ph type="title"/>
          </p:nvPr>
        </p:nvSpPr>
        <p:spPr>
          <a:xfrm>
            <a:off x="839787" y="365125"/>
            <a:ext cx="10515601" cy="1325563"/>
          </a:xfrm>
          <a:prstGeom prst="rect">
            <a:avLst/>
          </a:prstGeom>
        </p:spPr>
        <p:txBody>
          <a:bodyPr/>
          <a:lstStyle/>
          <a:p>
            <a:pPr lvl="0">
              <a:defRPr sz="1800"/>
            </a:pPr>
            <a:r>
              <a:rPr sz="4400"/>
              <a:t>Haga clic para modificar el estilo de título del patrón</a:t>
            </a:r>
          </a:p>
        </p:txBody>
      </p:sp>
      <p:sp>
        <p:nvSpPr>
          <p:cNvPr id="23" name="Shape 23"/>
          <p:cNvSpPr>
            <a:spLocks noGrp="1"/>
          </p:cNvSpPr>
          <p:nvPr>
            <p:ph type="body" idx="1"/>
          </p:nvPr>
        </p:nvSpPr>
        <p:spPr>
          <a:xfrm>
            <a:off x="839787" y="1681163"/>
            <a:ext cx="5157789" cy="823913"/>
          </a:xfrm>
          <a:prstGeom prst="rect">
            <a:avLst/>
          </a:prstGeom>
        </p:spPr>
        <p:txBody>
          <a:bodyPr anchor="b"/>
          <a:lstStyle>
            <a:lvl1pPr marL="0" indent="0">
              <a:buSzTx/>
              <a:buFontTx/>
              <a:buNone/>
              <a:defRPr sz="2400" b="1"/>
            </a:lvl1pPr>
          </a:lstStyle>
          <a:p>
            <a:pPr lvl="0">
              <a:defRPr sz="1800" b="0"/>
            </a:pPr>
            <a:r>
              <a:rPr sz="2400" b="1"/>
              <a:t>Haga clic para modificar el estilo de texto del patrón</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el título">
    <p:spTree>
      <p:nvGrpSpPr>
        <p:cNvPr id="1" name=""/>
        <p:cNvGrpSpPr/>
        <p:nvPr/>
      </p:nvGrpSpPr>
      <p:grpSpPr>
        <a:xfrm>
          <a:off x="0" y="0"/>
          <a:ext cx="0" cy="0"/>
          <a:chOff x="0" y="0"/>
          <a:chExt cx="0" cy="0"/>
        </a:xfrm>
      </p:grpSpPr>
      <p:sp>
        <p:nvSpPr>
          <p:cNvPr id="26" name="Shape 26"/>
          <p:cNvSpPr>
            <a:spLocks noGrp="1"/>
          </p:cNvSpPr>
          <p:nvPr>
            <p:ph type="title"/>
          </p:nvPr>
        </p:nvSpPr>
        <p:spPr>
          <a:xfrm>
            <a:off x="838200" y="365125"/>
            <a:ext cx="10515600" cy="1325563"/>
          </a:xfrm>
          <a:prstGeom prst="rect">
            <a:avLst/>
          </a:prstGeom>
        </p:spPr>
        <p:txBody>
          <a:bodyPr/>
          <a:lstStyle/>
          <a:p>
            <a:pPr lvl="0">
              <a:defRPr sz="1800"/>
            </a:pPr>
            <a:r>
              <a:rPr sz="4400"/>
              <a:t>Haga clic para modificar el estilo de título del patrón</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En blanco">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ido con título">
    <p:spTree>
      <p:nvGrpSpPr>
        <p:cNvPr id="1" name=""/>
        <p:cNvGrpSpPr/>
        <p:nvPr/>
      </p:nvGrpSpPr>
      <p:grpSpPr>
        <a:xfrm>
          <a:off x="0" y="0"/>
          <a:ext cx="0" cy="0"/>
          <a:chOff x="0" y="0"/>
          <a:chExt cx="0" cy="0"/>
        </a:xfrm>
      </p:grpSpPr>
      <p:sp>
        <p:nvSpPr>
          <p:cNvPr id="31" name="Shape 31"/>
          <p:cNvSpPr>
            <a:spLocks noGrp="1"/>
          </p:cNvSpPr>
          <p:nvPr>
            <p:ph type="title"/>
          </p:nvPr>
        </p:nvSpPr>
        <p:spPr>
          <a:xfrm>
            <a:off x="839787" y="0"/>
            <a:ext cx="3932239" cy="2057400"/>
          </a:xfrm>
          <a:prstGeom prst="rect">
            <a:avLst/>
          </a:prstGeom>
        </p:spPr>
        <p:txBody>
          <a:bodyPr anchor="b"/>
          <a:lstStyle>
            <a:lvl1pPr>
              <a:defRPr sz="3200"/>
            </a:lvl1pPr>
          </a:lstStyle>
          <a:p>
            <a:pPr lvl="0">
              <a:defRPr sz="1800"/>
            </a:pPr>
            <a:r>
              <a:rPr sz="3200"/>
              <a:t>Haga clic para modificar el estilo de título del patrón</a:t>
            </a:r>
          </a:p>
        </p:txBody>
      </p:sp>
      <p:sp>
        <p:nvSpPr>
          <p:cNvPr id="32" name="Shape 32"/>
          <p:cNvSpPr>
            <a:spLocks noGrp="1"/>
          </p:cNvSpPr>
          <p:nvPr>
            <p:ph type="body" idx="1"/>
          </p:nvPr>
        </p:nvSpPr>
        <p:spPr>
          <a:xfrm>
            <a:off x="5183187" y="987425"/>
            <a:ext cx="6172201" cy="587057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lvl="0">
              <a:defRPr sz="1800"/>
            </a:pPr>
            <a:r>
              <a:rPr sz="3200"/>
              <a:t>Haga clic para modificar el estilo de texto del patrón</a:t>
            </a:r>
          </a:p>
          <a:p>
            <a:pPr lvl="1">
              <a:defRPr sz="1800"/>
            </a:pPr>
            <a:r>
              <a:rPr sz="3200"/>
              <a:t>Segundo nivel</a:t>
            </a:r>
          </a:p>
          <a:p>
            <a:pPr lvl="2">
              <a:defRPr sz="1800"/>
            </a:pPr>
            <a:r>
              <a:rPr sz="3200"/>
              <a:t>Tercer nivel</a:t>
            </a:r>
          </a:p>
          <a:p>
            <a:pPr lvl="3">
              <a:defRPr sz="1800"/>
            </a:pPr>
            <a:r>
              <a:rPr sz="3200"/>
              <a:t>Cuarto nivel</a:t>
            </a:r>
          </a:p>
          <a:p>
            <a:pPr lvl="4">
              <a:defRPr sz="1800"/>
            </a:pPr>
            <a:r>
              <a:rPr sz="3200"/>
              <a:t>Quinto nivel</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n con título">
    <p:spTree>
      <p:nvGrpSpPr>
        <p:cNvPr id="1" name=""/>
        <p:cNvGrpSpPr/>
        <p:nvPr/>
      </p:nvGrpSpPr>
      <p:grpSpPr>
        <a:xfrm>
          <a:off x="0" y="0"/>
          <a:ext cx="0" cy="0"/>
          <a:chOff x="0" y="0"/>
          <a:chExt cx="0" cy="0"/>
        </a:xfrm>
      </p:grpSpPr>
      <p:sp>
        <p:nvSpPr>
          <p:cNvPr id="35" name="Shape 35"/>
          <p:cNvSpPr>
            <a:spLocks noGrp="1"/>
          </p:cNvSpPr>
          <p:nvPr>
            <p:ph type="title"/>
          </p:nvPr>
        </p:nvSpPr>
        <p:spPr>
          <a:xfrm>
            <a:off x="839787" y="0"/>
            <a:ext cx="3932239" cy="2057400"/>
          </a:xfrm>
          <a:prstGeom prst="rect">
            <a:avLst/>
          </a:prstGeom>
        </p:spPr>
        <p:txBody>
          <a:bodyPr anchor="b"/>
          <a:lstStyle>
            <a:lvl1pPr>
              <a:defRPr sz="3200"/>
            </a:lvl1pPr>
          </a:lstStyle>
          <a:p>
            <a:pPr lvl="0">
              <a:defRPr sz="1800"/>
            </a:pPr>
            <a:r>
              <a:rPr sz="3200"/>
              <a:t>Haga clic para modificar el estilo de título del patrón</a:t>
            </a:r>
          </a:p>
        </p:txBody>
      </p:sp>
      <p:sp>
        <p:nvSpPr>
          <p:cNvPr id="36" name="Shape 36"/>
          <p:cNvSpPr>
            <a:spLocks noGrp="1"/>
          </p:cNvSpPr>
          <p:nvPr>
            <p:ph type="body" idx="1"/>
          </p:nvPr>
        </p:nvSpPr>
        <p:spPr>
          <a:xfrm>
            <a:off x="839787" y="2057400"/>
            <a:ext cx="3932239" cy="4800600"/>
          </a:xfrm>
          <a:prstGeom prst="rect">
            <a:avLst/>
          </a:prstGeom>
        </p:spPr>
        <p:txBody>
          <a:bodyPr/>
          <a:lstStyle>
            <a:lvl1pPr marL="0" indent="0">
              <a:buSzTx/>
              <a:buFontTx/>
              <a:buNone/>
              <a:defRPr sz="1600"/>
            </a:lvl1pPr>
          </a:lstStyle>
          <a:p>
            <a:pPr lvl="0">
              <a:defRPr sz="1800"/>
            </a:pPr>
            <a:r>
              <a:rPr sz="1600"/>
              <a:t>Haga clic para modificar el estilo de texto del patrón</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838200" y="230187"/>
            <a:ext cx="10515600" cy="159543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4400"/>
              <a:t>Haga clic para modificar el estilo de título del patrón</a:t>
            </a:r>
          </a:p>
        </p:txBody>
      </p:sp>
      <p:sp>
        <p:nvSpPr>
          <p:cNvPr id="3" name="Shape 3"/>
          <p:cNvSpPr>
            <a:spLocks noGrp="1"/>
          </p:cNvSpPr>
          <p:nvPr>
            <p:ph type="body" idx="1"/>
          </p:nvPr>
        </p:nvSpPr>
        <p:spPr>
          <a:xfrm>
            <a:off x="838200" y="1825625"/>
            <a:ext cx="10515600" cy="5032375"/>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2800"/>
              <a:t>Haga clic para modificar el estilo de texto del patrón</a:t>
            </a:r>
          </a:p>
          <a:p>
            <a:pPr lvl="1">
              <a:defRPr sz="1800"/>
            </a:pPr>
            <a:r>
              <a:rPr sz="2800"/>
              <a:t>Segundo nivel</a:t>
            </a:r>
          </a:p>
          <a:p>
            <a:pPr lvl="2">
              <a:defRPr sz="1800"/>
            </a:pPr>
            <a:r>
              <a:rPr sz="2800"/>
              <a:t>Tercer nivel</a:t>
            </a:r>
          </a:p>
          <a:p>
            <a:pPr lvl="3">
              <a:defRPr sz="1800"/>
            </a:pPr>
            <a:r>
              <a:rPr sz="2800"/>
              <a:t>Cuarto nivel</a:t>
            </a:r>
          </a:p>
          <a:p>
            <a:pPr lvl="4">
              <a:defRPr sz="1800"/>
            </a:pPr>
            <a:r>
              <a:rPr sz="2800"/>
              <a:t>Quinto nivel</a:t>
            </a:r>
          </a:p>
        </p:txBody>
      </p:sp>
      <p:sp>
        <p:nvSpPr>
          <p:cNvPr id="4" name="Shape 4"/>
          <p:cNvSpPr>
            <a:spLocks noGrp="1"/>
          </p:cNvSpPr>
          <p:nvPr>
            <p:ph type="sldNum" sz="quarter" idx="2"/>
          </p:nvPr>
        </p:nvSpPr>
        <p:spPr>
          <a:xfrm>
            <a:off x="8610600" y="6414760"/>
            <a:ext cx="2743200" cy="248305"/>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nSpc>
          <a:spcPct val="90000"/>
        </a:lnSpc>
        <a:defRPr sz="4400">
          <a:latin typeface="Calibri"/>
          <a:ea typeface="Calibri"/>
          <a:cs typeface="Calibri"/>
          <a:sym typeface="Calibri"/>
        </a:defRPr>
      </a:lvl1pPr>
      <a:lvl2pPr>
        <a:lnSpc>
          <a:spcPct val="90000"/>
        </a:lnSpc>
        <a:defRPr sz="4400">
          <a:latin typeface="Calibri"/>
          <a:ea typeface="Calibri"/>
          <a:cs typeface="Calibri"/>
          <a:sym typeface="Calibri"/>
        </a:defRPr>
      </a:lvl2pPr>
      <a:lvl3pPr>
        <a:lnSpc>
          <a:spcPct val="90000"/>
        </a:lnSpc>
        <a:defRPr sz="4400">
          <a:latin typeface="Calibri"/>
          <a:ea typeface="Calibri"/>
          <a:cs typeface="Calibri"/>
          <a:sym typeface="Calibri"/>
        </a:defRPr>
      </a:lvl3pPr>
      <a:lvl4pPr>
        <a:lnSpc>
          <a:spcPct val="90000"/>
        </a:lnSpc>
        <a:defRPr sz="4400">
          <a:latin typeface="Calibri"/>
          <a:ea typeface="Calibri"/>
          <a:cs typeface="Calibri"/>
          <a:sym typeface="Calibri"/>
        </a:defRPr>
      </a:lvl4pPr>
      <a:lvl5pPr>
        <a:lnSpc>
          <a:spcPct val="90000"/>
        </a:lnSpc>
        <a:defRPr sz="4400">
          <a:latin typeface="Calibri"/>
          <a:ea typeface="Calibri"/>
          <a:cs typeface="Calibri"/>
          <a:sym typeface="Calibri"/>
        </a:defRPr>
      </a:lvl5pPr>
      <a:lvl6pPr>
        <a:lnSpc>
          <a:spcPct val="90000"/>
        </a:lnSpc>
        <a:defRPr sz="4400">
          <a:latin typeface="Calibri"/>
          <a:ea typeface="Calibri"/>
          <a:cs typeface="Calibri"/>
          <a:sym typeface="Calibri"/>
        </a:defRPr>
      </a:lvl6pPr>
      <a:lvl7pPr>
        <a:lnSpc>
          <a:spcPct val="90000"/>
        </a:lnSpc>
        <a:defRPr sz="4400">
          <a:latin typeface="Calibri"/>
          <a:ea typeface="Calibri"/>
          <a:cs typeface="Calibri"/>
          <a:sym typeface="Calibri"/>
        </a:defRPr>
      </a:lvl7pPr>
      <a:lvl8pPr>
        <a:lnSpc>
          <a:spcPct val="90000"/>
        </a:lnSpc>
        <a:defRPr sz="4400">
          <a:latin typeface="Calibri"/>
          <a:ea typeface="Calibri"/>
          <a:cs typeface="Calibri"/>
          <a:sym typeface="Calibri"/>
        </a:defRPr>
      </a:lvl8pPr>
      <a:lvl9pPr>
        <a:lnSpc>
          <a:spcPct val="90000"/>
        </a:lnSpc>
        <a:defRPr sz="4400">
          <a:latin typeface="Calibri"/>
          <a:ea typeface="Calibri"/>
          <a:cs typeface="Calibri"/>
          <a:sym typeface="Calibri"/>
        </a:defRPr>
      </a:lvl9pPr>
    </p:titleStyle>
    <p:bodyStyle>
      <a:lvl1pPr marL="228600" indent="-228600">
        <a:lnSpc>
          <a:spcPct val="90000"/>
        </a:lnSpc>
        <a:spcBef>
          <a:spcPts val="1000"/>
        </a:spcBef>
        <a:buSzPct val="100000"/>
        <a:buFont typeface="Arial"/>
        <a:buChar char="•"/>
        <a:defRPr sz="2800">
          <a:latin typeface="Calibri"/>
          <a:ea typeface="Calibri"/>
          <a:cs typeface="Calibri"/>
          <a:sym typeface="Calibri"/>
        </a:defRPr>
      </a:lvl1pPr>
      <a:lvl2pPr marL="723900" indent="-266700">
        <a:lnSpc>
          <a:spcPct val="90000"/>
        </a:lnSpc>
        <a:spcBef>
          <a:spcPts val="1000"/>
        </a:spcBef>
        <a:buSzPct val="100000"/>
        <a:buFont typeface="Arial"/>
        <a:buChar char="•"/>
        <a:defRPr sz="2800">
          <a:latin typeface="Calibri"/>
          <a:ea typeface="Calibri"/>
          <a:cs typeface="Calibri"/>
          <a:sym typeface="Calibri"/>
        </a:defRPr>
      </a:lvl2pPr>
      <a:lvl3pPr marL="1234439" indent="-320039">
        <a:lnSpc>
          <a:spcPct val="90000"/>
        </a:lnSpc>
        <a:spcBef>
          <a:spcPts val="1000"/>
        </a:spcBef>
        <a:buSzPct val="100000"/>
        <a:buFont typeface="Arial"/>
        <a:buChar char="•"/>
        <a:defRPr sz="2800">
          <a:latin typeface="Calibri"/>
          <a:ea typeface="Calibri"/>
          <a:cs typeface="Calibri"/>
          <a:sym typeface="Calibri"/>
        </a:defRPr>
      </a:lvl3pPr>
      <a:lvl4pPr marL="1727200" indent="-355600">
        <a:lnSpc>
          <a:spcPct val="90000"/>
        </a:lnSpc>
        <a:spcBef>
          <a:spcPts val="1000"/>
        </a:spcBef>
        <a:buSzPct val="100000"/>
        <a:buFont typeface="Arial"/>
        <a:buChar char="•"/>
        <a:defRPr sz="2800">
          <a:latin typeface="Calibri"/>
          <a:ea typeface="Calibri"/>
          <a:cs typeface="Calibri"/>
          <a:sym typeface="Calibri"/>
        </a:defRPr>
      </a:lvl4pPr>
      <a:lvl5pPr marL="2184400" indent="-355600">
        <a:lnSpc>
          <a:spcPct val="90000"/>
        </a:lnSpc>
        <a:spcBef>
          <a:spcPts val="1000"/>
        </a:spcBef>
        <a:buSzPct val="100000"/>
        <a:buFont typeface="Arial"/>
        <a:buChar char="•"/>
        <a:defRPr sz="2800">
          <a:latin typeface="Calibri"/>
          <a:ea typeface="Calibri"/>
          <a:cs typeface="Calibri"/>
          <a:sym typeface="Calibri"/>
        </a:defRPr>
      </a:lvl5pPr>
      <a:lvl6pPr marL="2641600" indent="-355600">
        <a:lnSpc>
          <a:spcPct val="90000"/>
        </a:lnSpc>
        <a:spcBef>
          <a:spcPts val="1000"/>
        </a:spcBef>
        <a:buSzPct val="100000"/>
        <a:buFont typeface="Arial"/>
        <a:buChar char="•"/>
        <a:defRPr sz="2800">
          <a:latin typeface="Calibri"/>
          <a:ea typeface="Calibri"/>
          <a:cs typeface="Calibri"/>
          <a:sym typeface="Calibri"/>
        </a:defRPr>
      </a:lvl6pPr>
      <a:lvl7pPr marL="3098800" indent="-355600">
        <a:lnSpc>
          <a:spcPct val="90000"/>
        </a:lnSpc>
        <a:spcBef>
          <a:spcPts val="1000"/>
        </a:spcBef>
        <a:buSzPct val="100000"/>
        <a:buFont typeface="Arial"/>
        <a:buChar char="•"/>
        <a:defRPr sz="2800">
          <a:latin typeface="Calibri"/>
          <a:ea typeface="Calibri"/>
          <a:cs typeface="Calibri"/>
          <a:sym typeface="Calibri"/>
        </a:defRPr>
      </a:lvl7pPr>
      <a:lvl8pPr marL="3556000" indent="-355600">
        <a:lnSpc>
          <a:spcPct val="90000"/>
        </a:lnSpc>
        <a:spcBef>
          <a:spcPts val="1000"/>
        </a:spcBef>
        <a:buSzPct val="100000"/>
        <a:buFont typeface="Arial"/>
        <a:buChar char="•"/>
        <a:defRPr sz="2800">
          <a:latin typeface="Calibri"/>
          <a:ea typeface="Calibri"/>
          <a:cs typeface="Calibri"/>
          <a:sym typeface="Calibri"/>
        </a:defRPr>
      </a:lvl8pPr>
      <a:lvl9pPr marL="4013200" indent="-355600">
        <a:lnSpc>
          <a:spcPct val="90000"/>
        </a:lnSpc>
        <a:spcBef>
          <a:spcPts val="1000"/>
        </a:spcBef>
        <a:buSzPct val="100000"/>
        <a:buFont typeface="Arial"/>
        <a:buChar char="•"/>
        <a:defRPr sz="28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image1.png"/>
          <p:cNvPicPr/>
          <p:nvPr/>
        </p:nvPicPr>
        <p:blipFill>
          <a:blip r:embed="rId2">
            <a:extLst/>
          </a:blip>
          <a:stretch>
            <a:fillRect/>
          </a:stretch>
        </p:blipFill>
        <p:spPr>
          <a:xfrm>
            <a:off x="673313" y="1827514"/>
            <a:ext cx="10845374" cy="3628655"/>
          </a:xfrm>
          <a:prstGeom prst="rect">
            <a:avLst/>
          </a:prstGeom>
          <a:ln w="12700">
            <a:miter lim="400000"/>
          </a:ln>
        </p:spPr>
      </p:pic>
      <p:sp>
        <p:nvSpPr>
          <p:cNvPr id="51" name="Shape 51"/>
          <p:cNvSpPr/>
          <p:nvPr/>
        </p:nvSpPr>
        <p:spPr>
          <a:xfrm>
            <a:off x="8090635" y="5630779"/>
            <a:ext cx="4101365" cy="44475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2800">
                <a:solidFill>
                  <a:srgbClr val="8F2597"/>
                </a:solidFill>
              </a:defRPr>
            </a:lvl1pPr>
          </a:lstStyle>
          <a:p>
            <a:pPr lvl="0">
              <a:defRPr sz="1800">
                <a:solidFill>
                  <a:srgbClr val="000000"/>
                </a:solidFill>
              </a:defRPr>
            </a:pPr>
            <a:r>
              <a:rPr sz="2800">
                <a:solidFill>
                  <a:srgbClr val="8F2597"/>
                </a:solidFill>
              </a:rPr>
              <a:t>Noviembre 2019</a:t>
            </a:r>
          </a:p>
        </p:txBody>
      </p:sp>
      <p:pic>
        <p:nvPicPr>
          <p:cNvPr id="52" name="image2.png"/>
          <p:cNvPicPr/>
          <p:nvPr/>
        </p:nvPicPr>
        <p:blipFill>
          <a:blip r:embed="rId3">
            <a:extLst/>
          </a:blip>
          <a:stretch>
            <a:fillRect/>
          </a:stretch>
        </p:blipFill>
        <p:spPr>
          <a:xfrm>
            <a:off x="511951" y="382465"/>
            <a:ext cx="2572737" cy="859612"/>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0" name="Chart 170"/>
          <p:cNvGraphicFramePr/>
          <p:nvPr/>
        </p:nvGraphicFramePr>
        <p:xfrm>
          <a:off x="5819846" y="850379"/>
          <a:ext cx="5685880" cy="4719917"/>
        </p:xfrm>
        <a:graphic>
          <a:graphicData uri="http://schemas.openxmlformats.org/drawingml/2006/chart">
            <c:chart xmlns:c="http://schemas.openxmlformats.org/drawingml/2006/chart" xmlns:r="http://schemas.openxmlformats.org/officeDocument/2006/relationships" r:id="rId2"/>
          </a:graphicData>
        </a:graphic>
      </p:graphicFrame>
      <p:sp>
        <p:nvSpPr>
          <p:cNvPr id="171" name="Shape 171"/>
          <p:cNvSpPr/>
          <p:nvPr/>
        </p:nvSpPr>
        <p:spPr>
          <a:xfrm>
            <a:off x="573827" y="1724519"/>
            <a:ext cx="4254206" cy="320040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just">
              <a:lnSpc>
                <a:spcPct val="115000"/>
              </a:lnSpc>
              <a:spcBef>
                <a:spcPts val="1000"/>
              </a:spcBef>
            </a:pPr>
            <a:r>
              <a:rPr sz="2000">
                <a:latin typeface="Museo Sans 300"/>
                <a:ea typeface="Museo Sans 300"/>
                <a:cs typeface="Museo Sans 300"/>
                <a:sym typeface="Museo Sans 300"/>
              </a:rPr>
              <a:t>Desde la entrada en vigencia de la LEIV a la fecha, se ha incrementado progresivamente la disponibilidad de servicios de atención para mujeres a nivel nacional</a:t>
            </a:r>
            <a:r>
              <a:rPr sz="2000">
                <a:latin typeface="Museo Sans 100"/>
                <a:ea typeface="Museo Sans 100"/>
                <a:cs typeface="Museo Sans 100"/>
                <a:sym typeface="Museo Sans 100"/>
              </a:rPr>
              <a:t>, contándose para el período de este informe </a:t>
            </a:r>
            <a:r>
              <a:rPr sz="2000">
                <a:solidFill>
                  <a:srgbClr val="0070C0"/>
                </a:solidFill>
                <a:latin typeface="Museo Sans 300"/>
                <a:ea typeface="Museo Sans 300"/>
                <a:cs typeface="Museo Sans 300"/>
                <a:sym typeface="Museo Sans 300"/>
              </a:rPr>
              <a:t>con 106 UIAEM, con cobertura en los 14 departamentos del país</a:t>
            </a:r>
            <a:r>
              <a:rPr sz="2000">
                <a:latin typeface="Museo Sans 100"/>
                <a:ea typeface="Museo Sans 100"/>
                <a:cs typeface="Museo Sans 100"/>
                <a:sym typeface="Museo Sans 100"/>
              </a:rPr>
              <a:t>.</a:t>
            </a:r>
          </a:p>
        </p:txBody>
      </p:sp>
      <p:pic>
        <p:nvPicPr>
          <p:cNvPr id="172" name="image2.png"/>
          <p:cNvPicPr/>
          <p:nvPr/>
        </p:nvPicPr>
        <p:blipFill>
          <a:blip r:embed="rId3">
            <a:extLst/>
          </a:blip>
          <a:stretch>
            <a:fillRect/>
          </a:stretch>
        </p:blipFill>
        <p:spPr>
          <a:xfrm>
            <a:off x="456579" y="397218"/>
            <a:ext cx="2572736" cy="859612"/>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Shape 174"/>
          <p:cNvSpPr/>
          <p:nvPr/>
        </p:nvSpPr>
        <p:spPr>
          <a:xfrm>
            <a:off x="1933570" y="2969614"/>
            <a:ext cx="9459252" cy="1675123"/>
          </a:xfrm>
          <a:custGeom>
            <a:avLst/>
            <a:gdLst/>
            <a:ahLst/>
            <a:cxnLst>
              <a:cxn ang="0">
                <a:pos x="wd2" y="hd2"/>
              </a:cxn>
              <a:cxn ang="5400000">
                <a:pos x="wd2" y="hd2"/>
              </a:cxn>
              <a:cxn ang="10800000">
                <a:pos x="wd2" y="hd2"/>
              </a:cxn>
              <a:cxn ang="16200000">
                <a:pos x="wd2" y="hd2"/>
              </a:cxn>
            </a:cxnLst>
            <a:rect l="0" t="0" r="r" b="b"/>
            <a:pathLst>
              <a:path w="21600" h="21600" extrusionOk="0">
                <a:moveTo>
                  <a:pt x="21014" y="0"/>
                </a:moveTo>
                <a:lnTo>
                  <a:pt x="588" y="0"/>
                </a:lnTo>
                <a:cubicBezTo>
                  <a:pt x="263" y="0"/>
                  <a:pt x="0" y="1022"/>
                  <a:pt x="0" y="2280"/>
                </a:cubicBezTo>
                <a:lnTo>
                  <a:pt x="0" y="19320"/>
                </a:lnTo>
                <a:cubicBezTo>
                  <a:pt x="0" y="20578"/>
                  <a:pt x="263" y="21600"/>
                  <a:pt x="588" y="21600"/>
                </a:cubicBezTo>
                <a:lnTo>
                  <a:pt x="21014" y="21600"/>
                </a:lnTo>
                <a:cubicBezTo>
                  <a:pt x="21337" y="21600"/>
                  <a:pt x="21600" y="20578"/>
                  <a:pt x="21600" y="19320"/>
                </a:cubicBezTo>
                <a:lnTo>
                  <a:pt x="21600" y="2280"/>
                </a:lnTo>
                <a:cubicBezTo>
                  <a:pt x="21600" y="1022"/>
                  <a:pt x="21337" y="0"/>
                  <a:pt x="21014" y="0"/>
                </a:cubicBezTo>
              </a:path>
            </a:pathLst>
          </a:custGeom>
          <a:solidFill>
            <a:srgbClr val="F2F2F2"/>
          </a:solidFill>
          <a:ln w="12700">
            <a:miter lim="400000"/>
          </a:ln>
        </p:spPr>
        <p:txBody>
          <a:bodyPr lIns="0" tIns="0" rIns="0" bIns="0" anchor="ctr"/>
          <a:lstStyle/>
          <a:p>
            <a:pPr lvl="0">
              <a:defRPr sz="3200"/>
            </a:pPr>
            <a:endParaRPr/>
          </a:p>
        </p:txBody>
      </p:sp>
      <p:sp>
        <p:nvSpPr>
          <p:cNvPr id="175" name="Shape 175"/>
          <p:cNvSpPr/>
          <p:nvPr/>
        </p:nvSpPr>
        <p:spPr>
          <a:xfrm>
            <a:off x="1980540" y="4846113"/>
            <a:ext cx="9459252" cy="1494864"/>
          </a:xfrm>
          <a:custGeom>
            <a:avLst/>
            <a:gdLst/>
            <a:ahLst/>
            <a:cxnLst>
              <a:cxn ang="0">
                <a:pos x="wd2" y="hd2"/>
              </a:cxn>
              <a:cxn ang="5400000">
                <a:pos x="wd2" y="hd2"/>
              </a:cxn>
              <a:cxn ang="10800000">
                <a:pos x="wd2" y="hd2"/>
              </a:cxn>
              <a:cxn ang="16200000">
                <a:pos x="wd2" y="hd2"/>
              </a:cxn>
            </a:cxnLst>
            <a:rect l="0" t="0" r="r" b="b"/>
            <a:pathLst>
              <a:path w="21600" h="21600" extrusionOk="0">
                <a:moveTo>
                  <a:pt x="21014" y="0"/>
                </a:moveTo>
                <a:lnTo>
                  <a:pt x="588" y="0"/>
                </a:lnTo>
                <a:cubicBezTo>
                  <a:pt x="263" y="0"/>
                  <a:pt x="0" y="1022"/>
                  <a:pt x="0" y="2280"/>
                </a:cubicBezTo>
                <a:lnTo>
                  <a:pt x="0" y="19320"/>
                </a:lnTo>
                <a:cubicBezTo>
                  <a:pt x="0" y="20578"/>
                  <a:pt x="263" y="21600"/>
                  <a:pt x="588" y="21600"/>
                </a:cubicBezTo>
                <a:lnTo>
                  <a:pt x="21014" y="21600"/>
                </a:lnTo>
                <a:cubicBezTo>
                  <a:pt x="21337" y="21600"/>
                  <a:pt x="21600" y="20578"/>
                  <a:pt x="21600" y="19320"/>
                </a:cubicBezTo>
                <a:lnTo>
                  <a:pt x="21600" y="2280"/>
                </a:lnTo>
                <a:cubicBezTo>
                  <a:pt x="21600" y="1022"/>
                  <a:pt x="21337" y="0"/>
                  <a:pt x="21014" y="0"/>
                </a:cubicBezTo>
              </a:path>
            </a:pathLst>
          </a:custGeom>
          <a:solidFill>
            <a:srgbClr val="F2F2F2"/>
          </a:solidFill>
          <a:ln w="12700">
            <a:miter lim="400000"/>
          </a:ln>
        </p:spPr>
        <p:txBody>
          <a:bodyPr lIns="0" tIns="0" rIns="0" bIns="0" anchor="ctr"/>
          <a:lstStyle/>
          <a:p>
            <a:pPr lvl="0">
              <a:defRPr sz="3200"/>
            </a:pPr>
            <a:endParaRPr/>
          </a:p>
        </p:txBody>
      </p:sp>
      <p:sp>
        <p:nvSpPr>
          <p:cNvPr id="176" name="Shape 176"/>
          <p:cNvSpPr/>
          <p:nvPr/>
        </p:nvSpPr>
        <p:spPr>
          <a:xfrm>
            <a:off x="1970146" y="1273417"/>
            <a:ext cx="9459252" cy="1408368"/>
          </a:xfrm>
          <a:custGeom>
            <a:avLst/>
            <a:gdLst/>
            <a:ahLst/>
            <a:cxnLst>
              <a:cxn ang="0">
                <a:pos x="wd2" y="hd2"/>
              </a:cxn>
              <a:cxn ang="5400000">
                <a:pos x="wd2" y="hd2"/>
              </a:cxn>
              <a:cxn ang="10800000">
                <a:pos x="wd2" y="hd2"/>
              </a:cxn>
              <a:cxn ang="16200000">
                <a:pos x="wd2" y="hd2"/>
              </a:cxn>
            </a:cxnLst>
            <a:rect l="0" t="0" r="r" b="b"/>
            <a:pathLst>
              <a:path w="21600" h="21600" extrusionOk="0">
                <a:moveTo>
                  <a:pt x="21014" y="0"/>
                </a:moveTo>
                <a:lnTo>
                  <a:pt x="588" y="0"/>
                </a:lnTo>
                <a:cubicBezTo>
                  <a:pt x="263" y="0"/>
                  <a:pt x="0" y="1022"/>
                  <a:pt x="0" y="2280"/>
                </a:cubicBezTo>
                <a:lnTo>
                  <a:pt x="0" y="19320"/>
                </a:lnTo>
                <a:cubicBezTo>
                  <a:pt x="0" y="20578"/>
                  <a:pt x="263" y="21600"/>
                  <a:pt x="588" y="21600"/>
                </a:cubicBezTo>
                <a:lnTo>
                  <a:pt x="21014" y="21600"/>
                </a:lnTo>
                <a:cubicBezTo>
                  <a:pt x="21337" y="21600"/>
                  <a:pt x="21600" y="20578"/>
                  <a:pt x="21600" y="19320"/>
                </a:cubicBezTo>
                <a:lnTo>
                  <a:pt x="21600" y="2280"/>
                </a:lnTo>
                <a:cubicBezTo>
                  <a:pt x="21600" y="1022"/>
                  <a:pt x="21337" y="0"/>
                  <a:pt x="21014" y="0"/>
                </a:cubicBezTo>
              </a:path>
            </a:pathLst>
          </a:custGeom>
          <a:solidFill>
            <a:srgbClr val="F2F2F2"/>
          </a:solidFill>
          <a:ln w="12700">
            <a:miter lim="400000"/>
          </a:ln>
        </p:spPr>
        <p:txBody>
          <a:bodyPr lIns="0" tIns="0" rIns="0" bIns="0" anchor="ctr"/>
          <a:lstStyle/>
          <a:p>
            <a:pPr lvl="0">
              <a:defRPr sz="3200"/>
            </a:pPr>
            <a:endParaRPr/>
          </a:p>
        </p:txBody>
      </p:sp>
      <p:sp>
        <p:nvSpPr>
          <p:cNvPr id="177" name="Shape 177"/>
          <p:cNvSpPr/>
          <p:nvPr/>
        </p:nvSpPr>
        <p:spPr>
          <a:xfrm>
            <a:off x="761999" y="1273417"/>
            <a:ext cx="1761334" cy="1408368"/>
          </a:xfrm>
          <a:custGeom>
            <a:avLst/>
            <a:gdLst/>
            <a:ahLst/>
            <a:cxnLst>
              <a:cxn ang="0">
                <a:pos x="wd2" y="hd2"/>
              </a:cxn>
              <a:cxn ang="5400000">
                <a:pos x="wd2" y="hd2"/>
              </a:cxn>
              <a:cxn ang="10800000">
                <a:pos x="wd2" y="hd2"/>
              </a:cxn>
              <a:cxn ang="16200000">
                <a:pos x="wd2" y="hd2"/>
              </a:cxn>
            </a:cxnLst>
            <a:rect l="0" t="0" r="r" b="b"/>
            <a:pathLst>
              <a:path w="21600" h="21600" extrusionOk="0">
                <a:moveTo>
                  <a:pt x="21600" y="10969"/>
                </a:moveTo>
                <a:cubicBezTo>
                  <a:pt x="21544" y="12874"/>
                  <a:pt x="20502" y="14400"/>
                  <a:pt x="19232" y="14400"/>
                </a:cubicBezTo>
                <a:cubicBezTo>
                  <a:pt x="18448" y="14400"/>
                  <a:pt x="17753" y="13822"/>
                  <a:pt x="17322" y="12939"/>
                </a:cubicBezTo>
                <a:cubicBezTo>
                  <a:pt x="17164" y="12612"/>
                  <a:pt x="16916" y="12409"/>
                  <a:pt x="16648" y="12409"/>
                </a:cubicBezTo>
                <a:cubicBezTo>
                  <a:pt x="16193" y="12409"/>
                  <a:pt x="15826" y="12965"/>
                  <a:pt x="15826" y="13656"/>
                </a:cubicBezTo>
                <a:lnTo>
                  <a:pt x="15826" y="21600"/>
                </a:lnTo>
                <a:lnTo>
                  <a:pt x="1585" y="21600"/>
                </a:lnTo>
                <a:cubicBezTo>
                  <a:pt x="709" y="21600"/>
                  <a:pt x="0" y="20524"/>
                  <a:pt x="0" y="19202"/>
                </a:cubicBezTo>
                <a:lnTo>
                  <a:pt x="0" y="2404"/>
                </a:lnTo>
                <a:cubicBezTo>
                  <a:pt x="0" y="1076"/>
                  <a:pt x="709" y="0"/>
                  <a:pt x="1585" y="0"/>
                </a:cubicBezTo>
                <a:lnTo>
                  <a:pt x="15826" y="0"/>
                </a:lnTo>
                <a:lnTo>
                  <a:pt x="15826" y="7944"/>
                </a:lnTo>
                <a:cubicBezTo>
                  <a:pt x="15826" y="8635"/>
                  <a:pt x="16193" y="9197"/>
                  <a:pt x="16648" y="9197"/>
                </a:cubicBezTo>
                <a:cubicBezTo>
                  <a:pt x="16916" y="9197"/>
                  <a:pt x="17160" y="8993"/>
                  <a:pt x="17319" y="8667"/>
                </a:cubicBezTo>
                <a:cubicBezTo>
                  <a:pt x="17764" y="7751"/>
                  <a:pt x="18491" y="7163"/>
                  <a:pt x="19306" y="7205"/>
                </a:cubicBezTo>
                <a:cubicBezTo>
                  <a:pt x="20527" y="7259"/>
                  <a:pt x="21544" y="8774"/>
                  <a:pt x="21600" y="10631"/>
                </a:cubicBezTo>
                <a:lnTo>
                  <a:pt x="21600" y="10969"/>
                </a:lnTo>
              </a:path>
            </a:pathLst>
          </a:custGeom>
          <a:solidFill>
            <a:srgbClr val="7030A0"/>
          </a:solidFill>
          <a:ln w="12700">
            <a:miter lim="400000"/>
          </a:ln>
        </p:spPr>
        <p:txBody>
          <a:bodyPr lIns="0" tIns="0" rIns="0" bIns="0" anchor="ctr"/>
          <a:lstStyle/>
          <a:p>
            <a:pPr lvl="0">
              <a:defRPr sz="3200"/>
            </a:pPr>
            <a:endParaRPr/>
          </a:p>
        </p:txBody>
      </p:sp>
      <p:sp>
        <p:nvSpPr>
          <p:cNvPr id="178" name="Shape 178"/>
          <p:cNvSpPr/>
          <p:nvPr/>
        </p:nvSpPr>
        <p:spPr>
          <a:xfrm>
            <a:off x="761999" y="4846113"/>
            <a:ext cx="1761334" cy="1494864"/>
          </a:xfrm>
          <a:custGeom>
            <a:avLst/>
            <a:gdLst/>
            <a:ahLst/>
            <a:cxnLst>
              <a:cxn ang="0">
                <a:pos x="wd2" y="hd2"/>
              </a:cxn>
              <a:cxn ang="5400000">
                <a:pos x="wd2" y="hd2"/>
              </a:cxn>
              <a:cxn ang="10800000">
                <a:pos x="wd2" y="hd2"/>
              </a:cxn>
              <a:cxn ang="16200000">
                <a:pos x="wd2" y="hd2"/>
              </a:cxn>
            </a:cxnLst>
            <a:rect l="0" t="0" r="r" b="b"/>
            <a:pathLst>
              <a:path w="21600" h="21600" extrusionOk="0">
                <a:moveTo>
                  <a:pt x="21600" y="10966"/>
                </a:moveTo>
                <a:cubicBezTo>
                  <a:pt x="21544" y="12878"/>
                  <a:pt x="20502" y="14398"/>
                  <a:pt x="19232" y="14398"/>
                </a:cubicBezTo>
                <a:cubicBezTo>
                  <a:pt x="18448" y="14398"/>
                  <a:pt x="17753" y="13825"/>
                  <a:pt x="17322" y="12936"/>
                </a:cubicBezTo>
                <a:cubicBezTo>
                  <a:pt x="17164" y="12610"/>
                  <a:pt x="16916" y="12406"/>
                  <a:pt x="16648" y="12406"/>
                </a:cubicBezTo>
                <a:cubicBezTo>
                  <a:pt x="16193" y="12406"/>
                  <a:pt x="15826" y="12969"/>
                  <a:pt x="15826" y="13659"/>
                </a:cubicBezTo>
                <a:lnTo>
                  <a:pt x="15826" y="21600"/>
                </a:lnTo>
                <a:lnTo>
                  <a:pt x="1585" y="21600"/>
                </a:lnTo>
                <a:cubicBezTo>
                  <a:pt x="709" y="21600"/>
                  <a:pt x="0" y="20529"/>
                  <a:pt x="0" y="19201"/>
                </a:cubicBezTo>
                <a:lnTo>
                  <a:pt x="0" y="2399"/>
                </a:lnTo>
                <a:cubicBezTo>
                  <a:pt x="0" y="1071"/>
                  <a:pt x="709" y="0"/>
                  <a:pt x="1585" y="0"/>
                </a:cubicBezTo>
                <a:lnTo>
                  <a:pt x="15826" y="0"/>
                </a:lnTo>
                <a:lnTo>
                  <a:pt x="15826" y="7941"/>
                </a:lnTo>
                <a:cubicBezTo>
                  <a:pt x="15826" y="8637"/>
                  <a:pt x="16193" y="9194"/>
                  <a:pt x="16648" y="9194"/>
                </a:cubicBezTo>
                <a:cubicBezTo>
                  <a:pt x="16916" y="9194"/>
                  <a:pt x="17160" y="8996"/>
                  <a:pt x="17319" y="8669"/>
                </a:cubicBezTo>
                <a:cubicBezTo>
                  <a:pt x="17764" y="7748"/>
                  <a:pt x="18491" y="7164"/>
                  <a:pt x="19306" y="7202"/>
                </a:cubicBezTo>
                <a:cubicBezTo>
                  <a:pt x="20527" y="7261"/>
                  <a:pt x="21544" y="8776"/>
                  <a:pt x="21600" y="10629"/>
                </a:cubicBezTo>
                <a:lnTo>
                  <a:pt x="21600" y="10966"/>
                </a:lnTo>
              </a:path>
            </a:pathLst>
          </a:custGeom>
          <a:solidFill>
            <a:srgbClr val="548235"/>
          </a:solidFill>
          <a:ln w="12700">
            <a:miter lim="400000"/>
          </a:ln>
        </p:spPr>
        <p:txBody>
          <a:bodyPr lIns="0" tIns="0" rIns="0" bIns="0" anchor="ctr"/>
          <a:lstStyle/>
          <a:p>
            <a:pPr lvl="0">
              <a:defRPr sz="3200"/>
            </a:pPr>
            <a:endParaRPr/>
          </a:p>
        </p:txBody>
      </p:sp>
      <p:sp>
        <p:nvSpPr>
          <p:cNvPr id="179" name="Shape 179"/>
          <p:cNvSpPr/>
          <p:nvPr/>
        </p:nvSpPr>
        <p:spPr>
          <a:xfrm>
            <a:off x="776603" y="2926353"/>
            <a:ext cx="1761334" cy="1675125"/>
          </a:xfrm>
          <a:custGeom>
            <a:avLst/>
            <a:gdLst/>
            <a:ahLst/>
            <a:cxnLst>
              <a:cxn ang="0">
                <a:pos x="wd2" y="hd2"/>
              </a:cxn>
              <a:cxn ang="5400000">
                <a:pos x="wd2" y="hd2"/>
              </a:cxn>
              <a:cxn ang="10800000">
                <a:pos x="wd2" y="hd2"/>
              </a:cxn>
              <a:cxn ang="16200000">
                <a:pos x="wd2" y="hd2"/>
              </a:cxn>
            </a:cxnLst>
            <a:rect l="0" t="0" r="r" b="b"/>
            <a:pathLst>
              <a:path w="21600" h="21600" extrusionOk="0">
                <a:moveTo>
                  <a:pt x="21600" y="10963"/>
                </a:moveTo>
                <a:cubicBezTo>
                  <a:pt x="21544" y="12874"/>
                  <a:pt x="20502" y="14400"/>
                  <a:pt x="19232" y="14400"/>
                </a:cubicBezTo>
                <a:cubicBezTo>
                  <a:pt x="18448" y="14400"/>
                  <a:pt x="17753" y="13822"/>
                  <a:pt x="17322" y="12939"/>
                </a:cubicBezTo>
                <a:cubicBezTo>
                  <a:pt x="17164" y="12607"/>
                  <a:pt x="16916" y="12403"/>
                  <a:pt x="16648" y="12403"/>
                </a:cubicBezTo>
                <a:cubicBezTo>
                  <a:pt x="16193" y="12403"/>
                  <a:pt x="15826" y="12965"/>
                  <a:pt x="15826" y="13656"/>
                </a:cubicBezTo>
                <a:lnTo>
                  <a:pt x="15826" y="21600"/>
                </a:lnTo>
                <a:lnTo>
                  <a:pt x="1585" y="21600"/>
                </a:lnTo>
                <a:cubicBezTo>
                  <a:pt x="709" y="21600"/>
                  <a:pt x="0" y="20524"/>
                  <a:pt x="0" y="19202"/>
                </a:cubicBezTo>
                <a:lnTo>
                  <a:pt x="0" y="2404"/>
                </a:lnTo>
                <a:cubicBezTo>
                  <a:pt x="0" y="1071"/>
                  <a:pt x="709" y="0"/>
                  <a:pt x="1585" y="0"/>
                </a:cubicBezTo>
                <a:lnTo>
                  <a:pt x="15826" y="0"/>
                </a:lnTo>
                <a:lnTo>
                  <a:pt x="15826" y="7944"/>
                </a:lnTo>
                <a:cubicBezTo>
                  <a:pt x="15826" y="8635"/>
                  <a:pt x="16193" y="9197"/>
                  <a:pt x="16648" y="9197"/>
                </a:cubicBezTo>
                <a:cubicBezTo>
                  <a:pt x="16916" y="9197"/>
                  <a:pt x="17160" y="8993"/>
                  <a:pt x="17319" y="8667"/>
                </a:cubicBezTo>
                <a:cubicBezTo>
                  <a:pt x="17764" y="7746"/>
                  <a:pt x="18491" y="7163"/>
                  <a:pt x="19306" y="7200"/>
                </a:cubicBezTo>
                <a:cubicBezTo>
                  <a:pt x="20527" y="7259"/>
                  <a:pt x="21544" y="8774"/>
                  <a:pt x="21600" y="10626"/>
                </a:cubicBezTo>
                <a:lnTo>
                  <a:pt x="21600" y="10963"/>
                </a:lnTo>
              </a:path>
            </a:pathLst>
          </a:custGeom>
          <a:solidFill>
            <a:srgbClr val="ED7D31"/>
          </a:solidFill>
          <a:ln w="12700">
            <a:miter lim="400000"/>
          </a:ln>
        </p:spPr>
        <p:txBody>
          <a:bodyPr lIns="0" tIns="0" rIns="0" bIns="0" anchor="ctr"/>
          <a:lstStyle/>
          <a:p>
            <a:pPr lvl="0">
              <a:defRPr sz="3200"/>
            </a:pPr>
            <a:endParaRPr/>
          </a:p>
        </p:txBody>
      </p:sp>
      <p:sp>
        <p:nvSpPr>
          <p:cNvPr id="180" name="Shape 180"/>
          <p:cNvSpPr/>
          <p:nvPr/>
        </p:nvSpPr>
        <p:spPr>
          <a:xfrm>
            <a:off x="2538224" y="1219910"/>
            <a:ext cx="8800336" cy="1539749"/>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p>
            <a:pPr lvl="0" defTabSz="1087636">
              <a:lnSpc>
                <a:spcPct val="120000"/>
              </a:lnSpc>
              <a:spcBef>
                <a:spcPts val="400"/>
              </a:spcBef>
            </a:pPr>
            <a:r>
              <a:rPr sz="1600">
                <a:latin typeface="Museo Sans 100"/>
                <a:ea typeface="Museo Sans 100"/>
                <a:cs typeface="Museo Sans 100"/>
                <a:sym typeface="Museo Sans 100"/>
              </a:rPr>
              <a:t>El </a:t>
            </a:r>
            <a:r>
              <a:rPr>
                <a:solidFill>
                  <a:srgbClr val="7030A0"/>
                </a:solidFill>
                <a:latin typeface="Museo Sans 300"/>
                <a:ea typeface="Museo Sans 300"/>
                <a:cs typeface="Museo Sans 300"/>
                <a:sym typeface="Museo Sans 300"/>
              </a:rPr>
              <a:t>Ministerio de Salud (MINSAL)</a:t>
            </a:r>
            <a:r>
              <a:rPr sz="1600">
                <a:solidFill>
                  <a:srgbClr val="7030A0"/>
                </a:solidFill>
                <a:latin typeface="Museo Sans 100"/>
                <a:ea typeface="Museo Sans 100"/>
                <a:cs typeface="Museo Sans 100"/>
                <a:sym typeface="Museo Sans 100"/>
              </a:rPr>
              <a:t> </a:t>
            </a:r>
            <a:r>
              <a:rPr sz="1600">
                <a:latin typeface="Museo Sans 100"/>
                <a:ea typeface="Museo Sans 100"/>
                <a:cs typeface="Museo Sans 100"/>
                <a:sym typeface="Museo Sans 100"/>
              </a:rPr>
              <a:t>brindó un total de 3,771 atenciones a mujeres víctimas de violencia sexual. </a:t>
            </a:r>
            <a:endParaRPr sz="2400">
              <a:solidFill>
                <a:srgbClr val="44546A"/>
              </a:solidFill>
              <a:latin typeface="Open Sans Light"/>
              <a:ea typeface="Open Sans Light"/>
              <a:cs typeface="Open Sans Light"/>
              <a:sym typeface="Open Sans Light"/>
            </a:endParaRPr>
          </a:p>
          <a:p>
            <a:pPr lvl="0" defTabSz="1087636">
              <a:lnSpc>
                <a:spcPct val="120000"/>
              </a:lnSpc>
              <a:spcBef>
                <a:spcPts val="300"/>
              </a:spcBef>
            </a:pPr>
            <a:r>
              <a:rPr sz="1600">
                <a:latin typeface="Museo Sans 100"/>
                <a:ea typeface="Museo Sans 100"/>
                <a:cs typeface="Museo Sans 100"/>
                <a:sym typeface="Museo Sans 100"/>
              </a:rPr>
              <a:t>El MINSAL reporta además la identificación de 710 adolescentes embarazadas, en los que el personal de salud encuentra evidencias que le llevan a determinar que las adolescentes están enfrentando hechos de violencia sexual.</a:t>
            </a:r>
          </a:p>
        </p:txBody>
      </p:sp>
      <p:sp>
        <p:nvSpPr>
          <p:cNvPr id="181" name="Shape 181"/>
          <p:cNvSpPr/>
          <p:nvPr/>
        </p:nvSpPr>
        <p:spPr>
          <a:xfrm>
            <a:off x="2625577" y="3037321"/>
            <a:ext cx="8235083" cy="1539750"/>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p>
            <a:pPr lvl="0" defTabSz="1087636">
              <a:lnSpc>
                <a:spcPct val="120000"/>
              </a:lnSpc>
              <a:spcBef>
                <a:spcPts val="400"/>
              </a:spcBef>
            </a:pPr>
            <a:r>
              <a:rPr sz="1600">
                <a:latin typeface="Museo Sans 100"/>
                <a:ea typeface="Museo Sans 100"/>
                <a:cs typeface="Museo Sans 100"/>
                <a:sym typeface="Museo Sans 100"/>
              </a:rPr>
              <a:t>En el año 2018, la </a:t>
            </a:r>
            <a:r>
              <a:rPr>
                <a:solidFill>
                  <a:srgbClr val="C55A11"/>
                </a:solidFill>
                <a:latin typeface="Museo Sans 300"/>
                <a:ea typeface="Museo Sans 300"/>
                <a:cs typeface="Museo Sans 300"/>
                <a:sym typeface="Museo Sans 300"/>
              </a:rPr>
              <a:t>Unidad de Atención Especializada de la PGR</a:t>
            </a:r>
            <a:r>
              <a:rPr sz="1600">
                <a:latin typeface="Museo Sans 100"/>
                <a:ea typeface="Museo Sans 100"/>
                <a:cs typeface="Museo Sans 100"/>
                <a:sym typeface="Museo Sans 100"/>
              </a:rPr>
              <a:t>, brindó asistencia legal a 2,136 mujeres. La mayoría de casos atendidos fue por violencia intrafamiliar (76.69 %), seguida de violencia de género (21.16 %) y discriminación (2.15 %).</a:t>
            </a:r>
            <a:endParaRPr sz="2400">
              <a:solidFill>
                <a:srgbClr val="44546A"/>
              </a:solidFill>
              <a:latin typeface="Open Sans Light"/>
              <a:ea typeface="Open Sans Light"/>
              <a:cs typeface="Open Sans Light"/>
              <a:sym typeface="Open Sans Light"/>
            </a:endParaRPr>
          </a:p>
          <a:p>
            <a:pPr lvl="0" defTabSz="1087636">
              <a:lnSpc>
                <a:spcPct val="120000"/>
              </a:lnSpc>
              <a:spcBef>
                <a:spcPts val="300"/>
              </a:spcBef>
            </a:pPr>
            <a:r>
              <a:rPr sz="1600">
                <a:latin typeface="Museo Sans 100"/>
                <a:ea typeface="Museo Sans 100"/>
                <a:cs typeface="Museo Sans 100"/>
                <a:sym typeface="Museo Sans 100"/>
              </a:rPr>
              <a:t>Además, la PGR, a través de sus unidades de atención especializadas reporta haber atendido en 2018 a un total de 4,529 mujeres a nivel nacional.</a:t>
            </a:r>
          </a:p>
        </p:txBody>
      </p:sp>
      <p:sp>
        <p:nvSpPr>
          <p:cNvPr id="182" name="Shape 182"/>
          <p:cNvSpPr/>
          <p:nvPr/>
        </p:nvSpPr>
        <p:spPr>
          <a:xfrm>
            <a:off x="2736027" y="5136996"/>
            <a:ext cx="8014183" cy="102616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p>
            <a:pPr lvl="0" defTabSz="1087636">
              <a:lnSpc>
                <a:spcPct val="120000"/>
              </a:lnSpc>
              <a:spcBef>
                <a:spcPts val="400"/>
              </a:spcBef>
            </a:pPr>
            <a:r>
              <a:rPr sz="1600">
                <a:latin typeface="Open Sans Light"/>
                <a:ea typeface="Open Sans Light"/>
                <a:cs typeface="Open Sans Light"/>
                <a:sym typeface="Open Sans Light"/>
              </a:rPr>
              <a:t>Por otro lado, </a:t>
            </a:r>
            <a:r>
              <a:rPr>
                <a:solidFill>
                  <a:srgbClr val="548235"/>
                </a:solidFill>
                <a:latin typeface="Open Sans Light"/>
                <a:ea typeface="Open Sans Light"/>
                <a:cs typeface="Open Sans Light"/>
                <a:sym typeface="Open Sans Light"/>
              </a:rPr>
              <a:t>el ISDEMU</a:t>
            </a:r>
            <a:r>
              <a:rPr sz="1600">
                <a:solidFill>
                  <a:srgbClr val="548235"/>
                </a:solidFill>
                <a:latin typeface="Open Sans Light"/>
                <a:ea typeface="Open Sans Light"/>
                <a:cs typeface="Open Sans Light"/>
                <a:sym typeface="Open Sans Light"/>
              </a:rPr>
              <a:t>, a través del Programa de Atención Integral para una Vida Libre de Violencia para las Mujeres</a:t>
            </a:r>
            <a:r>
              <a:rPr sz="1600">
                <a:latin typeface="Open Sans Light"/>
                <a:ea typeface="Open Sans Light"/>
                <a:cs typeface="Open Sans Light"/>
                <a:sym typeface="Open Sans Light"/>
              </a:rPr>
              <a:t>, en 2018 ha atendido a 5,579 mujeres, y para el periodo enero – agosto 2019, reporta la atención a 3,363 mujeres.</a:t>
            </a:r>
          </a:p>
        </p:txBody>
      </p:sp>
      <p:sp>
        <p:nvSpPr>
          <p:cNvPr id="183" name="Shape 183"/>
          <p:cNvSpPr/>
          <p:nvPr/>
        </p:nvSpPr>
        <p:spPr>
          <a:xfrm>
            <a:off x="1149739" y="1665208"/>
            <a:ext cx="579946" cy="57994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84" name="Shape 184"/>
          <p:cNvSpPr/>
          <p:nvPr/>
        </p:nvSpPr>
        <p:spPr>
          <a:xfrm>
            <a:off x="1147493" y="5136996"/>
            <a:ext cx="579947" cy="860952"/>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18655" y="20400"/>
                </a:lnTo>
                <a:lnTo>
                  <a:pt x="18655" y="1200"/>
                </a:lnTo>
                <a:lnTo>
                  <a:pt x="20618" y="1200"/>
                </a:lnTo>
                <a:cubicBezTo>
                  <a:pt x="20618" y="1200"/>
                  <a:pt x="20618" y="20400"/>
                  <a:pt x="20618" y="20400"/>
                </a:cubicBezTo>
                <a:close/>
                <a:moveTo>
                  <a:pt x="21109" y="0"/>
                </a:moveTo>
                <a:lnTo>
                  <a:pt x="18164" y="0"/>
                </a:lnTo>
                <a:cubicBezTo>
                  <a:pt x="17893" y="0"/>
                  <a:pt x="17673" y="269"/>
                  <a:pt x="17673" y="600"/>
                </a:cubicBezTo>
                <a:lnTo>
                  <a:pt x="17673" y="21000"/>
                </a:lnTo>
                <a:cubicBezTo>
                  <a:pt x="17673" y="21332"/>
                  <a:pt x="17893" y="21600"/>
                  <a:pt x="18164" y="21600"/>
                </a:cubicBezTo>
                <a:lnTo>
                  <a:pt x="21109" y="21600"/>
                </a:lnTo>
                <a:cubicBezTo>
                  <a:pt x="21380" y="21600"/>
                  <a:pt x="21600" y="21332"/>
                  <a:pt x="21600" y="21000"/>
                </a:cubicBezTo>
                <a:lnTo>
                  <a:pt x="21600" y="600"/>
                </a:lnTo>
                <a:cubicBezTo>
                  <a:pt x="21600" y="269"/>
                  <a:pt x="21380" y="0"/>
                  <a:pt x="21109" y="0"/>
                </a:cubicBezTo>
                <a:moveTo>
                  <a:pt x="8836" y="20400"/>
                </a:moveTo>
                <a:lnTo>
                  <a:pt x="6873" y="20400"/>
                </a:lnTo>
                <a:lnTo>
                  <a:pt x="6873" y="3600"/>
                </a:lnTo>
                <a:lnTo>
                  <a:pt x="8836" y="3600"/>
                </a:lnTo>
                <a:cubicBezTo>
                  <a:pt x="8836" y="3600"/>
                  <a:pt x="8836" y="20400"/>
                  <a:pt x="8836" y="20400"/>
                </a:cubicBezTo>
                <a:close/>
                <a:moveTo>
                  <a:pt x="9327" y="2400"/>
                </a:moveTo>
                <a:lnTo>
                  <a:pt x="6382" y="2400"/>
                </a:lnTo>
                <a:cubicBezTo>
                  <a:pt x="6111" y="2400"/>
                  <a:pt x="5891" y="2669"/>
                  <a:pt x="5891" y="3000"/>
                </a:cubicBezTo>
                <a:lnTo>
                  <a:pt x="5891" y="21000"/>
                </a:lnTo>
                <a:cubicBezTo>
                  <a:pt x="5891" y="21332"/>
                  <a:pt x="6111" y="21600"/>
                  <a:pt x="6382" y="21600"/>
                </a:cubicBezTo>
                <a:lnTo>
                  <a:pt x="9327" y="21600"/>
                </a:lnTo>
                <a:cubicBezTo>
                  <a:pt x="9598" y="21600"/>
                  <a:pt x="9818" y="21332"/>
                  <a:pt x="9818" y="21000"/>
                </a:cubicBezTo>
                <a:lnTo>
                  <a:pt x="9818" y="3000"/>
                </a:lnTo>
                <a:cubicBezTo>
                  <a:pt x="9818" y="2669"/>
                  <a:pt x="9598" y="2400"/>
                  <a:pt x="9327" y="2400"/>
                </a:cubicBezTo>
                <a:moveTo>
                  <a:pt x="14727" y="20400"/>
                </a:moveTo>
                <a:lnTo>
                  <a:pt x="12764" y="20400"/>
                </a:lnTo>
                <a:lnTo>
                  <a:pt x="12764" y="10800"/>
                </a:lnTo>
                <a:lnTo>
                  <a:pt x="14727" y="10800"/>
                </a:lnTo>
                <a:cubicBezTo>
                  <a:pt x="14727" y="10800"/>
                  <a:pt x="14727" y="20400"/>
                  <a:pt x="14727" y="20400"/>
                </a:cubicBezTo>
                <a:close/>
                <a:moveTo>
                  <a:pt x="15218" y="9600"/>
                </a:moveTo>
                <a:lnTo>
                  <a:pt x="12273" y="9600"/>
                </a:lnTo>
                <a:cubicBezTo>
                  <a:pt x="12002" y="9600"/>
                  <a:pt x="11782" y="9869"/>
                  <a:pt x="11782" y="10200"/>
                </a:cubicBezTo>
                <a:lnTo>
                  <a:pt x="11782" y="21000"/>
                </a:lnTo>
                <a:cubicBezTo>
                  <a:pt x="11782" y="21332"/>
                  <a:pt x="12002" y="21600"/>
                  <a:pt x="12273" y="21600"/>
                </a:cubicBezTo>
                <a:lnTo>
                  <a:pt x="15218" y="21600"/>
                </a:lnTo>
                <a:cubicBezTo>
                  <a:pt x="15489" y="21600"/>
                  <a:pt x="15709" y="21332"/>
                  <a:pt x="15709" y="21000"/>
                </a:cubicBezTo>
                <a:lnTo>
                  <a:pt x="15709" y="10200"/>
                </a:lnTo>
                <a:cubicBezTo>
                  <a:pt x="15709" y="9869"/>
                  <a:pt x="15489" y="9600"/>
                  <a:pt x="15218" y="9600"/>
                </a:cubicBezTo>
                <a:moveTo>
                  <a:pt x="2945" y="20400"/>
                </a:moveTo>
                <a:lnTo>
                  <a:pt x="982" y="20400"/>
                </a:lnTo>
                <a:lnTo>
                  <a:pt x="982" y="14400"/>
                </a:lnTo>
                <a:lnTo>
                  <a:pt x="2945" y="14400"/>
                </a:lnTo>
                <a:cubicBezTo>
                  <a:pt x="2945" y="14400"/>
                  <a:pt x="2945" y="20400"/>
                  <a:pt x="2945" y="20400"/>
                </a:cubicBezTo>
                <a:close/>
                <a:moveTo>
                  <a:pt x="3436" y="13200"/>
                </a:moveTo>
                <a:lnTo>
                  <a:pt x="491" y="13200"/>
                </a:lnTo>
                <a:cubicBezTo>
                  <a:pt x="220" y="13200"/>
                  <a:pt x="0" y="13469"/>
                  <a:pt x="0" y="13800"/>
                </a:cubicBezTo>
                <a:lnTo>
                  <a:pt x="0" y="21000"/>
                </a:lnTo>
                <a:cubicBezTo>
                  <a:pt x="0" y="21332"/>
                  <a:pt x="220" y="21600"/>
                  <a:pt x="491" y="21600"/>
                </a:cubicBezTo>
                <a:lnTo>
                  <a:pt x="3436" y="21600"/>
                </a:lnTo>
                <a:cubicBezTo>
                  <a:pt x="3707" y="21600"/>
                  <a:pt x="3927" y="21332"/>
                  <a:pt x="3927" y="21000"/>
                </a:cubicBezTo>
                <a:lnTo>
                  <a:pt x="3927" y="13800"/>
                </a:lnTo>
                <a:cubicBezTo>
                  <a:pt x="3927" y="13469"/>
                  <a:pt x="3707" y="13200"/>
                  <a:pt x="3436" y="13200"/>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85" name="Shape 185"/>
          <p:cNvSpPr/>
          <p:nvPr/>
        </p:nvSpPr>
        <p:spPr>
          <a:xfrm>
            <a:off x="1056054" y="3461458"/>
            <a:ext cx="579945" cy="579946"/>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86" name="Shape 186"/>
          <p:cNvSpPr/>
          <p:nvPr/>
        </p:nvSpPr>
        <p:spPr>
          <a:xfrm>
            <a:off x="762000" y="272133"/>
            <a:ext cx="6824327" cy="95802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lnSpc>
                <a:spcPct val="90000"/>
              </a:lnSpc>
              <a:defRPr sz="2800" b="1">
                <a:solidFill>
                  <a:srgbClr val="002060"/>
                </a:solidFill>
                <a:latin typeface="Bembo Std"/>
                <a:ea typeface="Bembo Std"/>
                <a:cs typeface="Bembo Std"/>
                <a:sym typeface="Bembo Std"/>
              </a:defRPr>
            </a:lvl1pPr>
          </a:lstStyle>
          <a:p>
            <a:pPr lvl="0">
              <a:defRPr sz="1800" b="0">
                <a:solidFill>
                  <a:srgbClr val="000000"/>
                </a:solidFill>
              </a:defRPr>
            </a:pPr>
            <a:r>
              <a:rPr sz="2800" b="1">
                <a:solidFill>
                  <a:srgbClr val="002060"/>
                </a:solidFill>
              </a:rPr>
              <a:t>Mujeres atendidas por el SNA</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p:nvPr/>
        </p:nvSpPr>
        <p:spPr>
          <a:xfrm>
            <a:off x="6556455" y="3724285"/>
            <a:ext cx="1189753" cy="1242529"/>
          </a:xfrm>
          <a:custGeom>
            <a:avLst/>
            <a:gdLst/>
            <a:ahLst/>
            <a:cxnLst>
              <a:cxn ang="0">
                <a:pos x="wd2" y="hd2"/>
              </a:cxn>
              <a:cxn ang="5400000">
                <a:pos x="wd2" y="hd2"/>
              </a:cxn>
              <a:cxn ang="10800000">
                <a:pos x="wd2" y="hd2"/>
              </a:cxn>
              <a:cxn ang="16200000">
                <a:pos x="wd2" y="hd2"/>
              </a:cxn>
            </a:cxnLst>
            <a:rect l="0" t="0" r="r" b="b"/>
            <a:pathLst>
              <a:path w="21485" h="21502" extrusionOk="0">
                <a:moveTo>
                  <a:pt x="8116" y="292"/>
                </a:moveTo>
                <a:cubicBezTo>
                  <a:pt x="3497" y="5808"/>
                  <a:pt x="523" y="12847"/>
                  <a:pt x="2" y="20589"/>
                </a:cubicBezTo>
                <a:cubicBezTo>
                  <a:pt x="-33" y="21084"/>
                  <a:pt x="351" y="21502"/>
                  <a:pt x="825" y="21502"/>
                </a:cubicBezTo>
                <a:lnTo>
                  <a:pt x="17680" y="21502"/>
                </a:lnTo>
                <a:cubicBezTo>
                  <a:pt x="18092" y="21502"/>
                  <a:pt x="18440" y="21189"/>
                  <a:pt x="18499" y="20767"/>
                </a:cubicBezTo>
                <a:cubicBezTo>
                  <a:pt x="18867" y="18149"/>
                  <a:pt x="19867" y="15742"/>
                  <a:pt x="21320" y="13716"/>
                </a:cubicBezTo>
                <a:cubicBezTo>
                  <a:pt x="21567" y="13375"/>
                  <a:pt x="21532" y="12900"/>
                  <a:pt x="21242" y="12600"/>
                </a:cubicBezTo>
                <a:lnTo>
                  <a:pt x="9323" y="251"/>
                </a:lnTo>
                <a:cubicBezTo>
                  <a:pt x="8986" y="-98"/>
                  <a:pt x="8430" y="-82"/>
                  <a:pt x="8116" y="292"/>
                </a:cubicBezTo>
              </a:path>
            </a:pathLst>
          </a:custGeom>
          <a:solidFill>
            <a:srgbClr val="ED7D31"/>
          </a:solidFill>
          <a:ln w="12700">
            <a:miter lim="400000"/>
          </a:ln>
        </p:spPr>
        <p:txBody>
          <a:bodyPr lIns="0" tIns="0" rIns="0" bIns="0" anchor="ctr"/>
          <a:lstStyle/>
          <a:p>
            <a:pPr lvl="0">
              <a:defRPr sz="3200"/>
            </a:pPr>
            <a:endParaRPr/>
          </a:p>
        </p:txBody>
      </p:sp>
      <p:sp>
        <p:nvSpPr>
          <p:cNvPr id="189" name="Shape 189"/>
          <p:cNvSpPr/>
          <p:nvPr/>
        </p:nvSpPr>
        <p:spPr>
          <a:xfrm>
            <a:off x="8916712" y="5065491"/>
            <a:ext cx="1189755" cy="1242420"/>
          </a:xfrm>
          <a:custGeom>
            <a:avLst/>
            <a:gdLst/>
            <a:ahLst/>
            <a:cxnLst>
              <a:cxn ang="0">
                <a:pos x="wd2" y="hd2"/>
              </a:cxn>
              <a:cxn ang="5400000">
                <a:pos x="wd2" y="hd2"/>
              </a:cxn>
              <a:cxn ang="10800000">
                <a:pos x="wd2" y="hd2"/>
              </a:cxn>
              <a:cxn ang="16200000">
                <a:pos x="wd2" y="hd2"/>
              </a:cxn>
            </a:cxnLst>
            <a:rect l="0" t="0" r="r" b="b"/>
            <a:pathLst>
              <a:path w="21485" h="21500" extrusionOk="0">
                <a:moveTo>
                  <a:pt x="2986" y="739"/>
                </a:moveTo>
                <a:cubicBezTo>
                  <a:pt x="2614" y="3356"/>
                  <a:pt x="1622" y="5759"/>
                  <a:pt x="165" y="7789"/>
                </a:cubicBezTo>
                <a:cubicBezTo>
                  <a:pt x="-82" y="8129"/>
                  <a:pt x="-47" y="8604"/>
                  <a:pt x="243" y="8905"/>
                </a:cubicBezTo>
                <a:lnTo>
                  <a:pt x="12162" y="21251"/>
                </a:lnTo>
                <a:cubicBezTo>
                  <a:pt x="12499" y="21600"/>
                  <a:pt x="13055" y="21580"/>
                  <a:pt x="13369" y="21206"/>
                </a:cubicBezTo>
                <a:cubicBezTo>
                  <a:pt x="17992" y="15695"/>
                  <a:pt x="20962" y="8653"/>
                  <a:pt x="21483" y="917"/>
                </a:cubicBezTo>
                <a:cubicBezTo>
                  <a:pt x="21518" y="422"/>
                  <a:pt x="21138" y="0"/>
                  <a:pt x="20660" y="0"/>
                </a:cubicBezTo>
                <a:lnTo>
                  <a:pt x="3801" y="0"/>
                </a:lnTo>
                <a:cubicBezTo>
                  <a:pt x="3393" y="0"/>
                  <a:pt x="3045" y="317"/>
                  <a:pt x="2986" y="739"/>
                </a:cubicBezTo>
              </a:path>
            </a:pathLst>
          </a:custGeom>
          <a:solidFill>
            <a:srgbClr val="659C40"/>
          </a:solidFill>
          <a:ln w="12700">
            <a:miter lim="400000"/>
          </a:ln>
        </p:spPr>
        <p:txBody>
          <a:bodyPr lIns="0" tIns="0" rIns="0" bIns="0" anchor="ctr"/>
          <a:lstStyle/>
          <a:p>
            <a:pPr lvl="0">
              <a:defRPr sz="3200"/>
            </a:pPr>
            <a:endParaRPr/>
          </a:p>
        </p:txBody>
      </p:sp>
      <p:sp>
        <p:nvSpPr>
          <p:cNvPr id="190" name="Shape 190"/>
          <p:cNvSpPr/>
          <p:nvPr/>
        </p:nvSpPr>
        <p:spPr>
          <a:xfrm>
            <a:off x="8858523" y="3724285"/>
            <a:ext cx="1189754" cy="1242529"/>
          </a:xfrm>
          <a:custGeom>
            <a:avLst/>
            <a:gdLst/>
            <a:ahLst/>
            <a:cxnLst>
              <a:cxn ang="0">
                <a:pos x="wd2" y="hd2"/>
              </a:cxn>
              <a:cxn ang="5400000">
                <a:pos x="wd2" y="hd2"/>
              </a:cxn>
              <a:cxn ang="10800000">
                <a:pos x="wd2" y="hd2"/>
              </a:cxn>
              <a:cxn ang="16200000">
                <a:pos x="wd2" y="hd2"/>
              </a:cxn>
            </a:cxnLst>
            <a:rect l="0" t="0" r="r" b="b"/>
            <a:pathLst>
              <a:path w="21485" h="21502" extrusionOk="0">
                <a:moveTo>
                  <a:pt x="12162" y="251"/>
                </a:moveTo>
                <a:lnTo>
                  <a:pt x="243" y="12600"/>
                </a:lnTo>
                <a:cubicBezTo>
                  <a:pt x="-47" y="12900"/>
                  <a:pt x="-82" y="13375"/>
                  <a:pt x="165" y="13716"/>
                </a:cubicBezTo>
                <a:cubicBezTo>
                  <a:pt x="1622" y="15742"/>
                  <a:pt x="2614" y="18149"/>
                  <a:pt x="2986" y="20767"/>
                </a:cubicBezTo>
                <a:cubicBezTo>
                  <a:pt x="3045" y="21189"/>
                  <a:pt x="3393" y="21502"/>
                  <a:pt x="3801" y="21502"/>
                </a:cubicBezTo>
                <a:lnTo>
                  <a:pt x="20660" y="21502"/>
                </a:lnTo>
                <a:cubicBezTo>
                  <a:pt x="21138" y="21502"/>
                  <a:pt x="21518" y="21084"/>
                  <a:pt x="21483" y="20589"/>
                </a:cubicBezTo>
                <a:cubicBezTo>
                  <a:pt x="20962" y="12847"/>
                  <a:pt x="17992" y="5808"/>
                  <a:pt x="13369" y="292"/>
                </a:cubicBezTo>
                <a:cubicBezTo>
                  <a:pt x="13055" y="-82"/>
                  <a:pt x="12499" y="-98"/>
                  <a:pt x="12162" y="251"/>
                </a:cubicBezTo>
              </a:path>
            </a:pathLst>
          </a:custGeom>
          <a:solidFill>
            <a:srgbClr val="4472C4"/>
          </a:solidFill>
          <a:ln w="12700">
            <a:miter lim="400000"/>
          </a:ln>
        </p:spPr>
        <p:txBody>
          <a:bodyPr lIns="0" tIns="0" rIns="0" bIns="0" anchor="ctr"/>
          <a:lstStyle/>
          <a:p>
            <a:pPr lvl="0">
              <a:defRPr sz="3200"/>
            </a:pPr>
            <a:endParaRPr/>
          </a:p>
        </p:txBody>
      </p:sp>
      <p:sp>
        <p:nvSpPr>
          <p:cNvPr id="191" name="Shape 191"/>
          <p:cNvSpPr/>
          <p:nvPr/>
        </p:nvSpPr>
        <p:spPr>
          <a:xfrm>
            <a:off x="8334540" y="3094951"/>
            <a:ext cx="1149622" cy="1286005"/>
          </a:xfrm>
          <a:custGeom>
            <a:avLst/>
            <a:gdLst/>
            <a:ahLst/>
            <a:cxnLst>
              <a:cxn ang="0">
                <a:pos x="wd2" y="hd2"/>
              </a:cxn>
              <a:cxn ang="5400000">
                <a:pos x="wd2" y="hd2"/>
              </a:cxn>
              <a:cxn ang="10800000">
                <a:pos x="wd2" y="hd2"/>
              </a:cxn>
              <a:cxn ang="16200000">
                <a:pos x="wd2" y="hd2"/>
              </a:cxn>
            </a:cxnLst>
            <a:rect l="0" t="0" r="r" b="b"/>
            <a:pathLst>
              <a:path w="21500" h="21489" extrusionOk="0">
                <a:moveTo>
                  <a:pt x="0" y="828"/>
                </a:moveTo>
                <a:lnTo>
                  <a:pt x="0" y="17687"/>
                </a:lnTo>
                <a:cubicBezTo>
                  <a:pt x="0" y="18099"/>
                  <a:pt x="313" y="18447"/>
                  <a:pt x="735" y="18506"/>
                </a:cubicBezTo>
                <a:cubicBezTo>
                  <a:pt x="3352" y="18874"/>
                  <a:pt x="5759" y="19870"/>
                  <a:pt x="7789" y="21327"/>
                </a:cubicBezTo>
                <a:cubicBezTo>
                  <a:pt x="8129" y="21570"/>
                  <a:pt x="8600" y="21535"/>
                  <a:pt x="8905" y="21245"/>
                </a:cubicBezTo>
                <a:lnTo>
                  <a:pt x="21247" y="9326"/>
                </a:lnTo>
                <a:cubicBezTo>
                  <a:pt x="21600" y="8989"/>
                  <a:pt x="21580" y="8433"/>
                  <a:pt x="21206" y="8119"/>
                </a:cubicBezTo>
                <a:cubicBezTo>
                  <a:pt x="15691" y="3496"/>
                  <a:pt x="8653" y="526"/>
                  <a:pt x="913" y="1"/>
                </a:cubicBezTo>
                <a:cubicBezTo>
                  <a:pt x="422" y="-30"/>
                  <a:pt x="0" y="350"/>
                  <a:pt x="0" y="828"/>
                </a:cubicBezTo>
              </a:path>
            </a:pathLst>
          </a:custGeom>
          <a:solidFill>
            <a:srgbClr val="FFC000"/>
          </a:solidFill>
          <a:ln w="12700">
            <a:miter lim="400000"/>
          </a:ln>
        </p:spPr>
        <p:txBody>
          <a:bodyPr lIns="0" tIns="0" rIns="0" bIns="0" anchor="ctr"/>
          <a:lstStyle/>
          <a:p>
            <a:pPr lvl="0">
              <a:defRPr sz="3200"/>
            </a:pPr>
            <a:endParaRPr/>
          </a:p>
        </p:txBody>
      </p:sp>
      <p:sp>
        <p:nvSpPr>
          <p:cNvPr id="192" name="Shape 192"/>
          <p:cNvSpPr/>
          <p:nvPr/>
        </p:nvSpPr>
        <p:spPr>
          <a:xfrm>
            <a:off x="6590164" y="5074896"/>
            <a:ext cx="1189753" cy="1242419"/>
          </a:xfrm>
          <a:custGeom>
            <a:avLst/>
            <a:gdLst/>
            <a:ahLst/>
            <a:cxnLst>
              <a:cxn ang="0">
                <a:pos x="wd2" y="hd2"/>
              </a:cxn>
              <a:cxn ang="5400000">
                <a:pos x="wd2" y="hd2"/>
              </a:cxn>
              <a:cxn ang="10800000">
                <a:pos x="wd2" y="hd2"/>
              </a:cxn>
              <a:cxn ang="16200000">
                <a:pos x="wd2" y="hd2"/>
              </a:cxn>
            </a:cxnLst>
            <a:rect l="0" t="0" r="r" b="b"/>
            <a:pathLst>
              <a:path w="21485" h="21500" extrusionOk="0">
                <a:moveTo>
                  <a:pt x="17680" y="0"/>
                </a:moveTo>
                <a:lnTo>
                  <a:pt x="829" y="0"/>
                </a:lnTo>
                <a:cubicBezTo>
                  <a:pt x="351" y="0"/>
                  <a:pt x="-33" y="422"/>
                  <a:pt x="2" y="913"/>
                </a:cubicBezTo>
                <a:cubicBezTo>
                  <a:pt x="523" y="8653"/>
                  <a:pt x="3497" y="15695"/>
                  <a:pt x="8116" y="21206"/>
                </a:cubicBezTo>
                <a:cubicBezTo>
                  <a:pt x="8430" y="21580"/>
                  <a:pt x="8986" y="21600"/>
                  <a:pt x="9323" y="21251"/>
                </a:cubicBezTo>
                <a:lnTo>
                  <a:pt x="21242" y="8905"/>
                </a:lnTo>
                <a:cubicBezTo>
                  <a:pt x="21532" y="8604"/>
                  <a:pt x="21567" y="8129"/>
                  <a:pt x="21320" y="7789"/>
                </a:cubicBezTo>
                <a:cubicBezTo>
                  <a:pt x="19867" y="5759"/>
                  <a:pt x="18867" y="3356"/>
                  <a:pt x="18499" y="739"/>
                </a:cubicBezTo>
                <a:cubicBezTo>
                  <a:pt x="18440" y="317"/>
                  <a:pt x="18092" y="0"/>
                  <a:pt x="17680" y="0"/>
                </a:cubicBezTo>
              </a:path>
            </a:pathLst>
          </a:custGeom>
          <a:solidFill>
            <a:srgbClr val="5B9BD5"/>
          </a:solidFill>
          <a:ln w="12700">
            <a:miter lim="400000"/>
          </a:ln>
        </p:spPr>
        <p:txBody>
          <a:bodyPr lIns="0" tIns="0" rIns="0" bIns="0" anchor="ctr"/>
          <a:lstStyle/>
          <a:p>
            <a:pPr lvl="0">
              <a:defRPr sz="3200"/>
            </a:pPr>
            <a:endParaRPr/>
          </a:p>
        </p:txBody>
      </p:sp>
      <p:sp>
        <p:nvSpPr>
          <p:cNvPr id="193" name="Shape 193"/>
          <p:cNvSpPr/>
          <p:nvPr/>
        </p:nvSpPr>
        <p:spPr>
          <a:xfrm>
            <a:off x="7098209" y="3106828"/>
            <a:ext cx="1149621" cy="1286005"/>
          </a:xfrm>
          <a:custGeom>
            <a:avLst/>
            <a:gdLst/>
            <a:ahLst/>
            <a:cxnLst>
              <a:cxn ang="0">
                <a:pos x="wd2" y="hd2"/>
              </a:cxn>
              <a:cxn ang="5400000">
                <a:pos x="wd2" y="hd2"/>
              </a:cxn>
              <a:cxn ang="10800000">
                <a:pos x="wd2" y="hd2"/>
              </a:cxn>
              <a:cxn ang="16200000">
                <a:pos x="wd2" y="hd2"/>
              </a:cxn>
            </a:cxnLst>
            <a:rect l="0" t="0" r="r" b="b"/>
            <a:pathLst>
              <a:path w="21500" h="21489" extrusionOk="0">
                <a:moveTo>
                  <a:pt x="253" y="9326"/>
                </a:moveTo>
                <a:lnTo>
                  <a:pt x="12599" y="21245"/>
                </a:lnTo>
                <a:cubicBezTo>
                  <a:pt x="12900" y="21535"/>
                  <a:pt x="13375" y="21570"/>
                  <a:pt x="13716" y="21327"/>
                </a:cubicBezTo>
                <a:cubicBezTo>
                  <a:pt x="15741" y="19870"/>
                  <a:pt x="18148" y="18874"/>
                  <a:pt x="20761" y="18506"/>
                </a:cubicBezTo>
                <a:cubicBezTo>
                  <a:pt x="21183" y="18447"/>
                  <a:pt x="21500" y="18099"/>
                  <a:pt x="21500" y="17687"/>
                </a:cubicBezTo>
                <a:lnTo>
                  <a:pt x="21500" y="828"/>
                </a:lnTo>
                <a:cubicBezTo>
                  <a:pt x="21500" y="350"/>
                  <a:pt x="21082" y="-30"/>
                  <a:pt x="20587" y="1"/>
                </a:cubicBezTo>
                <a:cubicBezTo>
                  <a:pt x="12847" y="526"/>
                  <a:pt x="5809" y="3496"/>
                  <a:pt x="294" y="8119"/>
                </a:cubicBezTo>
                <a:cubicBezTo>
                  <a:pt x="-80" y="8433"/>
                  <a:pt x="-100" y="8989"/>
                  <a:pt x="253" y="9326"/>
                </a:cubicBezTo>
              </a:path>
            </a:pathLst>
          </a:custGeom>
          <a:solidFill>
            <a:srgbClr val="A5A5A5"/>
          </a:solidFill>
          <a:ln w="12700">
            <a:miter lim="400000"/>
          </a:ln>
        </p:spPr>
        <p:txBody>
          <a:bodyPr lIns="0" tIns="0" rIns="0" bIns="0" anchor="ctr"/>
          <a:lstStyle/>
          <a:p>
            <a:pPr lvl="0">
              <a:defRPr sz="3200"/>
            </a:pPr>
            <a:endParaRPr/>
          </a:p>
        </p:txBody>
      </p:sp>
      <p:sp>
        <p:nvSpPr>
          <p:cNvPr id="194" name="Shape 194"/>
          <p:cNvSpPr/>
          <p:nvPr/>
        </p:nvSpPr>
        <p:spPr>
          <a:xfrm>
            <a:off x="7539480" y="3421326"/>
            <a:ext cx="586569" cy="586569"/>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95" name="Shape 195"/>
          <p:cNvSpPr/>
          <p:nvPr/>
        </p:nvSpPr>
        <p:spPr>
          <a:xfrm>
            <a:off x="6835231" y="4166968"/>
            <a:ext cx="558656" cy="558656"/>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96" name="Shape 196"/>
          <p:cNvSpPr/>
          <p:nvPr/>
        </p:nvSpPr>
        <p:spPr>
          <a:xfrm>
            <a:off x="6998209" y="5311852"/>
            <a:ext cx="425242" cy="425242"/>
          </a:xfrm>
          <a:custGeom>
            <a:avLst/>
            <a:gdLst/>
            <a:ahLst/>
            <a:cxnLst>
              <a:cxn ang="0">
                <a:pos x="wd2" y="hd2"/>
              </a:cxn>
              <a:cxn ang="5400000">
                <a:pos x="wd2" y="hd2"/>
              </a:cxn>
              <a:cxn ang="10800000">
                <a:pos x="wd2" y="hd2"/>
              </a:cxn>
              <a:cxn ang="16200000">
                <a:pos x="wd2" y="hd2"/>
              </a:cxn>
            </a:cxnLst>
            <a:rect l="0" t="0" r="r" b="b"/>
            <a:pathLst>
              <a:path w="21600" h="21600" extrusionOk="0">
                <a:moveTo>
                  <a:pt x="10309" y="17673"/>
                </a:moveTo>
                <a:cubicBezTo>
                  <a:pt x="10445" y="17673"/>
                  <a:pt x="10567" y="17618"/>
                  <a:pt x="10656" y="17529"/>
                </a:cubicBezTo>
                <a:lnTo>
                  <a:pt x="12620" y="15565"/>
                </a:lnTo>
                <a:cubicBezTo>
                  <a:pt x="12709" y="15477"/>
                  <a:pt x="12764" y="15354"/>
                  <a:pt x="12764" y="15218"/>
                </a:cubicBezTo>
                <a:cubicBezTo>
                  <a:pt x="12764" y="14947"/>
                  <a:pt x="12544" y="14728"/>
                  <a:pt x="12273" y="14728"/>
                </a:cubicBezTo>
                <a:cubicBezTo>
                  <a:pt x="12137" y="14728"/>
                  <a:pt x="12014" y="14782"/>
                  <a:pt x="11926" y="14871"/>
                </a:cubicBezTo>
                <a:lnTo>
                  <a:pt x="9962" y="16835"/>
                </a:lnTo>
                <a:cubicBezTo>
                  <a:pt x="9873" y="16924"/>
                  <a:pt x="9818" y="17046"/>
                  <a:pt x="9818" y="17183"/>
                </a:cubicBezTo>
                <a:cubicBezTo>
                  <a:pt x="9818" y="17453"/>
                  <a:pt x="10038" y="17673"/>
                  <a:pt x="10309" y="17673"/>
                </a:cubicBezTo>
                <a:moveTo>
                  <a:pt x="10309" y="20415"/>
                </a:moveTo>
                <a:lnTo>
                  <a:pt x="982" y="11088"/>
                </a:lnTo>
                <a:lnTo>
                  <a:pt x="982" y="4418"/>
                </a:lnTo>
                <a:cubicBezTo>
                  <a:pt x="982" y="4147"/>
                  <a:pt x="1201" y="3927"/>
                  <a:pt x="1473" y="3927"/>
                </a:cubicBezTo>
                <a:lnTo>
                  <a:pt x="8142" y="3927"/>
                </a:lnTo>
                <a:lnTo>
                  <a:pt x="17469" y="13255"/>
                </a:lnTo>
                <a:cubicBezTo>
                  <a:pt x="17469" y="13255"/>
                  <a:pt x="10309" y="20415"/>
                  <a:pt x="10309" y="20415"/>
                </a:cubicBezTo>
                <a:close/>
                <a:moveTo>
                  <a:pt x="8693" y="3090"/>
                </a:moveTo>
                <a:cubicBezTo>
                  <a:pt x="8604" y="3001"/>
                  <a:pt x="8481" y="2945"/>
                  <a:pt x="8345" y="2945"/>
                </a:cubicBezTo>
                <a:lnTo>
                  <a:pt x="1473" y="2945"/>
                </a:lnTo>
                <a:cubicBezTo>
                  <a:pt x="660" y="2945"/>
                  <a:pt x="0" y="3605"/>
                  <a:pt x="0" y="4418"/>
                </a:cubicBezTo>
                <a:lnTo>
                  <a:pt x="0" y="11291"/>
                </a:lnTo>
                <a:cubicBezTo>
                  <a:pt x="0" y="11427"/>
                  <a:pt x="55" y="11549"/>
                  <a:pt x="144" y="11638"/>
                </a:cubicBezTo>
                <a:lnTo>
                  <a:pt x="9962" y="21456"/>
                </a:lnTo>
                <a:cubicBezTo>
                  <a:pt x="10051" y="21546"/>
                  <a:pt x="10174" y="21600"/>
                  <a:pt x="10309" y="21600"/>
                </a:cubicBezTo>
                <a:cubicBezTo>
                  <a:pt x="10445" y="21600"/>
                  <a:pt x="10567" y="21546"/>
                  <a:pt x="10656" y="21456"/>
                </a:cubicBezTo>
                <a:lnTo>
                  <a:pt x="18511" y="13602"/>
                </a:lnTo>
                <a:cubicBezTo>
                  <a:pt x="18600" y="13513"/>
                  <a:pt x="18655" y="13390"/>
                  <a:pt x="18655" y="13255"/>
                </a:cubicBezTo>
                <a:cubicBezTo>
                  <a:pt x="18655" y="13119"/>
                  <a:pt x="18599" y="12997"/>
                  <a:pt x="18511" y="12908"/>
                </a:cubicBezTo>
                <a:cubicBezTo>
                  <a:pt x="18511" y="12908"/>
                  <a:pt x="8693" y="3090"/>
                  <a:pt x="8693" y="3090"/>
                </a:cubicBezTo>
                <a:close/>
                <a:moveTo>
                  <a:pt x="7855" y="15218"/>
                </a:moveTo>
                <a:cubicBezTo>
                  <a:pt x="7855" y="15490"/>
                  <a:pt x="8074" y="15709"/>
                  <a:pt x="8345" y="15709"/>
                </a:cubicBezTo>
                <a:cubicBezTo>
                  <a:pt x="8481" y="15709"/>
                  <a:pt x="8604" y="15655"/>
                  <a:pt x="8693" y="15565"/>
                </a:cubicBezTo>
                <a:lnTo>
                  <a:pt x="9183" y="15074"/>
                </a:lnTo>
                <a:cubicBezTo>
                  <a:pt x="9273" y="14986"/>
                  <a:pt x="9327" y="14863"/>
                  <a:pt x="9327" y="14728"/>
                </a:cubicBezTo>
                <a:cubicBezTo>
                  <a:pt x="9327" y="14456"/>
                  <a:pt x="9108" y="14236"/>
                  <a:pt x="8836" y="14236"/>
                </a:cubicBezTo>
                <a:cubicBezTo>
                  <a:pt x="8701" y="14236"/>
                  <a:pt x="8578" y="14291"/>
                  <a:pt x="8489" y="14381"/>
                </a:cubicBezTo>
                <a:lnTo>
                  <a:pt x="7998" y="14871"/>
                </a:lnTo>
                <a:cubicBezTo>
                  <a:pt x="7910" y="14961"/>
                  <a:pt x="7855" y="15083"/>
                  <a:pt x="7855" y="15218"/>
                </a:cubicBezTo>
                <a:moveTo>
                  <a:pt x="21456" y="9962"/>
                </a:moveTo>
                <a:lnTo>
                  <a:pt x="11638" y="144"/>
                </a:lnTo>
                <a:cubicBezTo>
                  <a:pt x="11549" y="55"/>
                  <a:pt x="11427" y="0"/>
                  <a:pt x="11291" y="0"/>
                </a:cubicBezTo>
                <a:lnTo>
                  <a:pt x="4418" y="0"/>
                </a:lnTo>
                <a:cubicBezTo>
                  <a:pt x="3605" y="0"/>
                  <a:pt x="2945" y="660"/>
                  <a:pt x="2945" y="1473"/>
                </a:cubicBezTo>
                <a:cubicBezTo>
                  <a:pt x="2945" y="1744"/>
                  <a:pt x="3165" y="1964"/>
                  <a:pt x="3436" y="1964"/>
                </a:cubicBezTo>
                <a:cubicBezTo>
                  <a:pt x="3708" y="1964"/>
                  <a:pt x="3927" y="1744"/>
                  <a:pt x="3927" y="1473"/>
                </a:cubicBezTo>
                <a:cubicBezTo>
                  <a:pt x="3927" y="1202"/>
                  <a:pt x="4147" y="982"/>
                  <a:pt x="4418" y="982"/>
                </a:cubicBezTo>
                <a:lnTo>
                  <a:pt x="11088" y="982"/>
                </a:lnTo>
                <a:lnTo>
                  <a:pt x="20415" y="10310"/>
                </a:lnTo>
                <a:lnTo>
                  <a:pt x="19289" y="11435"/>
                </a:lnTo>
                <a:cubicBezTo>
                  <a:pt x="19201" y="11524"/>
                  <a:pt x="19145" y="11646"/>
                  <a:pt x="19145" y="11782"/>
                </a:cubicBezTo>
                <a:cubicBezTo>
                  <a:pt x="19145" y="12053"/>
                  <a:pt x="19366" y="12273"/>
                  <a:pt x="19636" y="12273"/>
                </a:cubicBezTo>
                <a:cubicBezTo>
                  <a:pt x="19772" y="12273"/>
                  <a:pt x="19895" y="12218"/>
                  <a:pt x="19983" y="12129"/>
                </a:cubicBezTo>
                <a:lnTo>
                  <a:pt x="21456" y="10656"/>
                </a:lnTo>
                <a:cubicBezTo>
                  <a:pt x="21545" y="10567"/>
                  <a:pt x="21600" y="10445"/>
                  <a:pt x="21600" y="10310"/>
                </a:cubicBezTo>
                <a:cubicBezTo>
                  <a:pt x="21600" y="10174"/>
                  <a:pt x="21545" y="10051"/>
                  <a:pt x="21456" y="9962"/>
                </a:cubicBezTo>
                <a:moveTo>
                  <a:pt x="10309" y="13745"/>
                </a:moveTo>
                <a:cubicBezTo>
                  <a:pt x="10445" y="13745"/>
                  <a:pt x="10567" y="13691"/>
                  <a:pt x="10656" y="13602"/>
                </a:cubicBezTo>
                <a:lnTo>
                  <a:pt x="11638" y="12620"/>
                </a:lnTo>
                <a:cubicBezTo>
                  <a:pt x="11727" y="12531"/>
                  <a:pt x="11782" y="12408"/>
                  <a:pt x="11782" y="12273"/>
                </a:cubicBezTo>
                <a:cubicBezTo>
                  <a:pt x="11782" y="12002"/>
                  <a:pt x="11562" y="11782"/>
                  <a:pt x="11291" y="11782"/>
                </a:cubicBezTo>
                <a:cubicBezTo>
                  <a:pt x="11156" y="11782"/>
                  <a:pt x="11033" y="11837"/>
                  <a:pt x="10944" y="11926"/>
                </a:cubicBezTo>
                <a:lnTo>
                  <a:pt x="9962" y="12908"/>
                </a:lnTo>
                <a:cubicBezTo>
                  <a:pt x="9873" y="12997"/>
                  <a:pt x="9818" y="13119"/>
                  <a:pt x="9818" y="13255"/>
                </a:cubicBezTo>
                <a:cubicBezTo>
                  <a:pt x="9818" y="13526"/>
                  <a:pt x="10038" y="13745"/>
                  <a:pt x="10309" y="13745"/>
                </a:cubicBezTo>
                <a:moveTo>
                  <a:pt x="4418" y="7855"/>
                </a:moveTo>
                <a:cubicBezTo>
                  <a:pt x="4147" y="7855"/>
                  <a:pt x="3927" y="7635"/>
                  <a:pt x="3927" y="7364"/>
                </a:cubicBezTo>
                <a:cubicBezTo>
                  <a:pt x="3927" y="7093"/>
                  <a:pt x="4147" y="6873"/>
                  <a:pt x="4418" y="6873"/>
                </a:cubicBezTo>
                <a:cubicBezTo>
                  <a:pt x="4690" y="6873"/>
                  <a:pt x="4909" y="7093"/>
                  <a:pt x="4909" y="7364"/>
                </a:cubicBezTo>
                <a:cubicBezTo>
                  <a:pt x="4909" y="7635"/>
                  <a:pt x="4690" y="7855"/>
                  <a:pt x="4418" y="7855"/>
                </a:cubicBezTo>
                <a:moveTo>
                  <a:pt x="4418" y="5891"/>
                </a:moveTo>
                <a:cubicBezTo>
                  <a:pt x="3605" y="5891"/>
                  <a:pt x="2945" y="6551"/>
                  <a:pt x="2945" y="7364"/>
                </a:cubicBezTo>
                <a:cubicBezTo>
                  <a:pt x="2945" y="8177"/>
                  <a:pt x="3605" y="8837"/>
                  <a:pt x="4418" y="8837"/>
                </a:cubicBezTo>
                <a:cubicBezTo>
                  <a:pt x="5232" y="8837"/>
                  <a:pt x="5891" y="8177"/>
                  <a:pt x="5891" y="7364"/>
                </a:cubicBezTo>
                <a:cubicBezTo>
                  <a:pt x="5891" y="6551"/>
                  <a:pt x="5232" y="5891"/>
                  <a:pt x="4418" y="5891"/>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97" name="Shape 197"/>
          <p:cNvSpPr/>
          <p:nvPr/>
        </p:nvSpPr>
        <p:spPr>
          <a:xfrm>
            <a:off x="9219296" y="4234274"/>
            <a:ext cx="540908" cy="540908"/>
          </a:xfrm>
          <a:custGeom>
            <a:avLst/>
            <a:gdLst/>
            <a:ahLst/>
            <a:cxnLst>
              <a:cxn ang="0">
                <a:pos x="wd2" y="hd2"/>
              </a:cxn>
              <a:cxn ang="5400000">
                <a:pos x="wd2" y="hd2"/>
              </a:cxn>
              <a:cxn ang="10800000">
                <a:pos x="wd2" y="hd2"/>
              </a:cxn>
              <a:cxn ang="16200000">
                <a:pos x="wd2" y="hd2"/>
              </a:cxn>
            </a:cxnLst>
            <a:rect l="0" t="0" r="r" b="b"/>
            <a:pathLst>
              <a:path w="21600" h="21600" extrusionOk="0">
                <a:moveTo>
                  <a:pt x="7364" y="13255"/>
                </a:moveTo>
                <a:lnTo>
                  <a:pt x="5400" y="13255"/>
                </a:lnTo>
                <a:lnTo>
                  <a:pt x="5400" y="15218"/>
                </a:lnTo>
                <a:lnTo>
                  <a:pt x="7364" y="15218"/>
                </a:lnTo>
                <a:cubicBezTo>
                  <a:pt x="7364" y="15218"/>
                  <a:pt x="7364" y="13255"/>
                  <a:pt x="7364" y="13255"/>
                </a:cubicBezTo>
                <a:close/>
                <a:moveTo>
                  <a:pt x="7364" y="16691"/>
                </a:moveTo>
                <a:lnTo>
                  <a:pt x="5400" y="16691"/>
                </a:lnTo>
                <a:lnTo>
                  <a:pt x="5400" y="18655"/>
                </a:lnTo>
                <a:lnTo>
                  <a:pt x="7364" y="18655"/>
                </a:lnTo>
                <a:cubicBezTo>
                  <a:pt x="7364" y="18655"/>
                  <a:pt x="7364" y="16691"/>
                  <a:pt x="7364" y="16691"/>
                </a:cubicBezTo>
                <a:close/>
                <a:moveTo>
                  <a:pt x="7364" y="9818"/>
                </a:moveTo>
                <a:lnTo>
                  <a:pt x="5400" y="9818"/>
                </a:lnTo>
                <a:lnTo>
                  <a:pt x="5400" y="11782"/>
                </a:lnTo>
                <a:lnTo>
                  <a:pt x="7364" y="11782"/>
                </a:lnTo>
                <a:cubicBezTo>
                  <a:pt x="7364" y="11782"/>
                  <a:pt x="7364" y="9818"/>
                  <a:pt x="7364" y="9818"/>
                </a:cubicBezTo>
                <a:close/>
                <a:moveTo>
                  <a:pt x="4418" y="16691"/>
                </a:moveTo>
                <a:lnTo>
                  <a:pt x="2455" y="16691"/>
                </a:lnTo>
                <a:lnTo>
                  <a:pt x="2455" y="18655"/>
                </a:lnTo>
                <a:lnTo>
                  <a:pt x="4418" y="18655"/>
                </a:lnTo>
                <a:cubicBezTo>
                  <a:pt x="4418" y="18655"/>
                  <a:pt x="4418" y="16691"/>
                  <a:pt x="4418" y="16691"/>
                </a:cubicBezTo>
                <a:close/>
                <a:moveTo>
                  <a:pt x="20618" y="6873"/>
                </a:moveTo>
                <a:lnTo>
                  <a:pt x="982" y="6873"/>
                </a:lnTo>
                <a:lnTo>
                  <a:pt x="982" y="3928"/>
                </a:lnTo>
                <a:cubicBezTo>
                  <a:pt x="982" y="3385"/>
                  <a:pt x="1422" y="2945"/>
                  <a:pt x="1964" y="2945"/>
                </a:cubicBezTo>
                <a:lnTo>
                  <a:pt x="3927" y="2945"/>
                </a:lnTo>
                <a:lnTo>
                  <a:pt x="3927" y="4418"/>
                </a:lnTo>
                <a:cubicBezTo>
                  <a:pt x="3927" y="4690"/>
                  <a:pt x="4147" y="4909"/>
                  <a:pt x="4418" y="4909"/>
                </a:cubicBezTo>
                <a:cubicBezTo>
                  <a:pt x="4690" y="4909"/>
                  <a:pt x="4909" y="4690"/>
                  <a:pt x="4909" y="4418"/>
                </a:cubicBezTo>
                <a:lnTo>
                  <a:pt x="4909" y="2945"/>
                </a:lnTo>
                <a:lnTo>
                  <a:pt x="16691" y="2945"/>
                </a:lnTo>
                <a:lnTo>
                  <a:pt x="16691" y="4418"/>
                </a:lnTo>
                <a:cubicBezTo>
                  <a:pt x="16691" y="4690"/>
                  <a:pt x="16910" y="4909"/>
                  <a:pt x="17182" y="4909"/>
                </a:cubicBezTo>
                <a:cubicBezTo>
                  <a:pt x="17453" y="4909"/>
                  <a:pt x="17673" y="4690"/>
                  <a:pt x="17673" y="4418"/>
                </a:cubicBezTo>
                <a:lnTo>
                  <a:pt x="17673" y="2945"/>
                </a:lnTo>
                <a:lnTo>
                  <a:pt x="19636" y="2945"/>
                </a:lnTo>
                <a:cubicBezTo>
                  <a:pt x="20178" y="2945"/>
                  <a:pt x="20618" y="3385"/>
                  <a:pt x="20618" y="3928"/>
                </a:cubicBezTo>
                <a:cubicBezTo>
                  <a:pt x="20618" y="3928"/>
                  <a:pt x="20618" y="6873"/>
                  <a:pt x="20618" y="6873"/>
                </a:cubicBezTo>
                <a:close/>
                <a:moveTo>
                  <a:pt x="20618" y="19636"/>
                </a:moveTo>
                <a:cubicBezTo>
                  <a:pt x="20618" y="20178"/>
                  <a:pt x="20178" y="20618"/>
                  <a:pt x="19636" y="20618"/>
                </a:cubicBezTo>
                <a:lnTo>
                  <a:pt x="1964" y="20618"/>
                </a:lnTo>
                <a:cubicBezTo>
                  <a:pt x="1422" y="20618"/>
                  <a:pt x="982" y="20178"/>
                  <a:pt x="982" y="19636"/>
                </a:cubicBezTo>
                <a:lnTo>
                  <a:pt x="982" y="7855"/>
                </a:lnTo>
                <a:lnTo>
                  <a:pt x="20618" y="7855"/>
                </a:lnTo>
                <a:cubicBezTo>
                  <a:pt x="20618" y="7855"/>
                  <a:pt x="20618" y="19636"/>
                  <a:pt x="20618" y="19636"/>
                </a:cubicBezTo>
                <a:close/>
                <a:moveTo>
                  <a:pt x="19636" y="1964"/>
                </a:moveTo>
                <a:lnTo>
                  <a:pt x="17673" y="1964"/>
                </a:lnTo>
                <a:lnTo>
                  <a:pt x="17673" y="491"/>
                </a:lnTo>
                <a:cubicBezTo>
                  <a:pt x="17673" y="220"/>
                  <a:pt x="17453" y="0"/>
                  <a:pt x="17182" y="0"/>
                </a:cubicBezTo>
                <a:cubicBezTo>
                  <a:pt x="16910" y="0"/>
                  <a:pt x="16691" y="220"/>
                  <a:pt x="16691" y="491"/>
                </a:cubicBezTo>
                <a:lnTo>
                  <a:pt x="16691" y="1964"/>
                </a:lnTo>
                <a:lnTo>
                  <a:pt x="4909" y="1964"/>
                </a:lnTo>
                <a:lnTo>
                  <a:pt x="4909" y="491"/>
                </a:lnTo>
                <a:cubicBezTo>
                  <a:pt x="4909" y="220"/>
                  <a:pt x="4690" y="0"/>
                  <a:pt x="4418" y="0"/>
                </a:cubicBezTo>
                <a:cubicBezTo>
                  <a:pt x="4147" y="0"/>
                  <a:pt x="3927" y="220"/>
                  <a:pt x="3927" y="491"/>
                </a:cubicBezTo>
                <a:lnTo>
                  <a:pt x="3927" y="1964"/>
                </a:lnTo>
                <a:lnTo>
                  <a:pt x="1964" y="1964"/>
                </a:lnTo>
                <a:cubicBezTo>
                  <a:pt x="879" y="1964"/>
                  <a:pt x="0" y="2843"/>
                  <a:pt x="0" y="3928"/>
                </a:cubicBezTo>
                <a:lnTo>
                  <a:pt x="0" y="19636"/>
                </a:lnTo>
                <a:cubicBezTo>
                  <a:pt x="0" y="20721"/>
                  <a:pt x="879" y="21600"/>
                  <a:pt x="1964" y="21600"/>
                </a:cubicBezTo>
                <a:lnTo>
                  <a:pt x="19636" y="21600"/>
                </a:lnTo>
                <a:cubicBezTo>
                  <a:pt x="20721" y="21600"/>
                  <a:pt x="21600" y="20721"/>
                  <a:pt x="21600" y="19636"/>
                </a:cubicBezTo>
                <a:lnTo>
                  <a:pt x="21600" y="3928"/>
                </a:lnTo>
                <a:cubicBezTo>
                  <a:pt x="21600" y="2843"/>
                  <a:pt x="20721" y="1964"/>
                  <a:pt x="19636" y="1964"/>
                </a:cubicBezTo>
                <a:moveTo>
                  <a:pt x="4418" y="9818"/>
                </a:moveTo>
                <a:lnTo>
                  <a:pt x="2455" y="9818"/>
                </a:lnTo>
                <a:lnTo>
                  <a:pt x="2455" y="11782"/>
                </a:lnTo>
                <a:lnTo>
                  <a:pt x="4418" y="11782"/>
                </a:lnTo>
                <a:cubicBezTo>
                  <a:pt x="4418" y="11782"/>
                  <a:pt x="4418" y="9818"/>
                  <a:pt x="4418" y="9818"/>
                </a:cubicBezTo>
                <a:close/>
                <a:moveTo>
                  <a:pt x="4418" y="13255"/>
                </a:moveTo>
                <a:lnTo>
                  <a:pt x="2455" y="13255"/>
                </a:lnTo>
                <a:lnTo>
                  <a:pt x="2455" y="15218"/>
                </a:lnTo>
                <a:lnTo>
                  <a:pt x="4418" y="15218"/>
                </a:lnTo>
                <a:cubicBezTo>
                  <a:pt x="4418" y="15218"/>
                  <a:pt x="4418" y="13255"/>
                  <a:pt x="4418" y="13255"/>
                </a:cubicBezTo>
                <a:close/>
                <a:moveTo>
                  <a:pt x="10309" y="16691"/>
                </a:moveTo>
                <a:lnTo>
                  <a:pt x="8345" y="16691"/>
                </a:lnTo>
                <a:lnTo>
                  <a:pt x="8345" y="18655"/>
                </a:lnTo>
                <a:lnTo>
                  <a:pt x="10309" y="18655"/>
                </a:lnTo>
                <a:cubicBezTo>
                  <a:pt x="10309" y="18655"/>
                  <a:pt x="10309" y="16691"/>
                  <a:pt x="10309" y="16691"/>
                </a:cubicBezTo>
                <a:close/>
                <a:moveTo>
                  <a:pt x="10309" y="9818"/>
                </a:moveTo>
                <a:lnTo>
                  <a:pt x="8345" y="9818"/>
                </a:lnTo>
                <a:lnTo>
                  <a:pt x="8345" y="11782"/>
                </a:lnTo>
                <a:lnTo>
                  <a:pt x="10309" y="11782"/>
                </a:lnTo>
                <a:cubicBezTo>
                  <a:pt x="10309" y="11782"/>
                  <a:pt x="10309" y="9818"/>
                  <a:pt x="10309" y="9818"/>
                </a:cubicBezTo>
                <a:close/>
                <a:moveTo>
                  <a:pt x="10309" y="13255"/>
                </a:moveTo>
                <a:lnTo>
                  <a:pt x="8345" y="13255"/>
                </a:lnTo>
                <a:lnTo>
                  <a:pt x="8345" y="15218"/>
                </a:lnTo>
                <a:lnTo>
                  <a:pt x="10309" y="15218"/>
                </a:lnTo>
                <a:cubicBezTo>
                  <a:pt x="10309" y="15218"/>
                  <a:pt x="10309" y="13255"/>
                  <a:pt x="10309" y="13255"/>
                </a:cubicBezTo>
                <a:close/>
                <a:moveTo>
                  <a:pt x="19145" y="13255"/>
                </a:moveTo>
                <a:lnTo>
                  <a:pt x="17182" y="13255"/>
                </a:lnTo>
                <a:lnTo>
                  <a:pt x="17182" y="15218"/>
                </a:lnTo>
                <a:lnTo>
                  <a:pt x="19145" y="15218"/>
                </a:lnTo>
                <a:cubicBezTo>
                  <a:pt x="19145" y="15218"/>
                  <a:pt x="19145" y="13255"/>
                  <a:pt x="19145" y="13255"/>
                </a:cubicBezTo>
                <a:close/>
                <a:moveTo>
                  <a:pt x="16200" y="13255"/>
                </a:moveTo>
                <a:lnTo>
                  <a:pt x="14236" y="13255"/>
                </a:lnTo>
                <a:lnTo>
                  <a:pt x="14236" y="15218"/>
                </a:lnTo>
                <a:lnTo>
                  <a:pt x="16200" y="15218"/>
                </a:lnTo>
                <a:cubicBezTo>
                  <a:pt x="16200" y="15218"/>
                  <a:pt x="16200" y="13255"/>
                  <a:pt x="16200" y="13255"/>
                </a:cubicBezTo>
                <a:close/>
                <a:moveTo>
                  <a:pt x="19145" y="9818"/>
                </a:moveTo>
                <a:lnTo>
                  <a:pt x="17182" y="9818"/>
                </a:lnTo>
                <a:lnTo>
                  <a:pt x="17182" y="11782"/>
                </a:lnTo>
                <a:lnTo>
                  <a:pt x="19145" y="11782"/>
                </a:lnTo>
                <a:cubicBezTo>
                  <a:pt x="19145" y="11782"/>
                  <a:pt x="19145" y="9818"/>
                  <a:pt x="19145" y="9818"/>
                </a:cubicBezTo>
                <a:close/>
                <a:moveTo>
                  <a:pt x="16200" y="9818"/>
                </a:moveTo>
                <a:lnTo>
                  <a:pt x="14236" y="9818"/>
                </a:lnTo>
                <a:lnTo>
                  <a:pt x="14236" y="11782"/>
                </a:lnTo>
                <a:lnTo>
                  <a:pt x="16200" y="11782"/>
                </a:lnTo>
                <a:cubicBezTo>
                  <a:pt x="16200" y="11782"/>
                  <a:pt x="16200" y="9818"/>
                  <a:pt x="16200" y="9818"/>
                </a:cubicBezTo>
                <a:close/>
                <a:moveTo>
                  <a:pt x="13255" y="16691"/>
                </a:moveTo>
                <a:lnTo>
                  <a:pt x="11291" y="16691"/>
                </a:lnTo>
                <a:lnTo>
                  <a:pt x="11291" y="18655"/>
                </a:lnTo>
                <a:lnTo>
                  <a:pt x="13255" y="18655"/>
                </a:lnTo>
                <a:cubicBezTo>
                  <a:pt x="13255" y="18655"/>
                  <a:pt x="13255" y="16691"/>
                  <a:pt x="13255" y="16691"/>
                </a:cubicBezTo>
                <a:close/>
                <a:moveTo>
                  <a:pt x="13255" y="9818"/>
                </a:moveTo>
                <a:lnTo>
                  <a:pt x="11291" y="9818"/>
                </a:lnTo>
                <a:lnTo>
                  <a:pt x="11291" y="11782"/>
                </a:lnTo>
                <a:lnTo>
                  <a:pt x="13255" y="11782"/>
                </a:lnTo>
                <a:cubicBezTo>
                  <a:pt x="13255" y="11782"/>
                  <a:pt x="13255" y="9818"/>
                  <a:pt x="13255" y="9818"/>
                </a:cubicBezTo>
                <a:close/>
                <a:moveTo>
                  <a:pt x="13255" y="13255"/>
                </a:moveTo>
                <a:lnTo>
                  <a:pt x="11291" y="13255"/>
                </a:lnTo>
                <a:lnTo>
                  <a:pt x="11291" y="15218"/>
                </a:lnTo>
                <a:lnTo>
                  <a:pt x="13255" y="15218"/>
                </a:lnTo>
                <a:cubicBezTo>
                  <a:pt x="13255" y="15218"/>
                  <a:pt x="13255" y="13255"/>
                  <a:pt x="13255" y="13255"/>
                </a:cubicBezTo>
                <a:close/>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98" name="Shape 198"/>
          <p:cNvSpPr/>
          <p:nvPr/>
        </p:nvSpPr>
        <p:spPr>
          <a:xfrm>
            <a:off x="8516115" y="3429018"/>
            <a:ext cx="609598" cy="498762"/>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18655" y="20400"/>
                </a:lnTo>
                <a:lnTo>
                  <a:pt x="18655" y="1200"/>
                </a:lnTo>
                <a:lnTo>
                  <a:pt x="20618" y="1200"/>
                </a:lnTo>
                <a:cubicBezTo>
                  <a:pt x="20618" y="1200"/>
                  <a:pt x="20618" y="20400"/>
                  <a:pt x="20618" y="20400"/>
                </a:cubicBezTo>
                <a:close/>
                <a:moveTo>
                  <a:pt x="21109" y="0"/>
                </a:moveTo>
                <a:lnTo>
                  <a:pt x="18164" y="0"/>
                </a:lnTo>
                <a:cubicBezTo>
                  <a:pt x="17893" y="0"/>
                  <a:pt x="17673" y="269"/>
                  <a:pt x="17673" y="600"/>
                </a:cubicBezTo>
                <a:lnTo>
                  <a:pt x="17673" y="21000"/>
                </a:lnTo>
                <a:cubicBezTo>
                  <a:pt x="17673" y="21332"/>
                  <a:pt x="17893" y="21600"/>
                  <a:pt x="18164" y="21600"/>
                </a:cubicBezTo>
                <a:lnTo>
                  <a:pt x="21109" y="21600"/>
                </a:lnTo>
                <a:cubicBezTo>
                  <a:pt x="21380" y="21600"/>
                  <a:pt x="21600" y="21332"/>
                  <a:pt x="21600" y="21000"/>
                </a:cubicBezTo>
                <a:lnTo>
                  <a:pt x="21600" y="600"/>
                </a:lnTo>
                <a:cubicBezTo>
                  <a:pt x="21600" y="269"/>
                  <a:pt x="21380" y="0"/>
                  <a:pt x="21109" y="0"/>
                </a:cubicBezTo>
                <a:moveTo>
                  <a:pt x="8836" y="20400"/>
                </a:moveTo>
                <a:lnTo>
                  <a:pt x="6873" y="20400"/>
                </a:lnTo>
                <a:lnTo>
                  <a:pt x="6873" y="3600"/>
                </a:lnTo>
                <a:lnTo>
                  <a:pt x="8836" y="3600"/>
                </a:lnTo>
                <a:cubicBezTo>
                  <a:pt x="8836" y="3600"/>
                  <a:pt x="8836" y="20400"/>
                  <a:pt x="8836" y="20400"/>
                </a:cubicBezTo>
                <a:close/>
                <a:moveTo>
                  <a:pt x="9327" y="2400"/>
                </a:moveTo>
                <a:lnTo>
                  <a:pt x="6382" y="2400"/>
                </a:lnTo>
                <a:cubicBezTo>
                  <a:pt x="6111" y="2400"/>
                  <a:pt x="5891" y="2669"/>
                  <a:pt x="5891" y="3000"/>
                </a:cubicBezTo>
                <a:lnTo>
                  <a:pt x="5891" y="21000"/>
                </a:lnTo>
                <a:cubicBezTo>
                  <a:pt x="5891" y="21332"/>
                  <a:pt x="6111" y="21600"/>
                  <a:pt x="6382" y="21600"/>
                </a:cubicBezTo>
                <a:lnTo>
                  <a:pt x="9327" y="21600"/>
                </a:lnTo>
                <a:cubicBezTo>
                  <a:pt x="9598" y="21600"/>
                  <a:pt x="9818" y="21332"/>
                  <a:pt x="9818" y="21000"/>
                </a:cubicBezTo>
                <a:lnTo>
                  <a:pt x="9818" y="3000"/>
                </a:lnTo>
                <a:cubicBezTo>
                  <a:pt x="9818" y="2669"/>
                  <a:pt x="9598" y="2400"/>
                  <a:pt x="9327" y="2400"/>
                </a:cubicBezTo>
                <a:moveTo>
                  <a:pt x="14727" y="20400"/>
                </a:moveTo>
                <a:lnTo>
                  <a:pt x="12764" y="20400"/>
                </a:lnTo>
                <a:lnTo>
                  <a:pt x="12764" y="10800"/>
                </a:lnTo>
                <a:lnTo>
                  <a:pt x="14727" y="10800"/>
                </a:lnTo>
                <a:cubicBezTo>
                  <a:pt x="14727" y="10800"/>
                  <a:pt x="14727" y="20400"/>
                  <a:pt x="14727" y="20400"/>
                </a:cubicBezTo>
                <a:close/>
                <a:moveTo>
                  <a:pt x="15218" y="9600"/>
                </a:moveTo>
                <a:lnTo>
                  <a:pt x="12273" y="9600"/>
                </a:lnTo>
                <a:cubicBezTo>
                  <a:pt x="12002" y="9600"/>
                  <a:pt x="11782" y="9869"/>
                  <a:pt x="11782" y="10200"/>
                </a:cubicBezTo>
                <a:lnTo>
                  <a:pt x="11782" y="21000"/>
                </a:lnTo>
                <a:cubicBezTo>
                  <a:pt x="11782" y="21332"/>
                  <a:pt x="12002" y="21600"/>
                  <a:pt x="12273" y="21600"/>
                </a:cubicBezTo>
                <a:lnTo>
                  <a:pt x="15218" y="21600"/>
                </a:lnTo>
                <a:cubicBezTo>
                  <a:pt x="15489" y="21600"/>
                  <a:pt x="15709" y="21332"/>
                  <a:pt x="15709" y="21000"/>
                </a:cubicBezTo>
                <a:lnTo>
                  <a:pt x="15709" y="10200"/>
                </a:lnTo>
                <a:cubicBezTo>
                  <a:pt x="15709" y="9869"/>
                  <a:pt x="15489" y="9600"/>
                  <a:pt x="15218" y="9600"/>
                </a:cubicBezTo>
                <a:moveTo>
                  <a:pt x="2945" y="20400"/>
                </a:moveTo>
                <a:lnTo>
                  <a:pt x="982" y="20400"/>
                </a:lnTo>
                <a:lnTo>
                  <a:pt x="982" y="14400"/>
                </a:lnTo>
                <a:lnTo>
                  <a:pt x="2945" y="14400"/>
                </a:lnTo>
                <a:cubicBezTo>
                  <a:pt x="2945" y="14400"/>
                  <a:pt x="2945" y="20400"/>
                  <a:pt x="2945" y="20400"/>
                </a:cubicBezTo>
                <a:close/>
                <a:moveTo>
                  <a:pt x="3436" y="13200"/>
                </a:moveTo>
                <a:lnTo>
                  <a:pt x="491" y="13200"/>
                </a:lnTo>
                <a:cubicBezTo>
                  <a:pt x="220" y="13200"/>
                  <a:pt x="0" y="13469"/>
                  <a:pt x="0" y="13800"/>
                </a:cubicBezTo>
                <a:lnTo>
                  <a:pt x="0" y="21000"/>
                </a:lnTo>
                <a:cubicBezTo>
                  <a:pt x="0" y="21332"/>
                  <a:pt x="220" y="21600"/>
                  <a:pt x="491" y="21600"/>
                </a:cubicBezTo>
                <a:lnTo>
                  <a:pt x="3436" y="21600"/>
                </a:lnTo>
                <a:cubicBezTo>
                  <a:pt x="3707" y="21600"/>
                  <a:pt x="3927" y="21332"/>
                  <a:pt x="3927" y="21000"/>
                </a:cubicBezTo>
                <a:lnTo>
                  <a:pt x="3927" y="13800"/>
                </a:lnTo>
                <a:cubicBezTo>
                  <a:pt x="3927" y="13469"/>
                  <a:pt x="3707" y="13200"/>
                  <a:pt x="3436" y="13200"/>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99" name="Shape 199"/>
          <p:cNvSpPr/>
          <p:nvPr/>
        </p:nvSpPr>
        <p:spPr>
          <a:xfrm>
            <a:off x="3213126" y="5524253"/>
            <a:ext cx="3403185" cy="6502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marL="1169987" indent="-342900" algn="r">
              <a:buSzPct val="100000"/>
              <a:buFont typeface="Museo Sans 100"/>
              <a:buAutoNum type="arabicPeriod"/>
              <a:defRPr>
                <a:latin typeface="Museo Sans 300"/>
                <a:ea typeface="Museo Sans 300"/>
                <a:cs typeface="Museo Sans 300"/>
                <a:sym typeface="Museo Sans 300"/>
              </a:defRPr>
            </a:lvl1pPr>
          </a:lstStyle>
          <a:p>
            <a:pPr lvl="0"/>
            <a:r>
              <a:t>Equipos multidisciplinarios</a:t>
            </a:r>
          </a:p>
        </p:txBody>
      </p:sp>
      <p:sp>
        <p:nvSpPr>
          <p:cNvPr id="200" name="Shape 200"/>
          <p:cNvSpPr/>
          <p:nvPr/>
        </p:nvSpPr>
        <p:spPr>
          <a:xfrm>
            <a:off x="226761" y="66175"/>
            <a:ext cx="6824327" cy="95802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lnSpc>
                <a:spcPct val="90000"/>
              </a:lnSpc>
              <a:defRPr sz="4400" b="1">
                <a:solidFill>
                  <a:srgbClr val="002060"/>
                </a:solidFill>
                <a:latin typeface="Bembo Std"/>
                <a:ea typeface="Bembo Std"/>
                <a:cs typeface="Bembo Std"/>
                <a:sym typeface="Bembo Std"/>
              </a:defRPr>
            </a:lvl1pPr>
          </a:lstStyle>
          <a:p>
            <a:pPr lvl="0">
              <a:defRPr sz="1800" b="0">
                <a:solidFill>
                  <a:srgbClr val="000000"/>
                </a:solidFill>
              </a:defRPr>
            </a:pPr>
            <a:r>
              <a:rPr sz="4400" b="1">
                <a:solidFill>
                  <a:srgbClr val="002060"/>
                </a:solidFill>
              </a:rPr>
              <a:t>Estado actual del SNA</a:t>
            </a:r>
          </a:p>
        </p:txBody>
      </p:sp>
      <p:sp>
        <p:nvSpPr>
          <p:cNvPr id="201" name="Shape 201"/>
          <p:cNvSpPr/>
          <p:nvPr/>
        </p:nvSpPr>
        <p:spPr>
          <a:xfrm>
            <a:off x="914130" y="1448239"/>
            <a:ext cx="10363739" cy="138610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lvl1pPr algn="ctr">
              <a:lnSpc>
                <a:spcPct val="90000"/>
              </a:lnSpc>
              <a:spcBef>
                <a:spcPts val="1000"/>
              </a:spcBef>
              <a:defRPr sz="2000">
                <a:latin typeface="Museo 100 Regular"/>
                <a:ea typeface="Museo 100 Regular"/>
                <a:cs typeface="Museo 100 Regular"/>
                <a:sym typeface="Museo 100 Regular"/>
              </a:defRPr>
            </a:lvl1pPr>
          </a:lstStyle>
          <a:p>
            <a:pPr lvl="0">
              <a:defRPr sz="1800"/>
            </a:pPr>
            <a:r>
              <a:rPr sz="2000"/>
              <a:t>El ISDEMU ha realizado en el primer semestre del 2019 un monitoreo sobre los servicios ofrecidos por las UIAEM en el periodo enero-diciembre 2018, de las cuales se obtuvo información efectiva de 92 Unidades, representando el 91.1 por ciento de las UIAEM reportadas a diciembre del 2018 </a:t>
            </a:r>
          </a:p>
        </p:txBody>
      </p:sp>
      <p:sp>
        <p:nvSpPr>
          <p:cNvPr id="202" name="Shape 202"/>
          <p:cNvSpPr/>
          <p:nvPr/>
        </p:nvSpPr>
        <p:spPr>
          <a:xfrm>
            <a:off x="382932" y="3327615"/>
            <a:ext cx="4566879" cy="1615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2000">
                <a:latin typeface="Museo Sans 100"/>
                <a:ea typeface="Museo Sans 100"/>
                <a:cs typeface="Museo Sans 100"/>
                <a:sym typeface="Museo Sans 100"/>
              </a:defRPr>
            </a:lvl1pPr>
          </a:lstStyle>
          <a:p>
            <a:pPr lvl="0">
              <a:defRPr sz="1800"/>
            </a:pPr>
            <a:r>
              <a:rPr sz="2000"/>
              <a:t>El Monitoreo da cuenta de la situación de los servicios de atención especializada a mujeres que enfrentan violencia, se ha realizado sobre la base de la medición de cuatro ámbitos: </a:t>
            </a:r>
          </a:p>
        </p:txBody>
      </p:sp>
      <p:sp>
        <p:nvSpPr>
          <p:cNvPr id="203" name="Shape 203"/>
          <p:cNvSpPr/>
          <p:nvPr/>
        </p:nvSpPr>
        <p:spPr>
          <a:xfrm>
            <a:off x="4242815" y="3060724"/>
            <a:ext cx="2754448" cy="6502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indent="827087" algn="r">
              <a:defRPr>
                <a:latin typeface="Museo Sans 300"/>
                <a:ea typeface="Museo Sans 300"/>
                <a:cs typeface="Museo Sans 300"/>
                <a:sym typeface="Museo Sans 300"/>
              </a:defRPr>
            </a:lvl1pPr>
          </a:lstStyle>
          <a:p>
            <a:pPr lvl="0"/>
            <a:r>
              <a:t>2.  Servicios de atención</a:t>
            </a:r>
          </a:p>
        </p:txBody>
      </p:sp>
      <p:sp>
        <p:nvSpPr>
          <p:cNvPr id="204" name="Shape 204"/>
          <p:cNvSpPr/>
          <p:nvPr/>
        </p:nvSpPr>
        <p:spPr>
          <a:xfrm>
            <a:off x="9219296" y="2700734"/>
            <a:ext cx="1882092" cy="5539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b">
            <a:spAutoFit/>
          </a:bodyPr>
          <a:lstStyle>
            <a:lvl1pPr indent="827087">
              <a:defRPr>
                <a:latin typeface="Museo Sans 300"/>
                <a:ea typeface="Museo Sans 300"/>
                <a:cs typeface="Museo Sans 300"/>
                <a:sym typeface="Museo Sans 300"/>
              </a:defRPr>
            </a:lvl1pPr>
          </a:lstStyle>
          <a:p>
            <a:pPr lvl="0" indent="0" algn="r"/>
            <a:r>
              <a:rPr dirty="0"/>
              <a:t>3. </a:t>
            </a:r>
            <a:r>
              <a:rPr dirty="0" err="1"/>
              <a:t>Mecanismos</a:t>
            </a:r>
            <a:r>
              <a:rPr dirty="0"/>
              <a:t> </a:t>
            </a:r>
            <a:r>
              <a:rPr dirty="0" smtClean="0"/>
              <a:t>y </a:t>
            </a:r>
            <a:r>
              <a:rPr dirty="0" err="1"/>
              <a:t>procesos</a:t>
            </a:r>
            <a:endParaRPr dirty="0"/>
          </a:p>
        </p:txBody>
      </p:sp>
      <p:sp>
        <p:nvSpPr>
          <p:cNvPr id="205" name="Shape 205"/>
          <p:cNvSpPr/>
          <p:nvPr/>
        </p:nvSpPr>
        <p:spPr>
          <a:xfrm>
            <a:off x="9437552" y="4940391"/>
            <a:ext cx="2754448" cy="3708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indent="827087">
              <a:defRPr>
                <a:latin typeface="Museo Sans 300"/>
                <a:ea typeface="Museo Sans 300"/>
                <a:cs typeface="Museo Sans 300"/>
                <a:sym typeface="Museo Sans 300"/>
              </a:defRPr>
            </a:lvl1pPr>
          </a:lstStyle>
          <a:p>
            <a:pPr lvl="0"/>
            <a:r>
              <a:t>4. Infraestructura.</a:t>
            </a:r>
          </a:p>
        </p:txBody>
      </p:sp>
      <p:sp>
        <p:nvSpPr>
          <p:cNvPr id="206" name="Shape 206"/>
          <p:cNvSpPr/>
          <p:nvPr/>
        </p:nvSpPr>
        <p:spPr>
          <a:xfrm>
            <a:off x="9283324" y="5326103"/>
            <a:ext cx="460214" cy="376539"/>
          </a:xfrm>
          <a:custGeom>
            <a:avLst/>
            <a:gdLst/>
            <a:ahLst/>
            <a:cxnLst>
              <a:cxn ang="0">
                <a:pos x="wd2" y="hd2"/>
              </a:cxn>
              <a:cxn ang="5400000">
                <a:pos x="wd2" y="hd2"/>
              </a:cxn>
              <a:cxn ang="10800000">
                <a:pos x="wd2" y="hd2"/>
              </a:cxn>
              <a:cxn ang="16200000">
                <a:pos x="wd2" y="hd2"/>
              </a:cxn>
            </a:cxnLst>
            <a:rect l="0" t="0" r="r" b="b"/>
            <a:pathLst>
              <a:path w="21600" h="21600" extrusionOk="0">
                <a:moveTo>
                  <a:pt x="19636" y="3600"/>
                </a:moveTo>
                <a:lnTo>
                  <a:pt x="1964" y="3600"/>
                </a:lnTo>
                <a:lnTo>
                  <a:pt x="1964" y="1200"/>
                </a:lnTo>
                <a:lnTo>
                  <a:pt x="19636" y="1200"/>
                </a:lnTo>
                <a:cubicBezTo>
                  <a:pt x="19636" y="1200"/>
                  <a:pt x="19636" y="3600"/>
                  <a:pt x="19636" y="3600"/>
                </a:cubicBezTo>
                <a:close/>
                <a:moveTo>
                  <a:pt x="17182" y="6000"/>
                </a:moveTo>
                <a:lnTo>
                  <a:pt x="17182" y="4800"/>
                </a:lnTo>
                <a:lnTo>
                  <a:pt x="19145" y="4800"/>
                </a:lnTo>
                <a:lnTo>
                  <a:pt x="19145" y="6000"/>
                </a:lnTo>
                <a:cubicBezTo>
                  <a:pt x="19145" y="6662"/>
                  <a:pt x="18705" y="7200"/>
                  <a:pt x="18164" y="7200"/>
                </a:cubicBezTo>
                <a:cubicBezTo>
                  <a:pt x="17621" y="7200"/>
                  <a:pt x="17182" y="6662"/>
                  <a:pt x="17182" y="6000"/>
                </a:cubicBezTo>
                <a:moveTo>
                  <a:pt x="14236" y="6000"/>
                </a:moveTo>
                <a:lnTo>
                  <a:pt x="14236" y="4800"/>
                </a:lnTo>
                <a:lnTo>
                  <a:pt x="16200" y="4800"/>
                </a:lnTo>
                <a:lnTo>
                  <a:pt x="16200" y="6000"/>
                </a:lnTo>
                <a:cubicBezTo>
                  <a:pt x="16200" y="6662"/>
                  <a:pt x="15760" y="7200"/>
                  <a:pt x="15218" y="7200"/>
                </a:cubicBezTo>
                <a:cubicBezTo>
                  <a:pt x="14675" y="7200"/>
                  <a:pt x="14236" y="6662"/>
                  <a:pt x="14236" y="6000"/>
                </a:cubicBezTo>
                <a:moveTo>
                  <a:pt x="11291" y="6000"/>
                </a:moveTo>
                <a:lnTo>
                  <a:pt x="11291" y="4800"/>
                </a:lnTo>
                <a:lnTo>
                  <a:pt x="13255" y="4800"/>
                </a:lnTo>
                <a:lnTo>
                  <a:pt x="13255" y="6000"/>
                </a:lnTo>
                <a:cubicBezTo>
                  <a:pt x="13255" y="6662"/>
                  <a:pt x="12814" y="7200"/>
                  <a:pt x="12273" y="7200"/>
                </a:cubicBezTo>
                <a:cubicBezTo>
                  <a:pt x="11730" y="7200"/>
                  <a:pt x="11291" y="6662"/>
                  <a:pt x="11291" y="6000"/>
                </a:cubicBezTo>
                <a:moveTo>
                  <a:pt x="8345" y="6000"/>
                </a:moveTo>
                <a:lnTo>
                  <a:pt x="8345" y="4800"/>
                </a:lnTo>
                <a:lnTo>
                  <a:pt x="10309" y="4800"/>
                </a:lnTo>
                <a:lnTo>
                  <a:pt x="10309" y="6000"/>
                </a:lnTo>
                <a:cubicBezTo>
                  <a:pt x="10309" y="6662"/>
                  <a:pt x="9869" y="7200"/>
                  <a:pt x="9327" y="7200"/>
                </a:cubicBezTo>
                <a:cubicBezTo>
                  <a:pt x="8785" y="7200"/>
                  <a:pt x="8345" y="6662"/>
                  <a:pt x="8345" y="6000"/>
                </a:cubicBezTo>
                <a:moveTo>
                  <a:pt x="5400" y="6000"/>
                </a:moveTo>
                <a:lnTo>
                  <a:pt x="5400" y="4800"/>
                </a:lnTo>
                <a:lnTo>
                  <a:pt x="7364" y="4800"/>
                </a:lnTo>
                <a:lnTo>
                  <a:pt x="7364" y="6000"/>
                </a:lnTo>
                <a:cubicBezTo>
                  <a:pt x="7364" y="6662"/>
                  <a:pt x="6924" y="7200"/>
                  <a:pt x="6382" y="7200"/>
                </a:cubicBezTo>
                <a:cubicBezTo>
                  <a:pt x="5839" y="7200"/>
                  <a:pt x="5400" y="6662"/>
                  <a:pt x="5400" y="6000"/>
                </a:cubicBezTo>
                <a:moveTo>
                  <a:pt x="2455" y="6000"/>
                </a:moveTo>
                <a:lnTo>
                  <a:pt x="2455" y="4800"/>
                </a:lnTo>
                <a:lnTo>
                  <a:pt x="4418" y="4800"/>
                </a:lnTo>
                <a:lnTo>
                  <a:pt x="4418" y="6000"/>
                </a:lnTo>
                <a:cubicBezTo>
                  <a:pt x="4418" y="6662"/>
                  <a:pt x="3978" y="7200"/>
                  <a:pt x="3436" y="7200"/>
                </a:cubicBezTo>
                <a:cubicBezTo>
                  <a:pt x="2894" y="7200"/>
                  <a:pt x="2455" y="6662"/>
                  <a:pt x="2455" y="6000"/>
                </a:cubicBezTo>
                <a:moveTo>
                  <a:pt x="19636" y="20400"/>
                </a:moveTo>
                <a:lnTo>
                  <a:pt x="12764" y="20400"/>
                </a:lnTo>
                <a:lnTo>
                  <a:pt x="12764" y="13800"/>
                </a:lnTo>
                <a:cubicBezTo>
                  <a:pt x="12764" y="13469"/>
                  <a:pt x="12544" y="13200"/>
                  <a:pt x="12273" y="13200"/>
                </a:cubicBezTo>
                <a:lnTo>
                  <a:pt x="9327" y="13200"/>
                </a:lnTo>
                <a:cubicBezTo>
                  <a:pt x="9056" y="13200"/>
                  <a:pt x="8836" y="13469"/>
                  <a:pt x="8836" y="13800"/>
                </a:cubicBezTo>
                <a:lnTo>
                  <a:pt x="8836" y="20400"/>
                </a:lnTo>
                <a:lnTo>
                  <a:pt x="1964" y="20400"/>
                </a:lnTo>
                <a:lnTo>
                  <a:pt x="1964" y="7573"/>
                </a:lnTo>
                <a:cubicBezTo>
                  <a:pt x="2324" y="8076"/>
                  <a:pt x="2847" y="8400"/>
                  <a:pt x="3436" y="8400"/>
                </a:cubicBezTo>
                <a:cubicBezTo>
                  <a:pt x="4026" y="8400"/>
                  <a:pt x="4549" y="8076"/>
                  <a:pt x="4909" y="7573"/>
                </a:cubicBezTo>
                <a:cubicBezTo>
                  <a:pt x="5269" y="8076"/>
                  <a:pt x="5792" y="8400"/>
                  <a:pt x="6382" y="8400"/>
                </a:cubicBezTo>
                <a:cubicBezTo>
                  <a:pt x="6971" y="8400"/>
                  <a:pt x="7495" y="8076"/>
                  <a:pt x="7855" y="7573"/>
                </a:cubicBezTo>
                <a:cubicBezTo>
                  <a:pt x="8215" y="8076"/>
                  <a:pt x="8738" y="8400"/>
                  <a:pt x="9327" y="8400"/>
                </a:cubicBezTo>
                <a:cubicBezTo>
                  <a:pt x="9917" y="8400"/>
                  <a:pt x="10440" y="8076"/>
                  <a:pt x="10800" y="7573"/>
                </a:cubicBezTo>
                <a:cubicBezTo>
                  <a:pt x="11160" y="8076"/>
                  <a:pt x="11683" y="8400"/>
                  <a:pt x="12273" y="8400"/>
                </a:cubicBezTo>
                <a:cubicBezTo>
                  <a:pt x="12862" y="8400"/>
                  <a:pt x="13385" y="8076"/>
                  <a:pt x="13745" y="7573"/>
                </a:cubicBezTo>
                <a:cubicBezTo>
                  <a:pt x="14105" y="8076"/>
                  <a:pt x="14629" y="8400"/>
                  <a:pt x="15218" y="8400"/>
                </a:cubicBezTo>
                <a:cubicBezTo>
                  <a:pt x="15808" y="8400"/>
                  <a:pt x="16331" y="8076"/>
                  <a:pt x="16691" y="7573"/>
                </a:cubicBezTo>
                <a:cubicBezTo>
                  <a:pt x="17051" y="8076"/>
                  <a:pt x="17574" y="8400"/>
                  <a:pt x="18164" y="8400"/>
                </a:cubicBezTo>
                <a:cubicBezTo>
                  <a:pt x="18753" y="8400"/>
                  <a:pt x="19276" y="8076"/>
                  <a:pt x="19636" y="7573"/>
                </a:cubicBezTo>
                <a:cubicBezTo>
                  <a:pt x="19636" y="7573"/>
                  <a:pt x="19636" y="20400"/>
                  <a:pt x="19636" y="20400"/>
                </a:cubicBezTo>
                <a:close/>
                <a:moveTo>
                  <a:pt x="11782" y="20400"/>
                </a:moveTo>
                <a:lnTo>
                  <a:pt x="9818" y="20400"/>
                </a:lnTo>
                <a:lnTo>
                  <a:pt x="9818" y="14400"/>
                </a:lnTo>
                <a:lnTo>
                  <a:pt x="11782" y="14400"/>
                </a:lnTo>
                <a:cubicBezTo>
                  <a:pt x="11782" y="14400"/>
                  <a:pt x="11782" y="20400"/>
                  <a:pt x="11782" y="20400"/>
                </a:cubicBezTo>
                <a:close/>
                <a:moveTo>
                  <a:pt x="21109" y="20400"/>
                </a:moveTo>
                <a:lnTo>
                  <a:pt x="20618" y="20400"/>
                </a:lnTo>
                <a:lnTo>
                  <a:pt x="20618" y="4800"/>
                </a:lnTo>
                <a:lnTo>
                  <a:pt x="21109" y="4800"/>
                </a:lnTo>
                <a:cubicBezTo>
                  <a:pt x="21380" y="4800"/>
                  <a:pt x="21600" y="4532"/>
                  <a:pt x="21600" y="4200"/>
                </a:cubicBezTo>
                <a:cubicBezTo>
                  <a:pt x="21600" y="3868"/>
                  <a:pt x="21380" y="3600"/>
                  <a:pt x="21109" y="3600"/>
                </a:cubicBezTo>
                <a:lnTo>
                  <a:pt x="20618" y="3600"/>
                </a:lnTo>
                <a:lnTo>
                  <a:pt x="20618" y="1200"/>
                </a:lnTo>
                <a:cubicBezTo>
                  <a:pt x="20618" y="538"/>
                  <a:pt x="20178" y="0"/>
                  <a:pt x="19636" y="0"/>
                </a:cubicBezTo>
                <a:lnTo>
                  <a:pt x="1964" y="0"/>
                </a:lnTo>
                <a:cubicBezTo>
                  <a:pt x="1421" y="0"/>
                  <a:pt x="982" y="538"/>
                  <a:pt x="982" y="1200"/>
                </a:cubicBezTo>
                <a:lnTo>
                  <a:pt x="982" y="3600"/>
                </a:lnTo>
                <a:lnTo>
                  <a:pt x="491" y="3600"/>
                </a:lnTo>
                <a:cubicBezTo>
                  <a:pt x="220" y="3600"/>
                  <a:pt x="0" y="3868"/>
                  <a:pt x="0" y="4200"/>
                </a:cubicBezTo>
                <a:cubicBezTo>
                  <a:pt x="0" y="4532"/>
                  <a:pt x="220" y="4800"/>
                  <a:pt x="491" y="4800"/>
                </a:cubicBezTo>
                <a:lnTo>
                  <a:pt x="982" y="4800"/>
                </a:lnTo>
                <a:lnTo>
                  <a:pt x="982" y="20400"/>
                </a:lnTo>
                <a:lnTo>
                  <a:pt x="491" y="20400"/>
                </a:lnTo>
                <a:cubicBezTo>
                  <a:pt x="220" y="20400"/>
                  <a:pt x="0" y="20669"/>
                  <a:pt x="0" y="21000"/>
                </a:cubicBezTo>
                <a:cubicBezTo>
                  <a:pt x="0" y="21332"/>
                  <a:pt x="220" y="21600"/>
                  <a:pt x="491" y="21600"/>
                </a:cubicBezTo>
                <a:lnTo>
                  <a:pt x="21109" y="21600"/>
                </a:lnTo>
                <a:cubicBezTo>
                  <a:pt x="21380" y="21600"/>
                  <a:pt x="21600" y="21332"/>
                  <a:pt x="21600" y="21000"/>
                </a:cubicBezTo>
                <a:cubicBezTo>
                  <a:pt x="21600" y="20669"/>
                  <a:pt x="21380" y="20400"/>
                  <a:pt x="21109" y="20400"/>
                </a:cubicBezTo>
                <a:moveTo>
                  <a:pt x="16691" y="16800"/>
                </a:moveTo>
                <a:lnTo>
                  <a:pt x="14727" y="16800"/>
                </a:lnTo>
                <a:lnTo>
                  <a:pt x="14727" y="14400"/>
                </a:lnTo>
                <a:lnTo>
                  <a:pt x="16691" y="14400"/>
                </a:lnTo>
                <a:cubicBezTo>
                  <a:pt x="16691" y="14400"/>
                  <a:pt x="16691" y="16800"/>
                  <a:pt x="16691" y="16800"/>
                </a:cubicBezTo>
                <a:close/>
                <a:moveTo>
                  <a:pt x="17182" y="13200"/>
                </a:moveTo>
                <a:lnTo>
                  <a:pt x="14236" y="13200"/>
                </a:lnTo>
                <a:cubicBezTo>
                  <a:pt x="13965" y="13200"/>
                  <a:pt x="13745" y="13469"/>
                  <a:pt x="13745" y="13800"/>
                </a:cubicBezTo>
                <a:lnTo>
                  <a:pt x="13745" y="17400"/>
                </a:lnTo>
                <a:cubicBezTo>
                  <a:pt x="13745" y="17732"/>
                  <a:pt x="13965" y="18000"/>
                  <a:pt x="14236" y="18000"/>
                </a:cubicBezTo>
                <a:lnTo>
                  <a:pt x="17182" y="18000"/>
                </a:lnTo>
                <a:cubicBezTo>
                  <a:pt x="17453" y="18000"/>
                  <a:pt x="17673" y="17732"/>
                  <a:pt x="17673" y="17400"/>
                </a:cubicBezTo>
                <a:lnTo>
                  <a:pt x="17673" y="13800"/>
                </a:lnTo>
                <a:cubicBezTo>
                  <a:pt x="17673" y="13469"/>
                  <a:pt x="17453" y="13200"/>
                  <a:pt x="17182" y="13200"/>
                </a:cubicBezTo>
                <a:moveTo>
                  <a:pt x="6873" y="16800"/>
                </a:moveTo>
                <a:lnTo>
                  <a:pt x="4909" y="16800"/>
                </a:lnTo>
                <a:lnTo>
                  <a:pt x="4909" y="14400"/>
                </a:lnTo>
                <a:lnTo>
                  <a:pt x="6873" y="14400"/>
                </a:lnTo>
                <a:cubicBezTo>
                  <a:pt x="6873" y="14400"/>
                  <a:pt x="6873" y="16800"/>
                  <a:pt x="6873" y="16800"/>
                </a:cubicBezTo>
                <a:close/>
                <a:moveTo>
                  <a:pt x="7364" y="13200"/>
                </a:moveTo>
                <a:lnTo>
                  <a:pt x="4418" y="13200"/>
                </a:lnTo>
                <a:cubicBezTo>
                  <a:pt x="4147" y="13200"/>
                  <a:pt x="3927" y="13469"/>
                  <a:pt x="3927" y="13800"/>
                </a:cubicBezTo>
                <a:lnTo>
                  <a:pt x="3927" y="17400"/>
                </a:lnTo>
                <a:cubicBezTo>
                  <a:pt x="3927" y="17732"/>
                  <a:pt x="4147" y="18000"/>
                  <a:pt x="4418" y="18000"/>
                </a:cubicBezTo>
                <a:lnTo>
                  <a:pt x="7364" y="18000"/>
                </a:lnTo>
                <a:cubicBezTo>
                  <a:pt x="7635" y="18000"/>
                  <a:pt x="7855" y="17732"/>
                  <a:pt x="7855" y="17400"/>
                </a:cubicBezTo>
                <a:lnTo>
                  <a:pt x="7855" y="13800"/>
                </a:lnTo>
                <a:cubicBezTo>
                  <a:pt x="7855" y="13469"/>
                  <a:pt x="7635" y="13200"/>
                  <a:pt x="7364" y="13200"/>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a:spLocks noGrp="1"/>
          </p:cNvSpPr>
          <p:nvPr>
            <p:ph type="title"/>
          </p:nvPr>
        </p:nvSpPr>
        <p:spPr>
          <a:xfrm>
            <a:off x="602044" y="457200"/>
            <a:ext cx="6824327" cy="958024"/>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1. Equipos Multidisciplinarios</a:t>
            </a:r>
          </a:p>
        </p:txBody>
      </p:sp>
      <p:sp>
        <p:nvSpPr>
          <p:cNvPr id="209" name="Shape 209"/>
          <p:cNvSpPr>
            <a:spLocks noGrp="1"/>
          </p:cNvSpPr>
          <p:nvPr>
            <p:ph type="body" idx="1"/>
          </p:nvPr>
        </p:nvSpPr>
        <p:spPr>
          <a:xfrm>
            <a:off x="687623" y="1415224"/>
            <a:ext cx="10590929" cy="1339742"/>
          </a:xfrm>
          <a:prstGeom prst="rect">
            <a:avLst/>
          </a:prstGeom>
          <a:solidFill>
            <a:srgbClr val="FFE7FF"/>
          </a:solidFill>
        </p:spPr>
        <p:txBody>
          <a:bodyPr lIns="0" tIns="0" rIns="0" bIns="0"/>
          <a:lstStyle/>
          <a:p>
            <a:pPr marL="0" lvl="0" indent="0" defTabSz="877823">
              <a:lnSpc>
                <a:spcPct val="72000"/>
              </a:lnSpc>
              <a:spcBef>
                <a:spcPts val="900"/>
              </a:spcBef>
              <a:buSzTx/>
              <a:buNone/>
              <a:defRPr sz="1800"/>
            </a:pPr>
            <a:r>
              <a:rPr sz="2304" dirty="0">
                <a:latin typeface="Museo Sans 300"/>
                <a:ea typeface="Museo Sans 300"/>
                <a:cs typeface="Museo Sans 300"/>
                <a:sym typeface="Museo Sans 300"/>
              </a:rPr>
              <a:t>A </a:t>
            </a:r>
            <a:r>
              <a:rPr sz="2304" dirty="0" err="1">
                <a:latin typeface="Museo Sans 300"/>
                <a:ea typeface="Museo Sans 300"/>
                <a:cs typeface="Museo Sans 300"/>
                <a:sym typeface="Museo Sans 300"/>
              </a:rPr>
              <a:t>nivel</a:t>
            </a:r>
            <a:r>
              <a:rPr sz="2304" dirty="0">
                <a:latin typeface="Museo Sans 300"/>
                <a:ea typeface="Museo Sans 300"/>
                <a:cs typeface="Museo Sans 300"/>
                <a:sym typeface="Museo Sans 300"/>
              </a:rPr>
              <a:t> </a:t>
            </a:r>
            <a:r>
              <a:rPr sz="2304" dirty="0" err="1">
                <a:latin typeface="Museo Sans 300"/>
                <a:ea typeface="Museo Sans 300"/>
                <a:cs typeface="Museo Sans 300"/>
                <a:sym typeface="Museo Sans 300"/>
              </a:rPr>
              <a:t>nacional</a:t>
            </a:r>
            <a:r>
              <a:rPr sz="2304" dirty="0">
                <a:latin typeface="Museo Sans 300"/>
                <a:ea typeface="Museo Sans 300"/>
                <a:cs typeface="Museo Sans 300"/>
                <a:sym typeface="Museo Sans 300"/>
              </a:rPr>
              <a:t> </a:t>
            </a:r>
            <a:r>
              <a:rPr sz="2304" dirty="0" err="1">
                <a:latin typeface="Museo Sans 300"/>
                <a:ea typeface="Museo Sans 300"/>
                <a:cs typeface="Museo Sans 300"/>
                <a:sym typeface="Museo Sans 300"/>
              </a:rPr>
              <a:t>existen</a:t>
            </a:r>
            <a:r>
              <a:rPr sz="2304" dirty="0">
                <a:latin typeface="Museo Sans 300"/>
                <a:ea typeface="Museo Sans 300"/>
                <a:cs typeface="Museo Sans 300"/>
                <a:sym typeface="Museo Sans 300"/>
              </a:rPr>
              <a:t> 465 personas </a:t>
            </a:r>
            <a:r>
              <a:rPr sz="2304" dirty="0" err="1">
                <a:latin typeface="Museo Sans 300"/>
                <a:ea typeface="Museo Sans 300"/>
                <a:cs typeface="Museo Sans 300"/>
                <a:sym typeface="Museo Sans 300"/>
              </a:rPr>
              <a:t>adscritas</a:t>
            </a:r>
            <a:r>
              <a:rPr sz="2304" dirty="0">
                <a:latin typeface="Museo Sans 300"/>
                <a:ea typeface="Museo Sans 300"/>
                <a:cs typeface="Museo Sans 300"/>
                <a:sym typeface="Museo Sans 300"/>
              </a:rPr>
              <a:t> a </a:t>
            </a:r>
            <a:r>
              <a:rPr sz="2304" dirty="0" err="1">
                <a:latin typeface="Museo Sans 300"/>
                <a:ea typeface="Museo Sans 300"/>
                <a:cs typeface="Museo Sans 300"/>
                <a:sym typeface="Museo Sans 300"/>
              </a:rPr>
              <a:t>los</a:t>
            </a:r>
            <a:r>
              <a:rPr sz="2304" dirty="0">
                <a:latin typeface="Museo Sans 300"/>
                <a:ea typeface="Museo Sans 300"/>
                <a:cs typeface="Museo Sans 300"/>
                <a:sym typeface="Museo Sans 300"/>
              </a:rPr>
              <a:t> </a:t>
            </a:r>
            <a:r>
              <a:rPr sz="2304" dirty="0" err="1">
                <a:latin typeface="Museo Sans 300"/>
                <a:ea typeface="Museo Sans 300"/>
                <a:cs typeface="Museo Sans 300"/>
                <a:sym typeface="Museo Sans 300"/>
              </a:rPr>
              <a:t>servicios</a:t>
            </a:r>
            <a:r>
              <a:rPr sz="2304" dirty="0">
                <a:latin typeface="Museo Sans 300"/>
                <a:ea typeface="Museo Sans 300"/>
                <a:cs typeface="Museo Sans 300"/>
                <a:sym typeface="Museo Sans 300"/>
              </a:rPr>
              <a:t> </a:t>
            </a:r>
            <a:r>
              <a:rPr sz="2304" dirty="0" err="1">
                <a:latin typeface="Museo Sans 300"/>
                <a:ea typeface="Museo Sans 300"/>
                <a:cs typeface="Museo Sans 300"/>
                <a:sym typeface="Museo Sans 300"/>
              </a:rPr>
              <a:t>especializados</a:t>
            </a:r>
            <a:r>
              <a:rPr sz="2304" dirty="0">
                <a:latin typeface="Museo Sans 300"/>
                <a:ea typeface="Museo Sans 300"/>
                <a:cs typeface="Museo Sans 300"/>
                <a:sym typeface="Museo Sans 300"/>
              </a:rPr>
              <a:t> de </a:t>
            </a:r>
            <a:r>
              <a:rPr sz="2304" dirty="0" err="1">
                <a:latin typeface="Museo Sans 300"/>
                <a:ea typeface="Museo Sans 300"/>
                <a:cs typeface="Museo Sans 300"/>
                <a:sym typeface="Museo Sans 300"/>
              </a:rPr>
              <a:t>atención</a:t>
            </a:r>
            <a:r>
              <a:rPr sz="2304" dirty="0">
                <a:latin typeface="Museo Sans 300"/>
                <a:ea typeface="Museo Sans 300"/>
                <a:cs typeface="Museo Sans 300"/>
                <a:sym typeface="Museo Sans 300"/>
              </a:rPr>
              <a:t> de </a:t>
            </a:r>
            <a:r>
              <a:rPr sz="2304" dirty="0" err="1">
                <a:latin typeface="Museo Sans 300"/>
                <a:ea typeface="Museo Sans 300"/>
                <a:cs typeface="Museo Sans 300"/>
                <a:sym typeface="Museo Sans 300"/>
              </a:rPr>
              <a:t>mujeres</a:t>
            </a:r>
            <a:r>
              <a:rPr sz="2304" dirty="0">
                <a:latin typeface="Museo Sans 300"/>
                <a:ea typeface="Museo Sans 300"/>
                <a:cs typeface="Museo Sans 300"/>
                <a:sym typeface="Museo Sans 300"/>
              </a:rPr>
              <a:t> que </a:t>
            </a:r>
            <a:r>
              <a:rPr sz="2304" dirty="0" err="1">
                <a:latin typeface="Museo Sans 300"/>
                <a:ea typeface="Museo Sans 300"/>
                <a:cs typeface="Museo Sans 300"/>
                <a:sym typeface="Museo Sans 300"/>
              </a:rPr>
              <a:t>enfrentan</a:t>
            </a:r>
            <a:r>
              <a:rPr sz="2304" dirty="0">
                <a:latin typeface="Museo Sans 300"/>
                <a:ea typeface="Museo Sans 300"/>
                <a:cs typeface="Museo Sans 300"/>
                <a:sym typeface="Museo Sans 300"/>
              </a:rPr>
              <a:t> </a:t>
            </a:r>
            <a:r>
              <a:rPr sz="2304" dirty="0" err="1">
                <a:latin typeface="Museo Sans 300"/>
                <a:ea typeface="Museo Sans 300"/>
                <a:cs typeface="Museo Sans 300"/>
                <a:sym typeface="Museo Sans 300"/>
              </a:rPr>
              <a:t>violencia</a:t>
            </a:r>
            <a:r>
              <a:rPr sz="1727" dirty="0">
                <a:latin typeface="Museo Sans 100"/>
                <a:ea typeface="Museo Sans 100"/>
                <a:cs typeface="Museo Sans 100"/>
                <a:sym typeface="Museo Sans 100"/>
              </a:rPr>
              <a:t>, de </a:t>
            </a:r>
            <a:r>
              <a:rPr sz="1727" dirty="0" err="1">
                <a:latin typeface="Museo Sans 100"/>
                <a:ea typeface="Museo Sans 100"/>
                <a:cs typeface="Museo Sans 100"/>
                <a:sym typeface="Museo Sans 100"/>
              </a:rPr>
              <a:t>ellas</a:t>
            </a:r>
            <a:r>
              <a:rPr sz="1727" dirty="0">
                <a:latin typeface="Museo Sans 100"/>
                <a:ea typeface="Museo Sans 100"/>
                <a:cs typeface="Museo Sans 100"/>
                <a:sym typeface="Museo Sans 100"/>
              </a:rPr>
              <a:t>, 339 son </a:t>
            </a:r>
            <a:r>
              <a:rPr sz="1727" dirty="0" err="1">
                <a:latin typeface="Museo Sans 100"/>
                <a:ea typeface="Museo Sans 100"/>
                <a:cs typeface="Museo Sans 100"/>
                <a:sym typeface="Museo Sans 100"/>
              </a:rPr>
              <a:t>mujeres</a:t>
            </a:r>
            <a:r>
              <a:rPr sz="1727" dirty="0">
                <a:latin typeface="Museo Sans 100"/>
                <a:ea typeface="Museo Sans 100"/>
                <a:cs typeface="Museo Sans 100"/>
                <a:sym typeface="Museo Sans 100"/>
              </a:rPr>
              <a:t> y 126 hombres. </a:t>
            </a:r>
            <a:r>
              <a:rPr sz="1727" dirty="0" err="1">
                <a:latin typeface="Museo Sans 100"/>
                <a:ea typeface="Museo Sans 100"/>
                <a:cs typeface="Museo Sans 100"/>
                <a:sym typeface="Museo Sans 100"/>
              </a:rPr>
              <a:t>Distribuidos</a:t>
            </a:r>
            <a:r>
              <a:rPr sz="1727" dirty="0">
                <a:latin typeface="Museo Sans 100"/>
                <a:ea typeface="Museo Sans 100"/>
                <a:cs typeface="Museo Sans 100"/>
                <a:sym typeface="Museo Sans 100"/>
              </a:rPr>
              <a:t> </a:t>
            </a:r>
            <a:r>
              <a:rPr sz="1727" dirty="0" err="1">
                <a:latin typeface="Museo Sans 100"/>
                <a:ea typeface="Museo Sans 100"/>
                <a:cs typeface="Museo Sans 100"/>
                <a:sym typeface="Museo Sans 100"/>
              </a:rPr>
              <a:t>en</a:t>
            </a:r>
            <a:r>
              <a:rPr sz="1727" dirty="0">
                <a:latin typeface="Museo Sans 100"/>
                <a:ea typeface="Museo Sans 100"/>
                <a:cs typeface="Museo Sans 100"/>
                <a:sym typeface="Museo Sans 100"/>
              </a:rPr>
              <a:t> 43 </a:t>
            </a:r>
            <a:r>
              <a:rPr sz="1727" dirty="0" err="1">
                <a:latin typeface="Museo Sans 100"/>
                <a:ea typeface="Museo Sans 100"/>
                <a:cs typeface="Museo Sans 100"/>
                <a:sym typeface="Museo Sans 100"/>
              </a:rPr>
              <a:t>municipios</a:t>
            </a:r>
            <a:r>
              <a:rPr sz="1727" dirty="0">
                <a:latin typeface="Museo Sans 100"/>
                <a:ea typeface="Museo Sans 100"/>
                <a:cs typeface="Museo Sans 100"/>
                <a:sym typeface="Museo Sans 100"/>
              </a:rPr>
              <a:t>. </a:t>
            </a:r>
            <a:endParaRPr sz="1344" dirty="0"/>
          </a:p>
          <a:p>
            <a:pPr marL="0" lvl="0" indent="0" defTabSz="877823">
              <a:lnSpc>
                <a:spcPct val="72000"/>
              </a:lnSpc>
              <a:spcBef>
                <a:spcPts val="900"/>
              </a:spcBef>
              <a:buSzTx/>
              <a:buNone/>
              <a:defRPr sz="1800"/>
            </a:pPr>
            <a:r>
              <a:rPr sz="1727" dirty="0" err="1">
                <a:latin typeface="Museo Sans 100"/>
                <a:ea typeface="Museo Sans 100"/>
                <a:cs typeface="Museo Sans 100"/>
                <a:sym typeface="Museo Sans 100"/>
              </a:rPr>
              <a:t>Siendo</a:t>
            </a:r>
            <a:r>
              <a:rPr sz="1727" dirty="0">
                <a:latin typeface="Museo Sans 100"/>
                <a:ea typeface="Museo Sans 100"/>
                <a:cs typeface="Museo Sans 100"/>
                <a:sym typeface="Museo Sans 100"/>
              </a:rPr>
              <a:t> San Salvador (60), </a:t>
            </a:r>
            <a:r>
              <a:rPr sz="1727" dirty="0" err="1">
                <a:latin typeface="Museo Sans 100"/>
                <a:ea typeface="Museo Sans 100"/>
                <a:cs typeface="Museo Sans 100"/>
                <a:sym typeface="Museo Sans 100"/>
              </a:rPr>
              <a:t>Cojutepeque</a:t>
            </a:r>
            <a:r>
              <a:rPr sz="1727" dirty="0">
                <a:latin typeface="Museo Sans 100"/>
                <a:ea typeface="Museo Sans 100"/>
                <a:cs typeface="Museo Sans 100"/>
                <a:sym typeface="Museo Sans 100"/>
              </a:rPr>
              <a:t> (40), Santa Ana (31) y Santa Tecla (30) </a:t>
            </a:r>
            <a:r>
              <a:rPr sz="1727" dirty="0" err="1">
                <a:latin typeface="Museo Sans 100"/>
                <a:ea typeface="Museo Sans 100"/>
                <a:cs typeface="Museo Sans 100"/>
                <a:sym typeface="Museo Sans 100"/>
              </a:rPr>
              <a:t>los</a:t>
            </a:r>
            <a:r>
              <a:rPr sz="1727" dirty="0">
                <a:latin typeface="Museo Sans 100"/>
                <a:ea typeface="Museo Sans 100"/>
                <a:cs typeface="Museo Sans 100"/>
                <a:sym typeface="Museo Sans 100"/>
              </a:rPr>
              <a:t> </a:t>
            </a:r>
            <a:r>
              <a:rPr sz="1727" dirty="0" err="1">
                <a:latin typeface="Museo Sans 100"/>
                <a:ea typeface="Museo Sans 100"/>
                <a:cs typeface="Museo Sans 100"/>
                <a:sym typeface="Museo Sans 100"/>
              </a:rPr>
              <a:t>municipios</a:t>
            </a:r>
            <a:r>
              <a:rPr sz="1727" dirty="0">
                <a:latin typeface="Museo Sans 100"/>
                <a:ea typeface="Museo Sans 100"/>
                <a:cs typeface="Museo Sans 100"/>
                <a:sym typeface="Museo Sans 100"/>
              </a:rPr>
              <a:t> con mayor </a:t>
            </a:r>
            <a:r>
              <a:rPr sz="1727" dirty="0" err="1">
                <a:latin typeface="Museo Sans 100"/>
                <a:ea typeface="Museo Sans 100"/>
                <a:cs typeface="Museo Sans 100"/>
                <a:sym typeface="Museo Sans 100"/>
              </a:rPr>
              <a:t>concentración</a:t>
            </a:r>
            <a:r>
              <a:rPr sz="1727" dirty="0">
                <a:latin typeface="Museo Sans 100"/>
                <a:ea typeface="Museo Sans 100"/>
                <a:cs typeface="Museo Sans 100"/>
                <a:sym typeface="Museo Sans 100"/>
              </a:rPr>
              <a:t> de </a:t>
            </a:r>
            <a:r>
              <a:rPr sz="1727" dirty="0" err="1">
                <a:latin typeface="Museo Sans 100"/>
                <a:ea typeface="Museo Sans 100"/>
                <a:cs typeface="Museo Sans 100"/>
                <a:sym typeface="Museo Sans 100"/>
              </a:rPr>
              <a:t>recursos</a:t>
            </a:r>
            <a:r>
              <a:rPr sz="1727" dirty="0">
                <a:latin typeface="Museo Sans 100"/>
                <a:ea typeface="Museo Sans 100"/>
                <a:cs typeface="Museo Sans 100"/>
                <a:sym typeface="Museo Sans 100"/>
              </a:rPr>
              <a:t> </a:t>
            </a:r>
            <a:r>
              <a:rPr sz="1727" dirty="0" err="1">
                <a:latin typeface="Museo Sans 100"/>
                <a:ea typeface="Museo Sans 100"/>
                <a:cs typeface="Museo Sans 100"/>
                <a:sym typeface="Museo Sans 100"/>
              </a:rPr>
              <a:t>humanos</a:t>
            </a:r>
            <a:r>
              <a:rPr sz="1727" dirty="0">
                <a:latin typeface="Museo Sans 100"/>
                <a:ea typeface="Museo Sans 100"/>
                <a:cs typeface="Museo Sans 100"/>
                <a:sym typeface="Museo Sans 100"/>
              </a:rPr>
              <a:t> para la </a:t>
            </a:r>
            <a:r>
              <a:rPr sz="1727" dirty="0" err="1">
                <a:latin typeface="Museo Sans 100"/>
                <a:ea typeface="Museo Sans 100"/>
                <a:cs typeface="Museo Sans 100"/>
                <a:sym typeface="Museo Sans 100"/>
              </a:rPr>
              <a:t>prestación</a:t>
            </a:r>
            <a:r>
              <a:rPr sz="1727" dirty="0">
                <a:latin typeface="Museo Sans 100"/>
                <a:ea typeface="Museo Sans 100"/>
                <a:cs typeface="Museo Sans 100"/>
                <a:sym typeface="Museo Sans 100"/>
              </a:rPr>
              <a:t> del </a:t>
            </a:r>
            <a:r>
              <a:rPr sz="1727" dirty="0" err="1">
                <a:latin typeface="Museo Sans 100"/>
                <a:ea typeface="Museo Sans 100"/>
                <a:cs typeface="Museo Sans 100"/>
                <a:sym typeface="Museo Sans 100"/>
              </a:rPr>
              <a:t>servicio</a:t>
            </a:r>
            <a:r>
              <a:rPr sz="1727" dirty="0">
                <a:latin typeface="Museo Sans 100"/>
                <a:ea typeface="Museo Sans 100"/>
                <a:cs typeface="Museo Sans 100"/>
                <a:sym typeface="Museo Sans 100"/>
              </a:rPr>
              <a:t>.</a:t>
            </a:r>
          </a:p>
        </p:txBody>
      </p:sp>
      <p:pic>
        <p:nvPicPr>
          <p:cNvPr id="210" name="image4.png"/>
          <p:cNvPicPr/>
          <p:nvPr/>
        </p:nvPicPr>
        <p:blipFill>
          <a:blip r:embed="rId2">
            <a:extLst/>
          </a:blip>
          <a:srcRect r="18078"/>
          <a:stretch>
            <a:fillRect/>
          </a:stretch>
        </p:blipFill>
        <p:spPr>
          <a:xfrm>
            <a:off x="1358503" y="3243359"/>
            <a:ext cx="9888617" cy="3614641"/>
          </a:xfrm>
          <a:prstGeom prst="rect">
            <a:avLst/>
          </a:prstGeom>
          <a:ln w="12700">
            <a:miter lim="400000"/>
          </a:ln>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a:spLocks noGrp="1"/>
          </p:cNvSpPr>
          <p:nvPr>
            <p:ph type="title"/>
          </p:nvPr>
        </p:nvSpPr>
        <p:spPr>
          <a:xfrm>
            <a:off x="528892" y="392885"/>
            <a:ext cx="6824327" cy="958024"/>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2. Servicios de Atención</a:t>
            </a:r>
          </a:p>
        </p:txBody>
      </p:sp>
      <p:sp>
        <p:nvSpPr>
          <p:cNvPr id="213" name="Shape 213"/>
          <p:cNvSpPr>
            <a:spLocks noGrp="1"/>
          </p:cNvSpPr>
          <p:nvPr>
            <p:ph type="body" idx="1"/>
          </p:nvPr>
        </p:nvSpPr>
        <p:spPr>
          <a:xfrm>
            <a:off x="528891" y="1494870"/>
            <a:ext cx="11192973" cy="1709679"/>
          </a:xfrm>
          <a:prstGeom prst="rect">
            <a:avLst/>
          </a:prstGeom>
          <a:solidFill>
            <a:srgbClr val="F8CBAD"/>
          </a:solidFill>
        </p:spPr>
        <p:txBody>
          <a:bodyPr lIns="0" tIns="0" rIns="0" bIns="0"/>
          <a:lstStyle>
            <a:lvl1pPr marL="0" indent="0" algn="just">
              <a:lnSpc>
                <a:spcPct val="81000"/>
              </a:lnSpc>
              <a:buSzTx/>
              <a:buNone/>
              <a:defRPr sz="2000">
                <a:latin typeface="Museo Sans 100"/>
                <a:ea typeface="Museo Sans 100"/>
                <a:cs typeface="Museo Sans 100"/>
                <a:sym typeface="Museo Sans 100"/>
              </a:defRPr>
            </a:lvl1pPr>
          </a:lstStyle>
          <a:p>
            <a:pPr lvl="0">
              <a:defRPr sz="1800"/>
            </a:pPr>
            <a:r>
              <a:rPr sz="2000"/>
              <a:t>Los servicios de atención que con mayor frecuencia se brinda a las mujeres que enfrentan violencia son: la atención en crisis y primeros auxilios psicológicos, lo que representa el 95%, seguido de los servicios psicológicos y emocionales (73.75%), teniendo en cuenta que dichas atenciones corresponden al restablecimiento de la salud mental a través de un servicio sistemático y subsecuente a la primera atención. Los servicios de atención legal representan el 71.25% de los servicios reportados por las UIAEM a nivel nacional.</a:t>
            </a:r>
          </a:p>
        </p:txBody>
      </p:sp>
      <p:pic>
        <p:nvPicPr>
          <p:cNvPr id="214" name="image5.png"/>
          <p:cNvPicPr/>
          <p:nvPr/>
        </p:nvPicPr>
        <p:blipFill>
          <a:blip r:embed="rId2">
            <a:extLst/>
          </a:blip>
          <a:stretch>
            <a:fillRect/>
          </a:stretch>
        </p:blipFill>
        <p:spPr>
          <a:xfrm>
            <a:off x="1670124" y="3348509"/>
            <a:ext cx="9278472" cy="3260568"/>
          </a:xfrm>
          <a:prstGeom prst="rect">
            <a:avLst/>
          </a:prstGeom>
          <a:ln w="12700">
            <a:miter lim="400000"/>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a:spLocks noGrp="1"/>
          </p:cNvSpPr>
          <p:nvPr>
            <p:ph type="title"/>
          </p:nvPr>
        </p:nvSpPr>
        <p:spPr>
          <a:xfrm>
            <a:off x="367015" y="490614"/>
            <a:ext cx="6472697" cy="703343"/>
          </a:xfrm>
          <a:prstGeom prst="rect">
            <a:avLst/>
          </a:prstGeom>
        </p:spPr>
        <p:txBody>
          <a:bodyPr lIns="0" tIns="0" rIns="0" bIns="0" anchor="ctr"/>
          <a:lstStyle>
            <a:lvl1pPr defTabSz="740663">
              <a:defRPr sz="2268" b="1">
                <a:solidFill>
                  <a:srgbClr val="002060"/>
                </a:solidFill>
                <a:latin typeface="Bembo Std"/>
                <a:ea typeface="Bembo Std"/>
                <a:cs typeface="Bembo Std"/>
                <a:sym typeface="Bembo Std"/>
              </a:defRPr>
            </a:lvl1pPr>
          </a:lstStyle>
          <a:p>
            <a:pPr lvl="0">
              <a:defRPr sz="1800" b="0">
                <a:solidFill>
                  <a:srgbClr val="000000"/>
                </a:solidFill>
              </a:defRPr>
            </a:pPr>
            <a:r>
              <a:rPr sz="2268" b="1">
                <a:solidFill>
                  <a:srgbClr val="002060"/>
                </a:solidFill>
              </a:rPr>
              <a:t>3. Mecanismos y procesos para una vida libre de violencia</a:t>
            </a:r>
          </a:p>
        </p:txBody>
      </p:sp>
      <p:sp>
        <p:nvSpPr>
          <p:cNvPr id="217" name="Shape 217"/>
          <p:cNvSpPr>
            <a:spLocks noGrp="1"/>
          </p:cNvSpPr>
          <p:nvPr>
            <p:ph type="body" idx="1"/>
          </p:nvPr>
        </p:nvSpPr>
        <p:spPr>
          <a:xfrm>
            <a:off x="999028" y="4911073"/>
            <a:ext cx="10000668" cy="1489726"/>
          </a:xfrm>
          <a:prstGeom prst="rect">
            <a:avLst/>
          </a:prstGeom>
          <a:solidFill>
            <a:srgbClr val="FBE5D6"/>
          </a:solidFill>
        </p:spPr>
        <p:txBody>
          <a:bodyPr lIns="0" tIns="0" rIns="0" bIns="0"/>
          <a:lstStyle/>
          <a:p>
            <a:pPr marL="0" lvl="0" indent="0" defTabSz="896111">
              <a:spcBef>
                <a:spcPts val="900"/>
              </a:spcBef>
              <a:buSzTx/>
              <a:buNone/>
              <a:defRPr sz="1800"/>
            </a:pPr>
            <a:r>
              <a:rPr sz="1960">
                <a:latin typeface="Museo Sans 100"/>
                <a:ea typeface="Museo Sans 100"/>
                <a:cs typeface="Museo Sans 100"/>
                <a:sym typeface="Museo Sans 100"/>
              </a:rPr>
              <a:t>el </a:t>
            </a:r>
            <a:r>
              <a:rPr sz="1960">
                <a:latin typeface="Museo Sans 300"/>
                <a:ea typeface="Museo Sans 300"/>
                <a:cs typeface="Museo Sans 300"/>
                <a:sym typeface="Museo Sans 300"/>
              </a:rPr>
              <a:t>91.1%</a:t>
            </a:r>
            <a:r>
              <a:rPr sz="1960">
                <a:latin typeface="Museo Sans 100"/>
                <a:ea typeface="Museo Sans 100"/>
                <a:cs typeface="Museo Sans 100"/>
                <a:sym typeface="Museo Sans 100"/>
              </a:rPr>
              <a:t> de las instituciones reporta </a:t>
            </a:r>
            <a:r>
              <a:rPr sz="1960">
                <a:latin typeface="Museo Sans 300"/>
                <a:ea typeface="Museo Sans 300"/>
                <a:cs typeface="Museo Sans 300"/>
                <a:sym typeface="Museo Sans 300"/>
              </a:rPr>
              <a:t>contar con una base de datos para el procesamiento de la información</a:t>
            </a:r>
            <a:r>
              <a:rPr sz="1960">
                <a:latin typeface="Museo Sans 100"/>
                <a:ea typeface="Museo Sans 100"/>
                <a:cs typeface="Museo Sans 100"/>
                <a:sym typeface="Museo Sans 100"/>
              </a:rPr>
              <a:t>, el </a:t>
            </a:r>
            <a:r>
              <a:rPr sz="1960">
                <a:latin typeface="Museo Sans 300"/>
                <a:ea typeface="Museo Sans 300"/>
                <a:cs typeface="Museo Sans 300"/>
                <a:sym typeface="Museo Sans 300"/>
              </a:rPr>
              <a:t>90% </a:t>
            </a:r>
            <a:r>
              <a:rPr sz="1960">
                <a:latin typeface="Museo Sans 100"/>
                <a:ea typeface="Museo Sans 100"/>
                <a:cs typeface="Museo Sans 100"/>
                <a:sym typeface="Museo Sans 100"/>
              </a:rPr>
              <a:t>de las mismas, manifiesta </a:t>
            </a:r>
            <a:r>
              <a:rPr sz="1960">
                <a:latin typeface="Museo Sans 300"/>
                <a:ea typeface="Museo Sans 300"/>
                <a:cs typeface="Museo Sans 300"/>
                <a:sym typeface="Museo Sans 300"/>
              </a:rPr>
              <a:t>producir datos actualizados</a:t>
            </a:r>
            <a:r>
              <a:rPr sz="1960">
                <a:latin typeface="Museo Sans 100"/>
                <a:ea typeface="Museo Sans 100"/>
                <a:cs typeface="Museo Sans 100"/>
                <a:sym typeface="Museo Sans 100"/>
              </a:rPr>
              <a:t>, lo que contrasta con el </a:t>
            </a:r>
            <a:r>
              <a:rPr sz="1960">
                <a:solidFill>
                  <a:srgbClr val="FF0000"/>
                </a:solidFill>
                <a:latin typeface="Museo Sans 300"/>
                <a:ea typeface="Museo Sans 300"/>
                <a:cs typeface="Museo Sans 300"/>
                <a:sym typeface="Museo Sans 300"/>
              </a:rPr>
              <a:t>42.22%</a:t>
            </a:r>
            <a:r>
              <a:rPr sz="1960">
                <a:latin typeface="Museo Sans 100"/>
                <a:ea typeface="Museo Sans 100"/>
                <a:cs typeface="Museo Sans 100"/>
                <a:sym typeface="Museo Sans 100"/>
              </a:rPr>
              <a:t> de dichas instituciones que </a:t>
            </a:r>
            <a:r>
              <a:rPr sz="1960">
                <a:solidFill>
                  <a:srgbClr val="FF0000"/>
                </a:solidFill>
                <a:latin typeface="Museo Sans 300"/>
                <a:ea typeface="Museo Sans 300"/>
                <a:cs typeface="Museo Sans 300"/>
                <a:sym typeface="Museo Sans 300"/>
              </a:rPr>
              <a:t>manifiestan informar periódicamente a la población los datos producidos</a:t>
            </a:r>
            <a:r>
              <a:rPr sz="1960">
                <a:latin typeface="Museo Sans 100"/>
                <a:ea typeface="Museo Sans 100"/>
                <a:cs typeface="Museo Sans 100"/>
                <a:sym typeface="Museo Sans 100"/>
              </a:rPr>
              <a:t>. Asimismo el 84.4% cuentan con </a:t>
            </a:r>
            <a:r>
              <a:rPr sz="1960">
                <a:latin typeface="Museo Sans 300"/>
                <a:ea typeface="Museo Sans 300"/>
                <a:cs typeface="Museo Sans 300"/>
                <a:sym typeface="Museo Sans 300"/>
              </a:rPr>
              <a:t>expedientes actualizados de las atenciones brindadas</a:t>
            </a:r>
            <a:r>
              <a:rPr sz="1960">
                <a:latin typeface="Museo Sans 100"/>
                <a:ea typeface="Museo Sans 100"/>
                <a:cs typeface="Museo Sans 100"/>
                <a:sym typeface="Museo Sans 100"/>
              </a:rPr>
              <a:t>. </a:t>
            </a:r>
          </a:p>
        </p:txBody>
      </p:sp>
      <p:grpSp>
        <p:nvGrpSpPr>
          <p:cNvPr id="220" name="Group 220"/>
          <p:cNvGrpSpPr/>
          <p:nvPr/>
        </p:nvGrpSpPr>
        <p:grpSpPr>
          <a:xfrm>
            <a:off x="999028" y="2870333"/>
            <a:ext cx="10000668" cy="1847971"/>
            <a:chOff x="0" y="0"/>
            <a:chExt cx="10000666" cy="1847969"/>
          </a:xfrm>
        </p:grpSpPr>
        <p:sp>
          <p:nvSpPr>
            <p:cNvPr id="218" name="Shape 218"/>
            <p:cNvSpPr/>
            <p:nvPr/>
          </p:nvSpPr>
          <p:spPr>
            <a:xfrm>
              <a:off x="-1" y="0"/>
              <a:ext cx="10000668" cy="1847970"/>
            </a:xfrm>
            <a:prstGeom prst="rect">
              <a:avLst/>
            </a:prstGeom>
            <a:solidFill>
              <a:srgbClr val="E2F0D9"/>
            </a:solidFill>
            <a:ln w="12700" cap="flat">
              <a:noFill/>
              <a:miter lim="400000"/>
            </a:ln>
            <a:effectLst/>
          </p:spPr>
          <p:txBody>
            <a:bodyPr wrap="square" lIns="0" tIns="0" rIns="0" bIns="0" numCol="1" anchor="t">
              <a:noAutofit/>
            </a:bodyPr>
            <a:lstStyle/>
            <a:p>
              <a:pPr lvl="0">
                <a:lnSpc>
                  <a:spcPct val="90000"/>
                </a:lnSpc>
                <a:spcBef>
                  <a:spcPts val="1000"/>
                </a:spcBef>
                <a:defRPr sz="1600"/>
              </a:pPr>
              <a:endParaRPr/>
            </a:p>
          </p:txBody>
        </p:sp>
        <p:sp>
          <p:nvSpPr>
            <p:cNvPr id="219" name="Shape 219"/>
            <p:cNvSpPr/>
            <p:nvPr/>
          </p:nvSpPr>
          <p:spPr>
            <a:xfrm>
              <a:off x="-1" y="0"/>
              <a:ext cx="10000668" cy="17678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lvl="0">
                <a:lnSpc>
                  <a:spcPct val="90000"/>
                </a:lnSpc>
                <a:spcBef>
                  <a:spcPts val="1000"/>
                </a:spcBef>
              </a:pPr>
              <a:r>
                <a:rPr sz="2000">
                  <a:latin typeface="Museo Sans 100"/>
                  <a:ea typeface="Museo Sans 100"/>
                  <a:cs typeface="Museo Sans 100"/>
                  <a:sym typeface="Museo Sans 100"/>
                </a:rPr>
                <a:t>El </a:t>
              </a:r>
              <a:r>
                <a:rPr sz="2000">
                  <a:latin typeface="Museo Sans 300"/>
                  <a:ea typeface="Museo Sans 300"/>
                  <a:cs typeface="Museo Sans 300"/>
                  <a:sym typeface="Museo Sans 300"/>
                </a:rPr>
                <a:t>94.44%</a:t>
              </a:r>
              <a:r>
                <a:rPr sz="2000">
                  <a:latin typeface="Museo Sans 100"/>
                  <a:ea typeface="Museo Sans 100"/>
                  <a:cs typeface="Museo Sans 100"/>
                  <a:sym typeface="Museo Sans 100"/>
                </a:rPr>
                <a:t> de las instituciones reportaron </a:t>
              </a:r>
              <a:r>
                <a:rPr sz="2000">
                  <a:latin typeface="Museo Sans 300"/>
                  <a:ea typeface="Museo Sans 300"/>
                  <a:cs typeface="Museo Sans 300"/>
                  <a:sym typeface="Museo Sans 300"/>
                </a:rPr>
                <a:t>contar con instrumentos de registro de las atenciones brindadas</a:t>
              </a:r>
              <a:r>
                <a:rPr sz="2000">
                  <a:latin typeface="Museo Sans 100"/>
                  <a:ea typeface="Museo Sans 100"/>
                  <a:cs typeface="Museo Sans 100"/>
                  <a:sym typeface="Museo Sans 100"/>
                </a:rPr>
                <a:t>, asimismo, </a:t>
              </a:r>
              <a:r>
                <a:rPr sz="2000">
                  <a:latin typeface="Museo Sans 300"/>
                  <a:ea typeface="Museo Sans 300"/>
                  <a:cs typeface="Museo Sans 300"/>
                  <a:sym typeface="Museo Sans 300"/>
                </a:rPr>
                <a:t>90% </a:t>
              </a:r>
              <a:r>
                <a:rPr sz="2000">
                  <a:latin typeface="Museo Sans 100"/>
                  <a:ea typeface="Museo Sans 100"/>
                  <a:cs typeface="Museo Sans 100"/>
                  <a:sym typeface="Museo Sans 100"/>
                </a:rPr>
                <a:t>de las instituciones consultadas reportaron </a:t>
              </a:r>
              <a:r>
                <a:rPr sz="2000">
                  <a:latin typeface="Museo Sans 300"/>
                  <a:ea typeface="Museo Sans 300"/>
                  <a:cs typeface="Museo Sans 300"/>
                  <a:sym typeface="Museo Sans 300"/>
                </a:rPr>
                <a:t>contar con protocolos de atención a mujeres que enfrentan violencia</a:t>
              </a:r>
              <a:r>
                <a:rPr sz="2000">
                  <a:latin typeface="Museo Sans 100"/>
                  <a:ea typeface="Museo Sans 100"/>
                  <a:cs typeface="Museo Sans 100"/>
                  <a:sym typeface="Museo Sans 100"/>
                </a:rPr>
                <a:t>. </a:t>
              </a:r>
              <a:r>
                <a:rPr sz="2000">
                  <a:latin typeface="Museo Sans 300"/>
                  <a:ea typeface="Museo Sans 300"/>
                  <a:cs typeface="Museo Sans 300"/>
                  <a:sym typeface="Museo Sans 300"/>
                </a:rPr>
                <a:t>84.44%</a:t>
              </a:r>
              <a:r>
                <a:rPr sz="2000">
                  <a:latin typeface="Museo Sans 100"/>
                  <a:ea typeface="Museo Sans 100"/>
                  <a:cs typeface="Museo Sans 100"/>
                  <a:sym typeface="Museo Sans 100"/>
                </a:rPr>
                <a:t> de las instituciones cuentan </a:t>
              </a:r>
              <a:r>
                <a:rPr sz="2000">
                  <a:latin typeface="Museo Sans 300"/>
                  <a:ea typeface="Museo Sans 300"/>
                  <a:cs typeface="Museo Sans 300"/>
                  <a:sym typeface="Museo Sans 300"/>
                </a:rPr>
                <a:t>con instrumentos para la referencia de las mujeres</a:t>
              </a:r>
              <a:r>
                <a:rPr sz="2000">
                  <a:latin typeface="Museo Sans 100"/>
                  <a:ea typeface="Museo Sans 100"/>
                  <a:cs typeface="Museo Sans 100"/>
                  <a:sym typeface="Museo Sans 100"/>
                </a:rPr>
                <a:t>; sin embargo, </a:t>
              </a:r>
              <a:r>
                <a:rPr sz="2000">
                  <a:solidFill>
                    <a:srgbClr val="FF0000"/>
                  </a:solidFill>
                  <a:latin typeface="Museo Sans 300"/>
                  <a:ea typeface="Museo Sans 300"/>
                  <a:cs typeface="Museo Sans 300"/>
                  <a:sym typeface="Museo Sans 300"/>
                </a:rPr>
                <a:t>únicamente el 58.88% cuenta con instrumentos de contra-referencia</a:t>
              </a:r>
              <a:r>
                <a:rPr sz="2000">
                  <a:latin typeface="Museo Sans 100"/>
                  <a:ea typeface="Museo Sans 100"/>
                  <a:cs typeface="Museo Sans 100"/>
                  <a:sym typeface="Museo Sans 100"/>
                </a:rPr>
                <a:t>, es decir, el seguimiento a los servicios asociados a la atención.</a:t>
              </a:r>
            </a:p>
          </p:txBody>
        </p:sp>
      </p:grpSp>
      <p:grpSp>
        <p:nvGrpSpPr>
          <p:cNvPr id="223" name="Group 223"/>
          <p:cNvGrpSpPr/>
          <p:nvPr/>
        </p:nvGrpSpPr>
        <p:grpSpPr>
          <a:xfrm>
            <a:off x="999028" y="1607996"/>
            <a:ext cx="10000668" cy="958025"/>
            <a:chOff x="0" y="0"/>
            <a:chExt cx="10000666" cy="958024"/>
          </a:xfrm>
        </p:grpSpPr>
        <p:sp>
          <p:nvSpPr>
            <p:cNvPr id="221" name="Shape 221"/>
            <p:cNvSpPr/>
            <p:nvPr/>
          </p:nvSpPr>
          <p:spPr>
            <a:xfrm>
              <a:off x="-1" y="0"/>
              <a:ext cx="10000668" cy="958024"/>
            </a:xfrm>
            <a:prstGeom prst="rect">
              <a:avLst/>
            </a:prstGeom>
            <a:solidFill>
              <a:srgbClr val="FFF2CC"/>
            </a:solidFill>
            <a:ln w="12700" cap="flat">
              <a:noFill/>
              <a:miter lim="400000"/>
            </a:ln>
            <a:effectLst/>
          </p:spPr>
          <p:txBody>
            <a:bodyPr wrap="square" lIns="0" tIns="0" rIns="0" bIns="0" numCol="1" anchor="t">
              <a:noAutofit/>
            </a:bodyPr>
            <a:lstStyle/>
            <a:p>
              <a:pPr lvl="0">
                <a:lnSpc>
                  <a:spcPct val="90000"/>
                </a:lnSpc>
                <a:spcBef>
                  <a:spcPts val="1000"/>
                </a:spcBef>
                <a:defRPr sz="1600"/>
              </a:pPr>
              <a:endParaRPr/>
            </a:p>
          </p:txBody>
        </p:sp>
        <p:sp>
          <p:nvSpPr>
            <p:cNvPr id="222" name="Shape 222"/>
            <p:cNvSpPr/>
            <p:nvPr/>
          </p:nvSpPr>
          <p:spPr>
            <a:xfrm>
              <a:off x="-1" y="0"/>
              <a:ext cx="10000668" cy="94488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nSpc>
                  <a:spcPct val="90000"/>
                </a:lnSpc>
                <a:spcBef>
                  <a:spcPts val="1000"/>
                </a:spcBef>
                <a:defRPr sz="2000">
                  <a:latin typeface="Museo Sans 100"/>
                  <a:ea typeface="Museo Sans 100"/>
                  <a:cs typeface="Museo Sans 100"/>
                  <a:sym typeface="Museo Sans 100"/>
                </a:defRPr>
              </a:lvl1pPr>
            </a:lstStyle>
            <a:p>
              <a:pPr lvl="0">
                <a:defRPr sz="1800"/>
              </a:pPr>
              <a:r>
                <a:rPr sz="2000"/>
                <a:t>Los mecanismos se refieren a todos aquellos planes, políticas y protocolos que regulan la calidad de la atención, así como los procesos que involucran todas las actividades destinadas a los servicios de atención.</a:t>
              </a:r>
            </a:p>
          </p:txBody>
        </p:sp>
      </p:gr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p:cNvSpPr>
            <a:spLocks noGrp="1"/>
          </p:cNvSpPr>
          <p:nvPr>
            <p:ph type="title"/>
          </p:nvPr>
        </p:nvSpPr>
        <p:spPr>
          <a:xfrm>
            <a:off x="346011" y="257014"/>
            <a:ext cx="4354005" cy="958025"/>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4. Infraestructura</a:t>
            </a:r>
          </a:p>
        </p:txBody>
      </p:sp>
      <p:sp>
        <p:nvSpPr>
          <p:cNvPr id="226" name="Shape 226"/>
          <p:cNvSpPr>
            <a:spLocks noGrp="1"/>
          </p:cNvSpPr>
          <p:nvPr>
            <p:ph type="body" idx="1"/>
          </p:nvPr>
        </p:nvSpPr>
        <p:spPr>
          <a:xfrm>
            <a:off x="871012" y="5533307"/>
            <a:ext cx="10741867" cy="1042305"/>
          </a:xfrm>
          <a:prstGeom prst="rect">
            <a:avLst/>
          </a:prstGeom>
          <a:solidFill>
            <a:srgbClr val="E7E2FE"/>
          </a:solidFill>
        </p:spPr>
        <p:txBody>
          <a:bodyPr lIns="0" tIns="0" rIns="0" bIns="0"/>
          <a:lstStyle/>
          <a:p>
            <a:pPr marL="0" lvl="0" indent="0">
              <a:buSzTx/>
              <a:buNone/>
              <a:defRPr sz="1800"/>
            </a:pPr>
            <a:r>
              <a:rPr sz="2000">
                <a:latin typeface="Museo Sans 100"/>
                <a:ea typeface="Museo Sans 100"/>
                <a:cs typeface="Museo Sans 100"/>
                <a:sym typeface="Museo Sans 100"/>
              </a:rPr>
              <a:t>De acuerdo con la observación realizada, </a:t>
            </a:r>
            <a:r>
              <a:rPr sz="2000">
                <a:solidFill>
                  <a:srgbClr val="FF0000"/>
                </a:solidFill>
                <a:latin typeface="Museo Sans 300"/>
                <a:ea typeface="Museo Sans 300"/>
                <a:cs typeface="Museo Sans 300"/>
                <a:sym typeface="Museo Sans 300"/>
              </a:rPr>
              <a:t>cerca del 50% de las unidades visitadas no tienen la capacidad infraestructural para brindar atención </a:t>
            </a:r>
            <a:r>
              <a:rPr sz="2000">
                <a:latin typeface="Museo Sans 300"/>
                <a:ea typeface="Museo Sans 300"/>
                <a:cs typeface="Museo Sans 300"/>
                <a:sym typeface="Museo Sans 300"/>
              </a:rPr>
              <a:t>a mujeres que enfrentan violencia o sus familiares, cuando ellas o ellos </a:t>
            </a:r>
            <a:r>
              <a:rPr sz="2000">
                <a:solidFill>
                  <a:srgbClr val="FF0000"/>
                </a:solidFill>
                <a:latin typeface="Museo Sans 300"/>
                <a:ea typeface="Museo Sans 300"/>
                <a:cs typeface="Museo Sans 300"/>
                <a:sym typeface="Museo Sans 300"/>
              </a:rPr>
              <a:t>tengan una discapacidad, ya sea: física, sensorial o cognitiva</a:t>
            </a:r>
            <a:r>
              <a:rPr sz="2000">
                <a:solidFill>
                  <a:srgbClr val="FF0000"/>
                </a:solidFill>
                <a:latin typeface="Museo Sans 100"/>
                <a:ea typeface="Museo Sans 100"/>
                <a:cs typeface="Museo Sans 100"/>
                <a:sym typeface="Museo Sans 100"/>
              </a:rPr>
              <a:t>.</a:t>
            </a:r>
          </a:p>
        </p:txBody>
      </p:sp>
      <p:grpSp>
        <p:nvGrpSpPr>
          <p:cNvPr id="229" name="Group 229"/>
          <p:cNvGrpSpPr/>
          <p:nvPr/>
        </p:nvGrpSpPr>
        <p:grpSpPr>
          <a:xfrm>
            <a:off x="871012" y="3050715"/>
            <a:ext cx="10741867" cy="2286882"/>
            <a:chOff x="0" y="0"/>
            <a:chExt cx="10741866" cy="2286881"/>
          </a:xfrm>
        </p:grpSpPr>
        <p:sp>
          <p:nvSpPr>
            <p:cNvPr id="227" name="Shape 227"/>
            <p:cNvSpPr/>
            <p:nvPr/>
          </p:nvSpPr>
          <p:spPr>
            <a:xfrm>
              <a:off x="0" y="0"/>
              <a:ext cx="10741867" cy="2286882"/>
            </a:xfrm>
            <a:prstGeom prst="rect">
              <a:avLst/>
            </a:prstGeom>
            <a:solidFill>
              <a:srgbClr val="E2F0D9"/>
            </a:solidFill>
            <a:ln w="12700" cap="flat">
              <a:noFill/>
              <a:miter lim="400000"/>
            </a:ln>
            <a:effectLst/>
          </p:spPr>
          <p:txBody>
            <a:bodyPr wrap="square" lIns="0" tIns="0" rIns="0" bIns="0" numCol="1" anchor="t">
              <a:noAutofit/>
            </a:bodyPr>
            <a:lstStyle/>
            <a:p>
              <a:pPr lvl="0">
                <a:lnSpc>
                  <a:spcPct val="90000"/>
                </a:lnSpc>
                <a:spcBef>
                  <a:spcPts val="1000"/>
                </a:spcBef>
                <a:defRPr sz="1600"/>
              </a:pPr>
              <a:endParaRPr/>
            </a:p>
          </p:txBody>
        </p:sp>
        <p:sp>
          <p:nvSpPr>
            <p:cNvPr id="228" name="Shape 228"/>
            <p:cNvSpPr/>
            <p:nvPr/>
          </p:nvSpPr>
          <p:spPr>
            <a:xfrm>
              <a:off x="0" y="0"/>
              <a:ext cx="10741867" cy="216916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lvl="0">
                <a:lnSpc>
                  <a:spcPct val="90000"/>
                </a:lnSpc>
                <a:spcBef>
                  <a:spcPts val="1000"/>
                </a:spcBef>
              </a:pPr>
              <a:r>
                <a:rPr sz="2000">
                  <a:latin typeface="Museo Sans 100"/>
                  <a:ea typeface="Museo Sans 100"/>
                  <a:cs typeface="Museo Sans 100"/>
                  <a:sym typeface="Museo Sans 100"/>
                </a:rPr>
                <a:t>Los servicios que de manera general cuentan con condiciones de privacidad tanto para el relato de la víctima como de la persona profesional que brinda la atención, </a:t>
              </a:r>
              <a:r>
                <a:rPr sz="2000">
                  <a:latin typeface="Museo Sans 300"/>
                  <a:ea typeface="Museo Sans 300"/>
                  <a:cs typeface="Museo Sans 300"/>
                  <a:sym typeface="Museo Sans 300"/>
                </a:rPr>
                <a:t>son los servicios de atención emocional y atención legal, los cuales representan 64.13% y 59.78% respectivamente </a:t>
              </a:r>
              <a:r>
                <a:rPr sz="2000">
                  <a:latin typeface="Museo Sans 100"/>
                  <a:ea typeface="Museo Sans 100"/>
                  <a:cs typeface="Museo Sans 100"/>
                  <a:sym typeface="Museo Sans 100"/>
                </a:rPr>
                <a:t>las unidades que cumplen con el criterio de privacidad. </a:t>
              </a:r>
              <a:endParaRPr sz="1600"/>
            </a:p>
            <a:p>
              <a:pPr lvl="0">
                <a:lnSpc>
                  <a:spcPct val="90000"/>
                </a:lnSpc>
                <a:spcBef>
                  <a:spcPts val="1000"/>
                </a:spcBef>
              </a:pPr>
              <a:r>
                <a:rPr sz="2000">
                  <a:latin typeface="Museo Sans 100"/>
                  <a:ea typeface="Museo Sans 100"/>
                  <a:cs typeface="Museo Sans 100"/>
                  <a:sym typeface="Museo Sans 100"/>
                </a:rPr>
                <a:t>El </a:t>
              </a:r>
              <a:r>
                <a:rPr sz="2000">
                  <a:latin typeface="Museo Sans 300"/>
                  <a:ea typeface="Museo Sans 300"/>
                  <a:cs typeface="Museo Sans 300"/>
                  <a:sym typeface="Museo Sans 300"/>
                </a:rPr>
                <a:t>65.21% de las atenciones médicas </a:t>
              </a:r>
              <a:r>
                <a:rPr sz="2000">
                  <a:latin typeface="Museo Sans 100"/>
                  <a:ea typeface="Museo Sans 100"/>
                  <a:cs typeface="Museo Sans 100"/>
                  <a:sym typeface="Museo Sans 100"/>
                </a:rPr>
                <a:t>a mujeres que enfrentan violencia </a:t>
              </a:r>
              <a:r>
                <a:rPr sz="2000">
                  <a:solidFill>
                    <a:srgbClr val="FF0000"/>
                  </a:solidFill>
                  <a:latin typeface="Museo Sans 300"/>
                  <a:ea typeface="Museo Sans 300"/>
                  <a:cs typeface="Museo Sans 300"/>
                  <a:sym typeface="Museo Sans 300"/>
                </a:rPr>
                <a:t>no cumplen </a:t>
              </a:r>
              <a:r>
                <a:rPr sz="2000">
                  <a:latin typeface="Museo Sans 300"/>
                  <a:ea typeface="Museo Sans 300"/>
                  <a:cs typeface="Museo Sans 300"/>
                  <a:sym typeface="Museo Sans 300"/>
                </a:rPr>
                <a:t>con el requisito de privacidad</a:t>
              </a:r>
              <a:r>
                <a:rPr sz="2000">
                  <a:latin typeface="Museo Sans 100"/>
                  <a:ea typeface="Museo Sans 100"/>
                  <a:cs typeface="Museo Sans 100"/>
                  <a:sym typeface="Museo Sans 100"/>
                </a:rPr>
                <a:t>; la misma situación se refleja en el 52.17% de Unidades </a:t>
              </a:r>
              <a:r>
                <a:rPr sz="2000">
                  <a:latin typeface="Museo Sans 300"/>
                  <a:ea typeface="Museo Sans 300"/>
                  <a:cs typeface="Museo Sans 300"/>
                  <a:sym typeface="Museo Sans 300"/>
                </a:rPr>
                <a:t>respecto a los servicios de atención social</a:t>
              </a:r>
            </a:p>
          </p:txBody>
        </p:sp>
      </p:grpSp>
      <p:grpSp>
        <p:nvGrpSpPr>
          <p:cNvPr id="232" name="Group 232"/>
          <p:cNvGrpSpPr/>
          <p:nvPr/>
        </p:nvGrpSpPr>
        <p:grpSpPr>
          <a:xfrm>
            <a:off x="871012" y="1312894"/>
            <a:ext cx="10741867" cy="1542110"/>
            <a:chOff x="0" y="0"/>
            <a:chExt cx="10741866" cy="1542109"/>
          </a:xfrm>
        </p:grpSpPr>
        <p:sp>
          <p:nvSpPr>
            <p:cNvPr id="230" name="Shape 230"/>
            <p:cNvSpPr/>
            <p:nvPr/>
          </p:nvSpPr>
          <p:spPr>
            <a:xfrm>
              <a:off x="0" y="-1"/>
              <a:ext cx="10741867" cy="1542111"/>
            </a:xfrm>
            <a:prstGeom prst="rect">
              <a:avLst/>
            </a:prstGeom>
            <a:solidFill>
              <a:srgbClr val="DAE3F3"/>
            </a:solidFill>
            <a:ln w="12700" cap="flat">
              <a:noFill/>
              <a:miter lim="400000"/>
            </a:ln>
            <a:effectLst/>
          </p:spPr>
          <p:txBody>
            <a:bodyPr wrap="square" lIns="0" tIns="0" rIns="0" bIns="0" numCol="1" anchor="t">
              <a:noAutofit/>
            </a:bodyPr>
            <a:lstStyle/>
            <a:p>
              <a:pPr lvl="0">
                <a:lnSpc>
                  <a:spcPct val="90000"/>
                </a:lnSpc>
                <a:spcBef>
                  <a:spcPts val="1000"/>
                </a:spcBef>
                <a:defRPr sz="1600"/>
              </a:pPr>
              <a:endParaRPr/>
            </a:p>
          </p:txBody>
        </p:sp>
        <p:sp>
          <p:nvSpPr>
            <p:cNvPr id="231" name="Shape 231"/>
            <p:cNvSpPr/>
            <p:nvPr/>
          </p:nvSpPr>
          <p:spPr>
            <a:xfrm>
              <a:off x="0" y="-1"/>
              <a:ext cx="10741867" cy="149352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lvl="0">
                <a:lnSpc>
                  <a:spcPct val="90000"/>
                </a:lnSpc>
                <a:spcBef>
                  <a:spcPts val="1000"/>
                </a:spcBef>
              </a:pPr>
              <a:r>
                <a:rPr sz="2000">
                  <a:latin typeface="Museo Sans 300"/>
                  <a:ea typeface="Museo Sans 300"/>
                  <a:cs typeface="Museo Sans 300"/>
                  <a:sym typeface="Museo Sans 300"/>
                </a:rPr>
                <a:t>Todas las UIAEM cuentan con infraestructura para la atención</a:t>
              </a:r>
              <a:r>
                <a:rPr sz="2000">
                  <a:latin typeface="Museo Sans 100"/>
                  <a:ea typeface="Museo Sans 100"/>
                  <a:cs typeface="Museo Sans 100"/>
                  <a:sym typeface="Museo Sans 100"/>
                </a:rPr>
                <a:t>, sin embargo, sólo el </a:t>
              </a:r>
              <a:r>
                <a:rPr sz="2000">
                  <a:latin typeface="Museo Sans 300"/>
                  <a:ea typeface="Museo Sans 300"/>
                  <a:cs typeface="Museo Sans 300"/>
                  <a:sym typeface="Museo Sans 300"/>
                </a:rPr>
                <a:t>93.47</a:t>
              </a:r>
              <a:r>
                <a:rPr sz="2000">
                  <a:latin typeface="Museo Sans 100"/>
                  <a:ea typeface="Museo Sans 100"/>
                  <a:cs typeface="Museo Sans 100"/>
                  <a:sym typeface="Museo Sans 100"/>
                </a:rPr>
                <a:t> por ciento, de las unidades </a:t>
              </a:r>
              <a:r>
                <a:rPr sz="2000">
                  <a:latin typeface="Museo Sans 300"/>
                  <a:ea typeface="Museo Sans 300"/>
                  <a:cs typeface="Museo Sans 300"/>
                  <a:sym typeface="Museo Sans 300"/>
                </a:rPr>
                <a:t>tienen servicio de energía eléctrica</a:t>
              </a:r>
              <a:r>
                <a:rPr sz="2000">
                  <a:latin typeface="Museo Sans 100"/>
                  <a:ea typeface="Museo Sans 100"/>
                  <a:cs typeface="Museo Sans 100"/>
                  <a:sym typeface="Museo Sans 100"/>
                </a:rPr>
                <a:t>. El </a:t>
              </a:r>
              <a:r>
                <a:rPr sz="2000">
                  <a:latin typeface="Museo Sans 300"/>
                  <a:ea typeface="Museo Sans 300"/>
                  <a:cs typeface="Museo Sans 300"/>
                  <a:sym typeface="Museo Sans 300"/>
                </a:rPr>
                <a:t>91.30%</a:t>
              </a:r>
              <a:r>
                <a:rPr sz="2000">
                  <a:latin typeface="Museo Sans 100"/>
                  <a:ea typeface="Museo Sans 100"/>
                  <a:cs typeface="Museo Sans 100"/>
                  <a:sym typeface="Museo Sans 100"/>
                </a:rPr>
                <a:t> cuenta con </a:t>
              </a:r>
              <a:r>
                <a:rPr sz="2000">
                  <a:latin typeface="Museo Sans 300"/>
                  <a:ea typeface="Museo Sans 300"/>
                  <a:cs typeface="Museo Sans 300"/>
                  <a:sym typeface="Museo Sans 300"/>
                </a:rPr>
                <a:t>agua potable</a:t>
              </a:r>
              <a:r>
                <a:rPr sz="2000">
                  <a:latin typeface="Museo Sans 100"/>
                  <a:ea typeface="Museo Sans 100"/>
                  <a:cs typeface="Museo Sans 100"/>
                  <a:sym typeface="Museo Sans 100"/>
                </a:rPr>
                <a:t>. Solo el </a:t>
              </a:r>
              <a:r>
                <a:rPr sz="2000">
                  <a:latin typeface="Museo Sans 300"/>
                  <a:ea typeface="Museo Sans 300"/>
                  <a:cs typeface="Museo Sans 300"/>
                  <a:sym typeface="Museo Sans 300"/>
                </a:rPr>
                <a:t>85.86%</a:t>
              </a:r>
              <a:r>
                <a:rPr sz="2000">
                  <a:latin typeface="Museo Sans 100"/>
                  <a:ea typeface="Museo Sans 100"/>
                  <a:cs typeface="Museo Sans 100"/>
                  <a:sym typeface="Museo Sans 100"/>
                </a:rPr>
                <a:t> de las unidades </a:t>
              </a:r>
              <a:r>
                <a:rPr sz="2000">
                  <a:latin typeface="Museo Sans 300"/>
                  <a:ea typeface="Museo Sans 300"/>
                  <a:cs typeface="Museo Sans 300"/>
                  <a:sym typeface="Museo Sans 300"/>
                </a:rPr>
                <a:t>tienen servicios sanitarios para las usuarias</a:t>
              </a:r>
              <a:r>
                <a:rPr sz="2000">
                  <a:latin typeface="Museo Sans 100"/>
                  <a:ea typeface="Museo Sans 100"/>
                  <a:cs typeface="Museo Sans 100"/>
                  <a:sym typeface="Museo Sans 100"/>
                </a:rPr>
                <a:t> y </a:t>
              </a:r>
              <a:r>
                <a:rPr sz="2000">
                  <a:solidFill>
                    <a:srgbClr val="FF0000"/>
                  </a:solidFill>
                  <a:latin typeface="Museo Sans 300"/>
                  <a:ea typeface="Museo Sans 300"/>
                  <a:cs typeface="Museo Sans 300"/>
                  <a:sym typeface="Museo Sans 300"/>
                </a:rPr>
                <a:t>únicamente el 42.39% </a:t>
              </a:r>
              <a:r>
                <a:rPr sz="2000">
                  <a:latin typeface="Museo Sans 100"/>
                  <a:ea typeface="Museo Sans 100"/>
                  <a:cs typeface="Museo Sans 100"/>
                  <a:sym typeface="Museo Sans 100"/>
                </a:rPr>
                <a:t>de las </a:t>
              </a:r>
              <a:r>
                <a:rPr sz="2000">
                  <a:solidFill>
                    <a:srgbClr val="FF0000"/>
                  </a:solidFill>
                  <a:latin typeface="Museo Sans 300"/>
                  <a:ea typeface="Museo Sans 300"/>
                  <a:cs typeface="Museo Sans 300"/>
                  <a:sym typeface="Museo Sans 300"/>
                </a:rPr>
                <a:t>UIAEM cuentan con ducha para las usuarias</a:t>
              </a:r>
              <a:r>
                <a:rPr sz="2000">
                  <a:latin typeface="Museo Sans 100"/>
                  <a:ea typeface="Museo Sans 100"/>
                  <a:cs typeface="Museo Sans 100"/>
                  <a:sym typeface="Museo Sans 100"/>
                </a:rPr>
                <a:t>, lo cual dificulta la atención integral a las mujeres víctimas, sobretodo en casos de violencia sexual. </a:t>
              </a:r>
            </a:p>
          </p:txBody>
        </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Shape 234"/>
          <p:cNvSpPr/>
          <p:nvPr/>
        </p:nvSpPr>
        <p:spPr>
          <a:xfrm>
            <a:off x="843937" y="2466632"/>
            <a:ext cx="10504125" cy="2473374"/>
          </a:xfrm>
          <a:prstGeom prst="rect">
            <a:avLst/>
          </a:prstGeom>
          <a:solidFill>
            <a:srgbClr val="FBE5D6"/>
          </a:solidFill>
          <a:ln w="12700">
            <a:miter lim="400000"/>
          </a:ln>
          <a:extLst>
            <a:ext uri="{C572A759-6A51-4108-AA02-DFA0A04FC94B}">
              <ma14:wrappingTextBoxFlag xmlns="" xmlns:ma14="http://schemas.microsoft.com/office/mac/drawingml/2011/main" val="1"/>
            </a:ext>
          </a:extLst>
        </p:spPr>
        <p:txBody>
          <a:bodyPr lIns="0" tIns="0" rIns="0" bIns="0">
            <a:normAutofit/>
          </a:bodyPr>
          <a:lstStyle/>
          <a:p>
            <a:pPr lvl="0" algn="just" defTabSz="841247">
              <a:lnSpc>
                <a:spcPct val="81000"/>
              </a:lnSpc>
              <a:spcBef>
                <a:spcPts val="900"/>
              </a:spcBef>
            </a:pPr>
            <a:r>
              <a:rPr sz="2208">
                <a:latin typeface="Museo Sans 100"/>
                <a:ea typeface="Museo Sans 100"/>
                <a:cs typeface="Museo Sans 100"/>
                <a:sym typeface="Museo Sans 100"/>
              </a:rPr>
              <a:t>Como parte de la atención integral a las mujeres que enfrentan violencia por razones de género, es necesario contemplar servicios especializados de atención a víctimas secundarias: hijas e hijos que generalmente acompañan a las mujeres.</a:t>
            </a:r>
            <a:endParaRPr sz="1472"/>
          </a:p>
          <a:p>
            <a:pPr lvl="0" algn="just" defTabSz="841247">
              <a:lnSpc>
                <a:spcPct val="81000"/>
              </a:lnSpc>
              <a:spcBef>
                <a:spcPts val="900"/>
              </a:spcBef>
            </a:pPr>
            <a:r>
              <a:rPr sz="2208">
                <a:latin typeface="Museo Sans 100"/>
                <a:ea typeface="Museo Sans 100"/>
                <a:cs typeface="Museo Sans 100"/>
                <a:sym typeface="Museo Sans 100"/>
              </a:rPr>
              <a:t>Sobre este indicador, </a:t>
            </a:r>
            <a:r>
              <a:rPr sz="2208">
                <a:latin typeface="Museo Sans 300"/>
                <a:ea typeface="Museo Sans 300"/>
                <a:cs typeface="Museo Sans 300"/>
                <a:sym typeface="Museo Sans 300"/>
              </a:rPr>
              <a:t>el 65.27% de las UIAEM cuentan con espacios físicos para la atención de niñez</a:t>
            </a:r>
            <a:r>
              <a:rPr sz="2208">
                <a:latin typeface="Museo Sans 100"/>
                <a:ea typeface="Museo Sans 100"/>
                <a:cs typeface="Museo Sans 100"/>
                <a:sym typeface="Museo Sans 100"/>
              </a:rPr>
              <a:t> y el </a:t>
            </a:r>
            <a:r>
              <a:rPr sz="2208">
                <a:latin typeface="Museo Sans 300"/>
                <a:ea typeface="Museo Sans 300"/>
                <a:cs typeface="Museo Sans 300"/>
                <a:sym typeface="Museo Sans 300"/>
              </a:rPr>
              <a:t>67.39% de las unidades se observa que cuentan con recursos lúdicos para la atención</a:t>
            </a:r>
            <a:r>
              <a:rPr sz="2208">
                <a:latin typeface="Museo Sans 100"/>
                <a:ea typeface="Museo Sans 100"/>
                <a:cs typeface="Museo Sans 100"/>
                <a:sym typeface="Museo Sans 100"/>
              </a:rPr>
              <a:t>, lo que indica que aunque las instituciones no cuenten con el espacio físico, pueden ofrecer actividades lúdicas a la niñez.</a:t>
            </a:r>
          </a:p>
        </p:txBody>
      </p:sp>
      <p:sp>
        <p:nvSpPr>
          <p:cNvPr id="235" name="Shape 235"/>
          <p:cNvSpPr>
            <a:spLocks noGrp="1"/>
          </p:cNvSpPr>
          <p:nvPr>
            <p:ph type="title"/>
          </p:nvPr>
        </p:nvSpPr>
        <p:spPr>
          <a:xfrm>
            <a:off x="874331" y="1417285"/>
            <a:ext cx="4354006" cy="958025"/>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4. Infraestructura</a:t>
            </a:r>
          </a:p>
        </p:txBody>
      </p:sp>
      <p:pic>
        <p:nvPicPr>
          <p:cNvPr id="236" name="image2.png"/>
          <p:cNvPicPr/>
          <p:nvPr/>
        </p:nvPicPr>
        <p:blipFill>
          <a:blip r:embed="rId2">
            <a:extLst/>
          </a:blip>
          <a:stretch>
            <a:fillRect/>
          </a:stretch>
        </p:blipFill>
        <p:spPr>
          <a:xfrm>
            <a:off x="721755" y="466352"/>
            <a:ext cx="2572736" cy="859612"/>
          </a:xfrm>
          <a:prstGeom prst="rect">
            <a:avLst/>
          </a:prstGeom>
          <a:ln w="12700">
            <a:miter lim="400000"/>
          </a:ln>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8" name="image3.png"/>
          <p:cNvPicPr/>
          <p:nvPr/>
        </p:nvPicPr>
        <p:blipFill>
          <a:blip r:embed="rId2">
            <a:extLst/>
          </a:blip>
          <a:stretch>
            <a:fillRect/>
          </a:stretch>
        </p:blipFill>
        <p:spPr>
          <a:xfrm>
            <a:off x="0" y="76200"/>
            <a:ext cx="5984941" cy="6686551"/>
          </a:xfrm>
          <a:prstGeom prst="rect">
            <a:avLst/>
          </a:prstGeom>
          <a:ln w="12700">
            <a:miter lim="400000"/>
          </a:ln>
        </p:spPr>
      </p:pic>
      <p:sp>
        <p:nvSpPr>
          <p:cNvPr id="239" name="Shape 239"/>
          <p:cNvSpPr>
            <a:spLocks noGrp="1"/>
          </p:cNvSpPr>
          <p:nvPr>
            <p:ph type="title"/>
          </p:nvPr>
        </p:nvSpPr>
        <p:spPr>
          <a:xfrm>
            <a:off x="690180" y="2677034"/>
            <a:ext cx="10811638" cy="1692000"/>
          </a:xfrm>
          <a:prstGeom prst="rect">
            <a:avLst/>
          </a:prstGeom>
          <a:solidFill>
            <a:srgbClr val="FFFFFF"/>
          </a:solidFill>
        </p:spPr>
        <p:txBody>
          <a:bodyPr lIns="0" tIns="0" rIns="0" bIns="0" anchor="ctr"/>
          <a:lstStyle>
            <a:lvl1pPr algn="ctr" defTabSz="859536">
              <a:defRPr sz="4888" b="1">
                <a:latin typeface="Bembo Std"/>
                <a:ea typeface="Bembo Std"/>
                <a:cs typeface="Bembo Std"/>
                <a:sym typeface="Bembo Std"/>
              </a:defRPr>
            </a:lvl1pPr>
          </a:lstStyle>
          <a:p>
            <a:pPr lvl="0">
              <a:defRPr sz="1800" b="0"/>
            </a:pPr>
            <a:r>
              <a:rPr sz="4888" b="1"/>
              <a:t>Políticas Públicas para el acceso de las mujeres a una vida libre de violencia</a:t>
            </a:r>
          </a:p>
        </p:txBody>
      </p:sp>
      <p:sp>
        <p:nvSpPr>
          <p:cNvPr id="240" name="Shape 240"/>
          <p:cNvSpPr>
            <a:spLocks noGrp="1"/>
          </p:cNvSpPr>
          <p:nvPr>
            <p:ph type="body" idx="1"/>
          </p:nvPr>
        </p:nvSpPr>
        <p:spPr>
          <a:xfrm>
            <a:off x="3714748" y="5413773"/>
            <a:ext cx="7191376" cy="750094"/>
          </a:xfrm>
          <a:prstGeom prst="rect">
            <a:avLst/>
          </a:prstGeom>
        </p:spPr>
        <p:txBody>
          <a:bodyPr lIns="0" tIns="0" rIns="0" bIns="0" anchor="b"/>
          <a:lstStyle/>
          <a:p>
            <a:pPr lvl="0" algn="r" defTabSz="411479">
              <a:spcBef>
                <a:spcPts val="400"/>
              </a:spcBef>
              <a:defRPr sz="1800">
                <a:solidFill>
                  <a:srgbClr val="000000"/>
                </a:solidFill>
              </a:defRPr>
            </a:pPr>
            <a:r>
              <a:rPr sz="900">
                <a:solidFill>
                  <a:srgbClr val="2E75B6"/>
                </a:solidFill>
                <a:latin typeface="Museo Sans 300"/>
                <a:ea typeface="Museo Sans 300"/>
                <a:cs typeface="Museo Sans 300"/>
                <a:sym typeface="Museo Sans 300"/>
              </a:rPr>
              <a:t>Ámbito educativo</a:t>
            </a:r>
          </a:p>
          <a:p>
            <a:pPr lvl="0" algn="r" defTabSz="411479">
              <a:spcBef>
                <a:spcPts val="400"/>
              </a:spcBef>
              <a:defRPr sz="1800">
                <a:solidFill>
                  <a:srgbClr val="000000"/>
                </a:solidFill>
              </a:defRPr>
            </a:pPr>
            <a:r>
              <a:rPr sz="900">
                <a:solidFill>
                  <a:srgbClr val="2E75B6"/>
                </a:solidFill>
                <a:latin typeface="Museo Sans 300"/>
                <a:ea typeface="Museo Sans 300"/>
                <a:cs typeface="Museo Sans 300"/>
                <a:sym typeface="Museo Sans 300"/>
              </a:rPr>
              <a:t>Medios de comunicación</a:t>
            </a:r>
          </a:p>
          <a:p>
            <a:pPr lvl="0" algn="r" defTabSz="411479">
              <a:spcBef>
                <a:spcPts val="400"/>
              </a:spcBef>
              <a:defRPr sz="1800">
                <a:solidFill>
                  <a:srgbClr val="000000"/>
                </a:solidFill>
              </a:defRPr>
            </a:pPr>
            <a:r>
              <a:rPr sz="900">
                <a:solidFill>
                  <a:srgbClr val="2E75B6"/>
                </a:solidFill>
                <a:latin typeface="Museo Sans 300"/>
                <a:ea typeface="Museo Sans 300"/>
                <a:cs typeface="Museo Sans 300"/>
                <a:sym typeface="Museo Sans 300"/>
              </a:rPr>
              <a:t>Seguridad ciudadana para las mujeres</a:t>
            </a:r>
          </a:p>
          <a:p>
            <a:pPr lvl="0" algn="r" defTabSz="411479">
              <a:spcBef>
                <a:spcPts val="400"/>
              </a:spcBef>
              <a:defRPr sz="1800">
                <a:solidFill>
                  <a:srgbClr val="000000"/>
                </a:solidFill>
              </a:defRPr>
            </a:pPr>
            <a:r>
              <a:rPr sz="900">
                <a:solidFill>
                  <a:srgbClr val="2E75B6"/>
                </a:solidFill>
                <a:latin typeface="Museo Sans 300"/>
                <a:ea typeface="Museo Sans 300"/>
                <a:cs typeface="Museo Sans 300"/>
                <a:sym typeface="Museo Sans 300"/>
              </a:rPr>
              <a:t>Ámbito institucional</a:t>
            </a:r>
          </a:p>
        </p:txBody>
      </p:sp>
      <p:pic>
        <p:nvPicPr>
          <p:cNvPr id="241" name="image2.png"/>
          <p:cNvPicPr/>
          <p:nvPr/>
        </p:nvPicPr>
        <p:blipFill>
          <a:blip r:embed="rId3">
            <a:extLst/>
          </a:blip>
          <a:stretch>
            <a:fillRect/>
          </a:stretch>
        </p:blipFill>
        <p:spPr>
          <a:xfrm>
            <a:off x="340755" y="379835"/>
            <a:ext cx="2572736" cy="859612"/>
          </a:xfrm>
          <a:prstGeom prst="rect">
            <a:avLst/>
          </a:prstGeom>
          <a:ln w="12700">
            <a:miter lim="400000"/>
          </a:ln>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a:spLocks noGrp="1"/>
          </p:cNvSpPr>
          <p:nvPr>
            <p:ph type="title"/>
          </p:nvPr>
        </p:nvSpPr>
        <p:spPr>
          <a:xfrm>
            <a:off x="510603" y="300789"/>
            <a:ext cx="3932239" cy="1130968"/>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Ámbito educativo</a:t>
            </a:r>
          </a:p>
        </p:txBody>
      </p:sp>
      <p:sp>
        <p:nvSpPr>
          <p:cNvPr id="244" name="Shape 244"/>
          <p:cNvSpPr>
            <a:spLocks noGrp="1"/>
          </p:cNvSpPr>
          <p:nvPr>
            <p:ph type="body" idx="1"/>
          </p:nvPr>
        </p:nvSpPr>
        <p:spPr>
          <a:xfrm>
            <a:off x="6888481" y="1959402"/>
            <a:ext cx="4755665" cy="3325831"/>
          </a:xfrm>
          <a:prstGeom prst="rect">
            <a:avLst/>
          </a:prstGeom>
        </p:spPr>
        <p:txBody>
          <a:bodyPr/>
          <a:lstStyle/>
          <a:p>
            <a:pPr marL="0" lvl="0" indent="0" defTabSz="886968">
              <a:spcBef>
                <a:spcPts val="900"/>
              </a:spcBef>
              <a:buSzTx/>
              <a:buNone/>
              <a:defRPr sz="1800"/>
            </a:pPr>
            <a:r>
              <a:rPr sz="2328"/>
              <a:t>El </a:t>
            </a:r>
            <a:r>
              <a:rPr sz="2328" b="1">
                <a:solidFill>
                  <a:srgbClr val="FF0000"/>
                </a:solidFill>
              </a:rPr>
              <a:t>tipo de violencia que amenaza más frecuentemente a las mujeres en el ámbito educativo es la violencia sexual</a:t>
            </a:r>
            <a:r>
              <a:rPr sz="2328"/>
              <a:t>. </a:t>
            </a:r>
          </a:p>
          <a:p>
            <a:pPr marL="0" lvl="0" indent="0" defTabSz="886968">
              <a:spcBef>
                <a:spcPts val="900"/>
              </a:spcBef>
              <a:buSzTx/>
              <a:buNone/>
              <a:defRPr sz="1800"/>
            </a:pPr>
            <a:endParaRPr sz="2328"/>
          </a:p>
          <a:p>
            <a:pPr marL="0" lvl="0" indent="0" defTabSz="886968">
              <a:spcBef>
                <a:spcPts val="900"/>
              </a:spcBef>
              <a:buSzTx/>
              <a:buNone/>
              <a:defRPr sz="1800"/>
            </a:pPr>
            <a:r>
              <a:rPr sz="2328"/>
              <a:t>La tasa en este caso es de </a:t>
            </a:r>
            <a:r>
              <a:rPr sz="2328" b="1"/>
              <a:t>16.7 por 100 mujeres</a:t>
            </a:r>
            <a:r>
              <a:rPr sz="2328"/>
              <a:t>, es decir aproximadamente 1 de cada 6 la ha vivido en algún momento de su vida.</a:t>
            </a:r>
          </a:p>
        </p:txBody>
      </p:sp>
      <p:grpSp>
        <p:nvGrpSpPr>
          <p:cNvPr id="247" name="Group 247"/>
          <p:cNvGrpSpPr/>
          <p:nvPr/>
        </p:nvGrpSpPr>
        <p:grpSpPr>
          <a:xfrm>
            <a:off x="785596" y="1693082"/>
            <a:ext cx="5561016" cy="4287097"/>
            <a:chOff x="-1" y="-1"/>
            <a:chExt cx="5561014" cy="4287096"/>
          </a:xfrm>
        </p:grpSpPr>
        <p:sp>
          <p:nvSpPr>
            <p:cNvPr id="245" name="Shape 245"/>
            <p:cNvSpPr/>
            <p:nvPr/>
          </p:nvSpPr>
          <p:spPr>
            <a:xfrm>
              <a:off x="-1" y="-1"/>
              <a:ext cx="5561014" cy="4287096"/>
            </a:xfrm>
            <a:prstGeom prst="rect">
              <a:avLst/>
            </a:prstGeom>
            <a:solidFill>
              <a:srgbClr val="E2F0D9"/>
            </a:solidFill>
            <a:ln w="12700" cap="flat">
              <a:noFill/>
              <a:miter lim="400000"/>
            </a:ln>
            <a:effectLst/>
          </p:spPr>
          <p:txBody>
            <a:bodyPr wrap="square" lIns="0" tIns="0" rIns="0" bIns="0" numCol="1" anchor="t">
              <a:noAutofit/>
            </a:bodyPr>
            <a:lstStyle/>
            <a:p>
              <a:pPr lvl="0">
                <a:lnSpc>
                  <a:spcPct val="115000"/>
                </a:lnSpc>
                <a:spcBef>
                  <a:spcPts val="1000"/>
                </a:spcBef>
                <a:defRPr sz="2000"/>
              </a:pPr>
              <a:endParaRPr/>
            </a:p>
          </p:txBody>
        </p:sp>
        <p:sp>
          <p:nvSpPr>
            <p:cNvPr id="246" name="Shape 246"/>
            <p:cNvSpPr/>
            <p:nvPr/>
          </p:nvSpPr>
          <p:spPr>
            <a:xfrm>
              <a:off x="-1" y="-1"/>
              <a:ext cx="5561014" cy="422038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lvl="0">
                <a:lnSpc>
                  <a:spcPct val="115000"/>
                </a:lnSpc>
                <a:spcBef>
                  <a:spcPts val="1000"/>
                </a:spcBef>
              </a:pPr>
              <a:r>
                <a:rPr sz="2000" dirty="0">
                  <a:latin typeface="Museo Sans 100"/>
                  <a:ea typeface="Museo Sans 100"/>
                  <a:cs typeface="Museo Sans 100"/>
                  <a:sym typeface="Museo Sans 100"/>
                </a:rPr>
                <a:t>La </a:t>
              </a:r>
              <a:r>
                <a:rPr sz="2000" dirty="0" err="1">
                  <a:latin typeface="Museo Sans 100"/>
                  <a:ea typeface="Museo Sans 100"/>
                  <a:cs typeface="Museo Sans 100"/>
                  <a:sym typeface="Museo Sans 100"/>
                </a:rPr>
                <a:t>tasa</a:t>
              </a:r>
              <a:r>
                <a:rPr sz="2000" dirty="0">
                  <a:latin typeface="Museo Sans 100"/>
                  <a:ea typeface="Museo Sans 100"/>
                  <a:cs typeface="Museo Sans 100"/>
                  <a:sym typeface="Museo Sans 100"/>
                </a:rPr>
                <a:t> general de </a:t>
              </a:r>
              <a:r>
                <a:rPr sz="2000" dirty="0" err="1">
                  <a:latin typeface="Museo Sans 100"/>
                  <a:ea typeface="Museo Sans 100"/>
                  <a:cs typeface="Museo Sans 100"/>
                  <a:sym typeface="Museo Sans 100"/>
                </a:rPr>
                <a:t>violencia</a:t>
              </a:r>
              <a:r>
                <a:rPr sz="2000" dirty="0">
                  <a:latin typeface="Museo Sans 100"/>
                  <a:ea typeface="Museo Sans 100"/>
                  <a:cs typeface="Museo Sans 100"/>
                  <a:sym typeface="Museo Sans 100"/>
                </a:rPr>
                <a:t> a lo largo de la </a:t>
              </a:r>
              <a:r>
                <a:rPr sz="2000" dirty="0" err="1">
                  <a:latin typeface="Museo Sans 100"/>
                  <a:ea typeface="Museo Sans 100"/>
                  <a:cs typeface="Museo Sans 100"/>
                  <a:sym typeface="Museo Sans 100"/>
                </a:rPr>
                <a:t>vida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el </a:t>
              </a:r>
              <a:r>
                <a:rPr sz="2000" dirty="0" err="1">
                  <a:latin typeface="Museo Sans 100"/>
                  <a:ea typeface="Museo Sans 100"/>
                  <a:cs typeface="Museo Sans 100"/>
                  <a:sym typeface="Museo Sans 100"/>
                </a:rPr>
                <a:t>ámbito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educativo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es</a:t>
              </a:r>
              <a:r>
                <a:rPr sz="2000" dirty="0">
                  <a:latin typeface="Museo Sans 100"/>
                  <a:ea typeface="Museo Sans 100"/>
                  <a:cs typeface="Museo Sans 100"/>
                  <a:sym typeface="Museo Sans 100"/>
                </a:rPr>
                <a:t> de 29.7 </a:t>
              </a:r>
              <a:r>
                <a:rPr sz="2000" dirty="0" err="1">
                  <a:latin typeface="Museo Sans 100"/>
                  <a:ea typeface="Museo Sans 100"/>
                  <a:cs typeface="Museo Sans 100"/>
                  <a:sym typeface="Museo Sans 100"/>
                </a:rPr>
                <a:t>por</a:t>
              </a:r>
              <a:r>
                <a:rPr sz="2000" dirty="0">
                  <a:latin typeface="Museo Sans 100"/>
                  <a:ea typeface="Museo Sans 100"/>
                  <a:cs typeface="Museo Sans 100"/>
                  <a:sym typeface="Museo Sans 100"/>
                </a:rPr>
                <a:t> 100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 lo que </a:t>
              </a:r>
              <a:r>
                <a:rPr sz="2000" dirty="0" err="1">
                  <a:latin typeface="Museo Sans 100"/>
                  <a:ea typeface="Museo Sans 100"/>
                  <a:cs typeface="Museo Sans 100"/>
                  <a:sym typeface="Museo Sans 100"/>
                </a:rPr>
                <a:t>representa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más</a:t>
              </a:r>
              <a:r>
                <a:rPr sz="2000" dirty="0">
                  <a:latin typeface="Museo Sans 100"/>
                  <a:ea typeface="Museo Sans 100"/>
                  <a:cs typeface="Museo Sans 100"/>
                  <a:sym typeface="Museo Sans 100"/>
                </a:rPr>
                <a:t> de 1 de </a:t>
              </a:r>
              <a:r>
                <a:rPr sz="2000" dirty="0" err="1">
                  <a:latin typeface="Museo Sans 100"/>
                  <a:ea typeface="Museo Sans 100"/>
                  <a:cs typeface="Museo Sans 100"/>
                  <a:sym typeface="Museo Sans 100"/>
                </a:rPr>
                <a:t>cada</a:t>
              </a:r>
              <a:r>
                <a:rPr sz="2000" dirty="0">
                  <a:latin typeface="Museo Sans 100"/>
                  <a:ea typeface="Museo Sans 100"/>
                  <a:cs typeface="Museo Sans 100"/>
                  <a:sym typeface="Museo Sans 100"/>
                </a:rPr>
                <a:t> 4. </a:t>
              </a:r>
              <a:endParaRPr sz="1600" dirty="0"/>
            </a:p>
            <a:p>
              <a:pPr lvl="0">
                <a:lnSpc>
                  <a:spcPct val="115000"/>
                </a:lnSpc>
                <a:spcBef>
                  <a:spcPts val="1000"/>
                </a:spcBef>
              </a:pPr>
              <a:r>
                <a:rPr sz="2000" dirty="0">
                  <a:latin typeface="Museo Sans 100"/>
                  <a:ea typeface="Museo Sans 100"/>
                  <a:cs typeface="Museo Sans 100"/>
                  <a:sym typeface="Museo Sans 100"/>
                </a:rPr>
                <a:t>Se </a:t>
              </a:r>
              <a:r>
                <a:rPr sz="2000" dirty="0" err="1">
                  <a:latin typeface="Museo Sans 100"/>
                  <a:ea typeface="Museo Sans 100"/>
                  <a:cs typeface="Museo Sans 100"/>
                  <a:sym typeface="Museo Sans 100"/>
                </a:rPr>
                <a:t>trata</a:t>
              </a:r>
              <a:r>
                <a:rPr sz="2000" dirty="0">
                  <a:latin typeface="Museo Sans 100"/>
                  <a:ea typeface="Museo Sans 100"/>
                  <a:cs typeface="Museo Sans 100"/>
                  <a:sym typeface="Museo Sans 100"/>
                </a:rPr>
                <a:t> de </a:t>
              </a:r>
              <a:r>
                <a:rPr sz="2000" dirty="0" err="1">
                  <a:latin typeface="Museo Sans 100"/>
                  <a:ea typeface="Museo Sans 100"/>
                  <a:cs typeface="Museo Sans 100"/>
                  <a:sym typeface="Museo Sans 100"/>
                </a:rPr>
                <a:t>una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prevalencia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muy</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alta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si</a:t>
              </a:r>
              <a:r>
                <a:rPr sz="2000" dirty="0">
                  <a:latin typeface="Museo Sans 100"/>
                  <a:ea typeface="Museo Sans 100"/>
                  <a:cs typeface="Museo Sans 100"/>
                  <a:sym typeface="Museo Sans 100"/>
                </a:rPr>
                <a:t> se </a:t>
              </a:r>
              <a:r>
                <a:rPr sz="2000" dirty="0" err="1">
                  <a:latin typeface="Museo Sans 100"/>
                  <a:ea typeface="Museo Sans 100"/>
                  <a:cs typeface="Museo Sans 100"/>
                  <a:sym typeface="Museo Sans 100"/>
                </a:rPr>
                <a:t>toma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cuenta</a:t>
              </a:r>
              <a:r>
                <a:rPr sz="2000" dirty="0">
                  <a:latin typeface="Museo Sans 100"/>
                  <a:ea typeface="Museo Sans 100"/>
                  <a:cs typeface="Museo Sans 100"/>
                  <a:sym typeface="Museo Sans 100"/>
                </a:rPr>
                <a:t> que el </a:t>
              </a:r>
              <a:r>
                <a:rPr sz="2000" dirty="0" err="1">
                  <a:latin typeface="Museo Sans 100"/>
                  <a:ea typeface="Museo Sans 100"/>
                  <a:cs typeface="Museo Sans 100"/>
                  <a:sym typeface="Museo Sans 100"/>
                </a:rPr>
                <a:t>tránsito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por</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centros</a:t>
              </a:r>
              <a:r>
                <a:rPr sz="2000" dirty="0">
                  <a:latin typeface="Museo Sans 100"/>
                  <a:ea typeface="Museo Sans 100"/>
                  <a:cs typeface="Museo Sans 100"/>
                  <a:sym typeface="Museo Sans 100"/>
                </a:rPr>
                <a:t> de </a:t>
              </a:r>
              <a:r>
                <a:rPr sz="2000" dirty="0" err="1">
                  <a:latin typeface="Museo Sans 100"/>
                  <a:ea typeface="Museo Sans 100"/>
                  <a:cs typeface="Museo Sans 100"/>
                  <a:sym typeface="Museo Sans 100"/>
                </a:rPr>
                <a:t>estudio</a:t>
              </a:r>
              <a:r>
                <a:rPr sz="2000" dirty="0">
                  <a:latin typeface="Museo Sans 100"/>
                  <a:ea typeface="Museo Sans 100"/>
                  <a:cs typeface="Museo Sans 100"/>
                  <a:sym typeface="Museo Sans 100"/>
                </a:rPr>
                <a:t> se </a:t>
              </a:r>
              <a:r>
                <a:rPr sz="2000" dirty="0" err="1">
                  <a:latin typeface="Museo Sans 100"/>
                  <a:ea typeface="Museo Sans 100"/>
                  <a:cs typeface="Museo Sans 100"/>
                  <a:sym typeface="Museo Sans 100"/>
                </a:rPr>
                <a:t>realiza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usualmente</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un </a:t>
              </a:r>
              <a:r>
                <a:rPr sz="2000" dirty="0" err="1">
                  <a:latin typeface="Museo Sans 100"/>
                  <a:ea typeface="Museo Sans 100"/>
                  <a:cs typeface="Museo Sans 100"/>
                  <a:sym typeface="Museo Sans 100"/>
                </a:rPr>
                <a:t>periodo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definido</a:t>
              </a:r>
              <a:r>
                <a:rPr sz="2000" dirty="0">
                  <a:latin typeface="Museo Sans 100"/>
                  <a:ea typeface="Museo Sans 100"/>
                  <a:cs typeface="Museo Sans 100"/>
                  <a:sym typeface="Museo Sans 100"/>
                </a:rPr>
                <a:t> de la </a:t>
              </a:r>
              <a:r>
                <a:rPr sz="2000" dirty="0" err="1">
                  <a:latin typeface="Museo Sans 100"/>
                  <a:ea typeface="Museo Sans 100"/>
                  <a:cs typeface="Museo Sans 100"/>
                  <a:sym typeface="Museo Sans 100"/>
                </a:rPr>
                <a:t>vida</a:t>
              </a:r>
              <a:r>
                <a:rPr sz="2000" dirty="0">
                  <a:latin typeface="Museo Sans 100"/>
                  <a:ea typeface="Museo Sans 100"/>
                  <a:cs typeface="Museo Sans 100"/>
                  <a:sym typeface="Museo Sans 100"/>
                </a:rPr>
                <a:t> y no a lo largo de </a:t>
              </a:r>
              <a:r>
                <a:rPr sz="2000" dirty="0" err="1">
                  <a:latin typeface="Museo Sans 100"/>
                  <a:ea typeface="Museo Sans 100"/>
                  <a:cs typeface="Museo Sans 100"/>
                  <a:sym typeface="Museo Sans 100"/>
                </a:rPr>
                <a:t>toda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ella</a:t>
              </a:r>
              <a:r>
                <a:rPr sz="2000" dirty="0">
                  <a:latin typeface="Museo Sans 100"/>
                  <a:ea typeface="Museo Sans 100"/>
                  <a:cs typeface="Museo Sans 100"/>
                  <a:sym typeface="Museo Sans 100"/>
                </a:rPr>
                <a:t>. </a:t>
              </a:r>
              <a:endParaRPr lang="es-SV" sz="2000" dirty="0" smtClean="0">
                <a:latin typeface="Museo Sans 100"/>
                <a:ea typeface="Museo Sans 100"/>
                <a:cs typeface="Museo Sans 100"/>
                <a:sym typeface="Museo Sans 100"/>
              </a:endParaRPr>
            </a:p>
            <a:p>
              <a:pPr lvl="0">
                <a:lnSpc>
                  <a:spcPct val="115000"/>
                </a:lnSpc>
                <a:spcBef>
                  <a:spcPts val="1000"/>
                </a:spcBef>
              </a:pPr>
              <a:r>
                <a:rPr sz="2000" dirty="0" err="1" smtClean="0">
                  <a:latin typeface="Museo Sans 100"/>
                  <a:ea typeface="Museo Sans 100"/>
                  <a:cs typeface="Museo Sans 100"/>
                  <a:sym typeface="Museo Sans 100"/>
                </a:rPr>
                <a:t>En</a:t>
              </a:r>
              <a:r>
                <a:rPr sz="2000" dirty="0" smtClean="0">
                  <a:latin typeface="Museo Sans 100"/>
                  <a:ea typeface="Museo Sans 100"/>
                  <a:cs typeface="Museo Sans 100"/>
                  <a:sym typeface="Museo Sans 100"/>
                </a:rPr>
                <a:t> </a:t>
              </a:r>
              <a:r>
                <a:rPr sz="2000" dirty="0" err="1">
                  <a:latin typeface="Museo Sans 100"/>
                  <a:ea typeface="Museo Sans 100"/>
                  <a:cs typeface="Museo Sans 100"/>
                  <a:sym typeface="Museo Sans 100"/>
                </a:rPr>
                <a:t>los</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últimos</a:t>
              </a:r>
              <a:r>
                <a:rPr sz="2000" dirty="0">
                  <a:latin typeface="Museo Sans 100"/>
                  <a:ea typeface="Museo Sans 100"/>
                  <a:cs typeface="Museo Sans 100"/>
                  <a:sym typeface="Museo Sans 100"/>
                </a:rPr>
                <a:t> 12 </a:t>
              </a:r>
              <a:r>
                <a:rPr sz="2000" dirty="0" err="1">
                  <a:latin typeface="Museo Sans 100"/>
                  <a:ea typeface="Museo Sans 100"/>
                  <a:cs typeface="Museo Sans 100"/>
                  <a:sym typeface="Museo Sans 100"/>
                </a:rPr>
                <a:t>meses</a:t>
              </a:r>
              <a:r>
                <a:rPr sz="2000" dirty="0">
                  <a:latin typeface="Museo Sans 100"/>
                  <a:ea typeface="Museo Sans 100"/>
                  <a:cs typeface="Museo Sans 100"/>
                  <a:sym typeface="Museo Sans 100"/>
                </a:rPr>
                <a:t> la </a:t>
              </a:r>
              <a:r>
                <a:rPr sz="2000" dirty="0" err="1">
                  <a:latin typeface="Museo Sans 100"/>
                  <a:ea typeface="Museo Sans 100"/>
                  <a:cs typeface="Museo Sans 100"/>
                  <a:sym typeface="Museo Sans 100"/>
                </a:rPr>
                <a:t>tasa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es</a:t>
              </a:r>
              <a:r>
                <a:rPr sz="2000" dirty="0">
                  <a:latin typeface="Museo Sans 100"/>
                  <a:ea typeface="Museo Sans 100"/>
                  <a:cs typeface="Museo Sans 100"/>
                  <a:sym typeface="Museo Sans 100"/>
                </a:rPr>
                <a:t> de 4.5 </a:t>
              </a:r>
              <a:r>
                <a:rPr sz="2000" dirty="0" err="1">
                  <a:latin typeface="Museo Sans 100"/>
                  <a:ea typeface="Museo Sans 100"/>
                  <a:cs typeface="Museo Sans 100"/>
                  <a:sym typeface="Museo Sans 100"/>
                </a:rPr>
                <a:t>por</a:t>
              </a:r>
              <a:r>
                <a:rPr sz="2000" dirty="0">
                  <a:latin typeface="Museo Sans 100"/>
                  <a:ea typeface="Museo Sans 100"/>
                  <a:cs typeface="Museo Sans 100"/>
                  <a:sym typeface="Museo Sans 100"/>
                </a:rPr>
                <a:t> 100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 Un valor </a:t>
              </a:r>
              <a:r>
                <a:rPr sz="2000" dirty="0" err="1">
                  <a:latin typeface="Museo Sans 100"/>
                  <a:ea typeface="Museo Sans 100"/>
                  <a:cs typeface="Museo Sans 100"/>
                  <a:sym typeface="Museo Sans 100"/>
                </a:rPr>
                <a:t>también</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importante</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ya</a:t>
              </a:r>
              <a:r>
                <a:rPr sz="2000" dirty="0">
                  <a:latin typeface="Museo Sans 100"/>
                  <a:ea typeface="Museo Sans 100"/>
                  <a:cs typeface="Museo Sans 100"/>
                  <a:sym typeface="Museo Sans 100"/>
                </a:rPr>
                <a:t> que solo </a:t>
              </a:r>
              <a:r>
                <a:rPr sz="2000" dirty="0" err="1">
                  <a:latin typeface="Museo Sans 100"/>
                  <a:ea typeface="Museo Sans 100"/>
                  <a:cs typeface="Museo Sans 100"/>
                  <a:sym typeface="Museo Sans 100"/>
                </a:rPr>
                <a:t>una</a:t>
              </a:r>
              <a:r>
                <a:rPr sz="2000" dirty="0">
                  <a:latin typeface="Museo Sans 100"/>
                  <a:ea typeface="Museo Sans 100"/>
                  <a:cs typeface="Museo Sans 100"/>
                  <a:sym typeface="Museo Sans 100"/>
                </a:rPr>
                <a:t> parte de las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frecuentaron</a:t>
              </a:r>
              <a:r>
                <a:rPr sz="2000" dirty="0">
                  <a:latin typeface="Museo Sans 100"/>
                  <a:ea typeface="Museo Sans 100"/>
                  <a:cs typeface="Museo Sans 100"/>
                  <a:sym typeface="Museo Sans 100"/>
                </a:rPr>
                <a:t> un </a:t>
              </a:r>
              <a:r>
                <a:rPr sz="2000" dirty="0" err="1">
                  <a:latin typeface="Museo Sans 100"/>
                  <a:ea typeface="Museo Sans 100"/>
                  <a:cs typeface="Museo Sans 100"/>
                  <a:sym typeface="Museo Sans 100"/>
                </a:rPr>
                <a:t>centro</a:t>
              </a:r>
              <a:r>
                <a:rPr sz="2000" dirty="0">
                  <a:latin typeface="Museo Sans 100"/>
                  <a:ea typeface="Museo Sans 100"/>
                  <a:cs typeface="Museo Sans 100"/>
                  <a:sym typeface="Museo Sans 100"/>
                </a:rPr>
                <a:t> de </a:t>
              </a:r>
              <a:r>
                <a:rPr sz="2000" dirty="0" err="1">
                  <a:latin typeface="Museo Sans 100"/>
                  <a:ea typeface="Museo Sans 100"/>
                  <a:cs typeface="Museo Sans 100"/>
                  <a:sym typeface="Museo Sans 100"/>
                </a:rPr>
                <a:t>estudio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ese </a:t>
              </a:r>
              <a:r>
                <a:rPr sz="2000" dirty="0" err="1">
                  <a:latin typeface="Museo Sans 100"/>
                  <a:ea typeface="Museo Sans 100"/>
                  <a:cs typeface="Museo Sans 100"/>
                  <a:sym typeface="Museo Sans 100"/>
                </a:rPr>
                <a:t>período</a:t>
              </a:r>
              <a:r>
                <a:rPr sz="2000" dirty="0">
                  <a:latin typeface="Museo Sans 100"/>
                  <a:ea typeface="Museo Sans 100"/>
                  <a:cs typeface="Museo Sans 100"/>
                  <a:sym typeface="Museo Sans 100"/>
                </a:rPr>
                <a:t>.</a:t>
              </a:r>
            </a:p>
          </p:txBody>
        </p:sp>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image3.png"/>
          <p:cNvPicPr/>
          <p:nvPr/>
        </p:nvPicPr>
        <p:blipFill>
          <a:blip r:embed="rId2">
            <a:extLst/>
          </a:blip>
          <a:stretch>
            <a:fillRect/>
          </a:stretch>
        </p:blipFill>
        <p:spPr>
          <a:xfrm>
            <a:off x="0" y="76200"/>
            <a:ext cx="5984941" cy="6686551"/>
          </a:xfrm>
          <a:prstGeom prst="rect">
            <a:avLst/>
          </a:prstGeom>
          <a:ln w="12700">
            <a:miter lim="400000"/>
          </a:ln>
        </p:spPr>
      </p:pic>
      <p:sp>
        <p:nvSpPr>
          <p:cNvPr id="55" name="Shape 55"/>
          <p:cNvSpPr>
            <a:spLocks noGrp="1"/>
          </p:cNvSpPr>
          <p:nvPr>
            <p:ph type="title"/>
          </p:nvPr>
        </p:nvSpPr>
        <p:spPr>
          <a:xfrm>
            <a:off x="838200" y="1918097"/>
            <a:ext cx="10515600" cy="2790826"/>
          </a:xfrm>
          <a:prstGeom prst="rect">
            <a:avLst/>
          </a:prstGeom>
          <a:solidFill>
            <a:srgbClr val="FFFFFF"/>
          </a:solidFill>
        </p:spPr>
        <p:txBody>
          <a:bodyPr lIns="0" tIns="0" rIns="0" bIns="0" anchor="ctr"/>
          <a:lstStyle>
            <a:lvl1pPr algn="ctr" defTabSz="868680">
              <a:defRPr sz="4940" b="1">
                <a:latin typeface="Bembo Std"/>
                <a:ea typeface="Bembo Std"/>
                <a:cs typeface="Bembo Std"/>
                <a:sym typeface="Bembo Std"/>
              </a:defRPr>
            </a:lvl1pPr>
          </a:lstStyle>
          <a:p>
            <a:pPr lvl="0">
              <a:defRPr sz="1800" b="0"/>
            </a:pPr>
            <a:r>
              <a:rPr sz="4940" b="1" dirty="0" err="1"/>
              <a:t>Situación</a:t>
            </a:r>
            <a:r>
              <a:rPr sz="4940" b="1" dirty="0"/>
              <a:t> del </a:t>
            </a:r>
            <a:r>
              <a:rPr sz="4940" b="1" dirty="0" err="1"/>
              <a:t>marco</a:t>
            </a:r>
            <a:r>
              <a:rPr sz="4940" b="1" dirty="0"/>
              <a:t> </a:t>
            </a:r>
            <a:r>
              <a:rPr sz="4940" b="1" dirty="0" err="1"/>
              <a:t>normativo</a:t>
            </a:r>
            <a:r>
              <a:rPr sz="4940" b="1" dirty="0"/>
              <a:t> para la </a:t>
            </a:r>
            <a:r>
              <a:rPr sz="4940" b="1" dirty="0" err="1"/>
              <a:t>garantía</a:t>
            </a:r>
            <a:r>
              <a:rPr sz="4940" b="1" dirty="0"/>
              <a:t> del derecho de las </a:t>
            </a:r>
            <a:r>
              <a:rPr sz="4940" b="1" dirty="0" err="1"/>
              <a:t>mujeres</a:t>
            </a:r>
            <a:r>
              <a:rPr sz="4940" b="1" dirty="0"/>
              <a:t> a </a:t>
            </a:r>
            <a:r>
              <a:rPr sz="4940" b="1" dirty="0" err="1"/>
              <a:t>una</a:t>
            </a:r>
            <a:r>
              <a:rPr sz="4940" b="1" dirty="0"/>
              <a:t> </a:t>
            </a:r>
            <a:r>
              <a:rPr sz="4940" b="1" dirty="0" err="1"/>
              <a:t>vida</a:t>
            </a:r>
            <a:r>
              <a:rPr sz="4940" b="1" dirty="0"/>
              <a:t> </a:t>
            </a:r>
            <a:r>
              <a:rPr sz="4940" b="1" dirty="0" err="1"/>
              <a:t>libre</a:t>
            </a:r>
            <a:r>
              <a:rPr sz="4940" b="1" dirty="0"/>
              <a:t> de </a:t>
            </a:r>
            <a:r>
              <a:rPr sz="4940" b="1" dirty="0" err="1"/>
              <a:t>violencia</a:t>
            </a:r>
            <a:endParaRPr sz="4940" b="1" dirty="0"/>
          </a:p>
        </p:txBody>
      </p:sp>
      <p:sp>
        <p:nvSpPr>
          <p:cNvPr id="56" name="Shape 56"/>
          <p:cNvSpPr>
            <a:spLocks noGrp="1"/>
          </p:cNvSpPr>
          <p:nvPr>
            <p:ph type="body" idx="1"/>
          </p:nvPr>
        </p:nvSpPr>
        <p:spPr>
          <a:xfrm>
            <a:off x="838200" y="4477346"/>
            <a:ext cx="10325100" cy="750094"/>
          </a:xfrm>
          <a:prstGeom prst="rect">
            <a:avLst/>
          </a:prstGeom>
        </p:spPr>
        <p:txBody>
          <a:bodyPr lIns="0" tIns="0" rIns="0" bIns="0" anchor="b"/>
          <a:lstStyle>
            <a:lvl1pPr algn="ctr">
              <a:defRPr sz="3200">
                <a:solidFill>
                  <a:srgbClr val="002060"/>
                </a:solidFill>
                <a:latin typeface="Museo Sans 300"/>
                <a:ea typeface="Museo Sans 300"/>
                <a:cs typeface="Museo Sans 300"/>
                <a:sym typeface="Museo Sans 300"/>
              </a:defRPr>
            </a:lvl1pPr>
          </a:lstStyle>
          <a:p>
            <a:pPr lvl="0">
              <a:defRPr sz="1800">
                <a:solidFill>
                  <a:srgbClr val="000000"/>
                </a:solidFill>
              </a:defRPr>
            </a:pPr>
            <a:r>
              <a:rPr sz="3200">
                <a:solidFill>
                  <a:srgbClr val="002060"/>
                </a:solidFill>
              </a:rPr>
              <a:t>Avances en la armonización normativa</a:t>
            </a:r>
          </a:p>
        </p:txBody>
      </p:sp>
      <p:pic>
        <p:nvPicPr>
          <p:cNvPr id="57" name="image2.png"/>
          <p:cNvPicPr/>
          <p:nvPr/>
        </p:nvPicPr>
        <p:blipFill>
          <a:blip r:embed="rId3">
            <a:extLst/>
          </a:blip>
          <a:stretch>
            <a:fillRect/>
          </a:stretch>
        </p:blipFill>
        <p:spPr>
          <a:xfrm>
            <a:off x="469788" y="484386"/>
            <a:ext cx="2572736" cy="859612"/>
          </a:xfrm>
          <a:prstGeom prst="rect">
            <a:avLst/>
          </a:prstGeom>
          <a:ln w="12700">
            <a:miter lim="400000"/>
          </a:ln>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249"/>
          <p:cNvSpPr>
            <a:spLocks noGrp="1"/>
          </p:cNvSpPr>
          <p:nvPr>
            <p:ph type="title"/>
          </p:nvPr>
        </p:nvSpPr>
        <p:spPr>
          <a:xfrm>
            <a:off x="252984" y="128015"/>
            <a:ext cx="10515601" cy="932690"/>
          </a:xfrm>
          <a:prstGeom prst="rect">
            <a:avLst/>
          </a:prstGeom>
        </p:spPr>
        <p:txBody>
          <a:bodyPr/>
          <a:lstStyle>
            <a:lvl1pPr>
              <a:defRPr sz="3200"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Avances reportados:</a:t>
            </a:r>
          </a:p>
        </p:txBody>
      </p:sp>
      <p:grpSp>
        <p:nvGrpSpPr>
          <p:cNvPr id="262" name="Group 262"/>
          <p:cNvGrpSpPr/>
          <p:nvPr/>
        </p:nvGrpSpPr>
        <p:grpSpPr>
          <a:xfrm>
            <a:off x="885825" y="1254165"/>
            <a:ext cx="10029827" cy="5418670"/>
            <a:chOff x="0" y="471657"/>
            <a:chExt cx="8753232" cy="5418669"/>
          </a:xfrm>
        </p:grpSpPr>
        <p:grpSp>
          <p:nvGrpSpPr>
            <p:cNvPr id="252" name="Group 252"/>
            <p:cNvGrpSpPr/>
            <p:nvPr/>
          </p:nvGrpSpPr>
          <p:grpSpPr>
            <a:xfrm>
              <a:off x="0" y="471658"/>
              <a:ext cx="4168205" cy="2500924"/>
              <a:chOff x="0" y="0"/>
              <a:chExt cx="4168204" cy="2500922"/>
            </a:xfrm>
          </p:grpSpPr>
          <p:sp>
            <p:nvSpPr>
              <p:cNvPr id="250" name="Shape 250"/>
              <p:cNvSpPr/>
              <p:nvPr/>
            </p:nvSpPr>
            <p:spPr>
              <a:xfrm>
                <a:off x="0" y="0"/>
                <a:ext cx="4168205" cy="2500923"/>
              </a:xfrm>
              <a:prstGeom prst="roundRect">
                <a:avLst>
                  <a:gd name="adj" fmla="val 10000"/>
                </a:avLst>
              </a:prstGeom>
              <a:solidFill>
                <a:srgbClr val="4472C4"/>
              </a:solidFill>
              <a:ln w="12700" cap="flat">
                <a:solidFill>
                  <a:srgbClr val="FFFFFF"/>
                </a:solidFill>
                <a:prstDash val="solid"/>
                <a:miter lim="800000"/>
              </a:ln>
              <a:effectLst/>
            </p:spPr>
            <p:txBody>
              <a:bodyPr wrap="square" lIns="0" tIns="0" rIns="0" bIns="0" numCol="1" anchor="ctr">
                <a:noAutofit/>
              </a:bodyPr>
              <a:lstStyle/>
              <a:p>
                <a:pPr lvl="0" algn="ctr"/>
                <a:endParaRPr/>
              </a:p>
            </p:txBody>
          </p:sp>
          <p:sp>
            <p:nvSpPr>
              <p:cNvPr id="251" name="Shape 251"/>
              <p:cNvSpPr/>
              <p:nvPr/>
            </p:nvSpPr>
            <p:spPr>
              <a:xfrm>
                <a:off x="73290" y="785641"/>
                <a:ext cx="4021625" cy="9296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latin typeface="Museo Sans 100"/>
                    <a:ea typeface="Museo Sans 100"/>
                    <a:cs typeface="Museo Sans 100"/>
                    <a:sym typeface="Museo Sans 100"/>
                  </a:defRPr>
                </a:lvl1pPr>
              </a:lstStyle>
              <a:p>
                <a:pPr lvl="0"/>
                <a:r>
                  <a:t>1.- Iniciada la revisión de los planes de estudio de todas las carreras de nivel superior.</a:t>
                </a:r>
              </a:p>
            </p:txBody>
          </p:sp>
        </p:grpSp>
        <p:grpSp>
          <p:nvGrpSpPr>
            <p:cNvPr id="255" name="Group 255"/>
            <p:cNvGrpSpPr/>
            <p:nvPr/>
          </p:nvGrpSpPr>
          <p:grpSpPr>
            <a:xfrm>
              <a:off x="4585025" y="471657"/>
              <a:ext cx="4168207" cy="2500925"/>
              <a:chOff x="0" y="471658"/>
              <a:chExt cx="4168205" cy="2500923"/>
            </a:xfrm>
          </p:grpSpPr>
          <p:sp>
            <p:nvSpPr>
              <p:cNvPr id="253" name="Shape 253"/>
              <p:cNvSpPr/>
              <p:nvPr/>
            </p:nvSpPr>
            <p:spPr>
              <a:xfrm>
                <a:off x="0" y="471658"/>
                <a:ext cx="4168205" cy="2500923"/>
              </a:xfrm>
              <a:prstGeom prst="roundRect">
                <a:avLst>
                  <a:gd name="adj" fmla="val 10000"/>
                </a:avLst>
              </a:prstGeom>
              <a:solidFill>
                <a:srgbClr val="42817E"/>
              </a:solidFill>
              <a:ln w="12700" cap="flat">
                <a:solidFill>
                  <a:srgbClr val="FFFFFF"/>
                </a:solidFill>
                <a:prstDash val="solid"/>
                <a:miter lim="800000"/>
              </a:ln>
              <a:effectLst/>
            </p:spPr>
            <p:txBody>
              <a:bodyPr wrap="square" lIns="0" tIns="0" rIns="0" bIns="0" numCol="1" anchor="ctr">
                <a:noAutofit/>
              </a:bodyPr>
              <a:lstStyle/>
              <a:p>
                <a:pPr lvl="0" algn="ctr"/>
                <a:endParaRPr/>
              </a:p>
            </p:txBody>
          </p:sp>
          <p:sp>
            <p:nvSpPr>
              <p:cNvPr id="254" name="Shape 254"/>
              <p:cNvSpPr/>
              <p:nvPr/>
            </p:nvSpPr>
            <p:spPr>
              <a:xfrm>
                <a:off x="73290" y="535797"/>
                <a:ext cx="4039856" cy="235448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latin typeface="Museo Sans 100"/>
                    <a:ea typeface="Museo Sans 100"/>
                    <a:cs typeface="Museo Sans 100"/>
                    <a:sym typeface="Museo Sans 100"/>
                  </a:defRPr>
                </a:lvl1pPr>
              </a:lstStyle>
              <a:p>
                <a:pPr lvl="0"/>
                <a:r>
                  <a:rPr sz="1700" dirty="0"/>
                  <a:t>2- </a:t>
                </a:r>
                <a:r>
                  <a:rPr sz="1700" dirty="0" err="1"/>
                  <a:t>Implementado</a:t>
                </a:r>
                <a:r>
                  <a:rPr sz="1700" dirty="0"/>
                  <a:t> un </a:t>
                </a:r>
                <a:r>
                  <a:rPr sz="1700" dirty="0" err="1"/>
                  <a:t>proceso</a:t>
                </a:r>
                <a:r>
                  <a:rPr sz="1700" dirty="0"/>
                  <a:t> </a:t>
                </a:r>
                <a:r>
                  <a:rPr sz="1700" dirty="0" err="1"/>
                  <a:t>sistemático</a:t>
                </a:r>
                <a:r>
                  <a:rPr sz="1700" dirty="0"/>
                  <a:t> de </a:t>
                </a:r>
                <a:r>
                  <a:rPr sz="1700" dirty="0" err="1"/>
                  <a:t>formación</a:t>
                </a:r>
                <a:r>
                  <a:rPr sz="1700" dirty="0"/>
                  <a:t> de </a:t>
                </a:r>
                <a:r>
                  <a:rPr sz="1700" dirty="0" err="1"/>
                  <a:t>docentes</a:t>
                </a:r>
                <a:r>
                  <a:rPr sz="1700" dirty="0"/>
                  <a:t> de </a:t>
                </a:r>
                <a:r>
                  <a:rPr sz="1700" dirty="0" err="1"/>
                  <a:t>todos</a:t>
                </a:r>
                <a:r>
                  <a:rPr sz="1700" dirty="0"/>
                  <a:t> </a:t>
                </a:r>
                <a:r>
                  <a:rPr sz="1700" dirty="0" err="1"/>
                  <a:t>los</a:t>
                </a:r>
                <a:r>
                  <a:rPr sz="1700" dirty="0"/>
                  <a:t> </a:t>
                </a:r>
                <a:r>
                  <a:rPr sz="1700" dirty="0" err="1"/>
                  <a:t>niveles</a:t>
                </a:r>
                <a:r>
                  <a:rPr sz="1700" dirty="0"/>
                  <a:t> </a:t>
                </a:r>
                <a:r>
                  <a:rPr sz="1700" dirty="0" err="1"/>
                  <a:t>educativos</a:t>
                </a:r>
                <a:r>
                  <a:rPr sz="1700" dirty="0"/>
                  <a:t> </a:t>
                </a:r>
                <a:r>
                  <a:rPr sz="1700" dirty="0" err="1"/>
                  <a:t>en</a:t>
                </a:r>
                <a:r>
                  <a:rPr sz="1700" dirty="0"/>
                  <a:t> </a:t>
                </a:r>
                <a:r>
                  <a:rPr sz="1700" dirty="0" err="1"/>
                  <a:t>Educación</a:t>
                </a:r>
                <a:r>
                  <a:rPr sz="1700" dirty="0"/>
                  <a:t> Integral de la </a:t>
                </a:r>
                <a:r>
                  <a:rPr sz="1700" dirty="0" err="1"/>
                  <a:t>Sexualidad</a:t>
                </a:r>
                <a:r>
                  <a:rPr sz="1700" dirty="0"/>
                  <a:t> (EIS), </a:t>
                </a:r>
                <a:r>
                  <a:rPr sz="1700" dirty="0" err="1"/>
                  <a:t>bajo</a:t>
                </a:r>
                <a:r>
                  <a:rPr sz="1700" dirty="0"/>
                  <a:t> </a:t>
                </a:r>
                <a:r>
                  <a:rPr sz="1700" dirty="0" err="1"/>
                  <a:t>modalidad</a:t>
                </a:r>
                <a:r>
                  <a:rPr sz="1700" dirty="0"/>
                  <a:t> </a:t>
                </a:r>
                <a:r>
                  <a:rPr sz="1700" dirty="0" err="1"/>
                  <a:t>semipresencial</a:t>
                </a:r>
                <a:r>
                  <a:rPr sz="1700" dirty="0"/>
                  <a:t> de 120 horas. De </a:t>
                </a:r>
                <a:r>
                  <a:rPr sz="1700" dirty="0" err="1"/>
                  <a:t>enero</a:t>
                </a:r>
                <a:r>
                  <a:rPr sz="1700" dirty="0"/>
                  <a:t> a </a:t>
                </a:r>
                <a:r>
                  <a:rPr sz="1700" dirty="0" err="1"/>
                  <a:t>diciembre</a:t>
                </a:r>
                <a:r>
                  <a:rPr sz="1700" dirty="0"/>
                  <a:t> 2018 un total de 26 </a:t>
                </a:r>
                <a:r>
                  <a:rPr sz="1700" dirty="0" err="1"/>
                  <a:t>docentes</a:t>
                </a:r>
                <a:r>
                  <a:rPr sz="1700" dirty="0"/>
                  <a:t> </a:t>
                </a:r>
                <a:r>
                  <a:rPr sz="1700" dirty="0" err="1"/>
                  <a:t>formados</a:t>
                </a:r>
                <a:r>
                  <a:rPr sz="1700" dirty="0"/>
                  <a:t>: 15 </a:t>
                </a:r>
                <a:r>
                  <a:rPr sz="1700" dirty="0" err="1"/>
                  <a:t>mujeres</a:t>
                </a:r>
                <a:r>
                  <a:rPr sz="1700" dirty="0"/>
                  <a:t> y 11 hombres. De </a:t>
                </a:r>
                <a:r>
                  <a:rPr sz="1700" dirty="0" err="1"/>
                  <a:t>enero</a:t>
                </a:r>
                <a:r>
                  <a:rPr sz="1700" dirty="0"/>
                  <a:t> a </a:t>
                </a:r>
                <a:r>
                  <a:rPr sz="1700" dirty="0" err="1"/>
                  <a:t>junio</a:t>
                </a:r>
                <a:r>
                  <a:rPr sz="1700" dirty="0"/>
                  <a:t> 2019 se </a:t>
                </a:r>
                <a:r>
                  <a:rPr sz="1700" dirty="0" err="1"/>
                  <a:t>han</a:t>
                </a:r>
                <a:r>
                  <a:rPr sz="1700" dirty="0"/>
                  <a:t> </a:t>
                </a:r>
                <a:r>
                  <a:rPr sz="1700" dirty="0" err="1"/>
                  <a:t>formado</a:t>
                </a:r>
                <a:r>
                  <a:rPr sz="1700" dirty="0"/>
                  <a:t> un total de 290 </a:t>
                </a:r>
                <a:r>
                  <a:rPr sz="1700" dirty="0" err="1"/>
                  <a:t>docentes</a:t>
                </a:r>
                <a:r>
                  <a:rPr sz="1700" dirty="0"/>
                  <a:t>: 202 </a:t>
                </a:r>
                <a:r>
                  <a:rPr sz="1700" dirty="0" err="1"/>
                  <a:t>mujeres</a:t>
                </a:r>
                <a:r>
                  <a:rPr sz="1700" dirty="0"/>
                  <a:t> y 88 hombres. </a:t>
                </a:r>
              </a:p>
            </p:txBody>
          </p:sp>
        </p:grpSp>
        <p:grpSp>
          <p:nvGrpSpPr>
            <p:cNvPr id="258" name="Group 258"/>
            <p:cNvGrpSpPr/>
            <p:nvPr/>
          </p:nvGrpSpPr>
          <p:grpSpPr>
            <a:xfrm>
              <a:off x="4585025" y="3389402"/>
              <a:ext cx="4168206" cy="2500924"/>
              <a:chOff x="0" y="0"/>
              <a:chExt cx="4168204" cy="2500922"/>
            </a:xfrm>
          </p:grpSpPr>
          <p:sp>
            <p:nvSpPr>
              <p:cNvPr id="256" name="Shape 256"/>
              <p:cNvSpPr/>
              <p:nvPr/>
            </p:nvSpPr>
            <p:spPr>
              <a:xfrm>
                <a:off x="0" y="0"/>
                <a:ext cx="4168205" cy="2500923"/>
              </a:xfrm>
              <a:prstGeom prst="roundRect">
                <a:avLst>
                  <a:gd name="adj" fmla="val 10000"/>
                </a:avLst>
              </a:prstGeom>
              <a:solidFill>
                <a:srgbClr val="457D54"/>
              </a:solidFill>
              <a:ln w="12700" cap="flat">
                <a:solidFill>
                  <a:srgbClr val="FFFFFF"/>
                </a:solidFill>
                <a:prstDash val="solid"/>
                <a:miter lim="800000"/>
              </a:ln>
              <a:effectLst/>
            </p:spPr>
            <p:txBody>
              <a:bodyPr wrap="square" lIns="0" tIns="0" rIns="0" bIns="0" numCol="1" anchor="ctr">
                <a:noAutofit/>
              </a:bodyPr>
              <a:lstStyle/>
              <a:p>
                <a:pPr lvl="0" algn="ctr"/>
                <a:endParaRPr/>
              </a:p>
            </p:txBody>
          </p:sp>
          <p:sp>
            <p:nvSpPr>
              <p:cNvPr id="257" name="Shape 257"/>
              <p:cNvSpPr/>
              <p:nvPr/>
            </p:nvSpPr>
            <p:spPr>
              <a:xfrm>
                <a:off x="73290" y="366541"/>
                <a:ext cx="4021625" cy="1767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latin typeface="Museo Sans 100"/>
                    <a:ea typeface="Museo Sans 100"/>
                    <a:cs typeface="Museo Sans 100"/>
                    <a:sym typeface="Museo Sans 100"/>
                  </a:defRPr>
                </a:lvl1pPr>
              </a:lstStyle>
              <a:p>
                <a:pPr lvl="0"/>
                <a:r>
                  <a:t>3- Elaborado el Estudio Nacional de la situación de violencia de género y violencia sexual que enfrenta el estudiantado de tercer ciclo y educación media de los centros educativos públicos y privados.</a:t>
                </a:r>
              </a:p>
            </p:txBody>
          </p:sp>
        </p:grpSp>
        <p:grpSp>
          <p:nvGrpSpPr>
            <p:cNvPr id="261" name="Group 261"/>
            <p:cNvGrpSpPr/>
            <p:nvPr/>
          </p:nvGrpSpPr>
          <p:grpSpPr>
            <a:xfrm>
              <a:off x="0" y="3389402"/>
              <a:ext cx="4168205" cy="2500924"/>
              <a:chOff x="0" y="0"/>
              <a:chExt cx="4168204" cy="2500922"/>
            </a:xfrm>
          </p:grpSpPr>
          <p:sp>
            <p:nvSpPr>
              <p:cNvPr id="259" name="Shape 259"/>
              <p:cNvSpPr/>
              <p:nvPr/>
            </p:nvSpPr>
            <p:spPr>
              <a:xfrm>
                <a:off x="0" y="0"/>
                <a:ext cx="4168205" cy="2500923"/>
              </a:xfrm>
              <a:prstGeom prst="roundRect">
                <a:avLst>
                  <a:gd name="adj" fmla="val 10000"/>
                </a:avLst>
              </a:prstGeom>
              <a:solidFill>
                <a:srgbClr val="70AD47"/>
              </a:solidFill>
              <a:ln w="12700" cap="flat">
                <a:solidFill>
                  <a:srgbClr val="FFFFFF"/>
                </a:solidFill>
                <a:prstDash val="solid"/>
                <a:miter lim="800000"/>
              </a:ln>
              <a:effectLst/>
            </p:spPr>
            <p:txBody>
              <a:bodyPr wrap="square" lIns="0" tIns="0" rIns="0" bIns="0" numCol="1" anchor="ctr">
                <a:noAutofit/>
              </a:bodyPr>
              <a:lstStyle/>
              <a:p>
                <a:pPr lvl="0" algn="ctr"/>
                <a:endParaRPr/>
              </a:p>
            </p:txBody>
          </p:sp>
          <p:sp>
            <p:nvSpPr>
              <p:cNvPr id="260" name="Shape 260"/>
              <p:cNvSpPr/>
              <p:nvPr/>
            </p:nvSpPr>
            <p:spPr>
              <a:xfrm>
                <a:off x="73290" y="785641"/>
                <a:ext cx="4021625" cy="9296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latin typeface="Museo Sans 100"/>
                    <a:ea typeface="Museo Sans 100"/>
                    <a:cs typeface="Museo Sans 100"/>
                    <a:sym typeface="Museo Sans 100"/>
                  </a:defRPr>
                </a:lvl1pPr>
              </a:lstStyle>
              <a:p>
                <a:pPr lvl="0"/>
                <a:r>
                  <a:t>4- Diseñados e implementados 23 módulos del Programa de formación en género y educación no sexista.</a:t>
                </a:r>
              </a:p>
            </p:txBody>
          </p:sp>
        </p:grpSp>
      </p:gr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p:nvPr/>
        </p:nvSpPr>
        <p:spPr>
          <a:xfrm>
            <a:off x="859535" y="1865376"/>
            <a:ext cx="10640570" cy="3127249"/>
          </a:xfrm>
          <a:prstGeom prst="rect">
            <a:avLst/>
          </a:prstGeom>
          <a:solidFill>
            <a:srgbClr val="E2F0D9"/>
          </a:solidFill>
          <a:ln w="12700">
            <a:miter lim="400000"/>
          </a:ln>
          <a:effectLst>
            <a:outerShdw blurRad="50800" dist="27940" dir="5400000" rotWithShape="0">
              <a:srgbClr val="000000">
                <a:alpha val="32000"/>
              </a:srgbClr>
            </a:outerShdw>
          </a:effectLst>
        </p:spPr>
        <p:txBody>
          <a:bodyPr lIns="0" tIns="0" rIns="0" bIns="0" anchor="ctr"/>
          <a:lstStyle/>
          <a:p>
            <a:pPr lvl="0" algn="ctr">
              <a:defRPr>
                <a:solidFill>
                  <a:srgbClr val="FFFFFF"/>
                </a:solidFill>
              </a:defRPr>
            </a:pPr>
            <a:endParaRPr/>
          </a:p>
        </p:txBody>
      </p:sp>
      <p:sp>
        <p:nvSpPr>
          <p:cNvPr id="265" name="Shape 265"/>
          <p:cNvSpPr>
            <a:spLocks noGrp="1"/>
          </p:cNvSpPr>
          <p:nvPr>
            <p:ph type="body" idx="1"/>
          </p:nvPr>
        </p:nvSpPr>
        <p:spPr>
          <a:xfrm>
            <a:off x="691895" y="1478152"/>
            <a:ext cx="10515601" cy="4977511"/>
          </a:xfrm>
          <a:prstGeom prst="rect">
            <a:avLst/>
          </a:prstGeom>
        </p:spPr>
        <p:txBody>
          <a:bodyPr/>
          <a:lstStyle/>
          <a:p>
            <a:pPr marL="0" lvl="0" indent="0" algn="just">
              <a:lnSpc>
                <a:spcPct val="92000"/>
              </a:lnSpc>
              <a:buSzTx/>
              <a:buNone/>
              <a:defRPr sz="1800"/>
            </a:pPr>
            <a:r>
              <a:rPr sz="2300" dirty="0">
                <a:latin typeface="Museo Sans 100"/>
                <a:ea typeface="Museo Sans 100"/>
                <a:cs typeface="Museo Sans 100"/>
                <a:sym typeface="Museo Sans 100"/>
              </a:rPr>
              <a:t>5- </a:t>
            </a:r>
            <a:r>
              <a:rPr sz="2300" dirty="0" err="1">
                <a:solidFill>
                  <a:srgbClr val="0070C0"/>
                </a:solidFill>
                <a:latin typeface="Museo Sans 300"/>
                <a:ea typeface="Museo Sans 300"/>
                <a:cs typeface="Museo Sans 300"/>
                <a:sym typeface="Museo Sans 300"/>
              </a:rPr>
              <a:t>Impartidos</a:t>
            </a:r>
            <a:r>
              <a:rPr sz="2300" dirty="0">
                <a:solidFill>
                  <a:srgbClr val="0070C0"/>
                </a:solidFill>
                <a:latin typeface="Museo Sans 300"/>
                <a:ea typeface="Museo Sans 300"/>
                <a:cs typeface="Museo Sans 300"/>
                <a:sym typeface="Museo Sans 300"/>
              </a:rPr>
              <a:t> </a:t>
            </a:r>
            <a:r>
              <a:rPr sz="2300" dirty="0" err="1">
                <a:solidFill>
                  <a:srgbClr val="0070C0"/>
                </a:solidFill>
                <a:latin typeface="Museo Sans 300"/>
                <a:ea typeface="Museo Sans 300"/>
                <a:cs typeface="Museo Sans 300"/>
                <a:sym typeface="Museo Sans 300"/>
              </a:rPr>
              <a:t>los</a:t>
            </a:r>
            <a:r>
              <a:rPr sz="2300" dirty="0">
                <a:solidFill>
                  <a:srgbClr val="0070C0"/>
                </a:solidFill>
                <a:latin typeface="Museo Sans 300"/>
                <a:ea typeface="Museo Sans 300"/>
                <a:cs typeface="Museo Sans 300"/>
                <a:sym typeface="Museo Sans 300"/>
              </a:rPr>
              <a:t> </a:t>
            </a:r>
            <a:r>
              <a:rPr sz="2300" dirty="0" err="1">
                <a:solidFill>
                  <a:srgbClr val="0070C0"/>
                </a:solidFill>
                <a:latin typeface="Museo Sans 300"/>
                <a:ea typeface="Museo Sans 300"/>
                <a:cs typeface="Museo Sans 300"/>
                <a:sym typeface="Museo Sans 300"/>
              </a:rPr>
              <a:t>procesos</a:t>
            </a:r>
            <a:r>
              <a:rPr sz="2300" dirty="0">
                <a:solidFill>
                  <a:srgbClr val="0070C0"/>
                </a:solidFill>
                <a:latin typeface="Museo Sans 300"/>
                <a:ea typeface="Museo Sans 300"/>
                <a:cs typeface="Museo Sans 300"/>
                <a:sym typeface="Museo Sans 300"/>
              </a:rPr>
              <a:t> </a:t>
            </a:r>
            <a:r>
              <a:rPr sz="2300" dirty="0" err="1">
                <a:solidFill>
                  <a:srgbClr val="0070C0"/>
                </a:solidFill>
                <a:latin typeface="Museo Sans 300"/>
                <a:ea typeface="Museo Sans 300"/>
                <a:cs typeface="Museo Sans 300"/>
                <a:sym typeface="Museo Sans 300"/>
              </a:rPr>
              <a:t>formativos</a:t>
            </a:r>
            <a:r>
              <a:rPr sz="2300" dirty="0">
                <a:solidFill>
                  <a:srgbClr val="0070C0"/>
                </a:solidFill>
                <a:latin typeface="Museo Sans 300"/>
                <a:ea typeface="Museo Sans 300"/>
                <a:cs typeface="Museo Sans 300"/>
                <a:sym typeface="Museo Sans 300"/>
              </a:rPr>
              <a:t> </a:t>
            </a:r>
            <a:r>
              <a:rPr sz="2300" dirty="0" err="1">
                <a:solidFill>
                  <a:srgbClr val="0070C0"/>
                </a:solidFill>
                <a:latin typeface="Museo Sans 300"/>
                <a:ea typeface="Museo Sans 300"/>
                <a:cs typeface="Museo Sans 300"/>
                <a:sym typeface="Museo Sans 300"/>
              </a:rPr>
              <a:t>siguientes</a:t>
            </a:r>
            <a:r>
              <a:rPr sz="2300" dirty="0">
                <a:latin typeface="Museo Sans 100"/>
                <a:ea typeface="Museo Sans 100"/>
                <a:cs typeface="Museo Sans 100"/>
                <a:sym typeface="Museo Sans 100"/>
              </a:rPr>
              <a:t>:</a:t>
            </a:r>
            <a:endParaRPr sz="2300" dirty="0"/>
          </a:p>
          <a:p>
            <a:pPr marL="800100" lvl="1" indent="-342900" algn="just">
              <a:lnSpc>
                <a:spcPct val="92000"/>
              </a:lnSpc>
              <a:spcBef>
                <a:spcPts val="500"/>
              </a:spcBef>
              <a:buFont typeface="Museo Sans 100"/>
              <a:buAutoNum type="alphaLcPeriod"/>
              <a:defRPr sz="1800"/>
            </a:pPr>
            <a:r>
              <a:rPr sz="2000" dirty="0" err="1">
                <a:latin typeface="Museo Sans 100"/>
                <a:ea typeface="Museo Sans 100"/>
                <a:cs typeface="Museo Sans 100"/>
                <a:sym typeface="Museo Sans 100"/>
              </a:rPr>
              <a:t>Especialización</a:t>
            </a:r>
            <a:r>
              <a:rPr sz="2000" dirty="0">
                <a:latin typeface="Museo Sans 100"/>
                <a:ea typeface="Museo Sans 100"/>
                <a:cs typeface="Museo Sans 100"/>
                <a:sym typeface="Museo Sans 100"/>
              </a:rPr>
              <a:t> de un </a:t>
            </a:r>
            <a:r>
              <a:rPr sz="2000" dirty="0" err="1">
                <a:latin typeface="Museo Sans 100"/>
                <a:ea typeface="Museo Sans 100"/>
                <a:cs typeface="Museo Sans 100"/>
                <a:sym typeface="Museo Sans 100"/>
              </a:rPr>
              <a:t>año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Género</a:t>
            </a:r>
            <a:r>
              <a:rPr sz="2000" dirty="0">
                <a:latin typeface="Museo Sans 100"/>
                <a:ea typeface="Museo Sans 100"/>
                <a:cs typeface="Museo Sans 100"/>
                <a:sym typeface="Museo Sans 100"/>
              </a:rPr>
              <a:t> y </a:t>
            </a:r>
            <a:r>
              <a:rPr sz="2000" dirty="0" err="1">
                <a:latin typeface="Museo Sans 100"/>
                <a:ea typeface="Museo Sans 100"/>
                <a:cs typeface="Museo Sans 100"/>
                <a:sym typeface="Museo Sans 100"/>
              </a:rPr>
              <a:t>Educación</a:t>
            </a:r>
            <a:r>
              <a:rPr sz="2000" dirty="0">
                <a:latin typeface="Museo Sans 100"/>
                <a:ea typeface="Museo Sans 100"/>
                <a:cs typeface="Museo Sans 100"/>
                <a:sym typeface="Museo Sans 100"/>
              </a:rPr>
              <a:t> no </a:t>
            </a:r>
            <a:r>
              <a:rPr sz="2000" dirty="0" err="1">
                <a:latin typeface="Museo Sans 100"/>
                <a:ea typeface="Museo Sans 100"/>
                <a:cs typeface="Museo Sans 100"/>
                <a:sym typeface="Museo Sans 100"/>
              </a:rPr>
              <a:t>sexista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dirigido</a:t>
            </a:r>
            <a:r>
              <a:rPr sz="2000" dirty="0">
                <a:latin typeface="Museo Sans 100"/>
                <a:ea typeface="Museo Sans 100"/>
                <a:cs typeface="Museo Sans 100"/>
                <a:sym typeface="Museo Sans 100"/>
              </a:rPr>
              <a:t> a personal </a:t>
            </a:r>
            <a:r>
              <a:rPr sz="2000" dirty="0" err="1">
                <a:latin typeface="Museo Sans 100"/>
                <a:ea typeface="Museo Sans 100"/>
                <a:cs typeface="Museo Sans 100"/>
                <a:sym typeface="Museo Sans 100"/>
              </a:rPr>
              <a:t>docente</a:t>
            </a:r>
            <a:r>
              <a:rPr sz="2000" dirty="0">
                <a:latin typeface="Museo Sans 100"/>
                <a:ea typeface="Museo Sans 100"/>
                <a:cs typeface="Museo Sans 100"/>
                <a:sym typeface="Museo Sans 100"/>
              </a:rPr>
              <a:t> y de </a:t>
            </a:r>
            <a:r>
              <a:rPr sz="2000" dirty="0" err="1">
                <a:latin typeface="Museo Sans 100"/>
                <a:ea typeface="Museo Sans 100"/>
                <a:cs typeface="Museo Sans 100"/>
                <a:sym typeface="Museo Sans 100"/>
              </a:rPr>
              <a:t>dirección</a:t>
            </a:r>
            <a:r>
              <a:rPr sz="2000" dirty="0">
                <a:latin typeface="Museo Sans 100"/>
                <a:ea typeface="Museo Sans 100"/>
                <a:cs typeface="Museo Sans 100"/>
                <a:sym typeface="Museo Sans 100"/>
              </a:rPr>
              <a:t>. 271 </a:t>
            </a:r>
            <a:r>
              <a:rPr sz="2000" dirty="0" err="1">
                <a:latin typeface="Museo Sans 100"/>
                <a:ea typeface="Museo Sans 100"/>
                <a:cs typeface="Museo Sans 100"/>
                <a:sym typeface="Museo Sans 100"/>
              </a:rPr>
              <a:t>docentes</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capacitados</a:t>
            </a:r>
            <a:r>
              <a:rPr sz="2000" dirty="0">
                <a:latin typeface="Museo Sans 100"/>
                <a:ea typeface="Museo Sans 100"/>
                <a:cs typeface="Museo Sans 100"/>
                <a:sym typeface="Museo Sans 100"/>
              </a:rPr>
              <a:t>: 229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 y 42 hombres.</a:t>
            </a:r>
            <a:endParaRPr sz="2000" dirty="0"/>
          </a:p>
          <a:p>
            <a:pPr marL="800100" lvl="1" indent="-342900" algn="just">
              <a:lnSpc>
                <a:spcPct val="92000"/>
              </a:lnSpc>
              <a:spcBef>
                <a:spcPts val="500"/>
              </a:spcBef>
              <a:buFont typeface="Museo Sans 100"/>
              <a:buAutoNum type="alphaLcPeriod"/>
              <a:defRPr sz="1800"/>
            </a:pPr>
            <a:r>
              <a:rPr sz="2000" dirty="0" err="1">
                <a:latin typeface="Museo Sans 100"/>
                <a:ea typeface="Museo Sans 100"/>
                <a:cs typeface="Museo Sans 100"/>
                <a:sym typeface="Museo Sans 100"/>
              </a:rPr>
              <a:t>Capacitación</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Género</a:t>
            </a:r>
            <a:r>
              <a:rPr sz="2000" dirty="0">
                <a:latin typeface="Museo Sans 100"/>
                <a:ea typeface="Museo Sans 100"/>
                <a:cs typeface="Museo Sans 100"/>
                <a:sym typeface="Museo Sans 100"/>
              </a:rPr>
              <a:t> y </a:t>
            </a:r>
            <a:r>
              <a:rPr sz="2000" dirty="0" err="1">
                <a:latin typeface="Museo Sans 100"/>
                <a:ea typeface="Museo Sans 100"/>
                <a:cs typeface="Museo Sans 100"/>
                <a:sym typeface="Museo Sans 100"/>
              </a:rPr>
              <a:t>Educación</a:t>
            </a:r>
            <a:r>
              <a:rPr sz="2000" dirty="0">
                <a:latin typeface="Museo Sans 100"/>
                <a:ea typeface="Museo Sans 100"/>
                <a:cs typeface="Museo Sans 100"/>
                <a:sym typeface="Museo Sans 100"/>
              </a:rPr>
              <a:t> no </a:t>
            </a:r>
            <a:r>
              <a:rPr sz="2000" dirty="0" err="1">
                <a:latin typeface="Museo Sans 100"/>
                <a:ea typeface="Museo Sans 100"/>
                <a:cs typeface="Museo Sans 100"/>
                <a:sym typeface="Museo Sans 100"/>
              </a:rPr>
              <a:t>sexista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dirigido</a:t>
            </a:r>
            <a:r>
              <a:rPr sz="2000" dirty="0">
                <a:latin typeface="Museo Sans 100"/>
                <a:ea typeface="Museo Sans 100"/>
                <a:cs typeface="Museo Sans 100"/>
                <a:sym typeface="Museo Sans 100"/>
              </a:rPr>
              <a:t> a personal </a:t>
            </a:r>
            <a:r>
              <a:rPr sz="2000" dirty="0" err="1">
                <a:latin typeface="Museo Sans 100"/>
                <a:ea typeface="Museo Sans 100"/>
                <a:cs typeface="Museo Sans 100"/>
                <a:sym typeface="Museo Sans 100"/>
              </a:rPr>
              <a:t>docente</a:t>
            </a:r>
            <a:r>
              <a:rPr sz="2000" dirty="0">
                <a:latin typeface="Museo Sans 100"/>
                <a:ea typeface="Museo Sans 100"/>
                <a:cs typeface="Museo Sans 100"/>
                <a:sym typeface="Museo Sans 100"/>
              </a:rPr>
              <a:t> y de </a:t>
            </a:r>
            <a:r>
              <a:rPr sz="2000" dirty="0" err="1">
                <a:latin typeface="Museo Sans 100"/>
                <a:ea typeface="Museo Sans 100"/>
                <a:cs typeface="Museo Sans 100"/>
                <a:sym typeface="Museo Sans 100"/>
              </a:rPr>
              <a:t>dirección</a:t>
            </a:r>
            <a:r>
              <a:rPr sz="2000" dirty="0">
                <a:latin typeface="Museo Sans 100"/>
                <a:ea typeface="Museo Sans 100"/>
                <a:cs typeface="Museo Sans 100"/>
                <a:sym typeface="Museo Sans 100"/>
              </a:rPr>
              <a:t>. 828 </a:t>
            </a:r>
            <a:r>
              <a:rPr sz="2000" dirty="0" err="1">
                <a:latin typeface="Museo Sans 100"/>
                <a:ea typeface="Museo Sans 100"/>
                <a:cs typeface="Museo Sans 100"/>
                <a:sym typeface="Museo Sans 100"/>
              </a:rPr>
              <a:t>docentes</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la </a:t>
            </a:r>
            <a:r>
              <a:rPr sz="2000" dirty="0" err="1">
                <a:latin typeface="Museo Sans 100"/>
                <a:ea typeface="Museo Sans 100"/>
                <a:cs typeface="Museo Sans 100"/>
                <a:sym typeface="Museo Sans 100"/>
              </a:rPr>
              <a:t>primera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fase</a:t>
            </a:r>
            <a:r>
              <a:rPr sz="2000" dirty="0">
                <a:latin typeface="Museo Sans 100"/>
                <a:ea typeface="Museo Sans 100"/>
                <a:cs typeface="Museo Sans 100"/>
                <a:sym typeface="Museo Sans 100"/>
              </a:rPr>
              <a:t>: 198 hombres y 630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 y </a:t>
            </a:r>
            <a:r>
              <a:rPr sz="2000" dirty="0" err="1">
                <a:latin typeface="Museo Sans 100"/>
                <a:ea typeface="Museo Sans 100"/>
                <a:cs typeface="Museo Sans 100"/>
                <a:sym typeface="Museo Sans 100"/>
              </a:rPr>
              <a:t>segunda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fase</a:t>
            </a:r>
            <a:r>
              <a:rPr sz="2000" dirty="0">
                <a:latin typeface="Museo Sans 100"/>
                <a:ea typeface="Museo Sans 100"/>
                <a:cs typeface="Museo Sans 100"/>
                <a:sym typeface="Museo Sans 100"/>
              </a:rPr>
              <a:t> 388 </a:t>
            </a:r>
            <a:r>
              <a:rPr sz="2000" dirty="0" err="1">
                <a:latin typeface="Museo Sans 100"/>
                <a:ea typeface="Museo Sans 100"/>
                <a:cs typeface="Museo Sans 100"/>
                <a:sym typeface="Museo Sans 100"/>
              </a:rPr>
              <a:t>docentes</a:t>
            </a:r>
            <a:r>
              <a:rPr sz="2000" dirty="0">
                <a:latin typeface="Museo Sans 100"/>
                <a:ea typeface="Museo Sans 100"/>
                <a:cs typeface="Museo Sans 100"/>
                <a:sym typeface="Museo Sans 100"/>
              </a:rPr>
              <a:t>: 125 hombres y 265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a:t>
            </a:r>
            <a:endParaRPr sz="2000" dirty="0"/>
          </a:p>
          <a:p>
            <a:pPr marL="800100" lvl="1" indent="-342900" algn="just">
              <a:lnSpc>
                <a:spcPct val="92000"/>
              </a:lnSpc>
              <a:spcBef>
                <a:spcPts val="500"/>
              </a:spcBef>
              <a:buFont typeface="Museo Sans 100"/>
              <a:buAutoNum type="alphaLcPeriod"/>
              <a:defRPr sz="1800"/>
            </a:pPr>
            <a:r>
              <a:rPr sz="2000" dirty="0" err="1">
                <a:latin typeface="Museo Sans 100"/>
                <a:ea typeface="Museo Sans 100"/>
                <a:cs typeface="Museo Sans 100"/>
                <a:sym typeface="Museo Sans 100"/>
              </a:rPr>
              <a:t>Capacitación</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sobre</a:t>
            </a:r>
            <a:r>
              <a:rPr sz="2000" dirty="0">
                <a:latin typeface="Museo Sans 100"/>
                <a:ea typeface="Museo Sans 100"/>
                <a:cs typeface="Museo Sans 100"/>
                <a:sym typeface="Museo Sans 100"/>
              </a:rPr>
              <a:t> transversalización de </a:t>
            </a:r>
            <a:r>
              <a:rPr sz="2000" dirty="0" err="1">
                <a:latin typeface="Museo Sans 100"/>
                <a:ea typeface="Museo Sans 100"/>
                <a:cs typeface="Museo Sans 100"/>
                <a:sym typeface="Museo Sans 100"/>
              </a:rPr>
              <a:t>género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dirigido</a:t>
            </a:r>
            <a:r>
              <a:rPr sz="2000" dirty="0">
                <a:latin typeface="Museo Sans 100"/>
                <a:ea typeface="Museo Sans 100"/>
                <a:cs typeface="Museo Sans 100"/>
                <a:sym typeface="Museo Sans 100"/>
              </a:rPr>
              <a:t> a personal </a:t>
            </a:r>
            <a:r>
              <a:rPr sz="2000" dirty="0" err="1">
                <a:latin typeface="Museo Sans 100"/>
                <a:ea typeface="Museo Sans 100"/>
                <a:cs typeface="Museo Sans 100"/>
                <a:sym typeface="Museo Sans 100"/>
              </a:rPr>
              <a:t>administrativo</a:t>
            </a:r>
            <a:r>
              <a:rPr sz="2000" dirty="0">
                <a:latin typeface="Museo Sans 100"/>
                <a:ea typeface="Museo Sans 100"/>
                <a:cs typeface="Museo Sans 100"/>
                <a:sym typeface="Museo Sans 100"/>
              </a:rPr>
              <a:t> y </a:t>
            </a:r>
            <a:r>
              <a:rPr sz="2000" dirty="0" err="1">
                <a:latin typeface="Museo Sans 100"/>
                <a:ea typeface="Museo Sans 100"/>
                <a:cs typeface="Museo Sans 100"/>
                <a:sym typeface="Museo Sans 100"/>
              </a:rPr>
              <a:t>técnico</a:t>
            </a:r>
            <a:r>
              <a:rPr sz="2000" dirty="0">
                <a:latin typeface="Museo Sans 100"/>
                <a:ea typeface="Museo Sans 100"/>
                <a:cs typeface="Museo Sans 100"/>
                <a:sym typeface="Museo Sans 100"/>
              </a:rPr>
              <a:t> del MINED. 119 personas, 79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 y 40 hombres.</a:t>
            </a:r>
            <a:endParaRPr sz="2000" dirty="0"/>
          </a:p>
          <a:p>
            <a:pPr marL="800100" lvl="1" indent="-342900" algn="just">
              <a:lnSpc>
                <a:spcPct val="92000"/>
              </a:lnSpc>
              <a:buFont typeface="Museo Sans 100"/>
              <a:buAutoNum type="alphaLcPeriod"/>
              <a:defRPr sz="1800"/>
            </a:pPr>
            <a:r>
              <a:rPr sz="2000" dirty="0" err="1">
                <a:latin typeface="Museo Sans 100"/>
                <a:ea typeface="Museo Sans 100"/>
                <a:cs typeface="Museo Sans 100"/>
                <a:sym typeface="Museo Sans 100"/>
              </a:rPr>
              <a:t>Postgrado</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en</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género</a:t>
            </a:r>
            <a:r>
              <a:rPr sz="2000" dirty="0">
                <a:latin typeface="Museo Sans 100"/>
                <a:ea typeface="Museo Sans 100"/>
                <a:cs typeface="Museo Sans 100"/>
                <a:sym typeface="Museo Sans 100"/>
              </a:rPr>
              <a:t> y </a:t>
            </a:r>
            <a:r>
              <a:rPr sz="2000" dirty="0" err="1">
                <a:latin typeface="Museo Sans 100"/>
                <a:ea typeface="Museo Sans 100"/>
                <a:cs typeface="Museo Sans 100"/>
                <a:sym typeface="Museo Sans 100"/>
              </a:rPr>
              <a:t>educación</a:t>
            </a:r>
            <a:r>
              <a:rPr sz="2000" dirty="0">
                <a:latin typeface="Museo Sans 100"/>
                <a:ea typeface="Museo Sans 100"/>
                <a:cs typeface="Museo Sans 100"/>
                <a:sym typeface="Museo Sans 100"/>
              </a:rPr>
              <a:t> no </a:t>
            </a:r>
            <a:r>
              <a:rPr sz="2000" dirty="0" err="1">
                <a:latin typeface="Museo Sans 100"/>
                <a:ea typeface="Museo Sans 100"/>
                <a:cs typeface="Museo Sans 100"/>
                <a:sym typeface="Museo Sans 100"/>
              </a:rPr>
              <a:t>sexista</a:t>
            </a:r>
            <a:r>
              <a:rPr sz="2000" dirty="0">
                <a:latin typeface="Museo Sans 100"/>
                <a:ea typeface="Museo Sans 100"/>
                <a:cs typeface="Museo Sans 100"/>
                <a:sym typeface="Museo Sans 100"/>
              </a:rPr>
              <a:t> </a:t>
            </a:r>
            <a:r>
              <a:rPr sz="2000" dirty="0" err="1">
                <a:latin typeface="Museo Sans 100"/>
                <a:ea typeface="Museo Sans 100"/>
                <a:cs typeface="Museo Sans 100"/>
                <a:sym typeface="Museo Sans 100"/>
              </a:rPr>
              <a:t>dirigido</a:t>
            </a:r>
            <a:r>
              <a:rPr sz="2000" dirty="0">
                <a:latin typeface="Museo Sans 100"/>
                <a:ea typeface="Museo Sans 100"/>
                <a:cs typeface="Museo Sans 100"/>
                <a:sym typeface="Museo Sans 100"/>
              </a:rPr>
              <a:t> a personal clave del MINEDUCYT. 18 </a:t>
            </a:r>
            <a:r>
              <a:rPr sz="2000" dirty="0" err="1">
                <a:latin typeface="Museo Sans 100"/>
                <a:ea typeface="Museo Sans 100"/>
                <a:cs typeface="Museo Sans 100"/>
                <a:sym typeface="Museo Sans 100"/>
              </a:rPr>
              <a:t>mujeres</a:t>
            </a:r>
            <a:r>
              <a:rPr sz="2000" dirty="0">
                <a:latin typeface="Museo Sans 100"/>
                <a:ea typeface="Museo Sans 100"/>
                <a:cs typeface="Museo Sans 100"/>
                <a:sym typeface="Museo Sans 100"/>
              </a:rPr>
              <a:t>.</a:t>
            </a:r>
            <a:endParaRPr sz="2000" dirty="0"/>
          </a:p>
          <a:p>
            <a:pPr marL="0" lvl="1" indent="457200" algn="just">
              <a:lnSpc>
                <a:spcPct val="92000"/>
              </a:lnSpc>
              <a:buSzTx/>
              <a:buNone/>
              <a:defRPr sz="1800"/>
            </a:pPr>
            <a:endParaRPr sz="2000" dirty="0">
              <a:latin typeface="Museo Sans 100"/>
              <a:ea typeface="Museo Sans 100"/>
              <a:cs typeface="Museo Sans 100"/>
              <a:sym typeface="Museo Sans 100"/>
            </a:endParaRPr>
          </a:p>
          <a:p>
            <a:pPr marL="0" lvl="0" indent="0">
              <a:lnSpc>
                <a:spcPct val="72000"/>
              </a:lnSpc>
              <a:buSzTx/>
              <a:buNone/>
              <a:defRPr sz="1800"/>
            </a:pPr>
            <a:r>
              <a:rPr sz="2300" dirty="0">
                <a:latin typeface="Museo Sans 100"/>
                <a:ea typeface="Museo Sans 100"/>
                <a:cs typeface="Museo Sans 100"/>
                <a:sym typeface="Museo Sans 100"/>
              </a:rPr>
              <a:t>6- </a:t>
            </a:r>
            <a:r>
              <a:rPr sz="2300" dirty="0" err="1">
                <a:solidFill>
                  <a:srgbClr val="0070C0"/>
                </a:solidFill>
                <a:latin typeface="Museo Sans 300"/>
                <a:ea typeface="Museo Sans 300"/>
                <a:cs typeface="Museo Sans 300"/>
                <a:sym typeface="Museo Sans 300"/>
              </a:rPr>
              <a:t>Instalado</a:t>
            </a:r>
            <a:r>
              <a:rPr sz="2300" dirty="0">
                <a:solidFill>
                  <a:srgbClr val="0070C0"/>
                </a:solidFill>
                <a:latin typeface="Museo Sans 300"/>
                <a:ea typeface="Museo Sans 300"/>
                <a:cs typeface="Museo Sans 300"/>
                <a:sym typeface="Museo Sans 300"/>
              </a:rPr>
              <a:t> un </a:t>
            </a:r>
            <a:r>
              <a:rPr sz="2300" dirty="0" err="1">
                <a:solidFill>
                  <a:srgbClr val="0070C0"/>
                </a:solidFill>
                <a:latin typeface="Museo Sans 300"/>
                <a:ea typeface="Museo Sans 300"/>
                <a:cs typeface="Museo Sans 300"/>
                <a:sym typeface="Museo Sans 300"/>
              </a:rPr>
              <a:t>Observatorio</a:t>
            </a:r>
            <a:r>
              <a:rPr sz="2300" dirty="0">
                <a:solidFill>
                  <a:srgbClr val="0070C0"/>
                </a:solidFill>
                <a:latin typeface="Museo Sans 300"/>
                <a:ea typeface="Museo Sans 300"/>
                <a:cs typeface="Museo Sans 300"/>
                <a:sym typeface="Museo Sans 300"/>
              </a:rPr>
              <a:t> de la Violencia </a:t>
            </a:r>
            <a:r>
              <a:rPr sz="2300" dirty="0" err="1">
                <a:solidFill>
                  <a:srgbClr val="0070C0"/>
                </a:solidFill>
                <a:latin typeface="Museo Sans 300"/>
                <a:ea typeface="Museo Sans 300"/>
                <a:cs typeface="Museo Sans 300"/>
                <a:sym typeface="Museo Sans 300"/>
              </a:rPr>
              <a:t>en</a:t>
            </a:r>
            <a:r>
              <a:rPr sz="2300" dirty="0">
                <a:solidFill>
                  <a:srgbClr val="0070C0"/>
                </a:solidFill>
                <a:latin typeface="Museo Sans 300"/>
                <a:ea typeface="Museo Sans 300"/>
                <a:cs typeface="Museo Sans 300"/>
                <a:sym typeface="Museo Sans 300"/>
              </a:rPr>
              <a:t> el MINEDUCYT</a:t>
            </a:r>
            <a:r>
              <a:rPr sz="2300" dirty="0">
                <a:latin typeface="Museo Sans 100"/>
                <a:ea typeface="Museo Sans 100"/>
                <a:cs typeface="Museo Sans 100"/>
                <a:sym typeface="Museo Sans 100"/>
              </a:rPr>
              <a:t>, el </a:t>
            </a:r>
            <a:r>
              <a:rPr sz="2300" dirty="0" err="1">
                <a:latin typeface="Museo Sans 100"/>
                <a:ea typeface="Museo Sans 100"/>
                <a:cs typeface="Museo Sans 100"/>
                <a:sym typeface="Museo Sans 100"/>
              </a:rPr>
              <a:t>cual</a:t>
            </a:r>
            <a:r>
              <a:rPr sz="2300" dirty="0">
                <a:latin typeface="Museo Sans 100"/>
                <a:ea typeface="Museo Sans 100"/>
                <a:cs typeface="Museo Sans 100"/>
                <a:sym typeface="Museo Sans 100"/>
              </a:rPr>
              <a:t> a </a:t>
            </a:r>
            <a:r>
              <a:rPr sz="2300" dirty="0" err="1">
                <a:latin typeface="Museo Sans 100"/>
                <a:ea typeface="Museo Sans 100"/>
                <a:cs typeface="Museo Sans 100"/>
                <a:sym typeface="Museo Sans 100"/>
              </a:rPr>
              <a:t>través</a:t>
            </a:r>
            <a:r>
              <a:rPr sz="2300" dirty="0">
                <a:latin typeface="Museo Sans 100"/>
                <a:ea typeface="Museo Sans 100"/>
                <a:cs typeface="Museo Sans 100"/>
                <a:sym typeface="Museo Sans 100"/>
              </a:rPr>
              <a:t> del </a:t>
            </a:r>
            <a:r>
              <a:rPr sz="2300" dirty="0" err="1">
                <a:latin typeface="Museo Sans 100"/>
                <a:ea typeface="Museo Sans 100"/>
                <a:cs typeface="Museo Sans 100"/>
                <a:sym typeface="Museo Sans 100"/>
              </a:rPr>
              <a:t>censo</a:t>
            </a:r>
            <a:r>
              <a:rPr sz="2300" dirty="0">
                <a:latin typeface="Museo Sans 100"/>
                <a:ea typeface="Museo Sans 100"/>
                <a:cs typeface="Museo Sans 100"/>
                <a:sym typeface="Museo Sans 100"/>
              </a:rPr>
              <a:t> escolar 2018, ha </a:t>
            </a:r>
            <a:r>
              <a:rPr sz="2300" dirty="0" err="1">
                <a:latin typeface="Museo Sans 100"/>
                <a:ea typeface="Museo Sans 100"/>
                <a:cs typeface="Museo Sans 100"/>
                <a:sym typeface="Museo Sans 100"/>
              </a:rPr>
              <a:t>reportado</a:t>
            </a:r>
            <a:r>
              <a:rPr sz="2300" dirty="0">
                <a:latin typeface="Museo Sans 100"/>
                <a:ea typeface="Museo Sans 100"/>
                <a:cs typeface="Museo Sans 100"/>
                <a:sym typeface="Museo Sans 100"/>
              </a:rPr>
              <a:t> 87 </a:t>
            </a:r>
            <a:r>
              <a:rPr sz="2300" dirty="0" err="1">
                <a:latin typeface="Museo Sans 100"/>
                <a:ea typeface="Museo Sans 100"/>
                <a:cs typeface="Museo Sans 100"/>
                <a:sym typeface="Museo Sans 100"/>
              </a:rPr>
              <a:t>hechos</a:t>
            </a:r>
            <a:r>
              <a:rPr sz="2300" dirty="0">
                <a:latin typeface="Museo Sans 100"/>
                <a:ea typeface="Museo Sans 100"/>
                <a:cs typeface="Museo Sans 100"/>
                <a:sym typeface="Museo Sans 100"/>
              </a:rPr>
              <a:t> de </a:t>
            </a:r>
            <a:r>
              <a:rPr sz="2300" dirty="0" err="1">
                <a:latin typeface="Museo Sans 100"/>
                <a:ea typeface="Museo Sans 100"/>
                <a:cs typeface="Museo Sans 100"/>
                <a:sym typeface="Museo Sans 100"/>
              </a:rPr>
              <a:t>violencia</a:t>
            </a:r>
            <a:r>
              <a:rPr sz="2300" dirty="0">
                <a:latin typeface="Museo Sans 100"/>
                <a:ea typeface="Museo Sans 100"/>
                <a:cs typeface="Museo Sans 100"/>
                <a:sym typeface="Museo Sans 100"/>
              </a:rPr>
              <a:t> contra </a:t>
            </a:r>
            <a:r>
              <a:rPr sz="2300" dirty="0" err="1">
                <a:latin typeface="Museo Sans 100"/>
                <a:ea typeface="Museo Sans 100"/>
                <a:cs typeface="Museo Sans 100"/>
                <a:sym typeface="Museo Sans 100"/>
              </a:rPr>
              <a:t>alumnas</a:t>
            </a:r>
            <a:r>
              <a:rPr sz="2300" dirty="0">
                <a:latin typeface="Museo Sans 100"/>
                <a:ea typeface="Museo Sans 100"/>
                <a:cs typeface="Museo Sans 100"/>
                <a:sym typeface="Museo Sans 100"/>
              </a:rPr>
              <a:t>. </a:t>
            </a:r>
            <a:r>
              <a:rPr sz="2300" dirty="0" err="1">
                <a:latin typeface="Museo Sans 100"/>
                <a:ea typeface="Museo Sans 100"/>
                <a:cs typeface="Museo Sans 100"/>
                <a:sym typeface="Museo Sans 100"/>
              </a:rPr>
              <a:t>Además</a:t>
            </a:r>
            <a:r>
              <a:rPr sz="2300" dirty="0">
                <a:latin typeface="Museo Sans 100"/>
                <a:ea typeface="Museo Sans 100"/>
                <a:cs typeface="Museo Sans 100"/>
                <a:sym typeface="Museo Sans 100"/>
              </a:rPr>
              <a:t>, </a:t>
            </a:r>
            <a:r>
              <a:rPr sz="2300" dirty="0" err="1">
                <a:latin typeface="Museo Sans 100"/>
                <a:ea typeface="Museo Sans 100"/>
                <a:cs typeface="Museo Sans 100"/>
                <a:sym typeface="Museo Sans 100"/>
              </a:rPr>
              <a:t>registra</a:t>
            </a:r>
            <a:r>
              <a:rPr sz="2300" dirty="0">
                <a:latin typeface="Museo Sans 100"/>
                <a:ea typeface="Museo Sans 100"/>
                <a:cs typeface="Museo Sans 100"/>
                <a:sym typeface="Museo Sans 100"/>
              </a:rPr>
              <a:t> un total de 173 </a:t>
            </a:r>
            <a:r>
              <a:rPr sz="2300" dirty="0" err="1">
                <a:latin typeface="Museo Sans 100"/>
                <a:ea typeface="Museo Sans 100"/>
                <a:cs typeface="Museo Sans 100"/>
                <a:sym typeface="Museo Sans 100"/>
              </a:rPr>
              <a:t>alumnas</a:t>
            </a:r>
            <a:r>
              <a:rPr sz="2300" dirty="0">
                <a:latin typeface="Museo Sans 100"/>
                <a:ea typeface="Museo Sans 100"/>
                <a:cs typeface="Museo Sans 100"/>
                <a:sym typeface="Museo Sans 100"/>
              </a:rPr>
              <a:t> </a:t>
            </a:r>
            <a:r>
              <a:rPr sz="2300" dirty="0" err="1">
                <a:latin typeface="Museo Sans 100"/>
                <a:ea typeface="Museo Sans 100"/>
                <a:cs typeface="Museo Sans 100"/>
                <a:sym typeface="Museo Sans 100"/>
              </a:rPr>
              <a:t>embarazadas</a:t>
            </a:r>
            <a:r>
              <a:rPr sz="2300" dirty="0">
                <a:latin typeface="Museo Sans 100"/>
                <a:ea typeface="Museo Sans 100"/>
                <a:cs typeface="Museo Sans 100"/>
                <a:sym typeface="Museo Sans 100"/>
              </a:rPr>
              <a:t>.</a:t>
            </a:r>
          </a:p>
        </p:txBody>
      </p:sp>
      <p:sp>
        <p:nvSpPr>
          <p:cNvPr id="266" name="Shape 266"/>
          <p:cNvSpPr>
            <a:spLocks noGrp="1"/>
          </p:cNvSpPr>
          <p:nvPr>
            <p:ph type="title"/>
          </p:nvPr>
        </p:nvSpPr>
        <p:spPr>
          <a:xfrm>
            <a:off x="252984" y="128015"/>
            <a:ext cx="10515601" cy="932690"/>
          </a:xfrm>
          <a:prstGeom prst="rect">
            <a:avLst/>
          </a:prstGeom>
        </p:spPr>
        <p:txBody>
          <a:bodyPr/>
          <a:lstStyle>
            <a:lvl1pPr>
              <a:defRPr sz="4000" b="1">
                <a:solidFill>
                  <a:srgbClr val="002060"/>
                </a:solidFill>
                <a:latin typeface="Bembo Std"/>
                <a:ea typeface="Bembo Std"/>
                <a:cs typeface="Bembo Std"/>
                <a:sym typeface="Bembo Std"/>
              </a:defRPr>
            </a:lvl1pPr>
          </a:lstStyle>
          <a:p>
            <a:pPr lvl="0">
              <a:defRPr sz="1800" b="0">
                <a:solidFill>
                  <a:srgbClr val="000000"/>
                </a:solidFill>
              </a:defRPr>
            </a:pPr>
            <a:r>
              <a:rPr sz="4000" b="1">
                <a:solidFill>
                  <a:srgbClr val="002060"/>
                </a:solidFill>
              </a:rPr>
              <a:t>Avances reportados: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a:spLocks noGrp="1"/>
          </p:cNvSpPr>
          <p:nvPr>
            <p:ph type="title"/>
          </p:nvPr>
        </p:nvSpPr>
        <p:spPr>
          <a:xfrm>
            <a:off x="563879" y="365125"/>
            <a:ext cx="7610858" cy="1325563"/>
          </a:xfrm>
          <a:prstGeom prst="rect">
            <a:avLst/>
          </a:prstGeom>
        </p:spPr>
        <p:txBody>
          <a:bodyPr/>
          <a:lstStyle>
            <a:lvl1pPr>
              <a:defRPr sz="3200">
                <a:solidFill>
                  <a:srgbClr val="002060"/>
                </a:solidFill>
                <a:latin typeface="Museo Sans 300"/>
                <a:ea typeface="Museo Sans 300"/>
                <a:cs typeface="Museo Sans 300"/>
                <a:sym typeface="Museo Sans 300"/>
              </a:defRPr>
            </a:lvl1pPr>
          </a:lstStyle>
          <a:p>
            <a:pPr lvl="0">
              <a:defRPr sz="1800">
                <a:solidFill>
                  <a:srgbClr val="000000"/>
                </a:solidFill>
              </a:defRPr>
            </a:pPr>
            <a:r>
              <a:rPr sz="3200">
                <a:solidFill>
                  <a:srgbClr val="002060"/>
                </a:solidFill>
              </a:rPr>
              <a:t>Otros esfuerzos importantes de resaltar, desde otras instancias educativas:</a:t>
            </a:r>
          </a:p>
        </p:txBody>
      </p:sp>
      <p:sp>
        <p:nvSpPr>
          <p:cNvPr id="269" name="Shape 269"/>
          <p:cNvSpPr>
            <a:spLocks noGrp="1"/>
          </p:cNvSpPr>
          <p:nvPr>
            <p:ph type="body" idx="1"/>
          </p:nvPr>
        </p:nvSpPr>
        <p:spPr>
          <a:xfrm>
            <a:off x="327659" y="1867217"/>
            <a:ext cx="10988042" cy="4351338"/>
          </a:xfrm>
          <a:prstGeom prst="rect">
            <a:avLst/>
          </a:prstGeom>
        </p:spPr>
        <p:txBody>
          <a:bodyPr/>
          <a:lstStyle/>
          <a:p>
            <a:pPr marL="198782" lvl="0" indent="-198782" algn="just">
              <a:lnSpc>
                <a:spcPct val="92000"/>
              </a:lnSpc>
              <a:defRPr sz="1800"/>
            </a:pPr>
            <a:r>
              <a:rPr sz="2000">
                <a:latin typeface="Museo Sans 100"/>
                <a:ea typeface="Museo Sans 100"/>
                <a:cs typeface="Museo Sans 100"/>
                <a:sym typeface="Museo Sans 100"/>
              </a:rPr>
              <a:t>Protocolo de actuación para la prevención y detección de la violencia contra la mujer basada en su género en las instituciones de educación superior, elaborado por la Red de Mujeres Líderes de Educación Superior (REDLIES) y presentado en septiembre de 2019.</a:t>
            </a:r>
            <a:endParaRPr sz="2300"/>
          </a:p>
          <a:p>
            <a:pPr marL="198782" lvl="0" indent="-198782" algn="just">
              <a:lnSpc>
                <a:spcPct val="92000"/>
              </a:lnSpc>
              <a:defRPr sz="1800"/>
            </a:pPr>
            <a:r>
              <a:rPr sz="2000">
                <a:latin typeface="Museo Sans 100"/>
                <a:ea typeface="Museo Sans 100"/>
                <a:cs typeface="Museo Sans 100"/>
                <a:sym typeface="Museo Sans 100"/>
              </a:rPr>
              <a:t>Desde la Universidad de El Salvador, se han impulsado importantes esfuerzos frente a la violencia contra las mujeres, destacando las acciones que se presentan a continuación:</a:t>
            </a:r>
            <a:endParaRPr sz="2300"/>
          </a:p>
          <a:p>
            <a:pPr marL="0" lvl="0" indent="722312" algn="just">
              <a:lnSpc>
                <a:spcPct val="92000"/>
              </a:lnSpc>
              <a:buSzTx/>
              <a:buNone/>
              <a:defRPr sz="1800"/>
            </a:pPr>
            <a:r>
              <a:rPr sz="2000">
                <a:latin typeface="Museo Sans 100"/>
                <a:ea typeface="Museo Sans 100"/>
                <a:cs typeface="Museo Sans 100"/>
                <a:sym typeface="Museo Sans 100"/>
              </a:rPr>
              <a:t>1- </a:t>
            </a:r>
            <a:r>
              <a:rPr sz="2000">
                <a:solidFill>
                  <a:srgbClr val="0070C0"/>
                </a:solidFill>
                <a:latin typeface="Museo Sans 300"/>
                <a:ea typeface="Museo Sans 300"/>
                <a:cs typeface="Museo Sans 300"/>
                <a:sym typeface="Museo Sans 300"/>
              </a:rPr>
              <a:t>Red de Investigación en Diferenciales de Género de la Universidad de El Salvador, ha elaborado el estudio “La Universidad de El Salvador</a:t>
            </a:r>
            <a:r>
              <a:rPr sz="2000">
                <a:latin typeface="Museo Sans 100"/>
                <a:ea typeface="Museo Sans 100"/>
                <a:cs typeface="Museo Sans 100"/>
                <a:sym typeface="Museo Sans 100"/>
              </a:rPr>
              <a:t> como Espacio de Reproducción de la Violencia de Género”. publicado en el mes de mayo de 2019.</a:t>
            </a:r>
            <a:endParaRPr sz="2300"/>
          </a:p>
          <a:p>
            <a:pPr marL="0" lvl="0" indent="722312" algn="just">
              <a:lnSpc>
                <a:spcPct val="92000"/>
              </a:lnSpc>
              <a:buSzTx/>
              <a:buNone/>
              <a:defRPr sz="1800"/>
            </a:pPr>
            <a:r>
              <a:rPr sz="2000">
                <a:latin typeface="Museo Sans 100"/>
                <a:ea typeface="Museo Sans 100"/>
                <a:cs typeface="Museo Sans 100"/>
                <a:sym typeface="Museo Sans 100"/>
              </a:rPr>
              <a:t>2- </a:t>
            </a:r>
            <a:r>
              <a:rPr sz="2000">
                <a:solidFill>
                  <a:srgbClr val="0070C0"/>
                </a:solidFill>
                <a:latin typeface="Museo Sans 300"/>
                <a:ea typeface="Museo Sans 300"/>
                <a:cs typeface="Museo Sans 300"/>
                <a:sym typeface="Museo Sans 300"/>
              </a:rPr>
              <a:t>Primera Maestría en Estudios de Género a nivel nacional, presentada en el mes de septiembre de 2019</a:t>
            </a:r>
            <a:r>
              <a:rPr sz="2000">
                <a:latin typeface="Museo Sans 100"/>
                <a:ea typeface="Museo Sans 100"/>
                <a:cs typeface="Museo Sans 100"/>
                <a:sym typeface="Museo Sans 100"/>
              </a:rPr>
              <a:t>, en un esfuerzo coordinado entre la Facultad de Jurisprudencia y Ciencias Sociales, el Centro de Estudios de Género de la UES y la Colectiva Feminista para el Desarrollo Local.</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p:cNvSpPr>
          <p:nvPr>
            <p:ph type="title"/>
          </p:nvPr>
        </p:nvSpPr>
        <p:spPr>
          <a:xfrm>
            <a:off x="466957" y="349553"/>
            <a:ext cx="5426543" cy="671397"/>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Medios de comunicación</a:t>
            </a:r>
          </a:p>
        </p:txBody>
      </p:sp>
      <p:sp>
        <p:nvSpPr>
          <p:cNvPr id="272" name="Shape 272"/>
          <p:cNvSpPr>
            <a:spLocks noGrp="1"/>
          </p:cNvSpPr>
          <p:nvPr>
            <p:ph type="body" idx="1"/>
          </p:nvPr>
        </p:nvSpPr>
        <p:spPr>
          <a:xfrm>
            <a:off x="466957" y="3429001"/>
            <a:ext cx="4790844" cy="2893163"/>
          </a:xfrm>
          <a:prstGeom prst="rect">
            <a:avLst/>
          </a:prstGeom>
        </p:spPr>
        <p:txBody>
          <a:bodyPr/>
          <a:lstStyle/>
          <a:p>
            <a:pPr marL="0" lvl="0" indent="0">
              <a:lnSpc>
                <a:spcPct val="81000"/>
              </a:lnSpc>
              <a:buSzTx/>
              <a:buNone/>
              <a:defRPr sz="1800"/>
            </a:pPr>
            <a:r>
              <a:rPr sz="1600" b="1">
                <a:solidFill>
                  <a:srgbClr val="C00000"/>
                </a:solidFill>
              </a:rPr>
              <a:t>Nueve de cada diez mujeres salvadoreñas, usuarias de los medios de comunicación social, perciben que existen mensajes sexistas y/o misóginos</a:t>
            </a:r>
            <a:r>
              <a:rPr sz="1600"/>
              <a:t>, es decir perciben mensajes de forma degradante o humillante, en los cuales se reproducen roles y  estereotipos, imágenes o mensajes sexuales dónde se expone el cuerpo de las mujeres; imágenes o mensajes que muestran inferioridad respecto a los hombres, entre otros.</a:t>
            </a:r>
            <a:endParaRPr sz="2900"/>
          </a:p>
          <a:p>
            <a:pPr marL="0" lvl="0" indent="0">
              <a:lnSpc>
                <a:spcPct val="81000"/>
              </a:lnSpc>
              <a:buSzTx/>
              <a:buNone/>
              <a:defRPr sz="1800"/>
            </a:pPr>
            <a:r>
              <a:rPr sz="1600"/>
              <a:t>El </a:t>
            </a:r>
            <a:r>
              <a:rPr sz="1600" b="1">
                <a:solidFill>
                  <a:srgbClr val="C00000"/>
                </a:solidFill>
              </a:rPr>
              <a:t>97.8% de las mujeres percibe este tipo de mensajes en prensa escrita y el 93% en redes sociales e internet</a:t>
            </a:r>
            <a:r>
              <a:rPr sz="1600"/>
              <a:t>.</a:t>
            </a:r>
          </a:p>
        </p:txBody>
      </p:sp>
      <p:sp>
        <p:nvSpPr>
          <p:cNvPr id="273" name="Shape 273"/>
          <p:cNvSpPr/>
          <p:nvPr/>
        </p:nvSpPr>
        <p:spPr>
          <a:xfrm>
            <a:off x="533400" y="1154907"/>
            <a:ext cx="4339389" cy="197739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just">
              <a:lnSpc>
                <a:spcPct val="115000"/>
              </a:lnSpc>
              <a:spcBef>
                <a:spcPts val="1000"/>
              </a:spcBef>
            </a:pPr>
            <a:r>
              <a:rPr>
                <a:latin typeface="Museo Sans 100"/>
                <a:ea typeface="Museo Sans 100"/>
                <a:cs typeface="Museo Sans 100"/>
                <a:sym typeface="Museo Sans 100"/>
              </a:rPr>
              <a:t>La Encuesta Nacional de Violencia contra las mujeres, 2017, refleja que el </a:t>
            </a:r>
            <a:r>
              <a:rPr>
                <a:latin typeface="Museo Sans 300"/>
                <a:ea typeface="Museo Sans 300"/>
                <a:cs typeface="Museo Sans 300"/>
                <a:sym typeface="Museo Sans 300"/>
              </a:rPr>
              <a:t>93% de las mujeres a nivel nacional son usuarias de alguno de cinco medios de comunicación</a:t>
            </a:r>
            <a:r>
              <a:rPr>
                <a:latin typeface="Museo Sans 100"/>
                <a:ea typeface="Museo Sans 100"/>
                <a:cs typeface="Museo Sans 100"/>
                <a:sym typeface="Museo Sans 100"/>
              </a:rPr>
              <a:t>: radio, televisión, prensa escrita, internet y redes sociales.</a:t>
            </a:r>
          </a:p>
        </p:txBody>
      </p:sp>
      <p:pic>
        <p:nvPicPr>
          <p:cNvPr id="274" name="image6.png"/>
          <p:cNvPicPr/>
          <p:nvPr/>
        </p:nvPicPr>
        <p:blipFill>
          <a:blip r:embed="rId2">
            <a:extLst/>
          </a:blip>
          <a:stretch>
            <a:fillRect/>
          </a:stretch>
        </p:blipFill>
        <p:spPr>
          <a:xfrm>
            <a:off x="5566562" y="1154907"/>
            <a:ext cx="6023648" cy="5167256"/>
          </a:xfrm>
          <a:prstGeom prst="rect">
            <a:avLst/>
          </a:prstGeom>
          <a:ln w="12700">
            <a:miter lim="400000"/>
          </a:ln>
        </p:spPr>
      </p:pic>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p:cNvSpPr>
          <p:nvPr>
            <p:ph type="title"/>
          </p:nvPr>
        </p:nvSpPr>
        <p:spPr>
          <a:xfrm>
            <a:off x="839787" y="300788"/>
            <a:ext cx="4848319" cy="796493"/>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Avances reportados</a:t>
            </a:r>
          </a:p>
        </p:txBody>
      </p:sp>
      <p:sp>
        <p:nvSpPr>
          <p:cNvPr id="277" name="Shape 277"/>
          <p:cNvSpPr>
            <a:spLocks noGrp="1"/>
          </p:cNvSpPr>
          <p:nvPr>
            <p:ph type="body" idx="1"/>
          </p:nvPr>
        </p:nvSpPr>
        <p:spPr>
          <a:xfrm>
            <a:off x="1100556" y="4100779"/>
            <a:ext cx="10087397" cy="1842821"/>
          </a:xfrm>
          <a:prstGeom prst="rect">
            <a:avLst/>
          </a:prstGeom>
          <a:solidFill>
            <a:srgbClr val="FFFFFF"/>
          </a:solidFill>
          <a:ln>
            <a:solidFill>
              <a:srgbClr val="5B9BD5"/>
            </a:solidFill>
            <a:miter lim="800000"/>
          </a:ln>
        </p:spPr>
        <p:txBody>
          <a:bodyPr lIns="0" tIns="0" rIns="0" bIns="0"/>
          <a:lstStyle/>
          <a:p>
            <a:pPr marL="0" lvl="0" indent="0">
              <a:buSzTx/>
              <a:buNone/>
              <a:defRPr sz="1800"/>
            </a:pPr>
            <a:r>
              <a:rPr sz="2000"/>
              <a:t>Se cuenta con el </a:t>
            </a:r>
            <a:r>
              <a:rPr sz="2000" b="1">
                <a:solidFill>
                  <a:srgbClr val="0070C0"/>
                </a:solidFill>
              </a:rPr>
              <a:t>diseño de un proceso formativo en comunicación para la igualdad dirigido a comunicadoras/es y periodistas</a:t>
            </a:r>
            <a:r>
              <a:rPr sz="2000"/>
              <a:t>, que se pondrá en marcha en el marco de los compromisos del ISDEMU con la Asociación de Periodistas de El Salvador (APES) y la Asociación de Radiodifusión Participativa de El Salvador (ARPAS). </a:t>
            </a:r>
            <a:r>
              <a:rPr sz="2000" b="1">
                <a:solidFill>
                  <a:srgbClr val="0070C0"/>
                </a:solidFill>
              </a:rPr>
              <a:t>Se han desarrollado alianzas estratégicas con colectivos de mujeres periodistas y la academia, para promover y acompañar las denuncias de violencia contra las mujeres periodistas en el ejercicio de su profesión</a:t>
            </a:r>
          </a:p>
        </p:txBody>
      </p:sp>
      <p:sp>
        <p:nvSpPr>
          <p:cNvPr id="278" name="Shape 278"/>
          <p:cNvSpPr/>
          <p:nvPr/>
        </p:nvSpPr>
        <p:spPr>
          <a:xfrm>
            <a:off x="1068386" y="1812708"/>
            <a:ext cx="10119567" cy="1842821"/>
          </a:xfrm>
          <a:prstGeom prst="rect">
            <a:avLst/>
          </a:prstGeom>
          <a:solidFill>
            <a:srgbClr val="FFFFFF"/>
          </a:solidFill>
          <a:ln w="12700">
            <a:solidFill>
              <a:srgbClr val="ED7D31"/>
            </a:solidFill>
            <a:miter/>
          </a:ln>
          <a:extLst>
            <a:ext uri="{C572A759-6A51-4108-AA02-DFA0A04FC94B}">
              <ma14:wrappingTextBoxFlag xmlns="" xmlns:ma14="http://schemas.microsoft.com/office/mac/drawingml/2011/main" val="1"/>
            </a:ext>
          </a:extLst>
        </p:spPr>
        <p:txBody>
          <a:bodyPr lIns="0" tIns="0" rIns="0" bIns="0">
            <a:normAutofit/>
          </a:bodyPr>
          <a:lstStyle/>
          <a:p>
            <a:pPr lvl="0">
              <a:lnSpc>
                <a:spcPct val="90000"/>
              </a:lnSpc>
              <a:spcBef>
                <a:spcPts val="1000"/>
              </a:spcBef>
            </a:pPr>
            <a:r>
              <a:rPr sz="2000"/>
              <a:t>El </a:t>
            </a:r>
            <a:r>
              <a:rPr sz="2000" b="1">
                <a:solidFill>
                  <a:srgbClr val="C55A11"/>
                </a:solidFill>
              </a:rPr>
              <a:t>ISDEMU, desde el 2016 al 2018, ha formado a 63 comunicadoras y comunicadores institucionales de los tres órganos del Estado, Ministerio Público y municipales sobre violencia simbólica y lenguaje sexista</a:t>
            </a:r>
            <a:r>
              <a:rPr sz="2000"/>
              <a:t>; quienes cuentan con lineamientos de comunicación no sexista y aplican los “Manuales para la Igualdad Sustantiva en las Comunicaciones” y ha realizado acciones de incidencia y vigilancia de los medios de comunicación del Estado y privados, contando desde el 2017 con un Observatorio de Medios para la Igualdad (OMI)</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Shape 280"/>
          <p:cNvSpPr>
            <a:spLocks noGrp="1"/>
          </p:cNvSpPr>
          <p:nvPr>
            <p:ph type="title"/>
          </p:nvPr>
        </p:nvSpPr>
        <p:spPr>
          <a:xfrm>
            <a:off x="839787" y="300789"/>
            <a:ext cx="4848319" cy="1130968"/>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Avances reportados</a:t>
            </a:r>
          </a:p>
        </p:txBody>
      </p:sp>
      <p:sp>
        <p:nvSpPr>
          <p:cNvPr id="281" name="Shape 281"/>
          <p:cNvSpPr>
            <a:spLocks noGrp="1"/>
          </p:cNvSpPr>
          <p:nvPr>
            <p:ph type="body" idx="1"/>
          </p:nvPr>
        </p:nvSpPr>
        <p:spPr>
          <a:xfrm>
            <a:off x="1036216" y="1724365"/>
            <a:ext cx="10430361" cy="4832847"/>
          </a:xfrm>
          <a:prstGeom prst="rect">
            <a:avLst/>
          </a:prstGeom>
        </p:spPr>
        <p:txBody>
          <a:bodyPr/>
          <a:lstStyle/>
          <a:p>
            <a:pPr marL="0" lvl="0" indent="0" algn="just">
              <a:buSzTx/>
              <a:buNone/>
              <a:defRPr sz="1800"/>
            </a:pPr>
            <a:r>
              <a:rPr sz="2400"/>
              <a:t>El </a:t>
            </a:r>
            <a:r>
              <a:rPr sz="2400" b="1">
                <a:solidFill>
                  <a:srgbClr val="2F5597"/>
                </a:solidFill>
              </a:rPr>
              <a:t>MIGOBDT informa que la Asociación Salvadoreña de Radiodifusores –ASDER- adoptó como su código de conducta la Declaración sobre Principios de Ética- Lima de la AIR</a:t>
            </a:r>
            <a:r>
              <a:rPr sz="2400"/>
              <a:t>, para dar cumplimiento a la LEIV. Y la industria publicitaria a través del Consejo Nacional de la Publicidad cuenta con un Código de Autorregulación Publicitaria.</a:t>
            </a:r>
            <a:endParaRPr sz="1600"/>
          </a:p>
          <a:p>
            <a:pPr marL="0" lvl="0" indent="0" algn="just">
              <a:buSzTx/>
              <a:buNone/>
              <a:defRPr sz="1800"/>
            </a:pPr>
            <a:endParaRPr sz="2400"/>
          </a:p>
          <a:p>
            <a:pPr marL="0" lvl="0" indent="0" algn="just">
              <a:buSzTx/>
              <a:buNone/>
              <a:defRPr sz="1800"/>
            </a:pPr>
            <a:r>
              <a:rPr sz="2400"/>
              <a:t>El </a:t>
            </a:r>
            <a:r>
              <a:rPr sz="2400" b="1">
                <a:solidFill>
                  <a:srgbClr val="8F2597"/>
                </a:solidFill>
              </a:rPr>
              <a:t>MIGOBDT, ha desarrollado en el primer semestre de 2019, 3 procesos formativos dirigidos a locutores, locutoras, presentadores, presentadoras, comunicadores, comunicadoras, periodistas, estudiantes y representantes (autoridades) de la industria de la radio y televisión</a:t>
            </a:r>
            <a:r>
              <a:rPr sz="2400"/>
              <a:t>: uno con la Cámara de Locutores Profesionales de El Salvador – CALPES - y dos con la Escuela Salvadoreña de Locución - ESAL- de la Asociación Salvadoreña de Radiodifusores - ASDER. El resultado es 31 estudiantes y profesionales de las comunicaciones capacitados.</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a:spLocks noGrp="1"/>
          </p:cNvSpPr>
          <p:nvPr>
            <p:ph type="title"/>
          </p:nvPr>
        </p:nvSpPr>
        <p:spPr>
          <a:xfrm>
            <a:off x="358920" y="532799"/>
            <a:ext cx="5426543" cy="671397"/>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Seguridad ciudadana</a:t>
            </a:r>
          </a:p>
        </p:txBody>
      </p:sp>
      <p:sp>
        <p:nvSpPr>
          <p:cNvPr id="284" name="Shape 284"/>
          <p:cNvSpPr/>
          <p:nvPr/>
        </p:nvSpPr>
        <p:spPr>
          <a:xfrm>
            <a:off x="358920" y="1799601"/>
            <a:ext cx="4834873" cy="389915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a:t>La </a:t>
            </a:r>
            <a:r>
              <a:rPr sz="2800" b="1"/>
              <a:t>Encuesta Nacional de Violencia contra la Mujer 2017</a:t>
            </a:r>
            <a:r>
              <a:rPr sz="2800"/>
              <a:t>, </a:t>
            </a:r>
            <a:r>
              <a:rPr sz="2800" b="1">
                <a:solidFill>
                  <a:srgbClr val="002060"/>
                </a:solidFill>
              </a:rPr>
              <a:t>refleja que la magnitud de la violencia contra las mujeres en El Salvador</a:t>
            </a:r>
            <a:r>
              <a:rPr sz="2800"/>
              <a:t>, ha impactado a </a:t>
            </a:r>
            <a:r>
              <a:rPr sz="2800" b="1">
                <a:solidFill>
                  <a:srgbClr val="FF0000"/>
                </a:solidFill>
              </a:rPr>
              <a:t>67 de cada 100 mujeres a lo largo de la vida</a:t>
            </a:r>
            <a:r>
              <a:rPr sz="2800"/>
              <a:t> y </a:t>
            </a:r>
            <a:r>
              <a:rPr sz="2800" b="1">
                <a:solidFill>
                  <a:srgbClr val="ED7D31"/>
                </a:solidFill>
              </a:rPr>
              <a:t>34 de cada 100 mujeres ha sufrido violencia en los últimos 12 meses</a:t>
            </a:r>
            <a:r>
              <a:rPr sz="2800"/>
              <a:t>.</a:t>
            </a:r>
          </a:p>
        </p:txBody>
      </p:sp>
      <p:grpSp>
        <p:nvGrpSpPr>
          <p:cNvPr id="289" name="Group 289"/>
          <p:cNvGrpSpPr/>
          <p:nvPr/>
        </p:nvGrpSpPr>
        <p:grpSpPr>
          <a:xfrm>
            <a:off x="5449823" y="1795327"/>
            <a:ext cx="6217971" cy="3854810"/>
            <a:chOff x="0" y="-293935"/>
            <a:chExt cx="6217970" cy="3854808"/>
          </a:xfrm>
        </p:grpSpPr>
        <p:graphicFrame>
          <p:nvGraphicFramePr>
            <p:cNvPr id="285" name="Chart 285"/>
            <p:cNvGraphicFramePr/>
            <p:nvPr/>
          </p:nvGraphicFramePr>
          <p:xfrm>
            <a:off x="93648" y="-293936"/>
            <a:ext cx="5954024" cy="3170599"/>
          </p:xfrm>
          <a:graphic>
            <a:graphicData uri="http://schemas.openxmlformats.org/drawingml/2006/chart">
              <c:chart xmlns:c="http://schemas.openxmlformats.org/drawingml/2006/chart" xmlns:r="http://schemas.openxmlformats.org/officeDocument/2006/relationships" r:id="rId2"/>
            </a:graphicData>
          </a:graphic>
        </p:graphicFrame>
        <p:grpSp>
          <p:nvGrpSpPr>
            <p:cNvPr id="288" name="Group 288"/>
            <p:cNvGrpSpPr/>
            <p:nvPr/>
          </p:nvGrpSpPr>
          <p:grpSpPr>
            <a:xfrm>
              <a:off x="0" y="3165652"/>
              <a:ext cx="6217971" cy="395222"/>
              <a:chOff x="0" y="0"/>
              <a:chExt cx="6217970" cy="395221"/>
            </a:xfrm>
          </p:grpSpPr>
          <p:sp>
            <p:nvSpPr>
              <p:cNvPr id="286" name="Shape 286"/>
              <p:cNvSpPr/>
              <p:nvPr/>
            </p:nvSpPr>
            <p:spPr>
              <a:xfrm>
                <a:off x="-1" y="-1"/>
                <a:ext cx="6217972" cy="395223"/>
              </a:xfrm>
              <a:prstGeom prst="rect">
                <a:avLst/>
              </a:prstGeom>
              <a:noFill/>
              <a:ln w="6350" cap="flat">
                <a:solidFill>
                  <a:srgbClr val="AFABAB"/>
                </a:solidFill>
                <a:prstDash val="solid"/>
                <a:bevel/>
              </a:ln>
              <a:effectLst/>
            </p:spPr>
            <p:txBody>
              <a:bodyPr wrap="square" lIns="0" tIns="0" rIns="0" bIns="0" numCol="1" anchor="t">
                <a:noAutofit/>
              </a:bodyPr>
              <a:lstStyle/>
              <a:p>
                <a:pPr lvl="0">
                  <a:lnSpc>
                    <a:spcPct val="107000"/>
                  </a:lnSpc>
                  <a:spcBef>
                    <a:spcPts val="800"/>
                  </a:spcBef>
                  <a:defRPr sz="1400"/>
                </a:pPr>
                <a:endParaRPr/>
              </a:p>
            </p:txBody>
          </p:sp>
          <p:sp>
            <p:nvSpPr>
              <p:cNvPr id="287" name="Shape 287"/>
              <p:cNvSpPr/>
              <p:nvPr/>
            </p:nvSpPr>
            <p:spPr>
              <a:xfrm>
                <a:off x="-1" y="-1"/>
                <a:ext cx="6217972" cy="20591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nSpc>
                    <a:spcPct val="107000"/>
                  </a:lnSpc>
                  <a:spcBef>
                    <a:spcPts val="800"/>
                  </a:spcBef>
                  <a:defRPr sz="900"/>
                </a:lvl1pPr>
              </a:lstStyle>
              <a:p>
                <a:pPr lvl="0">
                  <a:defRPr sz="1800"/>
                </a:pPr>
                <a:r>
                  <a:rPr sz="900"/>
                  <a:t>Fuente: ISDEMU. Elaboración propia sobre la base de la Encuesta Nacional de Violencia contra la mujer. DIGESTYC. 2017</a:t>
                </a:r>
              </a:p>
            </p:txBody>
          </p:sp>
        </p:grpSp>
      </p:gr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Shape 291"/>
          <p:cNvSpPr>
            <a:spLocks noGrp="1"/>
          </p:cNvSpPr>
          <p:nvPr>
            <p:ph type="title"/>
          </p:nvPr>
        </p:nvSpPr>
        <p:spPr>
          <a:xfrm>
            <a:off x="839787" y="300789"/>
            <a:ext cx="4848319" cy="1130968"/>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Avances reportados</a:t>
            </a:r>
          </a:p>
        </p:txBody>
      </p:sp>
      <p:sp>
        <p:nvSpPr>
          <p:cNvPr id="292" name="Shape 292"/>
          <p:cNvSpPr>
            <a:spLocks noGrp="1"/>
          </p:cNvSpPr>
          <p:nvPr>
            <p:ph type="body" idx="1"/>
          </p:nvPr>
        </p:nvSpPr>
        <p:spPr>
          <a:xfrm>
            <a:off x="839787" y="1431755"/>
            <a:ext cx="10864534" cy="4767877"/>
          </a:xfrm>
          <a:prstGeom prst="rect">
            <a:avLst/>
          </a:prstGeom>
        </p:spPr>
        <p:txBody>
          <a:bodyPr/>
          <a:lstStyle/>
          <a:p>
            <a:pPr marL="0" lvl="0" indent="0">
              <a:lnSpc>
                <a:spcPct val="81000"/>
              </a:lnSpc>
              <a:buSzTx/>
              <a:buNone/>
              <a:defRPr sz="1800"/>
            </a:pPr>
            <a:r>
              <a:rPr sz="2400" b="1">
                <a:solidFill>
                  <a:srgbClr val="7030A0"/>
                </a:solidFill>
              </a:rPr>
              <a:t>Estrategia de Prevención del Feminicidio y la Violencia Sexual</a:t>
            </a:r>
            <a:r>
              <a:rPr sz="2400" b="1"/>
              <a:t>:</a:t>
            </a:r>
            <a:endParaRPr sz="1600"/>
          </a:p>
          <a:p>
            <a:pPr marL="0" lvl="0" indent="0">
              <a:lnSpc>
                <a:spcPct val="81000"/>
              </a:lnSpc>
              <a:buSzTx/>
              <a:buNone/>
              <a:defRPr sz="1800"/>
            </a:pPr>
            <a:endParaRPr sz="2400" b="1"/>
          </a:p>
          <a:p>
            <a:pPr marL="514350" lvl="0" indent="-514350">
              <a:lnSpc>
                <a:spcPct val="81000"/>
              </a:lnSpc>
              <a:buClr>
                <a:srgbClr val="548235"/>
              </a:buClr>
              <a:defRPr sz="1800"/>
            </a:pPr>
            <a:r>
              <a:rPr sz="2400" b="1">
                <a:solidFill>
                  <a:srgbClr val="548235"/>
                </a:solidFill>
              </a:rPr>
              <a:t>43 instituciones se comprometen a ejecutar acciones de prevención del feminicidio y la violencia sexual </a:t>
            </a:r>
            <a:r>
              <a:rPr sz="2400"/>
              <a:t>al interior de sus instituciones y con la población que atienden.</a:t>
            </a:r>
            <a:endParaRPr sz="1600"/>
          </a:p>
          <a:p>
            <a:pPr marL="514350" lvl="0" indent="-514350">
              <a:lnSpc>
                <a:spcPct val="81000"/>
              </a:lnSpc>
              <a:buClr>
                <a:srgbClr val="0070C0"/>
              </a:buClr>
              <a:defRPr sz="1800"/>
            </a:pPr>
            <a:r>
              <a:rPr sz="2400" b="1">
                <a:solidFill>
                  <a:srgbClr val="0070C0"/>
                </a:solidFill>
              </a:rPr>
              <a:t>41 instituciones de los tres órganos del Estado </a:t>
            </a:r>
            <a:r>
              <a:rPr sz="2400"/>
              <a:t>informan sobre la ejecución de acciones para prevenir el feminicidio y violencia sexual; </a:t>
            </a:r>
            <a:r>
              <a:rPr sz="2400" b="1">
                <a:solidFill>
                  <a:srgbClr val="0070C0"/>
                </a:solidFill>
              </a:rPr>
              <a:t>y han implementado 346 campañas de prevención de la violencia contra las mujeres</a:t>
            </a:r>
            <a:r>
              <a:rPr sz="2400">
                <a:solidFill>
                  <a:srgbClr val="0070C0"/>
                </a:solidFill>
              </a:rPr>
              <a:t>, </a:t>
            </a:r>
            <a:r>
              <a:rPr sz="2400" b="1">
                <a:solidFill>
                  <a:srgbClr val="0070C0"/>
                </a:solidFill>
              </a:rPr>
              <a:t>informando y sensibilizando a más de 4 millones de personas</a:t>
            </a:r>
            <a:r>
              <a:rPr sz="2400"/>
              <a:t> (4, 030,806 personas).</a:t>
            </a:r>
            <a:endParaRPr sz="1600"/>
          </a:p>
          <a:p>
            <a:pPr marL="514350" lvl="0" indent="-514350">
              <a:lnSpc>
                <a:spcPct val="81000"/>
              </a:lnSpc>
              <a:buClr>
                <a:srgbClr val="548235"/>
              </a:buClr>
              <a:defRPr sz="1800"/>
            </a:pPr>
            <a:r>
              <a:rPr sz="2400" b="1">
                <a:solidFill>
                  <a:srgbClr val="548235"/>
                </a:solidFill>
              </a:rPr>
              <a:t>12 instituciones participan en la Campaña contra el acoso sexual callejero en el Centro de Gobierno y calles aledañas</a:t>
            </a:r>
            <a:r>
              <a:rPr sz="2400"/>
              <a:t>, coordinada por la PGR. </a:t>
            </a:r>
            <a:endParaRPr sz="1600"/>
          </a:p>
          <a:p>
            <a:pPr marL="514350" lvl="0" indent="-514350">
              <a:lnSpc>
                <a:spcPct val="81000"/>
              </a:lnSpc>
              <a:defRPr sz="1800"/>
            </a:pPr>
            <a:r>
              <a:rPr sz="2400"/>
              <a:t>Se formula la </a:t>
            </a:r>
            <a:r>
              <a:rPr sz="2400" b="1">
                <a:solidFill>
                  <a:srgbClr val="0070C0"/>
                </a:solidFill>
              </a:rPr>
              <a:t>Estrategia de Prevención y Atención de la Violencia Sexual a Niñas y Adolescentes; con la participación de 16 instituciones</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Shape 294"/>
          <p:cNvSpPr>
            <a:spLocks noGrp="1"/>
          </p:cNvSpPr>
          <p:nvPr>
            <p:ph type="title"/>
          </p:nvPr>
        </p:nvSpPr>
        <p:spPr>
          <a:xfrm>
            <a:off x="764095" y="438563"/>
            <a:ext cx="4848320" cy="1130968"/>
          </a:xfrm>
          <a:prstGeom prst="rect">
            <a:avLst/>
          </a:prstGeom>
        </p:spPr>
        <p:txBody>
          <a:bodyPr lIns="0" tIns="0" rIns="0" bIns="0" anchor="ctr"/>
          <a:lstStyle>
            <a:lvl1pPr>
              <a:defRPr b="1">
                <a:solidFill>
                  <a:srgbClr val="002060"/>
                </a:solidFill>
                <a:latin typeface="Bembo Std"/>
                <a:ea typeface="Bembo Std"/>
                <a:cs typeface="Bembo Std"/>
                <a:sym typeface="Bembo Std"/>
              </a:defRPr>
            </a:lvl1pPr>
          </a:lstStyle>
          <a:p>
            <a:pPr lvl="0">
              <a:defRPr sz="1800" b="0">
                <a:solidFill>
                  <a:srgbClr val="000000"/>
                </a:solidFill>
              </a:defRPr>
            </a:pPr>
            <a:r>
              <a:rPr sz="3200" b="1">
                <a:solidFill>
                  <a:srgbClr val="002060"/>
                </a:solidFill>
              </a:rPr>
              <a:t>Avances reportados</a:t>
            </a:r>
          </a:p>
        </p:txBody>
      </p:sp>
      <p:sp>
        <p:nvSpPr>
          <p:cNvPr id="295" name="Shape 295"/>
          <p:cNvSpPr>
            <a:spLocks noGrp="1"/>
          </p:cNvSpPr>
          <p:nvPr>
            <p:ph type="body" idx="1"/>
          </p:nvPr>
        </p:nvSpPr>
        <p:spPr>
          <a:xfrm>
            <a:off x="784923" y="1779229"/>
            <a:ext cx="10809670" cy="4498396"/>
          </a:xfrm>
          <a:prstGeom prst="rect">
            <a:avLst/>
          </a:prstGeom>
        </p:spPr>
        <p:txBody>
          <a:bodyPr>
            <a:normAutofit lnSpcReduction="10000"/>
          </a:bodyPr>
          <a:lstStyle/>
          <a:p>
            <a:pPr marL="0" lvl="0" indent="0">
              <a:buSzTx/>
              <a:buNone/>
              <a:defRPr sz="1800"/>
            </a:pPr>
            <a:r>
              <a:rPr sz="2200" b="1">
                <a:solidFill>
                  <a:srgbClr val="0070C0"/>
                </a:solidFill>
              </a:rPr>
              <a:t>Estrategia de Prevención de violencia contra las mujeres a nivel municipal</a:t>
            </a:r>
            <a:r>
              <a:rPr sz="2200" b="1"/>
              <a:t>:</a:t>
            </a:r>
            <a:endParaRPr sz="1400"/>
          </a:p>
          <a:p>
            <a:pPr marL="538842" lvl="0" indent="-538842">
              <a:defRPr sz="1800"/>
            </a:pPr>
            <a:r>
              <a:rPr sz="2200" b="1"/>
              <a:t>Se han fortalecido las capacidades de 1,044 profesionales de equipos multidisciplinarios</a:t>
            </a:r>
            <a:r>
              <a:rPr sz="2200"/>
              <a:t>: 845 mujeres y 199 hombres; que pertenecen a más de 23 instituciones responsables de brindar atención a mujeres que enfrentan violencia basada en género.</a:t>
            </a:r>
            <a:endParaRPr sz="1400"/>
          </a:p>
          <a:p>
            <a:pPr marL="538842" lvl="0" indent="-538842">
              <a:buClr>
                <a:srgbClr val="993300"/>
              </a:buClr>
              <a:defRPr sz="1800"/>
            </a:pPr>
            <a:r>
              <a:rPr sz="2200" b="1">
                <a:solidFill>
                  <a:srgbClr val="993300"/>
                </a:solidFill>
              </a:rPr>
              <a:t>Se han elaborado inter institucionalmente, 21 rutas locales de atención a mujeres que enfrentan violencia</a:t>
            </a:r>
            <a:r>
              <a:rPr sz="2200"/>
              <a:t> en 21 municipios priorizados.</a:t>
            </a:r>
            <a:endParaRPr sz="1400"/>
          </a:p>
          <a:p>
            <a:pPr marL="538842" lvl="0" indent="-538842">
              <a:defRPr sz="1800"/>
            </a:pPr>
            <a:r>
              <a:rPr sz="2200" b="1"/>
              <a:t>Se han fortalecido las capacidades de 47 Comités Municipales de Prevención de Violencia</a:t>
            </a:r>
            <a:r>
              <a:rPr sz="2200"/>
              <a:t>, a través de 162 jornadas de sensibilización dirigidas a sus integrantes, para el abordaje de los diferentes tipos de violencia contra las mujeres. </a:t>
            </a:r>
            <a:endParaRPr sz="1400"/>
          </a:p>
          <a:p>
            <a:pPr marL="538842" lvl="0" indent="-538842">
              <a:buClr>
                <a:srgbClr val="993300"/>
              </a:buClr>
              <a:defRPr sz="1800"/>
            </a:pPr>
            <a:r>
              <a:rPr sz="2200" b="1">
                <a:solidFill>
                  <a:srgbClr val="993300"/>
                </a:solidFill>
              </a:rPr>
              <a:t>Se ha instalado un total de 759 ventanillas para la promoción y difusión de los derechos de las mujeres</a:t>
            </a:r>
            <a:r>
              <a:rPr sz="2200"/>
              <a:t>, en centros educativos de los municipios priorizados; habiéndose </a:t>
            </a:r>
            <a:r>
              <a:rPr sz="2200" b="1">
                <a:solidFill>
                  <a:srgbClr val="993300"/>
                </a:solidFill>
              </a:rPr>
              <a:t>atendido a una población total de 31,539 personas</a:t>
            </a:r>
            <a:r>
              <a:rPr sz="2200"/>
              <a:t>: 18,615 mujeres y 12,924 hombres</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a:spLocks noGrp="1"/>
          </p:cNvSpPr>
          <p:nvPr>
            <p:ph type="title"/>
          </p:nvPr>
        </p:nvSpPr>
        <p:spPr>
          <a:xfrm>
            <a:off x="651528" y="611685"/>
            <a:ext cx="6493702" cy="671396"/>
          </a:xfrm>
          <a:prstGeom prst="rect">
            <a:avLst/>
          </a:prstGeom>
        </p:spPr>
        <p:txBody>
          <a:bodyPr lIns="0" tIns="0" rIns="0" bIns="0" anchor="ctr"/>
          <a:lstStyle/>
          <a:p>
            <a:pPr lvl="0" defTabSz="731520">
              <a:defRPr sz="1800"/>
            </a:pPr>
            <a:r>
              <a:rPr sz="2240" b="1">
                <a:solidFill>
                  <a:srgbClr val="002060"/>
                </a:solidFill>
                <a:latin typeface="Bembo Std"/>
                <a:ea typeface="Bembo Std"/>
                <a:cs typeface="Bembo Std"/>
                <a:sym typeface="Bembo Std"/>
              </a:rPr>
              <a:t>Ámbito institucional</a:t>
            </a:r>
            <a:br>
              <a:rPr sz="2240" b="1">
                <a:solidFill>
                  <a:srgbClr val="002060"/>
                </a:solidFill>
                <a:latin typeface="Bembo Std"/>
                <a:ea typeface="Bembo Std"/>
                <a:cs typeface="Bembo Std"/>
                <a:sym typeface="Bembo Std"/>
              </a:rPr>
            </a:br>
            <a:r>
              <a:rPr sz="2240" b="1">
                <a:solidFill>
                  <a:srgbClr val="002060"/>
                </a:solidFill>
                <a:latin typeface="Bembo Std"/>
                <a:ea typeface="Bembo Std"/>
                <a:cs typeface="Bembo Std"/>
                <a:sym typeface="Bembo Std"/>
              </a:rPr>
              <a:t>Avances reportados</a:t>
            </a:r>
          </a:p>
        </p:txBody>
      </p:sp>
      <p:sp>
        <p:nvSpPr>
          <p:cNvPr id="298" name="Shape 298"/>
          <p:cNvSpPr/>
          <p:nvPr/>
        </p:nvSpPr>
        <p:spPr>
          <a:xfrm>
            <a:off x="651528" y="1964194"/>
            <a:ext cx="11199097" cy="430258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000" b="1">
                <a:solidFill>
                  <a:srgbClr val="7030A0"/>
                </a:solidFill>
              </a:rPr>
              <a:t>De 20 instituciones que conforman la Comisión Técnica Especializada, 15 reportan que cuentan con al menos un plan, política, acciones y/o estrategias</a:t>
            </a:r>
            <a:r>
              <a:rPr sz="2000"/>
              <a:t> encaminadas a la prevención, atención y erradicación de la violencia contra las niñas y adolescentes, mujeres adultas y adultas mayores en sus diversas manifestaciones. </a:t>
            </a:r>
          </a:p>
          <a:p>
            <a:pPr lvl="0"/>
            <a:endParaRPr sz="2000"/>
          </a:p>
          <a:p>
            <a:pPr lvl="0"/>
            <a:r>
              <a:rPr sz="2000" b="1">
                <a:solidFill>
                  <a:srgbClr val="7030A0"/>
                </a:solidFill>
              </a:rPr>
              <a:t>Al menos 5 instituciones de la CTE reportan que han establecido relaciones de coordinación con 19 organizaciones de la sociedad civil</a:t>
            </a:r>
            <a:r>
              <a:rPr sz="2000"/>
              <a:t>, que participan en la promoción y la protección del derecho a una vida libre de violencia</a:t>
            </a:r>
          </a:p>
          <a:p>
            <a:pPr lvl="0"/>
            <a:endParaRPr sz="2000"/>
          </a:p>
          <a:p>
            <a:pPr lvl="0"/>
            <a:r>
              <a:rPr sz="2000" b="1">
                <a:solidFill>
                  <a:srgbClr val="7030A0"/>
                </a:solidFill>
              </a:rPr>
              <a:t>23 instituciones que integran la CTE y 43 instituciones que han asumido compromisos en el marco de la Estrategia, participan en la implementación de dos campañas</a:t>
            </a:r>
            <a:r>
              <a:rPr sz="2000"/>
              <a:t>: una, sobre Prevención y Detección del Acoso Sexual y Laboral en instituciones públicas. La segunda, una campaña informativa sobre las Rutas de Atención a mujeres, niñas y adolescentes que enfrentan violencia y los servicios proporcionados por las UIAEM.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p:nvPr/>
        </p:nvSpPr>
        <p:spPr>
          <a:xfrm>
            <a:off x="8080772" y="3020036"/>
            <a:ext cx="2039589" cy="1566056"/>
          </a:xfrm>
          <a:custGeom>
            <a:avLst/>
            <a:gdLst/>
            <a:ahLst/>
            <a:cxnLst>
              <a:cxn ang="0">
                <a:pos x="wd2" y="hd2"/>
              </a:cxn>
              <a:cxn ang="5400000">
                <a:pos x="wd2" y="hd2"/>
              </a:cxn>
              <a:cxn ang="10800000">
                <a:pos x="wd2" y="hd2"/>
              </a:cxn>
              <a:cxn ang="16200000">
                <a:pos x="wd2" y="hd2"/>
              </a:cxn>
            </a:cxnLst>
            <a:rect l="0" t="0" r="r" b="b"/>
            <a:pathLst>
              <a:path w="21600" h="21600" extrusionOk="0">
                <a:moveTo>
                  <a:pt x="12849" y="10026"/>
                </a:moveTo>
                <a:lnTo>
                  <a:pt x="21600" y="10026"/>
                </a:lnTo>
                <a:lnTo>
                  <a:pt x="5708" y="0"/>
                </a:lnTo>
                <a:lnTo>
                  <a:pt x="0" y="0"/>
                </a:lnTo>
                <a:lnTo>
                  <a:pt x="1201" y="7033"/>
                </a:lnTo>
                <a:lnTo>
                  <a:pt x="14821" y="21600"/>
                </a:lnTo>
                <a:lnTo>
                  <a:pt x="12849" y="10026"/>
                </a:lnTo>
              </a:path>
            </a:pathLst>
          </a:custGeom>
          <a:solidFill>
            <a:srgbClr val="99330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0" name="Shape 60"/>
          <p:cNvSpPr/>
          <p:nvPr/>
        </p:nvSpPr>
        <p:spPr>
          <a:xfrm>
            <a:off x="6974771" y="2351519"/>
            <a:ext cx="1421866" cy="1067945"/>
          </a:xfrm>
          <a:custGeom>
            <a:avLst/>
            <a:gdLst/>
            <a:ahLst/>
            <a:cxnLst>
              <a:cxn ang="0">
                <a:pos x="wd2" y="hd2"/>
              </a:cxn>
              <a:cxn ang="5400000">
                <a:pos x="wd2" y="hd2"/>
              </a:cxn>
              <a:cxn ang="10800000">
                <a:pos x="wd2" y="hd2"/>
              </a:cxn>
              <a:cxn ang="16200000">
                <a:pos x="wd2" y="hd2"/>
              </a:cxn>
            </a:cxnLst>
            <a:rect l="0" t="0" r="r" b="b"/>
            <a:pathLst>
              <a:path w="21600" h="21600" extrusionOk="0">
                <a:moveTo>
                  <a:pt x="14758" y="11345"/>
                </a:moveTo>
                <a:lnTo>
                  <a:pt x="21600" y="11345"/>
                </a:lnTo>
                <a:lnTo>
                  <a:pt x="4415" y="256"/>
                </a:lnTo>
                <a:lnTo>
                  <a:pt x="0" y="0"/>
                </a:lnTo>
                <a:lnTo>
                  <a:pt x="1716" y="5466"/>
                </a:lnTo>
                <a:lnTo>
                  <a:pt x="16468" y="21600"/>
                </a:lnTo>
                <a:lnTo>
                  <a:pt x="14758" y="11345"/>
                </a:lnTo>
              </a:path>
            </a:pathLst>
          </a:custGeom>
          <a:solidFill>
            <a:srgbClr val="54823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1" name="Shape 61"/>
          <p:cNvSpPr/>
          <p:nvPr/>
        </p:nvSpPr>
        <p:spPr>
          <a:xfrm>
            <a:off x="6068667" y="1784591"/>
            <a:ext cx="951612" cy="691086"/>
          </a:xfrm>
          <a:custGeom>
            <a:avLst/>
            <a:gdLst/>
            <a:ahLst/>
            <a:cxnLst>
              <a:cxn ang="0">
                <a:pos x="wd2" y="hd2"/>
              </a:cxn>
              <a:cxn ang="5400000">
                <a:pos x="wd2" y="hd2"/>
              </a:cxn>
              <a:cxn ang="10800000">
                <a:pos x="wd2" y="hd2"/>
              </a:cxn>
              <a:cxn ang="16200000">
                <a:pos x="wd2" y="hd2"/>
              </a:cxn>
            </a:cxnLst>
            <a:rect l="0" t="0" r="r" b="b"/>
            <a:pathLst>
              <a:path w="21600" h="21600" extrusionOk="0">
                <a:moveTo>
                  <a:pt x="16845" y="14121"/>
                </a:moveTo>
                <a:lnTo>
                  <a:pt x="21600" y="14412"/>
                </a:lnTo>
                <a:lnTo>
                  <a:pt x="0" y="0"/>
                </a:lnTo>
                <a:lnTo>
                  <a:pt x="19113" y="21600"/>
                </a:lnTo>
                <a:lnTo>
                  <a:pt x="16845" y="14121"/>
                </a:lnTo>
              </a:path>
            </a:pathLst>
          </a:custGeom>
          <a:solidFill>
            <a:srgbClr val="002060"/>
          </a:solidFill>
          <a:ln w="12700">
            <a:miter lim="400000"/>
          </a:ln>
        </p:spPr>
        <p:txBody>
          <a:bodyPr lIns="0" tIns="0" rIns="0" bIns="0" anchor="ctr"/>
          <a:lstStyle/>
          <a:p>
            <a:pPr lvl="0">
              <a:defRPr sz="3200">
                <a:solidFill>
                  <a:srgbClr val="002060"/>
                </a:solidFill>
                <a:latin typeface="Open Sans Light"/>
                <a:ea typeface="Open Sans Light"/>
                <a:cs typeface="Open Sans Light"/>
                <a:sym typeface="Open Sans Light"/>
              </a:defRPr>
            </a:pPr>
            <a:endParaRPr/>
          </a:p>
        </p:txBody>
      </p:sp>
      <p:sp>
        <p:nvSpPr>
          <p:cNvPr id="62" name="Shape 62"/>
          <p:cNvSpPr/>
          <p:nvPr/>
        </p:nvSpPr>
        <p:spPr>
          <a:xfrm>
            <a:off x="9427637" y="3855682"/>
            <a:ext cx="2389217" cy="186463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269" y="0"/>
                </a:lnTo>
                <a:lnTo>
                  <a:pt x="21580" y="8262"/>
                </a:lnTo>
                <a:lnTo>
                  <a:pt x="18586" y="8262"/>
                </a:lnTo>
                <a:lnTo>
                  <a:pt x="21600" y="8290"/>
                </a:lnTo>
                <a:lnTo>
                  <a:pt x="12958" y="21600"/>
                </a:lnTo>
                <a:lnTo>
                  <a:pt x="12296" y="17892"/>
                </a:lnTo>
                <a:lnTo>
                  <a:pt x="12938" y="21596"/>
                </a:lnTo>
                <a:lnTo>
                  <a:pt x="1689" y="9756"/>
                </a:lnTo>
                <a:close/>
              </a:path>
            </a:pathLst>
          </a:custGeom>
          <a:solidFill>
            <a:srgbClr val="FFC00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3" name="Shape 63"/>
          <p:cNvSpPr/>
          <p:nvPr/>
        </p:nvSpPr>
        <p:spPr>
          <a:xfrm>
            <a:off x="9876593" y="4132593"/>
            <a:ext cx="871323" cy="288010"/>
          </a:xfrm>
          <a:custGeom>
            <a:avLst/>
            <a:gdLst/>
            <a:ahLst/>
            <a:cxnLst>
              <a:cxn ang="0">
                <a:pos x="wd2" y="hd2"/>
              </a:cxn>
              <a:cxn ang="5400000">
                <a:pos x="wd2" y="hd2"/>
              </a:cxn>
              <a:cxn ang="10800000">
                <a:pos x="wd2" y="hd2"/>
              </a:cxn>
              <a:cxn ang="16200000">
                <a:pos x="wd2" y="hd2"/>
              </a:cxn>
            </a:cxnLst>
            <a:rect l="0" t="0" r="r" b="b"/>
            <a:pathLst>
              <a:path w="21600" h="21600" extrusionOk="0">
                <a:moveTo>
                  <a:pt x="21600" y="10786"/>
                </a:moveTo>
                <a:cubicBezTo>
                  <a:pt x="21600" y="16763"/>
                  <a:pt x="16762" y="21600"/>
                  <a:pt x="10800" y="21600"/>
                </a:cubicBezTo>
                <a:cubicBezTo>
                  <a:pt x="4838" y="21600"/>
                  <a:pt x="0" y="16763"/>
                  <a:pt x="0" y="10786"/>
                </a:cubicBezTo>
                <a:cubicBezTo>
                  <a:pt x="0" y="4837"/>
                  <a:pt x="4838" y="0"/>
                  <a:pt x="10800" y="0"/>
                </a:cubicBezTo>
                <a:cubicBezTo>
                  <a:pt x="16762" y="0"/>
                  <a:pt x="21600" y="4837"/>
                  <a:pt x="21600" y="10786"/>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4" name="Shape 64"/>
          <p:cNvSpPr/>
          <p:nvPr/>
        </p:nvSpPr>
        <p:spPr>
          <a:xfrm>
            <a:off x="10001121" y="4188302"/>
            <a:ext cx="622268" cy="174952"/>
          </a:xfrm>
          <a:custGeom>
            <a:avLst/>
            <a:gdLst/>
            <a:ahLst/>
            <a:cxnLst>
              <a:cxn ang="0">
                <a:pos x="wd2" y="hd2"/>
              </a:cxn>
              <a:cxn ang="5400000">
                <a:pos x="wd2" y="hd2"/>
              </a:cxn>
              <a:cxn ang="10800000">
                <a:pos x="wd2" y="hd2"/>
              </a:cxn>
              <a:cxn ang="16200000">
                <a:pos x="wd2" y="hd2"/>
              </a:cxn>
            </a:cxnLst>
            <a:rect l="0" t="0" r="r" b="b"/>
            <a:pathLst>
              <a:path w="21600" h="21600" extrusionOk="0">
                <a:moveTo>
                  <a:pt x="21600" y="10777"/>
                </a:moveTo>
                <a:cubicBezTo>
                  <a:pt x="21600" y="16759"/>
                  <a:pt x="16761" y="21600"/>
                  <a:pt x="10800" y="21600"/>
                </a:cubicBezTo>
                <a:cubicBezTo>
                  <a:pt x="4839" y="21600"/>
                  <a:pt x="0" y="16759"/>
                  <a:pt x="0" y="10777"/>
                </a:cubicBezTo>
                <a:cubicBezTo>
                  <a:pt x="0" y="4795"/>
                  <a:pt x="4839" y="0"/>
                  <a:pt x="10800" y="0"/>
                </a:cubicBezTo>
                <a:cubicBezTo>
                  <a:pt x="16761" y="0"/>
                  <a:pt x="21600" y="4795"/>
                  <a:pt x="21600" y="10777"/>
                </a:cubicBezTo>
              </a:path>
            </a:pathLst>
          </a:custGeom>
          <a:solidFill>
            <a:srgbClr val="FFC00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5" name="Shape 65"/>
          <p:cNvSpPr/>
          <p:nvPr/>
        </p:nvSpPr>
        <p:spPr>
          <a:xfrm>
            <a:off x="8505150" y="3378872"/>
            <a:ext cx="691087" cy="229024"/>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77"/>
                  <a:pt x="16763" y="21600"/>
                  <a:pt x="10800" y="21600"/>
                </a:cubicBezTo>
                <a:cubicBezTo>
                  <a:pt x="4837" y="21600"/>
                  <a:pt x="0" y="16777"/>
                  <a:pt x="0" y="10800"/>
                </a:cubicBezTo>
                <a:cubicBezTo>
                  <a:pt x="0" y="4858"/>
                  <a:pt x="4837" y="0"/>
                  <a:pt x="10800" y="0"/>
                </a:cubicBezTo>
                <a:cubicBezTo>
                  <a:pt x="16763" y="0"/>
                  <a:pt x="21600" y="4858"/>
                  <a:pt x="21600" y="10800"/>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6" name="Shape 66"/>
          <p:cNvSpPr/>
          <p:nvPr/>
        </p:nvSpPr>
        <p:spPr>
          <a:xfrm>
            <a:off x="8603463" y="3423113"/>
            <a:ext cx="494463" cy="140541"/>
          </a:xfrm>
          <a:custGeom>
            <a:avLst/>
            <a:gdLst/>
            <a:ahLst/>
            <a:cxnLst>
              <a:cxn ang="0">
                <a:pos x="wd2" y="hd2"/>
              </a:cxn>
              <a:cxn ang="5400000">
                <a:pos x="wd2" y="hd2"/>
              </a:cxn>
              <a:cxn ang="10800000">
                <a:pos x="wd2" y="hd2"/>
              </a:cxn>
              <a:cxn ang="16200000">
                <a:pos x="wd2" y="hd2"/>
              </a:cxn>
            </a:cxnLst>
            <a:rect l="0" t="0" r="r" b="b"/>
            <a:pathLst>
              <a:path w="21600" h="21600" extrusionOk="0">
                <a:moveTo>
                  <a:pt x="21600" y="10771"/>
                </a:moveTo>
                <a:cubicBezTo>
                  <a:pt x="21600" y="16730"/>
                  <a:pt x="16777" y="21600"/>
                  <a:pt x="10800" y="21600"/>
                </a:cubicBezTo>
                <a:cubicBezTo>
                  <a:pt x="4840" y="21600"/>
                  <a:pt x="0" y="16730"/>
                  <a:pt x="0" y="10771"/>
                </a:cubicBezTo>
                <a:cubicBezTo>
                  <a:pt x="0" y="4813"/>
                  <a:pt x="4840" y="0"/>
                  <a:pt x="10800" y="0"/>
                </a:cubicBezTo>
                <a:cubicBezTo>
                  <a:pt x="16777" y="0"/>
                  <a:pt x="21600" y="4813"/>
                  <a:pt x="21600" y="10771"/>
                </a:cubicBezTo>
              </a:path>
            </a:pathLst>
          </a:custGeom>
          <a:solidFill>
            <a:srgbClr val="99330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7" name="Shape 67"/>
          <p:cNvSpPr/>
          <p:nvPr/>
        </p:nvSpPr>
        <p:spPr>
          <a:xfrm>
            <a:off x="8826300" y="2387567"/>
            <a:ext cx="50419" cy="110563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121"/>
                </a:lnTo>
                <a:cubicBezTo>
                  <a:pt x="21600" y="21382"/>
                  <a:pt x="16764" y="21600"/>
                  <a:pt x="10800" y="21600"/>
                </a:cubicBezTo>
                <a:cubicBezTo>
                  <a:pt x="4836" y="21600"/>
                  <a:pt x="0" y="21382"/>
                  <a:pt x="0" y="21121"/>
                </a:cubicBezTo>
                <a:lnTo>
                  <a:pt x="0" y="0"/>
                </a:lnTo>
              </a:path>
            </a:pathLst>
          </a:custGeom>
          <a:solidFill>
            <a:srgbClr val="44546A"/>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8" name="Shape 68"/>
          <p:cNvSpPr/>
          <p:nvPr/>
        </p:nvSpPr>
        <p:spPr>
          <a:xfrm>
            <a:off x="8367514" y="2387568"/>
            <a:ext cx="967996" cy="50419"/>
          </a:xfrm>
          <a:custGeom>
            <a:avLst/>
            <a:gdLst/>
            <a:ahLst/>
            <a:cxnLst>
              <a:cxn ang="0">
                <a:pos x="wd2" y="hd2"/>
              </a:cxn>
              <a:cxn ang="5400000">
                <a:pos x="wd2" y="hd2"/>
              </a:cxn>
              <a:cxn ang="10800000">
                <a:pos x="wd2" y="hd2"/>
              </a:cxn>
              <a:cxn ang="16200000">
                <a:pos x="wd2" y="hd2"/>
              </a:cxn>
            </a:cxnLst>
            <a:rect l="0" t="0" r="r" b="b"/>
            <a:pathLst>
              <a:path w="21600" h="21600" extrusionOk="0">
                <a:moveTo>
                  <a:pt x="21045" y="21600"/>
                </a:moveTo>
                <a:lnTo>
                  <a:pt x="555" y="21600"/>
                </a:lnTo>
                <a:cubicBezTo>
                  <a:pt x="249" y="21600"/>
                  <a:pt x="0" y="16764"/>
                  <a:pt x="0" y="10800"/>
                </a:cubicBezTo>
                <a:cubicBezTo>
                  <a:pt x="0" y="4836"/>
                  <a:pt x="249" y="0"/>
                  <a:pt x="555" y="0"/>
                </a:cubicBezTo>
                <a:lnTo>
                  <a:pt x="21045" y="0"/>
                </a:lnTo>
                <a:cubicBezTo>
                  <a:pt x="21351" y="0"/>
                  <a:pt x="21600" y="4836"/>
                  <a:pt x="21600" y="10800"/>
                </a:cubicBezTo>
                <a:cubicBezTo>
                  <a:pt x="21600" y="16764"/>
                  <a:pt x="21351" y="21600"/>
                  <a:pt x="21045" y="21600"/>
                </a:cubicBezTo>
              </a:path>
            </a:pathLst>
          </a:custGeom>
          <a:solidFill>
            <a:srgbClr val="99330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69" name="Shape 69"/>
          <p:cNvSpPr/>
          <p:nvPr/>
        </p:nvSpPr>
        <p:spPr>
          <a:xfrm>
            <a:off x="7410618" y="2661200"/>
            <a:ext cx="481355" cy="160205"/>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27"/>
                  <a:pt x="16759" y="21600"/>
                  <a:pt x="10800" y="21600"/>
                </a:cubicBezTo>
                <a:cubicBezTo>
                  <a:pt x="4841" y="21600"/>
                  <a:pt x="0" y="16727"/>
                  <a:pt x="0" y="10800"/>
                </a:cubicBezTo>
                <a:cubicBezTo>
                  <a:pt x="0" y="4873"/>
                  <a:pt x="4841" y="0"/>
                  <a:pt x="10800" y="0"/>
                </a:cubicBezTo>
                <a:cubicBezTo>
                  <a:pt x="16759" y="0"/>
                  <a:pt x="21600" y="4873"/>
                  <a:pt x="21600" y="10800"/>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70" name="Shape 70"/>
          <p:cNvSpPr/>
          <p:nvPr/>
        </p:nvSpPr>
        <p:spPr>
          <a:xfrm>
            <a:off x="7479437" y="2692331"/>
            <a:ext cx="343719" cy="96307"/>
          </a:xfrm>
          <a:custGeom>
            <a:avLst/>
            <a:gdLst/>
            <a:ahLst/>
            <a:cxnLst>
              <a:cxn ang="0">
                <a:pos x="wd2" y="hd2"/>
              </a:cxn>
              <a:cxn ang="5400000">
                <a:pos x="wd2" y="hd2"/>
              </a:cxn>
              <a:cxn ang="10800000">
                <a:pos x="wd2" y="hd2"/>
              </a:cxn>
              <a:cxn ang="16200000">
                <a:pos x="wd2" y="hd2"/>
              </a:cxn>
            </a:cxnLst>
            <a:rect l="0" t="0" r="r" b="b"/>
            <a:pathLst>
              <a:path w="21600" h="21600" extrusionOk="0">
                <a:moveTo>
                  <a:pt x="21600" y="10841"/>
                </a:moveTo>
                <a:cubicBezTo>
                  <a:pt x="21600" y="16800"/>
                  <a:pt x="16761" y="21600"/>
                  <a:pt x="10800" y="21600"/>
                </a:cubicBezTo>
                <a:cubicBezTo>
                  <a:pt x="4839" y="21600"/>
                  <a:pt x="0" y="16800"/>
                  <a:pt x="0" y="10841"/>
                </a:cubicBezTo>
                <a:cubicBezTo>
                  <a:pt x="0" y="4883"/>
                  <a:pt x="4839" y="0"/>
                  <a:pt x="10800" y="0"/>
                </a:cubicBezTo>
                <a:cubicBezTo>
                  <a:pt x="16761" y="0"/>
                  <a:pt x="21600" y="4883"/>
                  <a:pt x="21600" y="10841"/>
                </a:cubicBezTo>
              </a:path>
            </a:pathLst>
          </a:custGeom>
          <a:solidFill>
            <a:srgbClr val="54823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71" name="Shape 71"/>
          <p:cNvSpPr/>
          <p:nvPr/>
        </p:nvSpPr>
        <p:spPr>
          <a:xfrm>
            <a:off x="7626904" y="1637123"/>
            <a:ext cx="48787" cy="110563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113"/>
                </a:lnTo>
                <a:cubicBezTo>
                  <a:pt x="21600" y="21382"/>
                  <a:pt x="16855" y="21600"/>
                  <a:pt x="10800" y="21600"/>
                </a:cubicBezTo>
                <a:cubicBezTo>
                  <a:pt x="4909" y="21600"/>
                  <a:pt x="0" y="21382"/>
                  <a:pt x="0" y="21113"/>
                </a:cubicBezTo>
                <a:lnTo>
                  <a:pt x="0" y="0"/>
                </a:lnTo>
              </a:path>
            </a:pathLst>
          </a:custGeom>
          <a:solidFill>
            <a:srgbClr val="44546A"/>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72" name="Shape 72"/>
          <p:cNvSpPr/>
          <p:nvPr/>
        </p:nvSpPr>
        <p:spPr>
          <a:xfrm>
            <a:off x="7166478" y="1637123"/>
            <a:ext cx="967996" cy="48791"/>
          </a:xfrm>
          <a:custGeom>
            <a:avLst/>
            <a:gdLst/>
            <a:ahLst/>
            <a:cxnLst>
              <a:cxn ang="0">
                <a:pos x="wd2" y="hd2"/>
              </a:cxn>
              <a:cxn ang="5400000">
                <a:pos x="wd2" y="hd2"/>
              </a:cxn>
              <a:cxn ang="10800000">
                <a:pos x="wd2" y="hd2"/>
              </a:cxn>
              <a:cxn ang="16200000">
                <a:pos x="wd2" y="hd2"/>
              </a:cxn>
            </a:cxnLst>
            <a:rect l="0" t="0" r="r" b="b"/>
            <a:pathLst>
              <a:path w="21600" h="21600" extrusionOk="0">
                <a:moveTo>
                  <a:pt x="21053" y="21600"/>
                </a:moveTo>
                <a:lnTo>
                  <a:pt x="547" y="21600"/>
                </a:lnTo>
                <a:cubicBezTo>
                  <a:pt x="240" y="21600"/>
                  <a:pt x="0" y="16728"/>
                  <a:pt x="0" y="10719"/>
                </a:cubicBezTo>
                <a:cubicBezTo>
                  <a:pt x="0" y="4710"/>
                  <a:pt x="240" y="0"/>
                  <a:pt x="547" y="0"/>
                </a:cubicBezTo>
                <a:lnTo>
                  <a:pt x="21053" y="0"/>
                </a:lnTo>
                <a:cubicBezTo>
                  <a:pt x="21360" y="0"/>
                  <a:pt x="21600" y="4710"/>
                  <a:pt x="21600" y="10719"/>
                </a:cubicBezTo>
                <a:cubicBezTo>
                  <a:pt x="21600" y="16728"/>
                  <a:pt x="21360" y="21600"/>
                  <a:pt x="21053" y="21600"/>
                </a:cubicBezTo>
              </a:path>
            </a:pathLst>
          </a:custGeom>
          <a:solidFill>
            <a:srgbClr val="54823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73" name="Shape 73"/>
          <p:cNvSpPr/>
          <p:nvPr/>
        </p:nvSpPr>
        <p:spPr>
          <a:xfrm>
            <a:off x="6443891" y="2045116"/>
            <a:ext cx="191337" cy="63531"/>
          </a:xfrm>
          <a:custGeom>
            <a:avLst/>
            <a:gdLst/>
            <a:ahLst/>
            <a:cxnLst>
              <a:cxn ang="0">
                <a:pos x="wd2" y="hd2"/>
              </a:cxn>
              <a:cxn ang="5400000">
                <a:pos x="wd2" y="hd2"/>
              </a:cxn>
              <a:cxn ang="10800000">
                <a:pos x="wd2" y="hd2"/>
              </a:cxn>
              <a:cxn ang="16200000">
                <a:pos x="wd2" y="hd2"/>
              </a:cxn>
            </a:cxnLst>
            <a:rect l="0" t="0" r="r" b="b"/>
            <a:pathLst>
              <a:path w="21600" h="21600" extrusionOk="0">
                <a:moveTo>
                  <a:pt x="21600" y="10863"/>
                </a:moveTo>
                <a:cubicBezTo>
                  <a:pt x="21600" y="16800"/>
                  <a:pt x="16744" y="21600"/>
                  <a:pt x="10758" y="21600"/>
                </a:cubicBezTo>
                <a:cubicBezTo>
                  <a:pt x="4814" y="21600"/>
                  <a:pt x="0" y="16800"/>
                  <a:pt x="0" y="10863"/>
                </a:cubicBezTo>
                <a:cubicBezTo>
                  <a:pt x="0" y="4800"/>
                  <a:pt x="4814" y="0"/>
                  <a:pt x="10758" y="0"/>
                </a:cubicBezTo>
                <a:cubicBezTo>
                  <a:pt x="16744" y="0"/>
                  <a:pt x="21600" y="4800"/>
                  <a:pt x="21600" y="10863"/>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74" name="Shape 74"/>
          <p:cNvSpPr/>
          <p:nvPr/>
        </p:nvSpPr>
        <p:spPr>
          <a:xfrm>
            <a:off x="6470107" y="2058224"/>
            <a:ext cx="137265" cy="38955"/>
          </a:xfrm>
          <a:custGeom>
            <a:avLst/>
            <a:gdLst/>
            <a:ahLst/>
            <a:cxnLst>
              <a:cxn ang="0">
                <a:pos x="wd2" y="hd2"/>
              </a:cxn>
              <a:cxn ang="5400000">
                <a:pos x="wd2" y="hd2"/>
              </a:cxn>
              <a:cxn ang="10800000">
                <a:pos x="wd2" y="hd2"/>
              </a:cxn>
              <a:cxn ang="16200000">
                <a:pos x="wd2" y="hd2"/>
              </a:cxn>
            </a:cxnLst>
            <a:rect l="0" t="0" r="r" b="b"/>
            <a:pathLst>
              <a:path w="21600" h="21600" extrusionOk="0">
                <a:moveTo>
                  <a:pt x="21600" y="10903"/>
                </a:moveTo>
                <a:cubicBezTo>
                  <a:pt x="21600" y="16663"/>
                  <a:pt x="16741" y="21600"/>
                  <a:pt x="10771" y="21600"/>
                </a:cubicBezTo>
                <a:cubicBezTo>
                  <a:pt x="4859" y="21600"/>
                  <a:pt x="0" y="16663"/>
                  <a:pt x="0" y="10903"/>
                </a:cubicBezTo>
                <a:cubicBezTo>
                  <a:pt x="0" y="4937"/>
                  <a:pt x="4859" y="0"/>
                  <a:pt x="10771" y="0"/>
                </a:cubicBezTo>
                <a:cubicBezTo>
                  <a:pt x="16741" y="0"/>
                  <a:pt x="21600" y="4937"/>
                  <a:pt x="21600" y="10903"/>
                </a:cubicBezTo>
              </a:path>
            </a:pathLst>
          </a:custGeom>
          <a:solidFill>
            <a:srgbClr val="5B9BD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75" name="Shape 75"/>
          <p:cNvSpPr/>
          <p:nvPr/>
        </p:nvSpPr>
        <p:spPr>
          <a:xfrm>
            <a:off x="6514347" y="971883"/>
            <a:ext cx="48790" cy="110563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114"/>
                </a:lnTo>
                <a:cubicBezTo>
                  <a:pt x="21600" y="21382"/>
                  <a:pt x="16728" y="21600"/>
                  <a:pt x="10719" y="21600"/>
                </a:cubicBezTo>
                <a:cubicBezTo>
                  <a:pt x="4872" y="21600"/>
                  <a:pt x="0" y="21382"/>
                  <a:pt x="0" y="21114"/>
                </a:cubicBezTo>
                <a:lnTo>
                  <a:pt x="0" y="0"/>
                </a:lnTo>
              </a:path>
            </a:pathLst>
          </a:custGeom>
          <a:solidFill>
            <a:srgbClr val="44546A"/>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76" name="Shape 76"/>
          <p:cNvSpPr/>
          <p:nvPr/>
        </p:nvSpPr>
        <p:spPr>
          <a:xfrm>
            <a:off x="6055559" y="971883"/>
            <a:ext cx="967997" cy="48791"/>
          </a:xfrm>
          <a:custGeom>
            <a:avLst/>
            <a:gdLst/>
            <a:ahLst/>
            <a:cxnLst>
              <a:cxn ang="0">
                <a:pos x="wd2" y="hd2"/>
              </a:cxn>
              <a:cxn ang="5400000">
                <a:pos x="wd2" y="hd2"/>
              </a:cxn>
              <a:cxn ang="10800000">
                <a:pos x="wd2" y="hd2"/>
              </a:cxn>
              <a:cxn ang="16200000">
                <a:pos x="wd2" y="hd2"/>
              </a:cxn>
            </a:cxnLst>
            <a:rect l="0" t="0" r="r" b="b"/>
            <a:pathLst>
              <a:path w="21600" h="21600" extrusionOk="0">
                <a:moveTo>
                  <a:pt x="21045" y="21600"/>
                </a:moveTo>
                <a:lnTo>
                  <a:pt x="555" y="21600"/>
                </a:lnTo>
                <a:cubicBezTo>
                  <a:pt x="249" y="21600"/>
                  <a:pt x="0" y="16728"/>
                  <a:pt x="0" y="10881"/>
                </a:cubicBezTo>
                <a:cubicBezTo>
                  <a:pt x="0" y="4872"/>
                  <a:pt x="249" y="0"/>
                  <a:pt x="555" y="0"/>
                </a:cubicBezTo>
                <a:lnTo>
                  <a:pt x="21045" y="0"/>
                </a:lnTo>
                <a:cubicBezTo>
                  <a:pt x="21351" y="0"/>
                  <a:pt x="21600" y="4872"/>
                  <a:pt x="21600" y="10881"/>
                </a:cubicBezTo>
                <a:cubicBezTo>
                  <a:pt x="21600" y="16728"/>
                  <a:pt x="21351" y="21600"/>
                  <a:pt x="21045" y="21600"/>
                </a:cubicBezTo>
              </a:path>
            </a:pathLst>
          </a:custGeom>
          <a:solidFill>
            <a:srgbClr val="002060"/>
          </a:solidFill>
          <a:ln w="12700">
            <a:miter lim="400000"/>
          </a:ln>
        </p:spPr>
        <p:txBody>
          <a:bodyPr lIns="0" tIns="0" rIns="0" bIns="0" anchor="ctr"/>
          <a:lstStyle/>
          <a:p>
            <a:pPr lvl="0">
              <a:defRPr sz="3200">
                <a:solidFill>
                  <a:srgbClr val="002060"/>
                </a:solidFill>
                <a:latin typeface="Open Sans Light"/>
                <a:ea typeface="Open Sans Light"/>
                <a:cs typeface="Open Sans Light"/>
                <a:sym typeface="Open Sans Light"/>
              </a:defRPr>
            </a:pPr>
            <a:endParaRPr/>
          </a:p>
        </p:txBody>
      </p:sp>
      <p:sp>
        <p:nvSpPr>
          <p:cNvPr id="77" name="Shape 77"/>
          <p:cNvSpPr/>
          <p:nvPr/>
        </p:nvSpPr>
        <p:spPr>
          <a:xfrm>
            <a:off x="6045266" y="413339"/>
            <a:ext cx="1036474" cy="5994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lgn="ctr">
              <a:defRPr sz="3300" b="1">
                <a:solidFill>
                  <a:srgbClr val="002060"/>
                </a:solidFill>
                <a:latin typeface="Poppins SemiBold"/>
                <a:ea typeface="Poppins SemiBold"/>
                <a:cs typeface="Poppins SemiBold"/>
                <a:sym typeface="Poppins SemiBold"/>
              </a:defRPr>
            </a:lvl1pPr>
          </a:lstStyle>
          <a:p>
            <a:pPr lvl="0">
              <a:defRPr sz="1800" b="0">
                <a:solidFill>
                  <a:srgbClr val="000000"/>
                </a:solidFill>
              </a:defRPr>
            </a:pPr>
            <a:r>
              <a:rPr sz="3300" b="1">
                <a:solidFill>
                  <a:srgbClr val="002060"/>
                </a:solidFill>
              </a:rPr>
              <a:t>2012</a:t>
            </a:r>
          </a:p>
        </p:txBody>
      </p:sp>
      <p:sp>
        <p:nvSpPr>
          <p:cNvPr id="78" name="Shape 78"/>
          <p:cNvSpPr/>
          <p:nvPr/>
        </p:nvSpPr>
        <p:spPr>
          <a:xfrm>
            <a:off x="7132423" y="1063896"/>
            <a:ext cx="1036475" cy="5994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lgn="ctr">
              <a:defRPr sz="3300" b="1">
                <a:solidFill>
                  <a:srgbClr val="548235"/>
                </a:solidFill>
                <a:latin typeface="Poppins SemiBold"/>
                <a:ea typeface="Poppins SemiBold"/>
                <a:cs typeface="Poppins SemiBold"/>
                <a:sym typeface="Poppins SemiBold"/>
              </a:defRPr>
            </a:lvl1pPr>
          </a:lstStyle>
          <a:p>
            <a:pPr lvl="0">
              <a:defRPr sz="1800" b="0">
                <a:solidFill>
                  <a:srgbClr val="000000"/>
                </a:solidFill>
              </a:defRPr>
            </a:pPr>
            <a:r>
              <a:rPr sz="3300" b="1">
                <a:solidFill>
                  <a:srgbClr val="548235"/>
                </a:solidFill>
              </a:rPr>
              <a:t>2018</a:t>
            </a:r>
          </a:p>
        </p:txBody>
      </p:sp>
      <p:sp>
        <p:nvSpPr>
          <p:cNvPr id="79" name="Shape 79"/>
          <p:cNvSpPr/>
          <p:nvPr/>
        </p:nvSpPr>
        <p:spPr>
          <a:xfrm>
            <a:off x="8331894" y="1837050"/>
            <a:ext cx="1036475" cy="5994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lgn="ctr">
              <a:defRPr sz="3300" b="1">
                <a:solidFill>
                  <a:srgbClr val="993300"/>
                </a:solidFill>
                <a:latin typeface="Poppins SemiBold"/>
                <a:ea typeface="Poppins SemiBold"/>
                <a:cs typeface="Poppins SemiBold"/>
                <a:sym typeface="Poppins SemiBold"/>
              </a:defRPr>
            </a:lvl1pPr>
          </a:lstStyle>
          <a:p>
            <a:pPr lvl="0">
              <a:defRPr sz="1800" b="0">
                <a:solidFill>
                  <a:srgbClr val="000000"/>
                </a:solidFill>
              </a:defRPr>
            </a:pPr>
            <a:r>
              <a:rPr sz="3300" b="1">
                <a:solidFill>
                  <a:srgbClr val="993300"/>
                </a:solidFill>
              </a:rPr>
              <a:t>2019</a:t>
            </a:r>
          </a:p>
        </p:txBody>
      </p:sp>
      <p:sp>
        <p:nvSpPr>
          <p:cNvPr id="80" name="Shape 80"/>
          <p:cNvSpPr/>
          <p:nvPr/>
        </p:nvSpPr>
        <p:spPr>
          <a:xfrm>
            <a:off x="1188719" y="1809411"/>
            <a:ext cx="4771807" cy="6172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p>
            <a:pPr lvl="0" algn="r" defTabSz="1087636">
              <a:lnSpc>
                <a:spcPts val="2000"/>
              </a:lnSpc>
              <a:spcBef>
                <a:spcPts val="400"/>
              </a:spcBef>
            </a:pPr>
            <a:r>
              <a:rPr>
                <a:solidFill>
                  <a:srgbClr val="002060"/>
                </a:solidFill>
                <a:latin typeface="Museo Sans 300"/>
                <a:ea typeface="Museo Sans 300"/>
                <a:cs typeface="Museo Sans 300"/>
                <a:sym typeface="Museo Sans 300"/>
              </a:rPr>
              <a:t>Reconocimiento del derecho de las mujeres </a:t>
            </a:r>
            <a:endParaRPr sz="2400">
              <a:solidFill>
                <a:srgbClr val="44546A"/>
              </a:solidFill>
              <a:latin typeface="Open Sans Light"/>
              <a:ea typeface="Open Sans Light"/>
              <a:cs typeface="Open Sans Light"/>
              <a:sym typeface="Open Sans Light"/>
            </a:endParaRPr>
          </a:p>
          <a:p>
            <a:pPr lvl="0" algn="r" defTabSz="1087636">
              <a:lnSpc>
                <a:spcPts val="2000"/>
              </a:lnSpc>
              <a:spcBef>
                <a:spcPts val="400"/>
              </a:spcBef>
            </a:pPr>
            <a:r>
              <a:rPr>
                <a:latin typeface="Museo Sans 300"/>
                <a:ea typeface="Museo Sans 300"/>
                <a:cs typeface="Museo Sans 300"/>
                <a:sym typeface="Museo Sans 300"/>
              </a:rPr>
              <a:t>a una vida libre de violencia</a:t>
            </a:r>
          </a:p>
        </p:txBody>
      </p:sp>
      <p:sp>
        <p:nvSpPr>
          <p:cNvPr id="81" name="Shape 81"/>
          <p:cNvSpPr/>
          <p:nvPr/>
        </p:nvSpPr>
        <p:spPr>
          <a:xfrm>
            <a:off x="1092430" y="3316844"/>
            <a:ext cx="6064219" cy="6045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lvl1pPr algn="r" defTabSz="1087636">
              <a:defRPr>
                <a:solidFill>
                  <a:srgbClr val="C00000"/>
                </a:solidFill>
                <a:latin typeface="Museo Sans 300"/>
                <a:ea typeface="Museo Sans 300"/>
                <a:cs typeface="Museo Sans 300"/>
                <a:sym typeface="Museo Sans 300"/>
              </a:defRPr>
            </a:lvl1pPr>
          </a:lstStyle>
          <a:p>
            <a:pPr lvl="0">
              <a:defRPr>
                <a:solidFill>
                  <a:srgbClr val="000000"/>
                </a:solidFill>
              </a:defRPr>
            </a:pPr>
            <a:r>
              <a:rPr>
                <a:solidFill>
                  <a:srgbClr val="C00000"/>
                </a:solidFill>
              </a:rPr>
              <a:t>AVANCES EN LA ARMONIZACIÓN NORMATIVA 2018 - 2019</a:t>
            </a:r>
          </a:p>
        </p:txBody>
      </p:sp>
      <p:sp>
        <p:nvSpPr>
          <p:cNvPr id="82" name="Shape 82"/>
          <p:cNvSpPr/>
          <p:nvPr/>
        </p:nvSpPr>
        <p:spPr>
          <a:xfrm>
            <a:off x="837498" y="3964005"/>
            <a:ext cx="7884946" cy="2217873"/>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p>
            <a:pPr lvl="0" algn="just" defTabSz="1087636">
              <a:lnSpc>
                <a:spcPts val="2000"/>
              </a:lnSpc>
              <a:spcBef>
                <a:spcPts val="400"/>
              </a:spcBef>
            </a:pPr>
            <a:r>
              <a:rPr>
                <a:latin typeface="Museo Sans 300"/>
                <a:ea typeface="Museo Sans 300"/>
                <a:cs typeface="Museo Sans 300"/>
                <a:sym typeface="Museo Sans 300"/>
              </a:rPr>
              <a:t>1- </a:t>
            </a:r>
            <a:r>
              <a:rPr>
                <a:solidFill>
                  <a:srgbClr val="548235"/>
                </a:solidFill>
                <a:latin typeface="Museo Sans 300"/>
                <a:ea typeface="Museo Sans 300"/>
                <a:cs typeface="Museo Sans 300"/>
                <a:sym typeface="Museo Sans 300"/>
              </a:rPr>
              <a:t>Ley Especial de Migración y Extranjería</a:t>
            </a:r>
            <a:r>
              <a:rPr>
                <a:latin typeface="Museo Sans 300"/>
                <a:ea typeface="Museo Sans 300"/>
                <a:cs typeface="Museo Sans 300"/>
                <a:sym typeface="Museo Sans 300"/>
              </a:rPr>
              <a:t>, para mejorar la protección de las víctimas de trata </a:t>
            </a:r>
            <a:endParaRPr sz="2400">
              <a:solidFill>
                <a:srgbClr val="44546A"/>
              </a:solidFill>
              <a:latin typeface="Open Sans Light"/>
              <a:ea typeface="Open Sans Light"/>
              <a:cs typeface="Open Sans Light"/>
              <a:sym typeface="Open Sans Light"/>
            </a:endParaRPr>
          </a:p>
          <a:p>
            <a:pPr lvl="0" algn="just" defTabSz="1087636">
              <a:lnSpc>
                <a:spcPts val="2000"/>
              </a:lnSpc>
              <a:spcBef>
                <a:spcPts val="400"/>
              </a:spcBef>
            </a:pPr>
            <a:r>
              <a:rPr>
                <a:latin typeface="Museo Sans 300"/>
                <a:ea typeface="Museo Sans 300"/>
                <a:cs typeface="Museo Sans 300"/>
                <a:sym typeface="Museo Sans 300"/>
              </a:rPr>
              <a:t>2- </a:t>
            </a:r>
            <a:r>
              <a:rPr>
                <a:solidFill>
                  <a:srgbClr val="548235"/>
                </a:solidFill>
                <a:latin typeface="Museo Sans 300"/>
                <a:ea typeface="Museo Sans 300"/>
                <a:cs typeface="Museo Sans 300"/>
                <a:sym typeface="Museo Sans 300"/>
              </a:rPr>
              <a:t>Reforma al Código de Trabajo</a:t>
            </a:r>
            <a:r>
              <a:rPr>
                <a:latin typeface="Museo Sans 300"/>
                <a:ea typeface="Museo Sans 300"/>
                <a:cs typeface="Museo Sans 300"/>
                <a:sym typeface="Museo Sans 300"/>
              </a:rPr>
              <a:t>, en sus arts. 29 y 123, relativa a la igualdad de remuneración por igual trabajo sin discriminación en cuanto al sexo. </a:t>
            </a:r>
            <a:endParaRPr sz="2400">
              <a:solidFill>
                <a:srgbClr val="44546A"/>
              </a:solidFill>
              <a:latin typeface="Open Sans Light"/>
              <a:ea typeface="Open Sans Light"/>
              <a:cs typeface="Open Sans Light"/>
              <a:sym typeface="Open Sans Light"/>
            </a:endParaRPr>
          </a:p>
          <a:p>
            <a:pPr lvl="0" algn="just" defTabSz="1087636">
              <a:lnSpc>
                <a:spcPts val="2000"/>
              </a:lnSpc>
              <a:spcBef>
                <a:spcPts val="400"/>
              </a:spcBef>
            </a:pPr>
            <a:r>
              <a:rPr>
                <a:latin typeface="Museo Sans 300"/>
                <a:ea typeface="Museo Sans 300"/>
                <a:cs typeface="Museo Sans 300"/>
                <a:sym typeface="Museo Sans 300"/>
              </a:rPr>
              <a:t>3- </a:t>
            </a:r>
            <a:r>
              <a:rPr>
                <a:solidFill>
                  <a:srgbClr val="548235"/>
                </a:solidFill>
                <a:latin typeface="Museo Sans 300"/>
                <a:ea typeface="Museo Sans 300"/>
                <a:cs typeface="Museo Sans 300"/>
                <a:sym typeface="Museo Sans 300"/>
              </a:rPr>
              <a:t>Reforma al artículo 31 literal a) de la Ley de Protección al Consumidor</a:t>
            </a:r>
            <a:r>
              <a:rPr>
                <a:latin typeface="Museo Sans 300"/>
                <a:ea typeface="Museo Sans 300"/>
                <a:cs typeface="Museo Sans 300"/>
                <a:sym typeface="Museo Sans 300"/>
              </a:rPr>
              <a:t>, respecto a la publicidad ilícita que conllevan mensajes sexistas y estereotipados.</a:t>
            </a:r>
            <a:endParaRPr sz="2400">
              <a:solidFill>
                <a:srgbClr val="44546A"/>
              </a:solidFill>
              <a:latin typeface="Open Sans Light"/>
              <a:ea typeface="Open Sans Light"/>
              <a:cs typeface="Open Sans Light"/>
              <a:sym typeface="Open Sans Light"/>
            </a:endParaRPr>
          </a:p>
          <a:p>
            <a:pPr lvl="0" algn="just" defTabSz="1087636">
              <a:lnSpc>
                <a:spcPts val="2000"/>
              </a:lnSpc>
              <a:spcBef>
                <a:spcPts val="200"/>
              </a:spcBef>
            </a:pPr>
            <a:r>
              <a:rPr sz="1200">
                <a:latin typeface="Open Sans Light"/>
                <a:ea typeface="Open Sans Light"/>
                <a:cs typeface="Open Sans Light"/>
                <a:sym typeface="Open Sans Light"/>
              </a:rPr>
              <a:t>.</a:t>
            </a:r>
          </a:p>
        </p:txBody>
      </p:sp>
      <p:pic>
        <p:nvPicPr>
          <p:cNvPr id="83" name="image2.png"/>
          <p:cNvPicPr/>
          <p:nvPr/>
        </p:nvPicPr>
        <p:blipFill>
          <a:blip r:embed="rId2">
            <a:extLst/>
          </a:blip>
          <a:stretch>
            <a:fillRect/>
          </a:stretch>
        </p:blipFill>
        <p:spPr>
          <a:xfrm>
            <a:off x="471278" y="437763"/>
            <a:ext cx="2572736" cy="859612"/>
          </a:xfrm>
          <a:prstGeom prst="rect">
            <a:avLst/>
          </a:prstGeom>
          <a:ln w="12700">
            <a:miter lim="400000"/>
          </a:ln>
        </p:spPr>
      </p:pic>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0" name="image3.png"/>
          <p:cNvPicPr/>
          <p:nvPr/>
        </p:nvPicPr>
        <p:blipFill>
          <a:blip r:embed="rId2">
            <a:extLst/>
          </a:blip>
          <a:stretch>
            <a:fillRect/>
          </a:stretch>
        </p:blipFill>
        <p:spPr>
          <a:xfrm>
            <a:off x="0" y="76200"/>
            <a:ext cx="5984941" cy="6686551"/>
          </a:xfrm>
          <a:prstGeom prst="rect">
            <a:avLst/>
          </a:prstGeom>
          <a:ln w="12700">
            <a:miter lim="400000"/>
          </a:ln>
        </p:spPr>
      </p:pic>
      <p:sp>
        <p:nvSpPr>
          <p:cNvPr id="301" name="Shape 301"/>
          <p:cNvSpPr>
            <a:spLocks noGrp="1"/>
          </p:cNvSpPr>
          <p:nvPr>
            <p:ph type="title"/>
          </p:nvPr>
        </p:nvSpPr>
        <p:spPr>
          <a:xfrm>
            <a:off x="690180" y="2677034"/>
            <a:ext cx="10811638" cy="1692000"/>
          </a:xfrm>
          <a:prstGeom prst="rect">
            <a:avLst/>
          </a:prstGeom>
          <a:solidFill>
            <a:srgbClr val="FFFFFF"/>
          </a:solidFill>
        </p:spPr>
        <p:txBody>
          <a:bodyPr lIns="0" tIns="0" rIns="0" bIns="0" anchor="ctr"/>
          <a:lstStyle>
            <a:lvl1pPr algn="ctr">
              <a:defRPr sz="5200" b="1">
                <a:latin typeface="Bembo Std"/>
                <a:ea typeface="Bembo Std"/>
                <a:cs typeface="Bembo Std"/>
                <a:sym typeface="Bembo Std"/>
              </a:defRPr>
            </a:lvl1pPr>
          </a:lstStyle>
          <a:p>
            <a:pPr lvl="0">
              <a:defRPr sz="1800" b="0"/>
            </a:pPr>
            <a:r>
              <a:rPr sz="5200" b="1"/>
              <a:t>Acceso a la justicia para mujeres que enfrentan violencia</a:t>
            </a:r>
          </a:p>
        </p:txBody>
      </p:sp>
      <p:pic>
        <p:nvPicPr>
          <p:cNvPr id="302" name="image2.png"/>
          <p:cNvPicPr/>
          <p:nvPr/>
        </p:nvPicPr>
        <p:blipFill>
          <a:blip r:embed="rId3">
            <a:extLst/>
          </a:blip>
          <a:stretch>
            <a:fillRect/>
          </a:stretch>
        </p:blipFill>
        <p:spPr>
          <a:xfrm>
            <a:off x="420512" y="397615"/>
            <a:ext cx="2572736" cy="859612"/>
          </a:xfrm>
          <a:prstGeom prst="rect">
            <a:avLst/>
          </a:prstGeom>
          <a:ln w="12700">
            <a:miter lim="400000"/>
          </a:ln>
        </p:spPr>
      </p:pic>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hape 304"/>
          <p:cNvSpPr/>
          <p:nvPr/>
        </p:nvSpPr>
        <p:spPr>
          <a:xfrm>
            <a:off x="1028699" y="459985"/>
            <a:ext cx="9999648" cy="13106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p>
            <a:pPr lvl="0"/>
            <a:r>
              <a:rPr sz="2000">
                <a:latin typeface="Museo Sans 100"/>
                <a:ea typeface="Museo Sans 100"/>
                <a:cs typeface="Museo Sans 100"/>
                <a:sym typeface="Museo Sans 100"/>
              </a:rPr>
              <a:t>En El Salvador, </a:t>
            </a:r>
            <a:r>
              <a:rPr sz="2000">
                <a:latin typeface="Museo Sans 300"/>
                <a:ea typeface="Museo Sans 300"/>
                <a:cs typeface="Museo Sans 300"/>
                <a:sym typeface="Museo Sans 300"/>
              </a:rPr>
              <a:t>las muertes violentas de mujeres han pasado de </a:t>
            </a:r>
            <a:r>
              <a:rPr sz="2000">
                <a:solidFill>
                  <a:srgbClr val="C00000"/>
                </a:solidFill>
                <a:latin typeface="Museo Sans 300"/>
                <a:ea typeface="Museo Sans 300"/>
                <a:cs typeface="Museo Sans 300"/>
                <a:sym typeface="Museo Sans 300"/>
              </a:rPr>
              <a:t>321 asesinatos reportados en el año 2012</a:t>
            </a:r>
            <a:r>
              <a:rPr sz="2000">
                <a:latin typeface="Museo Sans 100"/>
                <a:ea typeface="Museo Sans 100"/>
                <a:cs typeface="Museo Sans 100"/>
                <a:sym typeface="Museo Sans 100"/>
              </a:rPr>
              <a:t> que entra en vigencia la Ley Especial Integral para el acceso de las mujeres a una vida libre de violencia, </a:t>
            </a:r>
            <a:r>
              <a:rPr sz="2000">
                <a:solidFill>
                  <a:srgbClr val="C00000"/>
                </a:solidFill>
                <a:latin typeface="Museo Sans 300"/>
                <a:ea typeface="Museo Sans 300"/>
                <a:cs typeface="Museo Sans 300"/>
                <a:sym typeface="Museo Sans 300"/>
              </a:rPr>
              <a:t>a 386 en 2018</a:t>
            </a:r>
            <a:r>
              <a:rPr sz="2000">
                <a:latin typeface="Museo Sans 100"/>
                <a:ea typeface="Museo Sans 100"/>
                <a:cs typeface="Museo Sans 100"/>
                <a:sym typeface="Museo Sans 100"/>
              </a:rPr>
              <a:t>, según datos de la Mesa Tripartita Operativa de Homologación de Cifras de Homicidio y Feminicidio.</a:t>
            </a:r>
          </a:p>
        </p:txBody>
      </p:sp>
      <p:grpSp>
        <p:nvGrpSpPr>
          <p:cNvPr id="307" name="Group 307"/>
          <p:cNvGrpSpPr/>
          <p:nvPr/>
        </p:nvGrpSpPr>
        <p:grpSpPr>
          <a:xfrm>
            <a:off x="875479" y="2787101"/>
            <a:ext cx="10289855" cy="3601174"/>
            <a:chOff x="0" y="-26260"/>
            <a:chExt cx="10289854" cy="3601173"/>
          </a:xfrm>
        </p:grpSpPr>
        <p:pic>
          <p:nvPicPr>
            <p:cNvPr id="305" name="image7.png"/>
            <p:cNvPicPr/>
            <p:nvPr/>
          </p:nvPicPr>
          <p:blipFill>
            <a:blip r:embed="rId2">
              <a:extLst/>
            </a:blip>
            <a:stretch>
              <a:fillRect/>
            </a:stretch>
          </p:blipFill>
          <p:spPr>
            <a:xfrm>
              <a:off x="0" y="0"/>
              <a:ext cx="4953060" cy="3574913"/>
            </a:xfrm>
            <a:prstGeom prst="rect">
              <a:avLst/>
            </a:prstGeom>
            <a:ln w="12700" cap="flat">
              <a:noFill/>
              <a:miter lim="400000"/>
            </a:ln>
            <a:effectLst/>
          </p:spPr>
        </p:pic>
        <p:graphicFrame>
          <p:nvGraphicFramePr>
            <p:cNvPr id="306" name="Chart 306"/>
            <p:cNvGraphicFramePr/>
            <p:nvPr/>
          </p:nvGraphicFramePr>
          <p:xfrm>
            <a:off x="5233123" y="-26262"/>
            <a:ext cx="5056732" cy="3230840"/>
          </p:xfrm>
          <a:graphic>
            <a:graphicData uri="http://schemas.openxmlformats.org/drawingml/2006/chart">
              <c:chart xmlns:c="http://schemas.openxmlformats.org/drawingml/2006/chart" xmlns:r="http://schemas.openxmlformats.org/officeDocument/2006/relationships" r:id="rId3"/>
            </a:graphicData>
          </a:graphic>
        </p:graphicFrame>
      </p:grpSp>
      <p:sp>
        <p:nvSpPr>
          <p:cNvPr id="308" name="Shape 308"/>
          <p:cNvSpPr/>
          <p:nvPr/>
        </p:nvSpPr>
        <p:spPr>
          <a:xfrm>
            <a:off x="1028698" y="2050562"/>
            <a:ext cx="10070711" cy="6502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just">
              <a:defRPr>
                <a:latin typeface="Museo Sans 100"/>
                <a:ea typeface="Museo Sans 100"/>
                <a:cs typeface="Museo Sans 100"/>
                <a:sym typeface="Museo Sans 100"/>
              </a:defRPr>
            </a:lvl1pPr>
          </a:lstStyle>
          <a:p>
            <a:pPr lvl="0"/>
            <a:r>
              <a:t>La tasa de muertes violentas de mujeres para el año 2017 fue de 13.46 por cada 100,000 mujeres, y para 2018 la misma descendió a 10.98.</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Shape 310"/>
          <p:cNvSpPr>
            <a:spLocks noGrp="1"/>
          </p:cNvSpPr>
          <p:nvPr>
            <p:ph type="title"/>
          </p:nvPr>
        </p:nvSpPr>
        <p:spPr>
          <a:xfrm>
            <a:off x="344424" y="500062"/>
            <a:ext cx="7830312" cy="1325564"/>
          </a:xfrm>
          <a:prstGeom prst="rect">
            <a:avLst/>
          </a:prstGeom>
        </p:spPr>
        <p:txBody>
          <a:bodyPr>
            <a:normAutofit fontScale="90000"/>
          </a:bodyPr>
          <a:lstStyle/>
          <a:p>
            <a:pPr lvl="0" defTabSz="813816">
              <a:lnSpc>
                <a:spcPct val="100000"/>
              </a:lnSpc>
              <a:defRPr sz="1800"/>
            </a:pPr>
            <a:r>
              <a:rPr sz="2492" b="1">
                <a:solidFill>
                  <a:srgbClr val="002060"/>
                </a:solidFill>
                <a:latin typeface="Bembo Std"/>
                <a:ea typeface="Bembo Std"/>
                <a:cs typeface="Bembo Std"/>
                <a:sym typeface="Bembo Std"/>
              </a:rPr>
              <a:t>Avances en la Jurisdicción Especializada para una Vida Libre de Violencia y Discriminación para las Mujeres</a:t>
            </a:r>
            <a:br>
              <a:rPr sz="2492" b="1">
                <a:solidFill>
                  <a:srgbClr val="002060"/>
                </a:solidFill>
                <a:latin typeface="Bembo Std"/>
                <a:ea typeface="Bembo Std"/>
                <a:cs typeface="Bembo Std"/>
                <a:sym typeface="Bembo Std"/>
              </a:rPr>
            </a:br>
            <a:endParaRPr sz="2492" b="1">
              <a:solidFill>
                <a:srgbClr val="002060"/>
              </a:solidFill>
              <a:latin typeface="Bembo Std"/>
              <a:ea typeface="Bembo Std"/>
              <a:cs typeface="Bembo Std"/>
              <a:sym typeface="Bembo Std"/>
            </a:endParaRPr>
          </a:p>
        </p:txBody>
      </p:sp>
      <p:sp>
        <p:nvSpPr>
          <p:cNvPr id="311" name="Shape 311"/>
          <p:cNvSpPr>
            <a:spLocks noGrp="1"/>
          </p:cNvSpPr>
          <p:nvPr>
            <p:ph type="body" idx="1"/>
          </p:nvPr>
        </p:nvSpPr>
        <p:spPr>
          <a:xfrm>
            <a:off x="795338" y="1825626"/>
            <a:ext cx="10515600" cy="4351338"/>
          </a:xfrm>
          <a:prstGeom prst="rect">
            <a:avLst/>
          </a:prstGeom>
        </p:spPr>
        <p:txBody>
          <a:bodyPr/>
          <a:lstStyle/>
          <a:p>
            <a:pPr marL="212271" lvl="0" indent="-212271">
              <a:defRPr sz="1800"/>
            </a:pPr>
            <a:r>
              <a:rPr sz="2600" dirty="0">
                <a:latin typeface="Museo Sans 100"/>
                <a:ea typeface="Museo Sans 100"/>
                <a:cs typeface="Museo Sans 100"/>
                <a:sym typeface="Museo Sans 100"/>
              </a:rPr>
              <a:t>Los </a:t>
            </a:r>
            <a:r>
              <a:rPr sz="2600" dirty="0" err="1">
                <a:latin typeface="Museo Sans 300"/>
                <a:ea typeface="Museo Sans 300"/>
                <a:cs typeface="Museo Sans 300"/>
                <a:sym typeface="Museo Sans 300"/>
              </a:rPr>
              <a:t>tribunales</a:t>
            </a:r>
            <a:r>
              <a:rPr sz="2600" dirty="0">
                <a:latin typeface="Museo Sans 300"/>
                <a:ea typeface="Museo Sans 300"/>
                <a:cs typeface="Museo Sans 300"/>
                <a:sym typeface="Museo Sans 300"/>
              </a:rPr>
              <a:t> con </a:t>
            </a:r>
            <a:r>
              <a:rPr sz="2600" dirty="0" err="1">
                <a:latin typeface="Museo Sans 300"/>
                <a:ea typeface="Museo Sans 300"/>
                <a:cs typeface="Museo Sans 300"/>
                <a:sym typeface="Museo Sans 300"/>
              </a:rPr>
              <a:t>sede</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en</a:t>
            </a:r>
            <a:r>
              <a:rPr sz="2600" dirty="0">
                <a:latin typeface="Museo Sans 300"/>
                <a:ea typeface="Museo Sans 300"/>
                <a:cs typeface="Museo Sans 300"/>
                <a:sym typeface="Museo Sans 300"/>
              </a:rPr>
              <a:t> San Salvador, </a:t>
            </a:r>
            <a:r>
              <a:rPr sz="2600" dirty="0" err="1">
                <a:latin typeface="Museo Sans 300"/>
                <a:ea typeface="Museo Sans 300"/>
                <a:cs typeface="Museo Sans 300"/>
                <a:sym typeface="Museo Sans 300"/>
              </a:rPr>
              <a:t>iniciaron</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sus</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funciones</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en</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junio</a:t>
            </a:r>
            <a:r>
              <a:rPr sz="2600" dirty="0">
                <a:latin typeface="Museo Sans 300"/>
                <a:ea typeface="Museo Sans 300"/>
                <a:cs typeface="Museo Sans 300"/>
                <a:sym typeface="Museo Sans 300"/>
              </a:rPr>
              <a:t> 2017 y </a:t>
            </a:r>
            <a:r>
              <a:rPr sz="2600" dirty="0" err="1">
                <a:latin typeface="Museo Sans 300"/>
                <a:ea typeface="Museo Sans 300"/>
                <a:cs typeface="Museo Sans 300"/>
                <a:sym typeface="Museo Sans 300"/>
              </a:rPr>
              <a:t>en</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enero</a:t>
            </a:r>
            <a:r>
              <a:rPr sz="2600" dirty="0">
                <a:latin typeface="Museo Sans 300"/>
                <a:ea typeface="Museo Sans 300"/>
                <a:cs typeface="Museo Sans 300"/>
                <a:sym typeface="Museo Sans 300"/>
              </a:rPr>
              <a:t> 2018</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los</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tribunales</a:t>
            </a:r>
            <a:r>
              <a:rPr sz="2600" dirty="0">
                <a:latin typeface="Museo Sans 100"/>
                <a:ea typeface="Museo Sans 100"/>
                <a:cs typeface="Museo Sans 100"/>
                <a:sym typeface="Museo Sans 100"/>
              </a:rPr>
              <a:t> con </a:t>
            </a:r>
            <a:r>
              <a:rPr sz="2600" dirty="0" err="1">
                <a:latin typeface="Museo Sans 100"/>
                <a:ea typeface="Museo Sans 100"/>
                <a:cs typeface="Museo Sans 100"/>
                <a:sym typeface="Museo Sans 100"/>
              </a:rPr>
              <a:t>sede</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en</a:t>
            </a:r>
            <a:r>
              <a:rPr sz="2600" dirty="0">
                <a:latin typeface="Museo Sans 100"/>
                <a:ea typeface="Museo Sans 100"/>
                <a:cs typeface="Museo Sans 100"/>
                <a:sym typeface="Museo Sans 100"/>
              </a:rPr>
              <a:t> San Miguel y Santa Ana y con un </a:t>
            </a:r>
            <a:r>
              <a:rPr sz="2600" dirty="0" err="1">
                <a:latin typeface="Museo Sans 100"/>
                <a:ea typeface="Museo Sans 100"/>
                <a:cs typeface="Museo Sans 100"/>
                <a:sym typeface="Museo Sans 100"/>
              </a:rPr>
              <a:t>presupuesto</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inicial</a:t>
            </a:r>
            <a:r>
              <a:rPr sz="2600" dirty="0">
                <a:latin typeface="Museo Sans 100"/>
                <a:ea typeface="Museo Sans 100"/>
                <a:cs typeface="Museo Sans 100"/>
                <a:sym typeface="Museo Sans 100"/>
              </a:rPr>
              <a:t> de US$ 1,6 </a:t>
            </a:r>
            <a:r>
              <a:rPr sz="2600" dirty="0" err="1">
                <a:latin typeface="Museo Sans 100"/>
                <a:ea typeface="Museo Sans 100"/>
                <a:cs typeface="Museo Sans 100"/>
                <a:sym typeface="Museo Sans 100"/>
              </a:rPr>
              <a:t>millones</a:t>
            </a:r>
            <a:r>
              <a:rPr sz="2600" dirty="0">
                <a:latin typeface="Museo Sans 100"/>
                <a:ea typeface="Museo Sans 100"/>
                <a:cs typeface="Museo Sans 100"/>
                <a:sym typeface="Museo Sans 100"/>
              </a:rPr>
              <a:t> de </a:t>
            </a:r>
            <a:r>
              <a:rPr sz="2600" dirty="0" err="1">
                <a:latin typeface="Museo Sans 100"/>
                <a:ea typeface="Museo Sans 100"/>
                <a:cs typeface="Museo Sans 100"/>
                <a:sym typeface="Museo Sans 100"/>
              </a:rPr>
              <a:t>dólares</a:t>
            </a:r>
            <a:r>
              <a:rPr sz="2600" dirty="0">
                <a:latin typeface="Museo Sans 100"/>
                <a:ea typeface="Museo Sans 100"/>
                <a:cs typeface="Museo Sans 100"/>
                <a:sym typeface="Museo Sans 100"/>
              </a:rPr>
              <a:t>.</a:t>
            </a:r>
          </a:p>
          <a:p>
            <a:pPr marL="212271" lvl="0" indent="-212271">
              <a:defRPr sz="1800"/>
            </a:pPr>
            <a:r>
              <a:rPr sz="2600" dirty="0">
                <a:latin typeface="Museo Sans 100"/>
                <a:ea typeface="Museo Sans 100"/>
                <a:cs typeface="Museo Sans 100"/>
                <a:sym typeface="Museo Sans 100"/>
              </a:rPr>
              <a:t>La </a:t>
            </a:r>
            <a:r>
              <a:rPr sz="2600" dirty="0" err="1">
                <a:latin typeface="Museo Sans 300"/>
                <a:ea typeface="Museo Sans 300"/>
                <a:cs typeface="Museo Sans 300"/>
                <a:sym typeface="Museo Sans 300"/>
              </a:rPr>
              <a:t>asignación</a:t>
            </a:r>
            <a:r>
              <a:rPr sz="2600" dirty="0">
                <a:latin typeface="Museo Sans 300"/>
                <a:ea typeface="Museo Sans 300"/>
                <a:cs typeface="Museo Sans 300"/>
                <a:sym typeface="Museo Sans 300"/>
              </a:rPr>
              <a:t> del </a:t>
            </a:r>
            <a:r>
              <a:rPr sz="2600" dirty="0" err="1">
                <a:latin typeface="Museo Sans 300"/>
                <a:ea typeface="Museo Sans 300"/>
                <a:cs typeface="Museo Sans 300"/>
                <a:sym typeface="Museo Sans 300"/>
              </a:rPr>
              <a:t>recurso</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humano</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técnico</a:t>
            </a:r>
            <a:r>
              <a:rPr sz="2600" dirty="0">
                <a:latin typeface="Museo Sans 300"/>
                <a:ea typeface="Museo Sans 300"/>
                <a:cs typeface="Museo Sans 300"/>
                <a:sym typeface="Museo Sans 300"/>
              </a:rPr>
              <a:t> y </a:t>
            </a:r>
            <a:r>
              <a:rPr sz="2600" dirty="0" err="1">
                <a:latin typeface="Museo Sans 300"/>
                <a:ea typeface="Museo Sans 300"/>
                <a:cs typeface="Museo Sans 300"/>
                <a:sym typeface="Museo Sans 300"/>
              </a:rPr>
              <a:t>financiero</a:t>
            </a:r>
            <a:r>
              <a:rPr sz="2600" dirty="0">
                <a:latin typeface="Museo Sans 300"/>
                <a:ea typeface="Museo Sans 300"/>
                <a:cs typeface="Museo Sans 300"/>
                <a:sym typeface="Museo Sans 300"/>
              </a:rPr>
              <a:t> para el </a:t>
            </a:r>
            <a:r>
              <a:rPr sz="2600" dirty="0" err="1">
                <a:latin typeface="Museo Sans 300"/>
                <a:ea typeface="Museo Sans 300"/>
                <a:cs typeface="Museo Sans 300"/>
                <a:sym typeface="Museo Sans 300"/>
              </a:rPr>
              <a:t>funcionamiento</a:t>
            </a:r>
            <a:r>
              <a:rPr sz="2600" dirty="0">
                <a:latin typeface="Museo Sans 300"/>
                <a:ea typeface="Museo Sans 300"/>
                <a:cs typeface="Museo Sans 300"/>
                <a:sym typeface="Museo Sans 300"/>
              </a:rPr>
              <a:t> de </a:t>
            </a:r>
            <a:r>
              <a:rPr sz="2600" dirty="0" err="1">
                <a:latin typeface="Museo Sans 300"/>
                <a:ea typeface="Museo Sans 300"/>
                <a:cs typeface="Museo Sans 300"/>
                <a:sym typeface="Museo Sans 300"/>
              </a:rPr>
              <a:t>los</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Tribunales</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Especializados</a:t>
            </a:r>
            <a:r>
              <a:rPr sz="2600" dirty="0">
                <a:latin typeface="Museo Sans 300"/>
                <a:ea typeface="Museo Sans 300"/>
                <a:cs typeface="Museo Sans 300"/>
                <a:sym typeface="Museo Sans 300"/>
              </a:rPr>
              <a:t> para </a:t>
            </a:r>
            <a:r>
              <a:rPr sz="2600" dirty="0" err="1">
                <a:latin typeface="Museo Sans 300"/>
                <a:ea typeface="Museo Sans 300"/>
                <a:cs typeface="Museo Sans 300"/>
                <a:sym typeface="Museo Sans 300"/>
              </a:rPr>
              <a:t>una</a:t>
            </a:r>
            <a:r>
              <a:rPr sz="2600" dirty="0">
                <a:latin typeface="Museo Sans 300"/>
                <a:ea typeface="Museo Sans 300"/>
                <a:cs typeface="Museo Sans 300"/>
                <a:sym typeface="Museo Sans 300"/>
              </a:rPr>
              <a:t> Vida Libre de Violencia y </a:t>
            </a:r>
            <a:r>
              <a:rPr sz="2600" dirty="0" err="1">
                <a:latin typeface="Museo Sans 300"/>
                <a:ea typeface="Museo Sans 300"/>
                <a:cs typeface="Museo Sans 300"/>
                <a:sym typeface="Museo Sans 300"/>
              </a:rPr>
              <a:t>Discriminación</a:t>
            </a:r>
            <a:r>
              <a:rPr sz="2600" dirty="0">
                <a:latin typeface="Museo Sans 300"/>
                <a:ea typeface="Museo Sans 300"/>
                <a:cs typeface="Museo Sans 300"/>
                <a:sym typeface="Museo Sans 300"/>
              </a:rPr>
              <a:t> para las </a:t>
            </a:r>
            <a:r>
              <a:rPr sz="2600" dirty="0" err="1">
                <a:latin typeface="Museo Sans 300"/>
                <a:ea typeface="Museo Sans 300"/>
                <a:cs typeface="Museo Sans 300"/>
                <a:sym typeface="Museo Sans 300"/>
              </a:rPr>
              <a:t>Mujeres</a:t>
            </a:r>
            <a:r>
              <a:rPr sz="2600" dirty="0">
                <a:latin typeface="Museo Sans 300"/>
                <a:ea typeface="Museo Sans 300"/>
                <a:cs typeface="Museo Sans 300"/>
                <a:sym typeface="Museo Sans 300"/>
              </a:rPr>
              <a:t> </a:t>
            </a:r>
            <a:r>
              <a:rPr sz="2600" dirty="0">
                <a:latin typeface="Museo Sans 100"/>
                <a:ea typeface="Museo Sans 100"/>
                <a:cs typeface="Museo Sans 100"/>
                <a:sym typeface="Museo Sans 100"/>
              </a:rPr>
              <a:t>para el 2017, </a:t>
            </a:r>
            <a:r>
              <a:rPr sz="2600" dirty="0" err="1">
                <a:latin typeface="Museo Sans 100"/>
                <a:ea typeface="Museo Sans 100"/>
                <a:cs typeface="Museo Sans 100"/>
                <a:sym typeface="Museo Sans 100"/>
              </a:rPr>
              <a:t>estaba</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compuesto</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por</a:t>
            </a:r>
            <a:r>
              <a:rPr sz="2600" dirty="0">
                <a:latin typeface="Museo Sans 100"/>
                <a:ea typeface="Museo Sans 100"/>
                <a:cs typeface="Museo Sans 100"/>
                <a:sym typeface="Museo Sans 100"/>
              </a:rPr>
              <a:t> 51 personas (32 </a:t>
            </a:r>
            <a:r>
              <a:rPr sz="2600" dirty="0" err="1">
                <a:latin typeface="Museo Sans 100"/>
                <a:ea typeface="Museo Sans 100"/>
                <a:cs typeface="Museo Sans 100"/>
                <a:sym typeface="Museo Sans 100"/>
              </a:rPr>
              <a:t>mujeres</a:t>
            </a:r>
            <a:r>
              <a:rPr sz="2600" dirty="0">
                <a:latin typeface="Museo Sans 100"/>
                <a:ea typeface="Museo Sans 100"/>
                <a:cs typeface="Museo Sans 100"/>
                <a:sym typeface="Museo Sans 100"/>
              </a:rPr>
              <a:t> y 19 hombres)</a:t>
            </a:r>
          </a:p>
          <a:p>
            <a:pPr marL="212271" lvl="0" indent="-212271">
              <a:defRPr sz="1800"/>
            </a:pPr>
            <a:r>
              <a:rPr sz="2600" dirty="0">
                <a:latin typeface="Museo Sans 100"/>
                <a:ea typeface="Museo Sans 100"/>
                <a:cs typeface="Museo Sans 100"/>
                <a:sym typeface="Museo Sans 100"/>
              </a:rPr>
              <a:t>La Corte Suprema de </a:t>
            </a:r>
            <a:r>
              <a:rPr sz="2600" dirty="0" err="1">
                <a:latin typeface="Museo Sans 100"/>
                <a:ea typeface="Museo Sans 100"/>
                <a:cs typeface="Museo Sans 100"/>
                <a:sym typeface="Museo Sans 100"/>
              </a:rPr>
              <a:t>Justicia</a:t>
            </a:r>
            <a:r>
              <a:rPr sz="2600" dirty="0">
                <a:latin typeface="Museo Sans 100"/>
                <a:ea typeface="Museo Sans 100"/>
                <a:cs typeface="Museo Sans 100"/>
                <a:sym typeface="Museo Sans 100"/>
              </a:rPr>
              <a:t> (CSJ) </a:t>
            </a:r>
            <a:r>
              <a:rPr sz="2600" dirty="0" err="1">
                <a:latin typeface="Museo Sans 100"/>
                <a:ea typeface="Museo Sans 100"/>
                <a:cs typeface="Museo Sans 100"/>
                <a:sym typeface="Museo Sans 100"/>
              </a:rPr>
              <a:t>informa</a:t>
            </a:r>
            <a:r>
              <a:rPr sz="2600" dirty="0">
                <a:latin typeface="Museo Sans 100"/>
                <a:ea typeface="Museo Sans 100"/>
                <a:cs typeface="Museo Sans 100"/>
                <a:sym typeface="Museo Sans 100"/>
              </a:rPr>
              <a:t> que </a:t>
            </a:r>
            <a:r>
              <a:rPr sz="2600" dirty="0" err="1">
                <a:latin typeface="Museo Sans 100"/>
                <a:ea typeface="Museo Sans 100"/>
                <a:cs typeface="Museo Sans 100"/>
                <a:sym typeface="Museo Sans 100"/>
              </a:rPr>
              <a:t>en</a:t>
            </a:r>
            <a:r>
              <a:rPr sz="2600" dirty="0">
                <a:latin typeface="Museo Sans 100"/>
                <a:ea typeface="Museo Sans 100"/>
                <a:cs typeface="Museo Sans 100"/>
                <a:sym typeface="Museo Sans 100"/>
              </a:rPr>
              <a:t> el 2017, </a:t>
            </a:r>
            <a:r>
              <a:rPr sz="2600" dirty="0" err="1">
                <a:latin typeface="Museo Sans 100"/>
                <a:ea typeface="Museo Sans 100"/>
                <a:cs typeface="Museo Sans 100"/>
                <a:sym typeface="Museo Sans 100"/>
              </a:rPr>
              <a:t>han</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realizado</a:t>
            </a:r>
            <a:r>
              <a:rPr sz="2600" dirty="0">
                <a:latin typeface="Museo Sans 100"/>
                <a:ea typeface="Museo Sans 100"/>
                <a:cs typeface="Museo Sans 100"/>
                <a:sym typeface="Museo Sans 100"/>
              </a:rPr>
              <a:t> 12 </a:t>
            </a:r>
            <a:r>
              <a:rPr sz="2600" dirty="0" err="1">
                <a:latin typeface="Museo Sans 300"/>
                <a:ea typeface="Museo Sans 300"/>
                <a:cs typeface="Museo Sans 300"/>
                <a:sym typeface="Museo Sans 300"/>
              </a:rPr>
              <a:t>cursos</a:t>
            </a:r>
            <a:r>
              <a:rPr sz="2600" dirty="0">
                <a:latin typeface="Museo Sans 300"/>
                <a:ea typeface="Museo Sans 300"/>
                <a:cs typeface="Museo Sans 300"/>
                <a:sym typeface="Museo Sans 300"/>
              </a:rPr>
              <a:t> de </a:t>
            </a:r>
            <a:r>
              <a:rPr sz="2600" dirty="0" err="1">
                <a:latin typeface="Museo Sans 300"/>
                <a:ea typeface="Museo Sans 300"/>
                <a:cs typeface="Museo Sans 300"/>
                <a:sym typeface="Museo Sans 300"/>
              </a:rPr>
              <a:t>formación</a:t>
            </a:r>
            <a:r>
              <a:rPr sz="2600" dirty="0">
                <a:latin typeface="Museo Sans 300"/>
                <a:ea typeface="Museo Sans 300"/>
                <a:cs typeface="Museo Sans 300"/>
                <a:sym typeface="Museo Sans 300"/>
              </a:rPr>
              <a:t> para el personal de </a:t>
            </a:r>
            <a:r>
              <a:rPr sz="2600" dirty="0" err="1">
                <a:latin typeface="Museo Sans 300"/>
                <a:ea typeface="Museo Sans 300"/>
                <a:cs typeface="Museo Sans 300"/>
                <a:sym typeface="Museo Sans 300"/>
              </a:rPr>
              <a:t>los</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tribunales</a:t>
            </a:r>
            <a:r>
              <a:rPr sz="2600" dirty="0">
                <a:latin typeface="Museo Sans 300"/>
                <a:ea typeface="Museo Sans 300"/>
                <a:cs typeface="Museo Sans 300"/>
                <a:sym typeface="Museo Sans 300"/>
              </a:rPr>
              <a:t> </a:t>
            </a:r>
            <a:r>
              <a:rPr sz="2600" dirty="0" err="1">
                <a:latin typeface="Museo Sans 300"/>
                <a:ea typeface="Museo Sans 300"/>
                <a:cs typeface="Museo Sans 300"/>
                <a:sym typeface="Museo Sans 300"/>
              </a:rPr>
              <a:t>especializados</a:t>
            </a:r>
            <a:r>
              <a:rPr sz="2600" dirty="0">
                <a:latin typeface="Museo Sans 100"/>
                <a:ea typeface="Museo Sans 100"/>
                <a:cs typeface="Museo Sans 100"/>
                <a:sym typeface="Museo Sans 100"/>
              </a:rPr>
              <a:t>; y 17 </a:t>
            </a:r>
            <a:r>
              <a:rPr sz="2600" dirty="0" err="1">
                <a:latin typeface="Museo Sans 100"/>
                <a:ea typeface="Museo Sans 100"/>
                <a:cs typeface="Museo Sans 100"/>
                <a:sym typeface="Museo Sans 100"/>
              </a:rPr>
              <a:t>cursos</a:t>
            </a:r>
            <a:r>
              <a:rPr sz="2600" dirty="0">
                <a:latin typeface="Museo Sans 100"/>
                <a:ea typeface="Museo Sans 100"/>
                <a:cs typeface="Museo Sans 100"/>
                <a:sym typeface="Museo Sans 100"/>
              </a:rPr>
              <a:t> </a:t>
            </a:r>
            <a:r>
              <a:rPr sz="2600" dirty="0" err="1">
                <a:latin typeface="Museo Sans 100"/>
                <a:ea typeface="Museo Sans 100"/>
                <a:cs typeface="Museo Sans 100"/>
                <a:sym typeface="Museo Sans 100"/>
              </a:rPr>
              <a:t>en</a:t>
            </a:r>
            <a:r>
              <a:rPr sz="2600" dirty="0">
                <a:latin typeface="Museo Sans 100"/>
                <a:ea typeface="Museo Sans 100"/>
                <a:cs typeface="Museo Sans 100"/>
                <a:sym typeface="Museo Sans 100"/>
              </a:rPr>
              <a:t> el </a:t>
            </a:r>
            <a:r>
              <a:rPr sz="2600" dirty="0" err="1">
                <a:latin typeface="Museo Sans 100"/>
                <a:ea typeface="Museo Sans 100"/>
                <a:cs typeface="Museo Sans 100"/>
                <a:sym typeface="Museo Sans 100"/>
              </a:rPr>
              <a:t>año</a:t>
            </a:r>
            <a:r>
              <a:rPr sz="2600" dirty="0">
                <a:latin typeface="Museo Sans 100"/>
                <a:ea typeface="Museo Sans 100"/>
                <a:cs typeface="Museo Sans 100"/>
                <a:sym typeface="Museo Sans 100"/>
              </a:rPr>
              <a:t> 2018. </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Shape 313"/>
          <p:cNvSpPr>
            <a:spLocks noGrp="1"/>
          </p:cNvSpPr>
          <p:nvPr>
            <p:ph type="title"/>
          </p:nvPr>
        </p:nvSpPr>
        <p:spPr>
          <a:xfrm>
            <a:off x="326136" y="681037"/>
            <a:ext cx="8177784" cy="1061340"/>
          </a:xfrm>
          <a:prstGeom prst="rect">
            <a:avLst/>
          </a:prstGeom>
        </p:spPr>
        <p:txBody>
          <a:bodyPr>
            <a:normAutofit fontScale="90000"/>
          </a:bodyPr>
          <a:lstStyle/>
          <a:p>
            <a:pPr lvl="0" defTabSz="603504">
              <a:lnSpc>
                <a:spcPct val="115000"/>
              </a:lnSpc>
              <a:defRPr sz="1800"/>
            </a:pPr>
            <a:r>
              <a:rPr sz="1980" b="1">
                <a:solidFill>
                  <a:srgbClr val="002060"/>
                </a:solidFill>
                <a:latin typeface="Bembo Std"/>
                <a:ea typeface="Bembo Std"/>
                <a:cs typeface="Bembo Std"/>
                <a:sym typeface="Bembo Std"/>
              </a:rPr>
              <a:t>Avances en la Jurisdicción Especializada para una Vida Libre de Violencia y Discriminación para las Mujeres</a:t>
            </a:r>
            <a:br>
              <a:rPr sz="1980" b="1">
                <a:solidFill>
                  <a:srgbClr val="002060"/>
                </a:solidFill>
                <a:latin typeface="Bembo Std"/>
                <a:ea typeface="Bembo Std"/>
                <a:cs typeface="Bembo Std"/>
                <a:sym typeface="Bembo Std"/>
              </a:rPr>
            </a:br>
            <a:endParaRPr sz="1980" b="1">
              <a:solidFill>
                <a:srgbClr val="002060"/>
              </a:solidFill>
              <a:latin typeface="Bembo Std"/>
              <a:ea typeface="Bembo Std"/>
              <a:cs typeface="Bembo Std"/>
              <a:sym typeface="Bembo Std"/>
            </a:endParaRPr>
          </a:p>
        </p:txBody>
      </p:sp>
      <p:sp>
        <p:nvSpPr>
          <p:cNvPr id="314" name="Shape 314"/>
          <p:cNvSpPr>
            <a:spLocks noGrp="1"/>
          </p:cNvSpPr>
          <p:nvPr>
            <p:ph type="body" idx="1"/>
          </p:nvPr>
        </p:nvSpPr>
        <p:spPr>
          <a:xfrm>
            <a:off x="691895" y="2118232"/>
            <a:ext cx="11103866" cy="4351339"/>
          </a:xfrm>
          <a:prstGeom prst="rect">
            <a:avLst/>
          </a:prstGeom>
        </p:spPr>
        <p:txBody>
          <a:bodyPr/>
          <a:lstStyle/>
          <a:p>
            <a:pPr marL="224027" lvl="0" indent="-224027" defTabSz="896111">
              <a:spcBef>
                <a:spcPts val="900"/>
              </a:spcBef>
              <a:defRPr sz="1800"/>
            </a:pPr>
            <a:r>
              <a:rPr sz="2744">
                <a:latin typeface="Museo Sans 100"/>
                <a:ea typeface="Museo Sans 100"/>
                <a:cs typeface="Museo Sans 100"/>
                <a:sym typeface="Museo Sans 100"/>
              </a:rPr>
              <a:t>El total de </a:t>
            </a:r>
            <a:r>
              <a:rPr sz="2744">
                <a:latin typeface="Museo Sans 300"/>
                <a:ea typeface="Museo Sans 300"/>
                <a:cs typeface="Museo Sans 300"/>
                <a:sym typeface="Museo Sans 300"/>
              </a:rPr>
              <a:t>casos tramitados en la jurisdicción especializada </a:t>
            </a:r>
            <a:r>
              <a:rPr sz="2744">
                <a:latin typeface="Museo Sans 100"/>
                <a:ea typeface="Museo Sans 100"/>
                <a:cs typeface="Museo Sans 100"/>
                <a:sym typeface="Museo Sans 100"/>
              </a:rPr>
              <a:t>(diciembre 2018) son los siguientes: juzgados especializados de instrucción, 1,760 casos; juzgados especializados de sentencia, 64 casos; mientras que la Cámara Especializada ha tramitado 38 casos. </a:t>
            </a:r>
          </a:p>
          <a:p>
            <a:pPr marL="224027" lvl="0" indent="-224027" defTabSz="896111">
              <a:spcBef>
                <a:spcPts val="900"/>
              </a:spcBef>
              <a:defRPr sz="1800"/>
            </a:pPr>
            <a:r>
              <a:rPr sz="2744">
                <a:latin typeface="Museo Sans 100"/>
                <a:ea typeface="Museo Sans 100"/>
                <a:cs typeface="Museo Sans 100"/>
                <a:sym typeface="Museo Sans 100"/>
              </a:rPr>
              <a:t>Los </a:t>
            </a:r>
            <a:r>
              <a:rPr sz="2744">
                <a:latin typeface="Museo Sans 300"/>
                <a:ea typeface="Museo Sans 300"/>
                <a:cs typeface="Museo Sans 300"/>
                <a:sym typeface="Museo Sans 300"/>
              </a:rPr>
              <a:t>Tribunales Especializados cuentan con un Equipo Multidisciplinario que apoya en la realización de estudios </a:t>
            </a:r>
            <a:r>
              <a:rPr sz="2744">
                <a:latin typeface="Museo Sans 100"/>
                <a:ea typeface="Museo Sans 100"/>
                <a:cs typeface="Museo Sans 100"/>
                <a:sym typeface="Museo Sans 100"/>
              </a:rPr>
              <a:t>necesarios según sea requerido por los tribunales.</a:t>
            </a:r>
          </a:p>
          <a:p>
            <a:pPr marL="224027" lvl="0" indent="-224027" defTabSz="896111">
              <a:spcBef>
                <a:spcPts val="900"/>
              </a:spcBef>
              <a:defRPr sz="1800"/>
            </a:pPr>
            <a:r>
              <a:rPr sz="2744">
                <a:latin typeface="Museo Sans 100"/>
                <a:ea typeface="Museo Sans 100"/>
                <a:cs typeface="Museo Sans 100"/>
                <a:sym typeface="Museo Sans 100"/>
              </a:rPr>
              <a:t>A diciembre de 2018 se informa que los equipos multidisciplinarios han elaborado 336 informes: 156 de tipo social, 7 psicológico, 169 psicosocial y 4 psicosocial educativo. </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hape 316"/>
          <p:cNvSpPr>
            <a:spLocks noGrp="1"/>
          </p:cNvSpPr>
          <p:nvPr>
            <p:ph type="title"/>
          </p:nvPr>
        </p:nvSpPr>
        <p:spPr>
          <a:xfrm>
            <a:off x="399288" y="694308"/>
            <a:ext cx="6879336" cy="1325564"/>
          </a:xfrm>
          <a:prstGeom prst="rect">
            <a:avLst/>
          </a:prstGeom>
        </p:spPr>
        <p:txBody>
          <a:bodyPr>
            <a:normAutofit fontScale="90000"/>
          </a:bodyPr>
          <a:lstStyle>
            <a:lvl1pPr defTabSz="740663">
              <a:lnSpc>
                <a:spcPct val="115000"/>
              </a:lnSpc>
              <a:spcBef>
                <a:spcPts val="800"/>
              </a:spcBef>
              <a:defRPr sz="2592" b="1">
                <a:solidFill>
                  <a:srgbClr val="002060"/>
                </a:solidFill>
                <a:latin typeface="Bembo Std"/>
                <a:ea typeface="Bembo Std"/>
                <a:cs typeface="Bembo Std"/>
                <a:sym typeface="Bembo Std"/>
              </a:defRPr>
            </a:lvl1pPr>
          </a:lstStyle>
          <a:p>
            <a:pPr lvl="0">
              <a:defRPr sz="1800" b="0">
                <a:solidFill>
                  <a:srgbClr val="000000"/>
                </a:solidFill>
              </a:defRPr>
            </a:pPr>
            <a:r>
              <a:rPr sz="2592" b="1">
                <a:solidFill>
                  <a:srgbClr val="002060"/>
                </a:solidFill>
              </a:rPr>
              <a:t>Avances en las Instituciones a cargo de la investigación de hechos de violencia contra las mujeres</a:t>
            </a:r>
          </a:p>
        </p:txBody>
      </p:sp>
      <p:sp>
        <p:nvSpPr>
          <p:cNvPr id="317" name="Shape 317"/>
          <p:cNvSpPr>
            <a:spLocks noGrp="1"/>
          </p:cNvSpPr>
          <p:nvPr>
            <p:ph type="body" idx="1"/>
          </p:nvPr>
        </p:nvSpPr>
        <p:spPr>
          <a:xfrm>
            <a:off x="1071943" y="2785172"/>
            <a:ext cx="10515601" cy="2088008"/>
          </a:xfrm>
          <a:prstGeom prst="rect">
            <a:avLst/>
          </a:prstGeom>
        </p:spPr>
        <p:txBody>
          <a:bodyPr/>
          <a:lstStyle/>
          <a:p>
            <a:pPr lvl="0">
              <a:defRPr sz="1800"/>
            </a:pPr>
            <a:r>
              <a:rPr sz="2800" dirty="0">
                <a:latin typeface="Museo Sans 300"/>
                <a:ea typeface="Museo Sans 300"/>
                <a:cs typeface="Museo Sans 300"/>
                <a:sym typeface="Museo Sans 300"/>
              </a:rPr>
              <a:t>Las </a:t>
            </a:r>
            <a:r>
              <a:rPr sz="2800" dirty="0" err="1">
                <a:latin typeface="Museo Sans 300"/>
                <a:ea typeface="Museo Sans 300"/>
                <a:cs typeface="Museo Sans 300"/>
                <a:sym typeface="Museo Sans 300"/>
              </a:rPr>
              <a:t>instituciones</a:t>
            </a:r>
            <a:r>
              <a:rPr sz="2800" dirty="0">
                <a:latin typeface="Museo Sans 300"/>
                <a:ea typeface="Museo Sans 300"/>
                <a:cs typeface="Museo Sans 300"/>
                <a:sym typeface="Museo Sans 300"/>
              </a:rPr>
              <a:t> del sector </a:t>
            </a:r>
            <a:r>
              <a:rPr sz="2800" dirty="0" err="1">
                <a:latin typeface="Museo Sans 300"/>
                <a:ea typeface="Museo Sans 300"/>
                <a:cs typeface="Museo Sans 300"/>
                <a:sym typeface="Museo Sans 300"/>
              </a:rPr>
              <a:t>justicia</a:t>
            </a:r>
            <a:r>
              <a:rPr sz="2800" dirty="0">
                <a:latin typeface="Museo Sans 300"/>
                <a:ea typeface="Museo Sans 300"/>
                <a:cs typeface="Museo Sans 300"/>
                <a:sym typeface="Museo Sans 300"/>
              </a:rPr>
              <a:t> </a:t>
            </a:r>
            <a:r>
              <a:rPr sz="2800" dirty="0" err="1">
                <a:latin typeface="Museo Sans 300"/>
                <a:ea typeface="Museo Sans 300"/>
                <a:cs typeface="Museo Sans 300"/>
                <a:sym typeface="Museo Sans 300"/>
              </a:rPr>
              <a:t>han</a:t>
            </a:r>
            <a:r>
              <a:rPr sz="2800" dirty="0">
                <a:latin typeface="Museo Sans 300"/>
                <a:ea typeface="Museo Sans 300"/>
                <a:cs typeface="Museo Sans 300"/>
                <a:sym typeface="Museo Sans 300"/>
              </a:rPr>
              <a:t> </a:t>
            </a:r>
            <a:r>
              <a:rPr sz="2800" dirty="0" err="1">
                <a:latin typeface="Museo Sans 300"/>
                <a:ea typeface="Museo Sans 300"/>
                <a:cs typeface="Museo Sans 300"/>
                <a:sym typeface="Museo Sans 300"/>
              </a:rPr>
              <a:t>fortalecido</a:t>
            </a:r>
            <a:r>
              <a:rPr sz="2800" dirty="0">
                <a:latin typeface="Museo Sans 300"/>
                <a:ea typeface="Museo Sans 300"/>
                <a:cs typeface="Museo Sans 300"/>
                <a:sym typeface="Museo Sans 300"/>
              </a:rPr>
              <a:t> </a:t>
            </a:r>
            <a:r>
              <a:rPr sz="2800" dirty="0" err="1">
                <a:latin typeface="Museo Sans 300"/>
                <a:ea typeface="Museo Sans 300"/>
                <a:cs typeface="Museo Sans 300"/>
                <a:sym typeface="Museo Sans 300"/>
              </a:rPr>
              <a:t>sus</a:t>
            </a:r>
            <a:r>
              <a:rPr sz="2800" dirty="0">
                <a:latin typeface="Museo Sans 300"/>
                <a:ea typeface="Museo Sans 300"/>
                <a:cs typeface="Museo Sans 300"/>
                <a:sym typeface="Museo Sans 300"/>
              </a:rPr>
              <a:t> </a:t>
            </a:r>
            <a:r>
              <a:rPr sz="2800" dirty="0" err="1">
                <a:latin typeface="Museo Sans 300"/>
                <a:ea typeface="Museo Sans 300"/>
                <a:cs typeface="Museo Sans 300"/>
                <a:sym typeface="Museo Sans 300"/>
              </a:rPr>
              <a:t>capacidades</a:t>
            </a:r>
            <a:r>
              <a:rPr sz="2800" dirty="0">
                <a:latin typeface="Museo Sans 300"/>
                <a:ea typeface="Museo Sans 300"/>
                <a:cs typeface="Museo Sans 300"/>
                <a:sym typeface="Museo Sans 300"/>
              </a:rPr>
              <a:t> para </a:t>
            </a:r>
            <a:r>
              <a:rPr sz="2800" dirty="0" err="1">
                <a:latin typeface="Museo Sans 300"/>
                <a:ea typeface="Museo Sans 300"/>
                <a:cs typeface="Museo Sans 300"/>
                <a:sym typeface="Museo Sans 300"/>
              </a:rPr>
              <a:t>mejorar</a:t>
            </a:r>
            <a:r>
              <a:rPr sz="2800" dirty="0">
                <a:latin typeface="Museo Sans 300"/>
                <a:ea typeface="Museo Sans 300"/>
                <a:cs typeface="Museo Sans 300"/>
                <a:sym typeface="Museo Sans 300"/>
              </a:rPr>
              <a:t> </a:t>
            </a:r>
            <a:r>
              <a:rPr sz="2800" dirty="0" err="1">
                <a:latin typeface="Museo Sans 300"/>
                <a:ea typeface="Museo Sans 300"/>
                <a:cs typeface="Museo Sans 300"/>
                <a:sym typeface="Museo Sans 300"/>
              </a:rPr>
              <a:t>los</a:t>
            </a:r>
            <a:r>
              <a:rPr sz="2800" dirty="0">
                <a:latin typeface="Museo Sans 300"/>
                <a:ea typeface="Museo Sans 300"/>
                <a:cs typeface="Museo Sans 300"/>
                <a:sym typeface="Museo Sans 300"/>
              </a:rPr>
              <a:t> </a:t>
            </a:r>
            <a:r>
              <a:rPr sz="2800" dirty="0" err="1">
                <a:latin typeface="Museo Sans 300"/>
                <a:ea typeface="Museo Sans 300"/>
                <a:cs typeface="Museo Sans 300"/>
                <a:sym typeface="Museo Sans 300"/>
              </a:rPr>
              <a:t>servicios</a:t>
            </a:r>
            <a:r>
              <a:rPr sz="2800" dirty="0">
                <a:latin typeface="Museo Sans 300"/>
                <a:ea typeface="Museo Sans 300"/>
                <a:cs typeface="Museo Sans 300"/>
                <a:sym typeface="Museo Sans 300"/>
              </a:rPr>
              <a:t> y la </a:t>
            </a:r>
            <a:r>
              <a:rPr sz="2800" dirty="0" err="1">
                <a:latin typeface="Museo Sans 300"/>
                <a:ea typeface="Museo Sans 300"/>
                <a:cs typeface="Museo Sans 300"/>
                <a:sym typeface="Museo Sans 300"/>
              </a:rPr>
              <a:t>respuesta</a:t>
            </a:r>
            <a:r>
              <a:rPr sz="2800" dirty="0">
                <a:latin typeface="Museo Sans 300"/>
                <a:ea typeface="Museo Sans 300"/>
                <a:cs typeface="Museo Sans 300"/>
                <a:sym typeface="Museo Sans 300"/>
              </a:rPr>
              <a:t> </a:t>
            </a:r>
            <a:r>
              <a:rPr sz="2800" dirty="0" err="1">
                <a:latin typeface="Museo Sans 300"/>
                <a:ea typeface="Museo Sans 300"/>
                <a:cs typeface="Museo Sans 300"/>
                <a:sym typeface="Museo Sans 300"/>
              </a:rPr>
              <a:t>frente</a:t>
            </a:r>
            <a:r>
              <a:rPr sz="2800" dirty="0">
                <a:latin typeface="Museo Sans 300"/>
                <a:ea typeface="Museo Sans 300"/>
                <a:cs typeface="Museo Sans 300"/>
                <a:sym typeface="Museo Sans 300"/>
              </a:rPr>
              <a:t> a la </a:t>
            </a:r>
            <a:r>
              <a:rPr sz="2800" dirty="0" err="1">
                <a:latin typeface="Museo Sans 300"/>
                <a:ea typeface="Museo Sans 300"/>
                <a:cs typeface="Museo Sans 300"/>
                <a:sym typeface="Museo Sans 300"/>
              </a:rPr>
              <a:t>violencia</a:t>
            </a:r>
            <a:r>
              <a:rPr sz="2800" dirty="0">
                <a:latin typeface="Museo Sans 300"/>
                <a:ea typeface="Museo Sans 300"/>
                <a:cs typeface="Museo Sans 300"/>
                <a:sym typeface="Museo Sans 300"/>
              </a:rPr>
              <a:t> contra las </a:t>
            </a:r>
            <a:r>
              <a:rPr sz="2800" dirty="0" err="1">
                <a:latin typeface="Museo Sans 300"/>
                <a:ea typeface="Museo Sans 300"/>
                <a:cs typeface="Museo Sans 300"/>
                <a:sym typeface="Museo Sans 300"/>
              </a:rPr>
              <a:t>mujeres</a:t>
            </a:r>
            <a:r>
              <a:rPr sz="2800" dirty="0">
                <a:latin typeface="Museo Sans 100"/>
                <a:ea typeface="Museo Sans 100"/>
                <a:cs typeface="Museo Sans 100"/>
                <a:sym typeface="Museo Sans 100"/>
              </a:rPr>
              <a:t>, </a:t>
            </a:r>
            <a:r>
              <a:rPr sz="2800" dirty="0" err="1">
                <a:solidFill>
                  <a:srgbClr val="0070C0"/>
                </a:solidFill>
                <a:latin typeface="Museo Sans 300"/>
                <a:ea typeface="Museo Sans 300"/>
                <a:cs typeface="Museo Sans 300"/>
                <a:sym typeface="Museo Sans 300"/>
              </a:rPr>
              <a:t>creando</a:t>
            </a:r>
            <a:r>
              <a:rPr sz="2800" dirty="0">
                <a:solidFill>
                  <a:srgbClr val="0070C0"/>
                </a:solidFill>
                <a:latin typeface="Museo Sans 300"/>
                <a:ea typeface="Museo Sans 300"/>
                <a:cs typeface="Museo Sans 300"/>
                <a:sym typeface="Museo Sans 300"/>
              </a:rPr>
              <a:t> </a:t>
            </a:r>
            <a:r>
              <a:rPr sz="2800" dirty="0" err="1">
                <a:solidFill>
                  <a:srgbClr val="0070C0"/>
                </a:solidFill>
                <a:latin typeface="Museo Sans 300"/>
                <a:ea typeface="Museo Sans 300"/>
                <a:cs typeface="Museo Sans 300"/>
                <a:sym typeface="Museo Sans 300"/>
              </a:rPr>
              <a:t>Unidades</a:t>
            </a:r>
            <a:r>
              <a:rPr sz="2800" dirty="0">
                <a:solidFill>
                  <a:srgbClr val="0070C0"/>
                </a:solidFill>
                <a:latin typeface="Museo Sans 300"/>
                <a:ea typeface="Museo Sans 300"/>
                <a:cs typeface="Museo Sans 300"/>
                <a:sym typeface="Museo Sans 300"/>
              </a:rPr>
              <a:t> de </a:t>
            </a:r>
            <a:r>
              <a:rPr sz="2800" dirty="0" err="1">
                <a:solidFill>
                  <a:srgbClr val="0070C0"/>
                </a:solidFill>
                <a:latin typeface="Museo Sans 300"/>
                <a:ea typeface="Museo Sans 300"/>
                <a:cs typeface="Museo Sans 300"/>
                <a:sym typeface="Museo Sans 300"/>
              </a:rPr>
              <a:t>atención</a:t>
            </a:r>
            <a:r>
              <a:rPr sz="2800" dirty="0">
                <a:solidFill>
                  <a:srgbClr val="0070C0"/>
                </a:solidFill>
                <a:latin typeface="Museo Sans 300"/>
                <a:ea typeface="Museo Sans 300"/>
                <a:cs typeface="Museo Sans 300"/>
                <a:sym typeface="Museo Sans 300"/>
              </a:rPr>
              <a:t> </a:t>
            </a:r>
            <a:r>
              <a:rPr sz="2800" dirty="0" err="1">
                <a:solidFill>
                  <a:srgbClr val="0070C0"/>
                </a:solidFill>
                <a:latin typeface="Museo Sans 300"/>
                <a:ea typeface="Museo Sans 300"/>
                <a:cs typeface="Museo Sans 300"/>
                <a:sym typeface="Museo Sans 300"/>
              </a:rPr>
              <a:t>especializadas</a:t>
            </a:r>
            <a:r>
              <a:rPr sz="2800" dirty="0">
                <a:solidFill>
                  <a:srgbClr val="0070C0"/>
                </a:solidFill>
                <a:latin typeface="Museo Sans 300"/>
                <a:ea typeface="Museo Sans 300"/>
                <a:cs typeface="Museo Sans 300"/>
                <a:sym typeface="Museo Sans 300"/>
              </a:rPr>
              <a:t> y </a:t>
            </a:r>
            <a:r>
              <a:rPr sz="2800" dirty="0" err="1">
                <a:solidFill>
                  <a:srgbClr val="0070C0"/>
                </a:solidFill>
                <a:latin typeface="Museo Sans 300"/>
                <a:ea typeface="Museo Sans 300"/>
                <a:cs typeface="Museo Sans 300"/>
                <a:sym typeface="Museo Sans 300"/>
              </a:rPr>
              <a:t>herramientas</a:t>
            </a:r>
            <a:r>
              <a:rPr sz="2800" dirty="0">
                <a:solidFill>
                  <a:srgbClr val="0070C0"/>
                </a:solidFill>
                <a:latin typeface="Museo Sans 300"/>
                <a:ea typeface="Museo Sans 300"/>
                <a:cs typeface="Museo Sans 300"/>
                <a:sym typeface="Museo Sans 300"/>
              </a:rPr>
              <a:t> </a:t>
            </a:r>
            <a:r>
              <a:rPr sz="2800" dirty="0" err="1">
                <a:solidFill>
                  <a:srgbClr val="0070C0"/>
                </a:solidFill>
                <a:latin typeface="Museo Sans 300"/>
                <a:ea typeface="Museo Sans 300"/>
                <a:cs typeface="Museo Sans 300"/>
                <a:sym typeface="Museo Sans 300"/>
              </a:rPr>
              <a:t>técnicas</a:t>
            </a:r>
            <a:r>
              <a:rPr sz="2800" dirty="0">
                <a:solidFill>
                  <a:srgbClr val="0070C0"/>
                </a:solidFill>
                <a:latin typeface="Museo Sans 300"/>
                <a:ea typeface="Museo Sans 300"/>
                <a:cs typeface="Museo Sans 300"/>
                <a:sym typeface="Museo Sans 300"/>
              </a:rPr>
              <a:t> para la </a:t>
            </a:r>
            <a:r>
              <a:rPr sz="2800" dirty="0" err="1">
                <a:solidFill>
                  <a:srgbClr val="0070C0"/>
                </a:solidFill>
                <a:latin typeface="Museo Sans 300"/>
                <a:ea typeface="Museo Sans 300"/>
                <a:cs typeface="Museo Sans 300"/>
                <a:sym typeface="Museo Sans 300"/>
              </a:rPr>
              <a:t>atención</a:t>
            </a:r>
            <a:r>
              <a:rPr sz="2800" dirty="0">
                <a:solidFill>
                  <a:srgbClr val="0070C0"/>
                </a:solidFill>
                <a:latin typeface="Museo Sans 300"/>
                <a:ea typeface="Museo Sans 300"/>
                <a:cs typeface="Museo Sans 300"/>
                <a:sym typeface="Museo Sans 300"/>
              </a:rPr>
              <a:t> y la </a:t>
            </a:r>
            <a:r>
              <a:rPr sz="2800" dirty="0" err="1">
                <a:solidFill>
                  <a:srgbClr val="0070C0"/>
                </a:solidFill>
                <a:latin typeface="Museo Sans 300"/>
                <a:ea typeface="Museo Sans 300"/>
                <a:cs typeface="Museo Sans 300"/>
                <a:sym typeface="Museo Sans 300"/>
              </a:rPr>
              <a:t>invest</a:t>
            </a:r>
            <a:r>
              <a:rPr sz="2800" dirty="0" err="1">
                <a:latin typeface="Museo Sans 100"/>
                <a:ea typeface="Museo Sans 100"/>
                <a:cs typeface="Museo Sans 100"/>
                <a:sym typeface="Museo Sans 100"/>
              </a:rPr>
              <a:t>igación</a:t>
            </a:r>
            <a:r>
              <a:rPr sz="2800" dirty="0">
                <a:latin typeface="Museo Sans 100"/>
                <a:ea typeface="Museo Sans 100"/>
                <a:cs typeface="Museo Sans 100"/>
                <a:sym typeface="Museo Sans 100"/>
              </a:rPr>
              <a:t> de </a:t>
            </a:r>
            <a:r>
              <a:rPr sz="2800" dirty="0" err="1">
                <a:latin typeface="Museo Sans 100"/>
                <a:ea typeface="Museo Sans 100"/>
                <a:cs typeface="Museo Sans 100"/>
                <a:sym typeface="Museo Sans 100"/>
              </a:rPr>
              <a:t>los</a:t>
            </a:r>
            <a:r>
              <a:rPr sz="2800" dirty="0">
                <a:latin typeface="Museo Sans 100"/>
                <a:ea typeface="Museo Sans 100"/>
                <a:cs typeface="Museo Sans 100"/>
                <a:sym typeface="Museo Sans 100"/>
              </a:rPr>
              <a:t> </a:t>
            </a:r>
            <a:r>
              <a:rPr sz="2800" dirty="0" err="1">
                <a:latin typeface="Museo Sans 100"/>
                <a:ea typeface="Museo Sans 100"/>
                <a:cs typeface="Museo Sans 100"/>
                <a:sym typeface="Museo Sans 100"/>
              </a:rPr>
              <a:t>delitos</a:t>
            </a:r>
            <a:r>
              <a:rPr sz="2800" dirty="0">
                <a:latin typeface="Museo Sans 100"/>
                <a:ea typeface="Museo Sans 100"/>
                <a:cs typeface="Museo Sans 100"/>
                <a:sym typeface="Museo Sans 100"/>
              </a:rPr>
              <a:t> de </a:t>
            </a:r>
            <a:r>
              <a:rPr sz="2800" dirty="0" err="1">
                <a:latin typeface="Museo Sans 100"/>
                <a:ea typeface="Museo Sans 100"/>
                <a:cs typeface="Museo Sans 100"/>
                <a:sym typeface="Museo Sans 100"/>
              </a:rPr>
              <a:t>violencia</a:t>
            </a:r>
            <a:r>
              <a:rPr sz="2800" dirty="0">
                <a:latin typeface="Museo Sans 100"/>
                <a:ea typeface="Museo Sans 100"/>
                <a:cs typeface="Museo Sans 100"/>
                <a:sym typeface="Museo Sans 100"/>
              </a:rPr>
              <a:t> contra las </a:t>
            </a:r>
            <a:r>
              <a:rPr sz="2800" dirty="0" err="1">
                <a:latin typeface="Museo Sans 100"/>
                <a:ea typeface="Museo Sans 100"/>
                <a:cs typeface="Museo Sans 100"/>
                <a:sym typeface="Museo Sans 100"/>
              </a:rPr>
              <a:t>mujeres</a:t>
            </a:r>
            <a:r>
              <a:rPr sz="2800" dirty="0">
                <a:latin typeface="Museo Sans 100"/>
                <a:ea typeface="Museo Sans 100"/>
                <a:cs typeface="Museo Sans 100"/>
                <a:sym typeface="Museo Sans 100"/>
              </a:rPr>
              <a:t>.</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Shape 319"/>
          <p:cNvSpPr>
            <a:spLocks noGrp="1"/>
          </p:cNvSpPr>
          <p:nvPr>
            <p:ph type="title"/>
          </p:nvPr>
        </p:nvSpPr>
        <p:spPr>
          <a:xfrm>
            <a:off x="435864" y="346837"/>
            <a:ext cx="6641592" cy="1390523"/>
          </a:xfrm>
          <a:prstGeom prst="rect">
            <a:avLst/>
          </a:prstGeom>
        </p:spPr>
        <p:txBody>
          <a:bodyPr>
            <a:normAutofit fontScale="90000"/>
          </a:bodyPr>
          <a:lstStyle>
            <a:lvl1pPr defTabSz="896111">
              <a:lnSpc>
                <a:spcPct val="115000"/>
              </a:lnSpc>
              <a:defRPr sz="2744" b="1">
                <a:solidFill>
                  <a:srgbClr val="002060"/>
                </a:solidFill>
                <a:latin typeface="Bembo Std"/>
                <a:ea typeface="Bembo Std"/>
                <a:cs typeface="Bembo Std"/>
                <a:sym typeface="Bembo Std"/>
              </a:defRPr>
            </a:lvl1pPr>
          </a:lstStyle>
          <a:p>
            <a:pPr lvl="0">
              <a:defRPr sz="1800" b="0">
                <a:solidFill>
                  <a:srgbClr val="000000"/>
                </a:solidFill>
              </a:defRPr>
            </a:pPr>
            <a:r>
              <a:rPr sz="2744" b="1">
                <a:solidFill>
                  <a:srgbClr val="002060"/>
                </a:solidFill>
              </a:rPr>
              <a:t>Avances en las Instituciones a cargo de la investigación de hechos de violencia contra las mujeres</a:t>
            </a:r>
          </a:p>
        </p:txBody>
      </p:sp>
      <p:sp>
        <p:nvSpPr>
          <p:cNvPr id="320" name="Shape 320"/>
          <p:cNvSpPr>
            <a:spLocks noGrp="1"/>
          </p:cNvSpPr>
          <p:nvPr>
            <p:ph type="body" idx="1"/>
          </p:nvPr>
        </p:nvSpPr>
        <p:spPr>
          <a:xfrm>
            <a:off x="838200" y="2269552"/>
            <a:ext cx="10515600" cy="4351339"/>
          </a:xfrm>
          <a:prstGeom prst="rect">
            <a:avLst/>
          </a:prstGeom>
        </p:spPr>
        <p:txBody>
          <a:bodyPr/>
          <a:lstStyle/>
          <a:p>
            <a:pPr marL="0" lvl="0" indent="0">
              <a:lnSpc>
                <a:spcPct val="72000"/>
              </a:lnSpc>
              <a:buSzTx/>
              <a:buNone/>
              <a:defRPr sz="1800"/>
            </a:pPr>
            <a:r>
              <a:rPr sz="3900">
                <a:latin typeface="Museo Sans 300"/>
                <a:ea typeface="Museo Sans 300"/>
                <a:cs typeface="Museo Sans 300"/>
                <a:sym typeface="Museo Sans 300"/>
              </a:rPr>
              <a:t>FGR</a:t>
            </a:r>
            <a:endParaRPr sz="2500"/>
          </a:p>
          <a:p>
            <a:pPr lvl="0">
              <a:lnSpc>
                <a:spcPct val="72000"/>
              </a:lnSpc>
              <a:buClr>
                <a:srgbClr val="7030A0"/>
              </a:buClr>
              <a:defRPr sz="1800"/>
            </a:pPr>
            <a:r>
              <a:rPr sz="2500">
                <a:solidFill>
                  <a:srgbClr val="7030A0"/>
                </a:solidFill>
                <a:latin typeface="Museo Sans 300"/>
                <a:ea typeface="Museo Sans 300"/>
                <a:cs typeface="Museo Sans 300"/>
                <a:sym typeface="Museo Sans 300"/>
              </a:rPr>
              <a:t>Cuenta con 6 UIAEM </a:t>
            </a:r>
            <a:r>
              <a:rPr sz="2500">
                <a:latin typeface="Museo Sans 100"/>
                <a:ea typeface="Museo Sans 100"/>
                <a:cs typeface="Museo Sans 100"/>
                <a:sym typeface="Museo Sans 100"/>
              </a:rPr>
              <a:t>responsables de conocer de las investigaciones de los delitos de la LEIV y los delitos de naturaleza sexual de mujeres mayores de quince años. </a:t>
            </a:r>
            <a:endParaRPr sz="2500"/>
          </a:p>
          <a:p>
            <a:pPr lvl="0">
              <a:lnSpc>
                <a:spcPct val="72000"/>
              </a:lnSpc>
              <a:defRPr sz="1800"/>
            </a:pPr>
            <a:r>
              <a:rPr sz="2500">
                <a:latin typeface="Museo Sans 100"/>
                <a:ea typeface="Museo Sans 100"/>
                <a:cs typeface="Museo Sans 100"/>
                <a:sym typeface="Museo Sans 100"/>
              </a:rPr>
              <a:t>A octubre de 2018 </a:t>
            </a:r>
            <a:r>
              <a:rPr sz="2500">
                <a:solidFill>
                  <a:srgbClr val="7030A0"/>
                </a:solidFill>
                <a:latin typeface="Museo Sans 300"/>
                <a:ea typeface="Museo Sans 300"/>
                <a:cs typeface="Museo Sans 300"/>
                <a:sym typeface="Museo Sans 300"/>
              </a:rPr>
              <a:t>cuentan con 43 personas asignadas</a:t>
            </a:r>
            <a:r>
              <a:rPr sz="2500">
                <a:latin typeface="Museo Sans 100"/>
                <a:ea typeface="Museo Sans 100"/>
                <a:cs typeface="Museo Sans 100"/>
                <a:sym typeface="Museo Sans 100"/>
              </a:rPr>
              <a:t>, de las cuales 39 son mujeres y 4 son hombres. </a:t>
            </a:r>
            <a:endParaRPr sz="2500"/>
          </a:p>
          <a:p>
            <a:pPr lvl="0">
              <a:lnSpc>
                <a:spcPct val="72000"/>
              </a:lnSpc>
              <a:defRPr sz="1800"/>
            </a:pPr>
            <a:r>
              <a:rPr sz="2500">
                <a:latin typeface="Museo Sans 100"/>
                <a:ea typeface="Museo Sans 100"/>
                <a:cs typeface="Museo Sans 100"/>
                <a:sym typeface="Museo Sans 100"/>
              </a:rPr>
              <a:t>El </a:t>
            </a:r>
            <a:r>
              <a:rPr sz="2500">
                <a:solidFill>
                  <a:srgbClr val="7030A0"/>
                </a:solidFill>
                <a:latin typeface="Museo Sans 300"/>
                <a:ea typeface="Museo Sans 300"/>
                <a:cs typeface="Museo Sans 300"/>
                <a:sym typeface="Museo Sans 300"/>
              </a:rPr>
              <a:t>presupuesto para el funcionamiento de estas UIAEM forma parte del presupuesto anual de la FGR</a:t>
            </a:r>
            <a:r>
              <a:rPr sz="2500">
                <a:latin typeface="Museo Sans 100"/>
                <a:ea typeface="Museo Sans 100"/>
                <a:cs typeface="Museo Sans 100"/>
                <a:sym typeface="Museo Sans 100"/>
              </a:rPr>
              <a:t>.</a:t>
            </a:r>
            <a:endParaRPr sz="2500"/>
          </a:p>
          <a:p>
            <a:pPr lvl="0">
              <a:lnSpc>
                <a:spcPct val="72000"/>
              </a:lnSpc>
              <a:defRPr sz="1800"/>
            </a:pPr>
            <a:r>
              <a:rPr sz="2500">
                <a:latin typeface="Museo Sans 100"/>
                <a:ea typeface="Museo Sans 100"/>
                <a:cs typeface="Museo Sans 100"/>
                <a:sym typeface="Museo Sans 100"/>
              </a:rPr>
              <a:t>En noviembre de 2018 </a:t>
            </a:r>
            <a:r>
              <a:rPr sz="2500">
                <a:solidFill>
                  <a:srgbClr val="7030A0"/>
                </a:solidFill>
                <a:latin typeface="Museo Sans 300"/>
                <a:ea typeface="Museo Sans 300"/>
                <a:cs typeface="Museo Sans 300"/>
                <a:sym typeface="Museo Sans 300"/>
              </a:rPr>
              <a:t>presentó la Política de persecución penal en materia de violencia contra las mujeres</a:t>
            </a:r>
            <a:r>
              <a:rPr sz="2500">
                <a:latin typeface="Museo Sans 100"/>
                <a:ea typeface="Museo Sans 100"/>
                <a:cs typeface="Museo Sans 100"/>
                <a:sym typeface="Museo Sans 100"/>
              </a:rPr>
              <a:t>, con el objeto de establecer criterios y lineamientos para la persecución penal en materia de violencia contra las mujeres.</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Shape 322"/>
          <p:cNvSpPr>
            <a:spLocks noGrp="1"/>
          </p:cNvSpPr>
          <p:nvPr>
            <p:ph type="title"/>
          </p:nvPr>
        </p:nvSpPr>
        <p:spPr>
          <a:xfrm>
            <a:off x="326136" y="273684"/>
            <a:ext cx="6915912" cy="1325564"/>
          </a:xfrm>
          <a:prstGeom prst="rect">
            <a:avLst/>
          </a:prstGeom>
        </p:spPr>
        <p:txBody>
          <a:bodyPr>
            <a:normAutofit fontScale="90000"/>
          </a:bodyPr>
          <a:lstStyle>
            <a:lvl1pPr defTabSz="850391">
              <a:lnSpc>
                <a:spcPct val="115000"/>
              </a:lnSpc>
              <a:spcBef>
                <a:spcPts val="900"/>
              </a:spcBef>
              <a:defRPr sz="2604" b="1">
                <a:solidFill>
                  <a:srgbClr val="002060"/>
                </a:solidFill>
                <a:latin typeface="Bembo Std"/>
                <a:ea typeface="Bembo Std"/>
                <a:cs typeface="Bembo Std"/>
                <a:sym typeface="Bembo Std"/>
              </a:defRPr>
            </a:lvl1pPr>
          </a:lstStyle>
          <a:p>
            <a:pPr lvl="0">
              <a:defRPr sz="1800" b="0">
                <a:solidFill>
                  <a:srgbClr val="000000"/>
                </a:solidFill>
              </a:defRPr>
            </a:pPr>
            <a:r>
              <a:rPr sz="2604" b="1">
                <a:solidFill>
                  <a:srgbClr val="002060"/>
                </a:solidFill>
              </a:rPr>
              <a:t>Avances en las Instituciones a cargo de la investigación de hechos de violencia contra las mujeres</a:t>
            </a:r>
          </a:p>
        </p:txBody>
      </p:sp>
      <p:sp>
        <p:nvSpPr>
          <p:cNvPr id="323" name="Shape 323"/>
          <p:cNvSpPr>
            <a:spLocks noGrp="1"/>
          </p:cNvSpPr>
          <p:nvPr>
            <p:ph type="body" idx="1"/>
          </p:nvPr>
        </p:nvSpPr>
        <p:spPr>
          <a:xfrm>
            <a:off x="838200" y="2031808"/>
            <a:ext cx="10515600" cy="4351339"/>
          </a:xfrm>
          <a:prstGeom prst="rect">
            <a:avLst/>
          </a:prstGeom>
        </p:spPr>
        <p:txBody>
          <a:bodyPr/>
          <a:lstStyle/>
          <a:p>
            <a:pPr marL="0" lvl="0" indent="0">
              <a:lnSpc>
                <a:spcPct val="81000"/>
              </a:lnSpc>
              <a:buSzTx/>
              <a:buNone/>
              <a:defRPr sz="1800"/>
            </a:pPr>
            <a:r>
              <a:rPr sz="3900">
                <a:latin typeface="Museo Sans 300"/>
                <a:ea typeface="Museo Sans 300"/>
                <a:cs typeface="Museo Sans 300"/>
                <a:sym typeface="Museo Sans 300"/>
              </a:rPr>
              <a:t>PGR</a:t>
            </a:r>
            <a:endParaRPr sz="2500"/>
          </a:p>
          <a:p>
            <a:pPr lvl="0">
              <a:lnSpc>
                <a:spcPct val="81000"/>
              </a:lnSpc>
              <a:buClr>
                <a:srgbClr val="548235"/>
              </a:buClr>
              <a:defRPr sz="1800"/>
            </a:pPr>
            <a:r>
              <a:rPr sz="2500">
                <a:solidFill>
                  <a:srgbClr val="548235"/>
                </a:solidFill>
                <a:latin typeface="Museo Sans 300"/>
                <a:ea typeface="Museo Sans 300"/>
                <a:cs typeface="Museo Sans 300"/>
                <a:sym typeface="Museo Sans 300"/>
              </a:rPr>
              <a:t>Cuenta con 15 UIAEM</a:t>
            </a:r>
            <a:r>
              <a:rPr sz="2500">
                <a:latin typeface="Museo Sans 100"/>
                <a:ea typeface="Museo Sans 100"/>
                <a:cs typeface="Museo Sans 100"/>
                <a:sym typeface="Museo Sans 100"/>
              </a:rPr>
              <a:t>, una en cada departamento del país y tiene además una Unidad de Atención Especializada para las Mujeres ubicada en el municipio de Soyapango. </a:t>
            </a:r>
            <a:endParaRPr sz="2500"/>
          </a:p>
          <a:p>
            <a:pPr lvl="0">
              <a:lnSpc>
                <a:spcPct val="81000"/>
              </a:lnSpc>
              <a:defRPr sz="1800"/>
            </a:pPr>
            <a:r>
              <a:rPr sz="2500">
                <a:latin typeface="Museo Sans 100"/>
                <a:ea typeface="Museo Sans 100"/>
                <a:cs typeface="Museo Sans 100"/>
                <a:sym typeface="Museo Sans 100"/>
              </a:rPr>
              <a:t>Al cierre del año 2018, </a:t>
            </a:r>
            <a:r>
              <a:rPr sz="2500">
                <a:solidFill>
                  <a:srgbClr val="548235"/>
                </a:solidFill>
                <a:latin typeface="Museo Sans 300"/>
                <a:ea typeface="Museo Sans 300"/>
                <a:cs typeface="Museo Sans 300"/>
                <a:sym typeface="Museo Sans 300"/>
              </a:rPr>
              <a:t>tiene destacados 49 personas en las UIAEM</a:t>
            </a:r>
            <a:r>
              <a:rPr sz="2500">
                <a:latin typeface="Museo Sans 100"/>
                <a:ea typeface="Museo Sans 100"/>
                <a:cs typeface="Museo Sans 100"/>
                <a:sym typeface="Museo Sans 100"/>
              </a:rPr>
              <a:t>, de las cuales 46 son mujeres y 3 son hombres. </a:t>
            </a:r>
            <a:endParaRPr sz="2500"/>
          </a:p>
          <a:p>
            <a:pPr lvl="0">
              <a:lnSpc>
                <a:spcPct val="81000"/>
              </a:lnSpc>
              <a:defRPr sz="1800"/>
            </a:pPr>
            <a:r>
              <a:rPr sz="2500">
                <a:latin typeface="Museo Sans 100"/>
                <a:ea typeface="Museo Sans 100"/>
                <a:cs typeface="Museo Sans 100"/>
                <a:sym typeface="Museo Sans 100"/>
              </a:rPr>
              <a:t>El </a:t>
            </a:r>
            <a:r>
              <a:rPr sz="2500">
                <a:solidFill>
                  <a:srgbClr val="548235"/>
                </a:solidFill>
                <a:latin typeface="Museo Sans 300"/>
                <a:ea typeface="Museo Sans 300"/>
                <a:cs typeface="Museo Sans 300"/>
                <a:sym typeface="Museo Sans 300"/>
              </a:rPr>
              <a:t>presupuesto asignado es de US$1,084,372.00 dólares anuales, que forman parte del presupuesto institucional</a:t>
            </a:r>
            <a:r>
              <a:rPr sz="2500">
                <a:latin typeface="Museo Sans 100"/>
                <a:ea typeface="Museo Sans 100"/>
                <a:cs typeface="Museo Sans 100"/>
                <a:sym typeface="Museo Sans 100"/>
              </a:rPr>
              <a:t>. </a:t>
            </a:r>
            <a:endParaRPr sz="2500"/>
          </a:p>
          <a:p>
            <a:pPr lvl="0">
              <a:lnSpc>
                <a:spcPct val="81000"/>
              </a:lnSpc>
              <a:defRPr sz="1800"/>
            </a:pPr>
            <a:r>
              <a:rPr sz="2500">
                <a:latin typeface="Museo Sans 100"/>
                <a:ea typeface="Museo Sans 100"/>
                <a:cs typeface="Museo Sans 100"/>
                <a:sym typeface="Museo Sans 100"/>
              </a:rPr>
              <a:t>Reporta que en el 2017 </a:t>
            </a:r>
            <a:r>
              <a:rPr sz="2500">
                <a:solidFill>
                  <a:srgbClr val="548235"/>
                </a:solidFill>
                <a:latin typeface="Museo Sans 300"/>
                <a:ea typeface="Museo Sans 300"/>
                <a:cs typeface="Museo Sans 300"/>
                <a:sym typeface="Museo Sans 300"/>
              </a:rPr>
              <a:t>realizó 24 actividades formativas, dirigidas a personal asignado en las UIAEM</a:t>
            </a:r>
            <a:r>
              <a:rPr sz="2500">
                <a:latin typeface="Museo Sans 100"/>
                <a:ea typeface="Museo Sans 100"/>
                <a:cs typeface="Museo Sans 100"/>
                <a:sym typeface="Museo Sans 100"/>
              </a:rPr>
              <a:t>; mientras que de enero a octubre de 2018 realizaron 10 actividades formativas.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Shape 325"/>
          <p:cNvSpPr>
            <a:spLocks noGrp="1"/>
          </p:cNvSpPr>
          <p:nvPr>
            <p:ph type="title"/>
          </p:nvPr>
        </p:nvSpPr>
        <p:spPr>
          <a:xfrm>
            <a:off x="381000" y="419989"/>
            <a:ext cx="6787896" cy="1325563"/>
          </a:xfrm>
          <a:prstGeom prst="rect">
            <a:avLst/>
          </a:prstGeom>
        </p:spPr>
        <p:txBody>
          <a:bodyPr>
            <a:normAutofit fontScale="90000"/>
          </a:bodyPr>
          <a:lstStyle>
            <a:lvl1pPr>
              <a:lnSpc>
                <a:spcPct val="100000"/>
              </a:lnSpc>
              <a:spcBef>
                <a:spcPts val="1000"/>
              </a:spcBef>
              <a:defRPr sz="2800" b="1">
                <a:solidFill>
                  <a:srgbClr val="002060"/>
                </a:solidFill>
                <a:latin typeface="Bembo Std"/>
                <a:ea typeface="Bembo Std"/>
                <a:cs typeface="Bembo Std"/>
                <a:sym typeface="Bembo Std"/>
              </a:defRPr>
            </a:lvl1pPr>
          </a:lstStyle>
          <a:p>
            <a:pPr lvl="0">
              <a:defRPr sz="1800" b="0">
                <a:solidFill>
                  <a:srgbClr val="000000"/>
                </a:solidFill>
              </a:defRPr>
            </a:pPr>
            <a:r>
              <a:rPr sz="2800" b="1">
                <a:solidFill>
                  <a:srgbClr val="002060"/>
                </a:solidFill>
              </a:rPr>
              <a:t>Avances en las Instituciones a cargo de la investigación de hechos de violencia contra las mujeres</a:t>
            </a:r>
          </a:p>
        </p:txBody>
      </p:sp>
      <p:sp>
        <p:nvSpPr>
          <p:cNvPr id="326" name="Shape 326"/>
          <p:cNvSpPr>
            <a:spLocks noGrp="1"/>
          </p:cNvSpPr>
          <p:nvPr>
            <p:ph type="body" idx="1"/>
          </p:nvPr>
        </p:nvSpPr>
        <p:spPr>
          <a:xfrm>
            <a:off x="838200" y="2086673"/>
            <a:ext cx="10515600" cy="4351338"/>
          </a:xfrm>
          <a:prstGeom prst="rect">
            <a:avLst/>
          </a:prstGeom>
        </p:spPr>
        <p:txBody>
          <a:bodyPr/>
          <a:lstStyle/>
          <a:p>
            <a:pPr marL="0" lvl="0" indent="0" defTabSz="905255">
              <a:lnSpc>
                <a:spcPct val="72000"/>
              </a:lnSpc>
              <a:spcBef>
                <a:spcPts val="900"/>
              </a:spcBef>
              <a:buSzTx/>
              <a:buNone/>
              <a:defRPr sz="1800"/>
            </a:pPr>
            <a:r>
              <a:rPr sz="3861">
                <a:latin typeface="Museo Sans 300"/>
                <a:ea typeface="Museo Sans 300"/>
                <a:cs typeface="Museo Sans 300"/>
                <a:sym typeface="Museo Sans 300"/>
              </a:rPr>
              <a:t>PNC</a:t>
            </a:r>
            <a:endParaRPr sz="2475"/>
          </a:p>
          <a:p>
            <a:pPr marL="226313" lvl="0" indent="-226313" defTabSz="905255">
              <a:lnSpc>
                <a:spcPct val="72000"/>
              </a:lnSpc>
              <a:spcBef>
                <a:spcPts val="900"/>
              </a:spcBef>
              <a:defRPr sz="1800"/>
            </a:pPr>
            <a:r>
              <a:rPr sz="2475">
                <a:latin typeface="Museo Sans 100"/>
                <a:ea typeface="Museo Sans 100"/>
                <a:cs typeface="Museo Sans 100"/>
                <a:sym typeface="Museo Sans 100"/>
              </a:rPr>
              <a:t>Cuenta con </a:t>
            </a:r>
            <a:r>
              <a:rPr sz="2475">
                <a:solidFill>
                  <a:srgbClr val="C55A11"/>
                </a:solidFill>
                <a:latin typeface="Museo Sans 300"/>
                <a:ea typeface="Museo Sans 300"/>
                <a:cs typeface="Museo Sans 300"/>
                <a:sym typeface="Museo Sans 300"/>
              </a:rPr>
              <a:t>33 ODAC UNIMUJER</a:t>
            </a:r>
            <a:r>
              <a:rPr sz="2475">
                <a:latin typeface="Museo Sans 100"/>
                <a:ea typeface="Museo Sans 100"/>
                <a:cs typeface="Museo Sans 100"/>
                <a:sym typeface="Museo Sans 100"/>
              </a:rPr>
              <a:t>. </a:t>
            </a:r>
            <a:endParaRPr sz="2475"/>
          </a:p>
          <a:p>
            <a:pPr marL="226313" lvl="0" indent="-226313" defTabSz="905255">
              <a:lnSpc>
                <a:spcPct val="72000"/>
              </a:lnSpc>
              <a:spcBef>
                <a:spcPts val="900"/>
              </a:spcBef>
              <a:defRPr sz="1800"/>
            </a:pPr>
            <a:r>
              <a:rPr sz="2475">
                <a:latin typeface="Museo Sans 100"/>
                <a:ea typeface="Museo Sans 100"/>
                <a:cs typeface="Museo Sans 100"/>
                <a:sym typeface="Museo Sans 100"/>
              </a:rPr>
              <a:t>Al cierre del año 2018, </a:t>
            </a:r>
            <a:r>
              <a:rPr sz="2475">
                <a:solidFill>
                  <a:srgbClr val="C55A11"/>
                </a:solidFill>
                <a:latin typeface="Museo Sans 300"/>
                <a:ea typeface="Museo Sans 300"/>
                <a:cs typeface="Museo Sans 300"/>
                <a:sym typeface="Museo Sans 300"/>
              </a:rPr>
              <a:t>179 personas están destacadas en las UIAEM </a:t>
            </a:r>
            <a:r>
              <a:rPr sz="2475">
                <a:latin typeface="Museo Sans 100"/>
                <a:ea typeface="Museo Sans 100"/>
                <a:cs typeface="Museo Sans 100"/>
                <a:sym typeface="Museo Sans 100"/>
              </a:rPr>
              <a:t>(96 mujeres y 83 hombres). </a:t>
            </a:r>
            <a:endParaRPr sz="2475"/>
          </a:p>
          <a:p>
            <a:pPr marL="226313" lvl="0" indent="-226313" defTabSz="905255">
              <a:lnSpc>
                <a:spcPct val="72000"/>
              </a:lnSpc>
              <a:spcBef>
                <a:spcPts val="900"/>
              </a:spcBef>
              <a:defRPr sz="1800"/>
            </a:pPr>
            <a:r>
              <a:rPr sz="2475">
                <a:latin typeface="Museo Sans 100"/>
                <a:ea typeface="Museo Sans 100"/>
                <a:cs typeface="Museo Sans 100"/>
                <a:sym typeface="Museo Sans 100"/>
              </a:rPr>
              <a:t>El </a:t>
            </a:r>
            <a:r>
              <a:rPr sz="2475">
                <a:solidFill>
                  <a:srgbClr val="C55A11"/>
                </a:solidFill>
                <a:latin typeface="Museo Sans 300"/>
                <a:ea typeface="Museo Sans 300"/>
                <a:cs typeface="Museo Sans 300"/>
                <a:sym typeface="Museo Sans 300"/>
              </a:rPr>
              <a:t>presupuesto asignado para el 2018 para el funcionamiento de las UIAEM fue de US$1, 194,464.44, de los cuales US $1, 184,464.44 corresponde a salarios</a:t>
            </a:r>
            <a:r>
              <a:rPr sz="2475">
                <a:solidFill>
                  <a:srgbClr val="C55A11"/>
                </a:solidFill>
                <a:latin typeface="Museo Sans 100"/>
                <a:ea typeface="Museo Sans 100"/>
                <a:cs typeface="Museo Sans 100"/>
                <a:sym typeface="Museo Sans 100"/>
              </a:rPr>
              <a:t> </a:t>
            </a:r>
            <a:r>
              <a:rPr sz="2475">
                <a:latin typeface="Museo Sans 100"/>
                <a:ea typeface="Museo Sans 100"/>
                <a:cs typeface="Museo Sans 100"/>
                <a:sym typeface="Museo Sans 100"/>
              </a:rPr>
              <a:t>y US $10,000.00 corresponde al pago de servicios y combustible.</a:t>
            </a:r>
            <a:endParaRPr sz="2475"/>
          </a:p>
          <a:p>
            <a:pPr marL="226313" lvl="0" indent="-226313" defTabSz="905255">
              <a:lnSpc>
                <a:spcPct val="72000"/>
              </a:lnSpc>
              <a:spcBef>
                <a:spcPts val="900"/>
              </a:spcBef>
              <a:defRPr sz="1800"/>
            </a:pPr>
            <a:endParaRPr sz="2475">
              <a:latin typeface="Museo Sans 100"/>
              <a:ea typeface="Museo Sans 100"/>
              <a:cs typeface="Museo Sans 100"/>
              <a:sym typeface="Museo Sans 100"/>
            </a:endParaRPr>
          </a:p>
          <a:p>
            <a:pPr marL="0" lvl="0" indent="0" algn="just" defTabSz="905255">
              <a:lnSpc>
                <a:spcPct val="72000"/>
              </a:lnSpc>
              <a:spcBef>
                <a:spcPts val="900"/>
              </a:spcBef>
              <a:buSzTx/>
              <a:buNone/>
              <a:defRPr sz="1800"/>
            </a:pPr>
            <a:r>
              <a:rPr sz="2475">
                <a:latin typeface="Museo Sans 100"/>
                <a:ea typeface="Museo Sans 100"/>
                <a:cs typeface="Museo Sans 100"/>
                <a:sym typeface="Museo Sans 100"/>
              </a:rPr>
              <a:t>En este período </a:t>
            </a:r>
            <a:r>
              <a:rPr sz="2475">
                <a:solidFill>
                  <a:srgbClr val="548235"/>
                </a:solidFill>
                <a:latin typeface="Museo Sans 300"/>
                <a:ea typeface="Museo Sans 300"/>
                <a:cs typeface="Museo Sans 300"/>
                <a:sym typeface="Museo Sans 300"/>
              </a:rPr>
              <a:t>destaca la creación de 21 Equipos Especializados de Investigación Criminal de Violencia contra la Mujer </a:t>
            </a:r>
            <a:r>
              <a:rPr sz="2475">
                <a:latin typeface="Museo Sans 100"/>
                <a:ea typeface="Museo Sans 100"/>
                <a:cs typeface="Museo Sans 100"/>
                <a:sym typeface="Museo Sans 100"/>
              </a:rPr>
              <a:t>(EVIM), que complementan el trabajo que se realiza a través de las UIAEM</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8" name="image3.png"/>
          <p:cNvPicPr/>
          <p:nvPr/>
        </p:nvPicPr>
        <p:blipFill>
          <a:blip r:embed="rId2">
            <a:extLst/>
          </a:blip>
          <a:stretch>
            <a:fillRect/>
          </a:stretch>
        </p:blipFill>
        <p:spPr>
          <a:xfrm>
            <a:off x="0" y="76200"/>
            <a:ext cx="5984941" cy="6686551"/>
          </a:xfrm>
          <a:prstGeom prst="rect">
            <a:avLst/>
          </a:prstGeom>
          <a:ln w="12700">
            <a:miter lim="400000"/>
          </a:ln>
        </p:spPr>
      </p:pic>
      <p:sp>
        <p:nvSpPr>
          <p:cNvPr id="329" name="Shape 329"/>
          <p:cNvSpPr>
            <a:spLocks noGrp="1"/>
          </p:cNvSpPr>
          <p:nvPr>
            <p:ph type="title"/>
          </p:nvPr>
        </p:nvSpPr>
        <p:spPr>
          <a:xfrm>
            <a:off x="1824037" y="2278856"/>
            <a:ext cx="8543926" cy="2300287"/>
          </a:xfrm>
          <a:prstGeom prst="rect">
            <a:avLst/>
          </a:prstGeom>
          <a:solidFill>
            <a:srgbClr val="FFFFFF"/>
          </a:solidFill>
        </p:spPr>
        <p:txBody>
          <a:bodyPr lIns="0" tIns="0" rIns="0" bIns="0" anchor="ctr"/>
          <a:lstStyle>
            <a:lvl1pPr algn="ctr">
              <a:defRPr sz="5200" b="1">
                <a:latin typeface="Bembo Std"/>
                <a:ea typeface="Bembo Std"/>
                <a:cs typeface="Bembo Std"/>
                <a:sym typeface="Bembo Std"/>
              </a:defRPr>
            </a:lvl1pPr>
          </a:lstStyle>
          <a:p>
            <a:pPr lvl="0">
              <a:defRPr sz="1800" b="0"/>
            </a:pPr>
            <a:r>
              <a:rPr sz="5200" b="1"/>
              <a:t>Avances en la producción de información y estadísticas</a:t>
            </a:r>
          </a:p>
        </p:txBody>
      </p:sp>
      <p:pic>
        <p:nvPicPr>
          <p:cNvPr id="330" name="image2.png"/>
          <p:cNvPicPr/>
          <p:nvPr/>
        </p:nvPicPr>
        <p:blipFill>
          <a:blip r:embed="rId3">
            <a:extLst/>
          </a:blip>
          <a:stretch>
            <a:fillRect/>
          </a:stretch>
        </p:blipFill>
        <p:spPr>
          <a:xfrm>
            <a:off x="383427" y="457617"/>
            <a:ext cx="2572736" cy="859612"/>
          </a:xfrm>
          <a:prstGeom prst="rect">
            <a:avLst/>
          </a:prstGeom>
          <a:ln w="12700">
            <a:miter lim="400000"/>
          </a:ln>
        </p:spPr>
      </p:pic>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Shape 332"/>
          <p:cNvSpPr/>
          <p:nvPr/>
        </p:nvSpPr>
        <p:spPr>
          <a:xfrm>
            <a:off x="664464" y="1729668"/>
            <a:ext cx="10863072" cy="47396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317500" lvl="0" indent="-317500" algn="just">
              <a:lnSpc>
                <a:spcPct val="150000"/>
              </a:lnSpc>
              <a:spcBef>
                <a:spcPts val="600"/>
              </a:spcBef>
              <a:buSzPct val="100000"/>
              <a:buFont typeface="Arial"/>
              <a:buChar char="•"/>
            </a:pPr>
            <a:r>
              <a:rPr sz="2000">
                <a:latin typeface="Museo Sans 100"/>
                <a:ea typeface="Museo Sans 100"/>
                <a:cs typeface="Museo Sans 100"/>
                <a:sym typeface="Museo Sans 100"/>
              </a:rPr>
              <a:t>El </a:t>
            </a:r>
            <a:r>
              <a:rPr sz="2000">
                <a:solidFill>
                  <a:srgbClr val="548235"/>
                </a:solidFill>
                <a:latin typeface="Museo Sans 300"/>
                <a:ea typeface="Museo Sans 300"/>
                <a:cs typeface="Museo Sans 300"/>
                <a:sym typeface="Museo Sans 300"/>
              </a:rPr>
              <a:t>Ministerio de Justicia y Seguridad Pública - MJSP </a:t>
            </a:r>
            <a:r>
              <a:rPr sz="2000">
                <a:latin typeface="Museo Sans 100"/>
                <a:ea typeface="Museo Sans 100"/>
                <a:cs typeface="Museo Sans 100"/>
                <a:sym typeface="Museo Sans 100"/>
              </a:rPr>
              <a:t>presentado tres Informes Informe sobre Hechos de Violencia contra las Mujeres, correspondientes a los años 2015 y 2016-2017, y 2018</a:t>
            </a:r>
          </a:p>
          <a:p>
            <a:pPr marL="317500" lvl="0" indent="-317500" algn="just">
              <a:lnSpc>
                <a:spcPct val="150000"/>
              </a:lnSpc>
              <a:spcBef>
                <a:spcPts val="600"/>
              </a:spcBef>
              <a:buSzPct val="100000"/>
              <a:buFont typeface="Arial"/>
              <a:buChar char="•"/>
            </a:pPr>
            <a:r>
              <a:rPr sz="2000">
                <a:latin typeface="Museo Sans 100"/>
                <a:ea typeface="Museo Sans 100"/>
                <a:cs typeface="Museo Sans 100"/>
                <a:sym typeface="Museo Sans 100"/>
              </a:rPr>
              <a:t>Levantamiento de la primera Encuesta Nacional de Violencia Sexual realizada por la </a:t>
            </a:r>
            <a:r>
              <a:rPr sz="2000">
                <a:solidFill>
                  <a:srgbClr val="0070C0"/>
                </a:solidFill>
                <a:latin typeface="Museo Sans 300"/>
                <a:ea typeface="Museo Sans 300"/>
                <a:cs typeface="Museo Sans 300"/>
                <a:sym typeface="Museo Sans 300"/>
              </a:rPr>
              <a:t>DIGESTYC</a:t>
            </a:r>
          </a:p>
          <a:p>
            <a:pPr marL="317500" lvl="0" indent="-317500" algn="just">
              <a:lnSpc>
                <a:spcPct val="150000"/>
              </a:lnSpc>
              <a:spcBef>
                <a:spcPts val="600"/>
              </a:spcBef>
              <a:buSzPct val="100000"/>
              <a:buFont typeface="Arial"/>
              <a:buChar char="•"/>
            </a:pPr>
            <a:r>
              <a:rPr sz="2000">
                <a:latin typeface="Museo Sans 100"/>
                <a:ea typeface="Museo Sans 100"/>
                <a:cs typeface="Museo Sans 100"/>
                <a:sym typeface="Museo Sans 100"/>
              </a:rPr>
              <a:t>Propuesta de Registro Único de Violencia Feminicida en El Salvador, resultado de un proceso de fortalecimiento para la </a:t>
            </a:r>
            <a:r>
              <a:rPr sz="2000">
                <a:solidFill>
                  <a:srgbClr val="ED7D31"/>
                </a:solidFill>
                <a:latin typeface="Museo Sans 300"/>
                <a:ea typeface="Museo Sans 300"/>
                <a:cs typeface="Museo Sans 300"/>
                <a:sym typeface="Museo Sans 300"/>
              </a:rPr>
              <a:t>Mesa Operativa Tripartita para la conciliación de datos de homicidio y feminicidio</a:t>
            </a:r>
            <a:r>
              <a:rPr sz="2000">
                <a:latin typeface="Museo Sans 100"/>
                <a:ea typeface="Museo Sans 100"/>
                <a:cs typeface="Museo Sans 100"/>
                <a:sym typeface="Museo Sans 100"/>
              </a:rPr>
              <a:t>.</a:t>
            </a:r>
          </a:p>
          <a:p>
            <a:pPr marL="317500" lvl="0" indent="-317500" algn="just">
              <a:lnSpc>
                <a:spcPct val="150000"/>
              </a:lnSpc>
              <a:spcBef>
                <a:spcPts val="600"/>
              </a:spcBef>
              <a:buClr>
                <a:srgbClr val="7030A0"/>
              </a:buClr>
              <a:buSzPct val="100000"/>
              <a:buFont typeface="Arial"/>
              <a:buChar char="•"/>
            </a:pPr>
            <a:r>
              <a:rPr sz="2000">
                <a:solidFill>
                  <a:srgbClr val="7030A0"/>
                </a:solidFill>
                <a:latin typeface="Museo Sans 300"/>
                <a:ea typeface="Museo Sans 300"/>
                <a:cs typeface="Museo Sans 300"/>
                <a:sym typeface="Museo Sans 300"/>
              </a:rPr>
              <a:t>El ISDEMU</a:t>
            </a:r>
            <a:r>
              <a:rPr sz="2000">
                <a:latin typeface="Museo Sans 100"/>
                <a:ea typeface="Museo Sans 100"/>
                <a:cs typeface="Museo Sans 100"/>
                <a:sym typeface="Museo Sans 100"/>
              </a:rPr>
              <a:t>, en coordinación con el </a:t>
            </a:r>
            <a:r>
              <a:rPr sz="2000">
                <a:solidFill>
                  <a:srgbClr val="7030A0"/>
                </a:solidFill>
                <a:latin typeface="Museo Sans 300"/>
                <a:ea typeface="Museo Sans 300"/>
                <a:cs typeface="Museo Sans 300"/>
                <a:sym typeface="Museo Sans 300"/>
              </a:rPr>
              <a:t>Banco Central de Reserva </a:t>
            </a:r>
            <a:r>
              <a:rPr sz="2000">
                <a:latin typeface="Museo Sans 100"/>
                <a:ea typeface="Museo Sans 100"/>
                <a:cs typeface="Museo Sans 100"/>
                <a:sym typeface="Museo Sans 100"/>
              </a:rPr>
              <a:t>y </a:t>
            </a:r>
            <a:r>
              <a:rPr sz="2000">
                <a:solidFill>
                  <a:srgbClr val="7030A0"/>
                </a:solidFill>
                <a:latin typeface="Museo Sans 300"/>
                <a:ea typeface="Museo Sans 300"/>
                <a:cs typeface="Museo Sans 300"/>
                <a:sym typeface="Museo Sans 300"/>
              </a:rPr>
              <a:t>ONU Mujeres </a:t>
            </a:r>
            <a:r>
              <a:rPr sz="2000">
                <a:latin typeface="Museo Sans 100"/>
                <a:ea typeface="Museo Sans 100"/>
                <a:cs typeface="Museo Sans 100"/>
                <a:sym typeface="Museo Sans 100"/>
              </a:rPr>
              <a:t>se encuentra en la elaboración del Estudio sobre El Costo de la Violencia contra las Mujeres</a:t>
            </a:r>
          </a:p>
        </p:txBody>
      </p:sp>
      <p:pic>
        <p:nvPicPr>
          <p:cNvPr id="333" name="image2.png"/>
          <p:cNvPicPr/>
          <p:nvPr/>
        </p:nvPicPr>
        <p:blipFill>
          <a:blip r:embed="rId2">
            <a:extLst/>
          </a:blip>
          <a:stretch>
            <a:fillRect/>
          </a:stretch>
        </p:blipFill>
        <p:spPr>
          <a:xfrm>
            <a:off x="614567" y="414242"/>
            <a:ext cx="2572736" cy="859612"/>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image3.png"/>
          <p:cNvPicPr/>
          <p:nvPr/>
        </p:nvPicPr>
        <p:blipFill>
          <a:blip r:embed="rId2">
            <a:extLst/>
          </a:blip>
          <a:stretch>
            <a:fillRect/>
          </a:stretch>
        </p:blipFill>
        <p:spPr>
          <a:xfrm>
            <a:off x="0" y="76200"/>
            <a:ext cx="5984941" cy="6686551"/>
          </a:xfrm>
          <a:prstGeom prst="rect">
            <a:avLst/>
          </a:prstGeom>
          <a:ln w="12700">
            <a:miter lim="400000"/>
          </a:ln>
        </p:spPr>
      </p:pic>
      <p:sp>
        <p:nvSpPr>
          <p:cNvPr id="86" name="Shape 86"/>
          <p:cNvSpPr>
            <a:spLocks noGrp="1"/>
          </p:cNvSpPr>
          <p:nvPr>
            <p:ph type="title"/>
          </p:nvPr>
        </p:nvSpPr>
        <p:spPr>
          <a:xfrm>
            <a:off x="2246569" y="2350184"/>
            <a:ext cx="7476743" cy="2002361"/>
          </a:xfrm>
          <a:prstGeom prst="rect">
            <a:avLst/>
          </a:prstGeom>
          <a:solidFill>
            <a:srgbClr val="FFFFFF"/>
          </a:solidFill>
        </p:spPr>
        <p:txBody>
          <a:bodyPr lIns="0" tIns="0" rIns="0" bIns="0" anchor="ctr"/>
          <a:lstStyle>
            <a:lvl1pPr algn="ctr" defTabSz="822959">
              <a:defRPr sz="4680" b="1">
                <a:latin typeface="Bembo Std"/>
                <a:ea typeface="Bembo Std"/>
                <a:cs typeface="Bembo Std"/>
                <a:sym typeface="Bembo Std"/>
              </a:defRPr>
            </a:lvl1pPr>
          </a:lstStyle>
          <a:p>
            <a:pPr lvl="0">
              <a:defRPr sz="1800" b="0"/>
            </a:pPr>
            <a:r>
              <a:rPr sz="4680" b="1"/>
              <a:t>Institucionalidad para la implementación de la LEIV</a:t>
            </a:r>
          </a:p>
        </p:txBody>
      </p:sp>
      <p:sp>
        <p:nvSpPr>
          <p:cNvPr id="87" name="Shape 87"/>
          <p:cNvSpPr>
            <a:spLocks noGrp="1"/>
          </p:cNvSpPr>
          <p:nvPr>
            <p:ph type="body" idx="1"/>
          </p:nvPr>
        </p:nvSpPr>
        <p:spPr>
          <a:xfrm>
            <a:off x="838200" y="4477346"/>
            <a:ext cx="10325100" cy="1164326"/>
          </a:xfrm>
          <a:prstGeom prst="rect">
            <a:avLst/>
          </a:prstGeom>
        </p:spPr>
        <p:txBody>
          <a:bodyPr lIns="0" tIns="0" rIns="0" bIns="0" anchor="b"/>
          <a:lstStyle/>
          <a:p>
            <a:pPr lvl="0" algn="ctr" defTabSz="859536">
              <a:lnSpc>
                <a:spcPct val="72000"/>
              </a:lnSpc>
              <a:spcBef>
                <a:spcPts val="900"/>
              </a:spcBef>
              <a:defRPr sz="1800">
                <a:solidFill>
                  <a:srgbClr val="000000"/>
                </a:solidFill>
              </a:defRPr>
            </a:pPr>
            <a:r>
              <a:rPr sz="2256">
                <a:solidFill>
                  <a:srgbClr val="002060"/>
                </a:solidFill>
                <a:latin typeface="Museo Sans 300"/>
                <a:ea typeface="Museo Sans 300"/>
                <a:cs typeface="Museo Sans 300"/>
                <a:sym typeface="Museo Sans 300"/>
              </a:rPr>
              <a:t>ISDEMU: Rol rector para una vida libre de violencia</a:t>
            </a:r>
            <a:endParaRPr sz="1692">
              <a:solidFill>
                <a:srgbClr val="888888"/>
              </a:solidFill>
            </a:endParaRPr>
          </a:p>
          <a:p>
            <a:pPr lvl="0" algn="ctr" defTabSz="859536">
              <a:lnSpc>
                <a:spcPct val="72000"/>
              </a:lnSpc>
              <a:spcBef>
                <a:spcPts val="900"/>
              </a:spcBef>
              <a:defRPr sz="1800">
                <a:solidFill>
                  <a:srgbClr val="000000"/>
                </a:solidFill>
              </a:defRPr>
            </a:pPr>
            <a:r>
              <a:rPr sz="2256">
                <a:solidFill>
                  <a:srgbClr val="002060"/>
                </a:solidFill>
                <a:latin typeface="Museo Sans 300"/>
                <a:ea typeface="Museo Sans 300"/>
                <a:cs typeface="Museo Sans 300"/>
                <a:sym typeface="Museo Sans 300"/>
              </a:rPr>
              <a:t>Comisión Técnica Especializada (CTE)</a:t>
            </a:r>
            <a:endParaRPr sz="1692">
              <a:solidFill>
                <a:srgbClr val="888888"/>
              </a:solidFill>
            </a:endParaRPr>
          </a:p>
          <a:p>
            <a:pPr lvl="0" algn="ctr" defTabSz="859536">
              <a:lnSpc>
                <a:spcPct val="72000"/>
              </a:lnSpc>
              <a:spcBef>
                <a:spcPts val="900"/>
              </a:spcBef>
              <a:defRPr sz="1800">
                <a:solidFill>
                  <a:srgbClr val="000000"/>
                </a:solidFill>
              </a:defRPr>
            </a:pPr>
            <a:r>
              <a:rPr sz="2256">
                <a:solidFill>
                  <a:srgbClr val="002060"/>
                </a:solidFill>
                <a:latin typeface="Museo Sans 300"/>
                <a:ea typeface="Museo Sans 300"/>
                <a:cs typeface="Museo Sans 300"/>
                <a:sym typeface="Museo Sans 300"/>
              </a:rPr>
              <a:t>Sistema Nacional de Atención a Mujeres</a:t>
            </a:r>
          </a:p>
        </p:txBody>
      </p:sp>
      <p:pic>
        <p:nvPicPr>
          <p:cNvPr id="88" name="image2.png"/>
          <p:cNvPicPr/>
          <p:nvPr/>
        </p:nvPicPr>
        <p:blipFill>
          <a:blip r:embed="rId3">
            <a:extLst/>
          </a:blip>
          <a:stretch>
            <a:fillRect/>
          </a:stretch>
        </p:blipFill>
        <p:spPr>
          <a:xfrm>
            <a:off x="427115" y="344093"/>
            <a:ext cx="2572736" cy="859612"/>
          </a:xfrm>
          <a:prstGeom prst="rect">
            <a:avLst/>
          </a:prstGeom>
          <a:ln w="12700">
            <a:miter lim="400000"/>
          </a:ln>
        </p:spPr>
      </p:pic>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5" name="image3.png"/>
          <p:cNvPicPr/>
          <p:nvPr/>
        </p:nvPicPr>
        <p:blipFill>
          <a:blip r:embed="rId2">
            <a:extLst/>
          </a:blip>
          <a:stretch>
            <a:fillRect/>
          </a:stretch>
        </p:blipFill>
        <p:spPr>
          <a:xfrm>
            <a:off x="0" y="171450"/>
            <a:ext cx="5984941" cy="6686550"/>
          </a:xfrm>
          <a:prstGeom prst="rect">
            <a:avLst/>
          </a:prstGeom>
          <a:ln w="12700">
            <a:miter lim="400000"/>
          </a:ln>
        </p:spPr>
      </p:pic>
      <p:sp>
        <p:nvSpPr>
          <p:cNvPr id="336" name="Shape 336"/>
          <p:cNvSpPr>
            <a:spLocks noGrp="1"/>
          </p:cNvSpPr>
          <p:nvPr>
            <p:ph type="title"/>
          </p:nvPr>
        </p:nvSpPr>
        <p:spPr>
          <a:xfrm>
            <a:off x="1223962" y="2221705"/>
            <a:ext cx="9910764" cy="3112296"/>
          </a:xfrm>
          <a:prstGeom prst="rect">
            <a:avLst/>
          </a:prstGeom>
          <a:solidFill>
            <a:srgbClr val="FFFFFF"/>
          </a:solidFill>
        </p:spPr>
        <p:txBody>
          <a:bodyPr lIns="0" tIns="0" rIns="0" bIns="0" anchor="ctr"/>
          <a:lstStyle>
            <a:lvl1pPr algn="ctr">
              <a:defRPr sz="5200" b="1">
                <a:latin typeface="Bembo Std"/>
                <a:ea typeface="Bembo Std"/>
                <a:cs typeface="Bembo Std"/>
                <a:sym typeface="Bembo Std"/>
              </a:defRPr>
            </a:lvl1pPr>
          </a:lstStyle>
          <a:p>
            <a:pPr lvl="0">
              <a:defRPr sz="1800" b="0"/>
            </a:pPr>
            <a:r>
              <a:rPr sz="5200" b="1"/>
              <a:t>Presupuestos para la implementación de la normativa especializada para la igualdad sustantiva</a:t>
            </a:r>
          </a:p>
        </p:txBody>
      </p:sp>
      <p:pic>
        <p:nvPicPr>
          <p:cNvPr id="337" name="image2.png"/>
          <p:cNvPicPr/>
          <p:nvPr/>
        </p:nvPicPr>
        <p:blipFill>
          <a:blip r:embed="rId3">
            <a:extLst/>
          </a:blip>
          <a:stretch>
            <a:fillRect/>
          </a:stretch>
        </p:blipFill>
        <p:spPr>
          <a:xfrm>
            <a:off x="527191" y="362367"/>
            <a:ext cx="2572736" cy="859612"/>
          </a:xfrm>
          <a:prstGeom prst="rect">
            <a:avLst/>
          </a:prstGeom>
          <a:ln w="12700">
            <a:miter lim="400000"/>
          </a:ln>
        </p:spPr>
      </p:pic>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Shape 339"/>
          <p:cNvSpPr/>
          <p:nvPr/>
        </p:nvSpPr>
        <p:spPr>
          <a:xfrm>
            <a:off x="860744" y="1477248"/>
            <a:ext cx="10478576" cy="365379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just">
              <a:lnSpc>
                <a:spcPct val="150000"/>
              </a:lnSpc>
            </a:pPr>
            <a:r>
              <a:rPr sz="2800">
                <a:latin typeface="Museo Sans 100"/>
                <a:ea typeface="Museo Sans 100"/>
                <a:cs typeface="Museo Sans 100"/>
                <a:sym typeface="Museo Sans 100"/>
              </a:rPr>
              <a:t>En el </a:t>
            </a:r>
            <a:r>
              <a:rPr sz="2800">
                <a:solidFill>
                  <a:srgbClr val="7030A0"/>
                </a:solidFill>
                <a:latin typeface="Museo Sans 300"/>
                <a:ea typeface="Museo Sans 300"/>
                <a:cs typeface="Museo Sans 300"/>
                <a:sym typeface="Museo Sans 300"/>
              </a:rPr>
              <a:t>presupuesto votado 2019</a:t>
            </a:r>
            <a:r>
              <a:rPr sz="2800">
                <a:latin typeface="Museo Sans 100"/>
                <a:ea typeface="Museo Sans 100"/>
                <a:cs typeface="Museo Sans 100"/>
                <a:sym typeface="Museo Sans 100"/>
              </a:rPr>
              <a:t>, el monto asignado para el </a:t>
            </a:r>
            <a:r>
              <a:rPr sz="2800">
                <a:latin typeface="Museo Sans 300"/>
                <a:ea typeface="Museo Sans 300"/>
                <a:cs typeface="Museo Sans 300"/>
                <a:sym typeface="Museo Sans 300"/>
              </a:rPr>
              <a:t>desarrollo de acciones en cumplimiento a la normativa para la igualdad sustantiva y el Programa Ciudad Mujer</a:t>
            </a:r>
            <a:r>
              <a:rPr sz="2800">
                <a:latin typeface="Museo Sans 100"/>
                <a:ea typeface="Museo Sans 100"/>
                <a:cs typeface="Museo Sans 100"/>
                <a:sym typeface="Museo Sans 100"/>
              </a:rPr>
              <a:t> </a:t>
            </a:r>
            <a:r>
              <a:rPr sz="2800">
                <a:solidFill>
                  <a:srgbClr val="7030A0"/>
                </a:solidFill>
                <a:latin typeface="Museo Sans 300"/>
                <a:ea typeface="Museo Sans 300"/>
                <a:cs typeface="Museo Sans 300"/>
                <a:sym typeface="Museo Sans 300"/>
              </a:rPr>
              <a:t>asciende a más de $39 millones</a:t>
            </a:r>
            <a:r>
              <a:rPr sz="2800">
                <a:latin typeface="Museo Sans 100"/>
                <a:ea typeface="Museo Sans 100"/>
                <a:cs typeface="Museo Sans 100"/>
                <a:sym typeface="Museo Sans 100"/>
              </a:rPr>
              <a:t> ($39,164,659.00 millones), que representa un incremento en casi 18 millones en relación al presupuesto votado en 2018 ($21,186,240 millones). </a:t>
            </a:r>
          </a:p>
        </p:txBody>
      </p:sp>
      <p:grpSp>
        <p:nvGrpSpPr>
          <p:cNvPr id="345" name="Group 345"/>
          <p:cNvGrpSpPr/>
          <p:nvPr/>
        </p:nvGrpSpPr>
        <p:grpSpPr>
          <a:xfrm>
            <a:off x="165488" y="6108191"/>
            <a:ext cx="501613" cy="541670"/>
            <a:chOff x="0" y="0"/>
            <a:chExt cx="501612" cy="541669"/>
          </a:xfrm>
        </p:grpSpPr>
        <p:sp>
          <p:nvSpPr>
            <p:cNvPr id="340" name="Shape 340"/>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41" name="Shape 341"/>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42" name="Shape 342"/>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43" name="Shape 343"/>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44" name="Shape 344"/>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grpSp>
      <p:grpSp>
        <p:nvGrpSpPr>
          <p:cNvPr id="351" name="Group 351"/>
          <p:cNvGrpSpPr/>
          <p:nvPr/>
        </p:nvGrpSpPr>
        <p:grpSpPr>
          <a:xfrm>
            <a:off x="812199" y="6099373"/>
            <a:ext cx="501613" cy="541670"/>
            <a:chOff x="0" y="0"/>
            <a:chExt cx="501612" cy="541669"/>
          </a:xfrm>
        </p:grpSpPr>
        <p:sp>
          <p:nvSpPr>
            <p:cNvPr id="346" name="Shape 346"/>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47" name="Shape 347"/>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48" name="Shape 348"/>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49" name="Shape 349"/>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50" name="Shape 350"/>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grpSp>
      <p:grpSp>
        <p:nvGrpSpPr>
          <p:cNvPr id="357" name="Group 357"/>
          <p:cNvGrpSpPr/>
          <p:nvPr/>
        </p:nvGrpSpPr>
        <p:grpSpPr>
          <a:xfrm>
            <a:off x="1444895" y="6081734"/>
            <a:ext cx="501613" cy="541671"/>
            <a:chOff x="0" y="0"/>
            <a:chExt cx="501612" cy="541669"/>
          </a:xfrm>
        </p:grpSpPr>
        <p:sp>
          <p:nvSpPr>
            <p:cNvPr id="352" name="Shape 352"/>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53" name="Shape 353"/>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54" name="Shape 354"/>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55" name="Shape 355"/>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56" name="Shape 356"/>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grpSp>
      <p:grpSp>
        <p:nvGrpSpPr>
          <p:cNvPr id="363" name="Group 363"/>
          <p:cNvGrpSpPr/>
          <p:nvPr/>
        </p:nvGrpSpPr>
        <p:grpSpPr>
          <a:xfrm>
            <a:off x="2033884" y="6072916"/>
            <a:ext cx="501613" cy="541670"/>
            <a:chOff x="0" y="0"/>
            <a:chExt cx="501612" cy="541669"/>
          </a:xfrm>
        </p:grpSpPr>
        <p:sp>
          <p:nvSpPr>
            <p:cNvPr id="358" name="Shape 358"/>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59" name="Shape 359"/>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60" name="Shape 360"/>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61" name="Shape 361"/>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62" name="Shape 362"/>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grpSp>
      <p:grpSp>
        <p:nvGrpSpPr>
          <p:cNvPr id="369" name="Group 369"/>
          <p:cNvGrpSpPr/>
          <p:nvPr/>
        </p:nvGrpSpPr>
        <p:grpSpPr>
          <a:xfrm>
            <a:off x="2693181" y="6098537"/>
            <a:ext cx="501613" cy="541670"/>
            <a:chOff x="0" y="0"/>
            <a:chExt cx="501612" cy="541669"/>
          </a:xfrm>
        </p:grpSpPr>
        <p:sp>
          <p:nvSpPr>
            <p:cNvPr id="364" name="Shape 364"/>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65" name="Shape 365"/>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66" name="Shape 366"/>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67" name="Shape 367"/>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68" name="Shape 368"/>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grpSp>
      <p:grpSp>
        <p:nvGrpSpPr>
          <p:cNvPr id="375" name="Group 375"/>
          <p:cNvGrpSpPr/>
          <p:nvPr/>
        </p:nvGrpSpPr>
        <p:grpSpPr>
          <a:xfrm>
            <a:off x="3339893" y="6089718"/>
            <a:ext cx="501613" cy="541671"/>
            <a:chOff x="0" y="0"/>
            <a:chExt cx="501612" cy="541669"/>
          </a:xfrm>
        </p:grpSpPr>
        <p:sp>
          <p:nvSpPr>
            <p:cNvPr id="370" name="Shape 370"/>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71" name="Shape 371"/>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72" name="Shape 372"/>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73" name="Shape 373"/>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74" name="Shape 374"/>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grpSp>
      <p:grpSp>
        <p:nvGrpSpPr>
          <p:cNvPr id="381" name="Group 381"/>
          <p:cNvGrpSpPr/>
          <p:nvPr/>
        </p:nvGrpSpPr>
        <p:grpSpPr>
          <a:xfrm>
            <a:off x="3972588" y="6072080"/>
            <a:ext cx="501613" cy="541670"/>
            <a:chOff x="0" y="0"/>
            <a:chExt cx="501612" cy="541669"/>
          </a:xfrm>
        </p:grpSpPr>
        <p:sp>
          <p:nvSpPr>
            <p:cNvPr id="376" name="Shape 376"/>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77" name="Shape 377"/>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78" name="Shape 378"/>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79" name="Shape 379"/>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380" name="Shape 380"/>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grpSp>
      <p:grpSp>
        <p:nvGrpSpPr>
          <p:cNvPr id="387" name="Group 387"/>
          <p:cNvGrpSpPr/>
          <p:nvPr/>
        </p:nvGrpSpPr>
        <p:grpSpPr>
          <a:xfrm>
            <a:off x="4561578" y="6063262"/>
            <a:ext cx="501613" cy="541670"/>
            <a:chOff x="0" y="0"/>
            <a:chExt cx="501612" cy="541669"/>
          </a:xfrm>
        </p:grpSpPr>
        <p:sp>
          <p:nvSpPr>
            <p:cNvPr id="382" name="Shape 382"/>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83" name="Shape 383"/>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84" name="Shape 384"/>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85" name="Shape 385"/>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386" name="Shape 386"/>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grpSp>
      <p:grpSp>
        <p:nvGrpSpPr>
          <p:cNvPr id="393" name="Group 393"/>
          <p:cNvGrpSpPr/>
          <p:nvPr/>
        </p:nvGrpSpPr>
        <p:grpSpPr>
          <a:xfrm>
            <a:off x="5199088" y="6044974"/>
            <a:ext cx="501613" cy="541670"/>
            <a:chOff x="0" y="0"/>
            <a:chExt cx="501612" cy="541669"/>
          </a:xfrm>
        </p:grpSpPr>
        <p:sp>
          <p:nvSpPr>
            <p:cNvPr id="388" name="Shape 388"/>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89" name="Shape 389"/>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90" name="Shape 390"/>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91" name="Shape 391"/>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392" name="Shape 392"/>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grpSp>
      <p:grpSp>
        <p:nvGrpSpPr>
          <p:cNvPr id="399" name="Group 399"/>
          <p:cNvGrpSpPr/>
          <p:nvPr/>
        </p:nvGrpSpPr>
        <p:grpSpPr>
          <a:xfrm>
            <a:off x="5845800" y="6036154"/>
            <a:ext cx="501613" cy="541670"/>
            <a:chOff x="0" y="0"/>
            <a:chExt cx="501612" cy="541669"/>
          </a:xfrm>
        </p:grpSpPr>
        <p:sp>
          <p:nvSpPr>
            <p:cNvPr id="394" name="Shape 394"/>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95" name="Shape 395"/>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96" name="Shape 396"/>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97" name="Shape 397"/>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398" name="Shape 398"/>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grpSp>
      <p:grpSp>
        <p:nvGrpSpPr>
          <p:cNvPr id="405" name="Group 405"/>
          <p:cNvGrpSpPr/>
          <p:nvPr/>
        </p:nvGrpSpPr>
        <p:grpSpPr>
          <a:xfrm>
            <a:off x="6478494" y="6018517"/>
            <a:ext cx="501613" cy="541670"/>
            <a:chOff x="0" y="0"/>
            <a:chExt cx="501612" cy="541669"/>
          </a:xfrm>
        </p:grpSpPr>
        <p:sp>
          <p:nvSpPr>
            <p:cNvPr id="400" name="Shape 400"/>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01" name="Shape 401"/>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02" name="Shape 402"/>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03" name="Shape 403"/>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04" name="Shape 404"/>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grpSp>
      <p:grpSp>
        <p:nvGrpSpPr>
          <p:cNvPr id="411" name="Group 411"/>
          <p:cNvGrpSpPr/>
          <p:nvPr/>
        </p:nvGrpSpPr>
        <p:grpSpPr>
          <a:xfrm>
            <a:off x="7067484" y="6009697"/>
            <a:ext cx="501613" cy="541670"/>
            <a:chOff x="0" y="0"/>
            <a:chExt cx="501612" cy="541669"/>
          </a:xfrm>
        </p:grpSpPr>
        <p:sp>
          <p:nvSpPr>
            <p:cNvPr id="406" name="Shape 406"/>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07" name="Shape 407"/>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08" name="Shape 408"/>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09" name="Shape 409"/>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10" name="Shape 410"/>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grpSp>
      <p:grpSp>
        <p:nvGrpSpPr>
          <p:cNvPr id="417" name="Group 417"/>
          <p:cNvGrpSpPr/>
          <p:nvPr/>
        </p:nvGrpSpPr>
        <p:grpSpPr>
          <a:xfrm>
            <a:off x="7724523" y="6006584"/>
            <a:ext cx="501613" cy="541670"/>
            <a:chOff x="0" y="0"/>
            <a:chExt cx="501612" cy="541669"/>
          </a:xfrm>
        </p:grpSpPr>
        <p:sp>
          <p:nvSpPr>
            <p:cNvPr id="412" name="Shape 412"/>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13" name="Shape 413"/>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14" name="Shape 414"/>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15" name="Shape 415"/>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16" name="Shape 416"/>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grpSp>
      <p:grpSp>
        <p:nvGrpSpPr>
          <p:cNvPr id="423" name="Group 423"/>
          <p:cNvGrpSpPr/>
          <p:nvPr/>
        </p:nvGrpSpPr>
        <p:grpSpPr>
          <a:xfrm>
            <a:off x="8371236" y="5997766"/>
            <a:ext cx="501613" cy="541670"/>
            <a:chOff x="0" y="0"/>
            <a:chExt cx="501612" cy="541669"/>
          </a:xfrm>
        </p:grpSpPr>
        <p:sp>
          <p:nvSpPr>
            <p:cNvPr id="418" name="Shape 418"/>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19" name="Shape 419"/>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20" name="Shape 420"/>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21" name="Shape 421"/>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22" name="Shape 422"/>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grpSp>
      <p:grpSp>
        <p:nvGrpSpPr>
          <p:cNvPr id="429" name="Group 429"/>
          <p:cNvGrpSpPr/>
          <p:nvPr/>
        </p:nvGrpSpPr>
        <p:grpSpPr>
          <a:xfrm>
            <a:off x="9003931" y="5980127"/>
            <a:ext cx="501613" cy="541671"/>
            <a:chOff x="0" y="0"/>
            <a:chExt cx="501612" cy="541669"/>
          </a:xfrm>
        </p:grpSpPr>
        <p:sp>
          <p:nvSpPr>
            <p:cNvPr id="424" name="Shape 424"/>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25" name="Shape 425"/>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26" name="Shape 426"/>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27" name="Shape 427"/>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28" name="Shape 428"/>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grpSp>
      <p:grpSp>
        <p:nvGrpSpPr>
          <p:cNvPr id="435" name="Group 435"/>
          <p:cNvGrpSpPr/>
          <p:nvPr/>
        </p:nvGrpSpPr>
        <p:grpSpPr>
          <a:xfrm>
            <a:off x="9592920" y="5971309"/>
            <a:ext cx="501613" cy="541670"/>
            <a:chOff x="0" y="0"/>
            <a:chExt cx="501612" cy="541669"/>
          </a:xfrm>
        </p:grpSpPr>
        <p:sp>
          <p:nvSpPr>
            <p:cNvPr id="430" name="Shape 430"/>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31" name="Shape 431"/>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32" name="Shape 432"/>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33" name="Shape 433"/>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sp>
          <p:nvSpPr>
            <p:cNvPr id="434" name="Shape 434"/>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993300"/>
            </a:solidFill>
            <a:ln w="12700" cap="flat">
              <a:noFill/>
              <a:miter lim="400000"/>
            </a:ln>
            <a:effectLst/>
          </p:spPr>
          <p:txBody>
            <a:bodyPr wrap="square" lIns="0" tIns="0" rIns="0" bIns="0" numCol="1" anchor="t">
              <a:noAutofit/>
            </a:bodyPr>
            <a:lstStyle/>
            <a:p>
              <a:pPr lvl="0"/>
              <a:endParaRPr/>
            </a:p>
          </p:txBody>
        </p:sp>
      </p:grpSp>
      <p:grpSp>
        <p:nvGrpSpPr>
          <p:cNvPr id="441" name="Group 441"/>
          <p:cNvGrpSpPr/>
          <p:nvPr/>
        </p:nvGrpSpPr>
        <p:grpSpPr>
          <a:xfrm>
            <a:off x="10256138" y="5948212"/>
            <a:ext cx="501613" cy="541670"/>
            <a:chOff x="0" y="0"/>
            <a:chExt cx="501612" cy="541669"/>
          </a:xfrm>
        </p:grpSpPr>
        <p:sp>
          <p:nvSpPr>
            <p:cNvPr id="436" name="Shape 436"/>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37" name="Shape 437"/>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38" name="Shape 438"/>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39" name="Shape 439"/>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sp>
          <p:nvSpPr>
            <p:cNvPr id="440" name="Shape 440"/>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ED7D31"/>
            </a:solidFill>
            <a:ln w="12700" cap="flat">
              <a:noFill/>
              <a:miter lim="400000"/>
            </a:ln>
            <a:effectLst/>
          </p:spPr>
          <p:txBody>
            <a:bodyPr wrap="square" lIns="0" tIns="0" rIns="0" bIns="0" numCol="1" anchor="t">
              <a:noAutofit/>
            </a:bodyPr>
            <a:lstStyle/>
            <a:p>
              <a:pPr lvl="0"/>
              <a:endParaRPr/>
            </a:p>
          </p:txBody>
        </p:sp>
      </p:grpSp>
      <p:grpSp>
        <p:nvGrpSpPr>
          <p:cNvPr id="447" name="Group 447"/>
          <p:cNvGrpSpPr/>
          <p:nvPr/>
        </p:nvGrpSpPr>
        <p:grpSpPr>
          <a:xfrm>
            <a:off x="10902850" y="5939392"/>
            <a:ext cx="501613" cy="541670"/>
            <a:chOff x="0" y="0"/>
            <a:chExt cx="501612" cy="541669"/>
          </a:xfrm>
        </p:grpSpPr>
        <p:sp>
          <p:nvSpPr>
            <p:cNvPr id="442" name="Shape 442"/>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43" name="Shape 443"/>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44" name="Shape 444"/>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45" name="Shape 445"/>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sp>
          <p:nvSpPr>
            <p:cNvPr id="446" name="Shape 446"/>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AD47"/>
            </a:solidFill>
            <a:ln w="12700" cap="flat">
              <a:noFill/>
              <a:miter lim="400000"/>
            </a:ln>
            <a:effectLst/>
          </p:spPr>
          <p:txBody>
            <a:bodyPr wrap="square" lIns="0" tIns="0" rIns="0" bIns="0" numCol="1" anchor="t">
              <a:noAutofit/>
            </a:bodyPr>
            <a:lstStyle/>
            <a:p>
              <a:pPr lvl="0"/>
              <a:endParaRPr/>
            </a:p>
          </p:txBody>
        </p:sp>
      </p:grpSp>
      <p:grpSp>
        <p:nvGrpSpPr>
          <p:cNvPr id="453" name="Group 453"/>
          <p:cNvGrpSpPr/>
          <p:nvPr/>
        </p:nvGrpSpPr>
        <p:grpSpPr>
          <a:xfrm>
            <a:off x="11535544" y="5921754"/>
            <a:ext cx="501613" cy="541670"/>
            <a:chOff x="0" y="0"/>
            <a:chExt cx="501612" cy="541669"/>
          </a:xfrm>
        </p:grpSpPr>
        <p:sp>
          <p:nvSpPr>
            <p:cNvPr id="448" name="Shape 448"/>
            <p:cNvSpPr/>
            <p:nvPr/>
          </p:nvSpPr>
          <p:spPr>
            <a:xfrm>
              <a:off x="0" y="372870"/>
              <a:ext cx="152103" cy="1688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19343"/>
                  </a:moveTo>
                  <a:lnTo>
                    <a:pt x="18843" y="19343"/>
                  </a:lnTo>
                  <a:lnTo>
                    <a:pt x="18843" y="1934"/>
                  </a:lnTo>
                  <a:lnTo>
                    <a:pt x="3217" y="1934"/>
                  </a:lnTo>
                  <a:lnTo>
                    <a:pt x="3217" y="193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49" name="Shape 449"/>
            <p:cNvSpPr/>
            <p:nvPr/>
          </p:nvSpPr>
          <p:spPr>
            <a:xfrm>
              <a:off x="349509" y="143606"/>
              <a:ext cx="152104" cy="39806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643"/>
                  </a:moveTo>
                  <a:lnTo>
                    <a:pt x="18383" y="20643"/>
                  </a:lnTo>
                  <a:lnTo>
                    <a:pt x="18383" y="957"/>
                  </a:lnTo>
                  <a:lnTo>
                    <a:pt x="3217" y="957"/>
                  </a:lnTo>
                  <a:lnTo>
                    <a:pt x="3217" y="20643"/>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50" name="Shape 450"/>
            <p:cNvSpPr/>
            <p:nvPr/>
          </p:nvSpPr>
          <p:spPr>
            <a:xfrm>
              <a:off x="174756" y="262015"/>
              <a:ext cx="152103" cy="2796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lnTo>
                    <a:pt x="21600" y="21600"/>
                  </a:lnTo>
                  <a:close/>
                  <a:moveTo>
                    <a:pt x="3217" y="20238"/>
                  </a:moveTo>
                  <a:lnTo>
                    <a:pt x="18383" y="20238"/>
                  </a:lnTo>
                  <a:lnTo>
                    <a:pt x="18383" y="1362"/>
                  </a:lnTo>
                  <a:lnTo>
                    <a:pt x="3217" y="1362"/>
                  </a:lnTo>
                  <a:lnTo>
                    <a:pt x="3217" y="20238"/>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51" name="Shape 451"/>
            <p:cNvSpPr/>
            <p:nvPr/>
          </p:nvSpPr>
          <p:spPr>
            <a:xfrm>
              <a:off x="48543" y="2520"/>
              <a:ext cx="414235" cy="325003"/>
            </a:xfrm>
            <a:custGeom>
              <a:avLst/>
              <a:gdLst/>
              <a:ahLst/>
              <a:cxnLst>
                <a:cxn ang="0">
                  <a:pos x="wd2" y="hd2"/>
                </a:cxn>
                <a:cxn ang="5400000">
                  <a:pos x="wd2" y="hd2"/>
                </a:cxn>
                <a:cxn ang="10800000">
                  <a:pos x="wd2" y="hd2"/>
                </a:cxn>
                <a:cxn ang="16200000">
                  <a:pos x="wd2" y="hd2"/>
                </a:cxn>
              </a:cxnLst>
              <a:rect l="0" t="0" r="r" b="b"/>
              <a:pathLst>
                <a:path w="21600" h="21600" extrusionOk="0">
                  <a:moveTo>
                    <a:pt x="20925" y="0"/>
                  </a:moveTo>
                  <a:lnTo>
                    <a:pt x="21600" y="837"/>
                  </a:lnTo>
                  <a:lnTo>
                    <a:pt x="675" y="21600"/>
                  </a:lnTo>
                  <a:lnTo>
                    <a:pt x="0" y="20763"/>
                  </a:lnTo>
                  <a:lnTo>
                    <a:pt x="20925" y="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sp>
          <p:nvSpPr>
            <p:cNvPr id="452" name="Shape 452"/>
            <p:cNvSpPr/>
            <p:nvPr/>
          </p:nvSpPr>
          <p:spPr>
            <a:xfrm>
              <a:off x="336565" y="-1"/>
              <a:ext cx="132687" cy="1007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912" y="21600"/>
                  </a:lnTo>
                  <a:lnTo>
                    <a:pt x="17912" y="3240"/>
                  </a:lnTo>
                  <a:lnTo>
                    <a:pt x="0" y="3240"/>
                  </a:lnTo>
                  <a:lnTo>
                    <a:pt x="0" y="0"/>
                  </a:lnTo>
                  <a:lnTo>
                    <a:pt x="19493" y="0"/>
                  </a:lnTo>
                  <a:lnTo>
                    <a:pt x="21600" y="1620"/>
                  </a:lnTo>
                  <a:lnTo>
                    <a:pt x="21600" y="21600"/>
                  </a:lnTo>
                  <a:close/>
                </a:path>
              </a:pathLst>
            </a:custGeom>
            <a:solidFill>
              <a:srgbClr val="7030A0"/>
            </a:solidFill>
            <a:ln w="12700" cap="flat">
              <a:noFill/>
              <a:miter lim="400000"/>
            </a:ln>
            <a:effectLst/>
          </p:spPr>
          <p:txBody>
            <a:bodyPr wrap="square" lIns="0" tIns="0" rIns="0" bIns="0" numCol="1" anchor="t">
              <a:noAutofit/>
            </a:bodyPr>
            <a:lstStyle/>
            <a:p>
              <a:pPr lvl="0"/>
              <a:endParaRPr/>
            </a:p>
          </p:txBody>
        </p:sp>
      </p:grpSp>
      <p:pic>
        <p:nvPicPr>
          <p:cNvPr id="454" name="image2.png"/>
          <p:cNvPicPr/>
          <p:nvPr/>
        </p:nvPicPr>
        <p:blipFill>
          <a:blip r:embed="rId2">
            <a:extLst/>
          </a:blip>
          <a:stretch>
            <a:fillRect/>
          </a:stretch>
        </p:blipFill>
        <p:spPr>
          <a:xfrm>
            <a:off x="520052" y="338390"/>
            <a:ext cx="2572736" cy="859612"/>
          </a:xfrm>
          <a:prstGeom prst="rect">
            <a:avLst/>
          </a:prstGeom>
          <a:ln w="12700">
            <a:miter lim="400000"/>
          </a:ln>
        </p:spPr>
      </p:pic>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6" name="image3.png"/>
          <p:cNvPicPr/>
          <p:nvPr/>
        </p:nvPicPr>
        <p:blipFill>
          <a:blip r:embed="rId2">
            <a:extLst/>
          </a:blip>
          <a:stretch>
            <a:fillRect/>
          </a:stretch>
        </p:blipFill>
        <p:spPr>
          <a:xfrm>
            <a:off x="0" y="171450"/>
            <a:ext cx="5984941" cy="6686550"/>
          </a:xfrm>
          <a:prstGeom prst="rect">
            <a:avLst/>
          </a:prstGeom>
          <a:ln w="12700">
            <a:miter lim="400000"/>
          </a:ln>
        </p:spPr>
      </p:pic>
      <p:sp>
        <p:nvSpPr>
          <p:cNvPr id="457" name="Shape 457"/>
          <p:cNvSpPr>
            <a:spLocks noGrp="1"/>
          </p:cNvSpPr>
          <p:nvPr>
            <p:ph type="title"/>
          </p:nvPr>
        </p:nvSpPr>
        <p:spPr>
          <a:xfrm>
            <a:off x="1611247" y="2303264"/>
            <a:ext cx="9191626" cy="2422923"/>
          </a:xfrm>
          <a:prstGeom prst="rect">
            <a:avLst/>
          </a:prstGeom>
          <a:solidFill>
            <a:srgbClr val="FFFFFF"/>
          </a:solidFill>
        </p:spPr>
        <p:txBody>
          <a:bodyPr lIns="0" tIns="0" rIns="0" bIns="0" anchor="ctr"/>
          <a:lstStyle>
            <a:lvl1pPr algn="ctr">
              <a:defRPr sz="5200" b="1">
                <a:latin typeface="Bembo Std"/>
                <a:ea typeface="Bembo Std"/>
                <a:cs typeface="Bembo Std"/>
                <a:sym typeface="Bembo Std"/>
              </a:defRPr>
            </a:lvl1pPr>
          </a:lstStyle>
          <a:p>
            <a:pPr lvl="0">
              <a:defRPr sz="1800" b="0"/>
            </a:pPr>
            <a:r>
              <a:rPr sz="5200" b="1"/>
              <a:t>Principales recomendaciones</a:t>
            </a:r>
          </a:p>
        </p:txBody>
      </p:sp>
      <p:pic>
        <p:nvPicPr>
          <p:cNvPr id="458" name="image2.png"/>
          <p:cNvPicPr/>
          <p:nvPr/>
        </p:nvPicPr>
        <p:blipFill>
          <a:blip r:embed="rId3">
            <a:extLst/>
          </a:blip>
          <a:stretch>
            <a:fillRect/>
          </a:stretch>
        </p:blipFill>
        <p:spPr>
          <a:xfrm>
            <a:off x="353963" y="365046"/>
            <a:ext cx="2572736" cy="859612"/>
          </a:xfrm>
          <a:prstGeom prst="rect">
            <a:avLst/>
          </a:prstGeom>
          <a:ln w="12700">
            <a:miter lim="400000"/>
          </a:ln>
        </p:spPr>
      </p:pic>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 name="Shape 460"/>
          <p:cNvSpPr/>
          <p:nvPr/>
        </p:nvSpPr>
        <p:spPr>
          <a:xfrm>
            <a:off x="514819" y="2636683"/>
            <a:ext cx="3518685" cy="3526060"/>
          </a:xfrm>
          <a:custGeom>
            <a:avLst/>
            <a:gdLst/>
            <a:ahLst/>
            <a:cxnLst>
              <a:cxn ang="0">
                <a:pos x="wd2" y="hd2"/>
              </a:cxn>
              <a:cxn ang="5400000">
                <a:pos x="wd2" y="hd2"/>
              </a:cxn>
              <a:cxn ang="10800000">
                <a:pos x="wd2" y="hd2"/>
              </a:cxn>
              <a:cxn ang="16200000">
                <a:pos x="wd2" y="hd2"/>
              </a:cxn>
            </a:cxnLst>
            <a:rect l="0" t="0" r="r" b="b"/>
            <a:pathLst>
              <a:path w="21600" h="21600" extrusionOk="0">
                <a:moveTo>
                  <a:pt x="417" y="0"/>
                </a:moveTo>
                <a:lnTo>
                  <a:pt x="21178" y="0"/>
                </a:lnTo>
                <a:cubicBezTo>
                  <a:pt x="21412" y="0"/>
                  <a:pt x="21600" y="249"/>
                  <a:pt x="21600" y="559"/>
                </a:cubicBezTo>
                <a:lnTo>
                  <a:pt x="21600" y="21048"/>
                </a:lnTo>
                <a:cubicBezTo>
                  <a:pt x="21600" y="21358"/>
                  <a:pt x="21412" y="21600"/>
                  <a:pt x="21178" y="21600"/>
                </a:cubicBezTo>
                <a:lnTo>
                  <a:pt x="417" y="21600"/>
                </a:lnTo>
                <a:cubicBezTo>
                  <a:pt x="188" y="21600"/>
                  <a:pt x="0" y="21358"/>
                  <a:pt x="0" y="21048"/>
                </a:cubicBezTo>
                <a:lnTo>
                  <a:pt x="0" y="559"/>
                </a:lnTo>
                <a:cubicBezTo>
                  <a:pt x="0" y="249"/>
                  <a:pt x="188" y="0"/>
                  <a:pt x="417" y="0"/>
                </a:cubicBezTo>
              </a:path>
            </a:pathLst>
          </a:custGeom>
          <a:solidFill>
            <a:srgbClr val="AFABAB"/>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1" name="Shape 461"/>
          <p:cNvSpPr/>
          <p:nvPr/>
        </p:nvSpPr>
        <p:spPr>
          <a:xfrm>
            <a:off x="514819" y="2746412"/>
            <a:ext cx="3518685" cy="32402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0992"/>
                </a:lnTo>
                <a:cubicBezTo>
                  <a:pt x="21600" y="21329"/>
                  <a:pt x="21412" y="21600"/>
                  <a:pt x="21178" y="21600"/>
                </a:cubicBezTo>
                <a:lnTo>
                  <a:pt x="417" y="21600"/>
                </a:lnTo>
                <a:cubicBezTo>
                  <a:pt x="188" y="21600"/>
                  <a:pt x="0" y="21329"/>
                  <a:pt x="0" y="20992"/>
                </a:cubicBezTo>
                <a:lnTo>
                  <a:pt x="0" y="0"/>
                </a:lnTo>
              </a:path>
            </a:pathLst>
          </a:custGeom>
          <a:solidFill>
            <a:srgbClr val="2F5597"/>
          </a:solidFill>
          <a:ln w="12700">
            <a:miter lim="400000"/>
          </a:ln>
        </p:spPr>
        <p:txBody>
          <a:bodyPr lIns="0" tIns="0" rIns="0" bIns="0" anchor="ctr"/>
          <a:lstStyle/>
          <a:p>
            <a:pPr lvl="0">
              <a:defRPr sz="3200">
                <a:solidFill>
                  <a:srgbClr val="DEEBF7"/>
                </a:solidFill>
                <a:latin typeface="Open Sans Light"/>
                <a:ea typeface="Open Sans Light"/>
                <a:cs typeface="Open Sans Light"/>
                <a:sym typeface="Open Sans Light"/>
              </a:defRPr>
            </a:pPr>
            <a:endParaRPr/>
          </a:p>
        </p:txBody>
      </p:sp>
      <p:sp>
        <p:nvSpPr>
          <p:cNvPr id="462" name="Shape 462"/>
          <p:cNvSpPr/>
          <p:nvPr/>
        </p:nvSpPr>
        <p:spPr>
          <a:xfrm>
            <a:off x="4230942" y="2243947"/>
            <a:ext cx="3518684" cy="3526061"/>
          </a:xfrm>
          <a:custGeom>
            <a:avLst/>
            <a:gdLst/>
            <a:ahLst/>
            <a:cxnLst>
              <a:cxn ang="0">
                <a:pos x="wd2" y="hd2"/>
              </a:cxn>
              <a:cxn ang="5400000">
                <a:pos x="wd2" y="hd2"/>
              </a:cxn>
              <a:cxn ang="10800000">
                <a:pos x="wd2" y="hd2"/>
              </a:cxn>
              <a:cxn ang="16200000">
                <a:pos x="wd2" y="hd2"/>
              </a:cxn>
            </a:cxnLst>
            <a:rect l="0" t="0" r="r" b="b"/>
            <a:pathLst>
              <a:path w="21600" h="21600" extrusionOk="0">
                <a:moveTo>
                  <a:pt x="417" y="0"/>
                </a:moveTo>
                <a:lnTo>
                  <a:pt x="21178" y="0"/>
                </a:lnTo>
                <a:cubicBezTo>
                  <a:pt x="21412" y="0"/>
                  <a:pt x="21600" y="249"/>
                  <a:pt x="21600" y="552"/>
                </a:cubicBezTo>
                <a:lnTo>
                  <a:pt x="21600" y="21048"/>
                </a:lnTo>
                <a:cubicBezTo>
                  <a:pt x="21600" y="21358"/>
                  <a:pt x="21412" y="21600"/>
                  <a:pt x="21178" y="21600"/>
                </a:cubicBezTo>
                <a:lnTo>
                  <a:pt x="417" y="21600"/>
                </a:lnTo>
                <a:cubicBezTo>
                  <a:pt x="188" y="21600"/>
                  <a:pt x="0" y="21358"/>
                  <a:pt x="0" y="21048"/>
                </a:cubicBezTo>
                <a:lnTo>
                  <a:pt x="0" y="552"/>
                </a:lnTo>
                <a:cubicBezTo>
                  <a:pt x="0" y="249"/>
                  <a:pt x="188" y="0"/>
                  <a:pt x="417" y="0"/>
                </a:cubicBezTo>
              </a:path>
            </a:pathLst>
          </a:custGeom>
          <a:solidFill>
            <a:srgbClr val="AFABAB"/>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3" name="Shape 463"/>
          <p:cNvSpPr/>
          <p:nvPr/>
        </p:nvSpPr>
        <p:spPr>
          <a:xfrm>
            <a:off x="4230942" y="2441962"/>
            <a:ext cx="3518684" cy="323536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609"/>
                </a:lnTo>
                <a:cubicBezTo>
                  <a:pt x="0" y="271"/>
                  <a:pt x="188" y="0"/>
                  <a:pt x="417" y="0"/>
                </a:cubicBezTo>
                <a:lnTo>
                  <a:pt x="21178" y="0"/>
                </a:lnTo>
                <a:cubicBezTo>
                  <a:pt x="21412" y="0"/>
                  <a:pt x="21600" y="271"/>
                  <a:pt x="21600" y="609"/>
                </a:cubicBezTo>
                <a:lnTo>
                  <a:pt x="21600" y="21600"/>
                </a:lnTo>
              </a:path>
            </a:pathLst>
          </a:custGeom>
          <a:solidFill>
            <a:srgbClr val="C55A11"/>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4" name="Shape 464"/>
          <p:cNvSpPr/>
          <p:nvPr/>
        </p:nvSpPr>
        <p:spPr>
          <a:xfrm>
            <a:off x="7947063" y="2636683"/>
            <a:ext cx="3518685" cy="3526060"/>
          </a:xfrm>
          <a:custGeom>
            <a:avLst/>
            <a:gdLst/>
            <a:ahLst/>
            <a:cxnLst>
              <a:cxn ang="0">
                <a:pos x="wd2" y="hd2"/>
              </a:cxn>
              <a:cxn ang="5400000">
                <a:pos x="wd2" y="hd2"/>
              </a:cxn>
              <a:cxn ang="10800000">
                <a:pos x="wd2" y="hd2"/>
              </a:cxn>
              <a:cxn ang="16200000">
                <a:pos x="wd2" y="hd2"/>
              </a:cxn>
            </a:cxnLst>
            <a:rect l="0" t="0" r="r" b="b"/>
            <a:pathLst>
              <a:path w="21600" h="21600" extrusionOk="0">
                <a:moveTo>
                  <a:pt x="417" y="0"/>
                </a:moveTo>
                <a:lnTo>
                  <a:pt x="21178" y="0"/>
                </a:lnTo>
                <a:cubicBezTo>
                  <a:pt x="21412" y="0"/>
                  <a:pt x="21600" y="249"/>
                  <a:pt x="21600" y="559"/>
                </a:cubicBezTo>
                <a:lnTo>
                  <a:pt x="21600" y="21048"/>
                </a:lnTo>
                <a:cubicBezTo>
                  <a:pt x="21600" y="21358"/>
                  <a:pt x="21412" y="21600"/>
                  <a:pt x="21178" y="21600"/>
                </a:cubicBezTo>
                <a:lnTo>
                  <a:pt x="417" y="21600"/>
                </a:lnTo>
                <a:cubicBezTo>
                  <a:pt x="183" y="21600"/>
                  <a:pt x="0" y="21358"/>
                  <a:pt x="0" y="21048"/>
                </a:cubicBezTo>
                <a:lnTo>
                  <a:pt x="0" y="559"/>
                </a:lnTo>
                <a:cubicBezTo>
                  <a:pt x="0" y="249"/>
                  <a:pt x="183" y="0"/>
                  <a:pt x="417" y="0"/>
                </a:cubicBezTo>
              </a:path>
            </a:pathLst>
          </a:custGeom>
          <a:solidFill>
            <a:srgbClr val="A5A5A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5" name="Shape 465"/>
          <p:cNvSpPr/>
          <p:nvPr/>
        </p:nvSpPr>
        <p:spPr>
          <a:xfrm>
            <a:off x="7947063" y="2728123"/>
            <a:ext cx="3518685" cy="32402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0992"/>
                </a:lnTo>
                <a:cubicBezTo>
                  <a:pt x="21600" y="21329"/>
                  <a:pt x="21412" y="21600"/>
                  <a:pt x="21178" y="21600"/>
                </a:cubicBezTo>
                <a:lnTo>
                  <a:pt x="417" y="21600"/>
                </a:lnTo>
                <a:cubicBezTo>
                  <a:pt x="183" y="21600"/>
                  <a:pt x="0" y="21329"/>
                  <a:pt x="0" y="20992"/>
                </a:cubicBezTo>
                <a:lnTo>
                  <a:pt x="0" y="0"/>
                </a:lnTo>
              </a:path>
            </a:pathLst>
          </a:custGeom>
          <a:solidFill>
            <a:srgbClr val="385724"/>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6" name="Shape 466"/>
          <p:cNvSpPr/>
          <p:nvPr/>
        </p:nvSpPr>
        <p:spPr>
          <a:xfrm>
            <a:off x="1454072" y="1777278"/>
            <a:ext cx="1325105" cy="132510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40" y="0"/>
                  <a:pt x="10800" y="0"/>
                </a:cubicBezTo>
                <a:cubicBezTo>
                  <a:pt x="16775" y="0"/>
                  <a:pt x="21600" y="4825"/>
                  <a:pt x="21600" y="10800"/>
                </a:cubicBezTo>
                <a:cubicBezTo>
                  <a:pt x="21600" y="16760"/>
                  <a:pt x="16775" y="21600"/>
                  <a:pt x="10800" y="21600"/>
                </a:cubicBezTo>
                <a:cubicBezTo>
                  <a:pt x="4840" y="21600"/>
                  <a:pt x="0" y="16760"/>
                  <a:pt x="0" y="10800"/>
                </a:cubicBezTo>
              </a:path>
            </a:pathLst>
          </a:custGeom>
          <a:solidFill>
            <a:srgbClr val="4472C4"/>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7" name="Shape 467"/>
          <p:cNvSpPr/>
          <p:nvPr/>
        </p:nvSpPr>
        <p:spPr>
          <a:xfrm>
            <a:off x="5304947" y="5288024"/>
            <a:ext cx="1325105" cy="1325107"/>
          </a:xfrm>
          <a:custGeom>
            <a:avLst/>
            <a:gdLst/>
            <a:ahLst/>
            <a:cxnLst>
              <a:cxn ang="0">
                <a:pos x="wd2" y="hd2"/>
              </a:cxn>
              <a:cxn ang="5400000">
                <a:pos x="wd2" y="hd2"/>
              </a:cxn>
              <a:cxn ang="10800000">
                <a:pos x="wd2" y="hd2"/>
              </a:cxn>
              <a:cxn ang="16200000">
                <a:pos x="wd2" y="hd2"/>
              </a:cxn>
            </a:cxnLst>
            <a:rect l="0" t="0" r="r" b="b"/>
            <a:pathLst>
              <a:path w="21600" h="21600" extrusionOk="0">
                <a:moveTo>
                  <a:pt x="0" y="10816"/>
                </a:moveTo>
                <a:cubicBezTo>
                  <a:pt x="0" y="4840"/>
                  <a:pt x="4840" y="0"/>
                  <a:pt x="10816" y="0"/>
                </a:cubicBezTo>
                <a:cubicBezTo>
                  <a:pt x="16775" y="0"/>
                  <a:pt x="21600" y="4840"/>
                  <a:pt x="21600" y="10816"/>
                </a:cubicBezTo>
                <a:cubicBezTo>
                  <a:pt x="21600" y="16775"/>
                  <a:pt x="16775" y="21600"/>
                  <a:pt x="10816" y="21600"/>
                </a:cubicBezTo>
                <a:cubicBezTo>
                  <a:pt x="4840" y="21600"/>
                  <a:pt x="0" y="16775"/>
                  <a:pt x="0" y="10816"/>
                </a:cubicBezTo>
              </a:path>
            </a:pathLst>
          </a:custGeom>
          <a:solidFill>
            <a:srgbClr val="ED7D31"/>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8" name="Shape 468"/>
          <p:cNvSpPr/>
          <p:nvPr/>
        </p:nvSpPr>
        <p:spPr>
          <a:xfrm>
            <a:off x="8922295" y="1536820"/>
            <a:ext cx="1325105" cy="1325108"/>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25" y="0"/>
                  <a:pt x="10784" y="0"/>
                </a:cubicBezTo>
                <a:cubicBezTo>
                  <a:pt x="16760" y="0"/>
                  <a:pt x="21600" y="4825"/>
                  <a:pt x="21600" y="10800"/>
                </a:cubicBezTo>
                <a:cubicBezTo>
                  <a:pt x="21600" y="16760"/>
                  <a:pt x="16760" y="21600"/>
                  <a:pt x="10784" y="21600"/>
                </a:cubicBezTo>
                <a:cubicBezTo>
                  <a:pt x="4825" y="21600"/>
                  <a:pt x="0" y="16760"/>
                  <a:pt x="0" y="10800"/>
                </a:cubicBezTo>
              </a:path>
            </a:pathLst>
          </a:custGeom>
          <a:solidFill>
            <a:srgbClr val="70AD47"/>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69" name="Shape 469"/>
          <p:cNvSpPr/>
          <p:nvPr/>
        </p:nvSpPr>
        <p:spPr>
          <a:xfrm>
            <a:off x="1545037" y="1868242"/>
            <a:ext cx="1143309" cy="114331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40" y="0"/>
                  <a:pt x="10800" y="0"/>
                </a:cubicBezTo>
                <a:cubicBezTo>
                  <a:pt x="16775" y="0"/>
                  <a:pt x="21600" y="4825"/>
                  <a:pt x="21600" y="10800"/>
                </a:cubicBezTo>
                <a:cubicBezTo>
                  <a:pt x="21600" y="16760"/>
                  <a:pt x="16775" y="21600"/>
                  <a:pt x="10800" y="21600"/>
                </a:cubicBezTo>
                <a:cubicBezTo>
                  <a:pt x="4840" y="21600"/>
                  <a:pt x="0" y="16760"/>
                  <a:pt x="0" y="10800"/>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70" name="Shape 470"/>
          <p:cNvSpPr/>
          <p:nvPr/>
        </p:nvSpPr>
        <p:spPr>
          <a:xfrm>
            <a:off x="5395912" y="5378987"/>
            <a:ext cx="1143309" cy="1143313"/>
          </a:xfrm>
          <a:custGeom>
            <a:avLst/>
            <a:gdLst/>
            <a:ahLst/>
            <a:cxnLst>
              <a:cxn ang="0">
                <a:pos x="wd2" y="hd2"/>
              </a:cxn>
              <a:cxn ang="5400000">
                <a:pos x="wd2" y="hd2"/>
              </a:cxn>
              <a:cxn ang="10800000">
                <a:pos x="wd2" y="hd2"/>
              </a:cxn>
              <a:cxn ang="16200000">
                <a:pos x="wd2" y="hd2"/>
              </a:cxn>
            </a:cxnLst>
            <a:rect l="0" t="0" r="r" b="b"/>
            <a:pathLst>
              <a:path w="21600" h="21600" extrusionOk="0">
                <a:moveTo>
                  <a:pt x="0" y="10816"/>
                </a:moveTo>
                <a:cubicBezTo>
                  <a:pt x="0" y="4840"/>
                  <a:pt x="4840" y="0"/>
                  <a:pt x="10816" y="0"/>
                </a:cubicBezTo>
                <a:cubicBezTo>
                  <a:pt x="16775" y="0"/>
                  <a:pt x="21600" y="4840"/>
                  <a:pt x="21600" y="10816"/>
                </a:cubicBezTo>
                <a:cubicBezTo>
                  <a:pt x="21600" y="16775"/>
                  <a:pt x="16775" y="21600"/>
                  <a:pt x="10816" y="21600"/>
                </a:cubicBezTo>
                <a:cubicBezTo>
                  <a:pt x="4840" y="21600"/>
                  <a:pt x="0" y="16775"/>
                  <a:pt x="0" y="10816"/>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71" name="Shape 471"/>
          <p:cNvSpPr/>
          <p:nvPr/>
        </p:nvSpPr>
        <p:spPr>
          <a:xfrm>
            <a:off x="9013259" y="1627784"/>
            <a:ext cx="1143310" cy="1143313"/>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25" y="0"/>
                  <a:pt x="10784" y="0"/>
                </a:cubicBezTo>
                <a:cubicBezTo>
                  <a:pt x="16760" y="0"/>
                  <a:pt x="21600" y="4825"/>
                  <a:pt x="21600" y="10800"/>
                </a:cubicBezTo>
                <a:cubicBezTo>
                  <a:pt x="21600" y="16760"/>
                  <a:pt x="16760" y="21600"/>
                  <a:pt x="10784" y="21600"/>
                </a:cubicBezTo>
                <a:cubicBezTo>
                  <a:pt x="4825" y="21600"/>
                  <a:pt x="0" y="16760"/>
                  <a:pt x="0" y="10800"/>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72" name="Shape 472"/>
          <p:cNvSpPr/>
          <p:nvPr/>
        </p:nvSpPr>
        <p:spPr>
          <a:xfrm>
            <a:off x="1747196" y="2051696"/>
            <a:ext cx="739823" cy="7772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4500" b="1">
                <a:solidFill>
                  <a:srgbClr val="4472C4"/>
                </a:solidFill>
                <a:latin typeface="Poppins SemiBold"/>
                <a:ea typeface="Poppins SemiBold"/>
                <a:cs typeface="Poppins SemiBold"/>
                <a:sym typeface="Poppins SemiBold"/>
              </a:defRPr>
            </a:lvl1pPr>
          </a:lstStyle>
          <a:p>
            <a:pPr lvl="0">
              <a:defRPr sz="1800" b="0">
                <a:solidFill>
                  <a:srgbClr val="000000"/>
                </a:solidFill>
              </a:defRPr>
            </a:pPr>
            <a:r>
              <a:rPr sz="4500" b="1">
                <a:solidFill>
                  <a:srgbClr val="4472C4"/>
                </a:solidFill>
              </a:rPr>
              <a:t>01</a:t>
            </a:r>
          </a:p>
        </p:txBody>
      </p:sp>
      <p:sp>
        <p:nvSpPr>
          <p:cNvPr id="473" name="Shape 473"/>
          <p:cNvSpPr/>
          <p:nvPr/>
        </p:nvSpPr>
        <p:spPr>
          <a:xfrm>
            <a:off x="5598071" y="5562440"/>
            <a:ext cx="739824" cy="7772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4500" b="1">
                <a:solidFill>
                  <a:srgbClr val="ED7D31"/>
                </a:solidFill>
                <a:latin typeface="Poppins SemiBold"/>
                <a:ea typeface="Poppins SemiBold"/>
                <a:cs typeface="Poppins SemiBold"/>
                <a:sym typeface="Poppins SemiBold"/>
              </a:defRPr>
            </a:lvl1pPr>
          </a:lstStyle>
          <a:p>
            <a:pPr lvl="0">
              <a:defRPr sz="1800" b="0">
                <a:solidFill>
                  <a:srgbClr val="000000"/>
                </a:solidFill>
              </a:defRPr>
            </a:pPr>
            <a:r>
              <a:rPr sz="4500" b="1">
                <a:solidFill>
                  <a:srgbClr val="ED7D31"/>
                </a:solidFill>
              </a:rPr>
              <a:t>02</a:t>
            </a:r>
          </a:p>
        </p:txBody>
      </p:sp>
      <p:sp>
        <p:nvSpPr>
          <p:cNvPr id="474" name="Shape 474"/>
          <p:cNvSpPr/>
          <p:nvPr/>
        </p:nvSpPr>
        <p:spPr>
          <a:xfrm>
            <a:off x="9215421" y="1811238"/>
            <a:ext cx="739823" cy="7772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4500" b="1">
                <a:solidFill>
                  <a:srgbClr val="70AD47"/>
                </a:solidFill>
                <a:latin typeface="Poppins SemiBold"/>
                <a:ea typeface="Poppins SemiBold"/>
                <a:cs typeface="Poppins SemiBold"/>
                <a:sym typeface="Poppins SemiBold"/>
              </a:defRPr>
            </a:lvl1pPr>
          </a:lstStyle>
          <a:p>
            <a:pPr lvl="0">
              <a:defRPr sz="1800" b="0">
                <a:solidFill>
                  <a:srgbClr val="000000"/>
                </a:solidFill>
              </a:defRPr>
            </a:pPr>
            <a:r>
              <a:rPr sz="4500" b="1">
                <a:solidFill>
                  <a:srgbClr val="70AD47"/>
                </a:solidFill>
              </a:rPr>
              <a:t>03</a:t>
            </a:r>
          </a:p>
        </p:txBody>
      </p:sp>
      <p:sp>
        <p:nvSpPr>
          <p:cNvPr id="475" name="Shape 475"/>
          <p:cNvSpPr/>
          <p:nvPr/>
        </p:nvSpPr>
        <p:spPr>
          <a:xfrm>
            <a:off x="734847" y="3601170"/>
            <a:ext cx="3079457" cy="15062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lvl1pPr algn="ctr" defTabSz="1087636">
              <a:defRPr sz="1900">
                <a:solidFill>
                  <a:srgbClr val="FFFFFF"/>
                </a:solidFill>
                <a:latin typeface="Museo Sans 300"/>
                <a:ea typeface="Museo Sans 300"/>
                <a:cs typeface="Museo Sans 300"/>
                <a:sym typeface="Museo Sans 300"/>
              </a:defRPr>
            </a:lvl1pPr>
          </a:lstStyle>
          <a:p>
            <a:pPr lvl="0">
              <a:defRPr sz="1800">
                <a:solidFill>
                  <a:srgbClr val="000000"/>
                </a:solidFill>
              </a:defRPr>
            </a:pPr>
            <a:r>
              <a:rPr sz="1900">
                <a:solidFill>
                  <a:srgbClr val="FFFFFF"/>
                </a:solidFill>
              </a:rPr>
              <a:t>Promover la armonización de la normativa nacional, especialmente del Código Penal con la Convención de Belém do Pará y la LEIV.</a:t>
            </a:r>
          </a:p>
        </p:txBody>
      </p:sp>
      <p:sp>
        <p:nvSpPr>
          <p:cNvPr id="476" name="Shape 476"/>
          <p:cNvSpPr/>
          <p:nvPr/>
        </p:nvSpPr>
        <p:spPr>
          <a:xfrm>
            <a:off x="4538339" y="2883197"/>
            <a:ext cx="2884122" cy="23825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lvl1pPr algn="ctr" defTabSz="1087636">
              <a:defRPr sz="1900">
                <a:solidFill>
                  <a:srgbClr val="FFFFFF"/>
                </a:solidFill>
                <a:latin typeface="Museo Sans 300"/>
                <a:ea typeface="Museo Sans 300"/>
                <a:cs typeface="Museo Sans 300"/>
                <a:sym typeface="Museo Sans 300"/>
              </a:defRPr>
            </a:lvl1pPr>
          </a:lstStyle>
          <a:p>
            <a:pPr lvl="0">
              <a:defRPr sz="1800">
                <a:solidFill>
                  <a:srgbClr val="000000"/>
                </a:solidFill>
              </a:defRPr>
            </a:pPr>
            <a:r>
              <a:rPr sz="1900">
                <a:solidFill>
                  <a:srgbClr val="FFFFFF"/>
                </a:solidFill>
              </a:rPr>
              <a:t>Garantizar el desarrollo de políticas, planes y mecanismos que promuevan la prevención, atención, y sanción de la violencia sexual contra niñas, adolescentes y mujeres.</a:t>
            </a:r>
          </a:p>
        </p:txBody>
      </p:sp>
      <p:sp>
        <p:nvSpPr>
          <p:cNvPr id="477" name="Shape 477"/>
          <p:cNvSpPr/>
          <p:nvPr/>
        </p:nvSpPr>
        <p:spPr>
          <a:xfrm>
            <a:off x="8170047" y="3296487"/>
            <a:ext cx="3101195" cy="26746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lvl1pPr algn="ctr" defTabSz="1087636">
              <a:defRPr sz="1900">
                <a:solidFill>
                  <a:srgbClr val="FFFFFF"/>
                </a:solidFill>
                <a:latin typeface="Museo Sans 300"/>
                <a:ea typeface="Museo Sans 300"/>
                <a:cs typeface="Museo Sans 300"/>
                <a:sym typeface="Museo Sans 300"/>
              </a:defRPr>
            </a:lvl1pPr>
          </a:lstStyle>
          <a:p>
            <a:pPr lvl="0">
              <a:defRPr sz="1800">
                <a:solidFill>
                  <a:srgbClr val="000000"/>
                </a:solidFill>
              </a:defRPr>
            </a:pPr>
            <a:r>
              <a:rPr sz="1900">
                <a:solidFill>
                  <a:srgbClr val="FFFFFF"/>
                </a:solidFill>
              </a:rPr>
              <a:t>Necesidad institucionalizar un registro único de víctimas que permita mejorar el seguimiento de los hechos de violencia contra las mujeres, en cumplimiento de los parámetros establecidos en el art. 30 de la LEIV.</a:t>
            </a:r>
          </a:p>
        </p:txBody>
      </p:sp>
      <p:sp>
        <p:nvSpPr>
          <p:cNvPr id="478" name="Shape 478"/>
          <p:cNvSpPr/>
          <p:nvPr/>
        </p:nvSpPr>
        <p:spPr>
          <a:xfrm>
            <a:off x="748825" y="454227"/>
            <a:ext cx="3545642" cy="549336"/>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3600" b="1"/>
            </a:lvl1pPr>
          </a:lstStyle>
          <a:p>
            <a:pPr lvl="0">
              <a:defRPr sz="1800" b="0"/>
            </a:pPr>
            <a:r>
              <a:rPr sz="3600" b="1"/>
              <a:t>Recomendaciones</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 name="Shape 480"/>
          <p:cNvSpPr/>
          <p:nvPr/>
        </p:nvSpPr>
        <p:spPr>
          <a:xfrm>
            <a:off x="926591" y="2617984"/>
            <a:ext cx="3180730" cy="3580907"/>
          </a:xfrm>
          <a:custGeom>
            <a:avLst/>
            <a:gdLst/>
            <a:ahLst/>
            <a:cxnLst>
              <a:cxn ang="0">
                <a:pos x="wd2" y="hd2"/>
              </a:cxn>
              <a:cxn ang="5400000">
                <a:pos x="wd2" y="hd2"/>
              </a:cxn>
              <a:cxn ang="10800000">
                <a:pos x="wd2" y="hd2"/>
              </a:cxn>
              <a:cxn ang="16200000">
                <a:pos x="wd2" y="hd2"/>
              </a:cxn>
            </a:cxnLst>
            <a:rect l="0" t="0" r="r" b="b"/>
            <a:pathLst>
              <a:path w="21600" h="21600" extrusionOk="0">
                <a:moveTo>
                  <a:pt x="417" y="0"/>
                </a:moveTo>
                <a:lnTo>
                  <a:pt x="21178" y="0"/>
                </a:lnTo>
                <a:cubicBezTo>
                  <a:pt x="21412" y="0"/>
                  <a:pt x="21600" y="249"/>
                  <a:pt x="21600" y="559"/>
                </a:cubicBezTo>
                <a:lnTo>
                  <a:pt x="21600" y="21048"/>
                </a:lnTo>
                <a:cubicBezTo>
                  <a:pt x="21600" y="21358"/>
                  <a:pt x="21412" y="21600"/>
                  <a:pt x="21178" y="21600"/>
                </a:cubicBezTo>
                <a:lnTo>
                  <a:pt x="417" y="21600"/>
                </a:lnTo>
                <a:cubicBezTo>
                  <a:pt x="188" y="21600"/>
                  <a:pt x="0" y="21358"/>
                  <a:pt x="0" y="21048"/>
                </a:cubicBezTo>
                <a:lnTo>
                  <a:pt x="0" y="559"/>
                </a:lnTo>
                <a:cubicBezTo>
                  <a:pt x="0" y="249"/>
                  <a:pt x="188" y="0"/>
                  <a:pt x="417" y="0"/>
                </a:cubicBezTo>
              </a:path>
            </a:pathLst>
          </a:custGeom>
          <a:solidFill>
            <a:srgbClr val="AFABAB"/>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1" name="Shape 481"/>
          <p:cNvSpPr/>
          <p:nvPr/>
        </p:nvSpPr>
        <p:spPr>
          <a:xfrm>
            <a:off x="926591" y="2746000"/>
            <a:ext cx="3180730" cy="32906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0992"/>
                </a:lnTo>
                <a:cubicBezTo>
                  <a:pt x="21600" y="21329"/>
                  <a:pt x="21412" y="21600"/>
                  <a:pt x="21178" y="21600"/>
                </a:cubicBezTo>
                <a:lnTo>
                  <a:pt x="417" y="21600"/>
                </a:lnTo>
                <a:cubicBezTo>
                  <a:pt x="188" y="21600"/>
                  <a:pt x="0" y="21329"/>
                  <a:pt x="0" y="20992"/>
                </a:cubicBezTo>
                <a:lnTo>
                  <a:pt x="0" y="0"/>
                </a:lnTo>
              </a:path>
            </a:pathLst>
          </a:custGeom>
          <a:solidFill>
            <a:srgbClr val="385724"/>
          </a:solidFill>
          <a:ln w="12700">
            <a:miter lim="400000"/>
          </a:ln>
        </p:spPr>
        <p:txBody>
          <a:bodyPr lIns="0" tIns="0" rIns="0" bIns="0" anchor="ctr"/>
          <a:lstStyle/>
          <a:p>
            <a:pPr lvl="0">
              <a:defRPr sz="3200">
                <a:solidFill>
                  <a:srgbClr val="DEEBF7"/>
                </a:solidFill>
                <a:latin typeface="Open Sans Light"/>
                <a:ea typeface="Open Sans Light"/>
                <a:cs typeface="Open Sans Light"/>
                <a:sym typeface="Open Sans Light"/>
              </a:defRPr>
            </a:pPr>
            <a:endParaRPr/>
          </a:p>
        </p:txBody>
      </p:sp>
      <p:sp>
        <p:nvSpPr>
          <p:cNvPr id="482" name="Shape 482"/>
          <p:cNvSpPr/>
          <p:nvPr/>
        </p:nvSpPr>
        <p:spPr>
          <a:xfrm>
            <a:off x="4642713" y="2225249"/>
            <a:ext cx="3180730" cy="3580907"/>
          </a:xfrm>
          <a:custGeom>
            <a:avLst/>
            <a:gdLst/>
            <a:ahLst/>
            <a:cxnLst>
              <a:cxn ang="0">
                <a:pos x="wd2" y="hd2"/>
              </a:cxn>
              <a:cxn ang="5400000">
                <a:pos x="wd2" y="hd2"/>
              </a:cxn>
              <a:cxn ang="10800000">
                <a:pos x="wd2" y="hd2"/>
              </a:cxn>
              <a:cxn ang="16200000">
                <a:pos x="wd2" y="hd2"/>
              </a:cxn>
            </a:cxnLst>
            <a:rect l="0" t="0" r="r" b="b"/>
            <a:pathLst>
              <a:path w="21600" h="21600" extrusionOk="0">
                <a:moveTo>
                  <a:pt x="417" y="0"/>
                </a:moveTo>
                <a:lnTo>
                  <a:pt x="21178" y="0"/>
                </a:lnTo>
                <a:cubicBezTo>
                  <a:pt x="21412" y="0"/>
                  <a:pt x="21600" y="249"/>
                  <a:pt x="21600" y="552"/>
                </a:cubicBezTo>
                <a:lnTo>
                  <a:pt x="21600" y="21048"/>
                </a:lnTo>
                <a:cubicBezTo>
                  <a:pt x="21600" y="21358"/>
                  <a:pt x="21412" y="21600"/>
                  <a:pt x="21178" y="21600"/>
                </a:cubicBezTo>
                <a:lnTo>
                  <a:pt x="417" y="21600"/>
                </a:lnTo>
                <a:cubicBezTo>
                  <a:pt x="188" y="21600"/>
                  <a:pt x="0" y="21358"/>
                  <a:pt x="0" y="21048"/>
                </a:cubicBezTo>
                <a:lnTo>
                  <a:pt x="0" y="552"/>
                </a:lnTo>
                <a:cubicBezTo>
                  <a:pt x="0" y="249"/>
                  <a:pt x="188" y="0"/>
                  <a:pt x="417" y="0"/>
                </a:cubicBezTo>
              </a:path>
            </a:pathLst>
          </a:custGeom>
          <a:solidFill>
            <a:srgbClr val="AFABAB"/>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3" name="Shape 483"/>
          <p:cNvSpPr/>
          <p:nvPr/>
        </p:nvSpPr>
        <p:spPr>
          <a:xfrm>
            <a:off x="4642713" y="2386688"/>
            <a:ext cx="3180730" cy="328568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609"/>
                </a:lnTo>
                <a:cubicBezTo>
                  <a:pt x="0" y="271"/>
                  <a:pt x="188" y="0"/>
                  <a:pt x="417" y="0"/>
                </a:cubicBezTo>
                <a:lnTo>
                  <a:pt x="21178" y="0"/>
                </a:lnTo>
                <a:cubicBezTo>
                  <a:pt x="21412" y="0"/>
                  <a:pt x="21600" y="271"/>
                  <a:pt x="21600" y="609"/>
                </a:cubicBezTo>
                <a:lnTo>
                  <a:pt x="21600" y="21600"/>
                </a:lnTo>
              </a:path>
            </a:pathLst>
          </a:custGeom>
          <a:solidFill>
            <a:srgbClr val="C55A11"/>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4" name="Shape 484"/>
          <p:cNvSpPr/>
          <p:nvPr/>
        </p:nvSpPr>
        <p:spPr>
          <a:xfrm>
            <a:off x="8358836" y="2617984"/>
            <a:ext cx="3180729" cy="3580907"/>
          </a:xfrm>
          <a:custGeom>
            <a:avLst/>
            <a:gdLst/>
            <a:ahLst/>
            <a:cxnLst>
              <a:cxn ang="0">
                <a:pos x="wd2" y="hd2"/>
              </a:cxn>
              <a:cxn ang="5400000">
                <a:pos x="wd2" y="hd2"/>
              </a:cxn>
              <a:cxn ang="10800000">
                <a:pos x="wd2" y="hd2"/>
              </a:cxn>
              <a:cxn ang="16200000">
                <a:pos x="wd2" y="hd2"/>
              </a:cxn>
            </a:cxnLst>
            <a:rect l="0" t="0" r="r" b="b"/>
            <a:pathLst>
              <a:path w="21600" h="21600" extrusionOk="0">
                <a:moveTo>
                  <a:pt x="417" y="0"/>
                </a:moveTo>
                <a:lnTo>
                  <a:pt x="21178" y="0"/>
                </a:lnTo>
                <a:cubicBezTo>
                  <a:pt x="21412" y="0"/>
                  <a:pt x="21600" y="249"/>
                  <a:pt x="21600" y="559"/>
                </a:cubicBezTo>
                <a:lnTo>
                  <a:pt x="21600" y="21048"/>
                </a:lnTo>
                <a:cubicBezTo>
                  <a:pt x="21600" y="21358"/>
                  <a:pt x="21412" y="21600"/>
                  <a:pt x="21178" y="21600"/>
                </a:cubicBezTo>
                <a:lnTo>
                  <a:pt x="417" y="21600"/>
                </a:lnTo>
                <a:cubicBezTo>
                  <a:pt x="183" y="21600"/>
                  <a:pt x="0" y="21358"/>
                  <a:pt x="0" y="21048"/>
                </a:cubicBezTo>
                <a:lnTo>
                  <a:pt x="0" y="559"/>
                </a:lnTo>
                <a:cubicBezTo>
                  <a:pt x="0" y="249"/>
                  <a:pt x="183" y="0"/>
                  <a:pt x="417" y="0"/>
                </a:cubicBezTo>
              </a:path>
            </a:pathLst>
          </a:custGeom>
          <a:solidFill>
            <a:srgbClr val="A5A5A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5" name="Shape 485"/>
          <p:cNvSpPr/>
          <p:nvPr/>
        </p:nvSpPr>
        <p:spPr>
          <a:xfrm>
            <a:off x="8358836" y="2746000"/>
            <a:ext cx="3180729" cy="32906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0992"/>
                </a:lnTo>
                <a:cubicBezTo>
                  <a:pt x="21600" y="21329"/>
                  <a:pt x="21412" y="21600"/>
                  <a:pt x="21178" y="21600"/>
                </a:cubicBezTo>
                <a:lnTo>
                  <a:pt x="417" y="21600"/>
                </a:lnTo>
                <a:cubicBezTo>
                  <a:pt x="183" y="21600"/>
                  <a:pt x="0" y="21329"/>
                  <a:pt x="0" y="20992"/>
                </a:cubicBezTo>
                <a:lnTo>
                  <a:pt x="0" y="0"/>
                </a:lnTo>
              </a:path>
            </a:pathLst>
          </a:custGeom>
          <a:solidFill>
            <a:srgbClr val="2F5597"/>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6" name="Shape 486"/>
          <p:cNvSpPr/>
          <p:nvPr/>
        </p:nvSpPr>
        <p:spPr>
          <a:xfrm>
            <a:off x="1865844" y="1758580"/>
            <a:ext cx="1325105" cy="132510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40" y="0"/>
                  <a:pt x="10800" y="0"/>
                </a:cubicBezTo>
                <a:cubicBezTo>
                  <a:pt x="16775" y="0"/>
                  <a:pt x="21600" y="4825"/>
                  <a:pt x="21600" y="10800"/>
                </a:cubicBezTo>
                <a:cubicBezTo>
                  <a:pt x="21600" y="16760"/>
                  <a:pt x="16775" y="21600"/>
                  <a:pt x="10800" y="21600"/>
                </a:cubicBezTo>
                <a:cubicBezTo>
                  <a:pt x="4840" y="21600"/>
                  <a:pt x="0" y="16760"/>
                  <a:pt x="0" y="10800"/>
                </a:cubicBezTo>
              </a:path>
            </a:pathLst>
          </a:custGeom>
          <a:solidFill>
            <a:srgbClr val="70AD47"/>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7" name="Shape 487"/>
          <p:cNvSpPr/>
          <p:nvPr/>
        </p:nvSpPr>
        <p:spPr>
          <a:xfrm>
            <a:off x="5558866" y="5245041"/>
            <a:ext cx="1325105" cy="1325107"/>
          </a:xfrm>
          <a:custGeom>
            <a:avLst/>
            <a:gdLst/>
            <a:ahLst/>
            <a:cxnLst>
              <a:cxn ang="0">
                <a:pos x="wd2" y="hd2"/>
              </a:cxn>
              <a:cxn ang="5400000">
                <a:pos x="wd2" y="hd2"/>
              </a:cxn>
              <a:cxn ang="10800000">
                <a:pos x="wd2" y="hd2"/>
              </a:cxn>
              <a:cxn ang="16200000">
                <a:pos x="wd2" y="hd2"/>
              </a:cxn>
            </a:cxnLst>
            <a:rect l="0" t="0" r="r" b="b"/>
            <a:pathLst>
              <a:path w="21600" h="21600" extrusionOk="0">
                <a:moveTo>
                  <a:pt x="0" y="10816"/>
                </a:moveTo>
                <a:cubicBezTo>
                  <a:pt x="0" y="4840"/>
                  <a:pt x="4840" y="0"/>
                  <a:pt x="10816" y="0"/>
                </a:cubicBezTo>
                <a:cubicBezTo>
                  <a:pt x="16775" y="0"/>
                  <a:pt x="21600" y="4840"/>
                  <a:pt x="21600" y="10816"/>
                </a:cubicBezTo>
                <a:cubicBezTo>
                  <a:pt x="21600" y="16775"/>
                  <a:pt x="16775" y="21600"/>
                  <a:pt x="10816" y="21600"/>
                </a:cubicBezTo>
                <a:cubicBezTo>
                  <a:pt x="4840" y="21600"/>
                  <a:pt x="0" y="16775"/>
                  <a:pt x="0" y="10816"/>
                </a:cubicBezTo>
              </a:path>
            </a:pathLst>
          </a:custGeom>
          <a:solidFill>
            <a:srgbClr val="ED7D31"/>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8" name="Shape 488"/>
          <p:cNvSpPr/>
          <p:nvPr/>
        </p:nvSpPr>
        <p:spPr>
          <a:xfrm>
            <a:off x="9298089" y="1758580"/>
            <a:ext cx="1325104" cy="132510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25" y="0"/>
                  <a:pt x="10784" y="0"/>
                </a:cubicBezTo>
                <a:cubicBezTo>
                  <a:pt x="16760" y="0"/>
                  <a:pt x="21600" y="4825"/>
                  <a:pt x="21600" y="10800"/>
                </a:cubicBezTo>
                <a:cubicBezTo>
                  <a:pt x="21600" y="16760"/>
                  <a:pt x="16760" y="21600"/>
                  <a:pt x="10784" y="21600"/>
                </a:cubicBezTo>
                <a:cubicBezTo>
                  <a:pt x="4825" y="21600"/>
                  <a:pt x="0" y="16760"/>
                  <a:pt x="0" y="10800"/>
                </a:cubicBezTo>
              </a:path>
            </a:pathLst>
          </a:custGeom>
          <a:solidFill>
            <a:srgbClr val="4472C4"/>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89" name="Shape 489"/>
          <p:cNvSpPr/>
          <p:nvPr/>
        </p:nvSpPr>
        <p:spPr>
          <a:xfrm>
            <a:off x="1956809" y="1849544"/>
            <a:ext cx="1143309" cy="1143312"/>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40" y="0"/>
                  <a:pt x="10800" y="0"/>
                </a:cubicBezTo>
                <a:cubicBezTo>
                  <a:pt x="16775" y="0"/>
                  <a:pt x="21600" y="4825"/>
                  <a:pt x="21600" y="10800"/>
                </a:cubicBezTo>
                <a:cubicBezTo>
                  <a:pt x="21600" y="16760"/>
                  <a:pt x="16775" y="21600"/>
                  <a:pt x="10800" y="21600"/>
                </a:cubicBezTo>
                <a:cubicBezTo>
                  <a:pt x="4840" y="21600"/>
                  <a:pt x="0" y="16760"/>
                  <a:pt x="0" y="10800"/>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90" name="Shape 490"/>
          <p:cNvSpPr/>
          <p:nvPr/>
        </p:nvSpPr>
        <p:spPr>
          <a:xfrm>
            <a:off x="5649831" y="5336004"/>
            <a:ext cx="1143309" cy="1143313"/>
          </a:xfrm>
          <a:custGeom>
            <a:avLst/>
            <a:gdLst/>
            <a:ahLst/>
            <a:cxnLst>
              <a:cxn ang="0">
                <a:pos x="wd2" y="hd2"/>
              </a:cxn>
              <a:cxn ang="5400000">
                <a:pos x="wd2" y="hd2"/>
              </a:cxn>
              <a:cxn ang="10800000">
                <a:pos x="wd2" y="hd2"/>
              </a:cxn>
              <a:cxn ang="16200000">
                <a:pos x="wd2" y="hd2"/>
              </a:cxn>
            </a:cxnLst>
            <a:rect l="0" t="0" r="r" b="b"/>
            <a:pathLst>
              <a:path w="21600" h="21600" extrusionOk="0">
                <a:moveTo>
                  <a:pt x="0" y="10816"/>
                </a:moveTo>
                <a:cubicBezTo>
                  <a:pt x="0" y="4840"/>
                  <a:pt x="4840" y="0"/>
                  <a:pt x="10816" y="0"/>
                </a:cubicBezTo>
                <a:cubicBezTo>
                  <a:pt x="16775" y="0"/>
                  <a:pt x="21600" y="4840"/>
                  <a:pt x="21600" y="10816"/>
                </a:cubicBezTo>
                <a:cubicBezTo>
                  <a:pt x="21600" y="16775"/>
                  <a:pt x="16775" y="21600"/>
                  <a:pt x="10816" y="21600"/>
                </a:cubicBezTo>
                <a:cubicBezTo>
                  <a:pt x="4840" y="21600"/>
                  <a:pt x="0" y="16775"/>
                  <a:pt x="0" y="10816"/>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91" name="Shape 491"/>
          <p:cNvSpPr/>
          <p:nvPr/>
        </p:nvSpPr>
        <p:spPr>
          <a:xfrm>
            <a:off x="9389053" y="1849544"/>
            <a:ext cx="1143309" cy="1143312"/>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25"/>
                  <a:pt x="4825" y="0"/>
                  <a:pt x="10784" y="0"/>
                </a:cubicBezTo>
                <a:cubicBezTo>
                  <a:pt x="16760" y="0"/>
                  <a:pt x="21600" y="4825"/>
                  <a:pt x="21600" y="10800"/>
                </a:cubicBezTo>
                <a:cubicBezTo>
                  <a:pt x="21600" y="16760"/>
                  <a:pt x="16760" y="21600"/>
                  <a:pt x="10784" y="21600"/>
                </a:cubicBezTo>
                <a:cubicBezTo>
                  <a:pt x="4825" y="21600"/>
                  <a:pt x="0" y="16760"/>
                  <a:pt x="0" y="10800"/>
                </a:cubicBezTo>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492" name="Shape 492"/>
          <p:cNvSpPr/>
          <p:nvPr/>
        </p:nvSpPr>
        <p:spPr>
          <a:xfrm>
            <a:off x="2158969" y="2032998"/>
            <a:ext cx="739823" cy="7772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4500" b="1">
                <a:solidFill>
                  <a:srgbClr val="70AD47"/>
                </a:solidFill>
                <a:latin typeface="Poppins SemiBold"/>
                <a:ea typeface="Poppins SemiBold"/>
                <a:cs typeface="Poppins SemiBold"/>
                <a:sym typeface="Poppins SemiBold"/>
              </a:defRPr>
            </a:lvl1pPr>
          </a:lstStyle>
          <a:p>
            <a:pPr lvl="0">
              <a:defRPr sz="1800" b="0">
                <a:solidFill>
                  <a:srgbClr val="000000"/>
                </a:solidFill>
              </a:defRPr>
            </a:pPr>
            <a:r>
              <a:rPr sz="4500" b="1">
                <a:solidFill>
                  <a:srgbClr val="70AD47"/>
                </a:solidFill>
              </a:rPr>
              <a:t>04</a:t>
            </a:r>
          </a:p>
        </p:txBody>
      </p:sp>
      <p:sp>
        <p:nvSpPr>
          <p:cNvPr id="493" name="Shape 493"/>
          <p:cNvSpPr/>
          <p:nvPr/>
        </p:nvSpPr>
        <p:spPr>
          <a:xfrm>
            <a:off x="5851991" y="5519457"/>
            <a:ext cx="739823" cy="7772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4500" b="1">
                <a:solidFill>
                  <a:srgbClr val="ED7D31"/>
                </a:solidFill>
                <a:latin typeface="Poppins SemiBold"/>
                <a:ea typeface="Poppins SemiBold"/>
                <a:cs typeface="Poppins SemiBold"/>
                <a:sym typeface="Poppins SemiBold"/>
              </a:defRPr>
            </a:lvl1pPr>
          </a:lstStyle>
          <a:p>
            <a:pPr lvl="0">
              <a:defRPr sz="1800" b="0">
                <a:solidFill>
                  <a:srgbClr val="000000"/>
                </a:solidFill>
              </a:defRPr>
            </a:pPr>
            <a:r>
              <a:rPr sz="4500" b="1">
                <a:solidFill>
                  <a:srgbClr val="ED7D31"/>
                </a:solidFill>
              </a:rPr>
              <a:t>05</a:t>
            </a:r>
          </a:p>
        </p:txBody>
      </p:sp>
      <p:sp>
        <p:nvSpPr>
          <p:cNvPr id="494" name="Shape 494"/>
          <p:cNvSpPr/>
          <p:nvPr/>
        </p:nvSpPr>
        <p:spPr>
          <a:xfrm>
            <a:off x="9591214" y="2032998"/>
            <a:ext cx="739823" cy="7772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4500" b="1">
                <a:solidFill>
                  <a:srgbClr val="4472C4"/>
                </a:solidFill>
                <a:latin typeface="Poppins SemiBold"/>
                <a:ea typeface="Poppins SemiBold"/>
                <a:cs typeface="Poppins SemiBold"/>
                <a:sym typeface="Poppins SemiBold"/>
              </a:defRPr>
            </a:lvl1pPr>
          </a:lstStyle>
          <a:p>
            <a:pPr lvl="0">
              <a:defRPr sz="1800" b="0">
                <a:solidFill>
                  <a:srgbClr val="000000"/>
                </a:solidFill>
              </a:defRPr>
            </a:pPr>
            <a:r>
              <a:rPr sz="4500" b="1">
                <a:solidFill>
                  <a:srgbClr val="4472C4"/>
                </a:solidFill>
              </a:rPr>
              <a:t>06</a:t>
            </a:r>
          </a:p>
        </p:txBody>
      </p:sp>
      <p:sp>
        <p:nvSpPr>
          <p:cNvPr id="495" name="Shape 495"/>
          <p:cNvSpPr/>
          <p:nvPr/>
        </p:nvSpPr>
        <p:spPr>
          <a:xfrm>
            <a:off x="1147444" y="3673435"/>
            <a:ext cx="2795298" cy="15062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lvl1pPr algn="ctr" defTabSz="1087636">
              <a:defRPr sz="1900">
                <a:solidFill>
                  <a:srgbClr val="FFFFFF"/>
                </a:solidFill>
                <a:latin typeface="Museo Sans 300"/>
                <a:ea typeface="Museo Sans 300"/>
                <a:cs typeface="Museo Sans 300"/>
                <a:sym typeface="Museo Sans 300"/>
              </a:defRPr>
            </a:lvl1pPr>
          </a:lstStyle>
          <a:p>
            <a:pPr lvl="0">
              <a:defRPr sz="1800">
                <a:solidFill>
                  <a:srgbClr val="000000"/>
                </a:solidFill>
              </a:defRPr>
            </a:pPr>
            <a:r>
              <a:rPr sz="1900">
                <a:solidFill>
                  <a:srgbClr val="FFFFFF"/>
                </a:solidFill>
              </a:rPr>
              <a:t>Generar mecanismos de monitoreo y evaluación de procesos de formación y sensibilización</a:t>
            </a:r>
          </a:p>
        </p:txBody>
      </p:sp>
      <p:sp>
        <p:nvSpPr>
          <p:cNvPr id="496" name="Shape 496"/>
          <p:cNvSpPr/>
          <p:nvPr/>
        </p:nvSpPr>
        <p:spPr>
          <a:xfrm>
            <a:off x="4807913" y="2514265"/>
            <a:ext cx="2795297" cy="26746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lvl1pPr algn="ctr" defTabSz="1087636">
              <a:defRPr sz="1900">
                <a:solidFill>
                  <a:srgbClr val="FFFFFF"/>
                </a:solidFill>
                <a:latin typeface="Museo Sans 300"/>
                <a:ea typeface="Museo Sans 300"/>
                <a:cs typeface="Museo Sans 300"/>
                <a:sym typeface="Museo Sans 300"/>
              </a:defRPr>
            </a:lvl1pPr>
          </a:lstStyle>
          <a:p>
            <a:pPr lvl="0">
              <a:defRPr sz="1800">
                <a:solidFill>
                  <a:srgbClr val="000000"/>
                </a:solidFill>
              </a:defRPr>
            </a:pPr>
            <a:r>
              <a:rPr sz="1900">
                <a:solidFill>
                  <a:srgbClr val="FFFFFF"/>
                </a:solidFill>
              </a:rPr>
              <a:t>Fortalecimiento de las capacidades de las instituciones para mejorar sus sistemas de monitoreo, seguimiento y sistematización de la información sobre las acciones que realizan en cumplimiento de la LEIV</a:t>
            </a:r>
          </a:p>
        </p:txBody>
      </p:sp>
      <p:sp>
        <p:nvSpPr>
          <p:cNvPr id="497" name="Shape 497"/>
          <p:cNvSpPr/>
          <p:nvPr/>
        </p:nvSpPr>
        <p:spPr>
          <a:xfrm>
            <a:off x="8617991" y="3345419"/>
            <a:ext cx="2795297" cy="20904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lvl1pPr algn="ctr" defTabSz="1087636">
              <a:defRPr sz="1900">
                <a:solidFill>
                  <a:srgbClr val="FFFFFF"/>
                </a:solidFill>
                <a:latin typeface="Museo Sans 300"/>
                <a:ea typeface="Museo Sans 300"/>
                <a:cs typeface="Museo Sans 300"/>
                <a:sym typeface="Museo Sans 300"/>
              </a:defRPr>
            </a:lvl1pPr>
          </a:lstStyle>
          <a:p>
            <a:pPr lvl="0">
              <a:defRPr sz="1800">
                <a:solidFill>
                  <a:srgbClr val="000000"/>
                </a:solidFill>
              </a:defRPr>
            </a:pPr>
            <a:r>
              <a:rPr sz="1900">
                <a:solidFill>
                  <a:srgbClr val="FFFFFF"/>
                </a:solidFill>
              </a:rPr>
              <a:t>Fortalecimiento de las capacidades del personal técnico para la especialización y la prestación de servicios integrales a mujeres que enfrentan violencia.</a:t>
            </a:r>
          </a:p>
        </p:txBody>
      </p:sp>
      <p:sp>
        <p:nvSpPr>
          <p:cNvPr id="498" name="Shape 498"/>
          <p:cNvSpPr/>
          <p:nvPr/>
        </p:nvSpPr>
        <p:spPr>
          <a:xfrm>
            <a:off x="748825" y="454227"/>
            <a:ext cx="3545642" cy="549336"/>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3600" b="1"/>
            </a:lvl1pPr>
          </a:lstStyle>
          <a:p>
            <a:pPr lvl="0">
              <a:defRPr sz="1800" b="0"/>
            </a:pPr>
            <a:r>
              <a:rPr sz="3600" b="1"/>
              <a:t>Recomendaciones</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0" name="image1.png"/>
          <p:cNvPicPr/>
          <p:nvPr/>
        </p:nvPicPr>
        <p:blipFill>
          <a:blip r:embed="rId2">
            <a:extLst/>
          </a:blip>
          <a:stretch>
            <a:fillRect/>
          </a:stretch>
        </p:blipFill>
        <p:spPr>
          <a:xfrm>
            <a:off x="673313" y="1827514"/>
            <a:ext cx="10845374" cy="3628655"/>
          </a:xfrm>
          <a:prstGeom prst="rect">
            <a:avLst/>
          </a:prstGeom>
          <a:ln w="12700">
            <a:miter lim="400000"/>
          </a:ln>
        </p:spPr>
      </p:pic>
      <p:sp>
        <p:nvSpPr>
          <p:cNvPr id="501" name="Shape 501"/>
          <p:cNvSpPr/>
          <p:nvPr/>
        </p:nvSpPr>
        <p:spPr>
          <a:xfrm>
            <a:off x="8090635" y="5630779"/>
            <a:ext cx="4101365" cy="44475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2800">
                <a:solidFill>
                  <a:srgbClr val="8F2597"/>
                </a:solidFill>
              </a:defRPr>
            </a:lvl1pPr>
          </a:lstStyle>
          <a:p>
            <a:pPr lvl="0">
              <a:defRPr sz="1800">
                <a:solidFill>
                  <a:srgbClr val="000000"/>
                </a:solidFill>
              </a:defRPr>
            </a:pPr>
            <a:r>
              <a:rPr sz="2800">
                <a:solidFill>
                  <a:srgbClr val="8F2597"/>
                </a:solidFill>
              </a:rPr>
              <a:t>Noviembre 2019</a:t>
            </a:r>
          </a:p>
        </p:txBody>
      </p:sp>
      <p:pic>
        <p:nvPicPr>
          <p:cNvPr id="502" name="image2.png"/>
          <p:cNvPicPr/>
          <p:nvPr/>
        </p:nvPicPr>
        <p:blipFill>
          <a:blip r:embed="rId3">
            <a:extLst/>
          </a:blip>
          <a:stretch>
            <a:fillRect/>
          </a:stretch>
        </p:blipFill>
        <p:spPr>
          <a:xfrm>
            <a:off x="511951" y="382465"/>
            <a:ext cx="2572737" cy="859612"/>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p:nvPr/>
        </p:nvSpPr>
        <p:spPr>
          <a:xfrm>
            <a:off x="446164" y="311963"/>
            <a:ext cx="4654653" cy="749402"/>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lnSpc>
                <a:spcPts val="5000"/>
              </a:lnSpc>
              <a:defRPr sz="3600" b="1">
                <a:solidFill>
                  <a:srgbClr val="002060"/>
                </a:solidFill>
                <a:latin typeface="Bembo Std"/>
                <a:ea typeface="Bembo Std"/>
                <a:cs typeface="Bembo Std"/>
                <a:sym typeface="Bembo Std"/>
              </a:defRPr>
            </a:lvl1pPr>
          </a:lstStyle>
          <a:p>
            <a:pPr lvl="0">
              <a:defRPr sz="1800" b="0">
                <a:solidFill>
                  <a:srgbClr val="000000"/>
                </a:solidFill>
              </a:defRPr>
            </a:pPr>
            <a:r>
              <a:rPr sz="3600" b="1">
                <a:solidFill>
                  <a:srgbClr val="002060"/>
                </a:solidFill>
              </a:rPr>
              <a:t>Rectoría del ISDEMU</a:t>
            </a:r>
          </a:p>
        </p:txBody>
      </p:sp>
      <p:sp>
        <p:nvSpPr>
          <p:cNvPr id="91" name="Shape 91"/>
          <p:cNvSpPr/>
          <p:nvPr/>
        </p:nvSpPr>
        <p:spPr>
          <a:xfrm>
            <a:off x="3967948" y="1622648"/>
            <a:ext cx="2080964" cy="2720362"/>
          </a:xfrm>
          <a:custGeom>
            <a:avLst/>
            <a:gdLst/>
            <a:ahLst/>
            <a:cxnLst>
              <a:cxn ang="0">
                <a:pos x="wd2" y="hd2"/>
              </a:cxn>
              <a:cxn ang="5400000">
                <a:pos x="wd2" y="hd2"/>
              </a:cxn>
              <a:cxn ang="10800000">
                <a:pos x="wd2" y="hd2"/>
              </a:cxn>
              <a:cxn ang="16200000">
                <a:pos x="wd2" y="hd2"/>
              </a:cxn>
            </a:cxnLst>
            <a:rect l="0" t="0" r="r" b="b"/>
            <a:pathLst>
              <a:path w="21600" h="21600" extrusionOk="0">
                <a:moveTo>
                  <a:pt x="18479" y="21600"/>
                </a:moveTo>
                <a:cubicBezTo>
                  <a:pt x="13644" y="18805"/>
                  <a:pt x="15921" y="12146"/>
                  <a:pt x="17856" y="7502"/>
                </a:cubicBezTo>
                <a:cubicBezTo>
                  <a:pt x="19246" y="4167"/>
                  <a:pt x="20906" y="1197"/>
                  <a:pt x="21600" y="0"/>
                </a:cubicBezTo>
                <a:cubicBezTo>
                  <a:pt x="21366" y="52"/>
                  <a:pt x="21143" y="135"/>
                  <a:pt x="20939" y="250"/>
                </a:cubicBezTo>
                <a:lnTo>
                  <a:pt x="756" y="11465"/>
                </a:lnTo>
                <a:cubicBezTo>
                  <a:pt x="403" y="11663"/>
                  <a:pt x="144" y="11931"/>
                  <a:pt x="0" y="12233"/>
                </a:cubicBezTo>
                <a:cubicBezTo>
                  <a:pt x="1684" y="13501"/>
                  <a:pt x="10305" y="19766"/>
                  <a:pt x="18479" y="21600"/>
                </a:cubicBezTo>
              </a:path>
            </a:pathLst>
          </a:custGeom>
          <a:solidFill>
            <a:srgbClr val="0070C0"/>
          </a:solidFill>
          <a:ln w="12700">
            <a:miter lim="400000"/>
          </a:ln>
        </p:spPr>
        <p:txBody>
          <a:bodyPr lIns="0" tIns="0" rIns="0" bIns="0" anchor="ctr"/>
          <a:lstStyle/>
          <a:p>
            <a:pPr lvl="0">
              <a:defRPr sz="900"/>
            </a:pPr>
            <a:endParaRPr/>
          </a:p>
        </p:txBody>
      </p:sp>
      <p:sp>
        <p:nvSpPr>
          <p:cNvPr id="92" name="Shape 92"/>
          <p:cNvSpPr/>
          <p:nvPr/>
        </p:nvSpPr>
        <p:spPr>
          <a:xfrm>
            <a:off x="5530861" y="1614553"/>
            <a:ext cx="2692931" cy="2102932"/>
          </a:xfrm>
          <a:custGeom>
            <a:avLst/>
            <a:gdLst/>
            <a:ahLst/>
            <a:cxnLst>
              <a:cxn ang="0">
                <a:pos x="wd2" y="hd2"/>
              </a:cxn>
              <a:cxn ang="5400000">
                <a:pos x="wd2" y="hd2"/>
              </a:cxn>
              <a:cxn ang="10800000">
                <a:pos x="wd2" y="hd2"/>
              </a:cxn>
              <a:cxn ang="16200000">
                <a:pos x="wd2" y="hd2"/>
              </a:cxn>
            </a:cxnLst>
            <a:rect l="0" t="0" r="r" b="b"/>
            <a:pathLst>
              <a:path w="21473" h="21600" extrusionOk="0">
                <a:moveTo>
                  <a:pt x="3" y="21600"/>
                </a:moveTo>
                <a:cubicBezTo>
                  <a:pt x="1171" y="15791"/>
                  <a:pt x="8853" y="14856"/>
                  <a:pt x="13469" y="14810"/>
                </a:cubicBezTo>
                <a:cubicBezTo>
                  <a:pt x="16970" y="14775"/>
                  <a:pt x="20164" y="15214"/>
                  <a:pt x="21473" y="15424"/>
                </a:cubicBezTo>
                <a:cubicBezTo>
                  <a:pt x="21368" y="15233"/>
                  <a:pt x="21241" y="15061"/>
                  <a:pt x="21088" y="14918"/>
                </a:cubicBezTo>
                <a:lnTo>
                  <a:pt x="5586" y="407"/>
                </a:lnTo>
                <a:cubicBezTo>
                  <a:pt x="5316" y="154"/>
                  <a:pt x="5003" y="19"/>
                  <a:pt x="4687" y="0"/>
                </a:cubicBezTo>
                <a:cubicBezTo>
                  <a:pt x="3895" y="2276"/>
                  <a:pt x="-127" y="14199"/>
                  <a:pt x="3" y="21600"/>
                </a:cubicBezTo>
              </a:path>
            </a:pathLst>
          </a:custGeom>
          <a:solidFill>
            <a:srgbClr val="70AD47"/>
          </a:solidFill>
          <a:ln w="12700">
            <a:miter lim="400000"/>
          </a:ln>
        </p:spPr>
        <p:txBody>
          <a:bodyPr lIns="0" tIns="0" rIns="0" bIns="0" anchor="ctr"/>
          <a:lstStyle/>
          <a:p>
            <a:pPr lvl="0">
              <a:defRPr sz="900"/>
            </a:pPr>
            <a:endParaRPr/>
          </a:p>
        </p:txBody>
      </p:sp>
      <p:sp>
        <p:nvSpPr>
          <p:cNvPr id="93" name="Shape 93"/>
          <p:cNvSpPr/>
          <p:nvPr/>
        </p:nvSpPr>
        <p:spPr>
          <a:xfrm>
            <a:off x="6118547" y="3116304"/>
            <a:ext cx="2143787" cy="2525158"/>
          </a:xfrm>
          <a:custGeom>
            <a:avLst/>
            <a:gdLst/>
            <a:ahLst/>
            <a:cxnLst>
              <a:cxn ang="0">
                <a:pos x="wd2" y="hd2"/>
              </a:cxn>
              <a:cxn ang="5400000">
                <a:pos x="wd2" y="hd2"/>
              </a:cxn>
              <a:cxn ang="10800000">
                <a:pos x="wd2" y="hd2"/>
              </a:cxn>
              <a:cxn ang="16200000">
                <a:pos x="wd2" y="hd2"/>
              </a:cxn>
            </a:cxnLst>
            <a:rect l="0" t="0" r="r" b="b"/>
            <a:pathLst>
              <a:path w="21569" h="20747" extrusionOk="0">
                <a:moveTo>
                  <a:pt x="0" y="1269"/>
                </a:moveTo>
                <a:cubicBezTo>
                  <a:pt x="5839" y="1349"/>
                  <a:pt x="9248" y="6844"/>
                  <a:pt x="11103" y="11391"/>
                </a:cubicBezTo>
                <a:cubicBezTo>
                  <a:pt x="12681" y="15262"/>
                  <a:pt x="13447" y="19187"/>
                  <a:pt x="13708" y="20747"/>
                </a:cubicBezTo>
                <a:cubicBezTo>
                  <a:pt x="13829" y="20609"/>
                  <a:pt x="13927" y="20456"/>
                  <a:pt x="13993" y="20288"/>
                </a:cubicBezTo>
                <a:lnTo>
                  <a:pt x="21465" y="1508"/>
                </a:lnTo>
                <a:cubicBezTo>
                  <a:pt x="21597" y="1181"/>
                  <a:pt x="21600" y="838"/>
                  <a:pt x="21492" y="521"/>
                </a:cubicBezTo>
                <a:cubicBezTo>
                  <a:pt x="19149" y="271"/>
                  <a:pt x="7151" y="-853"/>
                  <a:pt x="0" y="1269"/>
                </a:cubicBezTo>
              </a:path>
            </a:pathLst>
          </a:custGeom>
          <a:solidFill>
            <a:srgbClr val="7030A0"/>
          </a:solidFill>
          <a:ln w="12700">
            <a:miter lim="400000"/>
          </a:ln>
        </p:spPr>
        <p:txBody>
          <a:bodyPr lIns="0" tIns="0" rIns="0" bIns="0" anchor="ctr"/>
          <a:lstStyle/>
          <a:p>
            <a:pPr lvl="0">
              <a:defRPr sz="900"/>
            </a:pPr>
            <a:endParaRPr/>
          </a:p>
        </p:txBody>
      </p:sp>
      <p:sp>
        <p:nvSpPr>
          <p:cNvPr id="94" name="Shape 94"/>
          <p:cNvSpPr/>
          <p:nvPr/>
        </p:nvSpPr>
        <p:spPr>
          <a:xfrm>
            <a:off x="4836281" y="3543155"/>
            <a:ext cx="2590865" cy="2187338"/>
          </a:xfrm>
          <a:custGeom>
            <a:avLst/>
            <a:gdLst/>
            <a:ahLst/>
            <a:cxnLst>
              <a:cxn ang="0">
                <a:pos x="wd2" y="hd2"/>
              </a:cxn>
              <a:cxn ang="5400000">
                <a:pos x="wd2" y="hd2"/>
              </a:cxn>
              <a:cxn ang="10800000">
                <a:pos x="wd2" y="hd2"/>
              </a:cxn>
              <a:cxn ang="16200000">
                <a:pos x="wd2" y="hd2"/>
              </a:cxn>
            </a:cxnLst>
            <a:rect l="0" t="0" r="r" b="b"/>
            <a:pathLst>
              <a:path w="21600" h="21600" extrusionOk="0">
                <a:moveTo>
                  <a:pt x="14783" y="0"/>
                </a:moveTo>
                <a:cubicBezTo>
                  <a:pt x="15343" y="1023"/>
                  <a:pt x="15684" y="1632"/>
                  <a:pt x="15780" y="2686"/>
                </a:cubicBezTo>
                <a:cubicBezTo>
                  <a:pt x="16077" y="5939"/>
                  <a:pt x="13406" y="10160"/>
                  <a:pt x="7840" y="15237"/>
                </a:cubicBezTo>
                <a:cubicBezTo>
                  <a:pt x="4605" y="18186"/>
                  <a:pt x="1283" y="20582"/>
                  <a:pt x="0" y="21478"/>
                </a:cubicBezTo>
                <a:cubicBezTo>
                  <a:pt x="186" y="21559"/>
                  <a:pt x="385" y="21600"/>
                  <a:pt x="592" y="21600"/>
                </a:cubicBezTo>
                <a:lnTo>
                  <a:pt x="20625" y="21600"/>
                </a:lnTo>
                <a:cubicBezTo>
                  <a:pt x="20984" y="21600"/>
                  <a:pt x="21322" y="21471"/>
                  <a:pt x="21600" y="21245"/>
                </a:cubicBezTo>
                <a:cubicBezTo>
                  <a:pt x="21333" y="18767"/>
                  <a:pt x="19648" y="5136"/>
                  <a:pt x="14783" y="0"/>
                </a:cubicBezTo>
              </a:path>
            </a:pathLst>
          </a:custGeom>
          <a:solidFill>
            <a:srgbClr val="ED7D31"/>
          </a:solidFill>
          <a:ln w="12700">
            <a:miter lim="400000"/>
          </a:ln>
        </p:spPr>
        <p:txBody>
          <a:bodyPr lIns="0" tIns="0" rIns="0" bIns="0" anchor="ctr"/>
          <a:lstStyle/>
          <a:p>
            <a:pPr lvl="0">
              <a:defRPr sz="900"/>
            </a:pPr>
            <a:endParaRPr/>
          </a:p>
        </p:txBody>
      </p:sp>
      <p:sp>
        <p:nvSpPr>
          <p:cNvPr id="95" name="Shape 95"/>
          <p:cNvSpPr/>
          <p:nvPr/>
        </p:nvSpPr>
        <p:spPr>
          <a:xfrm>
            <a:off x="3955478" y="3234439"/>
            <a:ext cx="2518929" cy="2449804"/>
          </a:xfrm>
          <a:custGeom>
            <a:avLst/>
            <a:gdLst/>
            <a:ahLst/>
            <a:cxnLst>
              <a:cxn ang="0">
                <a:pos x="wd2" y="hd2"/>
              </a:cxn>
              <a:cxn ang="5400000">
                <a:pos x="wd2" y="hd2"/>
              </a:cxn>
              <a:cxn ang="10800000">
                <a:pos x="wd2" y="hd2"/>
              </a:cxn>
              <a:cxn ang="16200000">
                <a:pos x="wd2" y="hd2"/>
              </a:cxn>
            </a:cxnLst>
            <a:rect l="0" t="0" r="r" b="b"/>
            <a:pathLst>
              <a:path w="21598" h="21600" extrusionOk="0">
                <a:moveTo>
                  <a:pt x="7036" y="21600"/>
                </a:moveTo>
                <a:cubicBezTo>
                  <a:pt x="8803" y="20539"/>
                  <a:pt x="17796" y="14994"/>
                  <a:pt x="21598" y="9745"/>
                </a:cubicBezTo>
                <a:cubicBezTo>
                  <a:pt x="17519" y="12995"/>
                  <a:pt x="9755" y="8099"/>
                  <a:pt x="5633" y="4933"/>
                </a:cubicBezTo>
                <a:cubicBezTo>
                  <a:pt x="3000" y="2910"/>
                  <a:pt x="911" y="908"/>
                  <a:pt x="0" y="0"/>
                </a:cubicBezTo>
                <a:cubicBezTo>
                  <a:pt x="-2" y="194"/>
                  <a:pt x="27" y="391"/>
                  <a:pt x="88" y="582"/>
                </a:cubicBezTo>
                <a:lnTo>
                  <a:pt x="6458" y="20736"/>
                </a:lnTo>
                <a:cubicBezTo>
                  <a:pt x="6568" y="21085"/>
                  <a:pt x="6773" y="21380"/>
                  <a:pt x="7036" y="21600"/>
                </a:cubicBezTo>
              </a:path>
            </a:pathLst>
          </a:custGeom>
          <a:solidFill>
            <a:srgbClr val="C00000"/>
          </a:solidFill>
          <a:ln w="12700">
            <a:miter lim="400000"/>
          </a:ln>
        </p:spPr>
        <p:txBody>
          <a:bodyPr lIns="0" tIns="0" rIns="0" bIns="0" anchor="ctr"/>
          <a:lstStyle/>
          <a:p>
            <a:pPr lvl="0">
              <a:defRPr sz="900"/>
            </a:pPr>
            <a:endParaRPr/>
          </a:p>
        </p:txBody>
      </p:sp>
      <p:sp>
        <p:nvSpPr>
          <p:cNvPr id="96" name="Shape 96"/>
          <p:cNvSpPr/>
          <p:nvPr/>
        </p:nvSpPr>
        <p:spPr>
          <a:xfrm>
            <a:off x="7486928" y="1699475"/>
            <a:ext cx="3078607" cy="82296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p>
            <a:pPr lvl="0" defTabSz="1087636">
              <a:lnSpc>
                <a:spcPts val="2000"/>
              </a:lnSpc>
              <a:spcBef>
                <a:spcPts val="400"/>
              </a:spcBef>
            </a:pPr>
            <a:r>
              <a:rPr sz="2000">
                <a:solidFill>
                  <a:srgbClr val="548235"/>
                </a:solidFill>
                <a:latin typeface="Museo Sans 300"/>
                <a:ea typeface="Museo Sans 300"/>
                <a:cs typeface="Museo Sans 300"/>
                <a:sym typeface="Museo Sans 300"/>
              </a:rPr>
              <a:t>Asegura, vigilar y garantiza</a:t>
            </a:r>
            <a:r>
              <a:rPr sz="2000">
                <a:latin typeface="Museo Sans 100"/>
                <a:ea typeface="Museo Sans 100"/>
                <a:cs typeface="Museo Sans 100"/>
                <a:sym typeface="Museo Sans 100"/>
              </a:rPr>
              <a:t> el cumplimiento de la LEIV</a:t>
            </a:r>
          </a:p>
        </p:txBody>
      </p:sp>
      <p:sp>
        <p:nvSpPr>
          <p:cNvPr id="97" name="Shape 97"/>
          <p:cNvSpPr/>
          <p:nvPr/>
        </p:nvSpPr>
        <p:spPr>
          <a:xfrm>
            <a:off x="8265677" y="3809072"/>
            <a:ext cx="3438643" cy="158496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p>
            <a:pPr lvl="0" defTabSz="1087636">
              <a:lnSpc>
                <a:spcPts val="2000"/>
              </a:lnSpc>
              <a:spcBef>
                <a:spcPts val="400"/>
              </a:spcBef>
            </a:pPr>
            <a:r>
              <a:rPr sz="2000">
                <a:solidFill>
                  <a:srgbClr val="7030A0"/>
                </a:solidFill>
                <a:latin typeface="Museo Sans 300"/>
                <a:ea typeface="Museo Sans 300"/>
                <a:cs typeface="Museo Sans 300"/>
                <a:sym typeface="Museo Sans 300"/>
              </a:rPr>
              <a:t>Formula y garantiza la implementación de la Política Nacional para el acceso </a:t>
            </a:r>
            <a:r>
              <a:rPr sz="2000">
                <a:latin typeface="Museo Sans 100"/>
                <a:ea typeface="Museo Sans 100"/>
                <a:cs typeface="Museo Sans 100"/>
                <a:sym typeface="Museo Sans 100"/>
              </a:rPr>
              <a:t>de las mujeres a una vida libre de violencia (PNVLV)</a:t>
            </a:r>
          </a:p>
        </p:txBody>
      </p:sp>
      <p:sp>
        <p:nvSpPr>
          <p:cNvPr id="98" name="Shape 98"/>
          <p:cNvSpPr/>
          <p:nvPr/>
        </p:nvSpPr>
        <p:spPr>
          <a:xfrm>
            <a:off x="4162466" y="6012862"/>
            <a:ext cx="4000252" cy="56896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p>
            <a:pPr lvl="0" algn="ctr" defTabSz="1087636">
              <a:lnSpc>
                <a:spcPts val="2000"/>
              </a:lnSpc>
              <a:spcBef>
                <a:spcPts val="400"/>
              </a:spcBef>
            </a:pPr>
            <a:r>
              <a:rPr sz="2000">
                <a:solidFill>
                  <a:srgbClr val="C55A11"/>
                </a:solidFill>
                <a:latin typeface="Museo Sans 300"/>
                <a:ea typeface="Museo Sans 300"/>
                <a:cs typeface="Museo Sans 300"/>
                <a:sym typeface="Museo Sans 300"/>
              </a:rPr>
              <a:t>Coordina las acciones conjuntas </a:t>
            </a:r>
            <a:r>
              <a:rPr sz="2000">
                <a:latin typeface="Museo Sans 100"/>
                <a:ea typeface="Museo Sans 100"/>
                <a:cs typeface="Museo Sans 100"/>
                <a:sym typeface="Museo Sans 100"/>
              </a:rPr>
              <a:t>de las instituciones </a:t>
            </a:r>
          </a:p>
        </p:txBody>
      </p:sp>
      <p:sp>
        <p:nvSpPr>
          <p:cNvPr id="99" name="Shape 99"/>
          <p:cNvSpPr/>
          <p:nvPr/>
        </p:nvSpPr>
        <p:spPr>
          <a:xfrm>
            <a:off x="261577" y="4405895"/>
            <a:ext cx="3851846" cy="107696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p>
            <a:pPr lvl="0" algn="r" defTabSz="1087636">
              <a:lnSpc>
                <a:spcPts val="2000"/>
              </a:lnSpc>
              <a:spcBef>
                <a:spcPts val="400"/>
              </a:spcBef>
            </a:pPr>
            <a:r>
              <a:rPr sz="2000">
                <a:solidFill>
                  <a:srgbClr val="C00000"/>
                </a:solidFill>
                <a:latin typeface="Museo Sans 300"/>
                <a:ea typeface="Museo Sans 300"/>
                <a:cs typeface="Museo Sans 300"/>
                <a:sym typeface="Museo Sans 300"/>
              </a:rPr>
              <a:t>Vela y supervisa la prestación de servicios de atención y protección </a:t>
            </a:r>
            <a:r>
              <a:rPr sz="2000">
                <a:latin typeface="Museo Sans 100"/>
                <a:ea typeface="Museo Sans 100"/>
                <a:cs typeface="Museo Sans 100"/>
                <a:sym typeface="Museo Sans 100"/>
              </a:rPr>
              <a:t>especializada a mujeres que enfrentan violencia</a:t>
            </a:r>
          </a:p>
        </p:txBody>
      </p:sp>
      <p:sp>
        <p:nvSpPr>
          <p:cNvPr id="100" name="Shape 100"/>
          <p:cNvSpPr/>
          <p:nvPr/>
        </p:nvSpPr>
        <p:spPr>
          <a:xfrm>
            <a:off x="261576" y="1699475"/>
            <a:ext cx="4421949" cy="822962"/>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p>
            <a:pPr lvl="0" algn="r" defTabSz="1087636">
              <a:lnSpc>
                <a:spcPts val="2000"/>
              </a:lnSpc>
              <a:spcBef>
                <a:spcPts val="400"/>
              </a:spcBef>
            </a:pPr>
            <a:r>
              <a:rPr sz="2000">
                <a:solidFill>
                  <a:srgbClr val="0070C0"/>
                </a:solidFill>
                <a:latin typeface="Museo Sans 300"/>
                <a:ea typeface="Museo Sans 300"/>
                <a:cs typeface="Museo Sans 300"/>
                <a:sym typeface="Museo Sans 300"/>
              </a:rPr>
              <a:t>Elabora planes, proyectos y programas </a:t>
            </a:r>
            <a:r>
              <a:rPr sz="2000">
                <a:latin typeface="Museo Sans 100"/>
                <a:ea typeface="Museo Sans 100"/>
                <a:cs typeface="Museo Sans 100"/>
                <a:sym typeface="Museo Sans 100"/>
              </a:rPr>
              <a:t>para erradicar toda forma de violencia contra la mujer (VCM)</a:t>
            </a:r>
          </a:p>
        </p:txBody>
      </p:sp>
      <p:sp>
        <p:nvSpPr>
          <p:cNvPr id="101" name="Shape 101"/>
          <p:cNvSpPr/>
          <p:nvPr/>
        </p:nvSpPr>
        <p:spPr>
          <a:xfrm>
            <a:off x="7197528" y="3301629"/>
            <a:ext cx="451774" cy="5740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ctr">
              <a:defRPr sz="3200" b="1">
                <a:solidFill>
                  <a:srgbClr val="FFFFFF"/>
                </a:solidFill>
                <a:latin typeface="Poppins SemiBold"/>
                <a:ea typeface="Poppins SemiBold"/>
                <a:cs typeface="Poppins SemiBold"/>
                <a:sym typeface="Poppins SemiBold"/>
              </a:defRPr>
            </a:lvl1pPr>
          </a:lstStyle>
          <a:p>
            <a:pPr lvl="0">
              <a:defRPr sz="1800" b="0">
                <a:solidFill>
                  <a:srgbClr val="000000"/>
                </a:solidFill>
              </a:defRPr>
            </a:pPr>
            <a:r>
              <a:rPr sz="3200" b="1">
                <a:solidFill>
                  <a:srgbClr val="FFFFFF"/>
                </a:solidFill>
              </a:rPr>
              <a:t>2</a:t>
            </a:r>
          </a:p>
        </p:txBody>
      </p:sp>
      <p:sp>
        <p:nvSpPr>
          <p:cNvPr id="102" name="Shape 102"/>
          <p:cNvSpPr/>
          <p:nvPr/>
        </p:nvSpPr>
        <p:spPr>
          <a:xfrm>
            <a:off x="6228000" y="2237525"/>
            <a:ext cx="380608" cy="5740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ctr">
              <a:defRPr sz="3200" b="1">
                <a:solidFill>
                  <a:srgbClr val="FFFFFF"/>
                </a:solidFill>
                <a:latin typeface="Poppins SemiBold"/>
                <a:ea typeface="Poppins SemiBold"/>
                <a:cs typeface="Poppins SemiBold"/>
                <a:sym typeface="Poppins SemiBold"/>
              </a:defRPr>
            </a:lvl1pPr>
          </a:lstStyle>
          <a:p>
            <a:pPr lvl="0">
              <a:defRPr sz="1800" b="0">
                <a:solidFill>
                  <a:srgbClr val="000000"/>
                </a:solidFill>
              </a:defRPr>
            </a:pPr>
            <a:r>
              <a:rPr sz="3200" b="1">
                <a:solidFill>
                  <a:srgbClr val="FFFFFF"/>
                </a:solidFill>
              </a:rPr>
              <a:t>1</a:t>
            </a:r>
          </a:p>
        </p:txBody>
      </p:sp>
      <p:sp>
        <p:nvSpPr>
          <p:cNvPr id="103" name="Shape 103"/>
          <p:cNvSpPr/>
          <p:nvPr/>
        </p:nvSpPr>
        <p:spPr>
          <a:xfrm>
            <a:off x="6382720" y="4978188"/>
            <a:ext cx="451774" cy="5740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ctr">
              <a:defRPr sz="3200" b="1">
                <a:solidFill>
                  <a:srgbClr val="FFFFFF"/>
                </a:solidFill>
                <a:latin typeface="Poppins SemiBold"/>
                <a:ea typeface="Poppins SemiBold"/>
                <a:cs typeface="Poppins SemiBold"/>
                <a:sym typeface="Poppins SemiBold"/>
              </a:defRPr>
            </a:lvl1pPr>
          </a:lstStyle>
          <a:p>
            <a:pPr lvl="0">
              <a:defRPr sz="1800" b="0">
                <a:solidFill>
                  <a:srgbClr val="000000"/>
                </a:solidFill>
              </a:defRPr>
            </a:pPr>
            <a:r>
              <a:rPr sz="3200" b="1">
                <a:solidFill>
                  <a:srgbClr val="FFFFFF"/>
                </a:solidFill>
              </a:rPr>
              <a:t>3</a:t>
            </a:r>
          </a:p>
        </p:txBody>
      </p:sp>
      <p:sp>
        <p:nvSpPr>
          <p:cNvPr id="104" name="Shape 104"/>
          <p:cNvSpPr/>
          <p:nvPr/>
        </p:nvSpPr>
        <p:spPr>
          <a:xfrm>
            <a:off x="4623115" y="4364967"/>
            <a:ext cx="451774" cy="5740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ctr">
              <a:defRPr sz="3200" b="1">
                <a:solidFill>
                  <a:srgbClr val="FFFFFF"/>
                </a:solidFill>
                <a:latin typeface="Poppins SemiBold"/>
                <a:ea typeface="Poppins SemiBold"/>
                <a:cs typeface="Poppins SemiBold"/>
                <a:sym typeface="Poppins SemiBold"/>
              </a:defRPr>
            </a:lvl1pPr>
          </a:lstStyle>
          <a:p>
            <a:pPr lvl="0">
              <a:defRPr sz="1800" b="0">
                <a:solidFill>
                  <a:srgbClr val="000000"/>
                </a:solidFill>
              </a:defRPr>
            </a:pPr>
            <a:r>
              <a:rPr sz="3200" b="1">
                <a:solidFill>
                  <a:srgbClr val="FFFFFF"/>
                </a:solidFill>
              </a:rPr>
              <a:t>4</a:t>
            </a:r>
          </a:p>
        </p:txBody>
      </p:sp>
      <p:sp>
        <p:nvSpPr>
          <p:cNvPr id="105" name="Shape 105"/>
          <p:cNvSpPr/>
          <p:nvPr/>
        </p:nvSpPr>
        <p:spPr>
          <a:xfrm>
            <a:off x="4624216" y="2809787"/>
            <a:ext cx="451774" cy="5740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lgn="ctr">
              <a:defRPr sz="3200" b="1">
                <a:solidFill>
                  <a:srgbClr val="FFFFFF"/>
                </a:solidFill>
                <a:latin typeface="Poppins SemiBold"/>
                <a:ea typeface="Poppins SemiBold"/>
                <a:cs typeface="Poppins SemiBold"/>
                <a:sym typeface="Poppins SemiBold"/>
              </a:defRPr>
            </a:lvl1pPr>
          </a:lstStyle>
          <a:p>
            <a:pPr lvl="0">
              <a:defRPr sz="1800" b="0">
                <a:solidFill>
                  <a:srgbClr val="000000"/>
                </a:solidFill>
              </a:defRPr>
            </a:pPr>
            <a:r>
              <a:rPr sz="3200" b="1">
                <a:solidFill>
                  <a:srgbClr val="FFFFFF"/>
                </a:solidFill>
              </a:rPr>
              <a:t>5</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p:nvPr/>
        </p:nvSpPr>
        <p:spPr>
          <a:xfrm>
            <a:off x="4040187" y="2039121"/>
            <a:ext cx="1164146" cy="3565845"/>
          </a:xfrm>
          <a:custGeom>
            <a:avLst/>
            <a:gdLst/>
            <a:ahLst/>
            <a:cxnLst>
              <a:cxn ang="0">
                <a:pos x="wd2" y="hd2"/>
              </a:cxn>
              <a:cxn ang="5400000">
                <a:pos x="wd2" y="hd2"/>
              </a:cxn>
              <a:cxn ang="10800000">
                <a:pos x="wd2" y="hd2"/>
              </a:cxn>
              <a:cxn ang="16200000">
                <a:pos x="wd2" y="hd2"/>
              </a:cxn>
            </a:cxnLst>
            <a:rect l="0" t="0" r="r" b="b"/>
            <a:pathLst>
              <a:path w="21407" h="21600" extrusionOk="0">
                <a:moveTo>
                  <a:pt x="19883" y="10959"/>
                </a:moveTo>
                <a:lnTo>
                  <a:pt x="21403" y="10966"/>
                </a:lnTo>
                <a:cubicBezTo>
                  <a:pt x="21205" y="15647"/>
                  <a:pt x="12755" y="19653"/>
                  <a:pt x="676" y="21503"/>
                </a:cubicBezTo>
                <a:lnTo>
                  <a:pt x="0" y="21600"/>
                </a:lnTo>
                <a:lnTo>
                  <a:pt x="0" y="21054"/>
                </a:lnTo>
                <a:lnTo>
                  <a:pt x="36" y="21049"/>
                </a:lnTo>
                <a:cubicBezTo>
                  <a:pt x="11602" y="19278"/>
                  <a:pt x="19694" y="15442"/>
                  <a:pt x="19883" y="10959"/>
                </a:cubicBezTo>
                <a:close/>
                <a:moveTo>
                  <a:pt x="0" y="0"/>
                </a:moveTo>
                <a:lnTo>
                  <a:pt x="1571" y="243"/>
                </a:lnTo>
                <a:cubicBezTo>
                  <a:pt x="13490" y="2202"/>
                  <a:pt x="21600" y="6284"/>
                  <a:pt x="21403" y="10965"/>
                </a:cubicBezTo>
                <a:lnTo>
                  <a:pt x="19883" y="10958"/>
                </a:lnTo>
                <a:cubicBezTo>
                  <a:pt x="20063" y="6671"/>
                  <a:pt x="12966" y="2908"/>
                  <a:pt x="2361" y="947"/>
                </a:cubicBezTo>
                <a:lnTo>
                  <a:pt x="0" y="559"/>
                </a:lnTo>
                <a:close/>
              </a:path>
            </a:pathLst>
          </a:custGeom>
          <a:solidFill/>
          <a:ln w="12700">
            <a:solidFill/>
            <a:miter/>
          </a:ln>
        </p:spPr>
        <p:txBody>
          <a:bodyPr lIns="0" tIns="0" rIns="0" bIns="0" anchor="ctr"/>
          <a:lstStyle/>
          <a:p>
            <a:pPr lvl="0" algn="ctr">
              <a:defRPr sz="900">
                <a:latin typeface="Open Sans Light"/>
                <a:ea typeface="Open Sans Light"/>
                <a:cs typeface="Open Sans Light"/>
                <a:sym typeface="Open Sans Light"/>
              </a:defRPr>
            </a:pPr>
            <a:endParaRPr/>
          </a:p>
        </p:txBody>
      </p:sp>
      <p:sp>
        <p:nvSpPr>
          <p:cNvPr id="108" name="Shape 108"/>
          <p:cNvSpPr/>
          <p:nvPr/>
        </p:nvSpPr>
        <p:spPr>
          <a:xfrm>
            <a:off x="1745557" y="2311662"/>
            <a:ext cx="3023004" cy="3020935"/>
          </a:xfrm>
          <a:custGeom>
            <a:avLst/>
            <a:gdLst/>
            <a:ahLst/>
            <a:cxnLst>
              <a:cxn ang="0">
                <a:pos x="wd2" y="hd2"/>
              </a:cxn>
              <a:cxn ang="5400000">
                <a:pos x="wd2" y="hd2"/>
              </a:cxn>
              <a:cxn ang="10800000">
                <a:pos x="wd2" y="hd2"/>
              </a:cxn>
              <a:cxn ang="16200000">
                <a:pos x="wd2" y="hd2"/>
              </a:cxn>
            </a:cxnLst>
            <a:rect l="0" t="0" r="r" b="b"/>
            <a:pathLst>
              <a:path w="21600" h="21600" extrusionOk="0">
                <a:moveTo>
                  <a:pt x="0" y="10802"/>
                </a:moveTo>
                <a:cubicBezTo>
                  <a:pt x="0" y="4834"/>
                  <a:pt x="4836" y="0"/>
                  <a:pt x="10798" y="0"/>
                </a:cubicBezTo>
                <a:cubicBezTo>
                  <a:pt x="16764" y="0"/>
                  <a:pt x="21600" y="4834"/>
                  <a:pt x="21600" y="10802"/>
                </a:cubicBezTo>
                <a:cubicBezTo>
                  <a:pt x="21600" y="16763"/>
                  <a:pt x="16764" y="21600"/>
                  <a:pt x="10798" y="21600"/>
                </a:cubicBezTo>
                <a:cubicBezTo>
                  <a:pt x="4836" y="21600"/>
                  <a:pt x="0" y="16763"/>
                  <a:pt x="0" y="10802"/>
                </a:cubicBezTo>
              </a:path>
            </a:pathLst>
          </a:custGeom>
          <a:solidFill>
            <a:srgbClr val="F2F2F2"/>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09" name="Shape 109"/>
          <p:cNvSpPr/>
          <p:nvPr/>
        </p:nvSpPr>
        <p:spPr>
          <a:xfrm>
            <a:off x="4834888" y="4573828"/>
            <a:ext cx="197016" cy="1970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16"/>
                  <a:pt x="4865" y="0"/>
                  <a:pt x="10800" y="0"/>
                </a:cubicBezTo>
                <a:cubicBezTo>
                  <a:pt x="16735" y="0"/>
                  <a:pt x="21600" y="4816"/>
                  <a:pt x="21600" y="10800"/>
                </a:cubicBezTo>
                <a:cubicBezTo>
                  <a:pt x="21600" y="16784"/>
                  <a:pt x="16735" y="21600"/>
                  <a:pt x="10800" y="21600"/>
                </a:cubicBezTo>
                <a:cubicBezTo>
                  <a:pt x="4865" y="21600"/>
                  <a:pt x="0" y="16784"/>
                  <a:pt x="0" y="10800"/>
                </a:cubicBezTo>
              </a:path>
            </a:pathLst>
          </a:custGeom>
          <a:solidFill>
            <a:srgbClr val="C55A11"/>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10" name="Shape 110"/>
          <p:cNvSpPr/>
          <p:nvPr/>
        </p:nvSpPr>
        <p:spPr>
          <a:xfrm>
            <a:off x="4875079" y="2810954"/>
            <a:ext cx="197015" cy="197018"/>
          </a:xfrm>
          <a:custGeom>
            <a:avLst/>
            <a:gdLst/>
            <a:ahLst/>
            <a:cxnLst>
              <a:cxn ang="0">
                <a:pos x="wd2" y="hd2"/>
              </a:cxn>
              <a:cxn ang="5400000">
                <a:pos x="wd2" y="hd2"/>
              </a:cxn>
              <a:cxn ang="10800000">
                <a:pos x="wd2" y="hd2"/>
              </a:cxn>
              <a:cxn ang="16200000">
                <a:pos x="wd2" y="hd2"/>
              </a:cxn>
            </a:cxnLst>
            <a:rect l="0" t="0" r="r" b="b"/>
            <a:pathLst>
              <a:path w="21600" h="21600" extrusionOk="0">
                <a:moveTo>
                  <a:pt x="0" y="10776"/>
                </a:moveTo>
                <a:cubicBezTo>
                  <a:pt x="0" y="4854"/>
                  <a:pt x="4865" y="0"/>
                  <a:pt x="10800" y="0"/>
                </a:cubicBezTo>
                <a:cubicBezTo>
                  <a:pt x="16735" y="0"/>
                  <a:pt x="21600" y="4854"/>
                  <a:pt x="21600" y="10776"/>
                </a:cubicBezTo>
                <a:cubicBezTo>
                  <a:pt x="21600" y="16746"/>
                  <a:pt x="16735" y="21600"/>
                  <a:pt x="10800" y="21600"/>
                </a:cubicBezTo>
                <a:cubicBezTo>
                  <a:pt x="4865" y="21600"/>
                  <a:pt x="0" y="16746"/>
                  <a:pt x="0" y="10776"/>
                </a:cubicBezTo>
              </a:path>
            </a:pathLst>
          </a:custGeom>
          <a:solidFill>
            <a:srgbClr val="5B9BD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11" name="Shape 111"/>
          <p:cNvSpPr/>
          <p:nvPr/>
        </p:nvSpPr>
        <p:spPr>
          <a:xfrm>
            <a:off x="6284376" y="1515457"/>
            <a:ext cx="5635286" cy="1884587"/>
          </a:xfrm>
          <a:custGeom>
            <a:avLst/>
            <a:gdLst/>
            <a:ahLst/>
            <a:cxnLst>
              <a:cxn ang="0">
                <a:pos x="wd2" y="hd2"/>
              </a:cxn>
              <a:cxn ang="5400000">
                <a:pos x="wd2" y="hd2"/>
              </a:cxn>
              <a:cxn ang="10800000">
                <a:pos x="wd2" y="hd2"/>
              </a:cxn>
              <a:cxn ang="16200000">
                <a:pos x="wd2" y="hd2"/>
              </a:cxn>
            </a:cxnLst>
            <a:rect l="0" t="0" r="r" b="b"/>
            <a:pathLst>
              <a:path w="21551" h="21600" extrusionOk="0">
                <a:moveTo>
                  <a:pt x="0" y="0"/>
                </a:moveTo>
                <a:lnTo>
                  <a:pt x="17627" y="0"/>
                </a:lnTo>
                <a:lnTo>
                  <a:pt x="17627" y="7"/>
                </a:lnTo>
                <a:cubicBezTo>
                  <a:pt x="17751" y="7"/>
                  <a:pt x="17874" y="140"/>
                  <a:pt x="17970" y="404"/>
                </a:cubicBezTo>
                <a:lnTo>
                  <a:pt x="21405" y="9830"/>
                </a:lnTo>
                <a:cubicBezTo>
                  <a:pt x="21600" y="10367"/>
                  <a:pt x="21600" y="11226"/>
                  <a:pt x="21405" y="11762"/>
                </a:cubicBezTo>
                <a:lnTo>
                  <a:pt x="17970" y="21189"/>
                </a:lnTo>
                <a:cubicBezTo>
                  <a:pt x="17874" y="21453"/>
                  <a:pt x="17751" y="21585"/>
                  <a:pt x="17627" y="21585"/>
                </a:cubicBezTo>
                <a:lnTo>
                  <a:pt x="17627" y="21600"/>
                </a:lnTo>
                <a:lnTo>
                  <a:pt x="0" y="21600"/>
                </a:lnTo>
                <a:lnTo>
                  <a:pt x="0" y="0"/>
                </a:lnTo>
              </a:path>
            </a:pathLst>
          </a:custGeom>
          <a:solidFill>
            <a:srgbClr val="5B9BD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12" name="Shape 112"/>
          <p:cNvSpPr/>
          <p:nvPr/>
        </p:nvSpPr>
        <p:spPr>
          <a:xfrm>
            <a:off x="5671252" y="1511548"/>
            <a:ext cx="1303015" cy="1884192"/>
          </a:xfrm>
          <a:custGeom>
            <a:avLst/>
            <a:gdLst/>
            <a:ahLst/>
            <a:cxnLst>
              <a:cxn ang="0">
                <a:pos x="wd2" y="hd2"/>
              </a:cxn>
              <a:cxn ang="5400000">
                <a:pos x="wd2" y="hd2"/>
              </a:cxn>
              <a:cxn ang="10800000">
                <a:pos x="wd2" y="hd2"/>
              </a:cxn>
              <a:cxn ang="16200000">
                <a:pos x="wd2" y="hd2"/>
              </a:cxn>
            </a:cxnLst>
            <a:rect l="0" t="0" r="r" b="b"/>
            <a:pathLst>
              <a:path w="21335" h="21467" extrusionOk="0">
                <a:moveTo>
                  <a:pt x="9716" y="402"/>
                </a:moveTo>
                <a:cubicBezTo>
                  <a:pt x="9977" y="131"/>
                  <a:pt x="10326" y="0"/>
                  <a:pt x="10667" y="0"/>
                </a:cubicBezTo>
                <a:cubicBezTo>
                  <a:pt x="11008" y="0"/>
                  <a:pt x="11357" y="131"/>
                  <a:pt x="11618" y="402"/>
                </a:cubicBezTo>
                <a:lnTo>
                  <a:pt x="20937" y="9774"/>
                </a:lnTo>
                <a:cubicBezTo>
                  <a:pt x="21467" y="10307"/>
                  <a:pt x="21467" y="11162"/>
                  <a:pt x="20937" y="11695"/>
                </a:cubicBezTo>
                <a:lnTo>
                  <a:pt x="11618" y="21067"/>
                </a:lnTo>
                <a:cubicBezTo>
                  <a:pt x="11096" y="21600"/>
                  <a:pt x="10246" y="21600"/>
                  <a:pt x="9716" y="21067"/>
                </a:cubicBezTo>
                <a:lnTo>
                  <a:pt x="397" y="11695"/>
                </a:lnTo>
                <a:cubicBezTo>
                  <a:pt x="-133" y="11162"/>
                  <a:pt x="-133" y="10307"/>
                  <a:pt x="397" y="9774"/>
                </a:cubicBezTo>
                <a:lnTo>
                  <a:pt x="9716" y="402"/>
                </a:lnTo>
              </a:path>
            </a:pathLst>
          </a:custGeom>
          <a:solidFill>
            <a:srgbClr val="2E75B6"/>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13" name="Shape 113"/>
          <p:cNvSpPr/>
          <p:nvPr/>
        </p:nvSpPr>
        <p:spPr>
          <a:xfrm>
            <a:off x="6224993" y="4152307"/>
            <a:ext cx="5694527" cy="1884586"/>
          </a:xfrm>
          <a:custGeom>
            <a:avLst/>
            <a:gdLst/>
            <a:ahLst/>
            <a:cxnLst>
              <a:cxn ang="0">
                <a:pos x="wd2" y="hd2"/>
              </a:cxn>
              <a:cxn ang="5400000">
                <a:pos x="wd2" y="hd2"/>
              </a:cxn>
              <a:cxn ang="10800000">
                <a:pos x="wd2" y="hd2"/>
              </a:cxn>
              <a:cxn ang="16200000">
                <a:pos x="wd2" y="hd2"/>
              </a:cxn>
            </a:cxnLst>
            <a:rect l="0" t="0" r="r" b="b"/>
            <a:pathLst>
              <a:path w="21551" h="21600" extrusionOk="0">
                <a:moveTo>
                  <a:pt x="0" y="0"/>
                </a:moveTo>
                <a:lnTo>
                  <a:pt x="17627" y="0"/>
                </a:lnTo>
                <a:lnTo>
                  <a:pt x="17627" y="7"/>
                </a:lnTo>
                <a:cubicBezTo>
                  <a:pt x="17751" y="15"/>
                  <a:pt x="17874" y="147"/>
                  <a:pt x="17970" y="404"/>
                </a:cubicBezTo>
                <a:lnTo>
                  <a:pt x="21405" y="9838"/>
                </a:lnTo>
                <a:cubicBezTo>
                  <a:pt x="21600" y="10374"/>
                  <a:pt x="21600" y="11233"/>
                  <a:pt x="21405" y="11770"/>
                </a:cubicBezTo>
                <a:lnTo>
                  <a:pt x="17970" y="21196"/>
                </a:lnTo>
                <a:cubicBezTo>
                  <a:pt x="17874" y="21460"/>
                  <a:pt x="17751" y="21593"/>
                  <a:pt x="17627" y="21593"/>
                </a:cubicBezTo>
                <a:lnTo>
                  <a:pt x="17627" y="21600"/>
                </a:lnTo>
                <a:lnTo>
                  <a:pt x="0" y="21600"/>
                </a:lnTo>
                <a:lnTo>
                  <a:pt x="0" y="0"/>
                </a:lnTo>
              </a:path>
            </a:pathLst>
          </a:custGeom>
          <a:solidFill>
            <a:srgbClr val="FBE5D6"/>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14" name="Shape 114"/>
          <p:cNvSpPr/>
          <p:nvPr/>
        </p:nvSpPr>
        <p:spPr>
          <a:xfrm>
            <a:off x="5576198" y="4148397"/>
            <a:ext cx="1303015" cy="1884192"/>
          </a:xfrm>
          <a:custGeom>
            <a:avLst/>
            <a:gdLst/>
            <a:ahLst/>
            <a:cxnLst>
              <a:cxn ang="0">
                <a:pos x="wd2" y="hd2"/>
              </a:cxn>
              <a:cxn ang="5400000">
                <a:pos x="wd2" y="hd2"/>
              </a:cxn>
              <a:cxn ang="10800000">
                <a:pos x="wd2" y="hd2"/>
              </a:cxn>
              <a:cxn ang="16200000">
                <a:pos x="wd2" y="hd2"/>
              </a:cxn>
            </a:cxnLst>
            <a:rect l="0" t="0" r="r" b="b"/>
            <a:pathLst>
              <a:path w="21335" h="21467" extrusionOk="0">
                <a:moveTo>
                  <a:pt x="9716" y="394"/>
                </a:moveTo>
                <a:cubicBezTo>
                  <a:pt x="9977" y="131"/>
                  <a:pt x="10326" y="0"/>
                  <a:pt x="10667" y="0"/>
                </a:cubicBezTo>
                <a:cubicBezTo>
                  <a:pt x="11008" y="0"/>
                  <a:pt x="11357" y="131"/>
                  <a:pt x="11618" y="394"/>
                </a:cubicBezTo>
                <a:lnTo>
                  <a:pt x="20937" y="9774"/>
                </a:lnTo>
                <a:cubicBezTo>
                  <a:pt x="21467" y="10307"/>
                  <a:pt x="21467" y="11162"/>
                  <a:pt x="20937" y="11695"/>
                </a:cubicBezTo>
                <a:lnTo>
                  <a:pt x="11618" y="21067"/>
                </a:lnTo>
                <a:cubicBezTo>
                  <a:pt x="11096" y="21600"/>
                  <a:pt x="10246" y="21600"/>
                  <a:pt x="9716" y="21067"/>
                </a:cubicBezTo>
                <a:lnTo>
                  <a:pt x="397" y="11695"/>
                </a:lnTo>
                <a:cubicBezTo>
                  <a:pt x="-133" y="11162"/>
                  <a:pt x="-133" y="10307"/>
                  <a:pt x="397" y="9774"/>
                </a:cubicBezTo>
                <a:lnTo>
                  <a:pt x="9716" y="394"/>
                </a:lnTo>
              </a:path>
            </a:pathLst>
          </a:custGeom>
          <a:solidFill>
            <a:srgbClr val="C55A11"/>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15" name="Shape 115"/>
          <p:cNvSpPr/>
          <p:nvPr/>
        </p:nvSpPr>
        <p:spPr>
          <a:xfrm>
            <a:off x="6867806" y="1647079"/>
            <a:ext cx="4408900" cy="1666242"/>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p>
            <a:pPr lvl="0" algn="ctr" defTabSz="1087636">
              <a:lnSpc>
                <a:spcPct val="120000"/>
              </a:lnSpc>
              <a:spcBef>
                <a:spcPts val="400"/>
              </a:spcBef>
            </a:pPr>
            <a:r>
              <a:rPr dirty="0">
                <a:latin typeface="Museo Sans 100"/>
                <a:ea typeface="Museo Sans 100"/>
                <a:cs typeface="Museo Sans 100"/>
                <a:sym typeface="Museo Sans 100"/>
              </a:rPr>
              <a:t>80% de las </a:t>
            </a:r>
            <a:r>
              <a:rPr dirty="0" err="1">
                <a:latin typeface="Museo Sans 300"/>
                <a:ea typeface="Museo Sans 300"/>
                <a:cs typeface="Museo Sans 300"/>
                <a:sym typeface="Museo Sans 300"/>
              </a:rPr>
              <a:t>instituciones</a:t>
            </a:r>
            <a:r>
              <a:rPr dirty="0">
                <a:latin typeface="Museo Sans 300"/>
                <a:ea typeface="Museo Sans 300"/>
                <a:cs typeface="Museo Sans 300"/>
                <a:sym typeface="Museo Sans 300"/>
              </a:rPr>
              <a:t> de la CTE</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implementan</a:t>
            </a:r>
            <a:r>
              <a:rPr dirty="0">
                <a:latin typeface="Museo Sans 100"/>
                <a:ea typeface="Museo Sans 100"/>
                <a:cs typeface="Museo Sans 100"/>
                <a:sym typeface="Museo Sans 100"/>
              </a:rPr>
              <a:t> al </a:t>
            </a:r>
            <a:r>
              <a:rPr dirty="0" err="1">
                <a:latin typeface="Museo Sans 100"/>
                <a:ea typeface="Museo Sans 100"/>
                <a:cs typeface="Museo Sans 100"/>
                <a:sym typeface="Museo Sans 100"/>
              </a:rPr>
              <a:t>menos</a:t>
            </a:r>
            <a:r>
              <a:rPr dirty="0">
                <a:latin typeface="Museo Sans 100"/>
                <a:ea typeface="Museo Sans 100"/>
                <a:cs typeface="Museo Sans 100"/>
                <a:sym typeface="Museo Sans 100"/>
              </a:rPr>
              <a:t> dos </a:t>
            </a:r>
            <a:r>
              <a:rPr dirty="0" err="1">
                <a:latin typeface="Museo Sans 100"/>
                <a:ea typeface="Museo Sans 100"/>
                <a:cs typeface="Museo Sans 100"/>
                <a:sym typeface="Museo Sans 100"/>
              </a:rPr>
              <a:t>instrumentos</a:t>
            </a:r>
            <a:r>
              <a:rPr dirty="0">
                <a:latin typeface="Museo Sans 100"/>
                <a:ea typeface="Museo Sans 100"/>
                <a:cs typeface="Museo Sans 100"/>
                <a:sym typeface="Museo Sans 100"/>
              </a:rPr>
              <a:t> de </a:t>
            </a:r>
            <a:r>
              <a:rPr dirty="0" err="1">
                <a:latin typeface="Museo Sans 100"/>
                <a:ea typeface="Museo Sans 100"/>
                <a:cs typeface="Museo Sans 100"/>
                <a:sym typeface="Museo Sans 100"/>
              </a:rPr>
              <a:t>política</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pública</a:t>
            </a:r>
            <a:r>
              <a:rPr dirty="0">
                <a:latin typeface="Museo Sans 100"/>
                <a:ea typeface="Museo Sans 100"/>
                <a:cs typeface="Museo Sans 100"/>
                <a:sym typeface="Museo Sans 100"/>
              </a:rPr>
              <a:t> para el </a:t>
            </a:r>
            <a:r>
              <a:rPr dirty="0" err="1">
                <a:latin typeface="Museo Sans 100"/>
                <a:ea typeface="Museo Sans 100"/>
                <a:cs typeface="Museo Sans 100"/>
                <a:sym typeface="Museo Sans 100"/>
              </a:rPr>
              <a:t>avance</a:t>
            </a:r>
            <a:r>
              <a:rPr dirty="0">
                <a:latin typeface="Museo Sans 100"/>
                <a:ea typeface="Museo Sans 100"/>
                <a:cs typeface="Museo Sans 100"/>
                <a:sym typeface="Museo Sans 100"/>
              </a:rPr>
              <a:t> del </a:t>
            </a:r>
            <a:r>
              <a:rPr dirty="0" err="1">
                <a:latin typeface="Museo Sans 100"/>
                <a:ea typeface="Museo Sans 100"/>
                <a:cs typeface="Museo Sans 100"/>
                <a:sym typeface="Museo Sans 100"/>
              </a:rPr>
              <a:t>acceso</a:t>
            </a:r>
            <a:r>
              <a:rPr dirty="0">
                <a:latin typeface="Museo Sans 100"/>
                <a:ea typeface="Museo Sans 100"/>
                <a:cs typeface="Museo Sans 100"/>
                <a:sym typeface="Museo Sans 100"/>
              </a:rPr>
              <a:t> de las </a:t>
            </a:r>
            <a:r>
              <a:rPr dirty="0" err="1">
                <a:latin typeface="Museo Sans 100"/>
                <a:ea typeface="Museo Sans 100"/>
                <a:cs typeface="Museo Sans 100"/>
                <a:sym typeface="Museo Sans 100"/>
              </a:rPr>
              <a:t>mujeres</a:t>
            </a:r>
            <a:r>
              <a:rPr dirty="0">
                <a:latin typeface="Museo Sans 100"/>
                <a:ea typeface="Museo Sans 100"/>
                <a:cs typeface="Museo Sans 100"/>
                <a:sym typeface="Museo Sans 100"/>
              </a:rPr>
              <a:t> a </a:t>
            </a:r>
            <a:r>
              <a:rPr dirty="0" err="1">
                <a:latin typeface="Museo Sans 100"/>
                <a:ea typeface="Museo Sans 100"/>
                <a:cs typeface="Museo Sans 100"/>
                <a:sym typeface="Museo Sans 100"/>
              </a:rPr>
              <a:t>una</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vida</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libre</a:t>
            </a:r>
            <a:r>
              <a:rPr dirty="0">
                <a:latin typeface="Museo Sans 100"/>
                <a:ea typeface="Museo Sans 100"/>
                <a:cs typeface="Museo Sans 100"/>
                <a:sym typeface="Museo Sans 100"/>
              </a:rPr>
              <a:t> de </a:t>
            </a:r>
            <a:r>
              <a:rPr dirty="0" err="1">
                <a:latin typeface="Museo Sans 100"/>
                <a:ea typeface="Museo Sans 100"/>
                <a:cs typeface="Museo Sans 100"/>
                <a:sym typeface="Museo Sans 100"/>
              </a:rPr>
              <a:t>violencia</a:t>
            </a:r>
            <a:r>
              <a:rPr dirty="0">
                <a:latin typeface="Museo Sans 100"/>
                <a:ea typeface="Museo Sans 100"/>
                <a:cs typeface="Museo Sans 100"/>
                <a:sym typeface="Museo Sans 100"/>
              </a:rPr>
              <a:t>. </a:t>
            </a:r>
          </a:p>
        </p:txBody>
      </p:sp>
      <p:sp>
        <p:nvSpPr>
          <p:cNvPr id="116" name="Shape 116"/>
          <p:cNvSpPr/>
          <p:nvPr/>
        </p:nvSpPr>
        <p:spPr>
          <a:xfrm>
            <a:off x="6770638" y="4223082"/>
            <a:ext cx="4506068" cy="1734821"/>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spAutoFit/>
          </a:bodyPr>
          <a:lstStyle/>
          <a:p>
            <a:pPr lvl="0" algn="ctr" defTabSz="1087636">
              <a:lnSpc>
                <a:spcPct val="120000"/>
              </a:lnSpc>
              <a:spcBef>
                <a:spcPts val="300"/>
              </a:spcBef>
            </a:pPr>
            <a:r>
              <a:rPr sz="1600" dirty="0">
                <a:latin typeface="Museo Sans 300"/>
                <a:ea typeface="Museo Sans 300"/>
                <a:cs typeface="Museo Sans 300"/>
                <a:sym typeface="Museo Sans 300"/>
              </a:rPr>
              <a:t>A </a:t>
            </a:r>
            <a:r>
              <a:rPr sz="1600" dirty="0" err="1">
                <a:latin typeface="Museo Sans 300"/>
                <a:ea typeface="Museo Sans 300"/>
                <a:cs typeface="Museo Sans 300"/>
                <a:sym typeface="Museo Sans 300"/>
              </a:rPr>
              <a:t>nivel</a:t>
            </a:r>
            <a:r>
              <a:rPr sz="1600" dirty="0">
                <a:latin typeface="Museo Sans 300"/>
                <a:ea typeface="Museo Sans 300"/>
                <a:cs typeface="Museo Sans 300"/>
                <a:sym typeface="Museo Sans 300"/>
              </a:rPr>
              <a:t> municipal</a:t>
            </a:r>
            <a:r>
              <a:rPr sz="1600" dirty="0">
                <a:latin typeface="Museo Sans 100"/>
                <a:ea typeface="Museo Sans 100"/>
                <a:cs typeface="Museo Sans 100"/>
                <a:sym typeface="Museo Sans 100"/>
              </a:rPr>
              <a:t>, al </a:t>
            </a:r>
            <a:r>
              <a:rPr sz="1600" dirty="0" err="1">
                <a:latin typeface="Museo Sans 100"/>
                <a:ea typeface="Museo Sans 100"/>
                <a:cs typeface="Museo Sans 100"/>
                <a:sym typeface="Museo Sans 100"/>
              </a:rPr>
              <a:t>cierre</a:t>
            </a:r>
            <a:r>
              <a:rPr sz="1600" dirty="0">
                <a:latin typeface="Museo Sans 100"/>
                <a:ea typeface="Museo Sans 100"/>
                <a:cs typeface="Museo Sans 100"/>
                <a:sym typeface="Museo Sans 100"/>
              </a:rPr>
              <a:t> del 2018: 115 </a:t>
            </a:r>
            <a:r>
              <a:rPr sz="1600" dirty="0" err="1">
                <a:latin typeface="Museo Sans 100"/>
                <a:ea typeface="Museo Sans 100"/>
                <a:cs typeface="Museo Sans 100"/>
                <a:sym typeface="Museo Sans 100"/>
              </a:rPr>
              <a:t>Gobiernos</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Municipales</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representa</a:t>
            </a:r>
            <a:r>
              <a:rPr sz="1600" dirty="0">
                <a:latin typeface="Museo Sans 100"/>
                <a:ea typeface="Museo Sans 100"/>
                <a:cs typeface="Museo Sans 100"/>
                <a:sym typeface="Museo Sans 100"/>
              </a:rPr>
              <a:t> el 43.9%), </a:t>
            </a:r>
            <a:r>
              <a:rPr sz="1600" dirty="0" err="1">
                <a:latin typeface="Museo Sans 100"/>
                <a:ea typeface="Museo Sans 100"/>
                <a:cs typeface="Museo Sans 100"/>
                <a:sym typeface="Museo Sans 100"/>
              </a:rPr>
              <a:t>han</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creado</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su</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respectivo</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Comité</a:t>
            </a:r>
            <a:r>
              <a:rPr sz="1600" dirty="0">
                <a:latin typeface="Museo Sans 100"/>
                <a:ea typeface="Museo Sans 100"/>
                <a:cs typeface="Museo Sans 100"/>
                <a:sym typeface="Museo Sans 100"/>
              </a:rPr>
              <a:t> Municipal de </a:t>
            </a:r>
            <a:r>
              <a:rPr sz="1600" dirty="0" err="1">
                <a:latin typeface="Museo Sans 100"/>
                <a:ea typeface="Museo Sans 100"/>
                <a:cs typeface="Museo Sans 100"/>
                <a:sym typeface="Museo Sans 100"/>
              </a:rPr>
              <a:t>Prevención</a:t>
            </a:r>
            <a:r>
              <a:rPr sz="1600" dirty="0">
                <a:latin typeface="Museo Sans 100"/>
                <a:ea typeface="Museo Sans 100"/>
                <a:cs typeface="Museo Sans 100"/>
                <a:sym typeface="Museo Sans 100"/>
              </a:rPr>
              <a:t> de la Violencia y 86 (32.8%) </a:t>
            </a:r>
            <a:r>
              <a:rPr sz="1600" dirty="0" err="1">
                <a:latin typeface="Museo Sans 100"/>
                <a:ea typeface="Museo Sans 100"/>
                <a:cs typeface="Museo Sans 100"/>
                <a:sym typeface="Museo Sans 100"/>
              </a:rPr>
              <a:t>han</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formulado</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su</a:t>
            </a:r>
            <a:r>
              <a:rPr sz="1600" dirty="0">
                <a:latin typeface="Museo Sans 100"/>
                <a:ea typeface="Museo Sans 100"/>
                <a:cs typeface="Museo Sans 100"/>
                <a:sym typeface="Museo Sans 100"/>
              </a:rPr>
              <a:t> </a:t>
            </a:r>
            <a:r>
              <a:rPr sz="1600" dirty="0" err="1">
                <a:latin typeface="Museo Sans 100"/>
                <a:ea typeface="Museo Sans 100"/>
                <a:cs typeface="Museo Sans 100"/>
                <a:sym typeface="Museo Sans 100"/>
              </a:rPr>
              <a:t>respectivo</a:t>
            </a:r>
            <a:r>
              <a:rPr sz="1600" dirty="0">
                <a:latin typeface="Museo Sans 100"/>
                <a:ea typeface="Museo Sans 100"/>
                <a:cs typeface="Museo Sans 100"/>
                <a:sym typeface="Museo Sans 100"/>
              </a:rPr>
              <a:t> Plan de </a:t>
            </a:r>
            <a:r>
              <a:rPr sz="1600" dirty="0" err="1">
                <a:latin typeface="Museo Sans 100"/>
                <a:ea typeface="Museo Sans 100"/>
                <a:cs typeface="Museo Sans 100"/>
                <a:sym typeface="Museo Sans 100"/>
              </a:rPr>
              <a:t>Prevención</a:t>
            </a:r>
            <a:r>
              <a:rPr sz="1600" dirty="0">
                <a:latin typeface="Museo Sans 100"/>
                <a:ea typeface="Museo Sans 100"/>
                <a:cs typeface="Museo Sans 100"/>
                <a:sym typeface="Museo Sans 100"/>
              </a:rPr>
              <a:t> de Violencia</a:t>
            </a:r>
          </a:p>
        </p:txBody>
      </p:sp>
      <p:sp>
        <p:nvSpPr>
          <p:cNvPr id="117" name="Shape 117"/>
          <p:cNvSpPr/>
          <p:nvPr/>
        </p:nvSpPr>
        <p:spPr>
          <a:xfrm flipV="1">
            <a:off x="5055086" y="2458073"/>
            <a:ext cx="608072" cy="383973"/>
          </a:xfrm>
          <a:prstGeom prst="line">
            <a:avLst/>
          </a:prstGeom>
          <a:ln w="6350">
            <a:solidFill/>
            <a:miter/>
          </a:ln>
        </p:spPr>
        <p:txBody>
          <a:bodyPr lIns="0" tIns="0" rIns="0" bIns="0"/>
          <a:lstStyle/>
          <a:p>
            <a:pPr lvl="0" defTabSz="457200">
              <a:defRPr sz="1200">
                <a:latin typeface="+mn-lt"/>
                <a:ea typeface="+mn-ea"/>
                <a:cs typeface="+mn-cs"/>
                <a:sym typeface="Helvetica"/>
              </a:defRPr>
            </a:pPr>
            <a:endParaRPr/>
          </a:p>
        </p:txBody>
      </p:sp>
      <p:sp>
        <p:nvSpPr>
          <p:cNvPr id="118" name="Shape 118"/>
          <p:cNvSpPr/>
          <p:nvPr/>
        </p:nvSpPr>
        <p:spPr>
          <a:xfrm>
            <a:off x="4998132" y="4693968"/>
            <a:ext cx="608072" cy="420004"/>
          </a:xfrm>
          <a:prstGeom prst="line">
            <a:avLst/>
          </a:prstGeom>
          <a:ln w="6350">
            <a:solidFill/>
            <a:miter/>
          </a:ln>
        </p:spPr>
        <p:txBody>
          <a:bodyPr lIns="0" tIns="0" rIns="0" bIns="0"/>
          <a:lstStyle/>
          <a:p>
            <a:pPr lvl="0" defTabSz="457200">
              <a:defRPr sz="1200">
                <a:latin typeface="+mn-lt"/>
                <a:ea typeface="+mn-ea"/>
                <a:cs typeface="+mn-cs"/>
                <a:sym typeface="Helvetica"/>
              </a:defRPr>
            </a:pPr>
            <a:endParaRPr/>
          </a:p>
        </p:txBody>
      </p:sp>
      <p:sp>
        <p:nvSpPr>
          <p:cNvPr id="119" name="Shape 119"/>
          <p:cNvSpPr/>
          <p:nvPr/>
        </p:nvSpPr>
        <p:spPr>
          <a:xfrm>
            <a:off x="386879" y="2218021"/>
            <a:ext cx="4076438" cy="34061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defRPr sz="2400">
                <a:latin typeface="Museo Sans 100"/>
                <a:ea typeface="Museo Sans 100"/>
                <a:cs typeface="Museo Sans 100"/>
                <a:sym typeface="Museo Sans 100"/>
              </a:defRPr>
            </a:lvl1pPr>
          </a:lstStyle>
          <a:p>
            <a:pPr lvl="0">
              <a:defRPr sz="1800"/>
            </a:pPr>
            <a:r>
              <a:rPr sz="2400"/>
              <a:t>Como parte del monitoreo que se realiza, para verificar que las instituciones de la CTE y los Gobiernos Municipales han avanzado en el cumplimiento del marco legal y la política nacional, al cierre de 2018 se reporta:</a:t>
            </a:r>
          </a:p>
        </p:txBody>
      </p:sp>
      <p:sp>
        <p:nvSpPr>
          <p:cNvPr id="120" name="Shape 120"/>
          <p:cNvSpPr/>
          <p:nvPr/>
        </p:nvSpPr>
        <p:spPr>
          <a:xfrm>
            <a:off x="5918484" y="4707037"/>
            <a:ext cx="705415" cy="705415"/>
          </a:xfrm>
          <a:custGeom>
            <a:avLst/>
            <a:gdLst/>
            <a:ahLst/>
            <a:cxnLst>
              <a:cxn ang="0">
                <a:pos x="wd2" y="hd2"/>
              </a:cxn>
              <a:cxn ang="5400000">
                <a:pos x="wd2" y="hd2"/>
              </a:cxn>
              <a:cxn ang="10800000">
                <a:pos x="wd2" y="hd2"/>
              </a:cxn>
              <a:cxn ang="16200000">
                <a:pos x="wd2" y="hd2"/>
              </a:cxn>
            </a:cxnLst>
            <a:rect l="0" t="0" r="r" b="b"/>
            <a:pathLst>
              <a:path w="21600" h="21600" extrusionOk="0">
                <a:moveTo>
                  <a:pt x="17593" y="17878"/>
                </a:moveTo>
                <a:cubicBezTo>
                  <a:pt x="16514" y="16546"/>
                  <a:pt x="15177" y="15812"/>
                  <a:pt x="14084" y="15323"/>
                </a:cubicBezTo>
                <a:cubicBezTo>
                  <a:pt x="13842" y="15214"/>
                  <a:pt x="13687" y="15099"/>
                  <a:pt x="13598" y="14990"/>
                </a:cubicBezTo>
                <a:cubicBezTo>
                  <a:pt x="15238" y="14959"/>
                  <a:pt x="16521" y="14237"/>
                  <a:pt x="16581" y="14203"/>
                </a:cubicBezTo>
                <a:cubicBezTo>
                  <a:pt x="16751" y="14106"/>
                  <a:pt x="16846" y="13918"/>
                  <a:pt x="16826" y="13724"/>
                </a:cubicBezTo>
                <a:cubicBezTo>
                  <a:pt x="16807" y="13546"/>
                  <a:pt x="16693" y="13394"/>
                  <a:pt x="16530" y="13325"/>
                </a:cubicBezTo>
                <a:cubicBezTo>
                  <a:pt x="16461" y="13275"/>
                  <a:pt x="15663" y="12629"/>
                  <a:pt x="15663" y="9051"/>
                </a:cubicBezTo>
                <a:cubicBezTo>
                  <a:pt x="15663" y="5000"/>
                  <a:pt x="14115" y="2945"/>
                  <a:pt x="11061" y="2945"/>
                </a:cubicBezTo>
                <a:cubicBezTo>
                  <a:pt x="8481" y="2945"/>
                  <a:pt x="5845" y="3642"/>
                  <a:pt x="5845" y="8806"/>
                </a:cubicBezTo>
                <a:cubicBezTo>
                  <a:pt x="5845" y="12555"/>
                  <a:pt x="5219" y="13278"/>
                  <a:pt x="5122" y="13367"/>
                </a:cubicBezTo>
                <a:cubicBezTo>
                  <a:pt x="4957" y="13416"/>
                  <a:pt x="4826" y="13551"/>
                  <a:pt x="4784" y="13723"/>
                </a:cubicBezTo>
                <a:cubicBezTo>
                  <a:pt x="4734" y="13935"/>
                  <a:pt x="4828" y="14153"/>
                  <a:pt x="5015" y="14262"/>
                </a:cubicBezTo>
                <a:cubicBezTo>
                  <a:pt x="6396" y="15064"/>
                  <a:pt x="7482" y="15136"/>
                  <a:pt x="8065" y="15091"/>
                </a:cubicBezTo>
                <a:cubicBezTo>
                  <a:pt x="7994" y="15151"/>
                  <a:pt x="7850" y="15241"/>
                  <a:pt x="7564" y="15335"/>
                </a:cubicBezTo>
                <a:cubicBezTo>
                  <a:pt x="6211" y="15776"/>
                  <a:pt x="4766" y="16807"/>
                  <a:pt x="3958" y="17834"/>
                </a:cubicBezTo>
                <a:cubicBezTo>
                  <a:pt x="2125" y="16050"/>
                  <a:pt x="982" y="13560"/>
                  <a:pt x="982" y="10800"/>
                </a:cubicBezTo>
                <a:cubicBezTo>
                  <a:pt x="982" y="5377"/>
                  <a:pt x="5377" y="982"/>
                  <a:pt x="10800" y="982"/>
                </a:cubicBezTo>
                <a:cubicBezTo>
                  <a:pt x="16222" y="982"/>
                  <a:pt x="20618" y="5377"/>
                  <a:pt x="20618" y="10800"/>
                </a:cubicBezTo>
                <a:cubicBezTo>
                  <a:pt x="20618" y="13584"/>
                  <a:pt x="19454" y="16092"/>
                  <a:pt x="17593" y="17878"/>
                </a:cubicBezTo>
                <a:moveTo>
                  <a:pt x="10800" y="20618"/>
                </a:moveTo>
                <a:cubicBezTo>
                  <a:pt x="8489" y="20618"/>
                  <a:pt x="6370" y="19815"/>
                  <a:pt x="4693" y="18480"/>
                </a:cubicBezTo>
                <a:cubicBezTo>
                  <a:pt x="5360" y="17604"/>
                  <a:pt x="6693" y="16652"/>
                  <a:pt x="7869" y="16268"/>
                </a:cubicBezTo>
                <a:cubicBezTo>
                  <a:pt x="8578" y="16037"/>
                  <a:pt x="8988" y="15688"/>
                  <a:pt x="9087" y="15232"/>
                </a:cubicBezTo>
                <a:cubicBezTo>
                  <a:pt x="9214" y="14656"/>
                  <a:pt x="8775" y="14230"/>
                  <a:pt x="8725" y="14183"/>
                </a:cubicBezTo>
                <a:cubicBezTo>
                  <a:pt x="8597" y="14065"/>
                  <a:pt x="8412" y="14025"/>
                  <a:pt x="8246" y="14075"/>
                </a:cubicBezTo>
                <a:cubicBezTo>
                  <a:pt x="8208" y="14086"/>
                  <a:pt x="7406" y="14309"/>
                  <a:pt x="6089" y="13714"/>
                </a:cubicBezTo>
                <a:cubicBezTo>
                  <a:pt x="6486" y="13026"/>
                  <a:pt x="6826" y="11618"/>
                  <a:pt x="6826" y="8806"/>
                </a:cubicBezTo>
                <a:cubicBezTo>
                  <a:pt x="6826" y="4301"/>
                  <a:pt x="8829" y="3928"/>
                  <a:pt x="11061" y="3928"/>
                </a:cubicBezTo>
                <a:cubicBezTo>
                  <a:pt x="12615" y="3928"/>
                  <a:pt x="14681" y="4458"/>
                  <a:pt x="14681" y="9051"/>
                </a:cubicBezTo>
                <a:cubicBezTo>
                  <a:pt x="14681" y="11662"/>
                  <a:pt x="15092" y="12966"/>
                  <a:pt x="15499" y="13617"/>
                </a:cubicBezTo>
                <a:cubicBezTo>
                  <a:pt x="14943" y="13829"/>
                  <a:pt x="14058" y="14076"/>
                  <a:pt x="13097" y="13993"/>
                </a:cubicBezTo>
                <a:cubicBezTo>
                  <a:pt x="12883" y="13971"/>
                  <a:pt x="12690" y="14092"/>
                  <a:pt x="12605" y="14285"/>
                </a:cubicBezTo>
                <a:cubicBezTo>
                  <a:pt x="12420" y="14704"/>
                  <a:pt x="12408" y="15649"/>
                  <a:pt x="13683" y="16219"/>
                </a:cubicBezTo>
                <a:cubicBezTo>
                  <a:pt x="14677" y="16664"/>
                  <a:pt x="15893" y="17331"/>
                  <a:pt x="16850" y="18522"/>
                </a:cubicBezTo>
                <a:cubicBezTo>
                  <a:pt x="15182" y="19831"/>
                  <a:pt x="13085" y="20618"/>
                  <a:pt x="10800" y="20618"/>
                </a:cubicBezTo>
                <a:moveTo>
                  <a:pt x="10800" y="0"/>
                </a:moveTo>
                <a:cubicBezTo>
                  <a:pt x="4835" y="0"/>
                  <a:pt x="0" y="4836"/>
                  <a:pt x="0" y="10800"/>
                </a:cubicBezTo>
                <a:cubicBezTo>
                  <a:pt x="0" y="16765"/>
                  <a:pt x="4835" y="21600"/>
                  <a:pt x="10800" y="21600"/>
                </a:cubicBezTo>
                <a:cubicBezTo>
                  <a:pt x="16764" y="21600"/>
                  <a:pt x="21600" y="16765"/>
                  <a:pt x="21600" y="10800"/>
                </a:cubicBezTo>
                <a:cubicBezTo>
                  <a:pt x="21600" y="4836"/>
                  <a:pt x="16764" y="0"/>
                  <a:pt x="10800" y="0"/>
                </a:cubicBezTo>
              </a:path>
            </a:pathLst>
          </a:custGeom>
          <a:solidFill>
            <a:srgbClr val="FFFFFF"/>
          </a:solidFill>
          <a:ln w="12700">
            <a:miter lim="400000"/>
          </a:ln>
        </p:spPr>
        <p:txBody>
          <a:bodyPr lIns="0" tIns="0" rIns="0" bIns="0" anchor="ctr"/>
          <a:lstStyle/>
          <a:p>
            <a:pPr lvl="0" defTabSz="457062">
              <a:defRPr sz="29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21" name="Shape 121"/>
          <p:cNvSpPr/>
          <p:nvPr/>
        </p:nvSpPr>
        <p:spPr>
          <a:xfrm>
            <a:off x="5970273" y="2039121"/>
            <a:ext cx="705416" cy="705415"/>
          </a:xfrm>
          <a:custGeom>
            <a:avLst/>
            <a:gdLst/>
            <a:ahLst/>
            <a:cxnLst>
              <a:cxn ang="0">
                <a:pos x="wd2" y="hd2"/>
              </a:cxn>
              <a:cxn ang="5400000">
                <a:pos x="wd2" y="hd2"/>
              </a:cxn>
              <a:cxn ang="10800000">
                <a:pos x="wd2" y="hd2"/>
              </a:cxn>
              <a:cxn ang="16200000">
                <a:pos x="wd2" y="hd2"/>
              </a:cxn>
            </a:cxnLst>
            <a:rect l="0" t="0" r="r" b="b"/>
            <a:pathLst>
              <a:path w="21600" h="21600" extrusionOk="0">
                <a:moveTo>
                  <a:pt x="17593" y="17878"/>
                </a:moveTo>
                <a:cubicBezTo>
                  <a:pt x="16514" y="16546"/>
                  <a:pt x="15177" y="15812"/>
                  <a:pt x="14084" y="15323"/>
                </a:cubicBezTo>
                <a:cubicBezTo>
                  <a:pt x="13842" y="15214"/>
                  <a:pt x="13687" y="15099"/>
                  <a:pt x="13598" y="14990"/>
                </a:cubicBezTo>
                <a:cubicBezTo>
                  <a:pt x="15238" y="14959"/>
                  <a:pt x="16521" y="14237"/>
                  <a:pt x="16581" y="14203"/>
                </a:cubicBezTo>
                <a:cubicBezTo>
                  <a:pt x="16751" y="14106"/>
                  <a:pt x="16846" y="13918"/>
                  <a:pt x="16826" y="13724"/>
                </a:cubicBezTo>
                <a:cubicBezTo>
                  <a:pt x="16807" y="13546"/>
                  <a:pt x="16693" y="13394"/>
                  <a:pt x="16530" y="13325"/>
                </a:cubicBezTo>
                <a:cubicBezTo>
                  <a:pt x="16461" y="13275"/>
                  <a:pt x="15663" y="12629"/>
                  <a:pt x="15663" y="9051"/>
                </a:cubicBezTo>
                <a:cubicBezTo>
                  <a:pt x="15663" y="5000"/>
                  <a:pt x="14115" y="2945"/>
                  <a:pt x="11061" y="2945"/>
                </a:cubicBezTo>
                <a:cubicBezTo>
                  <a:pt x="8481" y="2945"/>
                  <a:pt x="5845" y="3642"/>
                  <a:pt x="5845" y="8806"/>
                </a:cubicBezTo>
                <a:cubicBezTo>
                  <a:pt x="5845" y="12555"/>
                  <a:pt x="5219" y="13278"/>
                  <a:pt x="5122" y="13367"/>
                </a:cubicBezTo>
                <a:cubicBezTo>
                  <a:pt x="4957" y="13416"/>
                  <a:pt x="4826" y="13551"/>
                  <a:pt x="4784" y="13723"/>
                </a:cubicBezTo>
                <a:cubicBezTo>
                  <a:pt x="4734" y="13935"/>
                  <a:pt x="4828" y="14153"/>
                  <a:pt x="5015" y="14262"/>
                </a:cubicBezTo>
                <a:cubicBezTo>
                  <a:pt x="6396" y="15064"/>
                  <a:pt x="7482" y="15136"/>
                  <a:pt x="8065" y="15091"/>
                </a:cubicBezTo>
                <a:cubicBezTo>
                  <a:pt x="7994" y="15151"/>
                  <a:pt x="7850" y="15241"/>
                  <a:pt x="7564" y="15335"/>
                </a:cubicBezTo>
                <a:cubicBezTo>
                  <a:pt x="6211" y="15776"/>
                  <a:pt x="4766" y="16807"/>
                  <a:pt x="3958" y="17834"/>
                </a:cubicBezTo>
                <a:cubicBezTo>
                  <a:pt x="2125" y="16050"/>
                  <a:pt x="982" y="13560"/>
                  <a:pt x="982" y="10800"/>
                </a:cubicBezTo>
                <a:cubicBezTo>
                  <a:pt x="982" y="5377"/>
                  <a:pt x="5377" y="982"/>
                  <a:pt x="10800" y="982"/>
                </a:cubicBezTo>
                <a:cubicBezTo>
                  <a:pt x="16222" y="982"/>
                  <a:pt x="20618" y="5377"/>
                  <a:pt x="20618" y="10800"/>
                </a:cubicBezTo>
                <a:cubicBezTo>
                  <a:pt x="20618" y="13584"/>
                  <a:pt x="19454" y="16092"/>
                  <a:pt x="17593" y="17878"/>
                </a:cubicBezTo>
                <a:moveTo>
                  <a:pt x="10800" y="20618"/>
                </a:moveTo>
                <a:cubicBezTo>
                  <a:pt x="8489" y="20618"/>
                  <a:pt x="6370" y="19815"/>
                  <a:pt x="4693" y="18480"/>
                </a:cubicBezTo>
                <a:cubicBezTo>
                  <a:pt x="5360" y="17604"/>
                  <a:pt x="6693" y="16652"/>
                  <a:pt x="7869" y="16268"/>
                </a:cubicBezTo>
                <a:cubicBezTo>
                  <a:pt x="8578" y="16037"/>
                  <a:pt x="8988" y="15688"/>
                  <a:pt x="9087" y="15232"/>
                </a:cubicBezTo>
                <a:cubicBezTo>
                  <a:pt x="9214" y="14656"/>
                  <a:pt x="8775" y="14230"/>
                  <a:pt x="8725" y="14183"/>
                </a:cubicBezTo>
                <a:cubicBezTo>
                  <a:pt x="8597" y="14065"/>
                  <a:pt x="8412" y="14025"/>
                  <a:pt x="8246" y="14075"/>
                </a:cubicBezTo>
                <a:cubicBezTo>
                  <a:pt x="8208" y="14086"/>
                  <a:pt x="7406" y="14309"/>
                  <a:pt x="6089" y="13714"/>
                </a:cubicBezTo>
                <a:cubicBezTo>
                  <a:pt x="6486" y="13026"/>
                  <a:pt x="6826" y="11618"/>
                  <a:pt x="6826" y="8806"/>
                </a:cubicBezTo>
                <a:cubicBezTo>
                  <a:pt x="6826" y="4301"/>
                  <a:pt x="8829" y="3928"/>
                  <a:pt x="11061" y="3928"/>
                </a:cubicBezTo>
                <a:cubicBezTo>
                  <a:pt x="12615" y="3928"/>
                  <a:pt x="14681" y="4458"/>
                  <a:pt x="14681" y="9051"/>
                </a:cubicBezTo>
                <a:cubicBezTo>
                  <a:pt x="14681" y="11662"/>
                  <a:pt x="15092" y="12966"/>
                  <a:pt x="15499" y="13617"/>
                </a:cubicBezTo>
                <a:cubicBezTo>
                  <a:pt x="14943" y="13829"/>
                  <a:pt x="14058" y="14076"/>
                  <a:pt x="13097" y="13993"/>
                </a:cubicBezTo>
                <a:cubicBezTo>
                  <a:pt x="12883" y="13971"/>
                  <a:pt x="12690" y="14092"/>
                  <a:pt x="12605" y="14285"/>
                </a:cubicBezTo>
                <a:cubicBezTo>
                  <a:pt x="12420" y="14704"/>
                  <a:pt x="12408" y="15649"/>
                  <a:pt x="13683" y="16219"/>
                </a:cubicBezTo>
                <a:cubicBezTo>
                  <a:pt x="14677" y="16664"/>
                  <a:pt x="15893" y="17331"/>
                  <a:pt x="16850" y="18522"/>
                </a:cubicBezTo>
                <a:cubicBezTo>
                  <a:pt x="15182" y="19831"/>
                  <a:pt x="13085" y="20618"/>
                  <a:pt x="10800" y="20618"/>
                </a:cubicBezTo>
                <a:moveTo>
                  <a:pt x="10800" y="0"/>
                </a:moveTo>
                <a:cubicBezTo>
                  <a:pt x="4835" y="0"/>
                  <a:pt x="0" y="4836"/>
                  <a:pt x="0" y="10800"/>
                </a:cubicBezTo>
                <a:cubicBezTo>
                  <a:pt x="0" y="16765"/>
                  <a:pt x="4835" y="21600"/>
                  <a:pt x="10800" y="21600"/>
                </a:cubicBezTo>
                <a:cubicBezTo>
                  <a:pt x="16764" y="21600"/>
                  <a:pt x="21600" y="16765"/>
                  <a:pt x="21600" y="10800"/>
                </a:cubicBezTo>
                <a:cubicBezTo>
                  <a:pt x="21600" y="4836"/>
                  <a:pt x="16764" y="0"/>
                  <a:pt x="10800" y="0"/>
                </a:cubicBezTo>
              </a:path>
            </a:pathLst>
          </a:custGeom>
          <a:solidFill>
            <a:srgbClr val="FFFFFF"/>
          </a:solidFill>
          <a:ln w="12700">
            <a:miter lim="400000"/>
          </a:ln>
        </p:spPr>
        <p:txBody>
          <a:bodyPr lIns="0" tIns="0" rIns="0" bIns="0" anchor="ctr"/>
          <a:lstStyle/>
          <a:p>
            <a:pPr lvl="0" defTabSz="457062">
              <a:defRPr sz="29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pic>
        <p:nvPicPr>
          <p:cNvPr id="122" name="image2.png"/>
          <p:cNvPicPr/>
          <p:nvPr/>
        </p:nvPicPr>
        <p:blipFill>
          <a:blip r:embed="rId2">
            <a:extLst/>
          </a:blip>
          <a:stretch>
            <a:fillRect/>
          </a:stretch>
        </p:blipFill>
        <p:spPr>
          <a:xfrm>
            <a:off x="394200" y="427208"/>
            <a:ext cx="2572736" cy="859612"/>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298931" y="230274"/>
            <a:ext cx="8881645" cy="777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a:solidFill>
                  <a:srgbClr val="002060"/>
                </a:solidFill>
                <a:latin typeface="Bembo Std"/>
                <a:ea typeface="Bembo Std"/>
                <a:cs typeface="Bembo Std"/>
                <a:sym typeface="Bembo Std"/>
              </a:rPr>
              <a:t>Comisión Técnica Especializada</a:t>
            </a:r>
          </a:p>
          <a:p>
            <a:pPr lvl="0"/>
            <a:r>
              <a:rPr sz="2000" b="1">
                <a:solidFill>
                  <a:srgbClr val="002060"/>
                </a:solidFill>
                <a:latin typeface="Bembo Std"/>
                <a:ea typeface="Bembo Std"/>
                <a:cs typeface="Bembo Std"/>
                <a:sym typeface="Bembo Std"/>
              </a:rPr>
              <a:t>Principales HITOS como mecanismo de articulación interinstitucional</a:t>
            </a:r>
          </a:p>
        </p:txBody>
      </p:sp>
      <p:sp>
        <p:nvSpPr>
          <p:cNvPr id="125" name="Shape 125"/>
          <p:cNvSpPr/>
          <p:nvPr/>
        </p:nvSpPr>
        <p:spPr>
          <a:xfrm>
            <a:off x="3826049" y="3895800"/>
            <a:ext cx="7563041" cy="2911951"/>
          </a:xfrm>
          <a:prstGeom prst="rect">
            <a:avLst/>
          </a:prstGeom>
          <a:solidFill>
            <a:srgbClr val="E2F0D9"/>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26" name="Shape 126"/>
          <p:cNvSpPr/>
          <p:nvPr/>
        </p:nvSpPr>
        <p:spPr>
          <a:xfrm>
            <a:off x="3328025" y="2960705"/>
            <a:ext cx="7563040" cy="824455"/>
          </a:xfrm>
          <a:prstGeom prst="rect">
            <a:avLst/>
          </a:prstGeom>
          <a:solidFill>
            <a:srgbClr val="FBE5D6"/>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27" name="Shape 127"/>
          <p:cNvSpPr/>
          <p:nvPr/>
        </p:nvSpPr>
        <p:spPr>
          <a:xfrm>
            <a:off x="3738944" y="1605024"/>
            <a:ext cx="7563041" cy="824455"/>
          </a:xfrm>
          <a:prstGeom prst="rect">
            <a:avLst/>
          </a:prstGeom>
          <a:solidFill>
            <a:srgbClr val="DEEBF7"/>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28" name="Shape 128"/>
          <p:cNvSpPr/>
          <p:nvPr/>
        </p:nvSpPr>
        <p:spPr>
          <a:xfrm>
            <a:off x="3049278" y="2942416"/>
            <a:ext cx="824069" cy="824071"/>
          </a:xfrm>
          <a:custGeom>
            <a:avLst/>
            <a:gdLst/>
            <a:ahLst/>
            <a:cxnLst>
              <a:cxn ang="0">
                <a:pos x="wd2" y="hd2"/>
              </a:cxn>
              <a:cxn ang="5400000">
                <a:pos x="wd2" y="hd2"/>
              </a:cxn>
              <a:cxn ang="10800000">
                <a:pos x="wd2" y="hd2"/>
              </a:cxn>
              <a:cxn ang="16200000">
                <a:pos x="wd2" y="hd2"/>
              </a:cxn>
            </a:cxnLst>
            <a:rect l="0" t="0" r="r" b="b"/>
            <a:pathLst>
              <a:path w="21600" h="21600" extrusionOk="0">
                <a:moveTo>
                  <a:pt x="19917" y="21600"/>
                </a:moveTo>
                <a:lnTo>
                  <a:pt x="1694" y="21600"/>
                </a:lnTo>
                <a:cubicBezTo>
                  <a:pt x="761" y="21600"/>
                  <a:pt x="0" y="20839"/>
                  <a:pt x="0" y="19917"/>
                </a:cubicBezTo>
                <a:lnTo>
                  <a:pt x="0" y="1683"/>
                </a:lnTo>
                <a:cubicBezTo>
                  <a:pt x="0" y="761"/>
                  <a:pt x="761" y="0"/>
                  <a:pt x="1694" y="0"/>
                </a:cubicBezTo>
                <a:lnTo>
                  <a:pt x="19917" y="0"/>
                </a:lnTo>
                <a:cubicBezTo>
                  <a:pt x="20839" y="0"/>
                  <a:pt x="21600" y="761"/>
                  <a:pt x="21600" y="1683"/>
                </a:cubicBezTo>
                <a:lnTo>
                  <a:pt x="21600" y="19917"/>
                </a:lnTo>
                <a:cubicBezTo>
                  <a:pt x="21600" y="20839"/>
                  <a:pt x="20839" y="21600"/>
                  <a:pt x="19917" y="21600"/>
                </a:cubicBezTo>
              </a:path>
            </a:pathLst>
          </a:custGeom>
          <a:solidFill>
            <a:srgbClr val="FF000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29" name="Shape 129"/>
          <p:cNvSpPr/>
          <p:nvPr/>
        </p:nvSpPr>
        <p:spPr>
          <a:xfrm>
            <a:off x="3049278" y="4880752"/>
            <a:ext cx="824069" cy="824069"/>
          </a:xfrm>
          <a:custGeom>
            <a:avLst/>
            <a:gdLst/>
            <a:ahLst/>
            <a:cxnLst>
              <a:cxn ang="0">
                <a:pos x="wd2" y="hd2"/>
              </a:cxn>
              <a:cxn ang="5400000">
                <a:pos x="wd2" y="hd2"/>
              </a:cxn>
              <a:cxn ang="10800000">
                <a:pos x="wd2" y="hd2"/>
              </a:cxn>
              <a:cxn ang="16200000">
                <a:pos x="wd2" y="hd2"/>
              </a:cxn>
            </a:cxnLst>
            <a:rect l="0" t="0" r="r" b="b"/>
            <a:pathLst>
              <a:path w="21600" h="21600" extrusionOk="0">
                <a:moveTo>
                  <a:pt x="19917" y="21600"/>
                </a:moveTo>
                <a:lnTo>
                  <a:pt x="1694" y="21600"/>
                </a:lnTo>
                <a:cubicBezTo>
                  <a:pt x="761" y="21600"/>
                  <a:pt x="0" y="20839"/>
                  <a:pt x="0" y="19926"/>
                </a:cubicBezTo>
                <a:lnTo>
                  <a:pt x="0" y="1684"/>
                </a:lnTo>
                <a:cubicBezTo>
                  <a:pt x="0" y="751"/>
                  <a:pt x="761" y="0"/>
                  <a:pt x="1694" y="0"/>
                </a:cubicBezTo>
                <a:lnTo>
                  <a:pt x="19917" y="0"/>
                </a:lnTo>
                <a:cubicBezTo>
                  <a:pt x="20839" y="0"/>
                  <a:pt x="21600" y="751"/>
                  <a:pt x="21600" y="1684"/>
                </a:cubicBezTo>
                <a:lnTo>
                  <a:pt x="21600" y="19926"/>
                </a:lnTo>
                <a:cubicBezTo>
                  <a:pt x="21600" y="20839"/>
                  <a:pt x="20839" y="21600"/>
                  <a:pt x="19917" y="21600"/>
                </a:cubicBezTo>
              </a:path>
            </a:pathLst>
          </a:custGeom>
          <a:solidFill>
            <a:srgbClr val="54823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0" name="Shape 130"/>
          <p:cNvSpPr/>
          <p:nvPr/>
        </p:nvSpPr>
        <p:spPr>
          <a:xfrm>
            <a:off x="1780528" y="1532478"/>
            <a:ext cx="86667" cy="5581260"/>
          </a:xfrm>
          <a:prstGeom prst="rect">
            <a:avLst/>
          </a:prstGeom>
          <a:solidFill>
            <a:srgbClr val="D9D9D9"/>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1" name="Shape 131"/>
          <p:cNvSpPr/>
          <p:nvPr/>
        </p:nvSpPr>
        <p:spPr>
          <a:xfrm>
            <a:off x="1615442" y="5833981"/>
            <a:ext cx="381970" cy="381970"/>
          </a:xfrm>
          <a:custGeom>
            <a:avLst/>
            <a:gdLst/>
            <a:ahLst/>
            <a:cxnLst>
              <a:cxn ang="0">
                <a:pos x="wd2" y="hd2"/>
              </a:cxn>
              <a:cxn ang="5400000">
                <a:pos x="wd2" y="hd2"/>
              </a:cxn>
              <a:cxn ang="10800000">
                <a:pos x="wd2" y="hd2"/>
              </a:cxn>
              <a:cxn ang="16200000">
                <a:pos x="wd2" y="hd2"/>
              </a:cxn>
            </a:cxnLst>
            <a:rect l="0" t="0" r="r" b="b"/>
            <a:pathLst>
              <a:path w="21600" h="21600" extrusionOk="0">
                <a:moveTo>
                  <a:pt x="10811" y="3895"/>
                </a:moveTo>
                <a:cubicBezTo>
                  <a:pt x="7003" y="3895"/>
                  <a:pt x="3917" y="6981"/>
                  <a:pt x="3917" y="10789"/>
                </a:cubicBezTo>
                <a:cubicBezTo>
                  <a:pt x="3917" y="14575"/>
                  <a:pt x="7003" y="17683"/>
                  <a:pt x="10811" y="17683"/>
                </a:cubicBezTo>
                <a:cubicBezTo>
                  <a:pt x="14597" y="17683"/>
                  <a:pt x="17705" y="14575"/>
                  <a:pt x="17705" y="10789"/>
                </a:cubicBezTo>
                <a:cubicBezTo>
                  <a:pt x="17705" y="6981"/>
                  <a:pt x="14597" y="3895"/>
                  <a:pt x="10811" y="3895"/>
                </a:cubicBezTo>
                <a:close/>
                <a:moveTo>
                  <a:pt x="10811" y="21600"/>
                </a:moveTo>
                <a:cubicBezTo>
                  <a:pt x="4836" y="21600"/>
                  <a:pt x="0" y="16742"/>
                  <a:pt x="0" y="10789"/>
                </a:cubicBezTo>
                <a:cubicBezTo>
                  <a:pt x="0" y="4836"/>
                  <a:pt x="4836" y="0"/>
                  <a:pt x="10811" y="0"/>
                </a:cubicBezTo>
                <a:cubicBezTo>
                  <a:pt x="16764" y="0"/>
                  <a:pt x="21600" y="4836"/>
                  <a:pt x="21600" y="10789"/>
                </a:cubicBezTo>
                <a:cubicBezTo>
                  <a:pt x="21600" y="16742"/>
                  <a:pt x="16764" y="21600"/>
                  <a:pt x="10811" y="21600"/>
                </a:cubicBezTo>
                <a:close/>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2" name="Shape 132"/>
          <p:cNvSpPr/>
          <p:nvPr/>
        </p:nvSpPr>
        <p:spPr>
          <a:xfrm>
            <a:off x="1649583" y="4533289"/>
            <a:ext cx="311985" cy="313693"/>
          </a:xfrm>
          <a:custGeom>
            <a:avLst/>
            <a:gdLst/>
            <a:ahLst/>
            <a:cxnLst>
              <a:cxn ang="0">
                <a:pos x="wd2" y="hd2"/>
              </a:cxn>
              <a:cxn ang="5400000">
                <a:pos x="wd2" y="hd2"/>
              </a:cxn>
              <a:cxn ang="10800000">
                <a:pos x="wd2" y="hd2"/>
              </a:cxn>
              <a:cxn ang="16200000">
                <a:pos x="wd2" y="hd2"/>
              </a:cxn>
            </a:cxnLst>
            <a:rect l="0" t="0" r="r" b="b"/>
            <a:pathLst>
              <a:path w="21600" h="21600" extrusionOk="0">
                <a:moveTo>
                  <a:pt x="0" y="10787"/>
                </a:moveTo>
                <a:cubicBezTo>
                  <a:pt x="0" y="16767"/>
                  <a:pt x="4839" y="21600"/>
                  <a:pt x="10800" y="21600"/>
                </a:cubicBezTo>
                <a:cubicBezTo>
                  <a:pt x="16761" y="21600"/>
                  <a:pt x="21600" y="16767"/>
                  <a:pt x="21600" y="10787"/>
                </a:cubicBezTo>
                <a:cubicBezTo>
                  <a:pt x="21600" y="4833"/>
                  <a:pt x="16761" y="0"/>
                  <a:pt x="10800" y="0"/>
                </a:cubicBezTo>
                <a:cubicBezTo>
                  <a:pt x="4839" y="0"/>
                  <a:pt x="0" y="4833"/>
                  <a:pt x="0" y="10787"/>
                </a:cubicBezTo>
              </a:path>
            </a:pathLst>
          </a:custGeom>
          <a:solidFill>
            <a:srgbClr val="548235"/>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3" name="Shape 133"/>
          <p:cNvSpPr/>
          <p:nvPr/>
        </p:nvSpPr>
        <p:spPr>
          <a:xfrm>
            <a:off x="1615442" y="4499150"/>
            <a:ext cx="381970" cy="381970"/>
          </a:xfrm>
          <a:custGeom>
            <a:avLst/>
            <a:gdLst/>
            <a:ahLst/>
            <a:cxnLst>
              <a:cxn ang="0">
                <a:pos x="wd2" y="hd2"/>
              </a:cxn>
              <a:cxn ang="5400000">
                <a:pos x="wd2" y="hd2"/>
              </a:cxn>
              <a:cxn ang="10800000">
                <a:pos x="wd2" y="hd2"/>
              </a:cxn>
              <a:cxn ang="16200000">
                <a:pos x="wd2" y="hd2"/>
              </a:cxn>
            </a:cxnLst>
            <a:rect l="0" t="0" r="r" b="b"/>
            <a:pathLst>
              <a:path w="21600" h="21600" extrusionOk="0">
                <a:moveTo>
                  <a:pt x="10811" y="3917"/>
                </a:moveTo>
                <a:cubicBezTo>
                  <a:pt x="7003" y="3917"/>
                  <a:pt x="3917" y="7003"/>
                  <a:pt x="3917" y="10789"/>
                </a:cubicBezTo>
                <a:cubicBezTo>
                  <a:pt x="3917" y="14597"/>
                  <a:pt x="7003" y="17683"/>
                  <a:pt x="10811" y="17683"/>
                </a:cubicBezTo>
                <a:cubicBezTo>
                  <a:pt x="14597" y="17683"/>
                  <a:pt x="17705" y="14597"/>
                  <a:pt x="17705" y="10789"/>
                </a:cubicBezTo>
                <a:cubicBezTo>
                  <a:pt x="17705" y="7003"/>
                  <a:pt x="14597" y="3917"/>
                  <a:pt x="10811" y="3917"/>
                </a:cubicBezTo>
                <a:close/>
                <a:moveTo>
                  <a:pt x="10811" y="21600"/>
                </a:moveTo>
                <a:cubicBezTo>
                  <a:pt x="4836" y="21600"/>
                  <a:pt x="0" y="16742"/>
                  <a:pt x="0" y="10789"/>
                </a:cubicBezTo>
                <a:cubicBezTo>
                  <a:pt x="0" y="4836"/>
                  <a:pt x="4836" y="0"/>
                  <a:pt x="10811" y="0"/>
                </a:cubicBezTo>
                <a:cubicBezTo>
                  <a:pt x="16764" y="0"/>
                  <a:pt x="21600" y="4836"/>
                  <a:pt x="21600" y="10789"/>
                </a:cubicBezTo>
                <a:cubicBezTo>
                  <a:pt x="21600" y="16742"/>
                  <a:pt x="16764" y="21600"/>
                  <a:pt x="10811" y="21600"/>
                </a:cubicBezTo>
                <a:close/>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4" name="Shape 134"/>
          <p:cNvSpPr/>
          <p:nvPr/>
        </p:nvSpPr>
        <p:spPr>
          <a:xfrm>
            <a:off x="1649583" y="3196751"/>
            <a:ext cx="311985" cy="311986"/>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88"/>
                  <a:pt x="4839" y="21600"/>
                  <a:pt x="10800" y="21600"/>
                </a:cubicBezTo>
                <a:cubicBezTo>
                  <a:pt x="16761" y="21600"/>
                  <a:pt x="21600" y="16788"/>
                  <a:pt x="21600" y="10800"/>
                </a:cubicBezTo>
                <a:cubicBezTo>
                  <a:pt x="21600" y="4839"/>
                  <a:pt x="16761" y="0"/>
                  <a:pt x="10800" y="0"/>
                </a:cubicBezTo>
                <a:cubicBezTo>
                  <a:pt x="4839" y="0"/>
                  <a:pt x="0" y="4839"/>
                  <a:pt x="0" y="10800"/>
                </a:cubicBezTo>
              </a:path>
            </a:pathLst>
          </a:custGeom>
          <a:solidFill>
            <a:srgbClr val="FF000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5" name="Shape 135"/>
          <p:cNvSpPr/>
          <p:nvPr/>
        </p:nvSpPr>
        <p:spPr>
          <a:xfrm>
            <a:off x="1615442" y="3162612"/>
            <a:ext cx="381970" cy="381970"/>
          </a:xfrm>
          <a:custGeom>
            <a:avLst/>
            <a:gdLst/>
            <a:ahLst/>
            <a:cxnLst>
              <a:cxn ang="0">
                <a:pos x="wd2" y="hd2"/>
              </a:cxn>
              <a:cxn ang="5400000">
                <a:pos x="wd2" y="hd2"/>
              </a:cxn>
              <a:cxn ang="10800000">
                <a:pos x="wd2" y="hd2"/>
              </a:cxn>
              <a:cxn ang="16200000">
                <a:pos x="wd2" y="hd2"/>
              </a:cxn>
            </a:cxnLst>
            <a:rect l="0" t="0" r="r" b="b"/>
            <a:pathLst>
              <a:path w="21600" h="21600" extrusionOk="0">
                <a:moveTo>
                  <a:pt x="10811" y="3895"/>
                </a:moveTo>
                <a:cubicBezTo>
                  <a:pt x="7003" y="3895"/>
                  <a:pt x="3917" y="6981"/>
                  <a:pt x="3917" y="10789"/>
                </a:cubicBezTo>
                <a:cubicBezTo>
                  <a:pt x="3917" y="14597"/>
                  <a:pt x="7003" y="17683"/>
                  <a:pt x="10811" y="17683"/>
                </a:cubicBezTo>
                <a:cubicBezTo>
                  <a:pt x="14597" y="17683"/>
                  <a:pt x="17705" y="14597"/>
                  <a:pt x="17705" y="10789"/>
                </a:cubicBezTo>
                <a:cubicBezTo>
                  <a:pt x="17705" y="6981"/>
                  <a:pt x="14597" y="3895"/>
                  <a:pt x="10811" y="3895"/>
                </a:cubicBezTo>
                <a:close/>
                <a:moveTo>
                  <a:pt x="10811" y="21600"/>
                </a:moveTo>
                <a:cubicBezTo>
                  <a:pt x="4836" y="21600"/>
                  <a:pt x="0" y="16742"/>
                  <a:pt x="0" y="10789"/>
                </a:cubicBezTo>
                <a:cubicBezTo>
                  <a:pt x="0" y="4836"/>
                  <a:pt x="4836" y="0"/>
                  <a:pt x="10811" y="0"/>
                </a:cubicBezTo>
                <a:cubicBezTo>
                  <a:pt x="16764" y="0"/>
                  <a:pt x="21600" y="4836"/>
                  <a:pt x="21600" y="10789"/>
                </a:cubicBezTo>
                <a:cubicBezTo>
                  <a:pt x="21600" y="16742"/>
                  <a:pt x="16764" y="21600"/>
                  <a:pt x="10811" y="21600"/>
                </a:cubicBezTo>
                <a:close/>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6" name="Shape 136"/>
          <p:cNvSpPr/>
          <p:nvPr/>
        </p:nvSpPr>
        <p:spPr>
          <a:xfrm>
            <a:off x="1649583" y="1861920"/>
            <a:ext cx="311985" cy="31198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61"/>
                  <a:pt x="4839" y="21600"/>
                  <a:pt x="10800" y="21600"/>
                </a:cubicBezTo>
                <a:cubicBezTo>
                  <a:pt x="16761" y="21600"/>
                  <a:pt x="21600" y="16761"/>
                  <a:pt x="21600" y="10800"/>
                </a:cubicBezTo>
                <a:cubicBezTo>
                  <a:pt x="21600" y="4812"/>
                  <a:pt x="16761" y="0"/>
                  <a:pt x="10800" y="0"/>
                </a:cubicBezTo>
                <a:cubicBezTo>
                  <a:pt x="4839" y="0"/>
                  <a:pt x="0" y="4812"/>
                  <a:pt x="0" y="10800"/>
                </a:cubicBezTo>
              </a:path>
            </a:pathLst>
          </a:custGeom>
          <a:solidFill>
            <a:srgbClr val="00206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7" name="Shape 137"/>
          <p:cNvSpPr/>
          <p:nvPr/>
        </p:nvSpPr>
        <p:spPr>
          <a:xfrm>
            <a:off x="1615442" y="1826073"/>
            <a:ext cx="381970" cy="381970"/>
          </a:xfrm>
          <a:custGeom>
            <a:avLst/>
            <a:gdLst/>
            <a:ahLst/>
            <a:cxnLst>
              <a:cxn ang="0">
                <a:pos x="wd2" y="hd2"/>
              </a:cxn>
              <a:cxn ang="5400000">
                <a:pos x="wd2" y="hd2"/>
              </a:cxn>
              <a:cxn ang="10800000">
                <a:pos x="wd2" y="hd2"/>
              </a:cxn>
              <a:cxn ang="16200000">
                <a:pos x="wd2" y="hd2"/>
              </a:cxn>
            </a:cxnLst>
            <a:rect l="0" t="0" r="r" b="b"/>
            <a:pathLst>
              <a:path w="21600" h="21600" extrusionOk="0">
                <a:moveTo>
                  <a:pt x="10811" y="3917"/>
                </a:moveTo>
                <a:cubicBezTo>
                  <a:pt x="7003" y="3917"/>
                  <a:pt x="3917" y="7003"/>
                  <a:pt x="3917" y="10811"/>
                </a:cubicBezTo>
                <a:cubicBezTo>
                  <a:pt x="3917" y="14597"/>
                  <a:pt x="7003" y="17683"/>
                  <a:pt x="10811" y="17683"/>
                </a:cubicBezTo>
                <a:cubicBezTo>
                  <a:pt x="14597" y="17683"/>
                  <a:pt x="17705" y="14597"/>
                  <a:pt x="17705" y="10811"/>
                </a:cubicBezTo>
                <a:cubicBezTo>
                  <a:pt x="17705" y="7003"/>
                  <a:pt x="14597" y="3917"/>
                  <a:pt x="10811" y="3917"/>
                </a:cubicBezTo>
                <a:close/>
                <a:moveTo>
                  <a:pt x="10811" y="21600"/>
                </a:moveTo>
                <a:cubicBezTo>
                  <a:pt x="4836" y="21600"/>
                  <a:pt x="0" y="16764"/>
                  <a:pt x="0" y="10811"/>
                </a:cubicBezTo>
                <a:cubicBezTo>
                  <a:pt x="0" y="4858"/>
                  <a:pt x="4836" y="0"/>
                  <a:pt x="10811" y="0"/>
                </a:cubicBezTo>
                <a:cubicBezTo>
                  <a:pt x="16764" y="0"/>
                  <a:pt x="21600" y="4858"/>
                  <a:pt x="21600" y="10811"/>
                </a:cubicBezTo>
                <a:cubicBezTo>
                  <a:pt x="21600" y="16764"/>
                  <a:pt x="16764" y="21600"/>
                  <a:pt x="10811" y="21600"/>
                </a:cubicBezTo>
                <a:close/>
              </a:path>
            </a:pathLst>
          </a:custGeom>
          <a:solidFill>
            <a:srgbClr val="FFFFFF"/>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8" name="Shape 138"/>
          <p:cNvSpPr/>
          <p:nvPr/>
        </p:nvSpPr>
        <p:spPr>
          <a:xfrm>
            <a:off x="1731027" y="1430060"/>
            <a:ext cx="185671" cy="185672"/>
          </a:xfrm>
          <a:custGeom>
            <a:avLst/>
            <a:gdLst/>
            <a:ahLst/>
            <a:cxnLst>
              <a:cxn ang="0">
                <a:pos x="wd2" y="hd2"/>
              </a:cxn>
              <a:cxn ang="5400000">
                <a:pos x="wd2" y="hd2"/>
              </a:cxn>
              <a:cxn ang="10800000">
                <a:pos x="wd2" y="hd2"/>
              </a:cxn>
              <a:cxn ang="16200000">
                <a:pos x="wd2" y="hd2"/>
              </a:cxn>
            </a:cxnLst>
            <a:rect l="0" t="0" r="r" b="b"/>
            <a:pathLst>
              <a:path w="21600" h="21600" extrusionOk="0">
                <a:moveTo>
                  <a:pt x="0" y="10777"/>
                </a:moveTo>
                <a:cubicBezTo>
                  <a:pt x="0" y="16775"/>
                  <a:pt x="4825" y="21600"/>
                  <a:pt x="10823" y="21600"/>
                </a:cubicBezTo>
                <a:cubicBezTo>
                  <a:pt x="16775" y="21600"/>
                  <a:pt x="21600" y="16775"/>
                  <a:pt x="21600" y="10777"/>
                </a:cubicBezTo>
                <a:cubicBezTo>
                  <a:pt x="21600" y="4825"/>
                  <a:pt x="16775" y="0"/>
                  <a:pt x="10823" y="0"/>
                </a:cubicBezTo>
                <a:cubicBezTo>
                  <a:pt x="4825" y="0"/>
                  <a:pt x="0" y="4825"/>
                  <a:pt x="0" y="10777"/>
                </a:cubicBezTo>
              </a:path>
            </a:pathLst>
          </a:custGeom>
          <a:solidFill>
            <a:srgbClr val="D9D9D9"/>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39" name="Shape 139"/>
          <p:cNvSpPr/>
          <p:nvPr/>
        </p:nvSpPr>
        <p:spPr>
          <a:xfrm>
            <a:off x="541774" y="4205556"/>
            <a:ext cx="970867" cy="969160"/>
          </a:xfrm>
          <a:custGeom>
            <a:avLst/>
            <a:gdLst/>
            <a:ahLst/>
            <a:cxnLst>
              <a:cxn ang="0">
                <a:pos x="wd2" y="hd2"/>
              </a:cxn>
              <a:cxn ang="5400000">
                <a:pos x="wd2" y="hd2"/>
              </a:cxn>
              <a:cxn ang="10800000">
                <a:pos x="wd2" y="hd2"/>
              </a:cxn>
              <a:cxn ang="16200000">
                <a:pos x="wd2" y="hd2"/>
              </a:cxn>
            </a:cxnLst>
            <a:rect l="0" t="0" r="r" b="b"/>
            <a:pathLst>
              <a:path w="21600" h="21600" extrusionOk="0">
                <a:moveTo>
                  <a:pt x="10819" y="951"/>
                </a:moveTo>
                <a:cubicBezTo>
                  <a:pt x="5391" y="951"/>
                  <a:pt x="987" y="5347"/>
                  <a:pt x="987" y="10777"/>
                </a:cubicBezTo>
                <a:cubicBezTo>
                  <a:pt x="987" y="16215"/>
                  <a:pt x="5391" y="20611"/>
                  <a:pt x="10819" y="20611"/>
                </a:cubicBezTo>
                <a:cubicBezTo>
                  <a:pt x="16247" y="20611"/>
                  <a:pt x="20651" y="16215"/>
                  <a:pt x="20651" y="10777"/>
                </a:cubicBezTo>
                <a:cubicBezTo>
                  <a:pt x="20651" y="5347"/>
                  <a:pt x="16247" y="951"/>
                  <a:pt x="10819" y="951"/>
                </a:cubicBezTo>
                <a:close/>
                <a:moveTo>
                  <a:pt x="10800" y="0"/>
                </a:moveTo>
                <a:cubicBezTo>
                  <a:pt x="16756" y="0"/>
                  <a:pt x="21600" y="4848"/>
                  <a:pt x="21600" y="10800"/>
                </a:cubicBezTo>
                <a:cubicBezTo>
                  <a:pt x="21600" y="16761"/>
                  <a:pt x="16756" y="21600"/>
                  <a:pt x="10800" y="21600"/>
                </a:cubicBezTo>
                <a:cubicBezTo>
                  <a:pt x="4853" y="21600"/>
                  <a:pt x="0" y="16761"/>
                  <a:pt x="0" y="10800"/>
                </a:cubicBezTo>
                <a:cubicBezTo>
                  <a:pt x="0" y="4848"/>
                  <a:pt x="4853" y="0"/>
                  <a:pt x="10800" y="0"/>
                </a:cubicBezTo>
                <a:close/>
              </a:path>
            </a:pathLst>
          </a:custGeom>
          <a:solidFill>
            <a:srgbClr val="D9D9D9"/>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40" name="Shape 140"/>
          <p:cNvSpPr/>
          <p:nvPr/>
        </p:nvSpPr>
        <p:spPr>
          <a:xfrm>
            <a:off x="541774" y="2869018"/>
            <a:ext cx="970867" cy="969160"/>
          </a:xfrm>
          <a:custGeom>
            <a:avLst/>
            <a:gdLst/>
            <a:ahLst/>
            <a:cxnLst>
              <a:cxn ang="0">
                <a:pos x="wd2" y="hd2"/>
              </a:cxn>
              <a:cxn ang="5400000">
                <a:pos x="wd2" y="hd2"/>
              </a:cxn>
              <a:cxn ang="10800000">
                <a:pos x="wd2" y="hd2"/>
              </a:cxn>
              <a:cxn ang="16200000">
                <a:pos x="wd2" y="hd2"/>
              </a:cxn>
            </a:cxnLst>
            <a:rect l="0" t="0" r="r" b="b"/>
            <a:pathLst>
              <a:path w="21600" h="21600" extrusionOk="0">
                <a:moveTo>
                  <a:pt x="10819" y="951"/>
                </a:moveTo>
                <a:cubicBezTo>
                  <a:pt x="5391" y="951"/>
                  <a:pt x="987" y="5362"/>
                  <a:pt x="987" y="10800"/>
                </a:cubicBezTo>
                <a:cubicBezTo>
                  <a:pt x="987" y="16238"/>
                  <a:pt x="5391" y="20649"/>
                  <a:pt x="10819" y="20649"/>
                </a:cubicBezTo>
                <a:cubicBezTo>
                  <a:pt x="16247" y="20649"/>
                  <a:pt x="20651" y="16238"/>
                  <a:pt x="20651" y="10800"/>
                </a:cubicBezTo>
                <a:cubicBezTo>
                  <a:pt x="20651" y="5362"/>
                  <a:pt x="16247" y="951"/>
                  <a:pt x="10819" y="951"/>
                </a:cubicBezTo>
                <a:close/>
                <a:moveTo>
                  <a:pt x="10800" y="0"/>
                </a:moveTo>
                <a:cubicBezTo>
                  <a:pt x="16756" y="0"/>
                  <a:pt x="21600" y="4839"/>
                  <a:pt x="21600" y="10800"/>
                </a:cubicBezTo>
                <a:cubicBezTo>
                  <a:pt x="21600" y="16761"/>
                  <a:pt x="16756" y="21600"/>
                  <a:pt x="10800" y="21600"/>
                </a:cubicBezTo>
                <a:cubicBezTo>
                  <a:pt x="4853" y="21600"/>
                  <a:pt x="0" y="16761"/>
                  <a:pt x="0" y="10800"/>
                </a:cubicBezTo>
                <a:cubicBezTo>
                  <a:pt x="0" y="4839"/>
                  <a:pt x="4853" y="0"/>
                  <a:pt x="10800" y="0"/>
                </a:cubicBezTo>
                <a:close/>
              </a:path>
            </a:pathLst>
          </a:custGeom>
          <a:solidFill>
            <a:srgbClr val="D9D9D9"/>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41" name="Shape 141"/>
          <p:cNvSpPr/>
          <p:nvPr/>
        </p:nvSpPr>
        <p:spPr>
          <a:xfrm>
            <a:off x="541774" y="1532479"/>
            <a:ext cx="970867" cy="969160"/>
          </a:xfrm>
          <a:custGeom>
            <a:avLst/>
            <a:gdLst/>
            <a:ahLst/>
            <a:cxnLst>
              <a:cxn ang="0">
                <a:pos x="wd2" y="hd2"/>
              </a:cxn>
              <a:cxn ang="5400000">
                <a:pos x="wd2" y="hd2"/>
              </a:cxn>
              <a:cxn ang="10800000">
                <a:pos x="wd2" y="hd2"/>
              </a:cxn>
              <a:cxn ang="16200000">
                <a:pos x="wd2" y="hd2"/>
              </a:cxn>
            </a:cxnLst>
            <a:rect l="0" t="0" r="r" b="b"/>
            <a:pathLst>
              <a:path w="21600" h="21600" extrusionOk="0">
                <a:moveTo>
                  <a:pt x="10819" y="951"/>
                </a:moveTo>
                <a:cubicBezTo>
                  <a:pt x="5391" y="951"/>
                  <a:pt x="987" y="5360"/>
                  <a:pt x="987" y="10804"/>
                </a:cubicBezTo>
                <a:cubicBezTo>
                  <a:pt x="987" y="16240"/>
                  <a:pt x="5391" y="20649"/>
                  <a:pt x="10819" y="20649"/>
                </a:cubicBezTo>
                <a:cubicBezTo>
                  <a:pt x="16247" y="20649"/>
                  <a:pt x="20651" y="16240"/>
                  <a:pt x="20651" y="10804"/>
                </a:cubicBezTo>
                <a:cubicBezTo>
                  <a:pt x="20651" y="5360"/>
                  <a:pt x="16247" y="951"/>
                  <a:pt x="10819" y="951"/>
                </a:cubicBezTo>
                <a:close/>
                <a:moveTo>
                  <a:pt x="10800" y="0"/>
                </a:moveTo>
                <a:cubicBezTo>
                  <a:pt x="16756" y="0"/>
                  <a:pt x="21600" y="4846"/>
                  <a:pt x="21600" y="10804"/>
                </a:cubicBezTo>
                <a:cubicBezTo>
                  <a:pt x="21600" y="16754"/>
                  <a:pt x="16756" y="21600"/>
                  <a:pt x="10800" y="21600"/>
                </a:cubicBezTo>
                <a:cubicBezTo>
                  <a:pt x="4853" y="21600"/>
                  <a:pt x="0" y="16754"/>
                  <a:pt x="0" y="10804"/>
                </a:cubicBezTo>
                <a:cubicBezTo>
                  <a:pt x="0" y="4846"/>
                  <a:pt x="4853" y="0"/>
                  <a:pt x="10800" y="0"/>
                </a:cubicBezTo>
                <a:close/>
              </a:path>
            </a:pathLst>
          </a:custGeom>
          <a:solidFill>
            <a:srgbClr val="D9D9D9"/>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42" name="Shape 142"/>
          <p:cNvSpPr/>
          <p:nvPr/>
        </p:nvSpPr>
        <p:spPr>
          <a:xfrm>
            <a:off x="3302832" y="1799931"/>
            <a:ext cx="317345" cy="436348"/>
          </a:xfrm>
          <a:custGeom>
            <a:avLst/>
            <a:gdLst/>
            <a:ahLst/>
            <a:cxnLst>
              <a:cxn ang="0">
                <a:pos x="wd2" y="hd2"/>
              </a:cxn>
              <a:cxn ang="5400000">
                <a:pos x="wd2" y="hd2"/>
              </a:cxn>
              <a:cxn ang="10800000">
                <a:pos x="wd2" y="hd2"/>
              </a:cxn>
              <a:cxn ang="16200000">
                <a:pos x="wd2" y="hd2"/>
              </a:cxn>
            </a:cxnLst>
            <a:rect l="0" t="0" r="r" b="b"/>
            <a:pathLst>
              <a:path w="21600" h="21600" extrusionOk="0">
                <a:moveTo>
                  <a:pt x="20250" y="19636"/>
                </a:moveTo>
                <a:cubicBezTo>
                  <a:pt x="20250" y="20178"/>
                  <a:pt x="19645" y="20618"/>
                  <a:pt x="18900" y="20618"/>
                </a:cubicBezTo>
                <a:lnTo>
                  <a:pt x="2700" y="20618"/>
                </a:lnTo>
                <a:cubicBezTo>
                  <a:pt x="1955" y="20618"/>
                  <a:pt x="1350" y="20178"/>
                  <a:pt x="1350" y="19636"/>
                </a:cubicBezTo>
                <a:lnTo>
                  <a:pt x="1350" y="10800"/>
                </a:lnTo>
                <a:cubicBezTo>
                  <a:pt x="1350" y="10258"/>
                  <a:pt x="1955" y="9818"/>
                  <a:pt x="2700" y="9818"/>
                </a:cubicBezTo>
                <a:lnTo>
                  <a:pt x="18900" y="9818"/>
                </a:lnTo>
                <a:cubicBezTo>
                  <a:pt x="19645" y="9818"/>
                  <a:pt x="20250" y="10258"/>
                  <a:pt x="20250" y="10800"/>
                </a:cubicBezTo>
                <a:cubicBezTo>
                  <a:pt x="20250" y="10800"/>
                  <a:pt x="20250" y="19636"/>
                  <a:pt x="20250" y="19636"/>
                </a:cubicBezTo>
                <a:close/>
                <a:moveTo>
                  <a:pt x="4050" y="5891"/>
                </a:moveTo>
                <a:cubicBezTo>
                  <a:pt x="4050" y="3180"/>
                  <a:pt x="7072" y="982"/>
                  <a:pt x="10800" y="982"/>
                </a:cubicBezTo>
                <a:cubicBezTo>
                  <a:pt x="14528" y="982"/>
                  <a:pt x="17550" y="3180"/>
                  <a:pt x="17550" y="5891"/>
                </a:cubicBezTo>
                <a:lnTo>
                  <a:pt x="17550" y="8836"/>
                </a:lnTo>
                <a:lnTo>
                  <a:pt x="4050" y="8836"/>
                </a:lnTo>
                <a:cubicBezTo>
                  <a:pt x="4050" y="8836"/>
                  <a:pt x="4050" y="5891"/>
                  <a:pt x="4050" y="5891"/>
                </a:cubicBezTo>
                <a:close/>
                <a:moveTo>
                  <a:pt x="18900" y="8836"/>
                </a:moveTo>
                <a:lnTo>
                  <a:pt x="18900" y="5891"/>
                </a:lnTo>
                <a:cubicBezTo>
                  <a:pt x="18900" y="2638"/>
                  <a:pt x="15273" y="0"/>
                  <a:pt x="10800" y="0"/>
                </a:cubicBezTo>
                <a:cubicBezTo>
                  <a:pt x="6327" y="0"/>
                  <a:pt x="2700" y="2638"/>
                  <a:pt x="2700" y="5891"/>
                </a:cubicBezTo>
                <a:lnTo>
                  <a:pt x="2700" y="8836"/>
                </a:lnTo>
                <a:cubicBezTo>
                  <a:pt x="1209" y="8836"/>
                  <a:pt x="0" y="9716"/>
                  <a:pt x="0" y="10800"/>
                </a:cubicBezTo>
                <a:lnTo>
                  <a:pt x="0" y="19636"/>
                </a:lnTo>
                <a:cubicBezTo>
                  <a:pt x="0" y="20721"/>
                  <a:pt x="1209" y="21600"/>
                  <a:pt x="2700" y="21600"/>
                </a:cubicBezTo>
                <a:lnTo>
                  <a:pt x="18900" y="21600"/>
                </a:lnTo>
                <a:cubicBezTo>
                  <a:pt x="20391" y="21600"/>
                  <a:pt x="21600" y="20721"/>
                  <a:pt x="21600" y="19636"/>
                </a:cubicBezTo>
                <a:lnTo>
                  <a:pt x="21600" y="10800"/>
                </a:lnTo>
                <a:cubicBezTo>
                  <a:pt x="21600" y="9716"/>
                  <a:pt x="20391" y="8836"/>
                  <a:pt x="18900" y="8836"/>
                </a:cubicBezTo>
                <a:moveTo>
                  <a:pt x="11475" y="15573"/>
                </a:moveTo>
                <a:lnTo>
                  <a:pt x="11475" y="16200"/>
                </a:lnTo>
                <a:cubicBezTo>
                  <a:pt x="11475" y="16472"/>
                  <a:pt x="11172" y="16691"/>
                  <a:pt x="10800" y="16691"/>
                </a:cubicBezTo>
                <a:cubicBezTo>
                  <a:pt x="10428" y="16691"/>
                  <a:pt x="10125" y="16472"/>
                  <a:pt x="10125" y="16200"/>
                </a:cubicBezTo>
                <a:lnTo>
                  <a:pt x="10125" y="15573"/>
                </a:lnTo>
                <a:cubicBezTo>
                  <a:pt x="9723" y="15403"/>
                  <a:pt x="9450" y="15090"/>
                  <a:pt x="9450" y="14727"/>
                </a:cubicBezTo>
                <a:cubicBezTo>
                  <a:pt x="9450" y="14186"/>
                  <a:pt x="10055" y="13745"/>
                  <a:pt x="10800" y="13745"/>
                </a:cubicBezTo>
                <a:cubicBezTo>
                  <a:pt x="11545" y="13745"/>
                  <a:pt x="12150" y="14186"/>
                  <a:pt x="12150" y="14727"/>
                </a:cubicBezTo>
                <a:cubicBezTo>
                  <a:pt x="12150" y="15090"/>
                  <a:pt x="11876" y="15403"/>
                  <a:pt x="11475" y="15573"/>
                </a:cubicBezTo>
                <a:moveTo>
                  <a:pt x="10800" y="12764"/>
                </a:moveTo>
                <a:cubicBezTo>
                  <a:pt x="9309" y="12764"/>
                  <a:pt x="8100" y="13643"/>
                  <a:pt x="8100" y="14727"/>
                </a:cubicBezTo>
                <a:cubicBezTo>
                  <a:pt x="8100" y="15232"/>
                  <a:pt x="8369" y="15687"/>
                  <a:pt x="8798" y="16034"/>
                </a:cubicBezTo>
                <a:cubicBezTo>
                  <a:pt x="8789" y="16089"/>
                  <a:pt x="8775" y="16144"/>
                  <a:pt x="8775" y="16200"/>
                </a:cubicBezTo>
                <a:cubicBezTo>
                  <a:pt x="8775" y="17014"/>
                  <a:pt x="9681" y="17673"/>
                  <a:pt x="10800" y="17673"/>
                </a:cubicBezTo>
                <a:cubicBezTo>
                  <a:pt x="11919" y="17673"/>
                  <a:pt x="12825" y="17014"/>
                  <a:pt x="12825" y="16200"/>
                </a:cubicBezTo>
                <a:cubicBezTo>
                  <a:pt x="12825" y="16144"/>
                  <a:pt x="12810" y="16089"/>
                  <a:pt x="12802" y="16034"/>
                </a:cubicBezTo>
                <a:cubicBezTo>
                  <a:pt x="13231" y="15686"/>
                  <a:pt x="13500" y="15232"/>
                  <a:pt x="13500" y="14727"/>
                </a:cubicBezTo>
                <a:cubicBezTo>
                  <a:pt x="13500" y="13643"/>
                  <a:pt x="12291" y="12764"/>
                  <a:pt x="10800" y="12764"/>
                </a:cubicBezTo>
              </a:path>
            </a:pathLst>
          </a:custGeom>
          <a:solidFill>
            <a:srgbClr val="FFFFFF"/>
          </a:solidFill>
          <a:ln w="12700">
            <a:miter lim="400000"/>
          </a:ln>
        </p:spPr>
        <p:txBody>
          <a:bodyPr lIns="0" tIns="0" rIns="0" bIns="0" anchor="ctr"/>
          <a:lstStyle/>
          <a:p>
            <a:pPr lvl="0" defTabSz="228532">
              <a:defRPr sz="1500">
                <a:solidFill>
                  <a:srgbClr val="FFFFFF"/>
                </a:solidFill>
                <a:effectLst>
                  <a:outerShdw blurRad="38100" dist="12700" dir="5400000" rotWithShape="0">
                    <a:srgbClr val="000000">
                      <a:alpha val="50000"/>
                    </a:srgbClr>
                  </a:outerShdw>
                </a:effectLst>
                <a:latin typeface="Open Sans Semibold"/>
                <a:ea typeface="Open Sans Semibold"/>
                <a:cs typeface="Open Sans Semibold"/>
                <a:sym typeface="Open Sans Semibold"/>
              </a:defRPr>
            </a:pPr>
            <a:endParaRPr/>
          </a:p>
        </p:txBody>
      </p:sp>
      <p:sp>
        <p:nvSpPr>
          <p:cNvPr id="143" name="Shape 143"/>
          <p:cNvSpPr/>
          <p:nvPr/>
        </p:nvSpPr>
        <p:spPr>
          <a:xfrm>
            <a:off x="3913157" y="3778207"/>
            <a:ext cx="7388827" cy="3029545"/>
          </a:xfrm>
          <a:prstGeom prst="rect">
            <a:avLst/>
          </a:prstGeom>
          <a:ln w="12700">
            <a:miter lim="400000"/>
          </a:ln>
          <a:extLst>
            <a:ext uri="{C572A759-6A51-4108-AA02-DFA0A04FC94B}">
              <ma14:wrappingTextBoxFlag xmlns="" xmlns:ma14="http://schemas.microsoft.com/office/mac/drawingml/2011/main" val="1"/>
            </a:ext>
          </a:extLst>
        </p:spPr>
        <p:txBody>
          <a:bodyPr wrap="square" lIns="22859" tIns="22859" rIns="22859" bIns="22859" anchor="ctr">
            <a:spAutoFit/>
          </a:bodyPr>
          <a:lstStyle/>
          <a:p>
            <a:pPr lvl="0" defTabSz="1087636">
              <a:lnSpc>
                <a:spcPct val="120000"/>
              </a:lnSpc>
              <a:spcBef>
                <a:spcPts val="400"/>
              </a:spcBef>
            </a:pPr>
            <a:r>
              <a:rPr dirty="0" err="1">
                <a:latin typeface="Museo Sans 100"/>
                <a:ea typeface="Museo Sans 100"/>
                <a:cs typeface="Museo Sans 100"/>
                <a:sym typeface="Museo Sans 100"/>
              </a:rPr>
              <a:t>Diseñadas</a:t>
            </a:r>
            <a:r>
              <a:rPr dirty="0">
                <a:latin typeface="Museo Sans 100"/>
                <a:ea typeface="Museo Sans 100"/>
                <a:cs typeface="Museo Sans 100"/>
                <a:sym typeface="Museo Sans 100"/>
              </a:rPr>
              <a:t> y </a:t>
            </a:r>
            <a:r>
              <a:rPr dirty="0" err="1">
                <a:latin typeface="Museo Sans 100"/>
                <a:ea typeface="Museo Sans 100"/>
                <a:cs typeface="Museo Sans 100"/>
                <a:sym typeface="Museo Sans 100"/>
              </a:rPr>
              <a:t>divulgadas</a:t>
            </a:r>
            <a:r>
              <a:rPr dirty="0">
                <a:latin typeface="Museo Sans 100"/>
                <a:ea typeface="Museo Sans 100"/>
                <a:cs typeface="Museo Sans 100"/>
                <a:sym typeface="Museo Sans 100"/>
              </a:rPr>
              <a:t> las </a:t>
            </a:r>
            <a:r>
              <a:rPr dirty="0" err="1">
                <a:latin typeface="Museo Sans 100"/>
                <a:ea typeface="Museo Sans 100"/>
                <a:cs typeface="Museo Sans 100"/>
                <a:sym typeface="Museo Sans 100"/>
              </a:rPr>
              <a:t>campañas</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sobre</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acoso</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laboral</a:t>
            </a:r>
            <a:r>
              <a:rPr dirty="0">
                <a:latin typeface="Museo Sans 100"/>
                <a:ea typeface="Museo Sans 100"/>
                <a:cs typeface="Museo Sans 100"/>
                <a:sym typeface="Museo Sans 100"/>
              </a:rPr>
              <a:t> y sexual; </a:t>
            </a:r>
            <a:r>
              <a:rPr dirty="0" err="1">
                <a:latin typeface="Museo Sans 100"/>
                <a:ea typeface="Museo Sans 100"/>
                <a:cs typeface="Museo Sans 100"/>
                <a:sym typeface="Museo Sans 100"/>
              </a:rPr>
              <a:t>sobre</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rutas</a:t>
            </a:r>
            <a:r>
              <a:rPr dirty="0">
                <a:latin typeface="Museo Sans 100"/>
                <a:ea typeface="Museo Sans 100"/>
                <a:cs typeface="Museo Sans 100"/>
                <a:sym typeface="Museo Sans 100"/>
              </a:rPr>
              <a:t> de </a:t>
            </a:r>
            <a:r>
              <a:rPr dirty="0" err="1">
                <a:latin typeface="Museo Sans 100"/>
                <a:ea typeface="Museo Sans 100"/>
                <a:cs typeface="Museo Sans 100"/>
                <a:sym typeface="Museo Sans 100"/>
              </a:rPr>
              <a:t>atención</a:t>
            </a:r>
            <a:r>
              <a:rPr dirty="0">
                <a:latin typeface="Museo Sans 100"/>
                <a:ea typeface="Museo Sans 100"/>
                <a:cs typeface="Museo Sans 100"/>
                <a:sym typeface="Museo Sans 100"/>
              </a:rPr>
              <a:t> a </a:t>
            </a:r>
            <a:r>
              <a:rPr dirty="0" err="1">
                <a:latin typeface="Museo Sans 100"/>
                <a:ea typeface="Museo Sans 100"/>
                <a:cs typeface="Museo Sans 100"/>
                <a:sym typeface="Museo Sans 100"/>
              </a:rPr>
              <a:t>mujeres</a:t>
            </a:r>
            <a:r>
              <a:rPr dirty="0">
                <a:latin typeface="Museo Sans 100"/>
                <a:ea typeface="Museo Sans 100"/>
                <a:cs typeface="Museo Sans 100"/>
                <a:sym typeface="Museo Sans 100"/>
              </a:rPr>
              <a:t> que </a:t>
            </a:r>
            <a:r>
              <a:rPr dirty="0" err="1">
                <a:latin typeface="Museo Sans 100"/>
                <a:ea typeface="Museo Sans 100"/>
                <a:cs typeface="Museo Sans 100"/>
                <a:sym typeface="Museo Sans 100"/>
              </a:rPr>
              <a:t>enfrentan</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violencia</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sobre</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acoso</a:t>
            </a:r>
            <a:r>
              <a:rPr dirty="0">
                <a:latin typeface="Museo Sans 100"/>
                <a:ea typeface="Museo Sans 100"/>
                <a:cs typeface="Museo Sans 100"/>
                <a:sym typeface="Museo Sans 100"/>
              </a:rPr>
              <a:t> sexual </a:t>
            </a:r>
            <a:r>
              <a:rPr dirty="0" err="1">
                <a:latin typeface="Museo Sans 100"/>
                <a:ea typeface="Museo Sans 100"/>
                <a:cs typeface="Museo Sans 100"/>
                <a:sym typeface="Museo Sans 100"/>
              </a:rPr>
              <a:t>callejero</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en</a:t>
            </a:r>
            <a:r>
              <a:rPr dirty="0">
                <a:latin typeface="Museo Sans 100"/>
                <a:ea typeface="Museo Sans 100"/>
                <a:cs typeface="Museo Sans 100"/>
                <a:sym typeface="Museo Sans 100"/>
              </a:rPr>
              <a:t> el Centro de </a:t>
            </a:r>
            <a:r>
              <a:rPr dirty="0" err="1">
                <a:latin typeface="Museo Sans 100"/>
                <a:ea typeface="Museo Sans 100"/>
                <a:cs typeface="Museo Sans 100"/>
                <a:sym typeface="Museo Sans 100"/>
              </a:rPr>
              <a:t>Gobierno</a:t>
            </a:r>
            <a:endParaRPr sz="2400" dirty="0">
              <a:solidFill>
                <a:srgbClr val="44546A"/>
              </a:solidFill>
              <a:latin typeface="Open Sans Light"/>
              <a:ea typeface="Open Sans Light"/>
              <a:cs typeface="Open Sans Light"/>
              <a:sym typeface="Open Sans Light"/>
            </a:endParaRPr>
          </a:p>
          <a:p>
            <a:pPr lvl="0" defTabSz="1087636">
              <a:lnSpc>
                <a:spcPct val="120000"/>
              </a:lnSpc>
              <a:spcBef>
                <a:spcPts val="400"/>
              </a:spcBef>
            </a:pPr>
            <a:r>
              <a:rPr dirty="0" err="1">
                <a:latin typeface="Museo Sans 100"/>
                <a:ea typeface="Museo Sans 100"/>
                <a:cs typeface="Museo Sans 100"/>
                <a:sym typeface="Museo Sans 100"/>
              </a:rPr>
              <a:t>Aprobados</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Lineamientos</a:t>
            </a:r>
            <a:r>
              <a:rPr dirty="0">
                <a:latin typeface="Museo Sans 100"/>
                <a:ea typeface="Museo Sans 100"/>
                <a:cs typeface="Museo Sans 100"/>
                <a:sym typeface="Museo Sans 100"/>
              </a:rPr>
              <a:t> para la </a:t>
            </a:r>
            <a:r>
              <a:rPr dirty="0" err="1">
                <a:latin typeface="Museo Sans 100"/>
                <a:ea typeface="Museo Sans 100"/>
                <a:cs typeface="Museo Sans 100"/>
                <a:sym typeface="Museo Sans 100"/>
              </a:rPr>
              <a:t>Coordinación</a:t>
            </a:r>
            <a:r>
              <a:rPr dirty="0">
                <a:latin typeface="Museo Sans 100"/>
                <a:ea typeface="Museo Sans 100"/>
                <a:cs typeface="Museo Sans 100"/>
                <a:sym typeface="Museo Sans 100"/>
              </a:rPr>
              <a:t> y </a:t>
            </a:r>
            <a:r>
              <a:rPr dirty="0" err="1">
                <a:latin typeface="Museo Sans 100"/>
                <a:ea typeface="Museo Sans 100"/>
                <a:cs typeface="Museo Sans 100"/>
                <a:sym typeface="Museo Sans 100"/>
              </a:rPr>
              <a:t>Articulación</a:t>
            </a:r>
            <a:r>
              <a:rPr dirty="0">
                <a:latin typeface="Museo Sans 100"/>
                <a:ea typeface="Museo Sans 100"/>
                <a:cs typeface="Museo Sans 100"/>
                <a:sym typeface="Museo Sans 100"/>
              </a:rPr>
              <a:t> de las </a:t>
            </a:r>
            <a:r>
              <a:rPr dirty="0" err="1">
                <a:latin typeface="Museo Sans 100"/>
                <a:ea typeface="Museo Sans 100"/>
                <a:cs typeface="Museo Sans 100"/>
                <a:sym typeface="Museo Sans 100"/>
              </a:rPr>
              <a:t>Unidades</a:t>
            </a:r>
            <a:r>
              <a:rPr dirty="0">
                <a:latin typeface="Museo Sans 100"/>
                <a:ea typeface="Museo Sans 100"/>
                <a:cs typeface="Museo Sans 100"/>
                <a:sym typeface="Museo Sans 100"/>
              </a:rPr>
              <a:t> de </a:t>
            </a:r>
            <a:r>
              <a:rPr dirty="0" err="1">
                <a:latin typeface="Museo Sans 100"/>
                <a:ea typeface="Museo Sans 100"/>
                <a:cs typeface="Museo Sans 100"/>
                <a:sym typeface="Museo Sans 100"/>
              </a:rPr>
              <a:t>Género</a:t>
            </a:r>
            <a:r>
              <a:rPr dirty="0">
                <a:latin typeface="Museo Sans 100"/>
                <a:ea typeface="Museo Sans 100"/>
                <a:cs typeface="Museo Sans 100"/>
                <a:sym typeface="Museo Sans 100"/>
              </a:rPr>
              <a:t> (UG) y </a:t>
            </a:r>
            <a:r>
              <a:rPr dirty="0" err="1">
                <a:latin typeface="Museo Sans 100"/>
                <a:ea typeface="Museo Sans 100"/>
                <a:cs typeface="Museo Sans 100"/>
                <a:sym typeface="Museo Sans 100"/>
              </a:rPr>
              <a:t>los</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Comités</a:t>
            </a:r>
            <a:r>
              <a:rPr dirty="0">
                <a:latin typeface="Museo Sans 100"/>
                <a:ea typeface="Museo Sans 100"/>
                <a:cs typeface="Museo Sans 100"/>
                <a:sym typeface="Museo Sans 100"/>
              </a:rPr>
              <a:t> de </a:t>
            </a:r>
            <a:r>
              <a:rPr dirty="0" err="1">
                <a:latin typeface="Museo Sans 100"/>
                <a:ea typeface="Museo Sans 100"/>
                <a:cs typeface="Museo Sans 100"/>
                <a:sym typeface="Museo Sans 100"/>
              </a:rPr>
              <a:t>Seguridad</a:t>
            </a:r>
            <a:r>
              <a:rPr dirty="0">
                <a:latin typeface="Museo Sans 100"/>
                <a:ea typeface="Museo Sans 100"/>
                <a:cs typeface="Museo Sans 100"/>
                <a:sym typeface="Museo Sans 100"/>
              </a:rPr>
              <a:t> y </a:t>
            </a:r>
            <a:r>
              <a:rPr dirty="0" err="1">
                <a:latin typeface="Museo Sans 100"/>
                <a:ea typeface="Museo Sans 100"/>
                <a:cs typeface="Museo Sans 100"/>
                <a:sym typeface="Museo Sans 100"/>
              </a:rPr>
              <a:t>Salud</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Ocupacional</a:t>
            </a:r>
            <a:r>
              <a:rPr dirty="0">
                <a:latin typeface="Museo Sans 100"/>
                <a:ea typeface="Museo Sans 100"/>
                <a:cs typeface="Museo Sans 100"/>
                <a:sym typeface="Museo Sans 100"/>
              </a:rPr>
              <a:t> (CSSO).</a:t>
            </a:r>
            <a:endParaRPr sz="2400" dirty="0">
              <a:solidFill>
                <a:srgbClr val="44546A"/>
              </a:solidFill>
              <a:latin typeface="Open Sans Light"/>
              <a:ea typeface="Open Sans Light"/>
              <a:cs typeface="Open Sans Light"/>
              <a:sym typeface="Open Sans Light"/>
            </a:endParaRPr>
          </a:p>
          <a:p>
            <a:pPr lvl="0" defTabSz="1087636">
              <a:lnSpc>
                <a:spcPct val="120000"/>
              </a:lnSpc>
              <a:spcBef>
                <a:spcPts val="400"/>
              </a:spcBef>
            </a:pPr>
            <a:r>
              <a:rPr dirty="0" err="1">
                <a:latin typeface="Museo Sans 100"/>
                <a:ea typeface="Museo Sans 100"/>
                <a:cs typeface="Museo Sans 100"/>
                <a:sym typeface="Museo Sans 100"/>
              </a:rPr>
              <a:t>Aprobados</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Lineamientos</a:t>
            </a:r>
            <a:r>
              <a:rPr dirty="0">
                <a:latin typeface="Museo Sans 100"/>
                <a:ea typeface="Museo Sans 100"/>
                <a:cs typeface="Museo Sans 100"/>
                <a:sym typeface="Museo Sans 100"/>
              </a:rPr>
              <a:t> para la </a:t>
            </a:r>
            <a:r>
              <a:rPr dirty="0" err="1">
                <a:latin typeface="Museo Sans 100"/>
                <a:ea typeface="Museo Sans 100"/>
                <a:cs typeface="Museo Sans 100"/>
                <a:sym typeface="Museo Sans 100"/>
              </a:rPr>
              <a:t>referencia</a:t>
            </a:r>
            <a:r>
              <a:rPr dirty="0">
                <a:latin typeface="Museo Sans 100"/>
                <a:ea typeface="Museo Sans 100"/>
                <a:cs typeface="Museo Sans 100"/>
                <a:sym typeface="Museo Sans 100"/>
              </a:rPr>
              <a:t> y contra </a:t>
            </a:r>
            <a:r>
              <a:rPr dirty="0" err="1">
                <a:latin typeface="Museo Sans 100"/>
                <a:ea typeface="Museo Sans 100"/>
                <a:cs typeface="Museo Sans 100"/>
                <a:sym typeface="Museo Sans 100"/>
              </a:rPr>
              <a:t>referencia</a:t>
            </a:r>
            <a:r>
              <a:rPr dirty="0">
                <a:latin typeface="Museo Sans 100"/>
                <a:ea typeface="Museo Sans 100"/>
                <a:cs typeface="Museo Sans 100"/>
                <a:sym typeface="Museo Sans 100"/>
              </a:rPr>
              <a:t> de </a:t>
            </a:r>
            <a:r>
              <a:rPr dirty="0" err="1">
                <a:latin typeface="Museo Sans 100"/>
                <a:ea typeface="Museo Sans 100"/>
                <a:cs typeface="Museo Sans 100"/>
                <a:sym typeface="Museo Sans 100"/>
              </a:rPr>
              <a:t>mujeres</a:t>
            </a:r>
            <a:r>
              <a:rPr dirty="0">
                <a:latin typeface="Museo Sans 100"/>
                <a:ea typeface="Museo Sans 100"/>
                <a:cs typeface="Museo Sans 100"/>
                <a:sym typeface="Museo Sans 100"/>
              </a:rPr>
              <a:t> que </a:t>
            </a:r>
            <a:r>
              <a:rPr dirty="0" err="1">
                <a:latin typeface="Museo Sans 100"/>
                <a:ea typeface="Museo Sans 100"/>
                <a:cs typeface="Museo Sans 100"/>
                <a:sym typeface="Museo Sans 100"/>
              </a:rPr>
              <a:t>enfrenan</a:t>
            </a:r>
            <a:r>
              <a:rPr dirty="0">
                <a:latin typeface="Museo Sans 100"/>
                <a:ea typeface="Museo Sans 100"/>
                <a:cs typeface="Museo Sans 100"/>
                <a:sym typeface="Museo Sans 100"/>
              </a:rPr>
              <a:t> </a:t>
            </a:r>
            <a:r>
              <a:rPr dirty="0" err="1">
                <a:latin typeface="Museo Sans 100"/>
                <a:ea typeface="Museo Sans 100"/>
                <a:cs typeface="Museo Sans 100"/>
                <a:sym typeface="Museo Sans 100"/>
              </a:rPr>
              <a:t>violencia</a:t>
            </a:r>
            <a:r>
              <a:rPr dirty="0">
                <a:latin typeface="Museo Sans 100"/>
                <a:ea typeface="Museo Sans 100"/>
                <a:cs typeface="Museo Sans 100"/>
                <a:sym typeface="Museo Sans 100"/>
              </a:rPr>
              <a:t>.</a:t>
            </a:r>
          </a:p>
        </p:txBody>
      </p:sp>
      <p:sp>
        <p:nvSpPr>
          <p:cNvPr id="144" name="Shape 144"/>
          <p:cNvSpPr/>
          <p:nvPr/>
        </p:nvSpPr>
        <p:spPr>
          <a:xfrm>
            <a:off x="4035040" y="2997456"/>
            <a:ext cx="6856025" cy="710962"/>
          </a:xfrm>
          <a:prstGeom prst="rect">
            <a:avLst/>
          </a:prstGeom>
          <a:ln w="12700">
            <a:miter lim="400000"/>
          </a:ln>
          <a:extLst>
            <a:ext uri="{C572A759-6A51-4108-AA02-DFA0A04FC94B}">
              <ma14:wrappingTextBoxFlag xmlns="" xmlns:ma14="http://schemas.microsoft.com/office/mac/drawingml/2011/main" val="1"/>
            </a:ext>
          </a:extLst>
        </p:spPr>
        <p:txBody>
          <a:bodyPr wrap="square" lIns="22859" tIns="22859" rIns="22859" bIns="22859" anchor="ctr">
            <a:spAutoFit/>
          </a:bodyPr>
          <a:lstStyle>
            <a:lvl1pPr defTabSz="1087636">
              <a:lnSpc>
                <a:spcPct val="120000"/>
              </a:lnSpc>
              <a:spcBef>
                <a:spcPts val="400"/>
              </a:spcBef>
              <a:defRPr>
                <a:latin typeface="Museo Sans 100"/>
                <a:ea typeface="Museo Sans 100"/>
                <a:cs typeface="Museo Sans 100"/>
                <a:sym typeface="Museo Sans 100"/>
              </a:defRPr>
            </a:lvl1pPr>
          </a:lstStyle>
          <a:p>
            <a:pPr lvl="0"/>
            <a:r>
              <a:rPr dirty="0" err="1"/>
              <a:t>Aprobación</a:t>
            </a:r>
            <a:r>
              <a:rPr dirty="0"/>
              <a:t> del Plan </a:t>
            </a:r>
            <a:r>
              <a:rPr dirty="0" err="1"/>
              <a:t>Quinquenal</a:t>
            </a:r>
            <a:r>
              <a:rPr dirty="0"/>
              <a:t> (2016-2021) de la </a:t>
            </a:r>
            <a:r>
              <a:rPr dirty="0" err="1"/>
              <a:t>Política</a:t>
            </a:r>
            <a:r>
              <a:rPr dirty="0"/>
              <a:t> Nacional para </a:t>
            </a:r>
            <a:r>
              <a:rPr dirty="0" err="1"/>
              <a:t>una</a:t>
            </a:r>
            <a:r>
              <a:rPr dirty="0"/>
              <a:t> Vida Libre de Violencia para las </a:t>
            </a:r>
            <a:r>
              <a:rPr dirty="0" err="1"/>
              <a:t>mujeres</a:t>
            </a:r>
            <a:endParaRPr dirty="0"/>
          </a:p>
        </p:txBody>
      </p:sp>
      <p:sp>
        <p:nvSpPr>
          <p:cNvPr id="145" name="Shape 145"/>
          <p:cNvSpPr/>
          <p:nvPr/>
        </p:nvSpPr>
        <p:spPr>
          <a:xfrm>
            <a:off x="4035041" y="1859113"/>
            <a:ext cx="6666546" cy="315893"/>
          </a:xfrm>
          <a:prstGeom prst="rect">
            <a:avLst/>
          </a:prstGeom>
          <a:ln w="12700">
            <a:miter lim="400000"/>
          </a:ln>
          <a:extLst>
            <a:ext uri="{C572A759-6A51-4108-AA02-DFA0A04FC94B}">
              <ma14:wrappingTextBoxFlag xmlns="" xmlns:ma14="http://schemas.microsoft.com/office/mac/drawingml/2011/main" val="1"/>
            </a:ext>
          </a:extLst>
        </p:spPr>
        <p:txBody>
          <a:bodyPr lIns="22859" tIns="22859" rIns="22859" bIns="22859" anchor="ctr">
            <a:spAutoFit/>
          </a:bodyPr>
          <a:lstStyle>
            <a:lvl1pPr defTabSz="1087636">
              <a:lnSpc>
                <a:spcPts val="2000"/>
              </a:lnSpc>
              <a:spcBef>
                <a:spcPts val="400"/>
              </a:spcBef>
              <a:defRPr>
                <a:latin typeface="Open Sans Light"/>
                <a:ea typeface="Open Sans Light"/>
                <a:cs typeface="Open Sans Light"/>
                <a:sym typeface="Open Sans Light"/>
              </a:defRPr>
            </a:lvl1pPr>
          </a:lstStyle>
          <a:p>
            <a:pPr lvl="0"/>
            <a:r>
              <a:t>Instalación de la Comisión Técnica Especializada</a:t>
            </a:r>
          </a:p>
        </p:txBody>
      </p:sp>
      <p:sp>
        <p:nvSpPr>
          <p:cNvPr id="146" name="Shape 146"/>
          <p:cNvSpPr/>
          <p:nvPr/>
        </p:nvSpPr>
        <p:spPr>
          <a:xfrm>
            <a:off x="2101810" y="1703511"/>
            <a:ext cx="782202" cy="4597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lgn="ctr">
              <a:defRPr sz="2400" b="1">
                <a:solidFill>
                  <a:srgbClr val="002060"/>
                </a:solidFill>
                <a:latin typeface="Poppins SemiBold"/>
                <a:ea typeface="Poppins SemiBold"/>
                <a:cs typeface="Poppins SemiBold"/>
                <a:sym typeface="Poppins SemiBold"/>
              </a:defRPr>
            </a:lvl1pPr>
          </a:lstStyle>
          <a:p>
            <a:pPr lvl="0">
              <a:defRPr sz="1800" b="0">
                <a:solidFill>
                  <a:srgbClr val="000000"/>
                </a:solidFill>
              </a:defRPr>
            </a:pPr>
            <a:r>
              <a:rPr sz="2400" b="1">
                <a:solidFill>
                  <a:srgbClr val="002060"/>
                </a:solidFill>
              </a:rPr>
              <a:t>2012</a:t>
            </a:r>
          </a:p>
        </p:txBody>
      </p:sp>
      <p:sp>
        <p:nvSpPr>
          <p:cNvPr id="147" name="Shape 147"/>
          <p:cNvSpPr/>
          <p:nvPr/>
        </p:nvSpPr>
        <p:spPr>
          <a:xfrm>
            <a:off x="2101810" y="3039544"/>
            <a:ext cx="782202" cy="4597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lgn="ctr">
              <a:defRPr sz="2400" b="1">
                <a:solidFill>
                  <a:srgbClr val="FF0000"/>
                </a:solidFill>
                <a:latin typeface="Poppins SemiBold"/>
                <a:ea typeface="Poppins SemiBold"/>
                <a:cs typeface="Poppins SemiBold"/>
                <a:sym typeface="Poppins SemiBold"/>
              </a:defRPr>
            </a:lvl1pPr>
          </a:lstStyle>
          <a:p>
            <a:pPr lvl="0">
              <a:defRPr sz="1800" b="0">
                <a:solidFill>
                  <a:srgbClr val="000000"/>
                </a:solidFill>
              </a:defRPr>
            </a:pPr>
            <a:r>
              <a:rPr sz="2400" b="1">
                <a:solidFill>
                  <a:srgbClr val="FF0000"/>
                </a:solidFill>
              </a:rPr>
              <a:t>2016</a:t>
            </a:r>
          </a:p>
        </p:txBody>
      </p:sp>
      <p:sp>
        <p:nvSpPr>
          <p:cNvPr id="148" name="Shape 148"/>
          <p:cNvSpPr/>
          <p:nvPr/>
        </p:nvSpPr>
        <p:spPr>
          <a:xfrm>
            <a:off x="1917083" y="4419303"/>
            <a:ext cx="2009921" cy="45974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lgn="ctr">
              <a:defRPr sz="2400" b="1">
                <a:solidFill>
                  <a:srgbClr val="548235"/>
                </a:solidFill>
                <a:latin typeface="Poppins SemiBold"/>
                <a:ea typeface="Poppins SemiBold"/>
                <a:cs typeface="Poppins SemiBold"/>
                <a:sym typeface="Poppins SemiBold"/>
              </a:defRPr>
            </a:lvl1pPr>
          </a:lstStyle>
          <a:p>
            <a:pPr lvl="0">
              <a:defRPr sz="1800" b="0">
                <a:solidFill>
                  <a:srgbClr val="000000"/>
                </a:solidFill>
              </a:defRPr>
            </a:pPr>
            <a:r>
              <a:rPr sz="2400" b="1">
                <a:solidFill>
                  <a:srgbClr val="548235"/>
                </a:solidFill>
              </a:rPr>
              <a:t>2018 –2019</a:t>
            </a:r>
          </a:p>
        </p:txBody>
      </p:sp>
      <p:sp>
        <p:nvSpPr>
          <p:cNvPr id="149" name="Shape 149"/>
          <p:cNvSpPr/>
          <p:nvPr/>
        </p:nvSpPr>
        <p:spPr>
          <a:xfrm>
            <a:off x="742053" y="1717338"/>
            <a:ext cx="570308" cy="5994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3300" b="1">
                <a:solidFill>
                  <a:srgbClr val="002060"/>
                </a:solidFill>
                <a:latin typeface="Poppins"/>
                <a:ea typeface="Poppins"/>
                <a:cs typeface="Poppins"/>
                <a:sym typeface="Poppins"/>
              </a:defRPr>
            </a:lvl1pPr>
          </a:lstStyle>
          <a:p>
            <a:pPr lvl="0">
              <a:defRPr sz="1800" b="0">
                <a:solidFill>
                  <a:srgbClr val="000000"/>
                </a:solidFill>
              </a:defRPr>
            </a:pPr>
            <a:r>
              <a:rPr sz="3300" b="1">
                <a:solidFill>
                  <a:srgbClr val="002060"/>
                </a:solidFill>
              </a:rPr>
              <a:t>01</a:t>
            </a:r>
          </a:p>
        </p:txBody>
      </p:sp>
      <p:sp>
        <p:nvSpPr>
          <p:cNvPr id="150" name="Shape 150"/>
          <p:cNvSpPr/>
          <p:nvPr/>
        </p:nvSpPr>
        <p:spPr>
          <a:xfrm>
            <a:off x="742053" y="3056407"/>
            <a:ext cx="570308" cy="5994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3300" b="1">
                <a:solidFill>
                  <a:srgbClr val="FF0000"/>
                </a:solidFill>
                <a:latin typeface="Poppins"/>
                <a:ea typeface="Poppins"/>
                <a:cs typeface="Poppins"/>
                <a:sym typeface="Poppins"/>
              </a:defRPr>
            </a:lvl1pPr>
          </a:lstStyle>
          <a:p>
            <a:pPr lvl="0">
              <a:defRPr sz="1800" b="0">
                <a:solidFill>
                  <a:srgbClr val="000000"/>
                </a:solidFill>
              </a:defRPr>
            </a:pPr>
            <a:r>
              <a:rPr sz="3300" b="1">
                <a:solidFill>
                  <a:srgbClr val="FF0000"/>
                </a:solidFill>
              </a:rPr>
              <a:t>02</a:t>
            </a:r>
          </a:p>
        </p:txBody>
      </p:sp>
      <p:sp>
        <p:nvSpPr>
          <p:cNvPr id="151" name="Shape 151"/>
          <p:cNvSpPr/>
          <p:nvPr/>
        </p:nvSpPr>
        <p:spPr>
          <a:xfrm>
            <a:off x="742053" y="4392945"/>
            <a:ext cx="570308" cy="59944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lvl1pPr algn="ctr">
              <a:defRPr sz="3300" b="1">
                <a:solidFill>
                  <a:srgbClr val="548235"/>
                </a:solidFill>
                <a:latin typeface="Poppins"/>
                <a:ea typeface="Poppins"/>
                <a:cs typeface="Poppins"/>
                <a:sym typeface="Poppins"/>
              </a:defRPr>
            </a:lvl1pPr>
          </a:lstStyle>
          <a:p>
            <a:pPr lvl="0">
              <a:defRPr sz="1800" b="0">
                <a:solidFill>
                  <a:srgbClr val="000000"/>
                </a:solidFill>
              </a:defRPr>
            </a:pPr>
            <a:r>
              <a:rPr sz="3300" b="1">
                <a:solidFill>
                  <a:srgbClr val="548235"/>
                </a:solidFill>
              </a:rPr>
              <a:t>03</a:t>
            </a:r>
          </a:p>
        </p:txBody>
      </p:sp>
      <p:sp>
        <p:nvSpPr>
          <p:cNvPr id="152" name="Shape 152"/>
          <p:cNvSpPr/>
          <p:nvPr/>
        </p:nvSpPr>
        <p:spPr>
          <a:xfrm>
            <a:off x="3022416" y="1614471"/>
            <a:ext cx="824069" cy="824071"/>
          </a:xfrm>
          <a:custGeom>
            <a:avLst/>
            <a:gdLst/>
            <a:ahLst/>
            <a:cxnLst>
              <a:cxn ang="0">
                <a:pos x="wd2" y="hd2"/>
              </a:cxn>
              <a:cxn ang="5400000">
                <a:pos x="wd2" y="hd2"/>
              </a:cxn>
              <a:cxn ang="10800000">
                <a:pos x="wd2" y="hd2"/>
              </a:cxn>
              <a:cxn ang="16200000">
                <a:pos x="wd2" y="hd2"/>
              </a:cxn>
            </a:cxnLst>
            <a:rect l="0" t="0" r="r" b="b"/>
            <a:pathLst>
              <a:path w="21600" h="21600" extrusionOk="0">
                <a:moveTo>
                  <a:pt x="19917" y="21600"/>
                </a:moveTo>
                <a:lnTo>
                  <a:pt x="1694" y="21600"/>
                </a:lnTo>
                <a:cubicBezTo>
                  <a:pt x="761" y="21600"/>
                  <a:pt x="0" y="20839"/>
                  <a:pt x="0" y="19917"/>
                </a:cubicBezTo>
                <a:lnTo>
                  <a:pt x="0" y="1683"/>
                </a:lnTo>
                <a:cubicBezTo>
                  <a:pt x="0" y="761"/>
                  <a:pt x="761" y="0"/>
                  <a:pt x="1694" y="0"/>
                </a:cubicBezTo>
                <a:lnTo>
                  <a:pt x="19917" y="0"/>
                </a:lnTo>
                <a:cubicBezTo>
                  <a:pt x="20839" y="0"/>
                  <a:pt x="21600" y="761"/>
                  <a:pt x="21600" y="1683"/>
                </a:cubicBezTo>
                <a:lnTo>
                  <a:pt x="21600" y="19917"/>
                </a:lnTo>
                <a:cubicBezTo>
                  <a:pt x="21600" y="20839"/>
                  <a:pt x="20839" y="21600"/>
                  <a:pt x="19917" y="21600"/>
                </a:cubicBezTo>
              </a:path>
            </a:pathLst>
          </a:custGeom>
          <a:solidFill>
            <a:srgbClr val="002060"/>
          </a:solidFill>
          <a:ln w="12700">
            <a:miter lim="400000"/>
          </a:ln>
        </p:spPr>
        <p:txBody>
          <a:bodyPr lIns="0" tIns="0" rIns="0" bIns="0" anchor="ctr"/>
          <a:lstStyle/>
          <a:p>
            <a:pPr lvl="0">
              <a:defRPr sz="3200">
                <a:latin typeface="Open Sans Light"/>
                <a:ea typeface="Open Sans Light"/>
                <a:cs typeface="Open Sans Light"/>
                <a:sym typeface="Open Sans Light"/>
              </a:defRPr>
            </a:pPr>
            <a:endParaRPr/>
          </a:p>
        </p:txBody>
      </p:sp>
      <p:sp>
        <p:nvSpPr>
          <p:cNvPr id="153" name="Shape 153"/>
          <p:cNvSpPr/>
          <p:nvPr/>
        </p:nvSpPr>
        <p:spPr>
          <a:xfrm>
            <a:off x="3263550" y="5082276"/>
            <a:ext cx="393204" cy="447275"/>
          </a:xfrm>
          <a:custGeom>
            <a:avLst/>
            <a:gdLst/>
            <a:ahLst/>
            <a:cxnLst>
              <a:cxn ang="0">
                <a:pos x="wd2" y="hd2"/>
              </a:cxn>
              <a:cxn ang="5400000">
                <a:pos x="wd2" y="hd2"/>
              </a:cxn>
              <a:cxn ang="10800000">
                <a:pos x="wd2" y="hd2"/>
              </a:cxn>
              <a:cxn ang="16200000">
                <a:pos x="wd2" y="hd2"/>
              </a:cxn>
            </a:cxnLst>
            <a:rect l="0" t="0" r="r" b="b"/>
            <a:pathLst>
              <a:path w="21600" h="21600" extrusionOk="0">
                <a:moveTo>
                  <a:pt x="1964" y="16800"/>
                </a:moveTo>
                <a:cubicBezTo>
                  <a:pt x="859" y="16800"/>
                  <a:pt x="0" y="17850"/>
                  <a:pt x="0" y="19200"/>
                </a:cubicBezTo>
                <a:cubicBezTo>
                  <a:pt x="0" y="20550"/>
                  <a:pt x="859" y="21600"/>
                  <a:pt x="1964" y="21600"/>
                </a:cubicBezTo>
                <a:cubicBezTo>
                  <a:pt x="3068" y="21600"/>
                  <a:pt x="3927" y="20550"/>
                  <a:pt x="3927" y="19200"/>
                </a:cubicBezTo>
                <a:cubicBezTo>
                  <a:pt x="3927" y="17850"/>
                  <a:pt x="3068" y="16800"/>
                  <a:pt x="1964" y="16800"/>
                </a:cubicBezTo>
                <a:moveTo>
                  <a:pt x="1964" y="20400"/>
                </a:moveTo>
                <a:cubicBezTo>
                  <a:pt x="1473" y="20400"/>
                  <a:pt x="982" y="19800"/>
                  <a:pt x="982" y="19200"/>
                </a:cubicBezTo>
                <a:cubicBezTo>
                  <a:pt x="982" y="18600"/>
                  <a:pt x="1473" y="18000"/>
                  <a:pt x="1964" y="18000"/>
                </a:cubicBezTo>
                <a:cubicBezTo>
                  <a:pt x="2455" y="18000"/>
                  <a:pt x="2945" y="18600"/>
                  <a:pt x="2945" y="19200"/>
                </a:cubicBezTo>
                <a:cubicBezTo>
                  <a:pt x="2945" y="19800"/>
                  <a:pt x="2455" y="20400"/>
                  <a:pt x="1964" y="20400"/>
                </a:cubicBezTo>
                <a:moveTo>
                  <a:pt x="7855" y="4800"/>
                </a:moveTo>
                <a:cubicBezTo>
                  <a:pt x="19636" y="4800"/>
                  <a:pt x="19636" y="4800"/>
                  <a:pt x="19636" y="4800"/>
                </a:cubicBezTo>
                <a:cubicBezTo>
                  <a:pt x="20741" y="4800"/>
                  <a:pt x="21600" y="3750"/>
                  <a:pt x="21600" y="2400"/>
                </a:cubicBezTo>
                <a:cubicBezTo>
                  <a:pt x="21600" y="1050"/>
                  <a:pt x="20741" y="0"/>
                  <a:pt x="19636" y="0"/>
                </a:cubicBezTo>
                <a:cubicBezTo>
                  <a:pt x="7855" y="0"/>
                  <a:pt x="7855" y="0"/>
                  <a:pt x="7855" y="0"/>
                </a:cubicBezTo>
                <a:cubicBezTo>
                  <a:pt x="6750" y="0"/>
                  <a:pt x="5891" y="1050"/>
                  <a:pt x="5891" y="2400"/>
                </a:cubicBezTo>
                <a:cubicBezTo>
                  <a:pt x="5891" y="3750"/>
                  <a:pt x="6750" y="4800"/>
                  <a:pt x="7855" y="4800"/>
                </a:cubicBezTo>
                <a:moveTo>
                  <a:pt x="7855" y="1200"/>
                </a:moveTo>
                <a:cubicBezTo>
                  <a:pt x="19636" y="1200"/>
                  <a:pt x="19636" y="1200"/>
                  <a:pt x="19636" y="1200"/>
                </a:cubicBezTo>
                <a:cubicBezTo>
                  <a:pt x="20127" y="1200"/>
                  <a:pt x="20618" y="1800"/>
                  <a:pt x="20618" y="2400"/>
                </a:cubicBezTo>
                <a:cubicBezTo>
                  <a:pt x="20618" y="3000"/>
                  <a:pt x="20127" y="3600"/>
                  <a:pt x="19636" y="3600"/>
                </a:cubicBezTo>
                <a:cubicBezTo>
                  <a:pt x="7855" y="3600"/>
                  <a:pt x="7855" y="3600"/>
                  <a:pt x="7855" y="3600"/>
                </a:cubicBezTo>
                <a:cubicBezTo>
                  <a:pt x="7364" y="3600"/>
                  <a:pt x="6873" y="3000"/>
                  <a:pt x="6873" y="2400"/>
                </a:cubicBezTo>
                <a:cubicBezTo>
                  <a:pt x="6873" y="1800"/>
                  <a:pt x="7364" y="1200"/>
                  <a:pt x="7855" y="1200"/>
                </a:cubicBezTo>
                <a:moveTo>
                  <a:pt x="19636" y="16800"/>
                </a:moveTo>
                <a:cubicBezTo>
                  <a:pt x="7855" y="16800"/>
                  <a:pt x="7855" y="16800"/>
                  <a:pt x="7855" y="16800"/>
                </a:cubicBezTo>
                <a:cubicBezTo>
                  <a:pt x="6750" y="16800"/>
                  <a:pt x="5891" y="17850"/>
                  <a:pt x="5891" y="19200"/>
                </a:cubicBezTo>
                <a:cubicBezTo>
                  <a:pt x="5891" y="20550"/>
                  <a:pt x="6750" y="21600"/>
                  <a:pt x="7855" y="21600"/>
                </a:cubicBezTo>
                <a:cubicBezTo>
                  <a:pt x="19636" y="21600"/>
                  <a:pt x="19636" y="21600"/>
                  <a:pt x="19636" y="21600"/>
                </a:cubicBezTo>
                <a:cubicBezTo>
                  <a:pt x="20741" y="21600"/>
                  <a:pt x="21600" y="20550"/>
                  <a:pt x="21600" y="19200"/>
                </a:cubicBezTo>
                <a:cubicBezTo>
                  <a:pt x="21600" y="17850"/>
                  <a:pt x="20741" y="16800"/>
                  <a:pt x="19636" y="16800"/>
                </a:cubicBezTo>
                <a:moveTo>
                  <a:pt x="19636" y="20400"/>
                </a:moveTo>
                <a:cubicBezTo>
                  <a:pt x="7855" y="20400"/>
                  <a:pt x="7855" y="20400"/>
                  <a:pt x="7855" y="20400"/>
                </a:cubicBezTo>
                <a:cubicBezTo>
                  <a:pt x="7364" y="20400"/>
                  <a:pt x="6873" y="19800"/>
                  <a:pt x="6873" y="19200"/>
                </a:cubicBezTo>
                <a:cubicBezTo>
                  <a:pt x="6873" y="18600"/>
                  <a:pt x="7364" y="18000"/>
                  <a:pt x="7855" y="18000"/>
                </a:cubicBezTo>
                <a:cubicBezTo>
                  <a:pt x="19636" y="18000"/>
                  <a:pt x="19636" y="18000"/>
                  <a:pt x="19636" y="18000"/>
                </a:cubicBezTo>
                <a:cubicBezTo>
                  <a:pt x="20127" y="18000"/>
                  <a:pt x="20618" y="18600"/>
                  <a:pt x="20618" y="19200"/>
                </a:cubicBezTo>
                <a:cubicBezTo>
                  <a:pt x="20618" y="19800"/>
                  <a:pt x="20127" y="20400"/>
                  <a:pt x="19636" y="20400"/>
                </a:cubicBezTo>
                <a:moveTo>
                  <a:pt x="19636" y="8400"/>
                </a:moveTo>
                <a:cubicBezTo>
                  <a:pt x="7855" y="8400"/>
                  <a:pt x="7855" y="8400"/>
                  <a:pt x="7855" y="8400"/>
                </a:cubicBezTo>
                <a:cubicBezTo>
                  <a:pt x="6750" y="8400"/>
                  <a:pt x="5891" y="9450"/>
                  <a:pt x="5891" y="10800"/>
                </a:cubicBezTo>
                <a:cubicBezTo>
                  <a:pt x="5891" y="12150"/>
                  <a:pt x="6750" y="13200"/>
                  <a:pt x="7855" y="13200"/>
                </a:cubicBezTo>
                <a:cubicBezTo>
                  <a:pt x="19636" y="13200"/>
                  <a:pt x="19636" y="13200"/>
                  <a:pt x="19636" y="13200"/>
                </a:cubicBezTo>
                <a:cubicBezTo>
                  <a:pt x="20741" y="13200"/>
                  <a:pt x="21600" y="12150"/>
                  <a:pt x="21600" y="10800"/>
                </a:cubicBezTo>
                <a:cubicBezTo>
                  <a:pt x="21600" y="9450"/>
                  <a:pt x="20741" y="8400"/>
                  <a:pt x="19636" y="8400"/>
                </a:cubicBezTo>
                <a:moveTo>
                  <a:pt x="19636" y="12000"/>
                </a:moveTo>
                <a:cubicBezTo>
                  <a:pt x="7855" y="12000"/>
                  <a:pt x="7855" y="12000"/>
                  <a:pt x="7855" y="12000"/>
                </a:cubicBezTo>
                <a:cubicBezTo>
                  <a:pt x="7364" y="12000"/>
                  <a:pt x="6873" y="11400"/>
                  <a:pt x="6873" y="10800"/>
                </a:cubicBezTo>
                <a:cubicBezTo>
                  <a:pt x="6873" y="10200"/>
                  <a:pt x="7364" y="9600"/>
                  <a:pt x="7855" y="9600"/>
                </a:cubicBezTo>
                <a:cubicBezTo>
                  <a:pt x="19636" y="9600"/>
                  <a:pt x="19636" y="9600"/>
                  <a:pt x="19636" y="9600"/>
                </a:cubicBezTo>
                <a:cubicBezTo>
                  <a:pt x="20127" y="9600"/>
                  <a:pt x="20618" y="10200"/>
                  <a:pt x="20618" y="10800"/>
                </a:cubicBezTo>
                <a:cubicBezTo>
                  <a:pt x="20618" y="11400"/>
                  <a:pt x="20127" y="12000"/>
                  <a:pt x="19636" y="12000"/>
                </a:cubicBezTo>
                <a:moveTo>
                  <a:pt x="1964" y="8400"/>
                </a:moveTo>
                <a:cubicBezTo>
                  <a:pt x="859" y="8400"/>
                  <a:pt x="0" y="9450"/>
                  <a:pt x="0" y="10800"/>
                </a:cubicBezTo>
                <a:cubicBezTo>
                  <a:pt x="0" y="12150"/>
                  <a:pt x="859" y="13200"/>
                  <a:pt x="1964" y="13200"/>
                </a:cubicBezTo>
                <a:cubicBezTo>
                  <a:pt x="3068" y="13200"/>
                  <a:pt x="3927" y="12150"/>
                  <a:pt x="3927" y="10800"/>
                </a:cubicBezTo>
                <a:cubicBezTo>
                  <a:pt x="3927" y="9450"/>
                  <a:pt x="3068" y="8400"/>
                  <a:pt x="1964" y="8400"/>
                </a:cubicBezTo>
                <a:moveTo>
                  <a:pt x="1964" y="12000"/>
                </a:moveTo>
                <a:cubicBezTo>
                  <a:pt x="1473" y="12000"/>
                  <a:pt x="982" y="11400"/>
                  <a:pt x="982" y="10800"/>
                </a:cubicBezTo>
                <a:cubicBezTo>
                  <a:pt x="982" y="10200"/>
                  <a:pt x="1473" y="9600"/>
                  <a:pt x="1964" y="9600"/>
                </a:cubicBezTo>
                <a:cubicBezTo>
                  <a:pt x="2455" y="9600"/>
                  <a:pt x="2945" y="10200"/>
                  <a:pt x="2945" y="10800"/>
                </a:cubicBezTo>
                <a:cubicBezTo>
                  <a:pt x="2945" y="11400"/>
                  <a:pt x="2455" y="12000"/>
                  <a:pt x="1964" y="12000"/>
                </a:cubicBezTo>
                <a:moveTo>
                  <a:pt x="1964" y="0"/>
                </a:moveTo>
                <a:cubicBezTo>
                  <a:pt x="859" y="0"/>
                  <a:pt x="0" y="1050"/>
                  <a:pt x="0" y="2400"/>
                </a:cubicBezTo>
                <a:cubicBezTo>
                  <a:pt x="0" y="3750"/>
                  <a:pt x="859" y="4800"/>
                  <a:pt x="1964" y="4800"/>
                </a:cubicBezTo>
                <a:cubicBezTo>
                  <a:pt x="3068" y="4800"/>
                  <a:pt x="3927" y="3750"/>
                  <a:pt x="3927" y="2400"/>
                </a:cubicBezTo>
                <a:cubicBezTo>
                  <a:pt x="3927" y="1050"/>
                  <a:pt x="3068" y="0"/>
                  <a:pt x="1964" y="0"/>
                </a:cubicBezTo>
                <a:moveTo>
                  <a:pt x="1964" y="3600"/>
                </a:moveTo>
                <a:cubicBezTo>
                  <a:pt x="1473" y="3600"/>
                  <a:pt x="982" y="3000"/>
                  <a:pt x="982" y="2400"/>
                </a:cubicBezTo>
                <a:cubicBezTo>
                  <a:pt x="982" y="1800"/>
                  <a:pt x="1473" y="1200"/>
                  <a:pt x="1964" y="1200"/>
                </a:cubicBezTo>
                <a:cubicBezTo>
                  <a:pt x="2455" y="1200"/>
                  <a:pt x="2945" y="1800"/>
                  <a:pt x="2945" y="2400"/>
                </a:cubicBezTo>
                <a:cubicBezTo>
                  <a:pt x="2945" y="3000"/>
                  <a:pt x="2455" y="3600"/>
                  <a:pt x="1964" y="3600"/>
                </a:cubicBezTo>
              </a:path>
            </a:pathLst>
          </a:custGeom>
          <a:solidFill>
            <a:srgbClr val="FFFFFF"/>
          </a:solidFill>
          <a:ln w="12700">
            <a:miter lim="400000"/>
          </a:ln>
        </p:spPr>
        <p:txBody>
          <a:bodyPr lIns="0" tIns="0" rIns="0" bIns="0"/>
          <a:lstStyle/>
          <a:p>
            <a:pPr lvl="0">
              <a:defRPr b="1">
                <a:solidFill>
                  <a:srgbClr val="FFFFFF"/>
                </a:solidFill>
              </a:defRPr>
            </a:pPr>
            <a:endParaRPr/>
          </a:p>
        </p:txBody>
      </p:sp>
      <p:sp>
        <p:nvSpPr>
          <p:cNvPr id="154" name="Shape 154"/>
          <p:cNvSpPr/>
          <p:nvPr/>
        </p:nvSpPr>
        <p:spPr>
          <a:xfrm>
            <a:off x="3212849" y="1764551"/>
            <a:ext cx="407329" cy="409740"/>
          </a:xfrm>
          <a:custGeom>
            <a:avLst/>
            <a:gdLst/>
            <a:ahLst/>
            <a:cxnLst>
              <a:cxn ang="0">
                <a:pos x="wd2" y="hd2"/>
              </a:cxn>
              <a:cxn ang="5400000">
                <a:pos x="wd2" y="hd2"/>
              </a:cxn>
              <a:cxn ang="10800000">
                <a:pos x="wd2" y="hd2"/>
              </a:cxn>
              <a:cxn ang="16200000">
                <a:pos x="wd2" y="hd2"/>
              </a:cxn>
            </a:cxnLst>
            <a:rect l="0" t="0" r="r" b="b"/>
            <a:pathLst>
              <a:path w="21600" h="21600" extrusionOk="0">
                <a:moveTo>
                  <a:pt x="9818" y="5891"/>
                </a:moveTo>
                <a:cubicBezTo>
                  <a:pt x="11782" y="5891"/>
                  <a:pt x="11782" y="5891"/>
                  <a:pt x="11782" y="5891"/>
                </a:cubicBezTo>
                <a:cubicBezTo>
                  <a:pt x="12886" y="5891"/>
                  <a:pt x="13745" y="5032"/>
                  <a:pt x="13745" y="3927"/>
                </a:cubicBezTo>
                <a:cubicBezTo>
                  <a:pt x="13745" y="1964"/>
                  <a:pt x="13745" y="1964"/>
                  <a:pt x="13745" y="1964"/>
                </a:cubicBezTo>
                <a:cubicBezTo>
                  <a:pt x="13745" y="859"/>
                  <a:pt x="12886" y="0"/>
                  <a:pt x="11782" y="0"/>
                </a:cubicBezTo>
                <a:cubicBezTo>
                  <a:pt x="9818" y="0"/>
                  <a:pt x="9818" y="0"/>
                  <a:pt x="9818" y="0"/>
                </a:cubicBezTo>
                <a:cubicBezTo>
                  <a:pt x="8714" y="0"/>
                  <a:pt x="7855" y="859"/>
                  <a:pt x="7855" y="1964"/>
                </a:cubicBezTo>
                <a:cubicBezTo>
                  <a:pt x="7855" y="3927"/>
                  <a:pt x="7855" y="3927"/>
                  <a:pt x="7855" y="3927"/>
                </a:cubicBezTo>
                <a:cubicBezTo>
                  <a:pt x="7855" y="5032"/>
                  <a:pt x="8714" y="5891"/>
                  <a:pt x="9818" y="5891"/>
                </a:cubicBezTo>
                <a:moveTo>
                  <a:pt x="8836" y="1964"/>
                </a:moveTo>
                <a:cubicBezTo>
                  <a:pt x="8836" y="1473"/>
                  <a:pt x="9327" y="982"/>
                  <a:pt x="9818" y="982"/>
                </a:cubicBezTo>
                <a:cubicBezTo>
                  <a:pt x="11782" y="982"/>
                  <a:pt x="11782" y="982"/>
                  <a:pt x="11782" y="982"/>
                </a:cubicBezTo>
                <a:cubicBezTo>
                  <a:pt x="12273" y="982"/>
                  <a:pt x="12764" y="1473"/>
                  <a:pt x="12764" y="1964"/>
                </a:cubicBezTo>
                <a:cubicBezTo>
                  <a:pt x="12764" y="3927"/>
                  <a:pt x="12764" y="3927"/>
                  <a:pt x="12764" y="3927"/>
                </a:cubicBezTo>
                <a:cubicBezTo>
                  <a:pt x="12764" y="4418"/>
                  <a:pt x="12273" y="4909"/>
                  <a:pt x="11782" y="4909"/>
                </a:cubicBezTo>
                <a:cubicBezTo>
                  <a:pt x="9818" y="4909"/>
                  <a:pt x="9818" y="4909"/>
                  <a:pt x="9818" y="4909"/>
                </a:cubicBezTo>
                <a:cubicBezTo>
                  <a:pt x="9327" y="4909"/>
                  <a:pt x="8836" y="4418"/>
                  <a:pt x="8836" y="3927"/>
                </a:cubicBezTo>
                <a:lnTo>
                  <a:pt x="8836" y="1964"/>
                </a:lnTo>
                <a:close/>
                <a:moveTo>
                  <a:pt x="2945" y="14727"/>
                </a:moveTo>
                <a:cubicBezTo>
                  <a:pt x="3191" y="14727"/>
                  <a:pt x="3436" y="14482"/>
                  <a:pt x="3436" y="14236"/>
                </a:cubicBezTo>
                <a:cubicBezTo>
                  <a:pt x="3436" y="10800"/>
                  <a:pt x="3436" y="10800"/>
                  <a:pt x="3436" y="10800"/>
                </a:cubicBezTo>
                <a:cubicBezTo>
                  <a:pt x="10309" y="10800"/>
                  <a:pt x="10309" y="10800"/>
                  <a:pt x="10309" y="10800"/>
                </a:cubicBezTo>
                <a:cubicBezTo>
                  <a:pt x="10309" y="14236"/>
                  <a:pt x="10309" y="14236"/>
                  <a:pt x="10309" y="14236"/>
                </a:cubicBezTo>
                <a:cubicBezTo>
                  <a:pt x="10309" y="14482"/>
                  <a:pt x="10555" y="14727"/>
                  <a:pt x="10800" y="14727"/>
                </a:cubicBezTo>
                <a:cubicBezTo>
                  <a:pt x="11045" y="14727"/>
                  <a:pt x="11291" y="14482"/>
                  <a:pt x="11291" y="14236"/>
                </a:cubicBezTo>
                <a:cubicBezTo>
                  <a:pt x="11291" y="10800"/>
                  <a:pt x="11291" y="10800"/>
                  <a:pt x="11291" y="10800"/>
                </a:cubicBezTo>
                <a:cubicBezTo>
                  <a:pt x="18164" y="10800"/>
                  <a:pt x="18164" y="10800"/>
                  <a:pt x="18164" y="10800"/>
                </a:cubicBezTo>
                <a:cubicBezTo>
                  <a:pt x="18164" y="14236"/>
                  <a:pt x="18164" y="14236"/>
                  <a:pt x="18164" y="14236"/>
                </a:cubicBezTo>
                <a:cubicBezTo>
                  <a:pt x="18164" y="14482"/>
                  <a:pt x="18409" y="14727"/>
                  <a:pt x="18655" y="14727"/>
                </a:cubicBezTo>
                <a:cubicBezTo>
                  <a:pt x="18900" y="14727"/>
                  <a:pt x="19145" y="14482"/>
                  <a:pt x="19145" y="14236"/>
                </a:cubicBezTo>
                <a:cubicBezTo>
                  <a:pt x="19145" y="10309"/>
                  <a:pt x="19145" y="10309"/>
                  <a:pt x="19145" y="10309"/>
                </a:cubicBezTo>
                <a:cubicBezTo>
                  <a:pt x="19145" y="10064"/>
                  <a:pt x="18900" y="9818"/>
                  <a:pt x="18655" y="9818"/>
                </a:cubicBezTo>
                <a:cubicBezTo>
                  <a:pt x="11291" y="9818"/>
                  <a:pt x="11291" y="9818"/>
                  <a:pt x="11291" y="9818"/>
                </a:cubicBezTo>
                <a:cubicBezTo>
                  <a:pt x="11291" y="7364"/>
                  <a:pt x="11291" y="7364"/>
                  <a:pt x="11291" y="7364"/>
                </a:cubicBezTo>
                <a:cubicBezTo>
                  <a:pt x="11291" y="7118"/>
                  <a:pt x="11045" y="6873"/>
                  <a:pt x="10800" y="6873"/>
                </a:cubicBezTo>
                <a:cubicBezTo>
                  <a:pt x="10555" y="6873"/>
                  <a:pt x="10309" y="7118"/>
                  <a:pt x="10309" y="7364"/>
                </a:cubicBezTo>
                <a:cubicBezTo>
                  <a:pt x="10309" y="9818"/>
                  <a:pt x="10309" y="9818"/>
                  <a:pt x="10309" y="9818"/>
                </a:cubicBezTo>
                <a:cubicBezTo>
                  <a:pt x="2945" y="9818"/>
                  <a:pt x="2945" y="9818"/>
                  <a:pt x="2945" y="9818"/>
                </a:cubicBezTo>
                <a:cubicBezTo>
                  <a:pt x="2700" y="9818"/>
                  <a:pt x="2455" y="10064"/>
                  <a:pt x="2455" y="10309"/>
                </a:cubicBezTo>
                <a:cubicBezTo>
                  <a:pt x="2455" y="14236"/>
                  <a:pt x="2455" y="14236"/>
                  <a:pt x="2455" y="14236"/>
                </a:cubicBezTo>
                <a:cubicBezTo>
                  <a:pt x="2455" y="14482"/>
                  <a:pt x="2700" y="14727"/>
                  <a:pt x="2945" y="14727"/>
                </a:cubicBezTo>
                <a:moveTo>
                  <a:pt x="3927" y="15709"/>
                </a:moveTo>
                <a:cubicBezTo>
                  <a:pt x="1964" y="15709"/>
                  <a:pt x="1964" y="15709"/>
                  <a:pt x="1964" y="15709"/>
                </a:cubicBezTo>
                <a:cubicBezTo>
                  <a:pt x="859" y="15709"/>
                  <a:pt x="0" y="16568"/>
                  <a:pt x="0" y="17673"/>
                </a:cubicBezTo>
                <a:cubicBezTo>
                  <a:pt x="0" y="19636"/>
                  <a:pt x="0" y="19636"/>
                  <a:pt x="0" y="19636"/>
                </a:cubicBezTo>
                <a:cubicBezTo>
                  <a:pt x="0" y="20741"/>
                  <a:pt x="859" y="21600"/>
                  <a:pt x="1964" y="21600"/>
                </a:cubicBezTo>
                <a:cubicBezTo>
                  <a:pt x="3927" y="21600"/>
                  <a:pt x="3927" y="21600"/>
                  <a:pt x="3927" y="21600"/>
                </a:cubicBezTo>
                <a:cubicBezTo>
                  <a:pt x="5032" y="21600"/>
                  <a:pt x="5891" y="20741"/>
                  <a:pt x="5891" y="19636"/>
                </a:cubicBezTo>
                <a:cubicBezTo>
                  <a:pt x="5891" y="17673"/>
                  <a:pt x="5891" y="17673"/>
                  <a:pt x="5891" y="17673"/>
                </a:cubicBezTo>
                <a:cubicBezTo>
                  <a:pt x="5891" y="16568"/>
                  <a:pt x="5032" y="15709"/>
                  <a:pt x="3927" y="15709"/>
                </a:cubicBezTo>
                <a:moveTo>
                  <a:pt x="4909" y="19636"/>
                </a:moveTo>
                <a:cubicBezTo>
                  <a:pt x="4909" y="20127"/>
                  <a:pt x="4418" y="20618"/>
                  <a:pt x="3927" y="20618"/>
                </a:cubicBezTo>
                <a:cubicBezTo>
                  <a:pt x="1964" y="20618"/>
                  <a:pt x="1964" y="20618"/>
                  <a:pt x="1964" y="20618"/>
                </a:cubicBezTo>
                <a:cubicBezTo>
                  <a:pt x="1473" y="20618"/>
                  <a:pt x="982" y="20127"/>
                  <a:pt x="982" y="19636"/>
                </a:cubicBezTo>
                <a:cubicBezTo>
                  <a:pt x="982" y="17673"/>
                  <a:pt x="982" y="17673"/>
                  <a:pt x="982" y="17673"/>
                </a:cubicBezTo>
                <a:cubicBezTo>
                  <a:pt x="982" y="17182"/>
                  <a:pt x="1473" y="16691"/>
                  <a:pt x="1964" y="16691"/>
                </a:cubicBezTo>
                <a:cubicBezTo>
                  <a:pt x="3927" y="16691"/>
                  <a:pt x="3927" y="16691"/>
                  <a:pt x="3927" y="16691"/>
                </a:cubicBezTo>
                <a:cubicBezTo>
                  <a:pt x="4418" y="16691"/>
                  <a:pt x="4909" y="17182"/>
                  <a:pt x="4909" y="17673"/>
                </a:cubicBezTo>
                <a:lnTo>
                  <a:pt x="4909" y="19636"/>
                </a:lnTo>
                <a:close/>
                <a:moveTo>
                  <a:pt x="19636" y="15709"/>
                </a:moveTo>
                <a:cubicBezTo>
                  <a:pt x="17673" y="15709"/>
                  <a:pt x="17673" y="15709"/>
                  <a:pt x="17673" y="15709"/>
                </a:cubicBezTo>
                <a:cubicBezTo>
                  <a:pt x="16568" y="15709"/>
                  <a:pt x="15709" y="16568"/>
                  <a:pt x="15709" y="17673"/>
                </a:cubicBezTo>
                <a:cubicBezTo>
                  <a:pt x="15709" y="19636"/>
                  <a:pt x="15709" y="19636"/>
                  <a:pt x="15709" y="19636"/>
                </a:cubicBezTo>
                <a:cubicBezTo>
                  <a:pt x="15709" y="20741"/>
                  <a:pt x="16568" y="21600"/>
                  <a:pt x="17673" y="21600"/>
                </a:cubicBezTo>
                <a:cubicBezTo>
                  <a:pt x="19636" y="21600"/>
                  <a:pt x="19636" y="21600"/>
                  <a:pt x="19636" y="21600"/>
                </a:cubicBezTo>
                <a:cubicBezTo>
                  <a:pt x="20741" y="21600"/>
                  <a:pt x="21600" y="20741"/>
                  <a:pt x="21600" y="19636"/>
                </a:cubicBezTo>
                <a:cubicBezTo>
                  <a:pt x="21600" y="17673"/>
                  <a:pt x="21600" y="17673"/>
                  <a:pt x="21600" y="17673"/>
                </a:cubicBezTo>
                <a:cubicBezTo>
                  <a:pt x="21600" y="16568"/>
                  <a:pt x="20741" y="15709"/>
                  <a:pt x="19636" y="15709"/>
                </a:cubicBezTo>
                <a:moveTo>
                  <a:pt x="20618" y="19636"/>
                </a:moveTo>
                <a:cubicBezTo>
                  <a:pt x="20618" y="20127"/>
                  <a:pt x="20127" y="20618"/>
                  <a:pt x="19636" y="20618"/>
                </a:cubicBezTo>
                <a:cubicBezTo>
                  <a:pt x="17673" y="20618"/>
                  <a:pt x="17673" y="20618"/>
                  <a:pt x="17673" y="20618"/>
                </a:cubicBezTo>
                <a:cubicBezTo>
                  <a:pt x="17182" y="20618"/>
                  <a:pt x="16691" y="20127"/>
                  <a:pt x="16691" y="19636"/>
                </a:cubicBezTo>
                <a:cubicBezTo>
                  <a:pt x="16691" y="17673"/>
                  <a:pt x="16691" y="17673"/>
                  <a:pt x="16691" y="17673"/>
                </a:cubicBezTo>
                <a:cubicBezTo>
                  <a:pt x="16691" y="17182"/>
                  <a:pt x="17182" y="16691"/>
                  <a:pt x="17673" y="16691"/>
                </a:cubicBezTo>
                <a:cubicBezTo>
                  <a:pt x="19636" y="16691"/>
                  <a:pt x="19636" y="16691"/>
                  <a:pt x="19636" y="16691"/>
                </a:cubicBezTo>
                <a:cubicBezTo>
                  <a:pt x="20127" y="16691"/>
                  <a:pt x="20618" y="17182"/>
                  <a:pt x="20618" y="17673"/>
                </a:cubicBezTo>
                <a:lnTo>
                  <a:pt x="20618" y="19636"/>
                </a:lnTo>
                <a:close/>
                <a:moveTo>
                  <a:pt x="11782" y="15709"/>
                </a:moveTo>
                <a:cubicBezTo>
                  <a:pt x="9818" y="15709"/>
                  <a:pt x="9818" y="15709"/>
                  <a:pt x="9818" y="15709"/>
                </a:cubicBezTo>
                <a:cubicBezTo>
                  <a:pt x="8714" y="15709"/>
                  <a:pt x="7855" y="16568"/>
                  <a:pt x="7855" y="17673"/>
                </a:cubicBezTo>
                <a:cubicBezTo>
                  <a:pt x="7855" y="19636"/>
                  <a:pt x="7855" y="19636"/>
                  <a:pt x="7855" y="19636"/>
                </a:cubicBezTo>
                <a:cubicBezTo>
                  <a:pt x="7855" y="20741"/>
                  <a:pt x="8714" y="21600"/>
                  <a:pt x="9818" y="21600"/>
                </a:cubicBezTo>
                <a:cubicBezTo>
                  <a:pt x="11782" y="21600"/>
                  <a:pt x="11782" y="21600"/>
                  <a:pt x="11782" y="21600"/>
                </a:cubicBezTo>
                <a:cubicBezTo>
                  <a:pt x="12886" y="21600"/>
                  <a:pt x="13745" y="20741"/>
                  <a:pt x="13745" y="19636"/>
                </a:cubicBezTo>
                <a:cubicBezTo>
                  <a:pt x="13745" y="17673"/>
                  <a:pt x="13745" y="17673"/>
                  <a:pt x="13745" y="17673"/>
                </a:cubicBezTo>
                <a:cubicBezTo>
                  <a:pt x="13745" y="16568"/>
                  <a:pt x="12886" y="15709"/>
                  <a:pt x="11782" y="15709"/>
                </a:cubicBezTo>
                <a:moveTo>
                  <a:pt x="12764" y="19636"/>
                </a:moveTo>
                <a:cubicBezTo>
                  <a:pt x="12764" y="20127"/>
                  <a:pt x="12273" y="20618"/>
                  <a:pt x="11782" y="20618"/>
                </a:cubicBezTo>
                <a:cubicBezTo>
                  <a:pt x="9818" y="20618"/>
                  <a:pt x="9818" y="20618"/>
                  <a:pt x="9818" y="20618"/>
                </a:cubicBezTo>
                <a:cubicBezTo>
                  <a:pt x="9327" y="20618"/>
                  <a:pt x="8836" y="20127"/>
                  <a:pt x="8836" y="19636"/>
                </a:cubicBezTo>
                <a:cubicBezTo>
                  <a:pt x="8836" y="17673"/>
                  <a:pt x="8836" y="17673"/>
                  <a:pt x="8836" y="17673"/>
                </a:cubicBezTo>
                <a:cubicBezTo>
                  <a:pt x="8836" y="17182"/>
                  <a:pt x="9327" y="16691"/>
                  <a:pt x="9818" y="16691"/>
                </a:cubicBezTo>
                <a:cubicBezTo>
                  <a:pt x="11782" y="16691"/>
                  <a:pt x="11782" y="16691"/>
                  <a:pt x="11782" y="16691"/>
                </a:cubicBezTo>
                <a:cubicBezTo>
                  <a:pt x="12273" y="16691"/>
                  <a:pt x="12764" y="17182"/>
                  <a:pt x="12764" y="17673"/>
                </a:cubicBezTo>
                <a:lnTo>
                  <a:pt x="12764" y="19636"/>
                </a:lnTo>
                <a:close/>
              </a:path>
            </a:pathLst>
          </a:custGeom>
          <a:solidFill>
            <a:srgbClr val="FFFFFF"/>
          </a:solidFill>
          <a:ln w="12700">
            <a:miter lim="400000"/>
          </a:ln>
        </p:spPr>
        <p:txBody>
          <a:bodyPr lIns="0" tIns="0" rIns="0" bIns="0"/>
          <a:lstStyle/>
          <a:p>
            <a:pPr lvl="0">
              <a:defRPr b="1"/>
            </a:pPr>
            <a:endParaRPr/>
          </a:p>
        </p:txBody>
      </p:sp>
      <p:sp>
        <p:nvSpPr>
          <p:cNvPr id="155" name="Shape 155"/>
          <p:cNvSpPr/>
          <p:nvPr/>
        </p:nvSpPr>
        <p:spPr>
          <a:xfrm>
            <a:off x="3288215" y="3135731"/>
            <a:ext cx="395867" cy="445815"/>
          </a:xfrm>
          <a:custGeom>
            <a:avLst/>
            <a:gdLst/>
            <a:ahLst/>
            <a:cxnLst>
              <a:cxn ang="0">
                <a:pos x="wd2" y="hd2"/>
              </a:cxn>
              <a:cxn ang="5400000">
                <a:pos x="wd2" y="hd2"/>
              </a:cxn>
              <a:cxn ang="10800000">
                <a:pos x="wd2" y="hd2"/>
              </a:cxn>
              <a:cxn ang="16200000">
                <a:pos x="wd2" y="hd2"/>
              </a:cxn>
            </a:cxnLst>
            <a:rect l="0" t="0" r="r" b="b"/>
            <a:pathLst>
              <a:path w="21600" h="21600" extrusionOk="0">
                <a:moveTo>
                  <a:pt x="14727" y="21600"/>
                </a:moveTo>
                <a:cubicBezTo>
                  <a:pt x="14727" y="19575"/>
                  <a:pt x="14727" y="19575"/>
                  <a:pt x="14727" y="19575"/>
                </a:cubicBezTo>
                <a:cubicBezTo>
                  <a:pt x="15709" y="19575"/>
                  <a:pt x="15709" y="19575"/>
                  <a:pt x="15709" y="19575"/>
                </a:cubicBezTo>
                <a:cubicBezTo>
                  <a:pt x="15709" y="17550"/>
                  <a:pt x="15709" y="17550"/>
                  <a:pt x="15709" y="17550"/>
                </a:cubicBezTo>
                <a:cubicBezTo>
                  <a:pt x="16691" y="17550"/>
                  <a:pt x="16691" y="17550"/>
                  <a:pt x="16691" y="17550"/>
                </a:cubicBezTo>
                <a:cubicBezTo>
                  <a:pt x="16691" y="15525"/>
                  <a:pt x="16691" y="15525"/>
                  <a:pt x="16691" y="15525"/>
                </a:cubicBezTo>
                <a:cubicBezTo>
                  <a:pt x="16691" y="13669"/>
                  <a:pt x="16691" y="13669"/>
                  <a:pt x="16691" y="13669"/>
                </a:cubicBezTo>
                <a:cubicBezTo>
                  <a:pt x="19759" y="12319"/>
                  <a:pt x="21600" y="9956"/>
                  <a:pt x="21600" y="7425"/>
                </a:cubicBezTo>
                <a:cubicBezTo>
                  <a:pt x="21600" y="3375"/>
                  <a:pt x="16814" y="0"/>
                  <a:pt x="10800" y="0"/>
                </a:cubicBezTo>
                <a:cubicBezTo>
                  <a:pt x="4909" y="0"/>
                  <a:pt x="0" y="3375"/>
                  <a:pt x="0" y="7425"/>
                </a:cubicBezTo>
                <a:cubicBezTo>
                  <a:pt x="0" y="9956"/>
                  <a:pt x="1841" y="12319"/>
                  <a:pt x="4909" y="13669"/>
                </a:cubicBezTo>
                <a:cubicBezTo>
                  <a:pt x="4909" y="14850"/>
                  <a:pt x="4909" y="14850"/>
                  <a:pt x="4909" y="14850"/>
                </a:cubicBezTo>
                <a:cubicBezTo>
                  <a:pt x="4909" y="15525"/>
                  <a:pt x="4909" y="15525"/>
                  <a:pt x="4909" y="15525"/>
                </a:cubicBezTo>
                <a:cubicBezTo>
                  <a:pt x="4909" y="17550"/>
                  <a:pt x="4909" y="17550"/>
                  <a:pt x="4909" y="17550"/>
                </a:cubicBezTo>
                <a:cubicBezTo>
                  <a:pt x="5891" y="17550"/>
                  <a:pt x="5891" y="17550"/>
                  <a:pt x="5891" y="17550"/>
                </a:cubicBezTo>
                <a:cubicBezTo>
                  <a:pt x="5891" y="19575"/>
                  <a:pt x="5891" y="19575"/>
                  <a:pt x="5891" y="19575"/>
                </a:cubicBezTo>
                <a:cubicBezTo>
                  <a:pt x="6873" y="19575"/>
                  <a:pt x="6873" y="19575"/>
                  <a:pt x="6873" y="19575"/>
                </a:cubicBezTo>
                <a:cubicBezTo>
                  <a:pt x="6873" y="21600"/>
                  <a:pt x="6873" y="21600"/>
                  <a:pt x="6873" y="21600"/>
                </a:cubicBezTo>
                <a:lnTo>
                  <a:pt x="14727" y="21600"/>
                </a:lnTo>
                <a:close/>
                <a:moveTo>
                  <a:pt x="13745" y="20925"/>
                </a:moveTo>
                <a:cubicBezTo>
                  <a:pt x="7855" y="20925"/>
                  <a:pt x="7855" y="20925"/>
                  <a:pt x="7855" y="20925"/>
                </a:cubicBezTo>
                <a:cubicBezTo>
                  <a:pt x="7855" y="19575"/>
                  <a:pt x="7855" y="19575"/>
                  <a:pt x="7855" y="19575"/>
                </a:cubicBezTo>
                <a:cubicBezTo>
                  <a:pt x="13745" y="19575"/>
                  <a:pt x="13745" y="19575"/>
                  <a:pt x="13745" y="19575"/>
                </a:cubicBezTo>
                <a:lnTo>
                  <a:pt x="13745" y="20925"/>
                </a:lnTo>
                <a:close/>
                <a:moveTo>
                  <a:pt x="5645" y="13247"/>
                </a:moveTo>
                <a:cubicBezTo>
                  <a:pt x="2823" y="11981"/>
                  <a:pt x="982" y="9787"/>
                  <a:pt x="982" y="7425"/>
                </a:cubicBezTo>
                <a:cubicBezTo>
                  <a:pt x="982" y="3712"/>
                  <a:pt x="5400" y="675"/>
                  <a:pt x="10800" y="675"/>
                </a:cubicBezTo>
                <a:cubicBezTo>
                  <a:pt x="16200" y="675"/>
                  <a:pt x="20618" y="3712"/>
                  <a:pt x="20618" y="7425"/>
                </a:cubicBezTo>
                <a:cubicBezTo>
                  <a:pt x="20618" y="9787"/>
                  <a:pt x="18900" y="11981"/>
                  <a:pt x="15955" y="13163"/>
                </a:cubicBezTo>
                <a:cubicBezTo>
                  <a:pt x="15709" y="13247"/>
                  <a:pt x="15709" y="13247"/>
                  <a:pt x="15709" y="13247"/>
                </a:cubicBezTo>
                <a:cubicBezTo>
                  <a:pt x="15709" y="14850"/>
                  <a:pt x="15709" y="14850"/>
                  <a:pt x="15709" y="14850"/>
                </a:cubicBezTo>
                <a:cubicBezTo>
                  <a:pt x="13377" y="14850"/>
                  <a:pt x="13377" y="14850"/>
                  <a:pt x="13377" y="14850"/>
                </a:cubicBezTo>
                <a:cubicBezTo>
                  <a:pt x="14727" y="8522"/>
                  <a:pt x="14727" y="8522"/>
                  <a:pt x="14727" y="8522"/>
                </a:cubicBezTo>
                <a:cubicBezTo>
                  <a:pt x="13745" y="8353"/>
                  <a:pt x="13745" y="8353"/>
                  <a:pt x="13745" y="8353"/>
                </a:cubicBezTo>
                <a:cubicBezTo>
                  <a:pt x="13745" y="8606"/>
                  <a:pt x="13745" y="8606"/>
                  <a:pt x="13745" y="8606"/>
                </a:cubicBezTo>
                <a:cubicBezTo>
                  <a:pt x="12273" y="9366"/>
                  <a:pt x="12273" y="9366"/>
                  <a:pt x="12273" y="9366"/>
                </a:cubicBezTo>
                <a:cubicBezTo>
                  <a:pt x="10800" y="8269"/>
                  <a:pt x="10800" y="8269"/>
                  <a:pt x="10800" y="8269"/>
                </a:cubicBezTo>
                <a:cubicBezTo>
                  <a:pt x="9327" y="9366"/>
                  <a:pt x="9327" y="9366"/>
                  <a:pt x="9327" y="9366"/>
                </a:cubicBezTo>
                <a:cubicBezTo>
                  <a:pt x="7855" y="8606"/>
                  <a:pt x="7855" y="8606"/>
                  <a:pt x="7855" y="8606"/>
                </a:cubicBezTo>
                <a:cubicBezTo>
                  <a:pt x="7855" y="8353"/>
                  <a:pt x="7855" y="8353"/>
                  <a:pt x="7855" y="8353"/>
                </a:cubicBezTo>
                <a:cubicBezTo>
                  <a:pt x="6873" y="8522"/>
                  <a:pt x="6873" y="8522"/>
                  <a:pt x="6873" y="8522"/>
                </a:cubicBezTo>
                <a:cubicBezTo>
                  <a:pt x="8223" y="14850"/>
                  <a:pt x="8223" y="14850"/>
                  <a:pt x="8223" y="14850"/>
                </a:cubicBezTo>
                <a:cubicBezTo>
                  <a:pt x="5891" y="14850"/>
                  <a:pt x="5891" y="14850"/>
                  <a:pt x="5891" y="14850"/>
                </a:cubicBezTo>
                <a:cubicBezTo>
                  <a:pt x="5891" y="13331"/>
                  <a:pt x="5891" y="13331"/>
                  <a:pt x="5891" y="13331"/>
                </a:cubicBezTo>
                <a:lnTo>
                  <a:pt x="5645" y="13247"/>
                </a:lnTo>
                <a:close/>
                <a:moveTo>
                  <a:pt x="9327" y="14850"/>
                </a:moveTo>
                <a:cubicBezTo>
                  <a:pt x="8100" y="9619"/>
                  <a:pt x="8100" y="9619"/>
                  <a:pt x="8100" y="9619"/>
                </a:cubicBezTo>
                <a:cubicBezTo>
                  <a:pt x="9327" y="10209"/>
                  <a:pt x="9327" y="10209"/>
                  <a:pt x="9327" y="10209"/>
                </a:cubicBezTo>
                <a:cubicBezTo>
                  <a:pt x="10800" y="9281"/>
                  <a:pt x="10800" y="9281"/>
                  <a:pt x="10800" y="9281"/>
                </a:cubicBezTo>
                <a:cubicBezTo>
                  <a:pt x="12273" y="10209"/>
                  <a:pt x="12273" y="10209"/>
                  <a:pt x="12273" y="10209"/>
                </a:cubicBezTo>
                <a:cubicBezTo>
                  <a:pt x="13500" y="9619"/>
                  <a:pt x="13500" y="9619"/>
                  <a:pt x="13500" y="9619"/>
                </a:cubicBezTo>
                <a:cubicBezTo>
                  <a:pt x="12395" y="14850"/>
                  <a:pt x="12395" y="14850"/>
                  <a:pt x="12395" y="14850"/>
                </a:cubicBezTo>
                <a:lnTo>
                  <a:pt x="9327" y="14850"/>
                </a:lnTo>
                <a:close/>
                <a:moveTo>
                  <a:pt x="5891" y="15525"/>
                </a:moveTo>
                <a:cubicBezTo>
                  <a:pt x="15709" y="15525"/>
                  <a:pt x="15709" y="15525"/>
                  <a:pt x="15709" y="15525"/>
                </a:cubicBezTo>
                <a:cubicBezTo>
                  <a:pt x="15709" y="16875"/>
                  <a:pt x="15709" y="16875"/>
                  <a:pt x="15709" y="16875"/>
                </a:cubicBezTo>
                <a:cubicBezTo>
                  <a:pt x="5891" y="16875"/>
                  <a:pt x="5891" y="16875"/>
                  <a:pt x="5891" y="16875"/>
                </a:cubicBezTo>
                <a:lnTo>
                  <a:pt x="5891" y="15525"/>
                </a:lnTo>
                <a:close/>
                <a:moveTo>
                  <a:pt x="6873" y="17550"/>
                </a:moveTo>
                <a:cubicBezTo>
                  <a:pt x="14727" y="17550"/>
                  <a:pt x="14727" y="17550"/>
                  <a:pt x="14727" y="17550"/>
                </a:cubicBezTo>
                <a:cubicBezTo>
                  <a:pt x="14727" y="18900"/>
                  <a:pt x="14727" y="18900"/>
                  <a:pt x="14727" y="18900"/>
                </a:cubicBezTo>
                <a:cubicBezTo>
                  <a:pt x="6873" y="18900"/>
                  <a:pt x="6873" y="18900"/>
                  <a:pt x="6873" y="18900"/>
                </a:cubicBezTo>
                <a:lnTo>
                  <a:pt x="6873" y="17550"/>
                </a:lnTo>
                <a:close/>
              </a:path>
            </a:pathLst>
          </a:custGeom>
          <a:solidFill>
            <a:srgbClr val="FFFFFF"/>
          </a:solidFill>
          <a:ln w="12700">
            <a:miter lim="400000"/>
          </a:ln>
        </p:spPr>
        <p:txBody>
          <a:bodyPr lIns="0" tIns="0" rIns="0" bIns="0"/>
          <a:lstStyle/>
          <a:p>
            <a:pPr lvl="0">
              <a:defRPr b="1"/>
            </a:pPr>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p:nvPr/>
        </p:nvSpPr>
        <p:spPr>
          <a:xfrm>
            <a:off x="583030" y="310895"/>
            <a:ext cx="11412357" cy="46166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2800" b="1">
                <a:solidFill>
                  <a:srgbClr val="002060"/>
                </a:solidFill>
                <a:latin typeface="Bembo Std"/>
                <a:ea typeface="Bembo Std"/>
                <a:cs typeface="Bembo Std"/>
                <a:sym typeface="Bembo Std"/>
              </a:defRPr>
            </a:lvl1pPr>
          </a:lstStyle>
          <a:p>
            <a:pPr lvl="0">
              <a:defRPr sz="1800" b="0">
                <a:solidFill>
                  <a:srgbClr val="000000"/>
                </a:solidFill>
              </a:defRPr>
            </a:pPr>
            <a:r>
              <a:rPr sz="2400" b="1" dirty="0">
                <a:solidFill>
                  <a:srgbClr val="002060"/>
                </a:solidFill>
              </a:rPr>
              <a:t>CTE: </a:t>
            </a:r>
            <a:r>
              <a:rPr sz="2400" b="1" dirty="0" err="1">
                <a:solidFill>
                  <a:srgbClr val="002060"/>
                </a:solidFill>
              </a:rPr>
              <a:t>Principales</a:t>
            </a:r>
            <a:r>
              <a:rPr sz="2400" b="1" dirty="0">
                <a:solidFill>
                  <a:srgbClr val="002060"/>
                </a:solidFill>
              </a:rPr>
              <a:t> </a:t>
            </a:r>
            <a:r>
              <a:rPr sz="2400" b="1" dirty="0" err="1">
                <a:solidFill>
                  <a:srgbClr val="002060"/>
                </a:solidFill>
              </a:rPr>
              <a:t>avances</a:t>
            </a:r>
            <a:r>
              <a:rPr sz="2400" b="1" dirty="0">
                <a:solidFill>
                  <a:srgbClr val="002060"/>
                </a:solidFill>
              </a:rPr>
              <a:t> </a:t>
            </a:r>
            <a:r>
              <a:rPr sz="2400" b="1" dirty="0" err="1">
                <a:solidFill>
                  <a:srgbClr val="002060"/>
                </a:solidFill>
              </a:rPr>
              <a:t>en</a:t>
            </a:r>
            <a:r>
              <a:rPr sz="2400" b="1" dirty="0">
                <a:solidFill>
                  <a:srgbClr val="002060"/>
                </a:solidFill>
              </a:rPr>
              <a:t> el </a:t>
            </a:r>
            <a:r>
              <a:rPr sz="2400" b="1" dirty="0" err="1">
                <a:solidFill>
                  <a:srgbClr val="002060"/>
                </a:solidFill>
              </a:rPr>
              <a:t>cumplimento</a:t>
            </a:r>
            <a:r>
              <a:rPr sz="2400" b="1" dirty="0">
                <a:solidFill>
                  <a:srgbClr val="002060"/>
                </a:solidFill>
              </a:rPr>
              <a:t> del Plan de </a:t>
            </a:r>
            <a:r>
              <a:rPr sz="2400" b="1" dirty="0" err="1">
                <a:solidFill>
                  <a:srgbClr val="002060"/>
                </a:solidFill>
              </a:rPr>
              <a:t>Acción</a:t>
            </a:r>
            <a:r>
              <a:rPr sz="2400" b="1" dirty="0">
                <a:solidFill>
                  <a:srgbClr val="002060"/>
                </a:solidFill>
              </a:rPr>
              <a:t> de la PNVLV</a:t>
            </a:r>
          </a:p>
        </p:txBody>
      </p:sp>
      <p:graphicFrame>
        <p:nvGraphicFramePr>
          <p:cNvPr id="9" name="Diagrama 8"/>
          <p:cNvGraphicFramePr/>
          <p:nvPr>
            <p:extLst>
              <p:ext uri="{D42A27DB-BD31-4B8C-83A1-F6EECF244321}">
                <p14:modId xmlns:p14="http://schemas.microsoft.com/office/powerpoint/2010/main" val="4141306160"/>
              </p:ext>
            </p:extLst>
          </p:nvPr>
        </p:nvGraphicFramePr>
        <p:xfrm>
          <a:off x="583030" y="952249"/>
          <a:ext cx="11025938" cy="5782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a:xfrm>
            <a:off x="311376" y="1005205"/>
            <a:ext cx="10515601" cy="1325564"/>
          </a:xfrm>
          <a:prstGeom prst="rect">
            <a:avLst/>
          </a:prstGeom>
        </p:spPr>
        <p:txBody>
          <a:bodyPr/>
          <a:lstStyle>
            <a:lvl1pPr>
              <a:defRPr sz="2800" b="1">
                <a:solidFill>
                  <a:srgbClr val="002060"/>
                </a:solidFill>
                <a:latin typeface="Bembo Std"/>
                <a:ea typeface="Bembo Std"/>
                <a:cs typeface="Bembo Std"/>
                <a:sym typeface="Bembo Std"/>
              </a:defRPr>
            </a:lvl1pPr>
          </a:lstStyle>
          <a:p>
            <a:pPr lvl="0">
              <a:defRPr sz="1800" b="0">
                <a:solidFill>
                  <a:srgbClr val="000000"/>
                </a:solidFill>
              </a:defRPr>
            </a:pPr>
            <a:r>
              <a:rPr sz="2800" b="1">
                <a:solidFill>
                  <a:srgbClr val="002060"/>
                </a:solidFill>
              </a:rPr>
              <a:t>Sistema Nacional de Atención a Mujeres que enfrentan Violencia</a:t>
            </a:r>
          </a:p>
        </p:txBody>
      </p:sp>
      <p:sp>
        <p:nvSpPr>
          <p:cNvPr id="166" name="Shape 166"/>
          <p:cNvSpPr>
            <a:spLocks noGrp="1"/>
          </p:cNvSpPr>
          <p:nvPr>
            <p:ph type="body" idx="1"/>
          </p:nvPr>
        </p:nvSpPr>
        <p:spPr>
          <a:xfrm>
            <a:off x="702564" y="2330767"/>
            <a:ext cx="10786872" cy="1458998"/>
          </a:xfrm>
          <a:prstGeom prst="rect">
            <a:avLst/>
          </a:prstGeom>
        </p:spPr>
        <p:txBody>
          <a:bodyPr/>
          <a:lstStyle/>
          <a:p>
            <a:pPr marL="0" lvl="0" indent="0" algn="just" defTabSz="832104">
              <a:spcBef>
                <a:spcPts val="900"/>
              </a:spcBef>
              <a:buSzTx/>
              <a:buNone/>
              <a:defRPr sz="1800"/>
            </a:pPr>
            <a:r>
              <a:rPr sz="2184">
                <a:latin typeface="Museo Sans 100"/>
                <a:ea typeface="Museo Sans 100"/>
                <a:cs typeface="Museo Sans 100"/>
                <a:sym typeface="Museo Sans 100"/>
              </a:rPr>
              <a:t>En el año 2016,  la rectoría del ISDEMU pone en funcionamiento </a:t>
            </a:r>
            <a:r>
              <a:rPr sz="2184" i="1">
                <a:latin typeface="Museo Sans 300"/>
                <a:ea typeface="Museo Sans 300"/>
                <a:cs typeface="Museo Sans 300"/>
                <a:sym typeface="Museo Sans 300"/>
              </a:rPr>
              <a:t>el</a:t>
            </a:r>
            <a:r>
              <a:rPr sz="2184">
                <a:latin typeface="Museo Sans 100"/>
                <a:ea typeface="Museo Sans 100"/>
                <a:cs typeface="Museo Sans 100"/>
                <a:sym typeface="Museo Sans 100"/>
              </a:rPr>
              <a:t> </a:t>
            </a:r>
            <a:r>
              <a:rPr sz="2184" i="1">
                <a:latin typeface="Museo Sans 300"/>
                <a:ea typeface="Museo Sans 300"/>
                <a:cs typeface="Museo Sans 300"/>
                <a:sym typeface="Museo Sans 300"/>
              </a:rPr>
              <a:t>Sistema Nacional de Atención (SNA</a:t>
            </a:r>
            <a:r>
              <a:rPr sz="2184">
                <a:latin typeface="Museo Sans 100"/>
                <a:ea typeface="Museo Sans 100"/>
                <a:cs typeface="Museo Sans 100"/>
                <a:sym typeface="Museo Sans 100"/>
              </a:rPr>
              <a:t>) para mujeres que enfrentan violencia, como mecanismo de gestión y articulación interinstitucional a nivel nacional, para la atención integral y especializada de las mujeres que enfrentan violencia por razón de género. </a:t>
            </a:r>
          </a:p>
        </p:txBody>
      </p:sp>
      <p:sp>
        <p:nvSpPr>
          <p:cNvPr id="167" name="Shape 167"/>
          <p:cNvSpPr/>
          <p:nvPr/>
        </p:nvSpPr>
        <p:spPr>
          <a:xfrm>
            <a:off x="1703029" y="4163155"/>
            <a:ext cx="9123948" cy="2148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nSpc>
                <a:spcPct val="90000"/>
              </a:lnSpc>
              <a:spcBef>
                <a:spcPts val="1000"/>
              </a:spcBef>
            </a:pPr>
            <a:r>
              <a:rPr sz="2000">
                <a:solidFill>
                  <a:srgbClr val="7030A0"/>
                </a:solidFill>
                <a:latin typeface="Museo Sans 300"/>
                <a:ea typeface="Museo Sans 300"/>
                <a:cs typeface="Museo Sans 300"/>
                <a:sym typeface="Museo Sans 300"/>
              </a:rPr>
              <a:t>El SNA tiene como propósitos: </a:t>
            </a:r>
          </a:p>
          <a:p>
            <a:pPr marL="571500" lvl="0" indent="-571500">
              <a:lnSpc>
                <a:spcPct val="90000"/>
              </a:lnSpc>
              <a:spcBef>
                <a:spcPts val="1000"/>
              </a:spcBef>
              <a:buClr>
                <a:srgbClr val="C55A11"/>
              </a:buClr>
              <a:buSzPct val="100000"/>
              <a:buFont typeface="Museo Sans 100"/>
              <a:buAutoNum type="alphaLcParenR"/>
            </a:pPr>
            <a:r>
              <a:rPr sz="2000">
                <a:solidFill>
                  <a:srgbClr val="C55A11"/>
                </a:solidFill>
                <a:latin typeface="Museo Sans 300"/>
                <a:ea typeface="Museo Sans 300"/>
                <a:cs typeface="Museo Sans 300"/>
                <a:sym typeface="Museo Sans 300"/>
              </a:rPr>
              <a:t>Prestar servicios integrales y especializados </a:t>
            </a:r>
            <a:r>
              <a:rPr sz="2000">
                <a:latin typeface="Museo Sans 100"/>
                <a:ea typeface="Museo Sans 100"/>
                <a:cs typeface="Museo Sans 100"/>
                <a:sym typeface="Museo Sans 100"/>
              </a:rPr>
              <a:t>a mujeres con el fin de atender, proteger y restablecer sus derechos vulnerados; </a:t>
            </a:r>
          </a:p>
          <a:p>
            <a:pPr marL="571500" lvl="0" indent="-571500">
              <a:lnSpc>
                <a:spcPct val="90000"/>
              </a:lnSpc>
              <a:spcBef>
                <a:spcPts val="1000"/>
              </a:spcBef>
              <a:buClr>
                <a:srgbClr val="548235"/>
              </a:buClr>
              <a:buSzPct val="100000"/>
              <a:buFont typeface="Museo Sans 100"/>
              <a:buAutoNum type="alphaLcParenR" startAt="2"/>
            </a:pPr>
            <a:r>
              <a:rPr sz="2000">
                <a:solidFill>
                  <a:srgbClr val="548235"/>
                </a:solidFill>
                <a:latin typeface="Museo Sans 300"/>
                <a:ea typeface="Museo Sans 300"/>
                <a:cs typeface="Museo Sans 300"/>
                <a:sym typeface="Museo Sans 300"/>
              </a:rPr>
              <a:t>Fortalecer la capacidad de respuesta institucional </a:t>
            </a:r>
            <a:r>
              <a:rPr sz="2000">
                <a:latin typeface="Museo Sans 100"/>
                <a:ea typeface="Museo Sans 100"/>
                <a:cs typeface="Museo Sans 100"/>
                <a:sym typeface="Museo Sans 100"/>
              </a:rPr>
              <a:t>en la ruta de atención en todos los casos de violencia contra las mujeres; </a:t>
            </a:r>
          </a:p>
          <a:p>
            <a:pPr marL="571500" lvl="0" indent="-571500">
              <a:lnSpc>
                <a:spcPct val="90000"/>
              </a:lnSpc>
              <a:spcBef>
                <a:spcPts val="1000"/>
              </a:spcBef>
              <a:buClr>
                <a:srgbClr val="000000"/>
              </a:buClr>
              <a:buSzPct val="100000"/>
              <a:buFont typeface="Museo Sans 100"/>
              <a:buAutoNum type="alphaLcParenR" startAt="3"/>
            </a:pPr>
            <a:r>
              <a:rPr sz="2000">
                <a:latin typeface="Museo Sans 300"/>
                <a:ea typeface="Museo Sans 300"/>
                <a:cs typeface="Museo Sans 300"/>
                <a:sym typeface="Museo Sans 300"/>
              </a:rPr>
              <a:t>Aplicación de medidas cautelares </a:t>
            </a:r>
            <a:r>
              <a:rPr sz="2000">
                <a:latin typeface="Museo Sans 100"/>
                <a:ea typeface="Museo Sans 100"/>
                <a:cs typeface="Museo Sans 100"/>
                <a:sym typeface="Museo Sans 100"/>
              </a:rPr>
              <a:t>a favor de las víctimas.</a:t>
            </a:r>
          </a:p>
        </p:txBody>
      </p:sp>
      <p:pic>
        <p:nvPicPr>
          <p:cNvPr id="168" name="image2.png"/>
          <p:cNvPicPr/>
          <p:nvPr/>
        </p:nvPicPr>
        <p:blipFill>
          <a:blip r:embed="rId2">
            <a:extLst/>
          </a:blip>
          <a:stretch>
            <a:fillRect/>
          </a:stretch>
        </p:blipFill>
        <p:spPr>
          <a:xfrm>
            <a:off x="352356" y="329007"/>
            <a:ext cx="2572736" cy="859612"/>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TotalTime>
  <Words>4732</Words>
  <Application>Microsoft Office PowerPoint</Application>
  <PresentationFormat>Personalizado</PresentationFormat>
  <Paragraphs>216</Paragraphs>
  <Slides>45</Slides>
  <Notes>0</Notes>
  <HiddenSlides>0</HiddenSlides>
  <MMClips>0</MMClips>
  <ScaleCrop>false</ScaleCrop>
  <HeadingPairs>
    <vt:vector size="4" baseType="variant">
      <vt:variant>
        <vt:lpstr>Tema</vt:lpstr>
      </vt:variant>
      <vt:variant>
        <vt:i4>1</vt:i4>
      </vt:variant>
      <vt:variant>
        <vt:lpstr>Títulos de diapositiva</vt:lpstr>
      </vt:variant>
      <vt:variant>
        <vt:i4>45</vt:i4>
      </vt:variant>
    </vt:vector>
  </HeadingPairs>
  <TitlesOfParts>
    <vt:vector size="46" baseType="lpstr">
      <vt:lpstr>Default</vt:lpstr>
      <vt:lpstr>Presentación de PowerPoint</vt:lpstr>
      <vt:lpstr>Situación del marco normativo para la garantía del derecho de las mujeres a una vida libre de violencia</vt:lpstr>
      <vt:lpstr>Presentación de PowerPoint</vt:lpstr>
      <vt:lpstr>Institucionalidad para la implementación de la LEIV</vt:lpstr>
      <vt:lpstr>Presentación de PowerPoint</vt:lpstr>
      <vt:lpstr>Presentación de PowerPoint</vt:lpstr>
      <vt:lpstr>Presentación de PowerPoint</vt:lpstr>
      <vt:lpstr>Presentación de PowerPoint</vt:lpstr>
      <vt:lpstr>Sistema Nacional de Atención a Mujeres que enfrentan Violencia</vt:lpstr>
      <vt:lpstr>Presentación de PowerPoint</vt:lpstr>
      <vt:lpstr>Presentación de PowerPoint</vt:lpstr>
      <vt:lpstr>Presentación de PowerPoint</vt:lpstr>
      <vt:lpstr>1. Equipos Multidisciplinarios</vt:lpstr>
      <vt:lpstr>2. Servicios de Atención</vt:lpstr>
      <vt:lpstr>3. Mecanismos y procesos para una vida libre de violencia</vt:lpstr>
      <vt:lpstr>4. Infraestructura</vt:lpstr>
      <vt:lpstr>4. Infraestructura</vt:lpstr>
      <vt:lpstr>Políticas Públicas para el acceso de las mujeres a una vida libre de violencia</vt:lpstr>
      <vt:lpstr>Ámbito educativo</vt:lpstr>
      <vt:lpstr>Avances reportados:</vt:lpstr>
      <vt:lpstr>Avances reportados:</vt:lpstr>
      <vt:lpstr>Otros esfuerzos importantes de resaltar, desde otras instancias educativas:</vt:lpstr>
      <vt:lpstr>Medios de comunicación</vt:lpstr>
      <vt:lpstr>Avances reportados</vt:lpstr>
      <vt:lpstr>Avances reportados</vt:lpstr>
      <vt:lpstr>Seguridad ciudadana</vt:lpstr>
      <vt:lpstr>Avances reportados</vt:lpstr>
      <vt:lpstr>Avances reportados</vt:lpstr>
      <vt:lpstr>Ámbito institucional Avances reportados</vt:lpstr>
      <vt:lpstr>Acceso a la justicia para mujeres que enfrentan violencia</vt:lpstr>
      <vt:lpstr>Presentación de PowerPoint</vt:lpstr>
      <vt:lpstr>Avances en la Jurisdicción Especializada para una Vida Libre de Violencia y Discriminación para las Mujeres </vt:lpstr>
      <vt:lpstr>Avances en la Jurisdicción Especializada para una Vida Libre de Violencia y Discriminación para las Mujeres </vt:lpstr>
      <vt:lpstr>Avances en las Instituciones a cargo de la investigación de hechos de violencia contra las mujeres</vt:lpstr>
      <vt:lpstr>Avances en las Instituciones a cargo de la investigación de hechos de violencia contra las mujeres</vt:lpstr>
      <vt:lpstr>Avances en las Instituciones a cargo de la investigación de hechos de violencia contra las mujeres</vt:lpstr>
      <vt:lpstr>Avances en las Instituciones a cargo de la investigación de hechos de violencia contra las mujeres</vt:lpstr>
      <vt:lpstr>Avances en la producción de información y estadísticas</vt:lpstr>
      <vt:lpstr>Presentación de PowerPoint</vt:lpstr>
      <vt:lpstr>Presupuestos para la implementación de la normativa especializada para la igualdad sustantiva</vt:lpstr>
      <vt:lpstr>Presentación de PowerPoint</vt:lpstr>
      <vt:lpstr>Principales recomendaciones</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Xochitl Bendeck</dc:creator>
  <cp:lastModifiedBy>María Dolores Rosa</cp:lastModifiedBy>
  <cp:revision>2</cp:revision>
  <dcterms:modified xsi:type="dcterms:W3CDTF">2019-11-25T20:34:04Z</dcterms:modified>
</cp:coreProperties>
</file>