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7" r:id="rId3"/>
    <p:sldId id="259" r:id="rId4"/>
    <p:sldId id="261" r:id="rId5"/>
    <p:sldId id="263" r:id="rId6"/>
    <p:sldId id="264" r:id="rId7"/>
    <p:sldId id="265" r:id="rId8"/>
    <p:sldId id="266" r:id="rId9"/>
    <p:sldId id="267" r:id="rId10"/>
    <p:sldId id="278" r:id="rId11"/>
    <p:sldId id="262" r:id="rId12"/>
    <p:sldId id="260" r:id="rId13"/>
    <p:sldId id="269" r:id="rId14"/>
    <p:sldId id="270" r:id="rId15"/>
    <p:sldId id="272" r:id="rId16"/>
    <p:sldId id="271" r:id="rId17"/>
    <p:sldId id="273" r:id="rId18"/>
    <p:sldId id="274" r:id="rId19"/>
    <p:sldId id="275" r:id="rId20"/>
    <p:sldId id="276" r:id="rId21"/>
    <p:sldId id="280" r:id="rId22"/>
    <p:sldId id="279" r:id="rId23"/>
    <p:sldId id="277" r:id="rId24"/>
  </p:sldIdLst>
  <p:sldSz cx="12192000" cy="6858000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40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BA0922-0A5E-46C9-A4C8-1DA2E75A6FDD}" type="datetimeFigureOut">
              <a:rPr lang="es-SV" smtClean="0"/>
              <a:t>17/08/2020</a:t>
            </a:fld>
            <a:endParaRPr lang="es-SV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574EA5-D2DB-4A6D-B068-E1FFB9815EFF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89095756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A20A0E-6810-4022-824F-10C4B302E1BD}" type="datetimeFigureOut">
              <a:rPr lang="es-SV" smtClean="0"/>
              <a:t>17/08/2020</a:t>
            </a:fld>
            <a:endParaRPr lang="es-SV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SV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E3B3F6-D8CE-4FE2-905C-6F5B82A32EE7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4279917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E3B3F6-D8CE-4FE2-905C-6F5B82A32EE7}" type="slidenum">
              <a:rPr lang="es-SV" smtClean="0"/>
              <a:t>2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877511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D9291-CC2F-467D-8EC3-798B98FC400D}" type="datetime1">
              <a:rPr lang="es-SV" smtClean="0"/>
              <a:t>17/08/2020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46713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B9391-279D-43BC-8D42-EFC49A930813}" type="datetime1">
              <a:rPr lang="es-SV" smtClean="0"/>
              <a:t>17/08/2020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053956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5AD17-DCF0-427D-ACEF-2FDACD510C6D}" type="datetime1">
              <a:rPr lang="es-SV" smtClean="0"/>
              <a:t>17/08/2020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610110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878C8-215C-45C5-A279-CC4EB906050A}" type="datetime1">
              <a:rPr lang="es-SV" smtClean="0"/>
              <a:t>17/08/2020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873699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CFB6A-5D18-4699-9F56-30BCE6BAB7DD}" type="datetime1">
              <a:rPr lang="es-SV" smtClean="0"/>
              <a:t>17/08/2020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885353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4C191-2BD5-4068-8035-C6258FD1D6B5}" type="datetime1">
              <a:rPr lang="es-SV" smtClean="0"/>
              <a:t>17/08/2020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850829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C4757-CAED-4C03-A0D2-F297E3D936A1}" type="datetime1">
              <a:rPr lang="es-SV" smtClean="0"/>
              <a:t>17/08/2020</a:t>
            </a:fld>
            <a:endParaRPr lang="es-SV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53071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15768-F828-4B6B-977C-7639B8735C6D}" type="datetime1">
              <a:rPr lang="es-SV" smtClean="0"/>
              <a:t>17/08/2020</a:t>
            </a:fld>
            <a:endParaRPr lang="es-SV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028148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C9700-EC92-4095-A6DC-69A3CEE34A58}" type="datetime1">
              <a:rPr lang="es-SV" smtClean="0"/>
              <a:t>17/08/2020</a:t>
            </a:fld>
            <a:endParaRPr lang="es-SV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860000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56C38-AA90-4018-8968-958F28DF3A7E}" type="datetime1">
              <a:rPr lang="es-SV" smtClean="0"/>
              <a:t>17/08/2020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645077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0ED69-3060-478F-8958-87DE1F388565}" type="datetime1">
              <a:rPr lang="es-SV" smtClean="0"/>
              <a:t>17/08/2020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569084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14D119-FED6-42B0-A1AD-47919CA43DA3}" type="datetime1">
              <a:rPr lang="es-SV" smtClean="0"/>
              <a:t>17/08/2020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B9233-62DC-4A36-A738-8250F3E4EAC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290130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9000" b="-1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 txBox="1">
            <a:spLocks noGrp="1"/>
          </p:cNvSpPr>
          <p:nvPr>
            <p:ph type="ctrTitle"/>
          </p:nvPr>
        </p:nvSpPr>
        <p:spPr>
          <a:xfrm>
            <a:off x="1361563" y="1233638"/>
            <a:ext cx="5670668" cy="39149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3200" b="1" dirty="0" smtClean="0">
                <a:solidFill>
                  <a:schemeClr val="bg2">
                    <a:lumMod val="90000"/>
                  </a:schemeClr>
                </a:solidFill>
                <a:latin typeface="Museo Sans 300" panose="02000000000000000000" pitchFamily="50" charset="0"/>
              </a:rPr>
              <a:t>ESTRUCTURA ORGANIZATIVA DEL INSTITUTO SALVADOREÑO PARA EL DESARROLLO DE LA MUJER</a:t>
            </a:r>
            <a:br>
              <a:rPr lang="es-SV" sz="3200" b="1" dirty="0" smtClean="0">
                <a:solidFill>
                  <a:schemeClr val="bg2">
                    <a:lumMod val="90000"/>
                  </a:schemeClr>
                </a:solidFill>
                <a:latin typeface="Museo Sans 300" panose="02000000000000000000" pitchFamily="50" charset="0"/>
              </a:rPr>
            </a:br>
            <a:r>
              <a:rPr lang="es-SV" sz="3200" b="1" dirty="0" smtClean="0">
                <a:solidFill>
                  <a:schemeClr val="bg2">
                    <a:lumMod val="90000"/>
                  </a:schemeClr>
                </a:solidFill>
                <a:latin typeface="Museo Sans 300" panose="02000000000000000000" pitchFamily="50" charset="0"/>
              </a:rPr>
              <a:t>ISDEMU  </a:t>
            </a:r>
            <a:br>
              <a:rPr lang="es-SV" sz="3200" b="1" dirty="0" smtClean="0">
                <a:solidFill>
                  <a:schemeClr val="bg2">
                    <a:lumMod val="90000"/>
                  </a:schemeClr>
                </a:solidFill>
                <a:latin typeface="Museo Sans 300" panose="02000000000000000000" pitchFamily="50" charset="0"/>
              </a:rPr>
            </a:br>
            <a:r>
              <a:rPr lang="es-SV" sz="3200" b="1" dirty="0" smtClean="0">
                <a:solidFill>
                  <a:schemeClr val="bg2">
                    <a:lumMod val="90000"/>
                  </a:schemeClr>
                </a:solidFill>
                <a:latin typeface="Museo Sans 300" panose="02000000000000000000" pitchFamily="50" charset="0"/>
              </a:rPr>
              <a:t/>
            </a:r>
            <a:br>
              <a:rPr lang="es-SV" sz="3200" b="1" dirty="0" smtClean="0">
                <a:solidFill>
                  <a:schemeClr val="bg2">
                    <a:lumMod val="90000"/>
                  </a:schemeClr>
                </a:solidFill>
                <a:latin typeface="Museo Sans 300" panose="02000000000000000000" pitchFamily="50" charset="0"/>
              </a:rPr>
            </a:br>
            <a:r>
              <a:rPr lang="es-SV" sz="3200" b="1" dirty="0">
                <a:solidFill>
                  <a:schemeClr val="bg2">
                    <a:lumMod val="90000"/>
                  </a:schemeClr>
                </a:solidFill>
                <a:latin typeface="Museo Sans 300" panose="02000000000000000000" pitchFamily="50" charset="0"/>
              </a:rPr>
              <a:t/>
            </a:r>
            <a:br>
              <a:rPr lang="es-SV" sz="3200" b="1" dirty="0">
                <a:solidFill>
                  <a:schemeClr val="bg2">
                    <a:lumMod val="90000"/>
                  </a:schemeClr>
                </a:solidFill>
                <a:latin typeface="Museo Sans 300" panose="02000000000000000000" pitchFamily="50" charset="0"/>
              </a:rPr>
            </a:br>
            <a:r>
              <a:rPr lang="es-SV" sz="2000" b="1" dirty="0" smtClean="0">
                <a:solidFill>
                  <a:schemeClr val="bg2">
                    <a:lumMod val="90000"/>
                  </a:schemeClr>
                </a:solidFill>
                <a:latin typeface="Museo Sans 300" panose="02000000000000000000" pitchFamily="50" charset="0"/>
              </a:rPr>
              <a:t>ACTUALIZACIÓN AL 31 DE ENERO DE 2020</a:t>
            </a:r>
            <a:endParaRPr lang="es-SV" sz="2000" b="1" dirty="0">
              <a:solidFill>
                <a:schemeClr val="bg2">
                  <a:lumMod val="90000"/>
                </a:schemeClr>
              </a:solidFill>
              <a:latin typeface="Museo Sans 300" panose="02000000000000000000" pitchFamily="50" charset="0"/>
            </a:endParaRP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1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96125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60215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SV" sz="4500" b="1" dirty="0" smtClean="0"/>
              <a:t>Unidad Jurídica</a:t>
            </a:r>
            <a:endParaRPr lang="es-SV" sz="45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98838" y="2693132"/>
            <a:ext cx="10515600" cy="3426313"/>
          </a:xfrm>
        </p:spPr>
        <p:txBody>
          <a:bodyPr/>
          <a:lstStyle/>
          <a:p>
            <a:pPr algn="just"/>
            <a:r>
              <a:rPr lang="es-GT" dirty="0"/>
              <a:t>Asesorar en materia legal a todas la Unidades Administrativas del instituto  y apoyar en la realización de los diferentes procesos jurídicos que favorezcan la asesoría institucional. </a:t>
            </a:r>
            <a:endParaRPr lang="es-SV" dirty="0"/>
          </a:p>
          <a:p>
            <a:pPr marL="0" indent="0" algn="just">
              <a:buNone/>
            </a:pPr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10</a:t>
            </a:fld>
            <a:endParaRPr lang="es-SV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661" y="246483"/>
            <a:ext cx="2352723" cy="900000"/>
          </a:xfrm>
          <a:prstGeom prst="rect">
            <a:avLst/>
          </a:prstGeom>
        </p:spPr>
      </p:pic>
      <p:sp>
        <p:nvSpPr>
          <p:cNvPr id="6" name="Marcador de contenido 2"/>
          <p:cNvSpPr txBox="1">
            <a:spLocks/>
          </p:cNvSpPr>
          <p:nvPr/>
        </p:nvSpPr>
        <p:spPr>
          <a:xfrm>
            <a:off x="998838" y="4712043"/>
            <a:ext cx="2386914" cy="9803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Mujeres: 1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Hombres: 0</a:t>
            </a:r>
            <a:endParaRPr lang="es-SV" sz="2400" dirty="0"/>
          </a:p>
        </p:txBody>
      </p:sp>
    </p:spTree>
    <p:extLst>
      <p:ext uri="{BB962C8B-B14F-4D97-AF65-F5344CB8AC3E}">
        <p14:creationId xmlns:p14="http://schemas.microsoft.com/office/powerpoint/2010/main" val="3206755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005061"/>
            <a:ext cx="10515600" cy="1325563"/>
          </a:xfrm>
        </p:spPr>
        <p:txBody>
          <a:bodyPr/>
          <a:lstStyle/>
          <a:p>
            <a:pPr algn="ctr"/>
            <a:r>
              <a:rPr lang="es-SV" b="1" dirty="0"/>
              <a:t>Gerencia Técnica y de </a:t>
            </a:r>
            <a:r>
              <a:rPr lang="es-SV" b="1" dirty="0" smtClean="0"/>
              <a:t>Planificación</a:t>
            </a: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189202"/>
            <a:ext cx="10515600" cy="4126782"/>
          </a:xfrm>
        </p:spPr>
        <p:txBody>
          <a:bodyPr/>
          <a:lstStyle/>
          <a:p>
            <a:pPr marL="0" indent="0" algn="just">
              <a:buNone/>
            </a:pPr>
            <a:r>
              <a:rPr lang="es-SV" dirty="0"/>
              <a:t>Dirigir técnicamente el Área de Planificación Institucional. Dirigir y dar seguimiento de la ejecución programática del área de Rectoría de políticas públicas que promueven los derechos de las mujeres.</a:t>
            </a:r>
          </a:p>
          <a:p>
            <a:pPr marL="0" indent="0" algn="just">
              <a:buNone/>
            </a:pPr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11</a:t>
            </a:fld>
            <a:endParaRPr lang="es-SV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661" y="246483"/>
            <a:ext cx="2352723" cy="900000"/>
          </a:xfrm>
          <a:prstGeom prst="rect">
            <a:avLst/>
          </a:prstGeom>
        </p:spPr>
      </p:pic>
      <p:sp>
        <p:nvSpPr>
          <p:cNvPr id="7" name="Marcador de contenido 2"/>
          <p:cNvSpPr txBox="1">
            <a:spLocks/>
          </p:cNvSpPr>
          <p:nvPr/>
        </p:nvSpPr>
        <p:spPr>
          <a:xfrm>
            <a:off x="998838" y="4712043"/>
            <a:ext cx="2386914" cy="9803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Mujeres: 7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Hombres: 0</a:t>
            </a:r>
            <a:endParaRPr lang="es-SV" sz="2400" dirty="0"/>
          </a:p>
        </p:txBody>
      </p:sp>
    </p:spTree>
    <p:extLst>
      <p:ext uri="{BB962C8B-B14F-4D97-AF65-F5344CB8AC3E}">
        <p14:creationId xmlns:p14="http://schemas.microsoft.com/office/powerpoint/2010/main" val="2074167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666264"/>
            <a:ext cx="10515600" cy="1325563"/>
          </a:xfrm>
        </p:spPr>
        <p:txBody>
          <a:bodyPr/>
          <a:lstStyle/>
          <a:p>
            <a:pPr algn="ctr"/>
            <a:r>
              <a:rPr lang="es-SV" b="1" dirty="0"/>
              <a:t>Rectoría de Igualdad </a:t>
            </a:r>
            <a:r>
              <a:rPr lang="es-SV" b="1" dirty="0" smtClean="0"/>
              <a:t>Sustantiva</a:t>
            </a: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005012"/>
            <a:ext cx="10515600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es-SV" dirty="0"/>
              <a:t>Ejercer la Rectoría del Marco Normativo para la garantía de igualdad sustantiva, equidad y erradicación de la discriminación contra las mujeres y la coordinación del Sistema Nacional para la Igualdad Sustantiva para la operativización de la Ley de igualdad, equidad y erradicación de la discriminación contra las mujeres.</a:t>
            </a:r>
          </a:p>
          <a:p>
            <a:pPr marL="0" indent="0" algn="just">
              <a:buNone/>
            </a:pPr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12</a:t>
            </a:fld>
            <a:endParaRPr lang="es-SV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661" y="246483"/>
            <a:ext cx="2352723" cy="900000"/>
          </a:xfrm>
          <a:prstGeom prst="rect">
            <a:avLst/>
          </a:prstGeom>
        </p:spPr>
      </p:pic>
      <p:sp>
        <p:nvSpPr>
          <p:cNvPr id="6" name="Marcador de contenido 2"/>
          <p:cNvSpPr txBox="1">
            <a:spLocks/>
          </p:cNvSpPr>
          <p:nvPr/>
        </p:nvSpPr>
        <p:spPr>
          <a:xfrm>
            <a:off x="924697" y="4836959"/>
            <a:ext cx="2386914" cy="9803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Mujeres: 15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Hombres: 0</a:t>
            </a:r>
            <a:endParaRPr lang="es-SV" sz="2400" dirty="0"/>
          </a:p>
        </p:txBody>
      </p:sp>
    </p:spTree>
    <p:extLst>
      <p:ext uri="{BB962C8B-B14F-4D97-AF65-F5344CB8AC3E}">
        <p14:creationId xmlns:p14="http://schemas.microsoft.com/office/powerpoint/2010/main" val="1019756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483701"/>
            <a:ext cx="10515600" cy="1325563"/>
          </a:xfrm>
        </p:spPr>
        <p:txBody>
          <a:bodyPr/>
          <a:lstStyle/>
          <a:p>
            <a:pPr algn="ctr"/>
            <a:r>
              <a:rPr lang="es-SV" b="1" dirty="0" smtClean="0"/>
              <a:t> Rectoría </a:t>
            </a:r>
            <a:r>
              <a:rPr lang="es-SV" b="1" dirty="0"/>
              <a:t>Vida Libre de </a:t>
            </a:r>
            <a:r>
              <a:rPr lang="es-SV" b="1" dirty="0" smtClean="0"/>
              <a:t>Violencia</a:t>
            </a: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005012"/>
            <a:ext cx="10515600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es-SV" dirty="0"/>
              <a:t>Ejercer la Rectoría del Marco Normativo para una Vida Libre de Violencia contra las mujeres y la Coordinación de la Comisión Técnica Especializada para la operativización de la Ley especial integral para una vida libre de violencia para las mujeres.</a:t>
            </a:r>
          </a:p>
          <a:p>
            <a:pPr marL="0" indent="0" algn="just">
              <a:buNone/>
            </a:pPr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13</a:t>
            </a:fld>
            <a:endParaRPr lang="es-SV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661" y="246483"/>
            <a:ext cx="2352723" cy="900000"/>
          </a:xfrm>
          <a:prstGeom prst="rect">
            <a:avLst/>
          </a:prstGeom>
        </p:spPr>
      </p:pic>
      <p:sp>
        <p:nvSpPr>
          <p:cNvPr id="6" name="Marcador de contenido 2"/>
          <p:cNvSpPr txBox="1">
            <a:spLocks/>
          </p:cNvSpPr>
          <p:nvPr/>
        </p:nvSpPr>
        <p:spPr>
          <a:xfrm>
            <a:off x="998838" y="4712043"/>
            <a:ext cx="2386914" cy="9803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Mujeres: 9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Hombres: 0</a:t>
            </a:r>
            <a:endParaRPr lang="es-SV" sz="2400" dirty="0"/>
          </a:p>
        </p:txBody>
      </p:sp>
    </p:spTree>
    <p:extLst>
      <p:ext uri="{BB962C8B-B14F-4D97-AF65-F5344CB8AC3E}">
        <p14:creationId xmlns:p14="http://schemas.microsoft.com/office/powerpoint/2010/main" val="2263095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81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SV" b="1" dirty="0"/>
              <a:t>Rectoría Escuela de Formación </a:t>
            </a:r>
            <a:r>
              <a:rPr lang="es-SV" b="1" dirty="0" smtClean="0"/>
              <a:t/>
            </a:r>
            <a:br>
              <a:rPr lang="es-SV" b="1" dirty="0" smtClean="0"/>
            </a:br>
            <a:r>
              <a:rPr lang="es-SV" b="1" dirty="0" smtClean="0"/>
              <a:t>para </a:t>
            </a:r>
            <a:r>
              <a:rPr lang="es-SV" b="1" dirty="0"/>
              <a:t>la igualdad </a:t>
            </a:r>
            <a:r>
              <a:rPr lang="es-SV" b="1" dirty="0" smtClean="0"/>
              <a:t>Sustantiva</a:t>
            </a: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336372"/>
            <a:ext cx="10515600" cy="3545445"/>
          </a:xfrm>
        </p:spPr>
        <p:txBody>
          <a:bodyPr/>
          <a:lstStyle/>
          <a:p>
            <a:pPr marL="0" indent="0" algn="just">
              <a:buNone/>
            </a:pPr>
            <a:r>
              <a:rPr lang="es-SV" dirty="0"/>
              <a:t>Formar, capacitar y sensibilizar a servidoras y servidores públicos de las instituciones responsables y ejecutoras del marco normativo para la igualdad, no discriminación y vida libre de violencia para las mujeres.</a:t>
            </a:r>
          </a:p>
          <a:p>
            <a:pPr marL="0" indent="0" algn="just">
              <a:buNone/>
            </a:pPr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14</a:t>
            </a:fld>
            <a:endParaRPr lang="es-SV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284" y="365125"/>
            <a:ext cx="2352723" cy="900000"/>
          </a:xfrm>
          <a:prstGeom prst="rect">
            <a:avLst/>
          </a:prstGeom>
        </p:spPr>
      </p:pic>
      <p:sp>
        <p:nvSpPr>
          <p:cNvPr id="6" name="Marcador de contenido 2"/>
          <p:cNvSpPr txBox="1">
            <a:spLocks/>
          </p:cNvSpPr>
          <p:nvPr/>
        </p:nvSpPr>
        <p:spPr>
          <a:xfrm>
            <a:off x="998838" y="4712043"/>
            <a:ext cx="2386914" cy="9803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Mujeres: 10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Hombres: 5</a:t>
            </a:r>
            <a:endParaRPr lang="es-SV" sz="2400" dirty="0"/>
          </a:p>
        </p:txBody>
      </p:sp>
    </p:spTree>
    <p:extLst>
      <p:ext uri="{BB962C8B-B14F-4D97-AF65-F5344CB8AC3E}">
        <p14:creationId xmlns:p14="http://schemas.microsoft.com/office/powerpoint/2010/main" val="1780626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602343"/>
            <a:ext cx="10515600" cy="1325563"/>
          </a:xfrm>
        </p:spPr>
        <p:txBody>
          <a:bodyPr/>
          <a:lstStyle/>
          <a:p>
            <a:pPr algn="ctr"/>
            <a:r>
              <a:rPr lang="es-SV" b="1" dirty="0"/>
              <a:t>Oficinas </a:t>
            </a:r>
            <a:r>
              <a:rPr lang="es-SV" b="1" dirty="0" smtClean="0"/>
              <a:t>Departamentales</a:t>
            </a: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097474"/>
            <a:ext cx="10515600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es-SV" dirty="0"/>
              <a:t>Ejercer la Rectoría, a nivel departamental y municipal, del Marco Normativo para la garantía de igualdad sustantiva, equidad y erradicación de la discriminación contra las mujeres y de vida libre de violencia.</a:t>
            </a:r>
          </a:p>
          <a:p>
            <a:pPr marL="0" indent="0" algn="just">
              <a:buNone/>
            </a:pPr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15</a:t>
            </a:fld>
            <a:endParaRPr lang="es-SV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284" y="365125"/>
            <a:ext cx="2352723" cy="900000"/>
          </a:xfrm>
          <a:prstGeom prst="rect">
            <a:avLst/>
          </a:prstGeom>
        </p:spPr>
      </p:pic>
      <p:sp>
        <p:nvSpPr>
          <p:cNvPr id="6" name="Marcador de contenido 2"/>
          <p:cNvSpPr txBox="1">
            <a:spLocks/>
          </p:cNvSpPr>
          <p:nvPr/>
        </p:nvSpPr>
        <p:spPr>
          <a:xfrm>
            <a:off x="998838" y="4712043"/>
            <a:ext cx="2386914" cy="9803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Mujeres: 95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Hombres: 5</a:t>
            </a:r>
            <a:endParaRPr lang="es-SV" sz="2400" dirty="0"/>
          </a:p>
        </p:txBody>
      </p:sp>
    </p:spTree>
    <p:extLst>
      <p:ext uri="{BB962C8B-B14F-4D97-AF65-F5344CB8AC3E}">
        <p14:creationId xmlns:p14="http://schemas.microsoft.com/office/powerpoint/2010/main" val="1844328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512805"/>
            <a:ext cx="10515600" cy="1325563"/>
          </a:xfrm>
        </p:spPr>
        <p:txBody>
          <a:bodyPr/>
          <a:lstStyle/>
          <a:p>
            <a:pPr algn="ctr"/>
            <a:r>
              <a:rPr lang="es-SV" b="1" dirty="0" smtClean="0"/>
              <a:t>          Gerencia </a:t>
            </a:r>
            <a:r>
              <a:rPr lang="es-SV" b="1" dirty="0"/>
              <a:t>Administrativa y </a:t>
            </a:r>
            <a:r>
              <a:rPr lang="es-SV" b="1" dirty="0" smtClean="0"/>
              <a:t>Financiera</a:t>
            </a: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924479"/>
            <a:ext cx="10515600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es-SV" dirty="0"/>
              <a:t>Realizar la conducción y seguimiento de la ejecución administrativa y financiera del Instituto, de conformidad con las resoluciones de la Junta Directiva, lineamientos de Dirección Ejecutiva y de acuerdo al marco legal vigente, así como la administración y control del Fondo Circulante de Monto Fijo/Caja Chica</a:t>
            </a:r>
          </a:p>
          <a:p>
            <a:pPr marL="0" indent="0" algn="just">
              <a:buNone/>
            </a:pPr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16</a:t>
            </a:fld>
            <a:endParaRPr lang="es-SV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284" y="365125"/>
            <a:ext cx="2352723" cy="900000"/>
          </a:xfrm>
          <a:prstGeom prst="rect">
            <a:avLst/>
          </a:prstGeom>
        </p:spPr>
      </p:pic>
      <p:sp>
        <p:nvSpPr>
          <p:cNvPr id="6" name="Marcador de contenido 2"/>
          <p:cNvSpPr txBox="1">
            <a:spLocks/>
          </p:cNvSpPr>
          <p:nvPr/>
        </p:nvSpPr>
        <p:spPr>
          <a:xfrm>
            <a:off x="998838" y="4712043"/>
            <a:ext cx="2386914" cy="9803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Mujeres: 5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Hombres: 0</a:t>
            </a:r>
            <a:endParaRPr lang="es-SV" sz="2400" dirty="0"/>
          </a:p>
        </p:txBody>
      </p:sp>
    </p:spTree>
    <p:extLst>
      <p:ext uri="{BB962C8B-B14F-4D97-AF65-F5344CB8AC3E}">
        <p14:creationId xmlns:p14="http://schemas.microsoft.com/office/powerpoint/2010/main" val="3318466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602343"/>
            <a:ext cx="10515600" cy="1325563"/>
          </a:xfrm>
        </p:spPr>
        <p:txBody>
          <a:bodyPr/>
          <a:lstStyle/>
          <a:p>
            <a:pPr algn="ctr"/>
            <a:r>
              <a:rPr lang="es-SV" b="1" dirty="0"/>
              <a:t>Unidad de Adquisiciones </a:t>
            </a:r>
            <a:r>
              <a:rPr lang="es-SV" b="1" dirty="0" smtClean="0"/>
              <a:t/>
            </a:r>
            <a:br>
              <a:rPr lang="es-SV" b="1" dirty="0" smtClean="0"/>
            </a:br>
            <a:r>
              <a:rPr lang="es-SV" b="1" dirty="0" smtClean="0"/>
              <a:t>y </a:t>
            </a:r>
            <a:r>
              <a:rPr lang="es-SV" b="1" dirty="0"/>
              <a:t>Contrataciones Institucional</a:t>
            </a: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187574"/>
            <a:ext cx="10515600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es-SV" dirty="0"/>
              <a:t>Ejecutar los procesos relacionados con gestión de adquisiciones y contrataciones de obras, bienes y servicios, con base a lo establecido en la LACAP, normativas de agencias de cooperación (cuando apliquen) y demás disposiciones legales vigentes.</a:t>
            </a:r>
          </a:p>
          <a:p>
            <a:pPr marL="0" indent="0" algn="just">
              <a:buNone/>
            </a:pPr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17</a:t>
            </a:fld>
            <a:endParaRPr lang="es-SV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284" y="365125"/>
            <a:ext cx="2352723" cy="900000"/>
          </a:xfrm>
          <a:prstGeom prst="rect">
            <a:avLst/>
          </a:prstGeom>
        </p:spPr>
      </p:pic>
      <p:sp>
        <p:nvSpPr>
          <p:cNvPr id="6" name="Marcador de contenido 2"/>
          <p:cNvSpPr txBox="1">
            <a:spLocks/>
          </p:cNvSpPr>
          <p:nvPr/>
        </p:nvSpPr>
        <p:spPr>
          <a:xfrm>
            <a:off x="998838" y="4712043"/>
            <a:ext cx="2386914" cy="9803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Mujeres: 7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Hombres: 0</a:t>
            </a:r>
            <a:endParaRPr lang="es-SV" sz="2400" dirty="0"/>
          </a:p>
        </p:txBody>
      </p:sp>
    </p:spTree>
    <p:extLst>
      <p:ext uri="{BB962C8B-B14F-4D97-AF65-F5344CB8AC3E}">
        <p14:creationId xmlns:p14="http://schemas.microsoft.com/office/powerpoint/2010/main" val="4044078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602343"/>
            <a:ext cx="10515600" cy="1325563"/>
          </a:xfrm>
        </p:spPr>
        <p:txBody>
          <a:bodyPr/>
          <a:lstStyle/>
          <a:p>
            <a:pPr algn="ctr"/>
            <a:r>
              <a:rPr lang="es-SV" b="1" dirty="0"/>
              <a:t>Unidad Financiera </a:t>
            </a:r>
            <a:r>
              <a:rPr lang="es-SV" b="1" dirty="0" smtClean="0"/>
              <a:t>Institucional</a:t>
            </a: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080998"/>
            <a:ext cx="10515600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es-SV" dirty="0"/>
              <a:t>Proporcionar información financiera confiable y oportuna para propiciar la efectividad en la toma de decisiones gerenciales, apoyando a ISDEMU en el logro de su misión realizando la gestión financiera en las áreas de Presupuesto, Tesorería y Contabilidad de acuerdo al marco legal y normativo vigente.</a:t>
            </a:r>
          </a:p>
          <a:p>
            <a:pPr marL="0" indent="0" algn="just">
              <a:buNone/>
            </a:pPr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18</a:t>
            </a:fld>
            <a:endParaRPr lang="es-SV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284" y="365125"/>
            <a:ext cx="2352723" cy="900000"/>
          </a:xfrm>
          <a:prstGeom prst="rect">
            <a:avLst/>
          </a:prstGeom>
        </p:spPr>
      </p:pic>
      <p:sp>
        <p:nvSpPr>
          <p:cNvPr id="6" name="Marcador de contenido 2"/>
          <p:cNvSpPr txBox="1">
            <a:spLocks/>
          </p:cNvSpPr>
          <p:nvPr/>
        </p:nvSpPr>
        <p:spPr>
          <a:xfrm>
            <a:off x="998838" y="4712043"/>
            <a:ext cx="2386914" cy="9803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Mujeres: 5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Hombres: 0</a:t>
            </a:r>
            <a:endParaRPr lang="es-SV" sz="2400" dirty="0"/>
          </a:p>
        </p:txBody>
      </p:sp>
    </p:spTree>
    <p:extLst>
      <p:ext uri="{BB962C8B-B14F-4D97-AF65-F5344CB8AC3E}">
        <p14:creationId xmlns:p14="http://schemas.microsoft.com/office/powerpoint/2010/main" val="3738670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594260"/>
            <a:ext cx="10515600" cy="1325563"/>
          </a:xfrm>
        </p:spPr>
        <p:txBody>
          <a:bodyPr/>
          <a:lstStyle/>
          <a:p>
            <a:pPr algn="ctr"/>
            <a:r>
              <a:rPr lang="es-SV" b="1" dirty="0"/>
              <a:t>Unidad de Recursos </a:t>
            </a:r>
            <a:r>
              <a:rPr lang="es-SV" b="1" dirty="0" smtClean="0"/>
              <a:t>Humanos</a:t>
            </a: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097473"/>
            <a:ext cx="10515600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es-SV" dirty="0"/>
              <a:t>Administrar el sistema de recursos humanos institucional, por medio de métodos, procedimientos y técnicas relacionadas con la integración, desarrollo, administración de las compensaciones e información del personal.</a:t>
            </a:r>
          </a:p>
          <a:p>
            <a:pPr marL="0" indent="0" algn="just">
              <a:buNone/>
            </a:pPr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19</a:t>
            </a:fld>
            <a:endParaRPr lang="es-SV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284" y="365125"/>
            <a:ext cx="2352723" cy="900000"/>
          </a:xfrm>
          <a:prstGeom prst="rect">
            <a:avLst/>
          </a:prstGeom>
        </p:spPr>
      </p:pic>
      <p:sp>
        <p:nvSpPr>
          <p:cNvPr id="6" name="Marcador de contenido 2"/>
          <p:cNvSpPr txBox="1">
            <a:spLocks/>
          </p:cNvSpPr>
          <p:nvPr/>
        </p:nvSpPr>
        <p:spPr>
          <a:xfrm>
            <a:off x="998838" y="4712043"/>
            <a:ext cx="2386914" cy="9803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Mujeres: 3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Hombres: 0</a:t>
            </a:r>
            <a:endParaRPr lang="es-SV" sz="2400" dirty="0"/>
          </a:p>
        </p:txBody>
      </p:sp>
    </p:spTree>
    <p:extLst>
      <p:ext uri="{BB962C8B-B14F-4D97-AF65-F5344CB8AC3E}">
        <p14:creationId xmlns:p14="http://schemas.microsoft.com/office/powerpoint/2010/main" val="210310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3"/>
          <a:srcRect l="20683" t="18106" r="20659" b="13263"/>
          <a:stretch/>
        </p:blipFill>
        <p:spPr>
          <a:xfrm>
            <a:off x="1757219" y="596350"/>
            <a:ext cx="8751900" cy="5760000"/>
          </a:xfrm>
          <a:prstGeom prst="rect">
            <a:avLst/>
          </a:prstGeom>
        </p:spPr>
      </p:pic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2</a:t>
            </a:fld>
            <a:endParaRPr lang="es-SV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661" y="246483"/>
            <a:ext cx="2352723" cy="9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0894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602343"/>
            <a:ext cx="10515600" cy="1325563"/>
          </a:xfrm>
        </p:spPr>
        <p:txBody>
          <a:bodyPr/>
          <a:lstStyle/>
          <a:p>
            <a:pPr algn="ctr"/>
            <a:r>
              <a:rPr lang="es-SV" b="1" dirty="0"/>
              <a:t>Unidad de Servicios Generales</a:t>
            </a: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005012"/>
            <a:ext cx="10515600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es-SV" dirty="0"/>
              <a:t>Proporcionar servicios que permitan que el estado de los bienes institucionales, ya sean muebles, inmuebles y de consumo, funcionen adecuadamente para en el uso de las diferentes unidades del ISDEMU.</a:t>
            </a:r>
          </a:p>
          <a:p>
            <a:pPr marL="0" indent="0" algn="just">
              <a:buNone/>
            </a:pPr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20</a:t>
            </a:fld>
            <a:endParaRPr lang="es-SV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284" y="365125"/>
            <a:ext cx="2352723" cy="900000"/>
          </a:xfrm>
          <a:prstGeom prst="rect">
            <a:avLst/>
          </a:prstGeom>
        </p:spPr>
      </p:pic>
      <p:sp>
        <p:nvSpPr>
          <p:cNvPr id="6" name="Marcador de contenido 2"/>
          <p:cNvSpPr txBox="1">
            <a:spLocks/>
          </p:cNvSpPr>
          <p:nvPr/>
        </p:nvSpPr>
        <p:spPr>
          <a:xfrm>
            <a:off x="998838" y="4712043"/>
            <a:ext cx="2386914" cy="9803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Mujeres: 6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Hombres: 13</a:t>
            </a:r>
            <a:endParaRPr lang="es-SV" sz="2400" dirty="0"/>
          </a:p>
        </p:txBody>
      </p:sp>
    </p:spTree>
    <p:extLst>
      <p:ext uri="{BB962C8B-B14F-4D97-AF65-F5344CB8AC3E}">
        <p14:creationId xmlns:p14="http://schemas.microsoft.com/office/powerpoint/2010/main" val="2008000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048938"/>
            <a:ext cx="10515600" cy="1325563"/>
          </a:xfrm>
        </p:spPr>
        <p:txBody>
          <a:bodyPr/>
          <a:lstStyle/>
          <a:p>
            <a:pPr algn="ctr"/>
            <a:r>
              <a:rPr lang="es-SV" dirty="0" smtClean="0"/>
              <a:t>Unidad de Tecnología e Información</a:t>
            </a: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374501"/>
            <a:ext cx="10515600" cy="3802461"/>
          </a:xfrm>
        </p:spPr>
        <p:txBody>
          <a:bodyPr/>
          <a:lstStyle/>
          <a:p>
            <a:pPr marL="0" indent="0" algn="just">
              <a:buNone/>
            </a:pPr>
            <a:r>
              <a:rPr lang="es-ES" dirty="0"/>
              <a:t>Planificar la dotación de necesidades de recursos informáticos según la estructura y funcionamiento de ISDEMU incluyendo hardware, software, redes, micro redes y toda la comunicación interna y externa.</a:t>
            </a:r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21</a:t>
            </a:fld>
            <a:endParaRPr lang="es-SV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284" y="365125"/>
            <a:ext cx="2352723" cy="900000"/>
          </a:xfrm>
          <a:prstGeom prst="rect">
            <a:avLst/>
          </a:prstGeom>
        </p:spPr>
      </p:pic>
      <p:sp>
        <p:nvSpPr>
          <p:cNvPr id="6" name="Marcador de contenido 2"/>
          <p:cNvSpPr txBox="1">
            <a:spLocks/>
          </p:cNvSpPr>
          <p:nvPr/>
        </p:nvSpPr>
        <p:spPr>
          <a:xfrm>
            <a:off x="998838" y="4712043"/>
            <a:ext cx="2386914" cy="9803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Mujeres: </a:t>
            </a:r>
            <a:r>
              <a:rPr lang="es-SV" sz="2400" dirty="0"/>
              <a:t>3</a:t>
            </a:r>
            <a:endParaRPr lang="es-SV" sz="2400" dirty="0" smtClean="0"/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Hombres: 2</a:t>
            </a:r>
            <a:endParaRPr lang="es-SV" sz="2400" dirty="0"/>
          </a:p>
        </p:txBody>
      </p:sp>
    </p:spTree>
    <p:extLst>
      <p:ext uri="{BB962C8B-B14F-4D97-AF65-F5344CB8AC3E}">
        <p14:creationId xmlns:p14="http://schemas.microsoft.com/office/powerpoint/2010/main" val="36500602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885254"/>
            <a:ext cx="10515600" cy="1325563"/>
          </a:xfrm>
        </p:spPr>
        <p:txBody>
          <a:bodyPr/>
          <a:lstStyle/>
          <a:p>
            <a:r>
              <a:rPr lang="es-SV" dirty="0" smtClean="0"/>
              <a:t>Unidad de Gestión Documental y Archivo</a:t>
            </a: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141837"/>
            <a:ext cx="10515600" cy="4035125"/>
          </a:xfrm>
        </p:spPr>
        <p:txBody>
          <a:bodyPr/>
          <a:lstStyle/>
          <a:p>
            <a:r>
              <a:rPr lang="es-SV" dirty="0"/>
              <a:t>Normalizar la Gestión Documental, la organización de Archivos y ejecutar </a:t>
            </a:r>
            <a:r>
              <a:rPr lang="es-SV" dirty="0" smtClean="0"/>
              <a:t>procesos concernientes </a:t>
            </a:r>
            <a:r>
              <a:rPr lang="es-SV" dirty="0"/>
              <a:t>para el adecuado manejo de los acervos documentales del Instituto.</a:t>
            </a:r>
          </a:p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22</a:t>
            </a:fld>
            <a:endParaRPr lang="es-SV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284" y="365125"/>
            <a:ext cx="2352723" cy="900000"/>
          </a:xfrm>
          <a:prstGeom prst="rect">
            <a:avLst/>
          </a:prstGeom>
        </p:spPr>
      </p:pic>
      <p:sp>
        <p:nvSpPr>
          <p:cNvPr id="6" name="Marcador de contenido 2"/>
          <p:cNvSpPr txBox="1">
            <a:spLocks/>
          </p:cNvSpPr>
          <p:nvPr/>
        </p:nvSpPr>
        <p:spPr>
          <a:xfrm>
            <a:off x="998838" y="4712043"/>
            <a:ext cx="2386914" cy="9803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Mujeres: 2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Hombres: 1</a:t>
            </a:r>
            <a:endParaRPr lang="es-SV" sz="2400" dirty="0"/>
          </a:p>
        </p:txBody>
      </p:sp>
    </p:spTree>
    <p:extLst>
      <p:ext uri="{BB962C8B-B14F-4D97-AF65-F5344CB8AC3E}">
        <p14:creationId xmlns:p14="http://schemas.microsoft.com/office/powerpoint/2010/main" val="2086084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08656" y="862885"/>
            <a:ext cx="10005811" cy="4689976"/>
          </a:xfrm>
        </p:spPr>
        <p:txBody>
          <a:bodyPr>
            <a:noAutofit/>
          </a:bodyPr>
          <a:lstStyle/>
          <a:p>
            <a:r>
              <a:rPr lang="es-SV" sz="3000" b="1" dirty="0"/>
              <a:t>Organigrama Institucional aprobado según Acuerdo N° 12, del </a:t>
            </a:r>
            <a:r>
              <a:rPr lang="es-SV" sz="3000" b="1" dirty="0" smtClean="0"/>
              <a:t>Acta 1  de Sesión </a:t>
            </a:r>
            <a:r>
              <a:rPr lang="es-SV" sz="3000" b="1" dirty="0"/>
              <a:t>Extraordinaria de Junta Directiva, de fecha 22 de Febrero de </a:t>
            </a:r>
            <a:r>
              <a:rPr lang="es-SV" sz="3000" b="1" dirty="0" smtClean="0"/>
              <a:t>2019.</a:t>
            </a:r>
          </a:p>
          <a:p>
            <a:pPr marL="0" indent="0">
              <a:buNone/>
            </a:pPr>
            <a:endParaRPr lang="es-SV" sz="3000" b="1" dirty="0" smtClean="0"/>
          </a:p>
          <a:p>
            <a:r>
              <a:rPr lang="es-SV" sz="3000" b="1" dirty="0" smtClean="0"/>
              <a:t>Organigrama Actualizado al 31 de Enero de 2020.</a:t>
            </a:r>
          </a:p>
          <a:p>
            <a:endParaRPr lang="es-SV" sz="3000" b="1" dirty="0"/>
          </a:p>
          <a:p>
            <a:r>
              <a:rPr lang="es-SV" sz="3000" b="1" dirty="0" smtClean="0"/>
              <a:t>Total de Mujeres: 224</a:t>
            </a:r>
          </a:p>
          <a:p>
            <a:r>
              <a:rPr lang="es-SV" sz="3000" b="1" dirty="0" smtClean="0"/>
              <a:t>Total de Hombres: 29</a:t>
            </a:r>
          </a:p>
          <a:p>
            <a:r>
              <a:rPr lang="es-SV" sz="3000" b="1" dirty="0" smtClean="0"/>
              <a:t>Total de la Planta de Personal: 253</a:t>
            </a:r>
          </a:p>
          <a:p>
            <a:endParaRPr lang="es-SV" sz="300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23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816949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696483"/>
            <a:ext cx="10515600" cy="1325563"/>
          </a:xfrm>
        </p:spPr>
        <p:txBody>
          <a:bodyPr/>
          <a:lstStyle/>
          <a:p>
            <a:pPr algn="ctr"/>
            <a:r>
              <a:rPr lang="es-SV" b="1" dirty="0"/>
              <a:t>Junta Directiva</a:t>
            </a: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404594"/>
            <a:ext cx="10515600" cy="3184837"/>
          </a:xfrm>
        </p:spPr>
        <p:txBody>
          <a:bodyPr/>
          <a:lstStyle/>
          <a:p>
            <a:pPr marL="0" indent="0" algn="just">
              <a:buNone/>
            </a:pPr>
            <a:r>
              <a:rPr lang="es-SV" dirty="0"/>
              <a:t>Dar cumplimiento a las atribuciones de Ley del ISDEMU dentro del marco legal y normativo vigente; impulsando mecanismos que garanticen el uso eficiente de los recursos de cara a los compromisos nacionales e internacionales asumidos por el Estado en materia de derechos de las Mujeres.</a:t>
            </a:r>
          </a:p>
          <a:p>
            <a:pPr marL="0" indent="0" algn="just">
              <a:buNone/>
            </a:pPr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3</a:t>
            </a:fld>
            <a:endParaRPr lang="es-SV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661" y="246483"/>
            <a:ext cx="2352723" cy="9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6329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SV" b="1" dirty="0"/>
              <a:t>Auditoría </a:t>
            </a:r>
            <a:r>
              <a:rPr lang="es-SV" b="1" dirty="0" smtClean="0"/>
              <a:t>Interna</a:t>
            </a: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SV" dirty="0"/>
              <a:t>Apoyar a la administración del ISDEMU en el mantenimiento de controles efectivos mediante evaluaciones que permitan medir la eficacia eficiencia y efectividad del Sistema de Control Interno implementado y debidamente aprobados por la autoridad competente y el marco legal y normativo vigente</a:t>
            </a:r>
            <a:r>
              <a:rPr lang="es-SV" dirty="0" smtClean="0"/>
              <a:t>.</a:t>
            </a:r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4</a:t>
            </a:fld>
            <a:endParaRPr lang="es-SV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661" y="246483"/>
            <a:ext cx="2352723" cy="900000"/>
          </a:xfrm>
          <a:prstGeom prst="rect">
            <a:avLst/>
          </a:prstGeom>
        </p:spPr>
      </p:pic>
      <p:sp>
        <p:nvSpPr>
          <p:cNvPr id="6" name="Marcador de contenido 2"/>
          <p:cNvSpPr txBox="1">
            <a:spLocks/>
          </p:cNvSpPr>
          <p:nvPr/>
        </p:nvSpPr>
        <p:spPr>
          <a:xfrm>
            <a:off x="998838" y="4712043"/>
            <a:ext cx="2386914" cy="9803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Mujeres: 2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Hombres: 0</a:t>
            </a:r>
            <a:endParaRPr lang="es-SV" sz="2400" dirty="0"/>
          </a:p>
        </p:txBody>
      </p:sp>
    </p:spTree>
    <p:extLst>
      <p:ext uri="{BB962C8B-B14F-4D97-AF65-F5344CB8AC3E}">
        <p14:creationId xmlns:p14="http://schemas.microsoft.com/office/powerpoint/2010/main" val="3439046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SV" b="1" dirty="0"/>
              <a:t>Dirección </a:t>
            </a:r>
            <a:r>
              <a:rPr lang="es-SV" b="1" dirty="0" smtClean="0"/>
              <a:t>Ejecutiva</a:t>
            </a: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SV" dirty="0"/>
              <a:t>Administrar eficientemente el ISDEMU, desarrollando mecanismos de gestión, monitoreo y evaluación que optimicen el cumplimiento oportuno de los objetivos que se requieren para la ejecución de la Política Nacional de la Mujer y el marco normativo para la igualdad.</a:t>
            </a:r>
          </a:p>
          <a:p>
            <a:pPr marL="0" indent="0">
              <a:buNone/>
            </a:pPr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5</a:t>
            </a:fld>
            <a:endParaRPr lang="es-SV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661" y="246483"/>
            <a:ext cx="2352723" cy="900000"/>
          </a:xfrm>
          <a:prstGeom prst="rect">
            <a:avLst/>
          </a:prstGeom>
        </p:spPr>
      </p:pic>
      <p:sp>
        <p:nvSpPr>
          <p:cNvPr id="6" name="Marcador de contenido 2"/>
          <p:cNvSpPr txBox="1">
            <a:spLocks/>
          </p:cNvSpPr>
          <p:nvPr/>
        </p:nvSpPr>
        <p:spPr>
          <a:xfrm>
            <a:off x="998838" y="4712043"/>
            <a:ext cx="2386914" cy="9803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Mujeres: 5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Hombres: 0</a:t>
            </a:r>
            <a:endParaRPr lang="es-SV" sz="2400" dirty="0"/>
          </a:p>
        </p:txBody>
      </p:sp>
    </p:spTree>
    <p:extLst>
      <p:ext uri="{BB962C8B-B14F-4D97-AF65-F5344CB8AC3E}">
        <p14:creationId xmlns:p14="http://schemas.microsoft.com/office/powerpoint/2010/main" val="3229530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823273"/>
            <a:ext cx="10515600" cy="1325563"/>
          </a:xfrm>
        </p:spPr>
        <p:txBody>
          <a:bodyPr/>
          <a:lstStyle/>
          <a:p>
            <a:pPr algn="ctr"/>
            <a:r>
              <a:rPr lang="es-SV" b="1" dirty="0"/>
              <a:t>Unidad de Relaciones </a:t>
            </a:r>
            <a:r>
              <a:rPr lang="es-SV" b="1" dirty="0" smtClean="0"/>
              <a:t>Internacionales</a:t>
            </a: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148835"/>
            <a:ext cx="10515600" cy="4028127"/>
          </a:xfrm>
        </p:spPr>
        <p:txBody>
          <a:bodyPr/>
          <a:lstStyle/>
          <a:p>
            <a:pPr algn="just"/>
            <a:r>
              <a:rPr lang="es-SV" dirty="0"/>
              <a:t>Desarrollar la gestión de relaciones internacionales y de cooperación en forma efectiva cumpliendo con eficiencia la ejecución de los proyectos y compromisos contenidos en los convenios internacionales, en materia de derechos de la mujer; así como participación </a:t>
            </a:r>
            <a:r>
              <a:rPr lang="es-SV" dirty="0" smtClean="0"/>
              <a:t>del Instituto </a:t>
            </a:r>
            <a:r>
              <a:rPr lang="es-SV" dirty="0"/>
              <a:t>en espacios internacionales.</a:t>
            </a:r>
          </a:p>
          <a:p>
            <a:pPr marL="0" indent="0">
              <a:buNone/>
            </a:pPr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6</a:t>
            </a:fld>
            <a:endParaRPr lang="es-SV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661" y="246483"/>
            <a:ext cx="2352723" cy="900000"/>
          </a:xfrm>
          <a:prstGeom prst="rect">
            <a:avLst/>
          </a:prstGeom>
        </p:spPr>
      </p:pic>
      <p:sp>
        <p:nvSpPr>
          <p:cNvPr id="6" name="Marcador de contenido 2"/>
          <p:cNvSpPr txBox="1">
            <a:spLocks/>
          </p:cNvSpPr>
          <p:nvPr/>
        </p:nvSpPr>
        <p:spPr>
          <a:xfrm>
            <a:off x="998838" y="4712043"/>
            <a:ext cx="2386914" cy="9803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Mujeres: 5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Hombres: 0</a:t>
            </a:r>
            <a:endParaRPr lang="es-SV" sz="2400" dirty="0"/>
          </a:p>
        </p:txBody>
      </p:sp>
    </p:spTree>
    <p:extLst>
      <p:ext uri="{BB962C8B-B14F-4D97-AF65-F5344CB8AC3E}">
        <p14:creationId xmlns:p14="http://schemas.microsoft.com/office/powerpoint/2010/main" val="1593655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SV" b="1" dirty="0"/>
              <a:t>Unidad de Comunicaciones</a:t>
            </a: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SV" dirty="0"/>
              <a:t>Implementar la estrategia de comunicación institucional, a fin de generar impacto en el marco de la Normativa Nacional e Internacional para la igualdad.</a:t>
            </a:r>
          </a:p>
          <a:p>
            <a:pPr marL="0" indent="0" algn="just">
              <a:buNone/>
            </a:pPr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7</a:t>
            </a:fld>
            <a:endParaRPr lang="es-SV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661" y="246483"/>
            <a:ext cx="2352723" cy="900000"/>
          </a:xfrm>
          <a:prstGeom prst="rect">
            <a:avLst/>
          </a:prstGeom>
        </p:spPr>
      </p:pic>
      <p:sp>
        <p:nvSpPr>
          <p:cNvPr id="6" name="Marcador de contenido 2"/>
          <p:cNvSpPr txBox="1">
            <a:spLocks/>
          </p:cNvSpPr>
          <p:nvPr/>
        </p:nvSpPr>
        <p:spPr>
          <a:xfrm>
            <a:off x="998838" y="4712043"/>
            <a:ext cx="2386914" cy="9803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Mujeres: 5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Hombres: 0</a:t>
            </a:r>
            <a:endParaRPr lang="es-SV" sz="2400" dirty="0"/>
          </a:p>
        </p:txBody>
      </p:sp>
    </p:spTree>
    <p:extLst>
      <p:ext uri="{BB962C8B-B14F-4D97-AF65-F5344CB8AC3E}">
        <p14:creationId xmlns:p14="http://schemas.microsoft.com/office/powerpoint/2010/main" val="1446922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963316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s-SV" b="1" dirty="0"/>
              <a:t>Programa Integral </a:t>
            </a:r>
            <a:r>
              <a:rPr lang="es-SV" b="1" dirty="0" smtClean="0"/>
              <a:t/>
            </a:r>
            <a:br>
              <a:rPr lang="es-SV" b="1" dirty="0" smtClean="0"/>
            </a:br>
            <a:r>
              <a:rPr lang="es-SV" b="1" dirty="0" smtClean="0"/>
              <a:t>para </a:t>
            </a:r>
            <a:r>
              <a:rPr lang="es-SV" b="1" dirty="0"/>
              <a:t>una Vida Libre de Violencia para las Mujeres</a:t>
            </a:r>
            <a:r>
              <a:rPr lang="es-SV" dirty="0"/>
              <a:t/>
            </a:r>
            <a:br>
              <a:rPr lang="es-SV" dirty="0"/>
            </a:b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456124"/>
            <a:ext cx="10515600" cy="3732980"/>
          </a:xfrm>
        </p:spPr>
        <p:txBody>
          <a:bodyPr/>
          <a:lstStyle/>
          <a:p>
            <a:pPr marL="0" indent="0">
              <a:buNone/>
            </a:pPr>
            <a:r>
              <a:rPr lang="es-SV" dirty="0"/>
              <a:t>Garantizar atención especializada e integral para mujeres que enfrentan violencia basada en género desde las diferentes áreas de intervención y su tipología, a nivel nacional con procesos supervisados, monitoreados y de evaluación.</a:t>
            </a:r>
          </a:p>
          <a:p>
            <a:pPr marL="0" indent="0">
              <a:buNone/>
            </a:pPr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8</a:t>
            </a:fld>
            <a:endParaRPr lang="es-SV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661" y="246483"/>
            <a:ext cx="2352723" cy="900000"/>
          </a:xfrm>
          <a:prstGeom prst="rect">
            <a:avLst/>
          </a:prstGeom>
        </p:spPr>
      </p:pic>
      <p:sp>
        <p:nvSpPr>
          <p:cNvPr id="6" name="Marcador de contenido 2"/>
          <p:cNvSpPr txBox="1">
            <a:spLocks/>
          </p:cNvSpPr>
          <p:nvPr/>
        </p:nvSpPr>
        <p:spPr>
          <a:xfrm>
            <a:off x="998838" y="4712043"/>
            <a:ext cx="2386914" cy="9803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Mujeres: 38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Hombres: 3</a:t>
            </a:r>
            <a:endParaRPr lang="es-SV" sz="2400" dirty="0"/>
          </a:p>
        </p:txBody>
      </p:sp>
    </p:spTree>
    <p:extLst>
      <p:ext uri="{BB962C8B-B14F-4D97-AF65-F5344CB8AC3E}">
        <p14:creationId xmlns:p14="http://schemas.microsoft.com/office/powerpoint/2010/main" val="3699556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938603"/>
            <a:ext cx="10515600" cy="1325563"/>
          </a:xfrm>
        </p:spPr>
        <p:txBody>
          <a:bodyPr>
            <a:normAutofit/>
          </a:bodyPr>
          <a:lstStyle/>
          <a:p>
            <a:r>
              <a:rPr lang="es-SV" sz="4200" b="1" dirty="0"/>
              <a:t>Unidad de Acceso a la información Pública – </a:t>
            </a:r>
            <a:r>
              <a:rPr lang="es-SV" sz="4200" b="1" dirty="0" smtClean="0"/>
              <a:t>OIR</a:t>
            </a:r>
            <a:endParaRPr lang="es-SV" sz="42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460574"/>
            <a:ext cx="10515600" cy="3895776"/>
          </a:xfrm>
        </p:spPr>
        <p:txBody>
          <a:bodyPr/>
          <a:lstStyle/>
          <a:p>
            <a:pPr marL="0" indent="0" algn="just">
              <a:buNone/>
            </a:pPr>
            <a:r>
              <a:rPr lang="es-SV" dirty="0"/>
              <a:t>Garantizar el derecho de acceso de toda persona a la información pública, a fin de contribuir con la transparencia de las actuaciones del ISDEMU.</a:t>
            </a:r>
          </a:p>
          <a:p>
            <a:pPr marL="0" indent="0" algn="just">
              <a:buNone/>
            </a:pPr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9</a:t>
            </a:fld>
            <a:endParaRPr lang="es-SV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661" y="246483"/>
            <a:ext cx="2352723" cy="900000"/>
          </a:xfrm>
          <a:prstGeom prst="rect">
            <a:avLst/>
          </a:prstGeom>
        </p:spPr>
      </p:pic>
      <p:sp>
        <p:nvSpPr>
          <p:cNvPr id="6" name="Marcador de contenido 2"/>
          <p:cNvSpPr txBox="1">
            <a:spLocks/>
          </p:cNvSpPr>
          <p:nvPr/>
        </p:nvSpPr>
        <p:spPr>
          <a:xfrm>
            <a:off x="998838" y="4712043"/>
            <a:ext cx="2386914" cy="9803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Mujeres: 1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Hombres: 0</a:t>
            </a:r>
            <a:endParaRPr lang="es-SV" sz="2400" dirty="0"/>
          </a:p>
        </p:txBody>
      </p:sp>
    </p:spTree>
    <p:extLst>
      <p:ext uri="{BB962C8B-B14F-4D97-AF65-F5344CB8AC3E}">
        <p14:creationId xmlns:p14="http://schemas.microsoft.com/office/powerpoint/2010/main" val="2484844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</TotalTime>
  <Words>1023</Words>
  <Application>Microsoft Office PowerPoint</Application>
  <PresentationFormat>Personalizado</PresentationFormat>
  <Paragraphs>110</Paragraphs>
  <Slides>23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23</vt:i4>
      </vt:variant>
    </vt:vector>
  </HeadingPairs>
  <TitlesOfParts>
    <vt:vector size="24" baseType="lpstr">
      <vt:lpstr>Tema de Office</vt:lpstr>
      <vt:lpstr>ESTRUCTURA ORGANIZATIVA DEL INSTITUTO SALVADOREÑO PARA EL DESARROLLO DE LA MUJER ISDEMU     ACTUALIZACIÓN AL 31 DE ENERO DE 2020</vt:lpstr>
      <vt:lpstr>Presentación de PowerPoint</vt:lpstr>
      <vt:lpstr>Junta Directiva</vt:lpstr>
      <vt:lpstr>Auditoría Interna</vt:lpstr>
      <vt:lpstr>Dirección Ejecutiva</vt:lpstr>
      <vt:lpstr>Unidad de Relaciones Internacionales</vt:lpstr>
      <vt:lpstr>Unidad de Comunicaciones</vt:lpstr>
      <vt:lpstr>Programa Integral  para una Vida Libre de Violencia para las Mujeres </vt:lpstr>
      <vt:lpstr>Unidad de Acceso a la información Pública – OIR</vt:lpstr>
      <vt:lpstr>Unidad Jurídica</vt:lpstr>
      <vt:lpstr>Gerencia Técnica y de Planificación</vt:lpstr>
      <vt:lpstr>Rectoría de Igualdad Sustantiva</vt:lpstr>
      <vt:lpstr> Rectoría Vida Libre de Violencia</vt:lpstr>
      <vt:lpstr>Rectoría Escuela de Formación  para la igualdad Sustantiva</vt:lpstr>
      <vt:lpstr>Oficinas Departamentales</vt:lpstr>
      <vt:lpstr>          Gerencia Administrativa y Financiera</vt:lpstr>
      <vt:lpstr>Unidad de Adquisiciones  y Contrataciones Institucional</vt:lpstr>
      <vt:lpstr>Unidad Financiera Institucional</vt:lpstr>
      <vt:lpstr>Unidad de Recursos Humanos</vt:lpstr>
      <vt:lpstr>Unidad de Servicios Generales</vt:lpstr>
      <vt:lpstr>Unidad de Tecnología e Información</vt:lpstr>
      <vt:lpstr>Unidad de Gestión Documental y Archivo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ESTRUCTURA ORGANIZATIVA DEL INSTITUTO SALVADOREÑO PARA EL DESARROLLO DE LA MUJER</dc:title>
  <dc:creator>Leticia Esmeralda Villanueva Martinez</dc:creator>
  <cp:lastModifiedBy>María Dolores Rosa</cp:lastModifiedBy>
  <cp:revision>33</cp:revision>
  <dcterms:created xsi:type="dcterms:W3CDTF">2020-02-12T20:08:24Z</dcterms:created>
  <dcterms:modified xsi:type="dcterms:W3CDTF">2020-08-17T21:25:40Z</dcterms:modified>
</cp:coreProperties>
</file>