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65916" y="2720830"/>
            <a:ext cx="10073537" cy="1373070"/>
          </a:xfrm>
        </p:spPr>
        <p:txBody>
          <a:bodyPr/>
          <a:lstStyle/>
          <a:p>
            <a:pPr algn="l"/>
            <a:r>
              <a:rPr lang="es-SV" sz="4400" b="1" dirty="0" smtClean="0">
                <a:solidFill>
                  <a:srgbClr val="FFFF00"/>
                </a:solidFill>
              </a:rPr>
              <a:t>Medicamentos en Psoriasis y    Artritis </a:t>
            </a:r>
            <a:r>
              <a:rPr lang="es-SV" sz="4400" b="1" dirty="0" err="1" smtClean="0">
                <a:solidFill>
                  <a:srgbClr val="FFFF00"/>
                </a:solidFill>
              </a:rPr>
              <a:t>Psoriasica</a:t>
            </a:r>
            <a:endParaRPr lang="es-SV" sz="4400" b="1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18959" y="4896315"/>
            <a:ext cx="8144134" cy="1117687"/>
          </a:xfrm>
        </p:spPr>
        <p:txBody>
          <a:bodyPr>
            <a:normAutofit/>
          </a:bodyPr>
          <a:lstStyle/>
          <a:p>
            <a:pPr algn="ctr"/>
            <a:r>
              <a:rPr lang="es-SV" sz="4000" b="1" dirty="0" smtClean="0"/>
              <a:t>Regulacion Tecnica en Salud</a:t>
            </a:r>
            <a:endParaRPr lang="es-SV" sz="4000" b="1" dirty="0"/>
          </a:p>
        </p:txBody>
      </p:sp>
    </p:spTree>
    <p:extLst>
      <p:ext uri="{BB962C8B-B14F-4D97-AF65-F5344CB8AC3E}">
        <p14:creationId xmlns:p14="http://schemas.microsoft.com/office/powerpoint/2010/main" val="1100985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0456" y="969135"/>
            <a:ext cx="10006885" cy="808149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s-SV" sz="3600" b="1" dirty="0" smtClean="0">
                <a:solidFill>
                  <a:srgbClr val="FF0000"/>
                </a:solidFill>
              </a:rPr>
              <a:t>BIOLOGICOS DISPONIBLES PARA PSORIASISEN EL ISSS</a:t>
            </a:r>
            <a:br>
              <a:rPr lang="es-SV" sz="3600" b="1" dirty="0" smtClean="0">
                <a:solidFill>
                  <a:srgbClr val="FF0000"/>
                </a:solidFill>
              </a:rPr>
            </a:br>
            <a:r>
              <a:rPr lang="es-SV" sz="2700" b="1" dirty="0" smtClean="0">
                <a:solidFill>
                  <a:schemeClr val="bg2"/>
                </a:solidFill>
              </a:rPr>
              <a:t>Periodo 2017-2019</a:t>
            </a:r>
            <a:endParaRPr lang="es-SV" sz="2700" b="1" dirty="0">
              <a:solidFill>
                <a:schemeClr val="bg2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985764"/>
              </p:ext>
            </p:extLst>
          </p:nvPr>
        </p:nvGraphicFramePr>
        <p:xfrm>
          <a:off x="2125014" y="2949548"/>
          <a:ext cx="7740203" cy="2375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0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159">
                <a:tc>
                  <a:txBody>
                    <a:bodyPr/>
                    <a:lstStyle/>
                    <a:p>
                      <a:r>
                        <a:rPr lang="es-SV" sz="2400" dirty="0" smtClean="0"/>
                        <a:t>MEDICAMENTO</a:t>
                      </a:r>
                      <a:endParaRPr lang="es-S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400" dirty="0" smtClean="0"/>
                        <a:t>CODIGO</a:t>
                      </a:r>
                      <a:endParaRPr lang="es-SV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159">
                <a:tc>
                  <a:txBody>
                    <a:bodyPr/>
                    <a:lstStyle/>
                    <a:p>
                      <a:r>
                        <a:rPr lang="es-SV" sz="2400" b="1" dirty="0" smtClean="0"/>
                        <a:t>ETARNECEPT 50 MG</a:t>
                      </a:r>
                      <a:endParaRPr lang="es-SV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400" dirty="0" smtClean="0"/>
                        <a:t>8401377</a:t>
                      </a:r>
                      <a:endParaRPr lang="es-SV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159">
                <a:tc>
                  <a:txBody>
                    <a:bodyPr/>
                    <a:lstStyle/>
                    <a:p>
                      <a:r>
                        <a:rPr lang="es-SV" sz="2400" b="1" dirty="0" smtClean="0"/>
                        <a:t>ADALIMUMAB 40 MG</a:t>
                      </a:r>
                      <a:endParaRPr lang="es-SV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400" dirty="0" smtClean="0"/>
                        <a:t>8401328</a:t>
                      </a:r>
                      <a:endParaRPr lang="es-SV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159">
                <a:tc>
                  <a:txBody>
                    <a:bodyPr/>
                    <a:lstStyle/>
                    <a:p>
                      <a:r>
                        <a:rPr lang="es-SV" sz="2400" b="1" dirty="0" smtClean="0"/>
                        <a:t>INFLIXIMAB 100 MG</a:t>
                      </a:r>
                      <a:endParaRPr lang="es-SV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400" dirty="0" smtClean="0"/>
                        <a:t>8401231</a:t>
                      </a:r>
                      <a:endParaRPr lang="es-SV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159">
                <a:tc>
                  <a:txBody>
                    <a:bodyPr/>
                    <a:lstStyle/>
                    <a:p>
                      <a:r>
                        <a:rPr lang="es-SV" sz="2400" b="1" dirty="0" smtClean="0"/>
                        <a:t>SECUKINUMAB 150 MG</a:t>
                      </a:r>
                      <a:endParaRPr lang="es-SV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2400" dirty="0" smtClean="0"/>
                        <a:t>8401466</a:t>
                      </a:r>
                      <a:endParaRPr lang="es-SV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3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9482" y="917620"/>
            <a:ext cx="8145888" cy="66648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s-SV" b="1" dirty="0" smtClean="0">
                <a:solidFill>
                  <a:srgbClr val="FF0000"/>
                </a:solidFill>
              </a:rPr>
              <a:t>TRATAMIENTO TOPICO EN PSORIASIS</a:t>
            </a:r>
            <a:endParaRPr lang="es-SV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599447"/>
              </p:ext>
            </p:extLst>
          </p:nvPr>
        </p:nvGraphicFramePr>
        <p:xfrm>
          <a:off x="930499" y="2054179"/>
          <a:ext cx="9903854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4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9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28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N°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MEDICAMENTOS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CODIGO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GRUPO TERAPEUTICO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1.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Betametasona,Valerato</a:t>
                      </a:r>
                      <a:r>
                        <a:rPr lang="es-SV" dirty="0" smtClean="0"/>
                        <a:t> 0.1% ,crema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8120005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2.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Betametasona,Valerato</a:t>
                      </a:r>
                      <a:r>
                        <a:rPr lang="es-SV" baseline="0" dirty="0" smtClean="0"/>
                        <a:t> 0.1 % ,</a:t>
                      </a:r>
                      <a:r>
                        <a:rPr lang="es-SV" baseline="0" dirty="0" err="1" smtClean="0"/>
                        <a:t>solucion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8120006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3.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Clobetasol</a:t>
                      </a:r>
                      <a:r>
                        <a:rPr lang="es-SV" dirty="0" smtClean="0"/>
                        <a:t> </a:t>
                      </a:r>
                      <a:r>
                        <a:rPr lang="es-SV" dirty="0" err="1" smtClean="0"/>
                        <a:t>Propionato</a:t>
                      </a:r>
                      <a:r>
                        <a:rPr lang="es-SV" dirty="0" smtClean="0"/>
                        <a:t> 0.05 % ,crema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8120043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4.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Hidrocortisona,Acetato</a:t>
                      </a:r>
                      <a:r>
                        <a:rPr lang="es-SV" dirty="0" smtClean="0"/>
                        <a:t> 1%,crema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8120018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5.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Acido </a:t>
                      </a:r>
                      <a:r>
                        <a:rPr lang="es-SV" dirty="0" err="1" smtClean="0"/>
                        <a:t>Salicilico</a:t>
                      </a:r>
                      <a:r>
                        <a:rPr lang="es-SV" dirty="0" smtClean="0"/>
                        <a:t> con </a:t>
                      </a:r>
                      <a:r>
                        <a:rPr lang="es-SV" dirty="0" err="1" smtClean="0"/>
                        <a:t>Dipropionato</a:t>
                      </a:r>
                      <a:r>
                        <a:rPr lang="es-SV" dirty="0" smtClean="0"/>
                        <a:t> de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Betametasona</a:t>
                      </a:r>
                      <a:r>
                        <a:rPr lang="es-SV" baseline="0" dirty="0" smtClean="0"/>
                        <a:t> 2%, solución </a:t>
                      </a:r>
                      <a:r>
                        <a:rPr lang="es-SV" baseline="0" dirty="0" err="1" smtClean="0"/>
                        <a:t>topica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8120031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r>
                        <a:rPr lang="es-SV" dirty="0" smtClean="0"/>
                        <a:t> + </a:t>
                      </a:r>
                      <a:r>
                        <a:rPr lang="es-SV" dirty="0" err="1" smtClean="0"/>
                        <a:t>Queratolitico</a:t>
                      </a:r>
                      <a:r>
                        <a:rPr lang="es-SV" dirty="0" smtClean="0"/>
                        <a:t>.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Acido </a:t>
                      </a:r>
                      <a:r>
                        <a:rPr lang="es-SV" dirty="0" err="1" smtClean="0"/>
                        <a:t>Salicilico</a:t>
                      </a:r>
                      <a:r>
                        <a:rPr lang="es-SV" dirty="0" smtClean="0"/>
                        <a:t> con </a:t>
                      </a:r>
                      <a:r>
                        <a:rPr lang="es-SV" dirty="0" err="1" smtClean="0"/>
                        <a:t>Dipropionato</a:t>
                      </a:r>
                      <a:r>
                        <a:rPr lang="es-SV" dirty="0" smtClean="0"/>
                        <a:t> de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Betametasona</a:t>
                      </a:r>
                      <a:r>
                        <a:rPr lang="es-SV" baseline="0" dirty="0" smtClean="0"/>
                        <a:t> 3%, ungüento.</a:t>
                      </a:r>
                      <a:endParaRPr lang="es-SV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8120030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Corticosteroide</a:t>
                      </a:r>
                      <a:r>
                        <a:rPr lang="es-SV" dirty="0" smtClean="0"/>
                        <a:t> + </a:t>
                      </a:r>
                      <a:r>
                        <a:rPr lang="es-SV" dirty="0" err="1" smtClean="0"/>
                        <a:t>Queratolitico</a:t>
                      </a:r>
                      <a:r>
                        <a:rPr lang="es-SV" dirty="0" smtClean="0"/>
                        <a:t>.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err="1" smtClean="0"/>
                        <a:t>Calcipotriol</a:t>
                      </a:r>
                      <a:r>
                        <a:rPr lang="es-SV" dirty="0" smtClean="0"/>
                        <a:t> 50 </a:t>
                      </a:r>
                      <a:r>
                        <a:rPr lang="es-SV" dirty="0" err="1" smtClean="0"/>
                        <a:t>mcg</a:t>
                      </a:r>
                      <a:r>
                        <a:rPr lang="es-SV" dirty="0" smtClean="0"/>
                        <a:t>/g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8120040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Derivado de la </a:t>
                      </a:r>
                      <a:r>
                        <a:rPr lang="es-SV" dirty="0" err="1" smtClean="0"/>
                        <a:t>Vit</a:t>
                      </a:r>
                      <a:r>
                        <a:rPr lang="es-SV" dirty="0" smtClean="0"/>
                        <a:t>. D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SV" dirty="0" smtClean="0"/>
                        <a:t>Acido Retinoico 0.05% gel o crema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8120039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Retinoide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180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03042" y="299434"/>
            <a:ext cx="8641724" cy="62784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s-SV" sz="3600" b="1" dirty="0" smtClean="0">
                <a:solidFill>
                  <a:srgbClr val="FF0000"/>
                </a:solidFill>
              </a:rPr>
              <a:t>MEDICAMENTOS DEL LOM PARA PSORIASIS</a:t>
            </a:r>
            <a:endParaRPr lang="es-SV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/>
          </p:nvPr>
        </p:nvGraphicFramePr>
        <p:xfrm>
          <a:off x="1461752" y="1313533"/>
          <a:ext cx="96012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2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8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N°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MEDICAMENTO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CODIGO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GRUPO</a:t>
                      </a:r>
                      <a:r>
                        <a:rPr lang="es-SV" baseline="0" dirty="0" smtClean="0"/>
                        <a:t> TERAPEUTICO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1.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Ciclosporina A 100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mg,Tableta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8060235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2.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Ciclosporina A</a:t>
                      </a:r>
                      <a:r>
                        <a:rPr lang="es-SV" baseline="0" dirty="0" smtClean="0"/>
                        <a:t> 100 </a:t>
                      </a:r>
                      <a:r>
                        <a:rPr lang="es-SV" baseline="0" dirty="0" err="1" smtClean="0"/>
                        <a:t>mg,Solucion</a:t>
                      </a:r>
                      <a:r>
                        <a:rPr lang="es-SV" baseline="0" dirty="0" smtClean="0"/>
                        <a:t>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8060233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3.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Metotrexate</a:t>
                      </a:r>
                      <a:r>
                        <a:rPr lang="es-SV" dirty="0" smtClean="0"/>
                        <a:t> 2.5 </a:t>
                      </a:r>
                      <a:r>
                        <a:rPr lang="es-SV" dirty="0" err="1" smtClean="0"/>
                        <a:t>mg,tableta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8060106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4.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Azatioprina</a:t>
                      </a:r>
                      <a:r>
                        <a:rPr lang="es-SV" dirty="0" smtClean="0"/>
                        <a:t> 50 </a:t>
                      </a:r>
                      <a:r>
                        <a:rPr lang="es-SV" dirty="0" err="1" smtClean="0"/>
                        <a:t>mg,tableta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8060239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5.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Mycofenolato</a:t>
                      </a:r>
                      <a:r>
                        <a:rPr lang="es-SV" baseline="0" dirty="0" smtClean="0"/>
                        <a:t> </a:t>
                      </a:r>
                      <a:r>
                        <a:rPr lang="es-SV" baseline="0" dirty="0" err="1" smtClean="0"/>
                        <a:t>Mofetilo</a:t>
                      </a:r>
                      <a:r>
                        <a:rPr lang="es-SV" baseline="0" dirty="0" smtClean="0"/>
                        <a:t> 250 </a:t>
                      </a:r>
                      <a:r>
                        <a:rPr lang="es-SV" baseline="0" dirty="0" err="1" smtClean="0"/>
                        <a:t>mg,capsula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8060240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6.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Tacrolimus</a:t>
                      </a:r>
                      <a:r>
                        <a:rPr lang="es-SV" dirty="0" smtClean="0"/>
                        <a:t> 1 </a:t>
                      </a:r>
                      <a:r>
                        <a:rPr lang="es-SV" dirty="0" err="1" smtClean="0"/>
                        <a:t>mg,capsula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8060241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r>
                        <a:rPr lang="es-SV" dirty="0" smtClean="0"/>
                        <a:t>      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7.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Tacrolimus</a:t>
                      </a:r>
                      <a:r>
                        <a:rPr lang="es-SV" dirty="0" smtClean="0"/>
                        <a:t> 1 </a:t>
                      </a:r>
                      <a:r>
                        <a:rPr lang="es-SV" dirty="0" err="1" smtClean="0"/>
                        <a:t>mg,capsula</a:t>
                      </a:r>
                      <a:r>
                        <a:rPr lang="es-SV" dirty="0" smtClean="0"/>
                        <a:t> de liberación prolongada.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8060243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8.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Sulfasalasina</a:t>
                      </a:r>
                      <a:r>
                        <a:rPr lang="es-SV" dirty="0" smtClean="0"/>
                        <a:t> 500 </a:t>
                      </a:r>
                      <a:r>
                        <a:rPr lang="es-SV" dirty="0" err="1" smtClean="0"/>
                        <a:t>mg,tableta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8010801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9.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Leflunomida</a:t>
                      </a:r>
                      <a:r>
                        <a:rPr lang="es-SV" dirty="0" smtClean="0"/>
                        <a:t> 20 </a:t>
                      </a:r>
                      <a:r>
                        <a:rPr lang="es-SV" dirty="0" err="1" smtClean="0"/>
                        <a:t>mg,tableta</a:t>
                      </a:r>
                      <a:r>
                        <a:rPr lang="es-SV" dirty="0" smtClean="0"/>
                        <a:t>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8010524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Inmunomodulador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10.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Hidroxiurea</a:t>
                      </a:r>
                      <a:r>
                        <a:rPr lang="es-SV" dirty="0" smtClean="0"/>
                        <a:t> 500 </a:t>
                      </a:r>
                      <a:r>
                        <a:rPr lang="es-SV" dirty="0" err="1" smtClean="0"/>
                        <a:t>mg,capsula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8060138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Antimetabolito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SV" dirty="0" smtClean="0"/>
                        <a:t>11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Acitretino</a:t>
                      </a:r>
                      <a:r>
                        <a:rPr lang="es-SV" baseline="0" dirty="0" smtClean="0"/>
                        <a:t> 25 mg capsula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smtClean="0"/>
                        <a:t>8120039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SV" dirty="0" err="1" smtClean="0"/>
                        <a:t>Retinoide</a:t>
                      </a:r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S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876869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5</TotalTime>
  <Words>233</Words>
  <Application>Microsoft Office PowerPoint</Application>
  <PresentationFormat>Panorámica</PresentationFormat>
  <Paragraphs>99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Berlín</vt:lpstr>
      <vt:lpstr>Medicamentos en Psoriasis y    Artritis Psoriasica</vt:lpstr>
      <vt:lpstr>BIOLOGICOS DISPONIBLES PARA PSORIASISEN EL ISSS Periodo 2017-2019</vt:lpstr>
      <vt:lpstr>TRATAMIENTO TOPICO EN PSORIASIS</vt:lpstr>
      <vt:lpstr>MEDICAMENTOS DEL LOM PARA PSORIASIS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Medicamentos en Psoriasis y    Artritis Psoriasica</dc:title>
  <dc:creator>Jose G. Vaquerano Aguilar.Colaborador Técnico en Salud II, Sección Regulación Técnica en Salud</dc:creator>
  <cp:lastModifiedBy>Marjorie C. Arevlo Martinez. Colaboradora de Informacion y Respuesta.</cp:lastModifiedBy>
  <cp:revision>1</cp:revision>
  <dcterms:created xsi:type="dcterms:W3CDTF">2019-11-28T20:41:10Z</dcterms:created>
  <dcterms:modified xsi:type="dcterms:W3CDTF">2019-12-02T19:40:24Z</dcterms:modified>
</cp:coreProperties>
</file>