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custDataLst>
    <p:tags r:id="rId11"/>
  </p:custDataLst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6" d="100"/>
          <a:sy n="56" d="100"/>
        </p:scale>
        <p:origin x="-84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C128A-9C72-4711-B5B5-B469DD88ACB9}" type="datetimeFigureOut">
              <a:rPr lang="es-SV" smtClean="0"/>
              <a:pPr/>
              <a:t>10/11/2015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235C0-B59B-463D-9FBC-183D11AF6FCA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43358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C128A-9C72-4711-B5B5-B469DD88ACB9}" type="datetimeFigureOut">
              <a:rPr lang="es-SV" smtClean="0"/>
              <a:pPr/>
              <a:t>10/11/2015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235C0-B59B-463D-9FBC-183D11AF6FCA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00183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C128A-9C72-4711-B5B5-B469DD88ACB9}" type="datetimeFigureOut">
              <a:rPr lang="es-SV" smtClean="0"/>
              <a:pPr/>
              <a:t>10/11/2015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235C0-B59B-463D-9FBC-183D11AF6FCA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02070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ítulo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C128A-9C72-4711-B5B5-B469DD88ACB9}" type="datetimeFigureOut">
              <a:rPr lang="es-SV" smtClean="0"/>
              <a:pPr/>
              <a:t>10/11/2015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235C0-B59B-463D-9FBC-183D11AF6FCA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53616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C128A-9C72-4711-B5B5-B469DD88ACB9}" type="datetimeFigureOut">
              <a:rPr lang="es-SV" smtClean="0"/>
              <a:pPr/>
              <a:t>10/11/2015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235C0-B59B-463D-9FBC-183D11AF6FCA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5280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C128A-9C72-4711-B5B5-B469DD88ACB9}" type="datetimeFigureOut">
              <a:rPr lang="es-SV" smtClean="0"/>
              <a:pPr/>
              <a:t>10/11/2015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235C0-B59B-463D-9FBC-183D11AF6FCA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29113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C128A-9C72-4711-B5B5-B469DD88ACB9}" type="datetimeFigureOut">
              <a:rPr lang="es-SV" smtClean="0"/>
              <a:pPr/>
              <a:t>10/11/2015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235C0-B59B-463D-9FBC-183D11AF6FCA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17191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C128A-9C72-4711-B5B5-B469DD88ACB9}" type="datetimeFigureOut">
              <a:rPr lang="es-SV" smtClean="0"/>
              <a:pPr/>
              <a:t>10/11/2015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235C0-B59B-463D-9FBC-183D11AF6FCA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99290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C128A-9C72-4711-B5B5-B469DD88ACB9}" type="datetimeFigureOut">
              <a:rPr lang="es-SV" smtClean="0"/>
              <a:pPr/>
              <a:t>10/11/2015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235C0-B59B-463D-9FBC-183D11AF6FCA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04901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C128A-9C72-4711-B5B5-B469DD88ACB9}" type="datetimeFigureOut">
              <a:rPr lang="es-SV" smtClean="0"/>
              <a:pPr/>
              <a:t>10/11/2015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235C0-B59B-463D-9FBC-183D11AF6FCA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125060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C128A-9C72-4711-B5B5-B469DD88ACB9}" type="datetimeFigureOut">
              <a:rPr lang="es-SV" smtClean="0"/>
              <a:pPr/>
              <a:t>10/11/2015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235C0-B59B-463D-9FBC-183D11AF6FCA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248565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C128A-9C72-4711-B5B5-B469DD88ACB9}" type="datetimeFigureOut">
              <a:rPr lang="es-SV" smtClean="0"/>
              <a:pPr/>
              <a:t>10/11/2015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235C0-B59B-463D-9FBC-183D11AF6FCA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92128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C128A-9C72-4711-B5B5-B469DD88ACB9}" type="datetimeFigureOut">
              <a:rPr lang="es-SV" smtClean="0"/>
              <a:pPr/>
              <a:t>10/11/2015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235C0-B59B-463D-9FBC-183D11AF6FCA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5065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2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3.emf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image" Target="../media/image4.emf"/><Relationship Id="rId2" Type="http://schemas.openxmlformats.org/officeDocument/2006/relationships/tags" Target="../tags/tag8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7" Type="http://schemas.openxmlformats.org/officeDocument/2006/relationships/image" Target="../media/image5.emf"/><Relationship Id="rId2" Type="http://schemas.openxmlformats.org/officeDocument/2006/relationships/tags" Target="../tags/tag1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7" Type="http://schemas.openxmlformats.org/officeDocument/2006/relationships/image" Target="../media/image6.emf"/><Relationship Id="rId2" Type="http://schemas.openxmlformats.org/officeDocument/2006/relationships/tags" Target="../tags/tag1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7" Type="http://schemas.openxmlformats.org/officeDocument/2006/relationships/image" Target="../media/image7.emf"/><Relationship Id="rId2" Type="http://schemas.openxmlformats.org/officeDocument/2006/relationships/tags" Target="../tags/tag1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7" Type="http://schemas.openxmlformats.org/officeDocument/2006/relationships/image" Target="../media/image8.emf"/><Relationship Id="rId2" Type="http://schemas.openxmlformats.org/officeDocument/2006/relationships/tags" Target="../tags/tag20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image" Target="../media/image9.emf"/><Relationship Id="rId2" Type="http://schemas.openxmlformats.org/officeDocument/2006/relationships/tags" Target="../tags/tag23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8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070408"/>
            <a:ext cx="10515600" cy="4575365"/>
          </a:xfrm>
        </p:spPr>
        <p:txBody>
          <a:bodyPr/>
          <a:lstStyle/>
          <a:p>
            <a:pPr algn="ctr"/>
            <a:r>
              <a:rPr lang="es-SV" b="1" dirty="0" smtClean="0"/>
              <a:t>Secretaría de Participación Ciudadana, Transparencia y Anticorrupción</a:t>
            </a:r>
            <a:r>
              <a:rPr lang="es-SV" dirty="0" smtClean="0"/>
              <a:t/>
            </a:r>
            <a:br>
              <a:rPr lang="es-SV" dirty="0" smtClean="0"/>
            </a:br>
            <a:r>
              <a:rPr lang="es-SV" dirty="0"/>
              <a:t/>
            </a:r>
            <a:br>
              <a:rPr lang="es-SV" dirty="0"/>
            </a:br>
            <a:r>
              <a:rPr lang="es-SV" dirty="0" smtClean="0"/>
              <a:t>Rendición de Cuentas del MAG</a:t>
            </a:r>
            <a:br>
              <a:rPr lang="es-SV" dirty="0" smtClean="0"/>
            </a:br>
            <a:r>
              <a:rPr lang="es-SV" dirty="0" smtClean="0"/>
              <a:t>junio 2014- mayo 2015</a:t>
            </a:r>
            <a:br>
              <a:rPr lang="es-SV" dirty="0" smtClean="0"/>
            </a:br>
            <a:r>
              <a:rPr lang="es-SV" dirty="0"/>
              <a:t/>
            </a:r>
            <a:br>
              <a:rPr lang="es-SV" dirty="0"/>
            </a:br>
            <a:r>
              <a:rPr lang="es-SV" sz="3000" dirty="0" smtClean="0"/>
              <a:t>26 de agosto de 2015</a:t>
            </a:r>
            <a:endParaRPr lang="es-SV" sz="3000" dirty="0"/>
          </a:p>
        </p:txBody>
      </p:sp>
    </p:spTree>
    <p:extLst>
      <p:ext uri="{BB962C8B-B14F-4D97-AF65-F5344CB8AC3E}">
        <p14:creationId xmlns:p14="http://schemas.microsoft.com/office/powerpoint/2010/main" val="127273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r>
              <a:rPr lang="es-SV" smtClean="0"/>
              <a:t>¿Cual es su sexo?</a:t>
            </a:r>
            <a:endParaRPr lang="es-SV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s-SV" sz="3200" smtClean="0"/>
              <a:t>Femenino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s-SV" sz="3200" smtClean="0"/>
              <a:t>Masculino</a:t>
            </a:r>
            <a:endParaRPr lang="es-SV" sz="320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656002987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Gráfico" r:id="rId6" imgW="6096135" imgH="5143584" progId="MSGraph.Chart.8">
                  <p:embed followColorScheme="full"/>
                </p:oleObj>
              </mc:Choice>
              <mc:Fallback>
                <p:oleObj name="Gráfico" r:id="rId6" imgW="6096135" imgH="5143584" progId="MSGraph.Chart.8">
                  <p:embed followColorScheme="full"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0" y="1600200"/>
                        <a:ext cx="6096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450429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r>
              <a:rPr lang="es-SV" smtClean="0"/>
              <a:t>¿Recibió el informe de rendición de cuentas oportunamente?</a:t>
            </a:r>
            <a:endParaRPr lang="es-SV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s-SV" sz="3200" smtClean="0"/>
              <a:t>Si 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s-SV" sz="3200" smtClean="0"/>
              <a:t>No </a:t>
            </a:r>
            <a:endParaRPr lang="es-SV" sz="320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137527892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Gráfico" r:id="rId6" imgW="6096135" imgH="5143584" progId="MSGraph.Chart.8">
                  <p:embed followColorScheme="full"/>
                </p:oleObj>
              </mc:Choice>
              <mc:Fallback>
                <p:oleObj name="Gráfico" r:id="rId6" imgW="6096135" imgH="5143584" progId="MSGraph.Chart.8">
                  <p:embed followColorScheme="full"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0" y="1600200"/>
                        <a:ext cx="6096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262483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s-SV" smtClean="0"/>
              <a:t>¿El contenido del informe está escrito de la manera clara y resalta los aspectos importantes de la gestión?</a:t>
            </a:r>
            <a:endParaRPr lang="es-SV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s-SV" sz="3200" smtClean="0"/>
              <a:t>Si 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s-SV" sz="3200" smtClean="0"/>
              <a:t>No</a:t>
            </a:r>
            <a:endParaRPr lang="es-SV" sz="320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429562257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Gráfico" r:id="rId6" imgW="6096135" imgH="5143584" progId="MSGraph.Chart.8">
                  <p:embed followColorScheme="full"/>
                </p:oleObj>
              </mc:Choice>
              <mc:Fallback>
                <p:oleObj name="Gráfico" r:id="rId6" imgW="6096135" imgH="5143584" progId="MSGraph.Chart.8">
                  <p:embed followColorScheme="full"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0" y="1600200"/>
                        <a:ext cx="6096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189242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s-SV" smtClean="0"/>
              <a:t>Durante la presentación del informe: ¿Las autoridades explicaron y justificaron las principales decisiones de su gestión?</a:t>
            </a:r>
            <a:endParaRPr lang="es-SV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s-SV" sz="3200" smtClean="0"/>
              <a:t>Si 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s-SV" sz="3200" smtClean="0"/>
              <a:t>No</a:t>
            </a:r>
            <a:endParaRPr lang="es-SV" sz="320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230610172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Gráfico" r:id="rId6" imgW="6096135" imgH="5143584" progId="MSGraph.Chart.8">
                  <p:embed followColorScheme="full"/>
                </p:oleObj>
              </mc:Choice>
              <mc:Fallback>
                <p:oleObj name="Gráfico" r:id="rId6" imgW="6096135" imgH="5143584" progId="MSGraph.Chart.8">
                  <p:embed followColorScheme="full"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0" y="1600200"/>
                        <a:ext cx="6096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904842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r>
              <a:rPr lang="es-SV" smtClean="0"/>
              <a:t>¿Las autoridades informaron sobre los obstáculos o dificultades enfrentadas?</a:t>
            </a:r>
            <a:endParaRPr lang="es-SV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s-SV" sz="3200" smtClean="0"/>
              <a:t>Si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s-SV" sz="3200" smtClean="0"/>
              <a:t>No</a:t>
            </a:r>
            <a:endParaRPr lang="es-SV" sz="320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418416892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Gráfico" r:id="rId6" imgW="6096135" imgH="5143584" progId="MSGraph.Chart.8">
                  <p:embed followColorScheme="full"/>
                </p:oleObj>
              </mc:Choice>
              <mc:Fallback>
                <p:oleObj name="Gráfico" r:id="rId6" imgW="6096135" imgH="5143584" progId="MSGraph.Chart.8">
                  <p:embed followColorScheme="full"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0" y="1600200"/>
                        <a:ext cx="6096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217574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r>
              <a:rPr lang="es-SV" smtClean="0"/>
              <a:t>¿Las autoridades han explicado con claridad el origen y uso de los recursos asignados?</a:t>
            </a:r>
            <a:endParaRPr lang="es-SV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s-SV" sz="3200" smtClean="0"/>
              <a:t>Si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s-SV" sz="3200" smtClean="0"/>
              <a:t>No</a:t>
            </a:r>
            <a:endParaRPr lang="es-SV" sz="320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097542640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Gráfico" r:id="rId6" imgW="6096135" imgH="5143584" progId="MSGraph.Chart.8">
                  <p:embed followColorScheme="full"/>
                </p:oleObj>
              </mc:Choice>
              <mc:Fallback>
                <p:oleObj name="Gráfico" r:id="rId6" imgW="6096135" imgH="5143584" progId="MSGraph.Chart.8">
                  <p:embed followColorScheme="full"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0" y="1600200"/>
                        <a:ext cx="6096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442917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s-SV" smtClean="0"/>
              <a:t>¿Las autoridades dieron respuestas satisfactorias a la mayoría de las preguntas de la población?</a:t>
            </a:r>
            <a:endParaRPr lang="es-SV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s-SV" sz="3200" smtClean="0"/>
              <a:t>Si 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rabicPeriod"/>
            </a:pPr>
            <a:r>
              <a:rPr lang="es-SV" sz="3200" smtClean="0"/>
              <a:t>No </a:t>
            </a:r>
            <a:endParaRPr lang="es-SV" sz="320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202393352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Gráfico" r:id="rId6" imgW="6096135" imgH="5143584" progId="MSGraph.Chart.8">
                  <p:embed followColorScheme="full"/>
                </p:oleObj>
              </mc:Choice>
              <mc:Fallback>
                <p:oleObj name="Gráfico" r:id="rId6" imgW="6096135" imgH="5143584" progId="MSGraph.Chart.8">
                  <p:embed followColorScheme="full"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0" y="1600200"/>
                        <a:ext cx="6096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849506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s-SV" smtClean="0"/>
              <a:t>Del 1 al 10 evalúe el evento de rendición de esta institución (1 valor minimo / 10 valor maximo)</a:t>
            </a:r>
            <a:endParaRPr lang="es-SV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2700" smtClean="0"/>
              <a:t>1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2700" smtClean="0"/>
              <a:t>2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2700" smtClean="0"/>
              <a:t>3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2700" smtClean="0"/>
              <a:t>4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2700" smtClean="0"/>
              <a:t>5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2700" smtClean="0"/>
              <a:t>6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2700" smtClean="0"/>
              <a:t>7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2700" smtClean="0"/>
              <a:t>8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2700" smtClean="0"/>
              <a:t>9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s-SV" sz="2700" smtClean="0"/>
              <a:t>10</a:t>
            </a:r>
            <a:endParaRPr lang="es-SV" sz="270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690237592"/>
              </p:ext>
            </p:extLst>
          </p:nvPr>
        </p:nvGraphicFramePr>
        <p:xfrm>
          <a:off x="6032500" y="1600200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Gráfico" r:id="rId6" imgW="6096135" imgH="5143584" progId="MSGraph.Chart.8">
                  <p:embed followColorScheme="full"/>
                </p:oleObj>
              </mc:Choice>
              <mc:Fallback>
                <p:oleObj name="Gráfico" r:id="rId6" imgW="6096135" imgH="5143584" progId="MSGraph.Chart.8">
                  <p:embed followColorScheme="full"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0" y="1600200"/>
                        <a:ext cx="6096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109966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827B00D6B9EA41DA8200C65D7EAE2BB7"/>
  <p:tag name="TPVERSION" val="5"/>
  <p:tag name="TPFULLVERSION" val="5.3.1.3337"/>
  <p:tag name="PPTVERSION" val="15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C8220C90FDB24E11803A23A792EAE968&lt;/guid&gt;&#10;        &lt;description /&gt;&#10;        &lt;date&gt;8/26/2015 10:29:4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DF4C599154E4137BD094BCD2CB3C115&lt;/guid&gt;&#10;            &lt;repollguid&gt;8A666D51FCB3495E8564A11632EF7B23&lt;/repollguid&gt;&#10;            &lt;sourceid /&gt;&#10;            &lt;questiontext&gt;Durante la presentación del informe: ¿Las autoridades explicaron y justificaron las principales decisiones de su gestión?&lt;/questiontext&gt;&#10;            &lt;showresults&gt;True&lt;/showresults&gt;&#10;            &lt;firstresponseonly&gt;True&lt;/firstresponseonly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0&lt;/bulletstyle&gt;&#10;            &lt;demographic&gt;True&lt;/demographic&gt;&#10;            &lt;groupname /&gt;&#10;            &lt;answers&gt;&#10;                &lt;answer&gt;&#10;                    &lt;guid&gt;7D2F1566C9D24C5AB6AA2FEA52E23B66&lt;/guid&gt;&#10;                    &lt;answertext&gt;Si &lt;/answertext&gt;&#10;                    &lt;valuetype&gt;0&lt;/valuetype&gt;&#10;                &lt;/answer&gt;&#10;                &lt;answer&gt;&#10;                    &lt;guid&gt;23A0D2E959F149EDAB08A746FE457794&lt;/guid&gt;&#10;                    &lt;answertext&gt;No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Durante la presentación del informe: ¿Las autoridades explicaron y justificaron las principales decisiones de su gestión?[;crlf;]72[;]200[;]72[;]False[;]0[;][;crlf;]1.19444444444444[;]1[;]0.395772412465972[;]0.156635802469136[;crlf;]58[;]0[;]Si 1[;]Si [;][;crlf;]14[;]0[;]No2[;]No[;]"/>
  <p:tag name="HASRESULTS" val="Tru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4F55943626BA43CCA9364FA13507E963&lt;/guid&gt;&#10;        &lt;description /&gt;&#10;        &lt;date&gt;8/26/2015 10:29:49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60A55255BC3418D9F88E98E2A0720B8&lt;/guid&gt;&#10;            &lt;repollguid&gt;E9954F14FB1449CA8E3F5C9D4F740CCD&lt;/repollguid&gt;&#10;            &lt;sourceid /&gt;&#10;            &lt;questiontext&gt;¿Las autoridades informaron sobre los obstáculos o dificultades enfrentadas?&lt;/questiontext&gt;&#10;            &lt;showresults&gt;True&lt;/showresults&gt;&#10;            &lt;firstresponseonly&gt;True&lt;/firstresponseonly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0&lt;/bulletstyle&gt;&#10;            &lt;demographic&gt;True&lt;/demographic&gt;&#10;            &lt;groupname /&gt;&#10;            &lt;answers&gt;&#10;                &lt;answer&gt;&#10;                    &lt;guid&gt;B55730C6ABF74F6FBDB6CB9EA1E6402C&lt;/guid&gt;&#10;                    &lt;answertext&gt;Si&lt;/answertext&gt;&#10;                    &lt;valuetype&gt;0&lt;/valuetype&gt;&#10;                &lt;/answer&gt;&#10;                &lt;answer&gt;&#10;                    &lt;guid&gt;A8B3190E0B57408B9106E413FB2C7AA5&lt;/guid&gt;&#10;                    &lt;answertext&gt;No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¿Las autoridades informaron sobre los obstáculos o dificultades enfrentadas?[;crlf;]68[;]200[;]68[;]False[;]0[;][;crlf;]1.04411764705882[;]1[;]0.205356471231896[;]0.0421712802768166[;crlf;]65[;]0[;]Si1[;]Si[;][;crlf;]3[;]0[;]No2[;]No[;]"/>
  <p:tag name="HASRESULTS" val="Tru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2B7EDEDC61F43739990758F1A89283F&lt;/guid&gt;&#10;        &lt;description /&gt;&#10;        &lt;date&gt;8/26/2015 10:29:55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1B1C0611D894DC7856FC8EDE666EBB0&lt;/guid&gt;&#10;            &lt;repollguid&gt;0CC995CC97534A3591427287540F615C&lt;/repollguid&gt;&#10;            &lt;sourceid /&gt;&#10;            &lt;questiontext&gt;¿Las autoridades han explicado con claridad el origen y uso de los recursos asignados?&lt;/questiontext&gt;&#10;            &lt;showresults&gt;True&lt;/showresults&gt;&#10;            &lt;firstresponseonly&gt;True&lt;/firstresponseonly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0&lt;/bulletstyle&gt;&#10;            &lt;demographic&gt;True&lt;/demographic&gt;&#10;            &lt;groupname /&gt;&#10;            &lt;answers&gt;&#10;                &lt;answer&gt;&#10;                    &lt;guid&gt;8F83B0FC8A53480AA31CAE8A4FA45CF7&lt;/guid&gt;&#10;                    &lt;answertext&gt;Si&lt;/answertext&gt;&#10;                    &lt;valuetype&gt;0&lt;/valuetype&gt;&#10;                &lt;/answer&gt;&#10;                &lt;answer&gt;&#10;                    &lt;guid&gt;28111621E05F4F1087C55C4D69B00EC8&lt;/guid&gt;&#10;                    &lt;answertext&gt;No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¿Las autoridades han explicado con claridad el origen y uso de los recursos asignados?[;crlf;]70[;]200[;]70[;]False[;]0[;][;crlf;]1.11428571428571[;]1[;]0.318157963590287[;]0.101224489795918[;crlf;]62[;]0[;]Si1[;]Si[;][;crlf;]8[;]0[;]No2[;]No[;]"/>
  <p:tag name="HASRESULTS" val="Tru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5864A646044B4AA8983CAD2E8913EF76&lt;/guid&gt;&#10;        &lt;description /&gt;&#10;        &lt;date&gt;8/26/2015 10:29:25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12965F942F64073B27DD8E2893F81BE&lt;/guid&gt;&#10;            &lt;repollguid&gt;FA1687A5F9A24E4EA7BEF065D70AAD28&lt;/repollguid&gt;&#10;            &lt;sourceid /&gt;&#10;            &lt;questiontext&gt;¿Cual es su sexo?&lt;/questiontext&gt;&#10;            &lt;showresults&gt;True&lt;/showresults&gt;&#10;            &lt;firstresponseonly&gt;True&lt;/firstresponseonly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0&lt;/bulletstyle&gt;&#10;            &lt;demographic&gt;True&lt;/demographic&gt;&#10;            &lt;groupname /&gt;&#10;            &lt;answers&gt;&#10;                &lt;answer&gt;&#10;                    &lt;guid&gt;279A0BCDFF3B498997CAFD5FA19440BD&lt;/guid&gt;&#10;                    &lt;answertext&gt;Femenino&lt;/answertext&gt;&#10;                    &lt;valuetype&gt;0&lt;/valuetype&gt;&#10;                &lt;/answer&gt;&#10;                &lt;answer&gt;&#10;                    &lt;guid&gt;06DB9133A05C495DA1ED63450FB18A4A&lt;/guid&gt;&#10;                    &lt;answertext&gt;Masculino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¿Cual es su sexo?[;crlf;]53[;]200[;]53[;]False[;]0[;][;crlf;]1.66037735849057[;]2[;]0.47358114709476[;]0.224279102883588[;crlf;]18[;]0[;]Femenino1[;]Femenino[;][;crlf;]35[;]0[;]Masculino2[;]Masculino[;]"/>
  <p:tag name="HASRESULTS" val="Tru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8466826A921A4038A5A889E2F77B09A5&lt;/guid&gt;&#10;        &lt;description /&gt;&#10;        &lt;date&gt;8/26/2015 10:30:0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BF7852CD94D242FDA0B734E39C53E2E1&lt;/guid&gt;&#10;            &lt;repollguid&gt;054F48B95DF34F5E93DE77DC9E9D1E4C&lt;/repollguid&gt;&#10;            &lt;sourceid /&gt;&#10;            &lt;questiontext&gt;¿Las autoridades dieron respuestas satisfactorias a la mayoría de las preguntas de la población?&lt;/questiontext&gt;&#10;            &lt;showresults&gt;True&lt;/showresults&gt;&#10;            &lt;firstresponseonly&gt;True&lt;/firstresponseonly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0&lt;/bulletstyle&gt;&#10;            &lt;demographic&gt;True&lt;/demographic&gt;&#10;            &lt;groupname /&gt;&#10;            &lt;answers&gt;&#10;                &lt;answer&gt;&#10;                    &lt;guid&gt;1460E8C30FCB4CF18629658B4F2A35C9&lt;/guid&gt;&#10;                    &lt;answertext&gt;Si &lt;/answertext&gt;&#10;                    &lt;valuetype&gt;0&lt;/valuetype&gt;&#10;                &lt;/answer&gt;&#10;                &lt;answer&gt;&#10;                    &lt;guid&gt;EC36A3242EEC42A9AFBD9CA4E1013480&lt;/guid&gt;&#10;                    &lt;answertext&gt;No 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¿Las autoridades dieron respuestas satisfactorias a la mayoría de las preguntas de la población?[;crlf;]73[;]200[;]73[;]False[;]0[;][;crlf;]1.10958904109589[;]1[;]0.312376828794284[;]0.0975792831675737[;crlf;]65[;]0[;]Si 1[;]Si [;][;crlf;]8[;]0[;]No 2[;]No [;]"/>
  <p:tag name="HASRESULTS" val="Tru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0B9B0AC80664B0CA76FE2CF0C2798A9&lt;/guid&gt;&#10;        &lt;description /&gt;&#10;        &lt;date&gt;8/26/2015 10:30:11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34552D3CE394F1FB9CDE75DC7B74979&lt;/guid&gt;&#10;            &lt;repollguid&gt;27C9773635184861A5B01DEE04E8000A&lt;/repollguid&gt;&#10;            &lt;sourceid /&gt;&#10;            &lt;questiontext&gt;Del 1 al 10 evalúe el evento de rendición de esta institución (1 valor minimo / 10 valor maximo)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demographic&gt;True&lt;/demographic&gt;&#10;            &lt;groupname /&gt;&#10;            &lt;answers&gt;&#10;                &lt;answer&gt;&#10;                    &lt;guid&gt;396E4495F10442509C67257459E86D46&lt;/guid&gt;&#10;                    &lt;answertext&gt;1&lt;/answertext&gt;&#10;                    &lt;valuetype&gt;0&lt;/valuetype&gt;&#10;                &lt;/answer&gt;&#10;                &lt;answer&gt;&#10;                    &lt;guid&gt;3824CF243A7742F88E88A329BB0E2FBF&lt;/guid&gt;&#10;                    &lt;answertext&gt;2&lt;/answertext&gt;&#10;                    &lt;valuetype&gt;0&lt;/valuetype&gt;&#10;                &lt;/answer&gt;&#10;                &lt;answer&gt;&#10;                    &lt;guid&gt;25EF81E3664842C3918B8C2581505375&lt;/guid&gt;&#10;                    &lt;answertext&gt;3&lt;/answertext&gt;&#10;                    &lt;valuetype&gt;0&lt;/valuetype&gt;&#10;                &lt;/answer&gt;&#10;                &lt;answer&gt;&#10;                    &lt;guid&gt;4BBAB250B9E84477B682F2D61069B637&lt;/guid&gt;&#10;                    &lt;answertext&gt;4&lt;/answertext&gt;&#10;                    &lt;valuetype&gt;0&lt;/valuetype&gt;&#10;                &lt;/answer&gt;&#10;                &lt;answer&gt;&#10;                    &lt;guid&gt;6648994081554B1CA47D5298769D1B2F&lt;/guid&gt;&#10;                    &lt;answertext&gt;5&lt;/answertext&gt;&#10;                    &lt;valuetype&gt;0&lt;/valuetype&gt;&#10;                &lt;/answer&gt;&#10;                &lt;answer&gt;&#10;                    &lt;guid&gt;2997B145ABC3451B80D9FAFE661310B1&lt;/guid&gt;&#10;                    &lt;answertext&gt;6&lt;/answertext&gt;&#10;                    &lt;valuetype&gt;0&lt;/valuetype&gt;&#10;                &lt;/answer&gt;&#10;                &lt;answer&gt;&#10;                    &lt;guid&gt;A90CC052A91D439B9E2155A11B99545E&lt;/guid&gt;&#10;                    &lt;answertext&gt;7&lt;/answertext&gt;&#10;                    &lt;valuetype&gt;0&lt;/valuetype&gt;&#10;                &lt;/answer&gt;&#10;                &lt;answer&gt;&#10;                    &lt;guid&gt;0C498AB269914540831A10B063B0FBE8&lt;/guid&gt;&#10;                    &lt;answertext&gt;8&lt;/answertext&gt;&#10;                    &lt;valuetype&gt;0&lt;/valuetype&gt;&#10;                &lt;/answer&gt;&#10;                &lt;answer&gt;&#10;                    &lt;guid&gt;193FECDEBB6847469DBD94B36782A312&lt;/guid&gt;&#10;                    &lt;answertext&gt;9&lt;/answertext&gt;&#10;                    &lt;valuetype&gt;0&lt;/valuetype&gt;&#10;                &lt;/answer&gt;&#10;                &lt;answer&gt;&#10;                    &lt;guid&gt;A1D5F55EB798457ABE72A6C1410B843D&lt;/guid&gt;&#10;                    &lt;answertext&gt;10&lt;/answertext&gt;&#10;                    &lt;valuetype&gt;0&lt;/valuetype&gt;&#10;                &lt;/answer&gt;&#10;            &lt;/answers&gt;&#10;        &lt;/multichoice&gt;&#10;    &lt;/questions&gt;&#10;&lt;/questionlist&gt;"/>
  <p:tag name="RESULTS" val="Del 1 al 10 evalúe el evento de rendición de esta institución (1 valor minimo / 10 valor maximo)[;crlf;]74[;]200[;]74[;]False[;]0[;][;crlf;]8.83783783783784[;]10[;]1.93143992656247[;]3.73046018991965[;crlf;]1[;]0[;]11[;]1[;][;crlf;]0[;]0[;]22[;]2[;][;crlf;]2[;]0[;]33[;]3[;][;crlf;]1[;]0[;]44[;]4[;][;crlf;]2[;]0[;]55[;]5[;][;crlf;]3[;]0[;]66[;]6[;][;crlf;]2[;]0[;]77[;]7[;][;crlf;]8[;]0[;]88[;]8[;][;crlf;]13[;]0[;]99[;]9[;][;crlf;]42[;]0[;]100[;]10[;]"/>
  <p:tag name="HASRESULTS" val="True"/>
  <p:tag name="LIVECHARTING" val="False"/>
  <p:tag name="AUTOOPENPOLL" val="True"/>
  <p:tag name="AUTOFORMATCHART" val="Tru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8206BAB503934BE4AF160AFF5A07AFC7&lt;/guid&gt;&#10;        &lt;description /&gt;&#10;        &lt;date&gt;8/26/2015 10:29:31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63F9C5A3B294895BCB1D59C2282BC4D&lt;/guid&gt;&#10;            &lt;repollguid&gt;6EF8E9A6A52145C0AF4E015FDFC40C3B&lt;/repollguid&gt;&#10;            &lt;sourceid /&gt;&#10;            &lt;questiontext&gt;¿Recibió el informe de rendición de cuentas oportunamente?&lt;/questiontext&gt;&#10;            &lt;showresults&gt;True&lt;/showresults&gt;&#10;            &lt;firstresponseonly&gt;True&lt;/firstresponseonly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0&lt;/bulletstyle&gt;&#10;            &lt;demographic&gt;True&lt;/demographic&gt;&#10;            &lt;groupname /&gt;&#10;            &lt;answers&gt;&#10;                &lt;answer&gt;&#10;                    &lt;guid&gt;1DF1ABDE53D745FD9112CC904890E5FC&lt;/guid&gt;&#10;                    &lt;answertext&gt;Si &lt;/answertext&gt;&#10;                    &lt;valuetype&gt;0&lt;/valuetype&gt;&#10;                &lt;/answer&gt;&#10;                &lt;answer&gt;&#10;                    &lt;guid&gt;123D523B4FAC4FD2A16EC2418E20BFD4&lt;/guid&gt;&#10;                    &lt;answertext&gt;No 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¿Recibió el informe de rendición de cuentas oportunamente?[;crlf;]65[;]200[;]65[;]False[;]0[;][;crlf;]1.43076923076923[;]1[;]0.495183905828649[;]0.245207100591716[;crlf;]37[;]0[;]Si 1[;]Si [;][;crlf;]28[;]0[;]No 2[;]No [;]"/>
  <p:tag name="HASRESULTS" val="Tr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5696C808E5F7436BAD1F9EEDC794CEAD&lt;/guid&gt;&#10;        &lt;description /&gt;&#10;        &lt;date&gt;8/26/2015 10:29:38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373D32529634D00AD24F7F687B87697&lt;/guid&gt;&#10;            &lt;repollguid&gt;DDCD1D68491A432BA5A0364B4ECC9F2A&lt;/repollguid&gt;&#10;            &lt;sourceid /&gt;&#10;            &lt;questiontext&gt;¿El contenido del informe está escrito de la manera clara y resalta los aspectos importantes de la gestión?&lt;/questiontext&gt;&#10;            &lt;showresults&gt;True&lt;/showresults&gt;&#10;            &lt;firstresponseonly&gt;True&lt;/firstresponseonly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0&lt;/bulletstyle&gt;&#10;            &lt;demographic&gt;True&lt;/demographic&gt;&#10;            &lt;groupname /&gt;&#10;            &lt;answers&gt;&#10;                &lt;answer&gt;&#10;                    &lt;guid&gt;96E2E577ADB44267AFE51DF5BC942F51&lt;/guid&gt;&#10;                    &lt;answertext&gt;Si &lt;/answertext&gt;&#10;                    &lt;valuetype&gt;0&lt;/valuetype&gt;&#10;                &lt;/answer&gt;&#10;                &lt;answer&gt;&#10;                    &lt;guid&gt;8F3C70EAB9DD4EA0A74E93B0D9997BD3&lt;/guid&gt;&#10;                    &lt;answertext&gt;No&lt;/answertext&gt;&#10;                    &lt;valuetype&gt;0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¿El contenido del informe está escrito de la manera clara y resalta los aspectos importantes de la gestión?[;crlf;]68[;]200[;]68[;]False[;]0[;][;crlf;]1.11764705882353[;]1[;]0.322189739708921[;]0.103806228373702[;crlf;]60[;]0[;]Si 1[;]Si [;][;crlf;]8[;]0[;]No2[;]No[;]"/>
  <p:tag name="HASRESULTS" val="Tru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125</Words>
  <Application>Microsoft Office PowerPoint</Application>
  <PresentationFormat>Personalizado</PresentationFormat>
  <Paragraphs>33</Paragraphs>
  <Slides>9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1" baseType="lpstr">
      <vt:lpstr>Tema de Office</vt:lpstr>
      <vt:lpstr>Gráfico</vt:lpstr>
      <vt:lpstr>Secretaría de Participación Ciudadana, Transparencia y Anticorrupción  Rendición de Cuentas del MAG junio 2014- mayo 2015  26 de agosto de 2015</vt:lpstr>
      <vt:lpstr>¿Cual es su sexo?</vt:lpstr>
      <vt:lpstr>¿Recibió el informe de rendición de cuentas oportunamente?</vt:lpstr>
      <vt:lpstr>¿El contenido del informe está escrito de la manera clara y resalta los aspectos importantes de la gestión?</vt:lpstr>
      <vt:lpstr>Durante la presentación del informe: ¿Las autoridades explicaron y justificaron las principales decisiones de su gestión?</vt:lpstr>
      <vt:lpstr>¿Las autoridades informaron sobre los obstáculos o dificultades enfrentadas?</vt:lpstr>
      <vt:lpstr>¿Las autoridades han explicado con claridad el origen y uso de los recursos asignados?</vt:lpstr>
      <vt:lpstr>¿Las autoridades dieron respuestas satisfactorias a la mayoría de las preguntas de la población?</vt:lpstr>
      <vt:lpstr>Del 1 al 10 evalúe el evento de rendición de esta institución (1 valor minimo / 10 valor maximo)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Secretaría de Participación Ciudadana, Transparencia y Anticorrupción  Rendición de Cuentas del MAG junio 2014- mayo 2015  26 de agosto de 2015</dc:title>
  <dc:creator>PC</dc:creator>
  <cp:lastModifiedBy>Ana Patricia Sanchez Cruz</cp:lastModifiedBy>
  <cp:revision>6</cp:revision>
  <dcterms:created xsi:type="dcterms:W3CDTF">2015-08-26T16:36:55Z</dcterms:created>
  <dcterms:modified xsi:type="dcterms:W3CDTF">2015-11-10T20:32:24Z</dcterms:modified>
</cp:coreProperties>
</file>