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38"/>
  </p:notesMasterIdLst>
  <p:handoutMasterIdLst>
    <p:handoutMasterId r:id="rId39"/>
  </p:handout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77" r:id="rId17"/>
    <p:sldId id="278" r:id="rId18"/>
    <p:sldId id="269" r:id="rId19"/>
    <p:sldId id="270" r:id="rId20"/>
    <p:sldId id="271" r:id="rId21"/>
    <p:sldId id="272" r:id="rId22"/>
    <p:sldId id="273" r:id="rId23"/>
    <p:sldId id="274" r:id="rId24"/>
    <p:sldId id="279" r:id="rId25"/>
    <p:sldId id="280" r:id="rId26"/>
    <p:sldId id="287" r:id="rId27"/>
    <p:sldId id="288" r:id="rId28"/>
    <p:sldId id="289" r:id="rId29"/>
    <p:sldId id="281" r:id="rId30"/>
    <p:sldId id="282" r:id="rId31"/>
    <p:sldId id="291" r:id="rId32"/>
    <p:sldId id="283" r:id="rId33"/>
    <p:sldId id="284" r:id="rId34"/>
    <p:sldId id="285" r:id="rId35"/>
    <p:sldId id="290" r:id="rId36"/>
    <p:sldId id="286" r:id="rId3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737" autoAdjust="0"/>
  </p:normalViewPr>
  <p:slideViewPr>
    <p:cSldViewPr>
      <p:cViewPr>
        <p:scale>
          <a:sx n="80" d="100"/>
          <a:sy n="80" d="100"/>
        </p:scale>
        <p:origin x="-1074"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9F51EF-2E04-4AFB-8E1A-8B166E09FEEC}" type="datetimeFigureOut">
              <a:rPr lang="es-SV" smtClean="0"/>
              <a:t>16/2/2021</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5EC1B6-F05C-4B0B-96C0-17F4EB9E31F9}" type="slidenum">
              <a:rPr lang="es-SV" smtClean="0"/>
              <a:t>‹Nº›</a:t>
            </a:fld>
            <a:endParaRPr lang="es-SV"/>
          </a:p>
        </p:txBody>
      </p:sp>
    </p:spTree>
    <p:extLst>
      <p:ext uri="{BB962C8B-B14F-4D97-AF65-F5344CB8AC3E}">
        <p14:creationId xmlns:p14="http://schemas.microsoft.com/office/powerpoint/2010/main" val="148966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SV" sz="1200" b="0" i="0" u="none" strike="noStrike" cap="none">
                <a:solidFill>
                  <a:schemeClr val="dk1"/>
                </a:solidFill>
                <a:latin typeface="Calibri"/>
                <a:ea typeface="Calibri"/>
                <a:cs typeface="Calibri"/>
                <a:sym typeface="Calibri"/>
              </a:rPr>
              <a:t>‹Nº›</a:t>
            </a:fld>
            <a:endParaRPr lang="es-SV"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6434795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484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64DCD8B2-A039-48C7-A8BA-9B99CD44F2DA}" type="datetime1">
              <a:rPr lang="es-SV" smtClean="0"/>
              <a:t>16/2/2021</a:t>
            </a:fld>
            <a:endParaRPr/>
          </a:p>
        </p:txBody>
      </p:sp>
      <p:sp>
        <p:nvSpPr>
          <p:cNvPr id="92" name="Shape 92"/>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9" name="Shape 149"/>
          <p:cNvSpPr txBox="1">
            <a:spLocks noGrp="1"/>
          </p:cNvSpPr>
          <p:nvPr>
            <p:ph type="body" idx="1"/>
          </p:nvPr>
        </p:nvSpPr>
        <p:spPr>
          <a:xfrm rot="5400000">
            <a:off x="2309020"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7AF2889D-11B6-4C51-AF4B-02340374201E}" type="datetime1">
              <a:rPr lang="es-SV" smtClean="0"/>
              <a:t>16/2/2021</a:t>
            </a:fld>
            <a:endParaRPr/>
          </a:p>
        </p:txBody>
      </p:sp>
      <p:sp>
        <p:nvSpPr>
          <p:cNvPr id="151" name="Shape 151"/>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rot="5400000">
            <a:off x="4732339"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5" name="Shape 155"/>
          <p:cNvSpPr txBox="1">
            <a:spLocks noGrp="1"/>
          </p:cNvSpPr>
          <p:nvPr>
            <p:ph type="body" idx="1"/>
          </p:nvPr>
        </p:nvSpPr>
        <p:spPr>
          <a:xfrm rot="5400000">
            <a:off x="541337" y="190501"/>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6" name="Shape 156"/>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ACA32AEB-1571-4AD9-830E-9D97C99E6299}" type="datetime1">
              <a:rPr lang="es-SV" smtClean="0"/>
              <a:t>16/2/2021</a:t>
            </a:fld>
            <a:endParaRPr/>
          </a:p>
        </p:txBody>
      </p:sp>
      <p:sp>
        <p:nvSpPr>
          <p:cNvPr id="157" name="Shape 157"/>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70241C36-44C9-4103-8058-3F05D6DD4765}" type="datetime1">
              <a:rPr lang="es-SV" smtClean="0"/>
              <a:t>16/2/2021</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452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2169111-B07B-40E0-ABB4-2D7B92A31CE6}" type="datetime1">
              <a:rPr lang="es-SV" smtClean="0"/>
              <a:t>16/2/2021</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911565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D7D45F9-F205-4B32-A4A9-DF91871AB2A8}" type="datetime1">
              <a:rPr lang="es-SV" smtClean="0"/>
              <a:t>16/2/2021</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582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7274C90-0E80-497A-8CD6-B84F0D018F9C}" type="datetime1">
              <a:rPr lang="es-SV" smtClean="0"/>
              <a:t>16/2/2021</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229095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4491990"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3E8711C-126E-4B9F-8927-E4CBFC0BD37B}" type="datetime1">
              <a:rPr lang="es-SV" smtClean="0"/>
              <a:t>16/2/2021</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156482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78DAA96-6A43-4904-83BA-24B2F0A5D3A7}" type="datetime1">
              <a:rPr lang="es-SV" smtClean="0"/>
              <a:t>16/2/2021</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54685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E26C7-C4E8-4391-8C0A-1E5FC118D61D}" type="datetime1">
              <a:rPr lang="es-SV" smtClean="0"/>
              <a:t>16/2/2021</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‹Nº›</a:t>
            </a:fld>
            <a:endParaRPr lang="es-SV" sz="9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61616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4F04315-13EF-4B9D-8C5E-FD527D7A1A72}" type="datetime1">
              <a:rPr lang="es-SV" smtClean="0"/>
              <a:t>16/2/2021</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22532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6" name="Shape 96"/>
          <p:cNvSpPr txBox="1">
            <a:spLocks noGrp="1"/>
          </p:cNvSpPr>
          <p:nvPr>
            <p:ph type="subTitle" idx="1"/>
          </p:nvPr>
        </p:nvSpPr>
        <p:spPr>
          <a:xfrm>
            <a:off x="1371602"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7" name="Shape 97"/>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B91BB7EE-6B44-4202-B245-052EFD7F5585}" type="datetime1">
              <a:rPr lang="es-SV" smtClean="0"/>
              <a:t>16/2/2021</a:t>
            </a:fld>
            <a:endParaRPr/>
          </a:p>
        </p:txBody>
      </p:sp>
      <p:sp>
        <p:nvSpPr>
          <p:cNvPr id="98" name="Shape 98"/>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CF39DD-A868-4305-9197-AA95F53CE705}" type="datetime1">
              <a:rPr lang="es-SV" smtClean="0"/>
              <a:t>16/2/2021</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661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B23356-48A5-4803-B3D3-7E8853A20CEF}" type="datetime1">
              <a:rPr lang="es-SV" smtClean="0"/>
              <a:t>16/2/2021</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908176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83BF10-ED6F-4692-A7FF-62D19664D607}" type="datetime1">
              <a:rPr lang="es-SV" smtClean="0"/>
              <a:t>16/2/2021</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smtClean="0">
                <a:solidFill>
                  <a:srgbClr val="888888"/>
                </a:solidFill>
                <a:latin typeface="Calibri"/>
                <a:ea typeface="Calibri"/>
                <a:cs typeface="Calibri"/>
                <a:sym typeface="Calibri"/>
              </a:rPr>
              <a:t>‹Nº›</a:t>
            </a:fld>
            <a:endParaRPr lang="es-SV" sz="900">
              <a:solidFill>
                <a:srgbClr val="888888"/>
              </a:solidFill>
              <a:latin typeface="Calibri"/>
              <a:ea typeface="Calibri"/>
              <a:cs typeface="Calibri"/>
              <a:sym typeface="Calibri"/>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4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2" name="Shape 102"/>
          <p:cNvSpPr txBox="1">
            <a:spLocks noGrp="1"/>
          </p:cNvSpPr>
          <p:nvPr>
            <p:ph type="body" idx="1"/>
          </p:nvPr>
        </p:nvSpPr>
        <p:spPr>
          <a:xfrm>
            <a:off x="457200" y="1600201"/>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ABF309D9-66BF-41A4-A78F-81F7DBD7DD35}" type="datetime1">
              <a:rPr lang="es-SV" smtClean="0"/>
              <a:t>16/2/2021</a:t>
            </a:fld>
            <a:endParaRPr/>
          </a:p>
        </p:txBody>
      </p:sp>
      <p:sp>
        <p:nvSpPr>
          <p:cNvPr id="104" name="Shape 104"/>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8" name="Shape 108"/>
          <p:cNvSpPr txBox="1">
            <a:spLocks noGrp="1"/>
          </p:cNvSpPr>
          <p:nvPr>
            <p:ph type="body" idx="1"/>
          </p:nvPr>
        </p:nvSpPr>
        <p:spPr>
          <a:xfrm>
            <a:off x="722312" y="2906714"/>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09" name="Shape 109"/>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23E69F34-DA0B-4F26-AC27-83A62DC0232B}" type="datetime1">
              <a:rPr lang="es-SV" smtClean="0"/>
              <a:t>16/2/2021</a:t>
            </a:fld>
            <a:endParaRPr/>
          </a:p>
        </p:txBody>
      </p:sp>
      <p:sp>
        <p:nvSpPr>
          <p:cNvPr id="110" name="Shape 110"/>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4" name="Shape 114"/>
          <p:cNvSpPr txBox="1">
            <a:spLocks noGrp="1"/>
          </p:cNvSpPr>
          <p:nvPr>
            <p:ph type="body" idx="1"/>
          </p:nvPr>
        </p:nvSpPr>
        <p:spPr>
          <a:xfrm>
            <a:off x="457200" y="1600201"/>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body" idx="2"/>
          </p:nvPr>
        </p:nvSpPr>
        <p:spPr>
          <a:xfrm>
            <a:off x="4648201" y="1600201"/>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98F40113-0205-4BCA-BE20-FD8E5D00D85D}" type="datetime1">
              <a:rPr lang="es-SV" smtClean="0"/>
              <a:t>16/2/2021</a:t>
            </a:fld>
            <a:endParaRPr/>
          </a:p>
        </p:txBody>
      </p:sp>
      <p:sp>
        <p:nvSpPr>
          <p:cNvPr id="117" name="Shape 117"/>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1" name="Shape 12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body" idx="2"/>
          </p:nvPr>
        </p:nvSpPr>
        <p:spPr>
          <a:xfrm>
            <a:off x="457200" y="2174876"/>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body" idx="3"/>
          </p:nvPr>
        </p:nvSpPr>
        <p:spPr>
          <a:xfrm>
            <a:off x="4645026" y="1535112"/>
            <a:ext cx="4041775"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body" idx="4"/>
          </p:nvPr>
        </p:nvSpPr>
        <p:spPr>
          <a:xfrm>
            <a:off x="4645026" y="2174876"/>
            <a:ext cx="4041775"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44628406-EB5E-4B51-84EC-9E08347C0F3A}" type="datetime1">
              <a:rPr lang="es-SV" smtClean="0"/>
              <a:t>16/2/2021</a:t>
            </a:fld>
            <a:endParaRPr/>
          </a:p>
        </p:txBody>
      </p:sp>
      <p:sp>
        <p:nvSpPr>
          <p:cNvPr id="126" name="Shape 12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0" name="Shape 130"/>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D511770B-9723-4297-9C28-94E6B8957EF0}" type="datetime1">
              <a:rPr lang="es-SV" smtClean="0"/>
              <a:t>16/2/2021</a:t>
            </a:fld>
            <a:endParaRPr/>
          </a:p>
        </p:txBody>
      </p:sp>
      <p:sp>
        <p:nvSpPr>
          <p:cNvPr id="131" name="Shape 131"/>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1" y="273051"/>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5" name="Shape 135"/>
          <p:cNvSpPr txBox="1">
            <a:spLocks noGrp="1"/>
          </p:cNvSpPr>
          <p:nvPr>
            <p:ph type="body" idx="1"/>
          </p:nvPr>
        </p:nvSpPr>
        <p:spPr>
          <a:xfrm>
            <a:off x="3575050" y="273051"/>
            <a:ext cx="5111751"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2"/>
          </p:nvPr>
        </p:nvSpPr>
        <p:spPr>
          <a:xfrm>
            <a:off x="457201" y="1435101"/>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761CC0BA-71AB-4624-8A6E-419ABA5D11A9}" type="datetime1">
              <a:rPr lang="es-SV" smtClean="0"/>
              <a:t>16/2/2021</a:t>
            </a:fld>
            <a:endParaRPr/>
          </a:p>
        </p:txBody>
      </p:sp>
      <p:sp>
        <p:nvSpPr>
          <p:cNvPr id="138" name="Shape 138"/>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9" name="Shape 139"/>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792290" y="4800601"/>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2" name="Shape 142"/>
          <p:cNvSpPr>
            <a:spLocks noGrp="1"/>
          </p:cNvSpPr>
          <p:nvPr>
            <p:ph type="pic" idx="2"/>
          </p:nvPr>
        </p:nvSpPr>
        <p:spPr>
          <a:xfrm>
            <a:off x="1792290"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1"/>
          </p:nvPr>
        </p:nvSpPr>
        <p:spPr>
          <a:xfrm>
            <a:off x="1792290" y="5367338"/>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2FEB9F54-971D-44ED-A7E8-E9863F4BF477}" type="datetime1">
              <a:rPr lang="es-SV" smtClean="0"/>
              <a:t>16/2/2021</a:t>
            </a:fld>
            <a:endParaRPr/>
          </a:p>
        </p:txBody>
      </p:sp>
      <p:sp>
        <p:nvSpPr>
          <p:cNvPr id="145" name="Shape 145"/>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6" name="Shape 86"/>
          <p:cNvSpPr txBox="1">
            <a:spLocks noGrp="1"/>
          </p:cNvSpPr>
          <p:nvPr>
            <p:ph type="body" idx="1"/>
          </p:nvPr>
        </p:nvSpPr>
        <p:spPr>
          <a:xfrm>
            <a:off x="457200" y="1600201"/>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B0FA21AF-12A0-4780-9AEE-922968F2B2AD}" type="datetime1">
              <a:rPr lang="es-SV" smtClean="0"/>
              <a:t>16/2/2021</a:t>
            </a:fld>
            <a:endParaRPr/>
          </a:p>
        </p:txBody>
      </p:sp>
      <p:sp>
        <p:nvSpPr>
          <p:cNvPr id="88" name="Shape 88"/>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2"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SV" sz="1200">
                <a:solidFill>
                  <a:srgbClr val="888888"/>
                </a:solidFill>
                <a:latin typeface="Calibri"/>
                <a:ea typeface="Calibri"/>
                <a:cs typeface="Calibri"/>
                <a:sym typeface="Calibri"/>
              </a:rPr>
              <a:t>‹Nº›</a:t>
            </a:fld>
            <a:endParaRPr lang="es-SV" sz="120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A67D7B-2765-4FD3-947C-73AFBD31E948}" type="datetime1">
              <a:rPr lang="es-SV" smtClean="0"/>
              <a:t>16/2/2021</a:t>
            </a:fld>
            <a:endParaRPr lang="es-SV"/>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SV"/>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‹Nº›</a:t>
            </a:fld>
            <a:endParaRPr lang="es-SV" sz="900" b="0" i="0" u="none" strike="noStrike" cap="none">
              <a:solidFill>
                <a:srgbClr val="888888"/>
              </a:solidFill>
              <a:latin typeface="Calibri"/>
              <a:ea typeface="Calibri"/>
              <a:cs typeface="Calibri"/>
              <a:sym typeface="Calibri"/>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794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6.xml"/><Relationship Id="rId18" Type="http://schemas.openxmlformats.org/officeDocument/2006/relationships/slide" Target="slide24.xml"/><Relationship Id="rId3" Type="http://schemas.openxmlformats.org/officeDocument/2006/relationships/slide" Target="slide3.xml"/><Relationship Id="rId21" Type="http://schemas.openxmlformats.org/officeDocument/2006/relationships/slide" Target="slide31.xml"/><Relationship Id="rId7" Type="http://schemas.openxmlformats.org/officeDocument/2006/relationships/slide" Target="slide7.xml"/><Relationship Id="rId12" Type="http://schemas.openxmlformats.org/officeDocument/2006/relationships/slide" Target="slide14.xml"/><Relationship Id="rId17" Type="http://schemas.openxmlformats.org/officeDocument/2006/relationships/slide" Target="slide22.xml"/><Relationship Id="rId2" Type="http://schemas.openxmlformats.org/officeDocument/2006/relationships/notesSlide" Target="../notesSlides/notesSlide2.xml"/><Relationship Id="rId16" Type="http://schemas.openxmlformats.org/officeDocument/2006/relationships/slide" Target="slide21.xml"/><Relationship Id="rId20"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5.xml"/><Relationship Id="rId15" Type="http://schemas.openxmlformats.org/officeDocument/2006/relationships/slide" Target="slide20.xml"/><Relationship Id="rId10" Type="http://schemas.openxmlformats.org/officeDocument/2006/relationships/slide" Target="slide12.xml"/><Relationship Id="rId19" Type="http://schemas.openxmlformats.org/officeDocument/2006/relationships/slide" Target="slide26.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09935" y="3167390"/>
            <a:ext cx="5724128" cy="523219"/>
          </a:xfrm>
          <a:prstGeom prst="rect">
            <a:avLst/>
          </a:prstGeom>
          <a:noFill/>
          <a:ln>
            <a:solidFill>
              <a:schemeClr val="bg1"/>
            </a:solid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6212" y="1644736"/>
            <a:ext cx="4931575" cy="553997"/>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200" dirty="0" smtClean="0">
                <a:solidFill>
                  <a:srgbClr val="002060"/>
                </a:solidFill>
                <a:latin typeface="Calibri"/>
                <a:ea typeface="Calibri"/>
                <a:cs typeface="Calibri"/>
                <a:sym typeface="Calibri"/>
              </a:rPr>
              <a:t>ORGANIGRAMA</a:t>
            </a:r>
            <a:endParaRPr lang="es-SV" sz="3200" dirty="0">
              <a:solidFill>
                <a:srgbClr val="002060"/>
              </a:solidFill>
              <a:latin typeface="Calibri"/>
              <a:ea typeface="Calibri"/>
              <a:cs typeface="Calibri"/>
              <a:sym typeface="Calibri"/>
            </a:endParaRPr>
          </a:p>
        </p:txBody>
      </p:sp>
      <p:sp>
        <p:nvSpPr>
          <p:cNvPr id="168" name="Shape 168"/>
          <p:cNvSpPr txBox="1"/>
          <p:nvPr/>
        </p:nvSpPr>
        <p:spPr>
          <a:xfrm>
            <a:off x="3168499" y="4131810"/>
            <a:ext cx="2862064" cy="953373"/>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2020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 JULIO 2020</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a:solidFill>
                <a:srgbClr val="888888"/>
              </a:solidFill>
              <a:latin typeface="Calibri"/>
              <a:ea typeface="Calibri"/>
              <a:cs typeface="Calibri"/>
              <a:sym typeface="Calibri"/>
            </a:endParaRPr>
          </a:p>
        </p:txBody>
      </p:sp>
      <p:sp>
        <p:nvSpPr>
          <p:cNvPr id="3" name="CuadroTexto 2"/>
          <p:cNvSpPr txBox="1"/>
          <p:nvPr/>
        </p:nvSpPr>
        <p:spPr>
          <a:xfrm>
            <a:off x="2144592" y="5782371"/>
            <a:ext cx="4808422" cy="577081"/>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620688"/>
            <a:ext cx="8748972" cy="5153719"/>
          </a:xfrm>
          <a:prstGeom prst="rect">
            <a:avLst/>
          </a:prstGeom>
        </p:spPr>
        <p:txBody>
          <a:bodyPr wrap="square">
            <a:spAutoFit/>
          </a:bodyPr>
          <a:lstStyle/>
          <a:p>
            <a:pPr lvl="0" algn="just">
              <a:lnSpc>
                <a:spcPct val="115000"/>
              </a:lnSpc>
            </a:pPr>
            <a:r>
              <a:rPr lang="es-SV" sz="20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OFCINA </a:t>
            </a: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DE POLÍTICAS Y PLANIFICACION SECTORIAL - OPPS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Oficina de Políticas y Planificación </a:t>
            </a:r>
            <a:r>
              <a:rPr lang="es-SV" dirty="0" smtClean="0">
                <a:latin typeface="Calibri" panose="020F0502020204030204" pitchFamily="34" charset="0"/>
                <a:ea typeface="Times New Roman" panose="02020603050405020304" pitchFamily="18" charset="0"/>
                <a:cs typeface="Calibri" panose="020F0502020204030204" pitchFamily="34" charset="0"/>
              </a:rPr>
              <a:t>Sectorial:	</a:t>
            </a:r>
            <a:r>
              <a:rPr lang="es-SV" b="1" dirty="0" smtClean="0">
                <a:latin typeface="Calibri" panose="020F0502020204030204" pitchFamily="34" charset="0"/>
                <a:ea typeface="Times New Roman" panose="02020603050405020304" pitchFamily="18" charset="0"/>
                <a:cs typeface="Calibri" panose="020F0502020204030204" pitchFamily="34" charset="0"/>
              </a:rPr>
              <a:t>SUSSY RODRÍGUEZ DE ZURA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enero de 2020)</a:t>
            </a:r>
            <a:endParaRPr lang="es-SV" b="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al despacho ministerial y conducir los procesos de planificación del desarrollo sectorial, a través de políticas, planes, programas y proyectos, su seguimiento y evaluación, coherente con la visión y misión institucional.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13 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10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Política Sectorial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a:t>
            </a:r>
            <a:r>
              <a:rPr lang="es-SV" i="1" dirty="0" smtClean="0">
                <a:latin typeface="Calibri" panose="020F0502020204030204" pitchFamily="34" charset="0"/>
                <a:ea typeface="Times New Roman" panose="02020603050405020304" pitchFamily="18" charset="0"/>
                <a:cs typeface="Calibri" panose="020F0502020204030204" pitchFamily="34" charset="0"/>
              </a:rPr>
              <a:t>Gabriel Efraín Calero Rivas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la formulación y evaluación de políticas y estrategias sectoriales: agropecuarias, comerciales, de género y equidad social, ambiental y de seguridad alimentaria; con el fin de promover el desarrollo del sector y la mejora en las condiciones de vida de la población.</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10</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13771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9612" y="1259175"/>
            <a:ext cx="6984776" cy="4339650"/>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OFCINA DE POLÍTICAS Y PLANIFICACION SECTORIAL </a:t>
            </a:r>
            <a:r>
              <a:rPr lang="es-SV" sz="18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 OPPS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sz="1600" u="sng" dirty="0">
                <a:latin typeface="Calibri" panose="020F0502020204030204" pitchFamily="34" charset="0"/>
                <a:ea typeface="Times New Roman" panose="02020603050405020304" pitchFamily="18" charset="0"/>
                <a:cs typeface="Calibri" panose="020F0502020204030204" pitchFamily="34" charset="0"/>
              </a:rPr>
              <a:t>de Planificación y Proyectos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 División: Juan Santos </a:t>
            </a:r>
            <a:r>
              <a:rPr lang="es-SV" sz="1600" i="1" dirty="0" smtClean="0">
                <a:latin typeface="Calibri" panose="020F0502020204030204" pitchFamily="34" charset="0"/>
                <a:ea typeface="Times New Roman" panose="02020603050405020304" pitchFamily="18" charset="0"/>
                <a:cs typeface="Calibri" panose="020F0502020204030204" pitchFamily="34" charset="0"/>
              </a:rPr>
              <a:t>Quintanilla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Fortalecer la capacidad institucional del MAG y sus dependencias, para la instrumentalización y operación del ciclo de planificación y proyectos sectoriales en el marco de las políticas y estrategias de desarrollo del sector Agropecuario, forestal, pesquero y acuícola.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División de Seguimiento y Evaluación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 División: </a:t>
            </a:r>
            <a:r>
              <a:rPr lang="es-SV" sz="1600" i="1" dirty="0" smtClean="0">
                <a:latin typeface="Calibri" panose="020F0502020204030204" pitchFamily="34" charset="0"/>
                <a:ea typeface="Times New Roman" panose="02020603050405020304" pitchFamily="18" charset="0"/>
                <a:cs typeface="Calibri" panose="020F0502020204030204" pitchFamily="34" charset="0"/>
              </a:rPr>
              <a:t>Elías </a:t>
            </a:r>
            <a:r>
              <a:rPr lang="es-SV" sz="1600" i="1" dirty="0" err="1" smtClean="0">
                <a:latin typeface="Calibri" panose="020F0502020204030204" pitchFamily="34" charset="0"/>
                <a:ea typeface="Times New Roman" panose="02020603050405020304" pitchFamily="18" charset="0"/>
                <a:cs typeface="Calibri" panose="020F0502020204030204" pitchFamily="34" charset="0"/>
              </a:rPr>
              <a:t>Moises</a:t>
            </a:r>
            <a:r>
              <a:rPr lang="es-SV" sz="1600" i="1" dirty="0" smtClean="0">
                <a:latin typeface="Calibri" panose="020F0502020204030204" pitchFamily="34" charset="0"/>
                <a:ea typeface="Times New Roman" panose="02020603050405020304" pitchFamily="18" charset="0"/>
                <a:cs typeface="Calibri" panose="020F0502020204030204" pitchFamily="34" charset="0"/>
              </a:rPr>
              <a:t> Lazo </a:t>
            </a:r>
            <a:r>
              <a:rPr lang="es-SV" sz="1600" i="1" dirty="0" err="1" smtClean="0">
                <a:latin typeface="Calibri" panose="020F0502020204030204" pitchFamily="34" charset="0"/>
                <a:ea typeface="Times New Roman" panose="02020603050405020304" pitchFamily="18" charset="0"/>
                <a:cs typeface="Calibri" panose="020F0502020204030204" pitchFamily="34" charset="0"/>
              </a:rPr>
              <a:t>Inestroza</a:t>
            </a:r>
            <a:r>
              <a:rPr lang="es-SV" sz="1600" i="1" dirty="0" smtClean="0">
                <a:latin typeface="Calibri" panose="020F0502020204030204" pitchFamily="34" charset="0"/>
                <a:ea typeface="Times New Roman" panose="02020603050405020304" pitchFamily="18" charset="0"/>
                <a:cs typeface="Calibri" panose="020F0502020204030204" pitchFamily="34" charset="0"/>
              </a:rPr>
              <a:t> (a partir de enero de 2020)</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Coordinar la implementación de metodologías apropiadas para el desarrollo, elaboración y funcionamiento de los sistemas de seguimiento evaluación e información de planes, programas y proyectos que contribuya a mejor el desempeño y facilite la toma oportuna de decisiones.</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11</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580242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1099901"/>
            <a:ext cx="8136904" cy="4941353"/>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UNIDAD AMBIENTAL SECTORIAL - UAS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Coordinador de la Unidad Ambiental </a:t>
            </a:r>
            <a:r>
              <a:rPr lang="es-SV" sz="1600" dirty="0" smtClean="0">
                <a:latin typeface="Calibri" panose="020F0502020204030204" pitchFamily="34" charset="0"/>
                <a:ea typeface="Times New Roman" panose="02020603050405020304" pitchFamily="18" charset="0"/>
                <a:cs typeface="Calibri" panose="020F0502020204030204" pitchFamily="34" charset="0"/>
              </a:rPr>
              <a:t>Sectorial:</a:t>
            </a:r>
            <a:r>
              <a:rPr lang="es-SV" sz="1600"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JOSE </a:t>
            </a:r>
            <a:r>
              <a:rPr lang="es-SV" sz="1600" b="1" dirty="0">
                <a:latin typeface="Calibri" panose="020F0502020204030204" pitchFamily="34" charset="0"/>
                <a:ea typeface="Times New Roman" panose="02020603050405020304" pitchFamily="18" charset="0"/>
                <a:cs typeface="Calibri" panose="020F0502020204030204" pitchFamily="34" charset="0"/>
              </a:rPr>
              <a:t>ENRIQUE CABRERA AVELAR</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Asesorar la incorporación del enfoque de gestión ambiental en la formulación, ejecución, seguimiento y evaluación de políticas, planes, programas, proyectos y acciones; con el fin de orientar la gestión institucional hacia el desarrollo sostenible del sector agropecuario, forestal, pesquero y acuícola.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1 </a:t>
            </a:r>
            <a:r>
              <a:rPr lang="es-SV" sz="1600" dirty="0" smtClean="0">
                <a:latin typeface="Calibri" panose="020F0502020204030204" pitchFamily="34" charset="0"/>
                <a:ea typeface="Times New Roman" panose="02020603050405020304" pitchFamily="18" charset="0"/>
                <a:cs typeface="Calibri" panose="020F0502020204030204" pitchFamily="34" charset="0"/>
              </a:rPr>
              <a:t>hombre</a:t>
            </a: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1 mujer</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No tiene estructura interna</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12</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8287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5"/>
            <a:ext cx="7920880" cy="4091889"/>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UNIDAD DE GENERO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Encargada de la Unidad de Género:	</a:t>
            </a:r>
            <a:r>
              <a:rPr lang="es-SV" sz="1600" dirty="0" smtClean="0">
                <a:latin typeface="Calibri" panose="020F0502020204030204" pitchFamily="34" charset="0"/>
                <a:ea typeface="Times New Roman" panose="02020603050405020304" pitchFamily="18" charset="0"/>
                <a:cs typeface="Calibri" panose="020F0502020204030204" pitchFamily="34" charset="0"/>
              </a:rPr>
              <a:t>Jeannette del Carmen Amaya de Vásquez</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Promover y asesorar la transversalizacion del enfoque de género, en las políticas, planes, programas, proyectos y acciones del Ministerio de Agricultura y Ganadería.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x-none"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2</a:t>
            </a:r>
            <a:r>
              <a:rPr lang="es-SV" sz="1600" dirty="0" smtClean="0">
                <a:latin typeface="Calibri" panose="020F0502020204030204" pitchFamily="34" charset="0"/>
                <a:ea typeface="Times New Roman" panose="02020603050405020304" pitchFamily="18" charset="0"/>
                <a:cs typeface="Calibri" panose="020F0502020204030204" pitchFamily="34" charset="0"/>
              </a:rPr>
              <a:t> 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No tiene estructura interna</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13</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933091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6073970"/>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FINANCIERA INSTITUCIONAL - OFI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Oficina Financiera Institucional:	</a:t>
            </a:r>
            <a:r>
              <a:rPr lang="es-SV" sz="1600" b="1" dirty="0" smtClean="0">
                <a:latin typeface="Calibri" panose="020F0502020204030204" pitchFamily="34" charset="0"/>
                <a:ea typeface="Times New Roman" panose="02020603050405020304" pitchFamily="18" charset="0"/>
                <a:cs typeface="Calibri" panose="020F0502020204030204" pitchFamily="34" charset="0"/>
              </a:rPr>
              <a:t>ELMER ARTURO AMAYA QUINTANILLA</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27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23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Aplicar normas y procedimientos en la formulación, ejecución, seguimiento, evaluación y cierre del presupuesto anual, definido por el SAFI; vinculando propósitos y recursos para la asignación óptima de los mismos, en función de las prioridades institucionales establecidas.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14</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131811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3648" y="1474619"/>
            <a:ext cx="6336704" cy="3908762"/>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FINANCIERA INSTITUCIONAL - OFI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Área </a:t>
            </a:r>
            <a:r>
              <a:rPr lang="es-SV" sz="1600" u="sng" dirty="0">
                <a:latin typeface="Calibri" panose="020F0502020204030204" pitchFamily="34" charset="0"/>
                <a:ea typeface="Times New Roman" panose="02020603050405020304" pitchFamily="18" charset="0"/>
                <a:cs typeface="Calibri" panose="020F0502020204030204" pitchFamily="34" charset="0"/>
              </a:rPr>
              <a:t>de Tesorería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Área de Tesorería: Teresa Elizabeth Uribe Hernández</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Gestionar oportunamente las transferencias de fondos, a la cuenta corriente institucional subsidiaria del Tesoro Público, para facilitar la ejecución equilibrada del gasto y el logro de los objetivos del MAG</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Contabilidad</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Área de Contabilidad: Nora Guadalupe García de Vásquez</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r>
              <a:rPr lang="es-SV" sz="1600" dirty="0">
                <a:latin typeface="Calibri" panose="020F0502020204030204" pitchFamily="34" charset="0"/>
                <a:ea typeface="Times New Roman" panose="02020603050405020304" pitchFamily="18" charset="0"/>
                <a:cs typeface="Calibri" panose="020F0502020204030204" pitchFamily="34" charset="0"/>
              </a:rPr>
              <a:t>Realizar 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dirty="0"/>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15</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929618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409712"/>
            <a:ext cx="8424936" cy="6038576"/>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GENERAL DE ADMINISTRACIÓN - OGA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Oficina </a:t>
            </a:r>
            <a:r>
              <a:rPr lang="es-SV" sz="1600" dirty="0" smtClean="0">
                <a:latin typeface="Calibri" panose="020F0502020204030204" pitchFamily="34" charset="0"/>
                <a:ea typeface="Times New Roman" panose="02020603050405020304" pitchFamily="18" charset="0"/>
                <a:cs typeface="Calibri" panose="020F0502020204030204" pitchFamily="34" charset="0"/>
              </a:rPr>
              <a:t>General de Administración:	</a:t>
            </a:r>
            <a:r>
              <a:rPr lang="es-SV" sz="1600"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MIGUEL FRANCISCO GALDAMEZ</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197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76 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Unidad de Gestión Documental y Archivo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Oficial de Gestión Documental y Archivos: Elisa Magdalena Mejía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Funciones: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endParaRPr lang="es-SV"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16</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8264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202211"/>
          </a:xfrm>
          <a:prstGeom prst="rect">
            <a:avLst/>
          </a:prstGeom>
        </p:spPr>
        <p:txBody>
          <a:bodyPr wrap="square">
            <a:spAutoFit/>
          </a:bodyPr>
          <a:lstStyle/>
          <a:p>
            <a:pPr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GENERAL DE ADMINISTRACIÓN - OGA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 parte 1)</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sz="1600" u="sng" dirty="0">
                <a:latin typeface="Calibri" panose="020F0502020204030204" pitchFamily="34" charset="0"/>
                <a:ea typeface="Times New Roman" panose="02020603050405020304" pitchFamily="18" charset="0"/>
                <a:cs typeface="Calibri" panose="020F0502020204030204" pitchFamily="34" charset="0"/>
              </a:rPr>
              <a:t>de Logística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División de Logística: Elmer Eduardo López Bonilla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Funciones:</a:t>
            </a:r>
            <a:r>
              <a:rPr lang="es-SV" sz="1600" dirty="0">
                <a:latin typeface="Calibri" panose="020F0502020204030204" pitchFamily="34" charset="0"/>
                <a:ea typeface="Times New Roman" panose="02020603050405020304" pitchFamily="18" charset="0"/>
                <a:cs typeface="Times New Roman" panose="02020603050405020304" pitchFamily="18" charset="0"/>
              </a:rPr>
              <a:t> </a:t>
            </a:r>
            <a:r>
              <a:rPr lang="es-SV" sz="1600" dirty="0">
                <a:latin typeface="Calibri" panose="020F0502020204030204" pitchFamily="34" charset="0"/>
                <a:ea typeface="Times New Roman" panose="02020603050405020304" pitchFamily="18" charset="0"/>
                <a:cs typeface="Calibri" panose="020F0502020204030204" pitchFamily="34" charset="0"/>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División de Infraestructura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División de Infraestructura: Saúl Roberto Avelar Sánchez</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Coordinar el estudio, proyecto, diseño y ejecución de obras civiles, referidas a infraestructura del MAG; gestionar y facilitar su mantenimiento, reparación, mejora y/o rehabilitación, que permita mantener las instalaciones en condiciones óptimas.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División de Informática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División de Informática: </a:t>
            </a:r>
            <a:r>
              <a:rPr lang="es-SV" sz="1600" i="1" dirty="0" smtClean="0">
                <a:latin typeface="Calibri" panose="020F0502020204030204" pitchFamily="34" charset="0"/>
                <a:ea typeface="Times New Roman" panose="02020603050405020304" pitchFamily="18" charset="0"/>
                <a:cs typeface="Calibri" panose="020F0502020204030204" pitchFamily="34" charset="0"/>
              </a:rPr>
              <a:t>Manolo </a:t>
            </a:r>
            <a:r>
              <a:rPr lang="es-SV" sz="1600" i="1" dirty="0" err="1" smtClean="0">
                <a:latin typeface="Calibri" panose="020F0502020204030204" pitchFamily="34" charset="0"/>
                <a:ea typeface="Times New Roman" panose="02020603050405020304" pitchFamily="18" charset="0"/>
                <a:cs typeface="Calibri" panose="020F0502020204030204" pitchFamily="34" charset="0"/>
              </a:rPr>
              <a:t>Romer</a:t>
            </a:r>
            <a:r>
              <a:rPr lang="es-SV" sz="1600" i="1" dirty="0" smtClean="0">
                <a:latin typeface="Calibri" panose="020F0502020204030204" pitchFamily="34" charset="0"/>
                <a:ea typeface="Times New Roman" panose="02020603050405020304" pitchFamily="18" charset="0"/>
                <a:cs typeface="Calibri" panose="020F0502020204030204" pitchFamily="34" charset="0"/>
              </a:rPr>
              <a:t> Aguirre</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Coordinar la administración y desarrollo de la tecnología de información y comunicaciones del MAG, para mejorar y facilitar los procesos administrativos y operativos que permitan la optimización y calidad en los servicios</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endParaRPr lang="es-SV"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17</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02652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459858"/>
            <a:ext cx="8239631" cy="6038576"/>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GENERAL DE ADMINISTRACIÓN - OGA </a:t>
            </a:r>
            <a:r>
              <a:rPr lang="es-SV"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 parte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2)</a:t>
            </a: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sz="1600" u="sng" dirty="0">
                <a:latin typeface="Calibri" panose="020F0502020204030204" pitchFamily="34" charset="0"/>
                <a:ea typeface="Times New Roman" panose="02020603050405020304" pitchFamily="18" charset="0"/>
                <a:cs typeface="Calibri" panose="020F0502020204030204" pitchFamily="34" charset="0"/>
              </a:rPr>
              <a:t>de Desarrollo Institucional</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División de Desarrollo Institucional: Elsa Edith Bernal Silva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Contribuir a la mejora continua del MAG, a través de la facilitación del diseño e implementación de estrategias que permitan elevar su eficacia y eficiencia en su desempeño organizacional; de acuerdo a las políticas generales de modernización de la administración pública</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p>
          <a:p>
            <a:pPr algn="just">
              <a:lnSpc>
                <a:spcPct val="115000"/>
              </a:lnSpc>
            </a:pPr>
            <a:endParaRPr lang="es-ES" sz="16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ES" sz="1600" u="sng" dirty="0" smtClean="0">
                <a:latin typeface="Calibri" panose="020F0502020204030204" pitchFamily="34" charset="0"/>
                <a:ea typeface="Times New Roman" panose="02020603050405020304" pitchFamily="18" charset="0"/>
                <a:cs typeface="Calibri" panose="020F0502020204030204" pitchFamily="34" charset="0"/>
              </a:rPr>
              <a:t>División de Recursos Humanos</a:t>
            </a:r>
          </a:p>
          <a:p>
            <a:pPr algn="just">
              <a:lnSpc>
                <a:spcPct val="115000"/>
              </a:lnSpc>
            </a:pPr>
            <a:r>
              <a:rPr lang="es-ES" sz="1600" i="1" dirty="0" smtClean="0">
                <a:latin typeface="Calibri" panose="020F0502020204030204" pitchFamily="34" charset="0"/>
                <a:ea typeface="Times New Roman" panose="02020603050405020304" pitchFamily="18" charset="0"/>
                <a:cs typeface="Calibri" panose="020F0502020204030204" pitchFamily="34" charset="0"/>
              </a:rPr>
              <a:t>Jefe División de Recursos Humanos: Mayra Beatriz Barahona Santamaría</a:t>
            </a:r>
          </a:p>
          <a:p>
            <a:pPr algn="just">
              <a:lnSpc>
                <a:spcPct val="115000"/>
              </a:lnSpc>
            </a:pPr>
            <a:r>
              <a:rPr lang="es-ES" sz="1600" dirty="0" smtClean="0">
                <a:latin typeface="Calibri" pitchFamily="34" charset="0"/>
                <a:cs typeface="Calibri" pitchFamily="34" charset="0"/>
              </a:rPr>
              <a:t>Planificar, coordinar y administrar a </a:t>
            </a:r>
            <a:r>
              <a:rPr lang="es-ES" sz="1600" dirty="0">
                <a:latin typeface="Calibri" pitchFamily="34" charset="0"/>
                <a:cs typeface="Calibri" pitchFamily="34" charset="0"/>
              </a:rPr>
              <a:t>nivel institucional el desarrollo del talento </a:t>
            </a:r>
            <a:r>
              <a:rPr lang="es-ES" sz="1600" dirty="0" smtClean="0">
                <a:latin typeface="Calibri" pitchFamily="34" charset="0"/>
                <a:cs typeface="Calibri" pitchFamily="34" charset="0"/>
              </a:rPr>
              <a:t>humano; así como proveer </a:t>
            </a:r>
            <a:r>
              <a:rPr lang="es-ES" sz="1600" dirty="0">
                <a:latin typeface="Calibri" pitchFamily="34" charset="0"/>
                <a:cs typeface="Calibri" pitchFamily="34" charset="0"/>
              </a:rPr>
              <a:t>a los funcionarios y empleados del MAG, los servicios de bienestar laboral; incluyendo atención primaria en salud; de conformidad a la normativa </a:t>
            </a:r>
            <a:r>
              <a:rPr lang="es-ES" sz="1600" dirty="0" smtClean="0">
                <a:latin typeface="Calibri" pitchFamily="34" charset="0"/>
                <a:cs typeface="Calibri" pitchFamily="34" charset="0"/>
              </a:rPr>
              <a:t>aplicable.</a:t>
            </a:r>
            <a:endParaRPr lang="es-SV" sz="16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Departamento de Atención Administrativa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ES" sz="1600" i="1" dirty="0" smtClean="0">
                <a:latin typeface="Calibri" panose="020F0502020204030204" pitchFamily="34" charset="0"/>
                <a:ea typeface="Times New Roman" panose="02020603050405020304" pitchFamily="18" charset="0"/>
                <a:cs typeface="Times New Roman" panose="02020603050405020304" pitchFamily="18" charset="0"/>
              </a:rPr>
              <a:t>Jefe departamento: sin definir</a:t>
            </a: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Facilitar </a:t>
            </a:r>
            <a:r>
              <a:rPr lang="es-SV" sz="1600" dirty="0">
                <a:latin typeface="Calibri" panose="020F0502020204030204" pitchFamily="34" charset="0"/>
                <a:ea typeface="Times New Roman" panose="02020603050405020304" pitchFamily="18" charset="0"/>
                <a:cs typeface="Calibri" panose="020F0502020204030204" pitchFamily="34" charset="0"/>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18</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101783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5596" y="1241478"/>
            <a:ext cx="7272808" cy="4375044"/>
          </a:xfrm>
          <a:prstGeom prst="rect">
            <a:avLst/>
          </a:prstGeom>
        </p:spPr>
        <p:txBody>
          <a:bodyPr wrap="square">
            <a:spAutoFit/>
          </a:bodyPr>
          <a:lstStyle/>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INFORMACIÓN Y RESPUESTA - OIR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Oficial de Información:		</a:t>
            </a:r>
            <a:r>
              <a:rPr lang="es-SV" sz="1600" b="1" dirty="0" smtClean="0">
                <a:latin typeface="Calibri" panose="020F0502020204030204" pitchFamily="34" charset="0"/>
                <a:ea typeface="Times New Roman" panose="02020603050405020304" pitchFamily="18" charset="0"/>
                <a:cs typeface="Calibri" panose="020F0502020204030204" pitchFamily="34" charset="0"/>
              </a:rPr>
              <a:t>ANA </a:t>
            </a:r>
            <a:r>
              <a:rPr lang="es-SV" sz="1600" b="1" dirty="0">
                <a:latin typeface="Calibri" panose="020F0502020204030204" pitchFamily="34" charset="0"/>
                <a:ea typeface="Times New Roman" panose="02020603050405020304" pitchFamily="18" charset="0"/>
                <a:cs typeface="Calibri" panose="020F0502020204030204" pitchFamily="34" charset="0"/>
              </a:rPr>
              <a:t>PATRICIA SANCHEZ DE CRUZ</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Conducir la gestión del acceso a la información y promover la transparencia del quehacer institucional, recabar y difundir información oficiosa, así como propiciar que las entidades responsables la actualicen periódicamente.</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 mujeres</a:t>
            </a:r>
          </a:p>
          <a:p>
            <a:pPr algn="just">
              <a:lnSpc>
                <a:spcPct val="115000"/>
              </a:lnSpc>
            </a:pP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No tiene estructura interna</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19</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004525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5" name="4 Rectángulo redondeado"/>
          <p:cNvSpPr/>
          <p:nvPr/>
        </p:nvSpPr>
        <p:spPr>
          <a:xfrm>
            <a:off x="2887483" y="171238"/>
            <a:ext cx="1944216"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100" b="1" dirty="0" smtClean="0">
                <a:hlinkClick r:id="rId3" action="ppaction://hlinksldjump"/>
              </a:rPr>
              <a:t>DESPACHO</a:t>
            </a:r>
            <a:r>
              <a:rPr lang="es-SV" sz="1100" b="1" dirty="0" smtClean="0"/>
              <a:t> MINISTERIAL Y VICEMINISTR</a:t>
            </a:r>
            <a:r>
              <a:rPr lang="es-SV" sz="1100" b="1" dirty="0"/>
              <a:t>O</a:t>
            </a:r>
          </a:p>
        </p:txBody>
      </p:sp>
      <p:sp>
        <p:nvSpPr>
          <p:cNvPr id="14" name="13 Rectángulo redondeado"/>
          <p:cNvSpPr/>
          <p:nvPr/>
        </p:nvSpPr>
        <p:spPr>
          <a:xfrm>
            <a:off x="7524328" y="459270"/>
            <a:ext cx="1368152" cy="9001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4" action="ppaction://hlinksldjump"/>
              </a:rPr>
              <a:t>DIRECCIÓN </a:t>
            </a:r>
            <a:r>
              <a:rPr lang="es-SV" sz="1050" dirty="0" smtClean="0"/>
              <a:t>GENERAL DE ADMINITRACIÓN Y FINANZAS</a:t>
            </a:r>
          </a:p>
          <a:p>
            <a:pPr algn="ctr"/>
            <a:r>
              <a:rPr lang="es-SV" sz="1050" b="1" dirty="0" smtClean="0"/>
              <a:t>DGAF</a:t>
            </a:r>
            <a:endParaRPr lang="es-SV" sz="1050" b="1" dirty="0"/>
          </a:p>
        </p:txBody>
      </p:sp>
      <p:sp>
        <p:nvSpPr>
          <p:cNvPr id="6" name="5 Rectángulo redondeado"/>
          <p:cNvSpPr/>
          <p:nvPr/>
        </p:nvSpPr>
        <p:spPr>
          <a:xfrm>
            <a:off x="323529" y="963334"/>
            <a:ext cx="2433632" cy="5034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5" action="ppaction://hlinksldjump"/>
              </a:rPr>
              <a:t>OFICINA</a:t>
            </a:r>
            <a:r>
              <a:rPr lang="es-SV" sz="1050" dirty="0" smtClean="0"/>
              <a:t> DE ASESORIA JURIDICA</a:t>
            </a:r>
          </a:p>
          <a:p>
            <a:pPr algn="ctr"/>
            <a:r>
              <a:rPr lang="es-SV" sz="1050" b="1" dirty="0" smtClean="0"/>
              <a:t>OAJ</a:t>
            </a:r>
            <a:endParaRPr lang="es-SV" sz="1050" b="1" dirty="0"/>
          </a:p>
        </p:txBody>
      </p:sp>
      <p:sp>
        <p:nvSpPr>
          <p:cNvPr id="7" name="6 Rectángulo redondeado"/>
          <p:cNvSpPr/>
          <p:nvPr/>
        </p:nvSpPr>
        <p:spPr>
          <a:xfrm>
            <a:off x="323528" y="1610806"/>
            <a:ext cx="2434632"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6" action="ppaction://hlinksldjump"/>
              </a:rPr>
              <a:t>OFICINA</a:t>
            </a:r>
            <a:r>
              <a:rPr lang="es-SV" sz="1050" dirty="0" smtClean="0"/>
              <a:t> DE AUDITORIA INTERNA</a:t>
            </a:r>
          </a:p>
          <a:p>
            <a:pPr algn="ctr"/>
            <a:r>
              <a:rPr lang="es-SV" sz="1050" b="1" dirty="0" smtClean="0"/>
              <a:t>OAI</a:t>
            </a:r>
            <a:endParaRPr lang="es-SV" sz="1050" b="1" dirty="0"/>
          </a:p>
        </p:txBody>
      </p:sp>
      <p:sp>
        <p:nvSpPr>
          <p:cNvPr id="8" name="7 Rectángulo redondeado"/>
          <p:cNvSpPr/>
          <p:nvPr/>
        </p:nvSpPr>
        <p:spPr>
          <a:xfrm>
            <a:off x="323528" y="2186870"/>
            <a:ext cx="2434632" cy="7358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7" action="ppaction://hlinksldjump"/>
              </a:rPr>
              <a:t>OFICINA</a:t>
            </a:r>
            <a:r>
              <a:rPr lang="es-SV" sz="1050" dirty="0" smtClean="0"/>
              <a:t> DE COOPERACION PARA EL DESARROLLO AGROPECUARIO</a:t>
            </a:r>
          </a:p>
          <a:p>
            <a:pPr algn="ctr"/>
            <a:r>
              <a:rPr lang="es-SV" sz="1050" b="1" dirty="0" smtClean="0"/>
              <a:t>OCDA</a:t>
            </a:r>
            <a:endParaRPr lang="es-SV" sz="1050" b="1" dirty="0"/>
          </a:p>
        </p:txBody>
      </p:sp>
      <p:sp>
        <p:nvSpPr>
          <p:cNvPr id="10" name="9 Rectángulo redondeado"/>
          <p:cNvSpPr/>
          <p:nvPr/>
        </p:nvSpPr>
        <p:spPr>
          <a:xfrm>
            <a:off x="4881803" y="1053591"/>
            <a:ext cx="2354493" cy="4494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8" action="ppaction://hlinksldjump"/>
              </a:rPr>
              <a:t>OFICINA</a:t>
            </a:r>
            <a:r>
              <a:rPr lang="es-SV" sz="1050" dirty="0" smtClean="0"/>
              <a:t> DE COMUNICACIONES</a:t>
            </a:r>
          </a:p>
          <a:p>
            <a:pPr algn="ctr"/>
            <a:r>
              <a:rPr lang="es-SV" sz="1050" b="1" dirty="0" smtClean="0"/>
              <a:t>ODC</a:t>
            </a:r>
            <a:endParaRPr lang="es-SV" sz="1050" b="1" dirty="0"/>
          </a:p>
        </p:txBody>
      </p:sp>
      <p:sp>
        <p:nvSpPr>
          <p:cNvPr id="12" name="11 Rectángulo redondeado"/>
          <p:cNvSpPr/>
          <p:nvPr/>
        </p:nvSpPr>
        <p:spPr>
          <a:xfrm>
            <a:off x="4881803" y="1658417"/>
            <a:ext cx="2354493" cy="6480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9" action="ppaction://hlinksldjump"/>
              </a:rPr>
              <a:t>OFICINA</a:t>
            </a:r>
            <a:r>
              <a:rPr lang="es-SV" sz="1050" dirty="0" smtClean="0"/>
              <a:t> DE POLITICAS Y PLANIFICACIÓN SECTORIAL </a:t>
            </a:r>
            <a:r>
              <a:rPr lang="es-SV" sz="1050" b="1" dirty="0" smtClean="0"/>
              <a:t>OPPS</a:t>
            </a:r>
            <a:endParaRPr lang="es-SV" sz="1050" b="1" dirty="0"/>
          </a:p>
        </p:txBody>
      </p:sp>
      <p:sp>
        <p:nvSpPr>
          <p:cNvPr id="13" name="12 Rectángulo redondeado"/>
          <p:cNvSpPr/>
          <p:nvPr/>
        </p:nvSpPr>
        <p:spPr>
          <a:xfrm>
            <a:off x="4881803" y="2414950"/>
            <a:ext cx="2354493" cy="4562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10" action="ppaction://hlinksldjump"/>
              </a:rPr>
              <a:t>UNIDAD</a:t>
            </a:r>
            <a:r>
              <a:rPr lang="es-SV" sz="1050" dirty="0" smtClean="0"/>
              <a:t> AMBIENTAL SECTORIAL</a:t>
            </a:r>
          </a:p>
          <a:p>
            <a:pPr algn="ctr"/>
            <a:r>
              <a:rPr lang="es-SV" sz="1050" b="1" dirty="0" smtClean="0"/>
              <a:t>UAS</a:t>
            </a:r>
            <a:endParaRPr lang="es-SV" sz="1050" b="1" dirty="0"/>
          </a:p>
        </p:txBody>
      </p:sp>
      <p:sp>
        <p:nvSpPr>
          <p:cNvPr id="15" name="14 Rectángulo redondeado"/>
          <p:cNvSpPr/>
          <p:nvPr/>
        </p:nvSpPr>
        <p:spPr>
          <a:xfrm>
            <a:off x="4881802" y="2997319"/>
            <a:ext cx="2354493" cy="2238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11" action="ppaction://hlinksldjump"/>
              </a:rPr>
              <a:t>UNIDAD</a:t>
            </a:r>
            <a:r>
              <a:rPr lang="es-SV" sz="1050" dirty="0" smtClean="0"/>
              <a:t> DE GENERO</a:t>
            </a:r>
            <a:endParaRPr lang="es-SV" sz="1050" b="1" dirty="0"/>
          </a:p>
        </p:txBody>
      </p:sp>
      <p:sp>
        <p:nvSpPr>
          <p:cNvPr id="16" name="15 Rectángulo redondeado"/>
          <p:cNvSpPr/>
          <p:nvPr/>
        </p:nvSpPr>
        <p:spPr>
          <a:xfrm>
            <a:off x="314017" y="3717032"/>
            <a:ext cx="129614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12" action="ppaction://hlinksldjump"/>
              </a:rPr>
              <a:t>OFICINA</a:t>
            </a:r>
            <a:r>
              <a:rPr lang="es-SV" sz="1050" dirty="0" smtClean="0"/>
              <a:t> FINANCIERA INSTITUCIONAL</a:t>
            </a:r>
          </a:p>
          <a:p>
            <a:pPr algn="ctr"/>
            <a:r>
              <a:rPr lang="es-SV" sz="1050" b="1" dirty="0" smtClean="0"/>
              <a:t>OFI</a:t>
            </a:r>
            <a:endParaRPr lang="es-SV" sz="1050" b="1" dirty="0"/>
          </a:p>
        </p:txBody>
      </p:sp>
      <p:sp>
        <p:nvSpPr>
          <p:cNvPr id="17" name="16 Rectángulo redondeado"/>
          <p:cNvSpPr/>
          <p:nvPr/>
        </p:nvSpPr>
        <p:spPr>
          <a:xfrm>
            <a:off x="1674251" y="3717032"/>
            <a:ext cx="1449932"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13" action="ppaction://hlinksldjump"/>
              </a:rPr>
              <a:t>OFICINA</a:t>
            </a:r>
            <a:r>
              <a:rPr lang="es-SV" sz="1050" dirty="0" smtClean="0"/>
              <a:t> GENERAL DE ADMINISTRACION</a:t>
            </a:r>
          </a:p>
          <a:p>
            <a:pPr algn="ctr"/>
            <a:r>
              <a:rPr lang="es-SV" sz="1050" b="1" dirty="0" smtClean="0"/>
              <a:t>OGA</a:t>
            </a:r>
            <a:endParaRPr lang="es-SV" sz="1050" b="1" dirty="0"/>
          </a:p>
        </p:txBody>
      </p:sp>
      <p:sp>
        <p:nvSpPr>
          <p:cNvPr id="18" name="17 Rectángulo redondeado"/>
          <p:cNvSpPr/>
          <p:nvPr/>
        </p:nvSpPr>
        <p:spPr>
          <a:xfrm>
            <a:off x="4981166" y="3717032"/>
            <a:ext cx="160934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50" dirty="0" smtClean="0">
                <a:hlinkClick r:id="rId14" action="ppaction://hlinksldjump"/>
              </a:rPr>
              <a:t>OFICINA </a:t>
            </a:r>
            <a:r>
              <a:rPr lang="es-SV" sz="1050" dirty="0" smtClean="0"/>
              <a:t>DE INFORMACIÓN Y RESPUESTA</a:t>
            </a:r>
          </a:p>
          <a:p>
            <a:pPr algn="ctr"/>
            <a:r>
              <a:rPr lang="es-SV" sz="1050" b="1" dirty="0" smtClean="0"/>
              <a:t>OIR</a:t>
            </a:r>
            <a:endParaRPr lang="es-SV" sz="1050" b="1" dirty="0"/>
          </a:p>
        </p:txBody>
      </p:sp>
      <p:sp>
        <p:nvSpPr>
          <p:cNvPr id="19" name="18 Rectángulo redondeado"/>
          <p:cNvSpPr/>
          <p:nvPr/>
        </p:nvSpPr>
        <p:spPr>
          <a:xfrm>
            <a:off x="6734522" y="3717032"/>
            <a:ext cx="176615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15" action="ppaction://hlinksldjump"/>
              </a:rPr>
              <a:t>OFICINA</a:t>
            </a:r>
            <a:r>
              <a:rPr lang="es-SV" sz="1000" dirty="0" smtClean="0"/>
              <a:t> DE ADQUISICIONES Y CONTRATACIONES INSTITUCIONAL</a:t>
            </a:r>
          </a:p>
          <a:p>
            <a:pPr algn="ctr"/>
            <a:r>
              <a:rPr lang="es-SV" sz="1050" b="1" dirty="0" smtClean="0"/>
              <a:t>OACI</a:t>
            </a:r>
            <a:endParaRPr lang="es-SV" sz="1050" b="1" dirty="0"/>
          </a:p>
        </p:txBody>
      </p:sp>
      <p:sp>
        <p:nvSpPr>
          <p:cNvPr id="20" name="19 Rectángulo redondeado"/>
          <p:cNvSpPr/>
          <p:nvPr/>
        </p:nvSpPr>
        <p:spPr>
          <a:xfrm>
            <a:off x="159439" y="5157192"/>
            <a:ext cx="1316217" cy="94195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16" action="ppaction://hlinksldjump"/>
              </a:rPr>
              <a:t>DIIRECCIÓN</a:t>
            </a:r>
            <a:r>
              <a:rPr lang="es-SV" sz="1000" dirty="0" smtClean="0"/>
              <a:t> GENERAL DE DESARROLLO RURAL</a:t>
            </a:r>
          </a:p>
          <a:p>
            <a:pPr algn="ctr"/>
            <a:r>
              <a:rPr lang="es-SV" sz="1050" b="1" dirty="0" smtClean="0"/>
              <a:t>DGDR</a:t>
            </a:r>
            <a:endParaRPr lang="es-SV" sz="1050" b="1" dirty="0"/>
          </a:p>
        </p:txBody>
      </p:sp>
      <p:sp>
        <p:nvSpPr>
          <p:cNvPr id="21" name="20 Rectángulo redondeado"/>
          <p:cNvSpPr/>
          <p:nvPr/>
        </p:nvSpPr>
        <p:spPr>
          <a:xfrm>
            <a:off x="1540345" y="5157192"/>
            <a:ext cx="1377662" cy="9582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17" action="ppaction://hlinksldjump"/>
              </a:rPr>
              <a:t>DIIRECCIÓN</a:t>
            </a:r>
            <a:r>
              <a:rPr lang="es-SV" sz="1000" dirty="0" smtClean="0"/>
              <a:t> GENERAL DE ECONOMIA AGROPECUARIA</a:t>
            </a:r>
          </a:p>
          <a:p>
            <a:pPr algn="ctr"/>
            <a:r>
              <a:rPr lang="es-SV" sz="1050" b="1" dirty="0" smtClean="0"/>
              <a:t>DGEA</a:t>
            </a:r>
            <a:endParaRPr lang="es-SV" sz="1050" b="1" dirty="0"/>
          </a:p>
        </p:txBody>
      </p:sp>
      <p:sp>
        <p:nvSpPr>
          <p:cNvPr id="22" name="21 Rectángulo redondeado"/>
          <p:cNvSpPr/>
          <p:nvPr/>
        </p:nvSpPr>
        <p:spPr>
          <a:xfrm>
            <a:off x="2978022" y="5140902"/>
            <a:ext cx="1209152" cy="9582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18" action="ppaction://hlinksldjump"/>
              </a:rPr>
              <a:t>DIIRECCIÓN</a:t>
            </a:r>
            <a:r>
              <a:rPr lang="es-SV" sz="1000" dirty="0" smtClean="0"/>
              <a:t> GENERAL DE SANIDAD VEGETAL</a:t>
            </a:r>
          </a:p>
          <a:p>
            <a:pPr algn="ctr"/>
            <a:r>
              <a:rPr lang="es-SV" sz="1050" b="1" dirty="0" smtClean="0"/>
              <a:t>DGSV</a:t>
            </a:r>
            <a:endParaRPr lang="es-SV" sz="1050" b="1" dirty="0"/>
          </a:p>
        </p:txBody>
      </p:sp>
      <p:sp>
        <p:nvSpPr>
          <p:cNvPr id="25" name="24 Rectángulo redondeado"/>
          <p:cNvSpPr/>
          <p:nvPr/>
        </p:nvSpPr>
        <p:spPr>
          <a:xfrm>
            <a:off x="4283967" y="5140902"/>
            <a:ext cx="1775081" cy="9582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19" action="ppaction://hlinksldjump"/>
              </a:rPr>
              <a:t>DIIRECCIÓN</a:t>
            </a:r>
            <a:r>
              <a:rPr lang="es-SV" sz="1000" dirty="0" smtClean="0"/>
              <a:t> GERNERAL DE ORDENAMIENTO FORESTAL CUENCAS Y RIEGO</a:t>
            </a:r>
          </a:p>
          <a:p>
            <a:pPr algn="ctr"/>
            <a:r>
              <a:rPr lang="es-SV" sz="1050" b="1" dirty="0" smtClean="0"/>
              <a:t>DGFCR</a:t>
            </a:r>
            <a:endParaRPr lang="es-SV" sz="1050" b="1" dirty="0"/>
          </a:p>
        </p:txBody>
      </p:sp>
      <p:sp>
        <p:nvSpPr>
          <p:cNvPr id="26" name="25 Rectángulo redondeado"/>
          <p:cNvSpPr/>
          <p:nvPr/>
        </p:nvSpPr>
        <p:spPr>
          <a:xfrm>
            <a:off x="6156176" y="5124611"/>
            <a:ext cx="1539569" cy="9745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20" action="ppaction://hlinksldjump"/>
              </a:rPr>
              <a:t>DIIRECCIÓN</a:t>
            </a:r>
            <a:r>
              <a:rPr lang="es-SV" sz="1000" dirty="0" smtClean="0"/>
              <a:t> GENERAL DE DESARROLLO DE LA PESCA Y ACUICULTURA</a:t>
            </a:r>
          </a:p>
          <a:p>
            <a:pPr algn="ctr"/>
            <a:r>
              <a:rPr lang="es-SV" sz="1050" b="1" dirty="0" smtClean="0"/>
              <a:t>CENDEPESCA</a:t>
            </a:r>
            <a:endParaRPr lang="es-SV" sz="1050" b="1" dirty="0"/>
          </a:p>
        </p:txBody>
      </p:sp>
      <p:sp>
        <p:nvSpPr>
          <p:cNvPr id="27" name="26 Rectángulo redondeado"/>
          <p:cNvSpPr/>
          <p:nvPr/>
        </p:nvSpPr>
        <p:spPr>
          <a:xfrm>
            <a:off x="7884368" y="5112319"/>
            <a:ext cx="1151928" cy="9582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SV" sz="1000" dirty="0" smtClean="0">
                <a:hlinkClick r:id="rId21" action="ppaction://hlinksldjump"/>
              </a:rPr>
              <a:t>DIIRECCIÓN</a:t>
            </a:r>
            <a:r>
              <a:rPr lang="es-SV" sz="1000" dirty="0" smtClean="0"/>
              <a:t> GENERAL DE GANADERÍA</a:t>
            </a:r>
          </a:p>
          <a:p>
            <a:pPr algn="ctr"/>
            <a:r>
              <a:rPr lang="es-SV" sz="1050" b="1" dirty="0" smtClean="0"/>
              <a:t>DGG</a:t>
            </a:r>
            <a:endParaRPr lang="es-SV" sz="1050" b="1" dirty="0"/>
          </a:p>
        </p:txBody>
      </p:sp>
      <p:cxnSp>
        <p:nvCxnSpPr>
          <p:cNvPr id="33" name="32 Conector recto"/>
          <p:cNvCxnSpPr>
            <a:endCxn id="14" idx="1"/>
          </p:cNvCxnSpPr>
          <p:nvPr/>
        </p:nvCxnSpPr>
        <p:spPr>
          <a:xfrm>
            <a:off x="3891759" y="909320"/>
            <a:ext cx="36325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6" idx="3"/>
          </p:cNvCxnSpPr>
          <p:nvPr/>
        </p:nvCxnSpPr>
        <p:spPr>
          <a:xfrm>
            <a:off x="2757161" y="1215062"/>
            <a:ext cx="21246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7" idx="3"/>
          </p:cNvCxnSpPr>
          <p:nvPr/>
        </p:nvCxnSpPr>
        <p:spPr>
          <a:xfrm>
            <a:off x="2758160" y="1826830"/>
            <a:ext cx="21236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a:stCxn id="8" idx="3"/>
          </p:cNvCxnSpPr>
          <p:nvPr/>
        </p:nvCxnSpPr>
        <p:spPr>
          <a:xfrm>
            <a:off x="2758160" y="2554772"/>
            <a:ext cx="21236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a:endCxn id="15" idx="1"/>
          </p:cNvCxnSpPr>
          <p:nvPr/>
        </p:nvCxnSpPr>
        <p:spPr>
          <a:xfrm>
            <a:off x="3891759" y="3109262"/>
            <a:ext cx="9900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a:stCxn id="5" idx="2"/>
          </p:cNvCxnSpPr>
          <p:nvPr/>
        </p:nvCxnSpPr>
        <p:spPr>
          <a:xfrm>
            <a:off x="3859591" y="747302"/>
            <a:ext cx="32168" cy="4121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a:off x="962089" y="3429000"/>
            <a:ext cx="65622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a:endCxn id="16" idx="0"/>
          </p:cNvCxnSpPr>
          <p:nvPr/>
        </p:nvCxnSpPr>
        <p:spPr>
          <a:xfrm>
            <a:off x="962089" y="342900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Conector recto"/>
          <p:cNvCxnSpPr>
            <a:endCxn id="17" idx="0"/>
          </p:cNvCxnSpPr>
          <p:nvPr/>
        </p:nvCxnSpPr>
        <p:spPr>
          <a:xfrm>
            <a:off x="2399217" y="342900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a:off x="5708043" y="342900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a:off x="7524328" y="342900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a:off x="683568" y="4869159"/>
            <a:ext cx="7817108" cy="9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Conector recto"/>
          <p:cNvCxnSpPr/>
          <p:nvPr/>
        </p:nvCxnSpPr>
        <p:spPr>
          <a:xfrm>
            <a:off x="683568" y="4869160"/>
            <a:ext cx="0" cy="243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68 Conector recto"/>
          <p:cNvCxnSpPr>
            <a:endCxn id="21" idx="0"/>
          </p:cNvCxnSpPr>
          <p:nvPr/>
        </p:nvCxnSpPr>
        <p:spPr>
          <a:xfrm>
            <a:off x="2229176" y="486916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a:endCxn id="22" idx="0"/>
          </p:cNvCxnSpPr>
          <p:nvPr/>
        </p:nvCxnSpPr>
        <p:spPr>
          <a:xfrm>
            <a:off x="3582598" y="4869160"/>
            <a:ext cx="0" cy="271742"/>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72 Conector recto"/>
          <p:cNvCxnSpPr>
            <a:endCxn id="25" idx="0"/>
          </p:cNvCxnSpPr>
          <p:nvPr/>
        </p:nvCxnSpPr>
        <p:spPr>
          <a:xfrm>
            <a:off x="5171508" y="4869160"/>
            <a:ext cx="0" cy="27174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74 Conector recto"/>
          <p:cNvCxnSpPr>
            <a:endCxn id="26" idx="0"/>
          </p:cNvCxnSpPr>
          <p:nvPr/>
        </p:nvCxnSpPr>
        <p:spPr>
          <a:xfrm>
            <a:off x="6925960" y="4869160"/>
            <a:ext cx="1" cy="25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a:off x="8493030" y="4869159"/>
            <a:ext cx="0" cy="243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78 Conector recto"/>
          <p:cNvCxnSpPr>
            <a:stCxn id="14" idx="2"/>
          </p:cNvCxnSpPr>
          <p:nvPr/>
        </p:nvCxnSpPr>
        <p:spPr>
          <a:xfrm>
            <a:off x="8208404" y="1359370"/>
            <a:ext cx="0" cy="2177642"/>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81" name="80 Conector recto"/>
          <p:cNvCxnSpPr/>
          <p:nvPr/>
        </p:nvCxnSpPr>
        <p:spPr>
          <a:xfrm flipH="1">
            <a:off x="1115616" y="3537012"/>
            <a:ext cx="709278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1115616" y="3537012"/>
            <a:ext cx="0" cy="1800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a:off x="2555776" y="3537012"/>
            <a:ext cx="0" cy="1800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88" name="87 Conector recto"/>
          <p:cNvCxnSpPr/>
          <p:nvPr/>
        </p:nvCxnSpPr>
        <p:spPr>
          <a:xfrm>
            <a:off x="6059048" y="3573016"/>
            <a:ext cx="0" cy="14401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90" name="89 Conector recto"/>
          <p:cNvCxnSpPr/>
          <p:nvPr/>
        </p:nvCxnSpPr>
        <p:spPr>
          <a:xfrm>
            <a:off x="7884368" y="3573016"/>
            <a:ext cx="0" cy="14401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a:t>
            </a:fld>
            <a:endParaRPr lang="es-SV" sz="1200">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560753"/>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ADQUISICIONES Y CONTRATACIONES INSTITUCIONAL – OACI</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Directora Oficina de Contrataciones y Adquisiciones </a:t>
            </a:r>
            <a:r>
              <a:rPr lang="es-SV" sz="1200" dirty="0" smtClean="0">
                <a:latin typeface="Calibri" panose="020F0502020204030204" pitchFamily="34" charset="0"/>
                <a:ea typeface="Times New Roman" panose="02020603050405020304" pitchFamily="18" charset="0"/>
                <a:cs typeface="Calibri" panose="020F0502020204030204" pitchFamily="34" charset="0"/>
              </a:rPr>
              <a:t>Institucional:</a:t>
            </a:r>
            <a:r>
              <a:rPr lang="es-SV" sz="1200" dirty="0">
                <a:latin typeface="Calibri" panose="020F0502020204030204" pitchFamily="34" charset="0"/>
                <a:ea typeface="Times New Roman" panose="02020603050405020304" pitchFamily="18" charset="0"/>
                <a:cs typeface="Calibri" panose="020F0502020204030204" pitchFamily="34" charset="0"/>
              </a:rPr>
              <a:t>	</a:t>
            </a:r>
            <a:r>
              <a:rPr lang="es-SV" sz="1300" b="1" dirty="0" smtClean="0">
                <a:latin typeface="Calibri" panose="020F0502020204030204" pitchFamily="34" charset="0"/>
                <a:ea typeface="Times New Roman" panose="02020603050405020304" pitchFamily="18" charset="0"/>
                <a:cs typeface="Calibri" panose="020F0502020204030204" pitchFamily="34" charset="0"/>
              </a:rPr>
              <a:t>LORENZO ADALBERTO CORPEÑO</a:t>
            </a:r>
            <a:endParaRPr lang="es-SV" sz="13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Realizar las actividades relacionadas con la gestión de adquisiciones y contrataciones de obras, bienes y servicios del Ministerio de Agricultura y Ganadería.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smtClean="0">
                <a:latin typeface="Calibri" panose="020F0502020204030204" pitchFamily="34" charset="0"/>
                <a:ea typeface="Times New Roman" panose="02020603050405020304" pitchFamily="18" charset="0"/>
                <a:cs typeface="Calibri" panose="020F0502020204030204" pitchFamily="34" charset="0"/>
              </a:rPr>
              <a:t>N</a:t>
            </a:r>
            <a:r>
              <a:rPr lang="es-SV" sz="1200" b="1" dirty="0">
                <a:latin typeface="Calibri" panose="020F0502020204030204" pitchFamily="34" charset="0"/>
                <a:ea typeface="Times New Roman" panose="02020603050405020304" pitchFamily="18" charset="0"/>
                <a:cs typeface="Calibri" panose="020F0502020204030204" pitchFamily="34" charset="0"/>
              </a:rPr>
              <a:t>° DE EMPLEADOS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9</a:t>
            </a:r>
            <a:r>
              <a:rPr lang="es-SV" sz="1200" dirty="0" smtClean="0">
                <a:latin typeface="Calibri" panose="020F0502020204030204" pitchFamily="34" charset="0"/>
                <a:ea typeface="Times New Roman" panose="02020603050405020304" pitchFamily="18" charset="0"/>
                <a:cs typeface="Calibri" panose="020F0502020204030204" pitchFamily="34" charset="0"/>
              </a:rPr>
              <a:t> </a:t>
            </a:r>
            <a:r>
              <a:rPr lang="es-SV" sz="1200" dirty="0">
                <a:latin typeface="Calibri" panose="020F0502020204030204" pitchFamily="34" charset="0"/>
                <a:ea typeface="Times New Roman" panose="02020603050405020304" pitchFamily="18" charset="0"/>
                <a:cs typeface="Calibri" panose="020F0502020204030204" pitchFamily="34" charset="0"/>
              </a:rPr>
              <a:t>hombres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9</a:t>
            </a:r>
            <a:r>
              <a:rPr lang="es-SV" sz="1200" dirty="0" smtClean="0">
                <a:latin typeface="Calibri" panose="020F0502020204030204" pitchFamily="34" charset="0"/>
                <a:ea typeface="Times New Roman" panose="02020603050405020304" pitchFamily="18" charset="0"/>
                <a:cs typeface="Calibri" panose="020F0502020204030204" pitchFamily="34" charset="0"/>
              </a:rPr>
              <a:t> mujeres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smtClean="0">
                <a:latin typeface="Calibri" panose="020F0502020204030204" pitchFamily="34" charset="0"/>
                <a:ea typeface="Times New Roman" panose="02020603050405020304" pitchFamily="18" charset="0"/>
                <a:cs typeface="Calibri" panose="020F0502020204030204" pitchFamily="34" charset="0"/>
              </a:rPr>
              <a:t>AREAS </a:t>
            </a:r>
            <a:r>
              <a:rPr lang="es-SV" sz="1200" b="1" dirty="0">
                <a:latin typeface="Calibri" panose="020F0502020204030204" pitchFamily="34" charset="0"/>
                <a:ea typeface="Times New Roman" panose="02020603050405020304" pitchFamily="18" charset="0"/>
                <a:cs typeface="Calibri" panose="020F0502020204030204" pitchFamily="34" charset="0"/>
              </a:rPr>
              <a:t>DE TRABAJO</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u="sng" dirty="0" smtClean="0">
                <a:latin typeface="Calibri" panose="020F0502020204030204" pitchFamily="34" charset="0"/>
                <a:ea typeface="Times New Roman" panose="02020603050405020304" pitchFamily="18" charset="0"/>
                <a:cs typeface="Calibri" panose="020F0502020204030204" pitchFamily="34" charset="0"/>
              </a:rPr>
              <a:t>Área </a:t>
            </a:r>
            <a:r>
              <a:rPr lang="es-SV" sz="1200" u="sng" dirty="0">
                <a:latin typeface="Calibri" panose="020F0502020204030204" pitchFamily="34" charset="0"/>
                <a:ea typeface="Times New Roman" panose="02020603050405020304" pitchFamily="18" charset="0"/>
                <a:cs typeface="Calibri" panose="020F0502020204030204" pitchFamily="34" charset="0"/>
              </a:rPr>
              <a:t>de Libre Gestión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smtClean="0">
                <a:latin typeface="Calibri" panose="020F0502020204030204" pitchFamily="34" charset="0"/>
                <a:ea typeface="Times New Roman" panose="02020603050405020304" pitchFamily="18" charset="0"/>
                <a:cs typeface="Calibri" panose="020F0502020204030204" pitchFamily="34" charset="0"/>
              </a:rPr>
              <a:t>Realizar </a:t>
            </a:r>
            <a:r>
              <a:rPr lang="es-SV" sz="1200" dirty="0">
                <a:latin typeface="Calibri" panose="020F0502020204030204" pitchFamily="34" charset="0"/>
                <a:ea typeface="Times New Roman" panose="02020603050405020304" pitchFamily="18" charset="0"/>
                <a:cs typeface="Calibri" panose="020F0502020204030204" pitchFamily="34" charset="0"/>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 </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u="sng" dirty="0">
                <a:latin typeface="Calibri" panose="020F0502020204030204" pitchFamily="34" charset="0"/>
                <a:ea typeface="Times New Roman" panose="02020603050405020304" pitchFamily="18" charset="0"/>
                <a:cs typeface="Calibri" panose="020F0502020204030204" pitchFamily="34" charset="0"/>
              </a:rPr>
              <a:t>Área de Contrataciones directas, licitaciones y concursos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smtClean="0">
                <a:latin typeface="Calibri" panose="020F0502020204030204" pitchFamily="34" charset="0"/>
                <a:ea typeface="Times New Roman" panose="02020603050405020304" pitchFamily="18" charset="0"/>
                <a:cs typeface="Calibri" panose="020F0502020204030204" pitchFamily="34" charset="0"/>
              </a:rPr>
              <a:t>Realizar </a:t>
            </a:r>
            <a:r>
              <a:rPr lang="es-SV" sz="1200" dirty="0">
                <a:latin typeface="Calibri" panose="020F0502020204030204" pitchFamily="34" charset="0"/>
                <a:ea typeface="Times New Roman" panose="02020603050405020304" pitchFamily="18" charset="0"/>
                <a:cs typeface="Calibri" panose="020F0502020204030204" pitchFamily="34" charset="0"/>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20</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588427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1" y="56538"/>
            <a:ext cx="8856985" cy="6744923"/>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DESARROLLO RURAL - DGDR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Director General de Desarrollo Rural:	</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AMILCAR DANIEL LANDAVERDE LEMUS</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endParaRPr lang="es-SV" b="1" dirty="0" smtClean="0">
              <a:latin typeface="Calibri" panose="020F0502020204030204" pitchFamily="34" charset="0"/>
              <a:ea typeface="Times New Roman" panose="02020603050405020304" pitchFamily="18" charset="0"/>
              <a:cs typeface="Calibri" panose="020F0502020204030204" pitchFamily="34" charset="0"/>
            </a:endParaRPr>
          </a:p>
          <a:p>
            <a:r>
              <a:rPr lang="es-SV" b="1" dirty="0" smtClean="0">
                <a:latin typeface="Calibri" panose="020F0502020204030204" pitchFamily="34" charset="0"/>
                <a:ea typeface="Times New Roman" panose="02020603050405020304" pitchFamily="18" charset="0"/>
                <a:cs typeface="Calibri" panose="020F0502020204030204" pitchFamily="34" charset="0"/>
              </a:rPr>
              <a:t>FUNCIONES</a:t>
            </a:r>
          </a:p>
          <a:p>
            <a:r>
              <a:rPr lang="es-SV" dirty="0" smtClean="0">
                <a:latin typeface="Calibri" panose="020F0502020204030204" pitchFamily="34" charset="0"/>
                <a:ea typeface="Times New Roman" panose="02020603050405020304" pitchFamily="18" charset="0"/>
                <a:cs typeface="Calibri" panose="020F0502020204030204" pitchFamily="34" charset="0"/>
              </a:rPr>
              <a:t>Lograr </a:t>
            </a:r>
            <a:r>
              <a:rPr lang="es-SV" dirty="0">
                <a:latin typeface="Calibri" panose="020F0502020204030204" pitchFamily="34" charset="0"/>
                <a:ea typeface="Times New Roman" panose="02020603050405020304" pitchFamily="18" charset="0"/>
                <a:cs typeface="Calibri" panose="020F0502020204030204" pitchFamily="34" charset="0"/>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dirty="0" smtClean="0">
                <a:latin typeface="Calibri" panose="020F0502020204030204" pitchFamily="34" charset="0"/>
                <a:ea typeface="Times New Roman" panose="02020603050405020304" pitchFamily="18" charset="0"/>
                <a:cs typeface="Calibri" panose="020F0502020204030204" pitchFamily="34" charset="0"/>
              </a:rPr>
              <a:t>Desarrollo Rural</a:t>
            </a:r>
            <a:r>
              <a:rPr lang="es-SV" b="1" dirty="0">
                <a:latin typeface="Calibri" panose="020F0502020204030204" pitchFamily="34" charset="0"/>
                <a:ea typeface="Times New Roman" panose="02020603050405020304" pitchFamily="18" charset="0"/>
                <a:cs typeface="Calibri" panose="020F0502020204030204" pitchFamily="34" charset="0"/>
              </a:rPr>
              <a:t/>
            </a:r>
            <a:br>
              <a:rPr lang="es-SV" b="1" dirty="0">
                <a:latin typeface="Calibri" panose="020F0502020204030204" pitchFamily="34" charset="0"/>
                <a:ea typeface="Times New Roman" panose="02020603050405020304" pitchFamily="18" charset="0"/>
                <a:cs typeface="Calibri" panose="020F0502020204030204" pitchFamily="34" charset="0"/>
              </a:rPr>
            </a:br>
            <a:endParaRPr lang="es-SV" b="1" dirty="0" smtClean="0">
              <a:latin typeface="Calibri" panose="020F0502020204030204" pitchFamily="34" charset="0"/>
              <a:ea typeface="Times New Roman" panose="02020603050405020304" pitchFamily="18" charset="0"/>
              <a:cs typeface="Calibri" panose="020F0502020204030204" pitchFamily="34" charset="0"/>
            </a:endParaRPr>
          </a:p>
          <a:p>
            <a:r>
              <a:rPr lang="es-SV" b="1" dirty="0" smtClean="0">
                <a:latin typeface="Calibri" panose="020F0502020204030204" pitchFamily="34" charset="0"/>
                <a:ea typeface="Times New Roman" panose="02020603050405020304" pitchFamily="18" charset="0"/>
                <a:cs typeface="Calibri" panose="020F0502020204030204" pitchFamily="34" charset="0"/>
              </a:rPr>
              <a:t>N</a:t>
            </a:r>
            <a:r>
              <a:rPr lang="es-SV" b="1" dirty="0">
                <a:latin typeface="Calibri" panose="020F0502020204030204" pitchFamily="34" charset="0"/>
                <a:ea typeface="Times New Roman" panose="02020603050405020304" pitchFamily="18" charset="0"/>
                <a:cs typeface="Calibri" panose="020F0502020204030204" pitchFamily="34" charset="0"/>
              </a:rPr>
              <a:t>° DE </a:t>
            </a:r>
            <a:r>
              <a:rPr lang="es-SV" b="1" dirty="0" smtClean="0">
                <a:latin typeface="Calibri" panose="020F0502020204030204" pitchFamily="34" charset="0"/>
                <a:ea typeface="Times New Roman" panose="02020603050405020304" pitchFamily="18" charset="0"/>
                <a:cs typeface="Calibri" panose="020F0502020204030204" pitchFamily="34" charset="0"/>
              </a:rPr>
              <a:t>EMPLEADOS</a:t>
            </a:r>
          </a:p>
          <a:p>
            <a:r>
              <a:rPr lang="es-SV" dirty="0" smtClean="0">
                <a:latin typeface="Calibri" panose="020F0502020204030204" pitchFamily="34" charset="0"/>
                <a:ea typeface="Times New Roman" panose="02020603050405020304" pitchFamily="18" charset="0"/>
                <a:cs typeface="Calibri" panose="020F0502020204030204" pitchFamily="34" charset="0"/>
              </a:rPr>
              <a:t>9 hombres</a:t>
            </a:r>
          </a:p>
          <a:p>
            <a:r>
              <a:rPr lang="es-ES" dirty="0" smtClean="0">
                <a:latin typeface="Calibri" panose="020F0502020204030204" pitchFamily="34" charset="0"/>
                <a:ea typeface="Times New Roman" panose="02020603050405020304" pitchFamily="18" charset="0"/>
                <a:cs typeface="Calibri" panose="020F0502020204030204" pitchFamily="34" charset="0"/>
              </a:rPr>
              <a:t>6 mujeres</a:t>
            </a:r>
            <a:endParaRPr lang="es-SV" dirty="0" smtClean="0">
              <a:latin typeface="Calibri" panose="020F0502020204030204" pitchFamily="34" charset="0"/>
              <a:ea typeface="Times New Roman" panose="02020603050405020304" pitchFamily="18" charset="0"/>
              <a:cs typeface="Calibri" panose="020F0502020204030204" pitchFamily="34" charset="0"/>
            </a:endParaRPr>
          </a:p>
          <a:p>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Departamento de Planificación (Pendiente oficializar la coordinación)</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al logro de los resultados y objetivos de la Dirección General de Desarrollo Rural en el proceso de planificación de desarrollo rural de acuerdo con los </a:t>
            </a:r>
            <a:r>
              <a:rPr lang="es-SV" dirty="0" smtClean="0">
                <a:latin typeface="Calibri" panose="020F0502020204030204" pitchFamily="34" charset="0"/>
                <a:ea typeface="Times New Roman" panose="02020603050405020304" pitchFamily="18" charset="0"/>
                <a:cs typeface="Calibri" panose="020F0502020204030204" pitchFamily="34" charset="0"/>
              </a:rPr>
              <a:t>planes</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Departamento de Asesoría Jurídica (Pendiente de oficializar la coordinación)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 la Dirección General de Desarrollo Rural en materia jurídica y asistir a los proyectos a fin de que sus actuaciones y procedimientos se enmarquen dentro del marco legal vigente.</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Desarrollo de Infraestructura </a:t>
            </a:r>
            <a:r>
              <a:rPr lang="es-SV" u="sng" dirty="0" smtClean="0">
                <a:latin typeface="Calibri" panose="020F0502020204030204" pitchFamily="34" charset="0"/>
                <a:ea typeface="Times New Roman" panose="02020603050405020304" pitchFamily="18" charset="0"/>
                <a:cs typeface="Calibri" panose="020F0502020204030204" pitchFamily="34" charset="0"/>
              </a:rPr>
              <a:t>Rural: </a:t>
            </a:r>
            <a:r>
              <a:rPr lang="es-SV" i="1" u="sng" dirty="0" err="1" smtClean="0">
                <a:latin typeface="Calibri" panose="020F0502020204030204" pitchFamily="34" charset="0"/>
                <a:ea typeface="Times New Roman" panose="02020603050405020304" pitchFamily="18" charset="0"/>
                <a:cs typeface="Calibri" panose="020F0502020204030204" pitchFamily="34" charset="0"/>
              </a:rPr>
              <a:t>Ruben</a:t>
            </a:r>
            <a:r>
              <a:rPr lang="es-SV" i="1" u="sng" dirty="0" smtClean="0">
                <a:latin typeface="Calibri" panose="020F0502020204030204" pitchFamily="34" charset="0"/>
                <a:ea typeface="Times New Roman" panose="02020603050405020304" pitchFamily="18" charset="0"/>
                <a:cs typeface="Calibri" panose="020F0502020204030204" pitchFamily="34" charset="0"/>
              </a:rPr>
              <a:t> Antonio Ascencio Carpio</a:t>
            </a:r>
            <a:endParaRPr lang="es-SV" i="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Coordinar </a:t>
            </a:r>
            <a:r>
              <a:rPr lang="es-SV" dirty="0">
                <a:latin typeface="Calibri" panose="020F0502020204030204" pitchFamily="34" charset="0"/>
                <a:ea typeface="Times New Roman" panose="02020603050405020304" pitchFamily="18" charset="0"/>
                <a:cs typeface="Calibri" panose="020F0502020204030204" pitchFamily="34" charset="0"/>
              </a:rPr>
              <a:t>el estudio, proyecto diseño y ejecución de obras civiles, referidas a infraestructura agroproductiva del MAG, para el desarrollo rural y promover ante otras entidades competentes la ejecución de proyectos de infraestructura para el desarrollo rural.</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21</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366689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805718"/>
            <a:ext cx="7848872" cy="5494325"/>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ECONOMÍA AGROPECUARIA - DGEA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CARGO </a:t>
            </a:r>
            <a:r>
              <a:rPr lang="es-SV" b="1" dirty="0">
                <a:latin typeface="Calibri" panose="020F0502020204030204" pitchFamily="34" charset="0"/>
                <a:ea typeface="Times New Roman" panose="02020603050405020304" pitchFamily="18" charset="0"/>
                <a:cs typeface="Calibri" panose="020F0502020204030204" pitchFamily="34" charset="0"/>
              </a:rPr>
              <a:t>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General de Economía </a:t>
            </a:r>
            <a:r>
              <a:rPr lang="es-SV" dirty="0" smtClean="0">
                <a:latin typeface="Calibri" panose="020F0502020204030204" pitchFamily="34" charset="0"/>
                <a:ea typeface="Times New Roman" panose="02020603050405020304" pitchFamily="18" charset="0"/>
                <a:cs typeface="Calibri" panose="020F0502020204030204" pitchFamily="34" charset="0"/>
              </a:rPr>
              <a:t>Agropecuaria:</a:t>
            </a:r>
            <a:r>
              <a:rPr lang="es-SV" dirty="0">
                <a:latin typeface="Calibri" panose="020F0502020204030204" pitchFamily="34" charset="0"/>
                <a:ea typeface="Times New Roman" panose="02020603050405020304" pitchFamily="18" charset="0"/>
                <a:cs typeface="Calibri" panose="020F0502020204030204" pitchFamily="34" charset="0"/>
              </a:rPr>
              <a:t> </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PETRONILA GUZMAN CABEZAS </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Subdirector:	</a:t>
            </a:r>
            <a:r>
              <a:rPr lang="es-SV" b="1" dirty="0">
                <a:latin typeface="Calibri" panose="020F0502020204030204" pitchFamily="34" charset="0"/>
                <a:ea typeface="Times New Roman" panose="02020603050405020304" pitchFamily="18" charset="0"/>
                <a:cs typeface="Calibri" panose="020F0502020204030204" pitchFamily="34" charset="0"/>
              </a:rPr>
              <a:t>			LUIS MIGUEL SEGOVIA GRANILLO </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r>
              <a:rPr lang="es-SV" dirty="0" smtClean="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86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42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s-SV" dirty="0">
                <a:latin typeface="Calibri" panose="020F0502020204030204" pitchFamily="34" charset="0"/>
                <a:ea typeface="Times New Roman" panose="02020603050405020304" pitchFamily="18" charset="0"/>
                <a:cs typeface="Calibri" panose="020F0502020204030204" pitchFamily="34" charset="0"/>
              </a:rPr>
              <a:t/>
            </a:r>
            <a:br>
              <a:rPr lang="es-SV" dirty="0">
                <a:latin typeface="Calibri" panose="020F0502020204030204" pitchFamily="34" charset="0"/>
                <a:ea typeface="Times New Roman" panose="02020603050405020304" pitchFamily="18" charset="0"/>
                <a:cs typeface="Calibri" panose="020F0502020204030204" pitchFamily="34" charset="0"/>
              </a:rPr>
            </a:br>
            <a:r>
              <a:rPr lang="es-SV" dirty="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AREAS </a:t>
            </a:r>
            <a:r>
              <a:rPr lang="es-SV" b="1" dirty="0">
                <a:latin typeface="Calibri" panose="020F0502020204030204" pitchFamily="34" charset="0"/>
                <a:ea typeface="Times New Roman" panose="02020603050405020304" pitchFamily="18" charset="0"/>
                <a:cs typeface="Calibri" panose="020F0502020204030204" pitchFamily="34" charset="0"/>
              </a:rPr>
              <a:t>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Estadísticas Agropecuarias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Francisco Márquez Parada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Generar 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22</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967429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1042193"/>
            <a:ext cx="7632848" cy="4773614"/>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ECONOMÍA AGROPECUARIA </a:t>
            </a:r>
            <a:r>
              <a:rPr lang="es-SV"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 DGEA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u="sng" dirty="0">
                <a:latin typeface="Calibri" panose="020F0502020204030204" pitchFamily="34" charset="0"/>
                <a:ea typeface="Times New Roman" panose="02020603050405020304" pitchFamily="18" charset="0"/>
                <a:cs typeface="Calibri" panose="020F0502020204030204" pitchFamily="34" charset="0"/>
              </a:rPr>
              <a:t>de Agronegocios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a:t>
            </a:r>
            <a:r>
              <a:rPr lang="es-SV" i="1" dirty="0" smtClean="0">
                <a:latin typeface="Calibri" panose="020F0502020204030204" pitchFamily="34" charset="0"/>
                <a:ea typeface="Times New Roman" panose="02020603050405020304" pitchFamily="18" charset="0"/>
                <a:cs typeface="Calibri" panose="020F0502020204030204" pitchFamily="34" charset="0"/>
              </a:rPr>
              <a:t>Beatriz Alegría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Asociaciones Agropecuarias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Carlos Francisco José Rodolfo Hurtado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Abastecimiento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a:t>
            </a:r>
            <a:r>
              <a:rPr lang="es-SV" i="1" dirty="0" smtClean="0">
                <a:latin typeface="Calibri" panose="020F0502020204030204" pitchFamily="34" charset="0"/>
                <a:ea typeface="Times New Roman" panose="02020603050405020304" pitchFamily="18" charset="0"/>
                <a:cs typeface="Calibri" panose="020F0502020204030204" pitchFamily="34" charset="0"/>
              </a:rPr>
              <a:t>Susana Álvarez</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r>
              <a:rPr lang="es-SV" dirty="0">
                <a:latin typeface="Calibri" panose="020F0502020204030204" pitchFamily="34" charset="0"/>
                <a:ea typeface="Times New Roman" panose="02020603050405020304" pitchFamily="18" charset="0"/>
                <a:cs typeface="Calibri" panose="020F0502020204030204" pitchFamily="34" charset="0"/>
              </a:rPr>
              <a:t>Incrementar la disponibilidad, el acceso y consumo de alimentos a través de la mejora de los sistemas de abastecimiento de insumos agrícolas y granos básicos para las familias, tanto en las zonas urbanas como rurales. </a:t>
            </a:r>
            <a:endParaRPr lang="es-SV" dirty="0"/>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23</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20823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87524" y="151179"/>
            <a:ext cx="8568952" cy="6555641"/>
          </a:xfrm>
          <a:prstGeom prst="rect">
            <a:avLst/>
          </a:prstGeom>
        </p:spPr>
        <p:txBody>
          <a:bodyPr wrap="square">
            <a:spAutoFit/>
          </a:bodyPr>
          <a:lstStyle/>
          <a:p>
            <a:pPr lvl="0" algn="just"/>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SANIDAD VEGETAL - DGSV </a:t>
            </a:r>
            <a:endParaRPr lang="es-SV" sz="2000"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Director General de Sanidad Vegetal y Animal:	</a:t>
            </a:r>
            <a:r>
              <a:rPr lang="es-SV" b="1" dirty="0" smtClean="0">
                <a:latin typeface="Calibri" panose="020F0502020204030204" pitchFamily="34" charset="0"/>
                <a:ea typeface="Times New Roman" panose="02020603050405020304" pitchFamily="18" charset="0"/>
                <a:cs typeface="Calibri" panose="020F0502020204030204" pitchFamily="34" charset="0"/>
              </a:rPr>
              <a:t>MEDARDO LIZANO</a:t>
            </a: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Proteger el patrimonio agrícola del país, de las plagas que lo afectan, así como garantizar la fitosanidad e inocuidad de alimentos de origen vegetal, para prevenir daños en la salud humana y medio </a:t>
            </a:r>
            <a:r>
              <a:rPr lang="es-SV" dirty="0" smtClean="0">
                <a:latin typeface="Calibri" panose="020F0502020204030204" pitchFamily="34" charset="0"/>
                <a:ea typeface="Times New Roman" panose="02020603050405020304" pitchFamily="18" charset="0"/>
                <a:cs typeface="Calibri" panose="020F0502020204030204" pitchFamily="34" charset="0"/>
              </a:rPr>
              <a:t>ambiente</a:t>
            </a:r>
          </a:p>
          <a:p>
            <a:pPr algn="just"/>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smtClean="0">
                <a:latin typeface="Calibri" panose="020F0502020204030204" pitchFamily="34" charset="0"/>
                <a:ea typeface="Times New Roman" panose="02020603050405020304" pitchFamily="18" charset="0"/>
                <a:cs typeface="Calibri" panose="020F0502020204030204" pitchFamily="34" charset="0"/>
              </a:rPr>
              <a:t>52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smtClean="0">
                <a:latin typeface="Calibri" panose="020F0502020204030204" pitchFamily="34" charset="0"/>
                <a:ea typeface="Times New Roman" panose="02020603050405020304" pitchFamily="18" charset="0"/>
                <a:cs typeface="Calibri" panose="020F0502020204030204" pitchFamily="34" charset="0"/>
              </a:rPr>
              <a:t>27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r>
              <a:rPr lang="es-SV" b="1" dirty="0">
                <a:latin typeface="Calibri" panose="020F0502020204030204" pitchFamily="34" charset="0"/>
                <a:ea typeface="Times New Roman" panose="02020603050405020304" pitchFamily="18" charset="0"/>
                <a:cs typeface="Calibri" panose="020F0502020204030204" pitchFamily="34" charset="0"/>
              </a:rPr>
              <a:t/>
            </a:r>
            <a:br>
              <a:rPr lang="es-SV" b="1" dirty="0">
                <a:latin typeface="Calibri" panose="020F0502020204030204" pitchFamily="34" charset="0"/>
                <a:ea typeface="Times New Roman" panose="02020603050405020304" pitchFamily="18" charset="0"/>
                <a:cs typeface="Calibri" panose="020F0502020204030204" pitchFamily="34" charset="0"/>
              </a:rPr>
            </a:br>
            <a:r>
              <a:rPr lang="es-SV" b="1" dirty="0" smtClean="0">
                <a:latin typeface="Calibri" panose="020F0502020204030204" pitchFamily="34" charset="0"/>
                <a:ea typeface="Times New Roman" panose="02020603050405020304" pitchFamily="18" charset="0"/>
                <a:cs typeface="Calibri" panose="020F0502020204030204" pitchFamily="34" charset="0"/>
              </a:rPr>
              <a:t>AREAS </a:t>
            </a:r>
            <a:r>
              <a:rPr lang="es-SV" b="1" dirty="0">
                <a:latin typeface="Calibri" panose="020F0502020204030204" pitchFamily="34" charset="0"/>
                <a:ea typeface="Times New Roman" panose="02020603050405020304" pitchFamily="18" charset="0"/>
                <a:cs typeface="Calibri" panose="020F0502020204030204" pitchFamily="34" charset="0"/>
              </a:rPr>
              <a:t>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u="sng" dirty="0">
                <a:latin typeface="Calibri" panose="020F0502020204030204" pitchFamily="34" charset="0"/>
                <a:ea typeface="Times New Roman" panose="02020603050405020304" pitchFamily="18" charset="0"/>
                <a:cs typeface="Calibri" panose="020F0502020204030204" pitchFamily="34" charset="0"/>
              </a:rPr>
              <a:t>Departamento de Planificación (pendiente oficializar la coordinación)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Desarrollar los mecanismos y herramientas de planificación y formulación de proyectos que orienten las actividades a efecto de alcanzar las metas y objetivos de la dirección general bajo las directrices de la unidad competente del MAG</a:t>
            </a:r>
            <a:r>
              <a:rPr lang="es-SV" dirty="0" smtClean="0">
                <a:latin typeface="Calibri" panose="020F0502020204030204" pitchFamily="34" charset="0"/>
                <a:ea typeface="Times New Roman" panose="02020603050405020304" pitchFamily="18" charset="0"/>
                <a:cs typeface="Calibri" panose="020F0502020204030204" pitchFamily="34" charset="0"/>
              </a:rPr>
              <a:t>.</a:t>
            </a:r>
          </a:p>
          <a:p>
            <a:endParaRPr lang="es-SV" sz="1050" dirty="0">
              <a:latin typeface="Calibri" panose="020F0502020204030204" pitchFamily="34" charset="0"/>
            </a:endParaRPr>
          </a:p>
          <a:p>
            <a:r>
              <a:rPr lang="es-SV" u="sng" dirty="0">
                <a:latin typeface="Calibri" panose="020F0502020204030204" pitchFamily="34" charset="0"/>
                <a:ea typeface="Times New Roman" panose="02020603050405020304" pitchFamily="18" charset="0"/>
                <a:cs typeface="Calibri" panose="020F0502020204030204" pitchFamily="34" charset="0"/>
              </a:rPr>
              <a:t>Departamento de Asesoría Jurídica</a:t>
            </a:r>
          </a:p>
          <a:p>
            <a:r>
              <a:rPr lang="es-SV" i="1" dirty="0">
                <a:latin typeface="Calibri" panose="020F0502020204030204" pitchFamily="34" charset="0"/>
                <a:ea typeface="Times New Roman" panose="02020603050405020304" pitchFamily="18" charset="0"/>
                <a:cs typeface="Calibri" panose="020F0502020204030204" pitchFamily="34" charset="0"/>
              </a:rPr>
              <a:t>Jefe Departamento: Roberto Danilo Escobar Mariona</a:t>
            </a:r>
          </a:p>
          <a:p>
            <a:pPr algn="just"/>
            <a:r>
              <a:rPr lang="es-SV" dirty="0">
                <a:latin typeface="Calibri" panose="020F0502020204030204" pitchFamily="34" charset="0"/>
                <a:ea typeface="Times New Roman" panose="02020603050405020304" pitchFamily="18" charset="0"/>
                <a:cs typeface="Calibri" panose="020F0502020204030204" pitchFamily="34" charset="0"/>
              </a:rPr>
              <a:t>Desarrollar los mecanismos y herramientas de planificación y formulación de proyectos que orienten las actividades a efecto de alcanzar las metas y objetivos de la dirección general bajo las directrices de la unidad competente del MAG</a:t>
            </a:r>
            <a:r>
              <a:rPr lang="es-SV" dirty="0" smtClean="0">
                <a:latin typeface="Calibri" panose="020F0502020204030204" pitchFamily="34" charset="0"/>
                <a:ea typeface="Times New Roman" panose="02020603050405020304" pitchFamily="18" charset="0"/>
                <a:cs typeface="Calibri" panose="020F0502020204030204" pitchFamily="34" charset="0"/>
              </a:rPr>
              <a:t>.</a:t>
            </a:r>
          </a:p>
          <a:p>
            <a:pPr algn="just"/>
            <a:r>
              <a:rPr lang="es-SV" dirty="0" smtClean="0">
                <a:latin typeface="Calibri" panose="020F0502020204030204" pitchFamily="34" charset="0"/>
                <a:ea typeface="Times New Roman" panose="02020603050405020304" pitchFamily="18" charset="0"/>
                <a:cs typeface="Calibri" panose="020F0502020204030204" pitchFamily="34" charset="0"/>
              </a:rPr>
              <a:t> </a:t>
            </a:r>
          </a:p>
          <a:p>
            <a:pPr algn="just"/>
            <a:r>
              <a:rPr lang="es-SV" u="sng" dirty="0">
                <a:latin typeface="Calibri" panose="020F0502020204030204" pitchFamily="34" charset="0"/>
                <a:ea typeface="Times New Roman" panose="02020603050405020304" pitchFamily="18" charset="0"/>
                <a:cs typeface="Calibri" panose="020F0502020204030204" pitchFamily="34" charset="0"/>
              </a:rPr>
              <a:t>Laboratorios de Diagnóstico Vegetal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i="1" dirty="0">
                <a:latin typeface="Calibri" panose="020F0502020204030204" pitchFamily="34" charset="0"/>
                <a:ea typeface="Times New Roman" panose="02020603050405020304" pitchFamily="18" charset="0"/>
                <a:cs typeface="Calibri" panose="020F0502020204030204" pitchFamily="34" charset="0"/>
              </a:rPr>
              <a:t>Jefe de Laboratorio: José Alberto Flores Chorro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SV" dirty="0">
                <a:latin typeface="Calibri" panose="020F0502020204030204" pitchFamily="34" charset="0"/>
                <a:ea typeface="Times New Roman" panose="02020603050405020304" pitchFamily="18" charset="0"/>
                <a:cs typeface="Calibri" panose="020F0502020204030204" pitchFamily="34" charset="0"/>
              </a:rPr>
              <a:t>Realizar 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24</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057526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6012030"/>
          </a:xfrm>
          <a:prstGeom prst="rect">
            <a:avLst/>
          </a:prstGeom>
          <a:solidFill>
            <a:schemeClr val="bg1"/>
          </a:solidFill>
          <a:ln>
            <a:solidFill>
              <a:schemeClr val="bg1"/>
            </a:solidFill>
          </a:ln>
        </p:spPr>
        <p:txBody>
          <a:bodyPr wrap="square">
            <a:spAutoFit/>
          </a:bodyPr>
          <a:lstStyle/>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r>
              <a:rPr lang="es-SV" sz="16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SANIDAD VEGETAL - DGSV </a:t>
            </a:r>
            <a:r>
              <a:rPr lang="es-SV" sz="16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05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Laboratorio de Control de Calidad y Análisis de Residuos de Sustancias Químicas y Biológicas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Laboratorio: Mercedes Elizabeth Carranza Águila OIRSA</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Realizar análisis y control de calidad de agroquímicos y sustancias afines de importación exportación y análisis de residuos químicos en productos de origen animal, vegetal, suelo y agua.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Unidad de Análisis de Riesgos y Requisitos Fitosanitarios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Unidad: Luis </a:t>
            </a:r>
            <a:r>
              <a:rPr lang="es-SV" i="1" dirty="0" smtClean="0">
                <a:latin typeface="Calibri" panose="020F0502020204030204" pitchFamily="34" charset="0"/>
                <a:ea typeface="Times New Roman" panose="02020603050405020304" pitchFamily="18" charset="0"/>
                <a:cs typeface="Calibri" panose="020F0502020204030204" pitchFamily="34" charset="0"/>
              </a:rPr>
              <a:t>Ángel Huezo </a:t>
            </a:r>
            <a:r>
              <a:rPr lang="es-SV" i="1" dirty="0">
                <a:latin typeface="Calibri" panose="020F0502020204030204" pitchFamily="34" charset="0"/>
                <a:ea typeface="Times New Roman" panose="02020603050405020304" pitchFamily="18" charset="0"/>
                <a:cs typeface="Calibri" panose="020F0502020204030204" pitchFamily="34" charset="0"/>
              </a:rPr>
              <a:t>Abarca </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Realizar los estudios de análisis de riesgos de plagas (</a:t>
            </a:r>
            <a:r>
              <a:rPr lang="es-SV" dirty="0" err="1">
                <a:latin typeface="Calibri" panose="020F0502020204030204" pitchFamily="34" charset="0"/>
                <a:ea typeface="Times New Roman" panose="02020603050405020304" pitchFamily="18" charset="0"/>
                <a:cs typeface="Calibri" panose="020F0502020204030204" pitchFamily="34" charset="0"/>
              </a:rPr>
              <a:t>ARPs</a:t>
            </a:r>
            <a:r>
              <a:rPr lang="es-SV" dirty="0">
                <a:latin typeface="Calibri" panose="020F0502020204030204" pitchFamily="34" charset="0"/>
                <a:ea typeface="Times New Roman" panose="02020603050405020304" pitchFamily="18" charset="0"/>
                <a:cs typeface="Calibri" panose="020F0502020204030204" pitchFamily="34" charset="0"/>
              </a:rPr>
              <a:t>), para el establecimiento de los requisitos fitosanitarios que permitan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Registro y Fiscalización de Insumos Agrícolas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René Arturo Santamaría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Vigilancia y Certificación de Producción Agrícola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Douglas Arsenio Navarro Montes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25</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77307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533592"/>
            <a:ext cx="8640960" cy="5790816"/>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ORDENAMIENTO FORESTAL CUENCAS Y RIEGO -DGFCR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General de Ordenamiento Forestal Cuencas y </a:t>
            </a:r>
            <a:r>
              <a:rPr lang="es-SV" sz="1600" dirty="0" smtClean="0">
                <a:latin typeface="Calibri" panose="020F0502020204030204" pitchFamily="34" charset="0"/>
                <a:ea typeface="Times New Roman" panose="02020603050405020304" pitchFamily="18" charset="0"/>
                <a:cs typeface="Calibri" panose="020F0502020204030204" pitchFamily="34" charset="0"/>
              </a:rPr>
              <a:t>Riego: </a:t>
            </a:r>
            <a:r>
              <a:rPr lang="es-SV" sz="1600" b="1" dirty="0" smtClean="0">
                <a:latin typeface="Calibri" panose="020F0502020204030204" pitchFamily="34" charset="0"/>
                <a:ea typeface="Times New Roman" panose="02020603050405020304" pitchFamily="18" charset="0"/>
                <a:cs typeface="Calibri" panose="020F0502020204030204" pitchFamily="34" charset="0"/>
              </a:rPr>
              <a:t>MARIO CESAR GUERRA ALVAREZ</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91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33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6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b="1" dirty="0" smtClean="0">
                <a:latin typeface="Calibri" panose="020F0502020204030204" pitchFamily="34" charset="0"/>
                <a:ea typeface="Times New Roman" panose="02020603050405020304" pitchFamily="18" charset="0"/>
                <a:cs typeface="Calibri" panose="020F0502020204030204" pitchFamily="34" charset="0"/>
              </a:rPr>
              <a:t>AREAS </a:t>
            </a:r>
            <a:r>
              <a:rPr lang="es-SV" sz="1600" b="1" dirty="0">
                <a:latin typeface="Calibri" panose="020F0502020204030204" pitchFamily="34" charset="0"/>
                <a:ea typeface="Times New Roman" panose="02020603050405020304" pitchFamily="18" charset="0"/>
                <a:cs typeface="Calibri" panose="020F0502020204030204" pitchFamily="34" charset="0"/>
              </a:rPr>
              <a:t>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600"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Departamento </a:t>
            </a:r>
            <a:r>
              <a:rPr lang="es-SV" sz="1600" u="sng" dirty="0">
                <a:latin typeface="Calibri" panose="020F0502020204030204" pitchFamily="34" charset="0"/>
                <a:ea typeface="Times New Roman" panose="02020603050405020304" pitchFamily="18" charset="0"/>
                <a:cs typeface="Calibri" panose="020F0502020204030204" pitchFamily="34" charset="0"/>
              </a:rPr>
              <a:t>de Asesoría Jurídica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Departamento Nerea </a:t>
            </a:r>
            <a:r>
              <a:rPr lang="es-SV" sz="1600" i="1" dirty="0" err="1">
                <a:latin typeface="Calibri" panose="020F0502020204030204" pitchFamily="34" charset="0"/>
                <a:ea typeface="Times New Roman" panose="02020603050405020304" pitchFamily="18" charset="0"/>
                <a:cs typeface="Calibri" panose="020F0502020204030204" pitchFamily="34" charset="0"/>
              </a:rPr>
              <a:t>Libeth</a:t>
            </a:r>
            <a:r>
              <a:rPr lang="es-SV" sz="1600" i="1" dirty="0">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Asesorar a la Dirección General, y a sus unidades organizativas, en la interpretación y aplicación de la legislación aplicable al quehacer institucional.</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26</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017995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498197"/>
            <a:ext cx="8352928" cy="5861605"/>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ORDENAMIENTO FORESTAL CUENCAS Y </a:t>
            </a:r>
            <a:r>
              <a:rPr lang="es-SV" sz="18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RIEGO–DGFCR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Departamento </a:t>
            </a:r>
            <a:r>
              <a:rPr lang="es-SV" u="sng" dirty="0">
                <a:latin typeface="Calibri" panose="020F0502020204030204" pitchFamily="34" charset="0"/>
                <a:ea typeface="Times New Roman" panose="02020603050405020304" pitchFamily="18" charset="0"/>
                <a:cs typeface="Calibri" panose="020F0502020204030204" pitchFamily="34" charset="0"/>
              </a:rPr>
              <a:t>de Planificación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Departamento Oscar Alberto Martínez Delgado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 la Dirección General, y sus unidades organizativas en la formulación de planes, programas y proyectos; así como en el seguimiento y evaluación de los mismos, en coordinación con la Oficina de Políticas y Planificación Sectorial (OPPS)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Riego y Drenaje</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División Nora del Carmen </a:t>
            </a:r>
            <a:r>
              <a:rPr lang="es-SV" i="1" dirty="0" err="1">
                <a:latin typeface="Calibri" panose="020F0502020204030204" pitchFamily="34" charset="0"/>
                <a:ea typeface="Times New Roman" panose="02020603050405020304" pitchFamily="18" charset="0"/>
                <a:cs typeface="Calibri" panose="020F0502020204030204" pitchFamily="34" charset="0"/>
              </a:rPr>
              <a:t>Morataya</a:t>
            </a:r>
            <a:r>
              <a:rPr lang="es-SV" i="1" dirty="0">
                <a:latin typeface="Calibri" panose="020F0502020204030204" pitchFamily="34" charset="0"/>
                <a:ea typeface="Times New Roman" panose="02020603050405020304" pitchFamily="18" charset="0"/>
                <a:cs typeface="Calibri" panose="020F0502020204030204" pitchFamily="34" charset="0"/>
              </a:rPr>
              <a:t> Barquero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Administrar el desarrollo de proyectos que fomenten la agricultura bajo riego, realizando obras complementarias de drenaje, control de inundaciones y protección de áreas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u="sng" dirty="0">
                <a:latin typeface="Calibri" panose="020F0502020204030204" pitchFamily="34" charset="0"/>
                <a:ea typeface="Times New Roman" panose="02020603050405020304" pitchFamily="18" charset="0"/>
                <a:cs typeface="Calibri" panose="020F0502020204030204" pitchFamily="34" charset="0"/>
              </a:rPr>
              <a:t>de Cambio Climático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a:t>
            </a:r>
            <a:r>
              <a:rPr lang="es-SV" i="1" dirty="0" smtClean="0">
                <a:latin typeface="Calibri" panose="020F0502020204030204" pitchFamily="34" charset="0"/>
                <a:ea typeface="Times New Roman" panose="02020603050405020304" pitchFamily="18" charset="0"/>
                <a:cs typeface="Calibri" panose="020F0502020204030204" pitchFamily="34" charset="0"/>
              </a:rPr>
              <a:t>División Bernardo Napoleón Romero Paz</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Coordinar la adopción de medidas de mitigación al Cambio Climático, en los sectores agropecuarios, forestal, pesquero y acuícola para amortizar el desarrollo sostenible y la producción de alimentos del país.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u="sng" dirty="0">
                <a:latin typeface="Calibri" panose="020F0502020204030204" pitchFamily="34" charset="0"/>
                <a:ea typeface="Times New Roman" panose="02020603050405020304" pitchFamily="18" charset="0"/>
                <a:cs typeface="Calibri" panose="020F0502020204030204" pitchFamily="34" charset="0"/>
              </a:rPr>
              <a:t>de Recursos Forestales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División </a:t>
            </a:r>
            <a:r>
              <a:rPr lang="es-SV" i="1" dirty="0" smtClean="0">
                <a:latin typeface="Calibri" panose="020F0502020204030204" pitchFamily="34" charset="0"/>
                <a:ea typeface="Times New Roman" panose="02020603050405020304" pitchFamily="18" charset="0"/>
                <a:cs typeface="Calibri" panose="020F0502020204030204" pitchFamily="34" charset="0"/>
              </a:rPr>
              <a:t>René </a:t>
            </a:r>
            <a:r>
              <a:rPr lang="es-SV" i="1" dirty="0" err="1" smtClean="0">
                <a:latin typeface="Calibri" panose="020F0502020204030204" pitchFamily="34" charset="0"/>
                <a:ea typeface="Times New Roman" panose="02020603050405020304" pitchFamily="18" charset="0"/>
                <a:cs typeface="Calibri" panose="020F0502020204030204" pitchFamily="34" charset="0"/>
              </a:rPr>
              <a:t>Peñate</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al desarrollo sostenible del país, a través del ordenamiento y promoción del aprovechamiento sostenible de los recursos forestales.</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27</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815532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1530" y="170800"/>
            <a:ext cx="8460940" cy="6410216"/>
          </a:xfrm>
          <a:prstGeom prst="rect">
            <a:avLst/>
          </a:prstGeom>
        </p:spPr>
        <p:txBody>
          <a:bodyPr wrap="square">
            <a:spAutoFit/>
          </a:bodyPr>
          <a:lstStyle/>
          <a:p>
            <a:pPr lvl="0" algn="ctr">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DESARROLLO DE LA PESCA Y LA ACUÍCULTURA - CENDEPESCA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General de </a:t>
            </a:r>
            <a:r>
              <a:rPr lang="es-SV" sz="1600" dirty="0" smtClean="0">
                <a:latin typeface="Calibri" panose="020F0502020204030204" pitchFamily="34" charset="0"/>
                <a:ea typeface="Times New Roman" panose="02020603050405020304" pitchFamily="18" charset="0"/>
                <a:cs typeface="Calibri" panose="020F0502020204030204" pitchFamily="34" charset="0"/>
              </a:rPr>
              <a:t>CENDEPESCA:	</a:t>
            </a:r>
            <a:r>
              <a:rPr lang="es-SV" sz="1600" b="1" dirty="0" smtClean="0">
                <a:latin typeface="Calibri" panose="020F0502020204030204" pitchFamily="34" charset="0"/>
                <a:ea typeface="Times New Roman" panose="02020603050405020304" pitchFamily="18" charset="0"/>
                <a:cs typeface="Calibri" panose="020F0502020204030204" pitchFamily="34" charset="0"/>
              </a:rPr>
              <a:t>NORMA IDALIA LOBO MARTEL</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Regular la ordenación y promoción de las actividades de pesca y acuicultura, asegurando la conservación y el desarrollo sostenible de los recursos hidrobiológicos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76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29 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a:t>
            </a:r>
            <a:r>
              <a:rPr lang="es-SV" sz="1600" b="1" dirty="0" smtClean="0">
                <a:latin typeface="Calibri" panose="020F0502020204030204" pitchFamily="34" charset="0"/>
                <a:ea typeface="Times New Roman" panose="02020603050405020304" pitchFamily="18" charset="0"/>
                <a:cs typeface="Calibri" panose="020F0502020204030204" pitchFamily="34" charset="0"/>
              </a:rPr>
              <a:t>TRABAJO</a:t>
            </a:r>
          </a:p>
          <a:p>
            <a:pPr algn="just">
              <a:lnSpc>
                <a:spcPct val="115000"/>
              </a:lnSpc>
            </a:pPr>
            <a:endParaRPr lang="es-SV" sz="5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Departamento Jurídico (Pendiente oficializar la coordinación)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Brindar asesoría jurídica a fin de garantizar la aplicación de una actualización y aplicación de los instrumentos legales que dan el soporte a su quehacer institucional</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u="sng" dirty="0" smtClean="0">
                <a:latin typeface="Calibri" panose="020F0502020204030204" pitchFamily="34" charset="0"/>
                <a:ea typeface="Times New Roman" panose="02020603050405020304" pitchFamily="18" charset="0"/>
                <a:cs typeface="Calibri" panose="020F0502020204030204" pitchFamily="34" charset="0"/>
              </a:rPr>
              <a:t>Departamento </a:t>
            </a:r>
            <a:r>
              <a:rPr lang="es-SV" sz="1600" u="sng" dirty="0">
                <a:latin typeface="Calibri" panose="020F0502020204030204" pitchFamily="34" charset="0"/>
                <a:ea typeface="Times New Roman" panose="02020603050405020304" pitchFamily="18" charset="0"/>
                <a:cs typeface="Calibri" panose="020F0502020204030204" pitchFamily="34" charset="0"/>
              </a:rPr>
              <a:t>de Planificación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Departamento Anselmo Renderos Arévalo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Contribuir al logro de los objetivos institucionales, a través de la planificación estratégica y asesoría técnica operativa.</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28</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898207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5967788"/>
          </a:xfrm>
          <a:prstGeom prst="rect">
            <a:avLst/>
          </a:prstGeom>
        </p:spPr>
        <p:txBody>
          <a:bodyPr wrap="square">
            <a:spAutoFit/>
          </a:bodyPr>
          <a:lstStyle/>
          <a:p>
            <a:pPr algn="just">
              <a:lnSpc>
                <a:spcPct val="115000"/>
              </a:lnSpc>
            </a:pPr>
            <a:r>
              <a:rPr lang="es-SV" sz="16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DESARROLLO DE LA PESCA Y LA ACUÍCULTURA - CENDEPESCA </a:t>
            </a:r>
            <a:r>
              <a:rPr lang="es-SV"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u="sng" dirty="0" smtClean="0">
                <a:latin typeface="Calibri" panose="020F0502020204030204" pitchFamily="34" charset="0"/>
                <a:ea typeface="Times New Roman" panose="02020603050405020304" pitchFamily="18" charset="0"/>
                <a:cs typeface="Calibri" panose="020F0502020204030204" pitchFamily="34" charset="0"/>
              </a:rPr>
              <a:t>Departamento </a:t>
            </a:r>
            <a:r>
              <a:rPr lang="es-SV" sz="1200" u="sng" dirty="0">
                <a:latin typeface="Calibri" panose="020F0502020204030204" pitchFamily="34" charset="0"/>
                <a:ea typeface="Times New Roman" panose="02020603050405020304" pitchFamily="18" charset="0"/>
                <a:cs typeface="Calibri" panose="020F0502020204030204" pitchFamily="34" charset="0"/>
              </a:rPr>
              <a:t>de Estadísticas</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i="1" dirty="0">
                <a:latin typeface="Calibri" panose="020F0502020204030204" pitchFamily="34" charset="0"/>
                <a:ea typeface="Times New Roman" panose="02020603050405020304" pitchFamily="18" charset="0"/>
                <a:cs typeface="Calibri" panose="020F0502020204030204" pitchFamily="34" charset="0"/>
              </a:rPr>
              <a:t>Jefe Departamento Cecilia Guadalupe </a:t>
            </a:r>
            <a:r>
              <a:rPr lang="es-SV" sz="1200" i="1" dirty="0" smtClean="0">
                <a:latin typeface="Calibri" panose="020F0502020204030204" pitchFamily="34" charset="0"/>
                <a:ea typeface="Times New Roman" panose="02020603050405020304" pitchFamily="18" charset="0"/>
                <a:cs typeface="Calibri" panose="020F0502020204030204" pitchFamily="34" charset="0"/>
              </a:rPr>
              <a:t>Aguillón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Investigar y desarrollar registros estadísticos sobre las actividades de la División</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 </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u="sng" dirty="0">
                <a:latin typeface="Calibri" panose="020F0502020204030204" pitchFamily="34" charset="0"/>
                <a:ea typeface="Times New Roman" panose="02020603050405020304" pitchFamily="18" charset="0"/>
                <a:cs typeface="Calibri" panose="020F0502020204030204" pitchFamily="34" charset="0"/>
              </a:rPr>
              <a:t>División </a:t>
            </a:r>
            <a:r>
              <a:rPr lang="es-SV" sz="1200" u="sng" dirty="0" smtClean="0">
                <a:latin typeface="Calibri" panose="020F0502020204030204" pitchFamily="34" charset="0"/>
                <a:ea typeface="Times New Roman" panose="02020603050405020304" pitchFamily="18" charset="0"/>
                <a:cs typeface="Calibri" panose="020F0502020204030204" pitchFamily="34" charset="0"/>
              </a:rPr>
              <a:t>Investigación Pesquera y </a:t>
            </a:r>
            <a:r>
              <a:rPr lang="es-SV" sz="1200" u="sng" dirty="0" err="1" smtClean="0">
                <a:latin typeface="Calibri" panose="020F0502020204030204" pitchFamily="34" charset="0"/>
                <a:ea typeface="Times New Roman" panose="02020603050405020304" pitchFamily="18" charset="0"/>
                <a:cs typeface="Calibri" panose="020F0502020204030204" pitchFamily="34" charset="0"/>
              </a:rPr>
              <a:t>Acuicola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i="1"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Jefe División Ana Marlene Galdámez de Arévalo </a:t>
            </a:r>
            <a:endParaRPr lang="es-SV" sz="1200" i="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dirty="0" smtClean="0">
                <a:latin typeface="Calibri" panose="020F0502020204030204" pitchFamily="34" charset="0"/>
                <a:ea typeface="Times New Roman" panose="02020603050405020304" pitchFamily="18" charset="0"/>
                <a:cs typeface="Calibri" panose="020F0502020204030204" pitchFamily="34" charset="0"/>
              </a:rPr>
              <a:t>Planificar</a:t>
            </a:r>
            <a:r>
              <a:rPr lang="es-SV" sz="1200" dirty="0">
                <a:latin typeface="Calibri" panose="020F0502020204030204" pitchFamily="34" charset="0"/>
                <a:ea typeface="Times New Roman" panose="02020603050405020304" pitchFamily="18" charset="0"/>
                <a:cs typeface="Calibri" panose="020F0502020204030204" pitchFamily="34" charset="0"/>
              </a:rPr>
              <a:t>, orientar y coordinar con las Oficinas Zonales, el desarrollo de la investigación científica y estudios técnicos que contribuyan a lograr la sostenibilidad y mejor aprovechamiento de los recursos hidrobiológicos</a:t>
            </a:r>
            <a:r>
              <a:rPr lang="es-SV" sz="1200" dirty="0" smtClean="0">
                <a:latin typeface="Calibri" panose="020F0502020204030204" pitchFamily="34" charset="0"/>
                <a:ea typeface="Times New Roman" panose="02020603050405020304" pitchFamily="18" charset="0"/>
                <a:cs typeface="Calibri" panose="020F0502020204030204" pitchFamily="34" charset="0"/>
              </a:rPr>
              <a:t>.</a:t>
            </a:r>
          </a:p>
          <a:p>
            <a:pPr algn="just">
              <a:lnSpc>
                <a:spcPct val="115000"/>
              </a:lnSpc>
            </a:pPr>
            <a:endParaRPr lang="es-ES" sz="12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ES" sz="1200" u="sng" dirty="0" smtClean="0">
                <a:latin typeface="Calibri" panose="020F0502020204030204" pitchFamily="34" charset="0"/>
                <a:ea typeface="Times New Roman" panose="02020603050405020304" pitchFamily="18" charset="0"/>
                <a:cs typeface="Calibri" panose="020F0502020204030204" pitchFamily="34" charset="0"/>
              </a:rPr>
              <a:t>Departamento Investigación Pesquera y Acuícola</a:t>
            </a:r>
          </a:p>
          <a:p>
            <a:pPr algn="just">
              <a:lnSpc>
                <a:spcPct val="115000"/>
              </a:lnSpc>
            </a:pPr>
            <a:r>
              <a:rPr lang="es-ES" sz="1200" i="1" dirty="0" smtClean="0">
                <a:latin typeface="Calibri" panose="020F0502020204030204" pitchFamily="34" charset="0"/>
                <a:ea typeface="Times New Roman" panose="02020603050405020304" pitchFamily="18" charset="0"/>
                <a:cs typeface="Calibri" panose="020F0502020204030204" pitchFamily="34" charset="0"/>
              </a:rPr>
              <a:t>Jefe Departamento Diana Elizabeth Barahona</a:t>
            </a:r>
          </a:p>
          <a:p>
            <a:pPr algn="just">
              <a:lnSpc>
                <a:spcPct val="115000"/>
              </a:lnSpc>
            </a:pPr>
            <a:r>
              <a:rPr lang="es-ES" sz="1200" dirty="0" smtClean="0">
                <a:latin typeface="Calibri" panose="020F0502020204030204" pitchFamily="34" charset="0"/>
                <a:ea typeface="Times New Roman" panose="02020603050405020304" pitchFamily="18" charset="0"/>
                <a:cs typeface="Calibri" panose="020F0502020204030204" pitchFamily="34" charset="0"/>
              </a:rPr>
              <a:t>Dirigir y Ejecutar investigaciones pesqueras para recomendar medidas de administración y ordenación pesquera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 </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u="sng" dirty="0">
                <a:latin typeface="Calibri" panose="020F0502020204030204" pitchFamily="34" charset="0"/>
                <a:ea typeface="Times New Roman" panose="02020603050405020304" pitchFamily="18" charset="0"/>
                <a:cs typeface="Calibri" panose="020F0502020204030204" pitchFamily="34" charset="0"/>
              </a:rPr>
              <a:t>División de Administración </a:t>
            </a:r>
            <a:r>
              <a:rPr lang="es-SV" sz="1200" u="sng" dirty="0" smtClean="0">
                <a:latin typeface="Calibri" panose="020F0502020204030204" pitchFamily="34" charset="0"/>
                <a:ea typeface="Times New Roman" panose="02020603050405020304" pitchFamily="18" charset="0"/>
                <a:cs typeface="Calibri" panose="020F0502020204030204" pitchFamily="34" charset="0"/>
              </a:rPr>
              <a:t>y Ordenación Pesquera </a:t>
            </a:r>
            <a:r>
              <a:rPr lang="es-SV" sz="1200" u="sng" dirty="0">
                <a:latin typeface="Calibri" panose="020F0502020204030204" pitchFamily="34" charset="0"/>
                <a:ea typeface="Times New Roman" panose="02020603050405020304" pitchFamily="18" charset="0"/>
                <a:cs typeface="Calibri" panose="020F0502020204030204" pitchFamily="34" charset="0"/>
              </a:rPr>
              <a:t>y Acuícola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Jefe de División </a:t>
            </a:r>
            <a:r>
              <a:rPr lang="es-SV" sz="1200" i="1"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Numa Rafael Hernández Rodríguez</a:t>
            </a:r>
            <a:endParaRPr lang="es-SV" sz="1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ES" sz="1200" dirty="0">
                <a:latin typeface="Calibri" panose="020F0502020204030204" pitchFamily="34" charset="0"/>
                <a:ea typeface="Times New Roman" panose="02020603050405020304" pitchFamily="18" charset="0"/>
                <a:cs typeface="Calibri" panose="020F0502020204030204" pitchFamily="34" charset="0"/>
              </a:rPr>
              <a:t>Planificar,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dirty="0" smtClean="0">
                <a:latin typeface="Calibri" panose="020F0502020204030204" pitchFamily="34" charset="0"/>
                <a:ea typeface="Times New Roman" panose="02020603050405020304" pitchFamily="18" charset="0"/>
                <a:cs typeface="Calibri" panose="020F0502020204030204" pitchFamily="34" charset="0"/>
              </a:rPr>
              <a:t>.</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 </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u="sng" dirty="0">
                <a:latin typeface="Calibri" panose="020F0502020204030204" pitchFamily="34" charset="0"/>
                <a:ea typeface="Times New Roman" panose="02020603050405020304" pitchFamily="18" charset="0"/>
                <a:cs typeface="Calibri" panose="020F0502020204030204" pitchFamily="34" charset="0"/>
              </a:rPr>
              <a:t>División de Fomento y Desarrollo Pesquero y Acuicultura</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Jefe División </a:t>
            </a:r>
            <a:r>
              <a:rPr lang="es-SV" sz="1200" i="1"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Saúl Pacheco</a:t>
            </a:r>
            <a:endParaRPr lang="es-SV" sz="1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200" dirty="0">
                <a:latin typeface="Calibri" panose="020F0502020204030204" pitchFamily="34" charset="0"/>
                <a:ea typeface="Times New Roman" panose="02020603050405020304" pitchFamily="18" charset="0"/>
                <a:cs typeface="Calibri" panose="020F0502020204030204" pitchFamily="34" charset="0"/>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dirty="0" smtClean="0">
                <a:latin typeface="Calibri" panose="020F0502020204030204" pitchFamily="34" charset="0"/>
                <a:ea typeface="Times New Roman" panose="02020603050405020304" pitchFamily="18" charset="0"/>
                <a:cs typeface="Calibri" panose="020F0502020204030204" pitchFamily="34" charset="0"/>
              </a:rPr>
              <a:t>productores</a:t>
            </a:r>
            <a:r>
              <a:rPr lang="es-SV" sz="1200" dirty="0">
                <a:latin typeface="Calibri" panose="020F0502020204030204" pitchFamily="34" charset="0"/>
                <a:ea typeface="Times New Roman" panose="02020603050405020304" pitchFamily="18" charset="0"/>
                <a:cs typeface="Calibri" panose="020F0502020204030204" pitchFamily="34" charset="0"/>
              </a:rPr>
              <a:t> </a:t>
            </a:r>
            <a:endParaRPr lang="es-SV"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29</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18854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547664" y="1124744"/>
            <a:ext cx="6048672" cy="4056495"/>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DESPACHO MINISTERIAL (Ministro y Viceministro)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000"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Ministro</a:t>
            </a:r>
            <a:r>
              <a:rPr lang="es-SV" dirty="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LIC.</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PABLO SALVADOR ANLIKER INFANTE</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Viceministro</a:t>
            </a:r>
            <a:r>
              <a:rPr lang="es-SV" dirty="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ING. MANUEL RIGOBERTO SOTO LAZO</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11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5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56346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30</a:t>
            </a:fld>
            <a:endParaRPr lang="es-SV" sz="1200">
              <a:solidFill>
                <a:srgbClr val="888888"/>
              </a:solidFill>
              <a:latin typeface="Calibri"/>
              <a:ea typeface="Calibri"/>
              <a:cs typeface="Calibri"/>
              <a:sym typeface="Calibri"/>
            </a:endParaRPr>
          </a:p>
        </p:txBody>
      </p:sp>
      <p:sp>
        <p:nvSpPr>
          <p:cNvPr id="3" name="2 Rectángulo"/>
          <p:cNvSpPr/>
          <p:nvPr/>
        </p:nvSpPr>
        <p:spPr>
          <a:xfrm>
            <a:off x="899592" y="1524633"/>
            <a:ext cx="7200800" cy="3065455"/>
          </a:xfrm>
          <a:prstGeom prst="rect">
            <a:avLst/>
          </a:prstGeom>
        </p:spPr>
        <p:txBody>
          <a:bodyPr wrap="square">
            <a:spAutoFit/>
          </a:bodyPr>
          <a:lstStyle/>
          <a:p>
            <a:pPr algn="just">
              <a:lnSpc>
                <a:spcPct val="115000"/>
              </a:lnSpc>
            </a:pPr>
            <a:r>
              <a:rPr lang="es-SV"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DESARROLLO DE LA PESCA Y LA ACUÍCULTURA - CENDEPESCA (continuación)</a:t>
            </a:r>
            <a:endParaRPr lang="es-SV"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Departamento de Administración Pesquera y Acuícola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ES" i="1" dirty="0">
                <a:solidFill>
                  <a:schemeClr val="tx1"/>
                </a:solidFill>
                <a:latin typeface="Calibri" panose="020F0502020204030204" pitchFamily="34" charset="0"/>
                <a:ea typeface="Times New Roman" panose="02020603050405020304" pitchFamily="18" charset="0"/>
                <a:cs typeface="Calibri" panose="020F0502020204030204" pitchFamily="34" charset="0"/>
              </a:rPr>
              <a:t>Romeo Guerrero</a:t>
            </a:r>
            <a:endParaRPr lang="es-SV"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ES" dirty="0">
                <a:latin typeface="Calibri" panose="020F0502020204030204" pitchFamily="34" charset="0"/>
                <a:ea typeface="Times New Roman" panose="02020603050405020304" pitchFamily="18" charset="0"/>
                <a:cs typeface="Calibri" panose="020F0502020204030204" pitchFamily="34" charset="0"/>
              </a:rPr>
              <a:t>Orientar el cumplimiento de las normativas relacionadas con las actividades pesqueras y la acuicultura</a:t>
            </a: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ES" u="sng" dirty="0">
                <a:latin typeface="Calibri" panose="020F0502020204030204" pitchFamily="34" charset="0"/>
                <a:ea typeface="Times New Roman" panose="02020603050405020304" pitchFamily="18" charset="0"/>
                <a:cs typeface="Calibri" panose="020F0502020204030204" pitchFamily="34" charset="0"/>
              </a:rPr>
              <a:t>Departamento de Ordenación de la División de Administración y Ordenación</a:t>
            </a:r>
          </a:p>
          <a:p>
            <a:pPr algn="just">
              <a:lnSpc>
                <a:spcPct val="115000"/>
              </a:lnSpc>
            </a:pPr>
            <a:r>
              <a:rPr lang="es-ES" i="1" dirty="0" err="1">
                <a:latin typeface="Calibri" panose="020F0502020204030204" pitchFamily="34" charset="0"/>
                <a:ea typeface="Times New Roman" panose="02020603050405020304" pitchFamily="18" charset="0"/>
                <a:cs typeface="Calibri" panose="020F0502020204030204" pitchFamily="34" charset="0"/>
              </a:rPr>
              <a:t>Jasmin</a:t>
            </a:r>
            <a:r>
              <a:rPr lang="es-ES" i="1" dirty="0">
                <a:latin typeface="Calibri" panose="020F0502020204030204" pitchFamily="34" charset="0"/>
                <a:ea typeface="Times New Roman" panose="02020603050405020304" pitchFamily="18" charset="0"/>
                <a:cs typeface="Calibri" panose="020F0502020204030204" pitchFamily="34" charset="0"/>
              </a:rPr>
              <a:t> </a:t>
            </a:r>
            <a:r>
              <a:rPr lang="es-ES" i="1" dirty="0" err="1">
                <a:latin typeface="Calibri" panose="020F0502020204030204" pitchFamily="34" charset="0"/>
                <a:ea typeface="Times New Roman" panose="02020603050405020304" pitchFamily="18" charset="0"/>
                <a:cs typeface="Calibri" panose="020F0502020204030204" pitchFamily="34" charset="0"/>
              </a:rPr>
              <a:t>Ercilia</a:t>
            </a:r>
            <a:r>
              <a:rPr lang="es-ES" i="1" dirty="0">
                <a:latin typeface="Calibri" panose="020F0502020204030204" pitchFamily="34" charset="0"/>
                <a:ea typeface="Times New Roman" panose="02020603050405020304" pitchFamily="18" charset="0"/>
                <a:cs typeface="Calibri" panose="020F0502020204030204" pitchFamily="34" charset="0"/>
              </a:rPr>
              <a:t> Cárdenas España</a:t>
            </a:r>
          </a:p>
          <a:p>
            <a:pPr algn="just">
              <a:lnSpc>
                <a:spcPct val="115000"/>
              </a:lnSpc>
            </a:pPr>
            <a:r>
              <a:rPr lang="es-ES" dirty="0">
                <a:latin typeface="Calibri" panose="020F0502020204030204" pitchFamily="34" charset="0"/>
                <a:ea typeface="Times New Roman" panose="02020603050405020304" pitchFamily="18" charset="0"/>
                <a:cs typeface="Calibri" panose="020F0502020204030204" pitchFamily="34" charset="0"/>
              </a:rPr>
              <a:t>Coordinar la aplicación de la legislación pesquera y acuícola nacional e internacional y demás</a:t>
            </a:r>
          </a:p>
          <a:p>
            <a:pPr algn="just">
              <a:lnSpc>
                <a:spcPct val="115000"/>
              </a:lnSpc>
            </a:pPr>
            <a:r>
              <a:rPr lang="es-ES" dirty="0">
                <a:latin typeface="Calibri" panose="020F0502020204030204" pitchFamily="34" charset="0"/>
                <a:ea typeface="Times New Roman" panose="02020603050405020304" pitchFamily="18" charset="0"/>
                <a:cs typeface="Calibri" panose="020F0502020204030204" pitchFamily="34" charset="0"/>
              </a:rPr>
              <a:t>normas aplicables, con el apoyo de otras instituciones vinculadas al quehacer.</a:t>
            </a:r>
          </a:p>
        </p:txBody>
      </p:sp>
    </p:spTree>
    <p:extLst>
      <p:ext uri="{BB962C8B-B14F-4D97-AF65-F5344CB8AC3E}">
        <p14:creationId xmlns:p14="http://schemas.microsoft.com/office/powerpoint/2010/main" val="1619759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7544" y="184778"/>
            <a:ext cx="8208912" cy="6391493"/>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GANADERÍA - DGG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General de Ganadería:		</a:t>
            </a:r>
            <a:r>
              <a:rPr lang="es-SV" b="1" dirty="0" smtClean="0">
                <a:latin typeface="Calibri" panose="020F0502020204030204" pitchFamily="34" charset="0"/>
                <a:ea typeface="Times New Roman" panose="02020603050405020304" pitchFamily="18" charset="0"/>
                <a:cs typeface="Calibri" panose="020F0502020204030204" pitchFamily="34" charset="0"/>
              </a:rPr>
              <a:t>CARLOS JESUS ARGUETA ORELLANA</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Promover y fomentar la producción y productividad de la ganadería; proteger la salud animal y contribuir a la salud pública a través del control higiénico sanitario de los alimentos de origen animal.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172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80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s-SV" dirty="0">
                <a:latin typeface="Calibri" panose="020F0502020204030204" pitchFamily="34" charset="0"/>
                <a:ea typeface="Times New Roman" panose="02020603050405020304" pitchFamily="18" charset="0"/>
                <a:cs typeface="Calibri" panose="020F0502020204030204" pitchFamily="34" charset="0"/>
              </a:rPr>
              <a:t/>
            </a:r>
            <a:br>
              <a:rPr lang="es-SV" dirty="0">
                <a:latin typeface="Calibri" panose="020F0502020204030204" pitchFamily="34" charset="0"/>
                <a:ea typeface="Times New Roman" panose="02020603050405020304" pitchFamily="18" charset="0"/>
                <a:cs typeface="Calibri" panose="020F0502020204030204" pitchFamily="34" charset="0"/>
              </a:rPr>
            </a:br>
            <a:r>
              <a:rPr lang="es-SV" dirty="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AREAS </a:t>
            </a:r>
            <a:r>
              <a:rPr lang="es-SV" b="1" dirty="0">
                <a:latin typeface="Calibri" panose="020F0502020204030204" pitchFamily="34" charset="0"/>
                <a:ea typeface="Times New Roman" panose="02020603050405020304" pitchFamily="18" charset="0"/>
                <a:cs typeface="Calibri" panose="020F0502020204030204" pitchFamily="34" charset="0"/>
              </a:rPr>
              <a:t>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Unidad de Atención CITES </a:t>
            </a:r>
            <a:r>
              <a:rPr lang="es-SV" u="sng" dirty="0" smtClean="0">
                <a:latin typeface="Calibri" panose="020F0502020204030204" pitchFamily="34" charset="0"/>
                <a:ea typeface="Times New Roman" panose="02020603050405020304" pitchFamily="18" charset="0"/>
                <a:cs typeface="Calibri" panose="020F0502020204030204" pitchFamily="34" charset="0"/>
              </a:rPr>
              <a:t>FLORA y FAUNA</a:t>
            </a:r>
          </a:p>
          <a:p>
            <a:pPr algn="just">
              <a:lnSpc>
                <a:spcPct val="115000"/>
              </a:lnSpc>
            </a:pPr>
            <a:r>
              <a:rPr lang="es-SV" i="1" dirty="0" smtClean="0">
                <a:latin typeface="Calibri" panose="020F0502020204030204" pitchFamily="34" charset="0"/>
                <a:ea typeface="Times New Roman" panose="02020603050405020304" pitchFamily="18" charset="0"/>
                <a:cs typeface="Calibri" panose="020F0502020204030204" pitchFamily="34" charset="0"/>
              </a:rPr>
              <a:t>Jefe CITES Andrea María Chinchilla Magaña </a:t>
            </a:r>
            <a:endParaRPr lang="es-SV" i="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Velar 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dirty="0" smtClean="0">
                <a:latin typeface="Calibri" panose="020F0502020204030204" pitchFamily="34" charset="0"/>
                <a:ea typeface="Times New Roman" panose="02020603050405020304" pitchFamily="18" charset="0"/>
                <a:cs typeface="Calibri" panose="020F0502020204030204" pitchFamily="34" charset="0"/>
              </a:rPr>
              <a:t>.</a:t>
            </a:r>
          </a:p>
          <a:p>
            <a:pPr algn="just">
              <a:lnSpc>
                <a:spcPct val="115000"/>
              </a:lnSpc>
            </a:pP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a:p>
            <a:r>
              <a:rPr lang="es-SV" u="sng" dirty="0"/>
              <a:t>Departamento de Planificación</a:t>
            </a:r>
            <a:endParaRPr lang="es-SV" dirty="0"/>
          </a:p>
          <a:p>
            <a:pPr algn="just"/>
            <a:r>
              <a:rPr lang="es-ES" i="1" dirty="0" smtClean="0">
                <a:latin typeface="Calibri" panose="020F0502020204030204" pitchFamily="34" charset="0"/>
                <a:ea typeface="Times New Roman" panose="02020603050405020304" pitchFamily="18" charset="0"/>
                <a:cs typeface="Calibri" panose="020F0502020204030204" pitchFamily="34" charset="0"/>
              </a:rPr>
              <a:t>Jefe Ramón Elías Mejía Figueroa</a:t>
            </a:r>
            <a:endParaRPr lang="es-SV" i="1" dirty="0" smtClean="0">
              <a:latin typeface="Calibri" panose="020F0502020204030204" pitchFamily="34" charset="0"/>
              <a:ea typeface="Times New Roman" panose="02020603050405020304" pitchFamily="18" charset="0"/>
              <a:cs typeface="Calibri" panose="020F0502020204030204" pitchFamily="34" charset="0"/>
            </a:endParaRPr>
          </a:p>
          <a:p>
            <a:pPr algn="just"/>
            <a:r>
              <a:rPr lang="es-SV" dirty="0" smtClean="0">
                <a:latin typeface="Calibri" panose="020F0502020204030204" pitchFamily="34" charset="0"/>
                <a:ea typeface="Times New Roman" panose="02020603050405020304" pitchFamily="18" charset="0"/>
                <a:cs typeface="Calibri" panose="020F0502020204030204" pitchFamily="34" charset="0"/>
              </a:rPr>
              <a:t>Asesorar </a:t>
            </a:r>
            <a:r>
              <a:rPr lang="es-SV" dirty="0">
                <a:latin typeface="Calibri" panose="020F0502020204030204" pitchFamily="34" charset="0"/>
                <a:ea typeface="Times New Roman" panose="02020603050405020304" pitchFamily="18" charset="0"/>
                <a:cs typeface="Calibri" panose="020F0502020204030204" pitchFamily="34" charset="0"/>
              </a:rPr>
              <a:t>el proceso de planificación, seguimiento y evaluación de la dirección general, en el marco de los instrumentos administrativos oficiales y lineamientos de la unidad competente del Ministerio</a:t>
            </a:r>
          </a:p>
          <a:p>
            <a:pPr algn="just">
              <a:lnSpc>
                <a:spcPct val="115000"/>
              </a:lnSpc>
            </a:pP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31</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481985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905958"/>
          </a:xfrm>
          <a:prstGeom prst="rect">
            <a:avLst/>
          </a:prstGeom>
        </p:spPr>
        <p:txBody>
          <a:bodyPr wrap="square">
            <a:spAutoFit/>
          </a:bodyPr>
          <a:lstStyle/>
          <a:p>
            <a:pPr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GANADERÍA - DGG </a:t>
            </a:r>
            <a:r>
              <a:rPr lang="es-SV" sz="20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 parte 1)</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Red </a:t>
            </a:r>
            <a:r>
              <a:rPr lang="es-SV" u="sng" dirty="0">
                <a:latin typeface="Calibri" panose="020F0502020204030204" pitchFamily="34" charset="0"/>
                <a:ea typeface="Times New Roman" panose="02020603050405020304" pitchFamily="18" charset="0"/>
                <a:cs typeface="Calibri" panose="020F0502020204030204" pitchFamily="34" charset="0"/>
              </a:rPr>
              <a:t>de Laboratorios Veterinarios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Laboratorios Veterinarios </a:t>
            </a:r>
            <a:r>
              <a:rPr lang="es-SV" i="1" dirty="0" smtClean="0">
                <a:latin typeface="Calibri" panose="020F0502020204030204" pitchFamily="34" charset="0"/>
                <a:ea typeface="Times New Roman" panose="02020603050405020304" pitchFamily="18" charset="0"/>
                <a:cs typeface="Calibri" panose="020F0502020204030204" pitchFamily="34" charset="0"/>
              </a:rPr>
              <a:t>Zaida Cristela Lazo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 la salud animal a través del servicio de análisis y diagnóstico del laboratorio para el control y erradicación de enfermedades y a la salud pública, a través del análisis de calidad e inocuidad de los alimentos de origen animal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err="1" smtClean="0">
                <a:latin typeface="Calibri" panose="020F0502020204030204" pitchFamily="34" charset="0"/>
                <a:ea typeface="Times New Roman" panose="02020603050405020304" pitchFamily="18" charset="0"/>
                <a:cs typeface="Calibri" panose="020F0502020204030204" pitchFamily="34" charset="0"/>
              </a:rPr>
              <a:t>Area</a:t>
            </a:r>
            <a:r>
              <a:rPr lang="es-SV" u="sng" dirty="0" smtClean="0">
                <a:latin typeface="Calibri" panose="020F0502020204030204" pitchFamily="34" charset="0"/>
                <a:ea typeface="Times New Roman" panose="02020603050405020304" pitchFamily="18" charset="0"/>
                <a:cs typeface="Calibri" panose="020F0502020204030204" pitchFamily="34" charset="0"/>
              </a:rPr>
              <a:t> de Reproducción y Mejoramiento Genético Animal </a:t>
            </a:r>
          </a:p>
          <a:p>
            <a:pPr algn="just">
              <a:lnSpc>
                <a:spcPct val="115000"/>
              </a:lnSpc>
            </a:pPr>
            <a:r>
              <a:rPr lang="es-SV" i="1" dirty="0" smtClean="0">
                <a:latin typeface="Calibri" panose="020F0502020204030204" pitchFamily="34" charset="0"/>
                <a:ea typeface="Times New Roman" panose="02020603050405020304" pitchFamily="18" charset="0"/>
                <a:cs typeface="Calibri" panose="020F0502020204030204" pitchFamily="34" charset="0"/>
              </a:rPr>
              <a:t>Jefe Carlos Santiago Amaya Montoya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Administrar los recursos de la Dirección General destinados a las actividades de capacitación y asistencia técnica pecuaria; así como los bienes y productos generados de las mismas.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Zootecnia y Agrostología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Melvin Walberto Trujillo Estrada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Contribuir a incrementar la producción y productividad pecuaria a través de asistencia técnica y capacitación a los productores sobre el cultivo de pastos y forrajes y buenas prácticas ganaderas  y de unidades productivas de especies menores.</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32</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4327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6144759"/>
          </a:xfrm>
          <a:prstGeom prst="rect">
            <a:avLst/>
          </a:prstGeom>
        </p:spPr>
        <p:txBody>
          <a:bodyPr wrap="square">
            <a:spAutoFit/>
          </a:bodyPr>
          <a:lstStyle/>
          <a:p>
            <a:pPr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GANADERÍA - DGG </a:t>
            </a: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 parte </a:t>
            </a:r>
            <a:r>
              <a:rPr lang="es-SV" sz="18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2)</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División </a:t>
            </a:r>
            <a:r>
              <a:rPr lang="es-SV" u="sng" dirty="0">
                <a:latin typeface="Calibri" panose="020F0502020204030204" pitchFamily="34" charset="0"/>
                <a:ea typeface="Times New Roman" panose="02020603050405020304" pitchFamily="18" charset="0"/>
                <a:cs typeface="Calibri" panose="020F0502020204030204" pitchFamily="34" charset="0"/>
              </a:rPr>
              <a:t>de Servicios Veterinarios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División </a:t>
            </a:r>
            <a:r>
              <a:rPr lang="es-SV" i="1" dirty="0" smtClean="0">
                <a:latin typeface="Calibri" panose="020F0502020204030204" pitchFamily="34" charset="0"/>
                <a:ea typeface="Times New Roman" panose="02020603050405020304" pitchFamily="18" charset="0"/>
                <a:cs typeface="Calibri" panose="020F0502020204030204" pitchFamily="34" charset="0"/>
              </a:rPr>
              <a:t>Nestor Odir Avendaño Romero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Proteger la salud de las especies pecuarias de importancia económica del país, a través de la prevención, control y erradicación de las enfermedades prevalentes y/o exóticas; a fin de evitar pérdidas a la producción pecuaria y daños a la salud pública.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Inocuidad de Productos de Origen Animal </a:t>
            </a:r>
            <a:endParaRPr lang="es-SV" u="sng"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i="1" dirty="0" smtClean="0">
                <a:latin typeface="Calibri" panose="020F0502020204030204" pitchFamily="34" charset="0"/>
                <a:ea typeface="Times New Roman" panose="02020603050405020304" pitchFamily="18" charset="0"/>
                <a:cs typeface="Calibri" panose="020F0502020204030204" pitchFamily="34" charset="0"/>
              </a:rPr>
              <a:t>Jefe División Ruth Adelina Saravia Hernández</a:t>
            </a: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Proteger </a:t>
            </a:r>
            <a:r>
              <a:rPr lang="es-SV" dirty="0">
                <a:latin typeface="Calibri" panose="020F0502020204030204" pitchFamily="34" charset="0"/>
                <a:ea typeface="Times New Roman" panose="02020603050405020304" pitchFamily="18" charset="0"/>
                <a:cs typeface="Calibri" panose="020F0502020204030204" pitchFamily="34" charset="0"/>
              </a:rPr>
              <a:t>la salud del consumidor a través del control de la inocuidad y calidad de los productos pecuarios destinados tanto al mercado internacional como al mercado interno.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Cuarentena y Registro Veterinario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División José Ángel Álvarez Galán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Prevenir daños a la salud animal, humana y al medio ambiente, a través del control de la calidad de los insumos de uso pecuario; y prevenir la introducción de plagas y enfermedades que puedan afectar la salud animal del país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División de Identificación, Rastreabilidad y Reproducción Animal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División Alfredo Humberto Durán Hernández</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Garantizar la propiedad del ganado bovino y equino, a través de la certificación y emisión de matrículas de fierros de herrar ganado, realizar la rastreabilidad de los animales en el territorio nacional y contribuir al mejoramiento de las especies pecuarias.</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33</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166723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34</a:t>
            </a:fld>
            <a:endParaRPr lang="es-SV" sz="1200">
              <a:solidFill>
                <a:srgbClr val="888888"/>
              </a:solidFill>
              <a:latin typeface="Calibri"/>
              <a:ea typeface="Calibri"/>
              <a:cs typeface="Calibri"/>
              <a:sym typeface="Calibri"/>
            </a:endParaRPr>
          </a:p>
        </p:txBody>
      </p:sp>
      <p:sp>
        <p:nvSpPr>
          <p:cNvPr id="5" name="4 Rectángulo"/>
          <p:cNvSpPr/>
          <p:nvPr/>
        </p:nvSpPr>
        <p:spPr>
          <a:xfrm>
            <a:off x="899592" y="764704"/>
            <a:ext cx="7560840" cy="5401479"/>
          </a:xfrm>
          <a:prstGeom prst="rect">
            <a:avLst/>
          </a:prstGeom>
        </p:spPr>
        <p:txBody>
          <a:bodyPr wrap="square">
            <a:spAutoFit/>
          </a:bodyPr>
          <a:lstStyle/>
          <a:p>
            <a:pPr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GANADERÍA - DGG </a:t>
            </a: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 parte </a:t>
            </a:r>
            <a:r>
              <a:rPr lang="es-SV" sz="18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3)</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u="sng"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Unidad de Bienestar Animal-UBA</a:t>
            </a:r>
            <a:endParaRPr lang="es-SV"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i="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i="1" dirty="0" smtClean="0">
                <a:latin typeface="Calibri" panose="020F0502020204030204" pitchFamily="34" charset="0"/>
                <a:ea typeface="Times New Roman" panose="02020603050405020304" pitchFamily="18" charset="0"/>
                <a:cs typeface="Calibri" panose="020F0502020204030204" pitchFamily="34" charset="0"/>
              </a:rPr>
              <a:t>Jefe </a:t>
            </a:r>
            <a:r>
              <a:rPr lang="es-SV" i="1" dirty="0">
                <a:latin typeface="Calibri" panose="020F0502020204030204" pitchFamily="34" charset="0"/>
                <a:ea typeface="Times New Roman" panose="02020603050405020304" pitchFamily="18" charset="0"/>
                <a:cs typeface="Calibri" panose="020F0502020204030204" pitchFamily="34" charset="0"/>
              </a:rPr>
              <a:t>de </a:t>
            </a:r>
            <a:r>
              <a:rPr lang="es-SV" i="1" dirty="0" smtClean="0">
                <a:latin typeface="Calibri" panose="020F0502020204030204" pitchFamily="34" charset="0"/>
                <a:ea typeface="Times New Roman" panose="02020603050405020304" pitchFamily="18" charset="0"/>
                <a:cs typeface="Calibri" panose="020F0502020204030204" pitchFamily="34" charset="0"/>
              </a:rPr>
              <a:t>Unidad: </a:t>
            </a:r>
            <a:r>
              <a:rPr lang="es-SV" i="1" dirty="0">
                <a:latin typeface="Calibri" panose="020F0502020204030204" pitchFamily="34" charset="0"/>
                <a:cs typeface="Calibri" panose="020F0502020204030204" pitchFamily="34" charset="0"/>
              </a:rPr>
              <a:t>Claret Stephanie Argueta </a:t>
            </a:r>
            <a:r>
              <a:rPr lang="es-SV" i="1" dirty="0" smtClean="0">
                <a:latin typeface="Calibri" panose="020F0502020204030204" pitchFamily="34" charset="0"/>
                <a:cs typeface="Calibri" panose="020F0502020204030204" pitchFamily="34" charset="0"/>
              </a:rPr>
              <a:t>Domínguez</a:t>
            </a:r>
          </a:p>
          <a:p>
            <a:pPr algn="just">
              <a:lnSpc>
                <a:spcPct val="115000"/>
              </a:lnSpc>
            </a:pPr>
            <a:r>
              <a:rPr lang="es-SV" dirty="0" smtClean="0">
                <a:latin typeface="Calibri" panose="020F0502020204030204" pitchFamily="34" charset="0"/>
                <a:cs typeface="Calibri" panose="020F0502020204030204" pitchFamily="34" charset="0"/>
              </a:rPr>
              <a:t>Aplicar </a:t>
            </a:r>
            <a:r>
              <a:rPr lang="es-SV" dirty="0">
                <a:latin typeface="Calibri" panose="020F0502020204030204" pitchFamily="34" charset="0"/>
                <a:cs typeface="Calibri" panose="020F0502020204030204" pitchFamily="34" charset="0"/>
              </a:rPr>
              <a:t>las </a:t>
            </a:r>
            <a:r>
              <a:rPr lang="es-SV" dirty="0" smtClean="0">
                <a:latin typeface="Calibri" panose="020F0502020204030204" pitchFamily="34" charset="0"/>
                <a:cs typeface="Calibri" panose="020F0502020204030204" pitchFamily="34" charset="0"/>
              </a:rPr>
              <a:t>políticas, </a:t>
            </a:r>
            <a:r>
              <a:rPr lang="es-SV" dirty="0">
                <a:latin typeface="Calibri" panose="020F0502020204030204" pitchFamily="34" charset="0"/>
                <a:cs typeface="Calibri" panose="020F0502020204030204" pitchFamily="34" charset="0"/>
              </a:rPr>
              <a:t>procedimientos relacionados </a:t>
            </a:r>
            <a:r>
              <a:rPr lang="es-SV" dirty="0" smtClean="0">
                <a:latin typeface="Calibri" panose="020F0502020204030204" pitchFamily="34" charset="0"/>
                <a:cs typeface="Calibri" panose="020F0502020204030204" pitchFamily="34" charset="0"/>
              </a:rPr>
              <a:t>y estrategias </a:t>
            </a:r>
            <a:r>
              <a:rPr lang="es-SV" dirty="0">
                <a:latin typeface="Calibri" panose="020F0502020204030204" pitchFamily="34" charset="0"/>
                <a:cs typeface="Calibri" panose="020F0502020204030204" pitchFamily="34" charset="0"/>
              </a:rPr>
              <a:t>para la divulgación y ejecución de la Ley de Protección y Promoción del bienestar de animales de compañía, desarrollando su potencial, gestionando y creando alianzas estratégicas con cooperantes internacionales y nacionales, etc</a:t>
            </a:r>
            <a:r>
              <a:rPr lang="es-SV" dirty="0" smtClean="0">
                <a:latin typeface="Calibri" panose="020F0502020204030204" pitchFamily="34" charset="0"/>
                <a:cs typeface="Calibri" panose="020F0502020204030204" pitchFamily="34" charset="0"/>
              </a:rPr>
              <a:t>. Definir acciones </a:t>
            </a:r>
            <a:r>
              <a:rPr lang="es-SV" dirty="0">
                <a:latin typeface="Calibri" panose="020F0502020204030204" pitchFamily="34" charset="0"/>
                <a:cs typeface="Calibri" panose="020F0502020204030204" pitchFamily="34" charset="0"/>
              </a:rPr>
              <a:t>promocionales para la generación de una cultura ciudadana con respeto a la vida y al ben cuido de los animales, </a:t>
            </a:r>
            <a:r>
              <a:rPr lang="es-SV" dirty="0" smtClean="0">
                <a:latin typeface="Calibri" panose="020F0502020204030204" pitchFamily="34" charset="0"/>
                <a:cs typeface="Calibri" panose="020F0502020204030204" pitchFamily="34" charset="0"/>
              </a:rPr>
              <a:t>y la prevención </a:t>
            </a:r>
            <a:r>
              <a:rPr lang="es-SV" dirty="0">
                <a:latin typeface="Calibri" panose="020F0502020204030204" pitchFamily="34" charset="0"/>
                <a:cs typeface="Calibri" panose="020F0502020204030204" pitchFamily="34" charset="0"/>
              </a:rPr>
              <a:t>de todo maltrato y acto de crueldad hacia los animales de </a:t>
            </a:r>
            <a:r>
              <a:rPr lang="es-SV" dirty="0" smtClean="0">
                <a:latin typeface="Calibri" panose="020F0502020204030204" pitchFamily="34" charset="0"/>
                <a:cs typeface="Calibri" panose="020F0502020204030204" pitchFamily="34" charset="0"/>
              </a:rPr>
              <a:t>compañía</a:t>
            </a:r>
            <a:r>
              <a:rPr lang="es-SV" dirty="0" smtClean="0">
                <a:latin typeface="Calibri" panose="020F0502020204030204" pitchFamily="34" charset="0"/>
                <a:cs typeface="Calibri" panose="020F0502020204030204" pitchFamily="34" charset="0"/>
              </a:rPr>
              <a:t>.</a:t>
            </a:r>
          </a:p>
          <a:p>
            <a:pPr algn="just">
              <a:lnSpc>
                <a:spcPct val="115000"/>
              </a:lnSpc>
            </a:pPr>
            <a:endParaRPr lang="es-ES" i="1" dirty="0" smtClean="0">
              <a:latin typeface="Calibri" panose="020F0502020204030204" pitchFamily="34" charset="0"/>
              <a:cs typeface="Calibri" panose="020F0502020204030204" pitchFamily="34" charset="0"/>
            </a:endParaRPr>
          </a:p>
          <a:p>
            <a:pPr algn="just">
              <a:lnSpc>
                <a:spcPct val="115000"/>
              </a:lnSpc>
            </a:pPr>
            <a:r>
              <a:rPr lang="es-ES" i="1" dirty="0" smtClean="0">
                <a:latin typeface="Calibri" panose="020F0502020204030204" pitchFamily="34" charset="0"/>
                <a:cs typeface="Calibri" panose="020F0502020204030204" pitchFamily="34" charset="0"/>
              </a:rPr>
              <a:t>Coordinadora </a:t>
            </a:r>
            <a:r>
              <a:rPr lang="es-ES" i="1" dirty="0">
                <a:latin typeface="Calibri" panose="020F0502020204030204" pitchFamily="34" charset="0"/>
                <a:cs typeface="Calibri" panose="020F0502020204030204" pitchFamily="34" charset="0"/>
              </a:rPr>
              <a:t>de Protección Animal: </a:t>
            </a:r>
            <a:r>
              <a:rPr lang="it-IT" i="1" dirty="0">
                <a:latin typeface="Calibri" panose="020F0502020204030204" pitchFamily="34" charset="0"/>
                <a:cs typeface="Calibri" panose="020F0502020204030204" pitchFamily="34" charset="0"/>
              </a:rPr>
              <a:t>Marcela Vanessa Chinchilla de Frech</a:t>
            </a:r>
          </a:p>
          <a:p>
            <a:pPr algn="just">
              <a:lnSpc>
                <a:spcPct val="115000"/>
              </a:lnSpc>
            </a:pPr>
            <a:r>
              <a:rPr lang="es-ES" dirty="0">
                <a:latin typeface="Calibri" panose="020F0502020204030204" pitchFamily="34" charset="0"/>
                <a:cs typeface="Calibri" panose="020F0502020204030204" pitchFamily="34" charset="0"/>
              </a:rPr>
              <a:t>Planificar,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dirty="0">
              <a:latin typeface="Calibri" panose="020F0502020204030204" pitchFamily="34" charset="0"/>
              <a:cs typeface="Calibri" panose="020F0502020204030204" pitchFamily="34" charset="0"/>
            </a:endParaRPr>
          </a:p>
          <a:p>
            <a:pPr algn="just">
              <a:lnSpc>
                <a:spcPct val="115000"/>
              </a:lnSpc>
            </a:pPr>
            <a:endParaRPr lang="es-SV" dirty="0" smtClean="0">
              <a:latin typeface="Calibri" panose="020F0502020204030204" pitchFamily="34" charset="0"/>
              <a:cs typeface="Calibri" panose="020F0502020204030204" pitchFamily="34" charset="0"/>
            </a:endParaRPr>
          </a:p>
          <a:p>
            <a:pPr algn="just">
              <a:lnSpc>
                <a:spcPct val="115000"/>
              </a:lnSpc>
            </a:pPr>
            <a:endParaRPr lang="es-SV" dirty="0">
              <a:latin typeface="Calibri" panose="020F0502020204030204" pitchFamily="34" charset="0"/>
              <a:cs typeface="Calibri" panose="020F0502020204030204" pitchFamily="34" charset="0"/>
            </a:endParaRPr>
          </a:p>
          <a:p>
            <a:pPr algn="just">
              <a:lnSpc>
                <a:spcPct val="115000"/>
              </a:lnSpc>
            </a:pPr>
            <a:r>
              <a:rPr lang="es-SV" b="1" dirty="0" smtClean="0">
                <a:latin typeface="Calibri" panose="020F0502020204030204" pitchFamily="34" charset="0"/>
                <a:cs typeface="Calibri" panose="020F0502020204030204" pitchFamily="34" charset="0"/>
              </a:rPr>
              <a:t>NOTA</a:t>
            </a:r>
            <a:r>
              <a:rPr lang="es-SV" dirty="0" smtClean="0">
                <a:latin typeface="Calibri" panose="020F0502020204030204" pitchFamily="34" charset="0"/>
                <a:cs typeface="Calibri" panose="020F0502020204030204" pitchFamily="34" charset="0"/>
              </a:rPr>
              <a:t>: en proceso de oficializar el acuerdo de creación de la unidad. </a:t>
            </a:r>
            <a:endParaRPr lang="es-SV"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72525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599892" y="2636912"/>
            <a:ext cx="1944216"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000" b="1" dirty="0" smtClean="0"/>
              <a:t>FIN</a:t>
            </a:r>
            <a:endParaRPr lang="es-SV" sz="2000" b="1" dirty="0"/>
          </a:p>
        </p:txBody>
      </p:sp>
      <p:sp>
        <p:nvSpPr>
          <p:cNvPr id="4" name="3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35</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012334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5616" y="993718"/>
            <a:ext cx="6912768" cy="4870564"/>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 - DGAF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General de Administración y Finanzas:	</a:t>
            </a:r>
            <a:r>
              <a:rPr lang="es-SV" b="1" dirty="0" smtClean="0">
                <a:latin typeface="Calibri" panose="020F0502020204030204" pitchFamily="34" charset="0"/>
                <a:ea typeface="Times New Roman" panose="02020603050405020304" pitchFamily="18" charset="0"/>
                <a:cs typeface="Calibri" panose="020F0502020204030204" pitchFamily="34" charset="0"/>
              </a:rPr>
              <a:t>ROLANDO ALFREDO  MARTINEZ PINEDA</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2</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4 mujeres</a:t>
            </a:r>
          </a:p>
          <a:p>
            <a:pPr algn="just">
              <a:lnSpc>
                <a:spcPct val="115000"/>
              </a:lnSpc>
            </a:pPr>
            <a:endParaRPr lang="es-SV"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AREAS </a:t>
            </a:r>
            <a:r>
              <a:rPr lang="es-SV" b="1" dirty="0">
                <a:latin typeface="Calibri" panose="020F0502020204030204" pitchFamily="34" charset="0"/>
                <a:ea typeface="Times New Roman" panose="02020603050405020304" pitchFamily="18" charset="0"/>
                <a:cs typeface="Calibri" panose="020F0502020204030204" pitchFamily="34" charset="0"/>
              </a:rPr>
              <a:t>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No </a:t>
            </a:r>
            <a:r>
              <a:rPr lang="es-SV" dirty="0" smtClean="0">
                <a:latin typeface="Calibri" panose="020F0502020204030204" pitchFamily="34" charset="0"/>
                <a:ea typeface="Times New Roman" panose="02020603050405020304" pitchFamily="18" charset="0"/>
                <a:cs typeface="Calibri" panose="020F0502020204030204" pitchFamily="34" charset="0"/>
              </a:rPr>
              <a:t>tiene </a:t>
            </a:r>
            <a:r>
              <a:rPr lang="es-SV" dirty="0">
                <a:latin typeface="Calibri" panose="020F0502020204030204" pitchFamily="34" charset="0"/>
                <a:ea typeface="Times New Roman" panose="02020603050405020304" pitchFamily="18" charset="0"/>
                <a:cs typeface="Calibri" panose="020F0502020204030204" pitchFamily="34" charset="0"/>
              </a:rPr>
              <a:t>estructura interna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14208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5</a:t>
            </a:fld>
            <a:endParaRPr lang="es-SV" sz="1200">
              <a:solidFill>
                <a:srgbClr val="888888"/>
              </a:solidFill>
              <a:latin typeface="Calibri"/>
              <a:ea typeface="Calibri"/>
              <a:cs typeface="Calibri"/>
              <a:sym typeface="Calibri"/>
            </a:endParaRPr>
          </a:p>
        </p:txBody>
      </p:sp>
      <p:sp>
        <p:nvSpPr>
          <p:cNvPr id="5" name="Rectángulo 4"/>
          <p:cNvSpPr/>
          <p:nvPr/>
        </p:nvSpPr>
        <p:spPr>
          <a:xfrm>
            <a:off x="1259632" y="1613118"/>
            <a:ext cx="6624736" cy="3631763"/>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ASESORIA JURÍDICA - OAJ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Oficina de Asesoría Jurídica:		</a:t>
            </a:r>
            <a:r>
              <a:rPr lang="es-SV" b="1" dirty="0" smtClean="0">
                <a:latin typeface="Calibri" panose="020F0502020204030204" pitchFamily="34" charset="0"/>
                <a:ea typeface="Times New Roman" panose="02020603050405020304" pitchFamily="18" charset="0"/>
                <a:cs typeface="Calibri" panose="020F0502020204030204" pitchFamily="34" charset="0"/>
              </a:rPr>
              <a:t>ALBA ANDREA CASTRO</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jurídica y asiste a sus dependencias a fin que sus actuaciones y procedimientos se enmarquen dentro del marco legal vigente.</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8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No aparece una estructura interna</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136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30690"/>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AUDITORIA INTERNA - OAI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 Oficina de Auditoría Interna:		</a:t>
            </a:r>
            <a:r>
              <a:rPr lang="es-SV" b="1" dirty="0" smtClean="0">
                <a:latin typeface="Calibri" panose="020F0502020204030204" pitchFamily="34" charset="0"/>
                <a:ea typeface="Times New Roman" panose="02020603050405020304" pitchFamily="18" charset="0"/>
                <a:cs typeface="Calibri" panose="020F0502020204030204" pitchFamily="34" charset="0"/>
              </a:rPr>
              <a:t>LUIS ALONSO TOBAR VARGAS</a:t>
            </a:r>
            <a:endParaRPr lang="es-SV"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Ejercer el control interno sobre los sistemas administrativos, financieros y de gestión del Ministerio.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5</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dirty="0">
                <a:latin typeface="Calibri" panose="020F0502020204030204" pitchFamily="34" charset="0"/>
                <a:ea typeface="Times New Roman" panose="02020603050405020304" pitchFamily="18" charset="0"/>
                <a:cs typeface="Calibri" panose="020F0502020204030204" pitchFamily="34" charset="0"/>
              </a:rPr>
              <a:t>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3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Unidad de Supervisión y de Auditoría (No hay nombramiento oficial de la coordinación)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Unidad de Auditoría (No hay nombramiento oficial de la coordinación)</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Coordinar la planeación, la ejecución del trabajo de auditoría administrativa, financiera y de gestión; así mismo coordinar el informe de resultados y la preparación de los papeles de trabajo.</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6</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87118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241478"/>
            <a:ext cx="8064896" cy="4127284"/>
          </a:xfrm>
          <a:prstGeom prst="rect">
            <a:avLst/>
          </a:prstGeom>
        </p:spPr>
        <p:txBody>
          <a:bodyPr wrap="square">
            <a:spAutoFit/>
          </a:bodyPr>
          <a:lstStyle/>
          <a:p>
            <a:pPr lvl="0"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COOPERACION PARA EL DESARROLLO AGROPECUARIO - OCDA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Director </a:t>
            </a:r>
            <a:r>
              <a:rPr lang="es-SV" dirty="0">
                <a:latin typeface="Calibri" panose="020F0502020204030204" pitchFamily="34" charset="0"/>
                <a:ea typeface="Times New Roman" panose="02020603050405020304" pitchFamily="18" charset="0"/>
                <a:cs typeface="Calibri" panose="020F0502020204030204" pitchFamily="34" charset="0"/>
              </a:rPr>
              <a:t>Oficina de Cooperación para el </a:t>
            </a:r>
            <a:r>
              <a:rPr lang="es-SV" dirty="0" smtClean="0">
                <a:latin typeface="Calibri" panose="020F0502020204030204" pitchFamily="34" charset="0"/>
                <a:ea typeface="Times New Roman" panose="02020603050405020304" pitchFamily="18" charset="0"/>
                <a:cs typeface="Calibri" panose="020F0502020204030204" pitchFamily="34" charset="0"/>
              </a:rPr>
              <a:t>Desarrollo:	</a:t>
            </a:r>
            <a:r>
              <a:rPr lang="es-SV" b="1" dirty="0" smtClean="0">
                <a:latin typeface="Calibri" panose="020F0502020204030204" pitchFamily="34" charset="0"/>
                <a:ea typeface="Times New Roman" panose="02020603050405020304" pitchFamily="18" charset="0"/>
                <a:cs typeface="Calibri" panose="020F0502020204030204" pitchFamily="34" charset="0"/>
              </a:rPr>
              <a:t>JAIME NEFTALI ORELLANA GÓMEZ </a:t>
            </a: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FUNCIONES: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Coordinar la gestión de cooperación internacional y nacional de recursos técnicos financieros provenientes de la cooperación no reembolsable, destinados a la ejecución y administración de Proyectos del MAG y de sus Oficinas, Direcciones y Dependencias.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3</a:t>
            </a:r>
            <a:r>
              <a:rPr lang="es-SV" dirty="0" smtClean="0">
                <a:latin typeface="Calibri" panose="020F0502020204030204" pitchFamily="34" charset="0"/>
                <a:ea typeface="Times New Roman" panose="02020603050405020304" pitchFamily="18" charset="0"/>
                <a:cs typeface="Calibri" panose="020F0502020204030204" pitchFamily="34" charset="0"/>
              </a:rPr>
              <a:t>  hombres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2</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dirty="0">
                <a:latin typeface="Calibri" panose="020F0502020204030204" pitchFamily="34" charset="0"/>
                <a:ea typeface="Times New Roman" panose="02020603050405020304" pitchFamily="18" charset="0"/>
                <a:cs typeface="Calibri" panose="020F0502020204030204" pitchFamily="34" charset="0"/>
              </a:rPr>
              <a:t>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No aparece estructura interna</a:t>
            </a:r>
            <a:endParaRPr lang="es-SV"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7</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880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0892" y="213360"/>
            <a:ext cx="8407956" cy="5936753"/>
          </a:xfrm>
          <a:prstGeom prst="rect">
            <a:avLst/>
          </a:prstGeom>
        </p:spPr>
        <p:txBody>
          <a:bodyPr wrap="square">
            <a:spAutoFit/>
          </a:bodyPr>
          <a:lstStyle/>
          <a:p>
            <a:pPr lvl="0">
              <a:lnSpc>
                <a:spcPct val="115000"/>
              </a:lnSpc>
              <a:spcAft>
                <a:spcPts val="1000"/>
              </a:spcAft>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COMUNICACIONES - ODC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Directora Oficina de Comunicaciones:	 </a:t>
            </a:r>
            <a:r>
              <a:rPr lang="es-SV" dirty="0" smtClean="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CARLOS EDUARDO RODRÍGUEZ</a:t>
            </a:r>
          </a:p>
          <a:p>
            <a:pPr algn="just">
              <a:lnSpc>
                <a:spcPct val="115000"/>
              </a:lnSpc>
            </a:pPr>
            <a:r>
              <a:rPr lang="es-SV" b="1" dirty="0">
                <a:latin typeface="Calibri" panose="020F0502020204030204" pitchFamily="34" charset="0"/>
                <a:ea typeface="Times New Roman" panose="02020603050405020304" pitchFamily="18" charset="0"/>
                <a:cs typeface="Calibri" panose="020F0502020204030204" pitchFamily="34" charset="0"/>
              </a:rPr>
              <a:t>	</a:t>
            </a:r>
            <a:r>
              <a:rPr lang="es-SV" b="1" dirty="0" smtClean="0">
                <a:latin typeface="Calibri" panose="020F0502020204030204" pitchFamily="34" charset="0"/>
                <a:ea typeface="Times New Roman" panose="02020603050405020304" pitchFamily="18" charset="0"/>
                <a:cs typeface="Calibri" panose="020F0502020204030204" pitchFamily="34" charset="0"/>
              </a:rPr>
              <a:t>			</a:t>
            </a:r>
          </a:p>
          <a:p>
            <a:pPr algn="just">
              <a:lnSpc>
                <a:spcPct val="115000"/>
              </a:lnSpc>
            </a:pPr>
            <a:endParaRPr lang="es-SV" sz="11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FUNCIONES</a:t>
            </a:r>
            <a:r>
              <a:rPr lang="es-SV" b="1" dirty="0">
                <a:latin typeface="Calibri" panose="020F0502020204030204" pitchFamily="34" charset="0"/>
                <a:ea typeface="Times New Roman" panose="02020603050405020304" pitchFamily="18" charset="0"/>
                <a:cs typeface="Calibri" panose="020F0502020204030204" pitchFamily="34" charset="0"/>
              </a:rPr>
              <a:t>:</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de comunicaciones y conducir las acciones publicitarias e informativas que contribuyen al logro de los objetivos y al posicionamiento e imagen institucional.</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N</a:t>
            </a:r>
            <a:r>
              <a:rPr lang="es-SV" b="1" dirty="0">
                <a:latin typeface="Calibri" panose="020F0502020204030204" pitchFamily="34" charset="0"/>
                <a:ea typeface="Times New Roman" panose="02020603050405020304" pitchFamily="18" charset="0"/>
                <a:cs typeface="Calibri" panose="020F0502020204030204" pitchFamily="34" charset="0"/>
              </a:rPr>
              <a:t>° DE EMPLEADOS: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17 hombres</a:t>
            </a:r>
            <a:endParaRPr lang="es-SV"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9</a:t>
            </a:r>
            <a:r>
              <a:rPr lang="es-SV" dirty="0" smtClean="0">
                <a:latin typeface="Calibri" panose="020F0502020204030204" pitchFamily="34" charset="0"/>
                <a:ea typeface="Times New Roman" panose="02020603050405020304" pitchFamily="18" charset="0"/>
                <a:cs typeface="Calibri" panose="020F0502020204030204" pitchFamily="34" charset="0"/>
              </a:rPr>
              <a:t> mujeres</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b="1" dirty="0" smtClean="0">
                <a:latin typeface="Calibri" panose="020F0502020204030204" pitchFamily="34" charset="0"/>
                <a:ea typeface="Times New Roman" panose="02020603050405020304" pitchFamily="18" charset="0"/>
                <a:cs typeface="Calibri" panose="020F0502020204030204" pitchFamily="34" charset="0"/>
              </a:rPr>
              <a:t>AREAS </a:t>
            </a:r>
            <a:r>
              <a:rPr lang="es-SV" b="1" dirty="0">
                <a:latin typeface="Calibri" panose="020F0502020204030204" pitchFamily="34" charset="0"/>
                <a:ea typeface="Times New Roman" panose="02020603050405020304" pitchFamily="18" charset="0"/>
                <a:cs typeface="Calibri" panose="020F0502020204030204" pitchFamily="34" charset="0"/>
              </a:rPr>
              <a:t>DE TRABAJO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Área de Relaciones Públicas y Protocolo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i="1" dirty="0">
                <a:latin typeface="Calibri" panose="020F0502020204030204" pitchFamily="34" charset="0"/>
                <a:ea typeface="Times New Roman" panose="02020603050405020304" pitchFamily="18" charset="0"/>
                <a:cs typeface="Calibri" panose="020F0502020204030204" pitchFamily="34" charset="0"/>
              </a:rPr>
              <a:t>Jefe de Área Luz Marina </a:t>
            </a:r>
            <a:r>
              <a:rPr lang="es-SV" i="1" dirty="0" err="1">
                <a:latin typeface="Calibri" panose="020F0502020204030204" pitchFamily="34" charset="0"/>
                <a:ea typeface="Times New Roman" panose="02020603050405020304" pitchFamily="18" charset="0"/>
                <a:cs typeface="Calibri" panose="020F0502020204030204" pitchFamily="34" charset="0"/>
              </a:rPr>
              <a:t>Kattan</a:t>
            </a:r>
            <a:r>
              <a:rPr lang="es-SV" i="1" dirty="0">
                <a:latin typeface="Calibri" panose="020F0502020204030204" pitchFamily="34" charset="0"/>
                <a:ea typeface="Times New Roman" panose="02020603050405020304" pitchFamily="18" charset="0"/>
                <a:cs typeface="Calibri" panose="020F0502020204030204" pitchFamily="34" charset="0"/>
              </a:rPr>
              <a:t> de Moreno</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Apoyar las relaciones institucionales con públicos internos y externos y el manejo protocolario en los eventos del MAG.</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Área de Prensa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ES" i="1" dirty="0" smtClean="0">
                <a:latin typeface="Calibri" panose="020F0502020204030204" pitchFamily="34" charset="0"/>
                <a:ea typeface="Times New Roman" panose="02020603050405020304" pitchFamily="18" charset="0"/>
                <a:cs typeface="Calibri" panose="020F0502020204030204" pitchFamily="34" charset="0"/>
              </a:rPr>
              <a:t>Pendiente oficializar encargado (a) del área</a:t>
            </a:r>
            <a:endParaRPr lang="es-SV"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dirty="0">
                <a:latin typeface="Calibri" panose="020F0502020204030204" pitchFamily="34" charset="0"/>
                <a:ea typeface="Times New Roman" panose="02020603050405020304" pitchFamily="18" charset="0"/>
                <a:cs typeface="Calibri" panose="020F0502020204030204" pitchFamily="34" charset="0"/>
              </a:rPr>
              <a:t>Generar información noticiosa, publicitaria y educativa del MAG que permita el cumplimiento de los objetivos institucionales</a:t>
            </a:r>
            <a:r>
              <a:rPr lang="es-SV" dirty="0" smtClean="0">
                <a:latin typeface="Calibri" panose="020F0502020204030204" pitchFamily="34" charset="0"/>
                <a:ea typeface="Times New Roman" panose="02020603050405020304" pitchFamily="18" charset="0"/>
                <a:cs typeface="Calibri" panose="020F0502020204030204" pitchFamily="34" charset="0"/>
              </a:rPr>
              <a:t>.</a:t>
            </a:r>
            <a:r>
              <a:rPr lang="es-SV" dirty="0">
                <a:latin typeface="Calibri" panose="020F0502020204030204" pitchFamily="34" charset="0"/>
                <a:ea typeface="Times New Roman" panose="02020603050405020304" pitchFamily="18" charset="0"/>
                <a:cs typeface="Calibri" panose="020F0502020204030204" pitchFamily="34" charset="0"/>
              </a:rPr>
              <a:t> </a:t>
            </a:r>
            <a:endParaRPr lang="es-SV"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2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8</a:t>
            </a:fld>
            <a:endParaRPr lang="es-SV"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71787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9</a:t>
            </a:fld>
            <a:endParaRPr lang="es-SV" sz="1200">
              <a:solidFill>
                <a:srgbClr val="888888"/>
              </a:solidFill>
              <a:latin typeface="Calibri"/>
              <a:ea typeface="Calibri"/>
              <a:cs typeface="Calibri"/>
              <a:sym typeface="Calibri"/>
            </a:endParaRPr>
          </a:p>
        </p:txBody>
      </p:sp>
      <p:sp>
        <p:nvSpPr>
          <p:cNvPr id="5" name="Rectángulo 4"/>
          <p:cNvSpPr/>
          <p:nvPr/>
        </p:nvSpPr>
        <p:spPr>
          <a:xfrm>
            <a:off x="539552" y="332656"/>
            <a:ext cx="8208912" cy="6446380"/>
          </a:xfrm>
          <a:prstGeom prst="rect">
            <a:avLst/>
          </a:prstGeom>
        </p:spPr>
        <p:txBody>
          <a:bodyPr wrap="square">
            <a:spAutoFit/>
          </a:bodyPr>
          <a:lstStyle/>
          <a:p>
            <a:pPr algn="just">
              <a:lnSpc>
                <a:spcPct val="115000"/>
              </a:lnSpc>
            </a:pPr>
            <a:r>
              <a:rPr lang="es-SV" sz="18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DE COMUNICACIONES - ODC </a:t>
            </a:r>
            <a:r>
              <a:rPr lang="es-SV" sz="16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(continuación)</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u="sng" dirty="0" smtClean="0">
                <a:latin typeface="Calibri" panose="020F0502020204030204" pitchFamily="34" charset="0"/>
                <a:ea typeface="Times New Roman" panose="02020603050405020304" pitchFamily="18" charset="0"/>
                <a:cs typeface="Calibri" panose="020F0502020204030204" pitchFamily="34" charset="0"/>
              </a:rPr>
              <a:t>Área </a:t>
            </a:r>
            <a:r>
              <a:rPr lang="es-SV" u="sng" dirty="0">
                <a:latin typeface="Calibri" panose="020F0502020204030204" pitchFamily="34" charset="0"/>
                <a:ea typeface="Times New Roman" panose="02020603050405020304" pitchFamily="18" charset="0"/>
                <a:cs typeface="Calibri" panose="020F0502020204030204" pitchFamily="34" charset="0"/>
              </a:rPr>
              <a:t>de Producción </a:t>
            </a:r>
            <a:r>
              <a:rPr lang="es-SV" u="sng" dirty="0" smtClean="0">
                <a:latin typeface="Calibri" panose="020F0502020204030204" pitchFamily="34" charset="0"/>
                <a:ea typeface="Times New Roman" panose="02020603050405020304" pitchFamily="18" charset="0"/>
                <a:cs typeface="Calibri" panose="020F0502020204030204" pitchFamily="34" charset="0"/>
              </a:rPr>
              <a:t>Audiovisual</a:t>
            </a:r>
          </a:p>
          <a:p>
            <a:pPr algn="just">
              <a:lnSpc>
                <a:spcPct val="115000"/>
              </a:lnSpc>
            </a:pPr>
            <a:r>
              <a:rPr lang="es-ES" i="1" dirty="0" smtClean="0">
                <a:latin typeface="Calibri" panose="020F0502020204030204" pitchFamily="34" charset="0"/>
                <a:ea typeface="Times New Roman" panose="02020603050405020304" pitchFamily="18" charset="0"/>
                <a:cs typeface="Calibri" panose="020F0502020204030204" pitchFamily="34" charset="0"/>
              </a:rPr>
              <a:t>Misalia Argentina Velásquez</a:t>
            </a:r>
            <a:endParaRPr lang="es-SV" i="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Producir </a:t>
            </a:r>
            <a:r>
              <a:rPr lang="es-SV" dirty="0">
                <a:latin typeface="Calibri" panose="020F0502020204030204" pitchFamily="34" charset="0"/>
                <a:ea typeface="Times New Roman" panose="02020603050405020304" pitchFamily="18" charset="0"/>
                <a:cs typeface="Calibri" panose="020F0502020204030204" pitchFamily="34" charset="0"/>
              </a:rPr>
              <a:t>programas y material audiovisual que contribuyan al desarrollo de los planes, programas y proyectos del </a:t>
            </a:r>
            <a:r>
              <a:rPr lang="es-SV" dirty="0" smtClean="0">
                <a:latin typeface="Calibri" panose="020F0502020204030204" pitchFamily="34" charset="0"/>
                <a:ea typeface="Times New Roman" panose="02020603050405020304" pitchFamily="18" charset="0"/>
                <a:cs typeface="Calibri" panose="020F0502020204030204" pitchFamily="34" charset="0"/>
              </a:rPr>
              <a:t>MAG</a:t>
            </a:r>
          </a:p>
          <a:p>
            <a:pPr algn="just">
              <a:lnSpc>
                <a:spcPct val="115000"/>
              </a:lnSpc>
            </a:pPr>
            <a:endParaRPr lang="es-SV" sz="1000" dirty="0">
              <a:latin typeface="Calibri" panose="020F0502020204030204" pitchFamily="34" charset="0"/>
              <a:ea typeface="Times New Roman" panose="02020603050405020304" pitchFamily="18" charset="0"/>
              <a:cs typeface="Calibri" pitchFamily="34" charset="0"/>
            </a:endParaRPr>
          </a:p>
          <a:p>
            <a:pPr algn="just">
              <a:lnSpc>
                <a:spcPct val="115000"/>
              </a:lnSpc>
            </a:pPr>
            <a:r>
              <a:rPr lang="es-SV" u="sng" dirty="0">
                <a:latin typeface="Calibri" panose="020F0502020204030204" pitchFamily="34" charset="0"/>
                <a:ea typeface="Times New Roman" panose="02020603050405020304" pitchFamily="18" charset="0"/>
                <a:cs typeface="Calibri" panose="020F0502020204030204" pitchFamily="34" charset="0"/>
              </a:rPr>
              <a:t>Área de Producción </a:t>
            </a:r>
            <a:r>
              <a:rPr lang="es-SV" u="sng" dirty="0" smtClean="0">
                <a:latin typeface="Calibri" panose="020F0502020204030204" pitchFamily="34" charset="0"/>
                <a:ea typeface="Times New Roman" panose="02020603050405020304" pitchFamily="18" charset="0"/>
                <a:cs typeface="Calibri" panose="020F0502020204030204" pitchFamily="34" charset="0"/>
              </a:rPr>
              <a:t>Multimedia</a:t>
            </a:r>
            <a:r>
              <a:rPr lang="es-SV" dirty="0" smtClean="0">
                <a:latin typeface="Calibri" panose="020F0502020204030204" pitchFamily="34" charset="0"/>
                <a:ea typeface="Times New Roman" panose="02020603050405020304" pitchFamily="18" charset="0"/>
                <a:cs typeface="Calibri" panose="020F0502020204030204" pitchFamily="34" charset="0"/>
              </a:rPr>
              <a:t>: sin definir</a:t>
            </a:r>
          </a:p>
          <a:p>
            <a:pPr algn="just">
              <a:lnSpc>
                <a:spcPct val="115000"/>
              </a:lnSpc>
            </a:pPr>
            <a:r>
              <a:rPr lang="es-SV" dirty="0" smtClean="0">
                <a:latin typeface="Calibri" panose="020F0502020204030204" pitchFamily="34" charset="0"/>
                <a:ea typeface="Times New Roman" panose="02020603050405020304" pitchFamily="18" charset="0"/>
                <a:cs typeface="Calibri" panose="020F0502020204030204" pitchFamily="34" charset="0"/>
              </a:rPr>
              <a:t>Planificar</a:t>
            </a:r>
            <a:r>
              <a:rPr lang="es-SV" dirty="0">
                <a:latin typeface="Calibri" panose="020F0502020204030204" pitchFamily="34" charset="0"/>
                <a:ea typeface="Times New Roman" panose="02020603050405020304" pitchFamily="18" charset="0"/>
                <a:cs typeface="Calibri" panose="020F0502020204030204" pitchFamily="34" charset="0"/>
              </a:rPr>
              <a:t>, diseñar e implementar las plataformas tecnológicas necesarias para divulgar y publicitar la información producida por la ODC a través de medios </a:t>
            </a:r>
            <a:r>
              <a:rPr lang="es-SV" dirty="0" smtClean="0">
                <a:latin typeface="Calibri" panose="020F0502020204030204" pitchFamily="34" charset="0"/>
                <a:ea typeface="Times New Roman" panose="02020603050405020304" pitchFamily="18" charset="0"/>
                <a:cs typeface="Calibri" panose="020F0502020204030204" pitchFamily="34" charset="0"/>
              </a:rPr>
              <a:t>digitales</a:t>
            </a:r>
          </a:p>
          <a:p>
            <a:pPr algn="just"/>
            <a:endParaRPr lang="es-ES" sz="1000" dirty="0" smtClean="0">
              <a:latin typeface="Calibri" panose="020F0502020204030204" pitchFamily="34" charset="0"/>
              <a:cs typeface="Calibri" panose="020F0502020204030204" pitchFamily="34" charset="0"/>
            </a:endParaRPr>
          </a:p>
          <a:p>
            <a:r>
              <a:rPr lang="es-ES" u="sng" dirty="0" smtClean="0">
                <a:latin typeface="Calibri" panose="020F0502020204030204" pitchFamily="34" charset="0"/>
                <a:cs typeface="Calibri" panose="020F0502020204030204" pitchFamily="34" charset="0"/>
              </a:rPr>
              <a:t>Coordinador de </a:t>
            </a:r>
            <a:r>
              <a:rPr lang="es-ES" u="sng" dirty="0" err="1" smtClean="0">
                <a:latin typeface="Calibri" panose="020F0502020204030204" pitchFamily="34" charset="0"/>
                <a:cs typeface="Calibri" panose="020F0502020204030204" pitchFamily="34" charset="0"/>
              </a:rPr>
              <a:t>CopyWrite</a:t>
            </a:r>
            <a:r>
              <a:rPr lang="es-ES" i="1" dirty="0" smtClean="0">
                <a:latin typeface="Calibri" panose="020F0502020204030204" pitchFamily="34" charset="0"/>
                <a:cs typeface="Calibri" panose="020F0502020204030204" pitchFamily="34" charset="0"/>
              </a:rPr>
              <a:t>: </a:t>
            </a:r>
            <a:r>
              <a:rPr lang="es-ES" i="1" dirty="0">
                <a:latin typeface="Calibri" panose="020F0502020204030204" pitchFamily="34" charset="0"/>
                <a:cs typeface="Calibri" panose="020F0502020204030204" pitchFamily="34" charset="0"/>
              </a:rPr>
              <a:t> </a:t>
            </a:r>
            <a:r>
              <a:rPr lang="es-ES" i="1" dirty="0" smtClean="0">
                <a:latin typeface="Calibri" panose="020F0502020204030204" pitchFamily="34" charset="0"/>
                <a:cs typeface="Calibri" panose="020F0502020204030204" pitchFamily="34" charset="0"/>
              </a:rPr>
              <a:t>Erick Alfredo García Salguero</a:t>
            </a:r>
          </a:p>
          <a:p>
            <a:pPr algn="just"/>
            <a:r>
              <a:rPr lang="es-SV" dirty="0">
                <a:latin typeface="Calibri" pitchFamily="34" charset="0"/>
                <a:cs typeface="Calibri" pitchFamily="34" charset="0"/>
              </a:rPr>
              <a:t>Elevar la publicidad del ministerio de agricultura y ganadería a través de la creación de texto publicitario, estratégico y persuasivo en los medios digitales actuales, regidos por una línea gubernamental a través de la secretaria de comunicaciones de la presidencia, con el fin de fortalecer la percepción e imagen comunicacional de dicha </a:t>
            </a:r>
            <a:r>
              <a:rPr lang="es-SV" dirty="0" smtClean="0">
                <a:latin typeface="Calibri" pitchFamily="34" charset="0"/>
                <a:cs typeface="Calibri" pitchFamily="34" charset="0"/>
              </a:rPr>
              <a:t>institución</a:t>
            </a:r>
          </a:p>
          <a:p>
            <a:pPr algn="just"/>
            <a:endParaRPr lang="es-ES" sz="1000" dirty="0">
              <a:latin typeface="Calibri" pitchFamily="34" charset="0"/>
              <a:cs typeface="Calibri" pitchFamily="34" charset="0"/>
            </a:endParaRPr>
          </a:p>
          <a:p>
            <a:pPr algn="just"/>
            <a:r>
              <a:rPr lang="es-ES" u="sng" dirty="0" smtClean="0">
                <a:latin typeface="Calibri" pitchFamily="34" charset="0"/>
                <a:cs typeface="Calibri" pitchFamily="34" charset="0"/>
              </a:rPr>
              <a:t>Coordinador de Publicidad</a:t>
            </a:r>
            <a:r>
              <a:rPr lang="es-ES" dirty="0" smtClean="0">
                <a:latin typeface="Calibri" pitchFamily="34" charset="0"/>
                <a:cs typeface="Calibri" pitchFamily="34" charset="0"/>
              </a:rPr>
              <a:t>: </a:t>
            </a:r>
            <a:r>
              <a:rPr lang="es-ES" i="1" dirty="0" smtClean="0">
                <a:latin typeface="Calibri" pitchFamily="34" charset="0"/>
                <a:cs typeface="Calibri" pitchFamily="34" charset="0"/>
              </a:rPr>
              <a:t>Natalia Milena Pacheco Velásquez</a:t>
            </a:r>
          </a:p>
          <a:p>
            <a:pPr algn="just"/>
            <a:r>
              <a:rPr lang="es-ES" dirty="0">
                <a:latin typeface="Calibri" pitchFamily="34" charset="0"/>
                <a:cs typeface="Calibri" pitchFamily="34" charset="0"/>
              </a:rPr>
              <a:t>Coordinar el accionar </a:t>
            </a:r>
            <a:r>
              <a:rPr lang="es-ES" dirty="0" smtClean="0">
                <a:latin typeface="Calibri" pitchFamily="34" charset="0"/>
                <a:cs typeface="Calibri" pitchFamily="34" charset="0"/>
              </a:rPr>
              <a:t>área con </a:t>
            </a:r>
            <a:r>
              <a:rPr lang="es-ES" dirty="0">
                <a:latin typeface="Calibri" pitchFamily="34" charset="0"/>
                <a:cs typeface="Calibri" pitchFamily="34" charset="0"/>
              </a:rPr>
              <a:t>la planificación y ejecución de actividades relacionadas a la Publicidad, en línea con </a:t>
            </a:r>
            <a:r>
              <a:rPr lang="es-ES" dirty="0" smtClean="0">
                <a:latin typeface="Calibri" pitchFamily="34" charset="0"/>
                <a:cs typeface="Calibri" pitchFamily="34" charset="0"/>
              </a:rPr>
              <a:t>el </a:t>
            </a:r>
            <a:r>
              <a:rPr lang="es-ES" dirty="0">
                <a:latin typeface="Calibri" pitchFamily="34" charset="0"/>
                <a:cs typeface="Calibri" pitchFamily="34" charset="0"/>
              </a:rPr>
              <a:t>Plan Operativo Anual de la </a:t>
            </a:r>
            <a:r>
              <a:rPr lang="es-ES" dirty="0" smtClean="0">
                <a:latin typeface="Calibri" pitchFamily="34" charset="0"/>
                <a:cs typeface="Calibri" pitchFamily="34" charset="0"/>
              </a:rPr>
              <a:t>unidad </a:t>
            </a:r>
            <a:r>
              <a:rPr lang="es-ES" dirty="0">
                <a:latin typeface="Calibri" pitchFamily="34" charset="0"/>
                <a:cs typeface="Calibri" pitchFamily="34" charset="0"/>
              </a:rPr>
              <a:t>y los lineamientos operativos de la jefatura, conforme a la normativa establecida, con el fin de fortalecer la imagen y percepción comunicacional del Ministerio de Agricultura y Ganadería</a:t>
            </a:r>
            <a:r>
              <a:rPr lang="es-ES" dirty="0" smtClean="0">
                <a:latin typeface="Calibri" pitchFamily="34" charset="0"/>
                <a:cs typeface="Calibri" pitchFamily="34" charset="0"/>
              </a:rPr>
              <a:t>.</a:t>
            </a:r>
          </a:p>
          <a:p>
            <a:pPr algn="just"/>
            <a:endParaRPr lang="es-ES" sz="1000" dirty="0">
              <a:latin typeface="Calibri" pitchFamily="34" charset="0"/>
              <a:cs typeface="Calibri" pitchFamily="34" charset="0"/>
            </a:endParaRPr>
          </a:p>
          <a:p>
            <a:pPr algn="just"/>
            <a:r>
              <a:rPr lang="es-ES" u="sng" dirty="0" smtClean="0">
                <a:latin typeface="Calibri" pitchFamily="34" charset="0"/>
                <a:cs typeface="Calibri" pitchFamily="34" charset="0"/>
              </a:rPr>
              <a:t>Coordinador de Redes Sociales: </a:t>
            </a:r>
            <a:r>
              <a:rPr lang="es-ES" dirty="0" smtClean="0">
                <a:latin typeface="Calibri" pitchFamily="34" charset="0"/>
                <a:cs typeface="Calibri" pitchFamily="34" charset="0"/>
              </a:rPr>
              <a:t>sin definir</a:t>
            </a:r>
            <a:endParaRPr lang="es-ES" i="1" dirty="0" smtClean="0">
              <a:latin typeface="Calibri" pitchFamily="34" charset="0"/>
              <a:cs typeface="Calibri" pitchFamily="34" charset="0"/>
            </a:endParaRPr>
          </a:p>
          <a:p>
            <a:pPr algn="just"/>
            <a:r>
              <a:rPr lang="es-ES" dirty="0">
                <a:latin typeface="Calibri" pitchFamily="34" charset="0"/>
                <a:cs typeface="Calibri" pitchFamily="34" charset="0"/>
              </a:rPr>
              <a:t>Coordinar campañas virales, liderar crisis de reputación y tomar decisiones, definir campañas a realizar en las redes sociales y las tácticas a seguir en las mismas, Coordinar el accionar del departamento, con la planificación y ejecución de actividades relacionadas a la publicidad y mercadeo digital, en línea con la ejecución del Plan Operativo Anual de la dependencia y los lineamientos operativos de la jefatura, conforme a la normativa establecida, con el fin de fortalecer la imagen y percepción comunicacional del Ministerio de Agricultura y Ganadería.</a:t>
            </a:r>
            <a:endParaRPr lang="es-SV" dirty="0">
              <a:latin typeface="Calibri" pitchFamily="34" charset="0"/>
              <a:cs typeface="Calibri" pitchFamily="34" charset="0"/>
            </a:endParaRPr>
          </a:p>
        </p:txBody>
      </p:sp>
    </p:spTree>
    <p:extLst>
      <p:ext uri="{BB962C8B-B14F-4D97-AF65-F5344CB8AC3E}">
        <p14:creationId xmlns:p14="http://schemas.microsoft.com/office/powerpoint/2010/main" val="104302231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1485</Words>
  <Application>Microsoft Office PowerPoint</Application>
  <PresentationFormat>Presentación en pantalla (4:3)</PresentationFormat>
  <Paragraphs>572</Paragraphs>
  <Slides>35</Slides>
  <Notes>2</Notes>
  <HiddenSlides>0</HiddenSlides>
  <MMClips>0</MMClips>
  <ScaleCrop>false</ScaleCrop>
  <HeadingPairs>
    <vt:vector size="4" baseType="variant">
      <vt:variant>
        <vt:lpstr>Tema</vt:lpstr>
      </vt:variant>
      <vt:variant>
        <vt:i4>2</vt:i4>
      </vt:variant>
      <vt:variant>
        <vt:lpstr>Títulos de diapositiva</vt:lpstr>
      </vt:variant>
      <vt:variant>
        <vt:i4>35</vt:i4>
      </vt:variant>
    </vt:vector>
  </HeadingPairs>
  <TitlesOfParts>
    <vt:vector size="37" baseType="lpstr">
      <vt:lpstr>1_Tema de Office</vt:lpstr>
      <vt:lpstr>Integral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Patricia Sanchez Cruz</dc:creator>
  <cp:lastModifiedBy>Ana Patricia Sanchez Cruz</cp:lastModifiedBy>
  <cp:revision>162</cp:revision>
  <cp:lastPrinted>2017-09-07T19:59:43Z</cp:lastPrinted>
  <dcterms:modified xsi:type="dcterms:W3CDTF">2021-02-16T21:34:24Z</dcterms:modified>
</cp:coreProperties>
</file>