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 id="2147483672" r:id="rId2"/>
  </p:sldMasterIdLst>
  <p:notesMasterIdLst>
    <p:notesMasterId r:id="rId38"/>
  </p:notesMasterIdLst>
  <p:handoutMasterIdLst>
    <p:handoutMasterId r:id="rId39"/>
  </p:handoutMasterIdLst>
  <p:sldIdLst>
    <p:sldId id="256" r:id="rId3"/>
    <p:sldId id="258" r:id="rId4"/>
    <p:sldId id="259" r:id="rId5"/>
    <p:sldId id="260" r:id="rId6"/>
    <p:sldId id="261" r:id="rId7"/>
    <p:sldId id="262" r:id="rId8"/>
    <p:sldId id="263" r:id="rId9"/>
    <p:sldId id="264" r:id="rId10"/>
    <p:sldId id="265" r:id="rId11"/>
    <p:sldId id="266" r:id="rId12"/>
    <p:sldId id="267" r:id="rId13"/>
    <p:sldId id="268" r:id="rId14"/>
    <p:sldId id="275" r:id="rId15"/>
    <p:sldId id="276" r:id="rId16"/>
    <p:sldId id="277" r:id="rId17"/>
    <p:sldId id="278" r:id="rId18"/>
    <p:sldId id="269" r:id="rId19"/>
    <p:sldId id="270" r:id="rId20"/>
    <p:sldId id="271" r:id="rId21"/>
    <p:sldId id="272" r:id="rId22"/>
    <p:sldId id="273" r:id="rId23"/>
    <p:sldId id="274" r:id="rId24"/>
    <p:sldId id="279" r:id="rId25"/>
    <p:sldId id="280" r:id="rId26"/>
    <p:sldId id="287" r:id="rId27"/>
    <p:sldId id="288" r:id="rId28"/>
    <p:sldId id="289" r:id="rId29"/>
    <p:sldId id="281" r:id="rId30"/>
    <p:sldId id="282" r:id="rId31"/>
    <p:sldId id="291" r:id="rId32"/>
    <p:sldId id="283" r:id="rId33"/>
    <p:sldId id="284" r:id="rId34"/>
    <p:sldId id="285" r:id="rId35"/>
    <p:sldId id="290" r:id="rId36"/>
    <p:sldId id="286" r:id="rId3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88" autoAdjust="0"/>
    <p:restoredTop sz="94737" autoAdjust="0"/>
  </p:normalViewPr>
  <p:slideViewPr>
    <p:cSldViewPr>
      <p:cViewPr>
        <p:scale>
          <a:sx n="80" d="100"/>
          <a:sy n="80" d="100"/>
        </p:scale>
        <p:origin x="-1074" y="-2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SV"/>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F9F51EF-2E04-4AFB-8E1A-8B166E09FEEC}" type="datetimeFigureOut">
              <a:rPr lang="es-SV" smtClean="0"/>
              <a:t>16/2/2021</a:t>
            </a:fld>
            <a:endParaRPr lang="es-SV"/>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SV"/>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25EC1B6-F05C-4B0B-96C0-17F4EB9E31F9}" type="slidenum">
              <a:rPr lang="es-SV" smtClean="0"/>
              <a:t>‹Nº›</a:t>
            </a:fld>
            <a:endParaRPr lang="es-SV"/>
          </a:p>
        </p:txBody>
      </p:sp>
    </p:spTree>
    <p:extLst>
      <p:ext uri="{BB962C8B-B14F-4D97-AF65-F5344CB8AC3E}">
        <p14:creationId xmlns:p14="http://schemas.microsoft.com/office/powerpoint/2010/main" val="14896660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Char char="●"/>
              <a:defRPr sz="1200" b="0" i="0" u="none" strike="noStrike" cap="none">
                <a:solidFill>
                  <a:schemeClr val="dk1"/>
                </a:solidFill>
                <a:latin typeface="Calibri"/>
                <a:ea typeface="Calibri"/>
                <a:cs typeface="Calibri"/>
                <a:sym typeface="Calibri"/>
              </a:defRPr>
            </a:lvl1pPr>
            <a:lvl2pPr marL="457200" marR="0" lvl="1" indent="0" algn="l" rtl="0">
              <a:spcBef>
                <a:spcPts val="0"/>
              </a:spcBef>
              <a:buChar char="○"/>
              <a:defRPr sz="1200" b="0" i="0" u="none" strike="noStrike" cap="none">
                <a:solidFill>
                  <a:schemeClr val="dk1"/>
                </a:solidFill>
                <a:latin typeface="Calibri"/>
                <a:ea typeface="Calibri"/>
                <a:cs typeface="Calibri"/>
                <a:sym typeface="Calibri"/>
              </a:defRPr>
            </a:lvl2pPr>
            <a:lvl3pPr marL="914400" marR="0" lvl="2" indent="0" algn="l" rtl="0">
              <a:spcBef>
                <a:spcPts val="0"/>
              </a:spcBef>
              <a:buChar char="■"/>
              <a:defRPr sz="1200" b="0" i="0" u="none" strike="noStrike" cap="none">
                <a:solidFill>
                  <a:schemeClr val="dk1"/>
                </a:solidFill>
                <a:latin typeface="Calibri"/>
                <a:ea typeface="Calibri"/>
                <a:cs typeface="Calibri"/>
                <a:sym typeface="Calibri"/>
              </a:defRPr>
            </a:lvl3pPr>
            <a:lvl4pPr marL="1371600" marR="0" lvl="3" indent="0" algn="l" rtl="0">
              <a:spcBef>
                <a:spcPts val="0"/>
              </a:spcBef>
              <a:buChar char="●"/>
              <a:defRPr sz="1200" b="0" i="0" u="none" strike="noStrike" cap="none">
                <a:solidFill>
                  <a:schemeClr val="dk1"/>
                </a:solidFill>
                <a:latin typeface="Calibri"/>
                <a:ea typeface="Calibri"/>
                <a:cs typeface="Calibri"/>
                <a:sym typeface="Calibri"/>
              </a:defRPr>
            </a:lvl4pPr>
            <a:lvl5pPr marL="1828800" marR="0" lvl="4" indent="0" algn="l" rtl="0">
              <a:spcBef>
                <a:spcPts val="0"/>
              </a:spcBef>
              <a:buChar char="○"/>
              <a:defRPr sz="1200" b="0" i="0" u="none" strike="noStrike" cap="none">
                <a:solidFill>
                  <a:schemeClr val="dk1"/>
                </a:solidFill>
                <a:latin typeface="Calibri"/>
                <a:ea typeface="Calibri"/>
                <a:cs typeface="Calibri"/>
                <a:sym typeface="Calibri"/>
              </a:defRPr>
            </a:lvl5pPr>
            <a:lvl6pPr marL="2286000" marR="0" lvl="5" indent="0" algn="l" rtl="0">
              <a:spcBef>
                <a:spcPts val="0"/>
              </a:spcBef>
              <a:buChar char="■"/>
              <a:defRPr sz="1200" b="0" i="0" u="none" strike="noStrike" cap="none">
                <a:solidFill>
                  <a:schemeClr val="dk1"/>
                </a:solidFill>
                <a:latin typeface="Calibri"/>
                <a:ea typeface="Calibri"/>
                <a:cs typeface="Calibri"/>
                <a:sym typeface="Calibri"/>
              </a:defRPr>
            </a:lvl6pPr>
            <a:lvl7pPr marL="2743200" marR="0" lvl="6" indent="0" algn="l" rtl="0">
              <a:spcBef>
                <a:spcPts val="0"/>
              </a:spcBef>
              <a:buChar char="●"/>
              <a:defRPr sz="1200" b="0" i="0" u="none" strike="noStrike" cap="none">
                <a:solidFill>
                  <a:schemeClr val="dk1"/>
                </a:solidFill>
                <a:latin typeface="Calibri"/>
                <a:ea typeface="Calibri"/>
                <a:cs typeface="Calibri"/>
                <a:sym typeface="Calibri"/>
              </a:defRPr>
            </a:lvl7pPr>
            <a:lvl8pPr marL="3200400" marR="0" lvl="7" indent="0" algn="l" rtl="0">
              <a:spcBef>
                <a:spcPts val="0"/>
              </a:spcBef>
              <a:buChar char="○"/>
              <a:defRPr sz="1200" b="0" i="0" u="none" strike="noStrike" cap="none">
                <a:solidFill>
                  <a:schemeClr val="dk1"/>
                </a:solidFill>
                <a:latin typeface="Calibri"/>
                <a:ea typeface="Calibri"/>
                <a:cs typeface="Calibri"/>
                <a:sym typeface="Calibri"/>
              </a:defRPr>
            </a:lvl8pPr>
            <a:lvl9pPr marL="3657600" marR="0" lvl="8" indent="0" algn="l" rtl="0">
              <a:spcBef>
                <a:spcPts val="0"/>
              </a:spcBef>
              <a:buChar char="■"/>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s-SV" sz="1200" b="0" i="0" u="none" strike="noStrike" cap="none">
                <a:solidFill>
                  <a:schemeClr val="dk1"/>
                </a:solidFill>
                <a:latin typeface="Calibri"/>
                <a:ea typeface="Calibri"/>
                <a:cs typeface="Calibri"/>
                <a:sym typeface="Calibri"/>
              </a:rPr>
              <a:t>‹Nº›</a:t>
            </a:fld>
            <a:endParaRPr lang="es-SV"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6434795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85163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78" name="Shape 1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4847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Shape 90"/>
        <p:cNvGrpSpPr/>
        <p:nvPr/>
      </p:nvGrpSpPr>
      <p:grpSpPr>
        <a:xfrm>
          <a:off x="0" y="0"/>
          <a:ext cx="0" cy="0"/>
          <a:chOff x="0" y="0"/>
          <a:chExt cx="0" cy="0"/>
        </a:xfrm>
      </p:grpSpPr>
      <p:sp>
        <p:nvSpPr>
          <p:cNvPr id="91" name="Shape 91"/>
          <p:cNvSpPr txBox="1">
            <a:spLocks noGrp="1"/>
          </p:cNvSpPr>
          <p:nvPr>
            <p:ph type="dt" idx="10"/>
          </p:nvPr>
        </p:nvSpPr>
        <p:spPr>
          <a:xfrm>
            <a:off x="457200" y="6356351"/>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fld id="{64DCD8B2-A039-48C7-A8BA-9B99CD44F2DA}" type="datetime1">
              <a:rPr lang="es-SV" smtClean="0"/>
              <a:t>16/2/2021</a:t>
            </a:fld>
            <a:endParaRPr/>
          </a:p>
        </p:txBody>
      </p:sp>
      <p:sp>
        <p:nvSpPr>
          <p:cNvPr id="92" name="Shape 92"/>
          <p:cNvSpPr txBox="1">
            <a:spLocks noGrp="1"/>
          </p:cNvSpPr>
          <p:nvPr>
            <p:ph type="ftr" idx="11"/>
          </p:nvPr>
        </p:nvSpPr>
        <p:spPr>
          <a:xfrm>
            <a:off x="3124200" y="6356351"/>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93" name="Shape 93"/>
          <p:cNvSpPr txBox="1">
            <a:spLocks noGrp="1"/>
          </p:cNvSpPr>
          <p:nvPr>
            <p:ph type="sldNum" idx="12"/>
          </p:nvPr>
        </p:nvSpPr>
        <p:spPr>
          <a:xfrm>
            <a:off x="6553202" y="6356351"/>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SV" sz="1200">
                <a:solidFill>
                  <a:srgbClr val="888888"/>
                </a:solidFill>
                <a:latin typeface="Calibri"/>
                <a:ea typeface="Calibri"/>
                <a:cs typeface="Calibri"/>
                <a:sym typeface="Calibri"/>
              </a:rPr>
              <a:t>‹Nº›</a:t>
            </a:fld>
            <a:endParaRPr lang="es-SV" sz="1200">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ítulo y texto vertical">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49" name="Shape 149"/>
          <p:cNvSpPr txBox="1">
            <a:spLocks noGrp="1"/>
          </p:cNvSpPr>
          <p:nvPr>
            <p:ph type="body" idx="1"/>
          </p:nvPr>
        </p:nvSpPr>
        <p:spPr>
          <a:xfrm rot="5400000">
            <a:off x="2309020" y="-251618"/>
            <a:ext cx="4525963" cy="8229600"/>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50" name="Shape 150"/>
          <p:cNvSpPr txBox="1">
            <a:spLocks noGrp="1"/>
          </p:cNvSpPr>
          <p:nvPr>
            <p:ph type="dt" idx="10"/>
          </p:nvPr>
        </p:nvSpPr>
        <p:spPr>
          <a:xfrm>
            <a:off x="457200" y="6356351"/>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fld id="{7AF2889D-11B6-4C51-AF4B-02340374201E}" type="datetime1">
              <a:rPr lang="es-SV" smtClean="0"/>
              <a:t>16/2/2021</a:t>
            </a:fld>
            <a:endParaRPr/>
          </a:p>
        </p:txBody>
      </p:sp>
      <p:sp>
        <p:nvSpPr>
          <p:cNvPr id="151" name="Shape 151"/>
          <p:cNvSpPr txBox="1">
            <a:spLocks noGrp="1"/>
          </p:cNvSpPr>
          <p:nvPr>
            <p:ph type="ftr" idx="11"/>
          </p:nvPr>
        </p:nvSpPr>
        <p:spPr>
          <a:xfrm>
            <a:off x="3124200" y="6356351"/>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52" name="Shape 152"/>
          <p:cNvSpPr txBox="1">
            <a:spLocks noGrp="1"/>
          </p:cNvSpPr>
          <p:nvPr>
            <p:ph type="sldNum" idx="12"/>
          </p:nvPr>
        </p:nvSpPr>
        <p:spPr>
          <a:xfrm>
            <a:off x="6553202" y="6356351"/>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SV" sz="1200">
                <a:solidFill>
                  <a:srgbClr val="888888"/>
                </a:solidFill>
                <a:latin typeface="Calibri"/>
                <a:ea typeface="Calibri"/>
                <a:cs typeface="Calibri"/>
                <a:sym typeface="Calibri"/>
              </a:rPr>
              <a:t>‹Nº›</a:t>
            </a:fld>
            <a:endParaRPr lang="es-SV" sz="1200">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Título vertical y texto">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rot="5400000">
            <a:off x="4732339" y="2171700"/>
            <a:ext cx="5851525" cy="20574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55" name="Shape 155"/>
          <p:cNvSpPr txBox="1">
            <a:spLocks noGrp="1"/>
          </p:cNvSpPr>
          <p:nvPr>
            <p:ph type="body" idx="1"/>
          </p:nvPr>
        </p:nvSpPr>
        <p:spPr>
          <a:xfrm rot="5400000">
            <a:off x="541337" y="190501"/>
            <a:ext cx="5851525" cy="6019799"/>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56" name="Shape 156"/>
          <p:cNvSpPr txBox="1">
            <a:spLocks noGrp="1"/>
          </p:cNvSpPr>
          <p:nvPr>
            <p:ph type="dt" idx="10"/>
          </p:nvPr>
        </p:nvSpPr>
        <p:spPr>
          <a:xfrm>
            <a:off x="457200" y="6356351"/>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fld id="{ACA32AEB-1571-4AD9-830E-9D97C99E6299}" type="datetime1">
              <a:rPr lang="es-SV" smtClean="0"/>
              <a:t>16/2/2021</a:t>
            </a:fld>
            <a:endParaRPr/>
          </a:p>
        </p:txBody>
      </p:sp>
      <p:sp>
        <p:nvSpPr>
          <p:cNvPr id="157" name="Shape 157"/>
          <p:cNvSpPr txBox="1">
            <a:spLocks noGrp="1"/>
          </p:cNvSpPr>
          <p:nvPr>
            <p:ph type="ftr" idx="11"/>
          </p:nvPr>
        </p:nvSpPr>
        <p:spPr>
          <a:xfrm>
            <a:off x="3124200" y="6356351"/>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58" name="Shape 158"/>
          <p:cNvSpPr txBox="1">
            <a:spLocks noGrp="1"/>
          </p:cNvSpPr>
          <p:nvPr>
            <p:ph type="sldNum" idx="12"/>
          </p:nvPr>
        </p:nvSpPr>
        <p:spPr>
          <a:xfrm>
            <a:off x="6553202" y="6356351"/>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SV" sz="1200">
                <a:solidFill>
                  <a:srgbClr val="888888"/>
                </a:solidFill>
                <a:latin typeface="Calibri"/>
                <a:ea typeface="Calibri"/>
                <a:cs typeface="Calibri"/>
                <a:sym typeface="Calibri"/>
              </a:rPr>
              <a:t>‹Nº›</a:t>
            </a:fld>
            <a:endParaRPr lang="es-SV" sz="1200">
              <a:solidFill>
                <a:srgbClr val="888888"/>
              </a:solidFill>
              <a:latin typeface="Calibri"/>
              <a:ea typeface="Calibri"/>
              <a:cs typeface="Calibri"/>
              <a:sym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70241C36-44C9-4103-8058-3F05D6DD4765}" type="datetime1">
              <a:rPr lang="es-SV" smtClean="0"/>
              <a:t>16/2/2021</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s-SV" sz="900" smtClean="0">
                <a:solidFill>
                  <a:srgbClr val="888888"/>
                </a:solidFill>
                <a:latin typeface="Calibri"/>
                <a:ea typeface="Calibri"/>
                <a:cs typeface="Calibri"/>
                <a:sym typeface="Calibri"/>
              </a:rPr>
              <a:t>‹Nº›</a:t>
            </a:fld>
            <a:endParaRPr lang="es-SV" sz="900">
              <a:solidFill>
                <a:srgbClr val="888888"/>
              </a:solidFill>
              <a:latin typeface="Calibri"/>
              <a:ea typeface="Calibri"/>
              <a:cs typeface="Calibri"/>
              <a:sym typeface="Calibri"/>
            </a:endParaRP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44520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2169111-B07B-40E0-ABB4-2D7B92A31CE6}" type="datetime1">
              <a:rPr lang="es-SV" smtClean="0"/>
              <a:t>16/2/2021</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s-SV" sz="900" smtClean="0">
                <a:solidFill>
                  <a:srgbClr val="888888"/>
                </a:solidFill>
                <a:latin typeface="Calibri"/>
                <a:ea typeface="Calibri"/>
                <a:cs typeface="Calibri"/>
                <a:sym typeface="Calibri"/>
              </a:rPr>
              <a:t>‹Nº›</a:t>
            </a:fld>
            <a:endParaRPr lang="es-SV" sz="9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911565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D7D45F9-F205-4B32-A4A9-DF91871AB2A8}" type="datetime1">
              <a:rPr lang="es-SV" smtClean="0"/>
              <a:t>16/2/2021</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s-SV" sz="900" smtClean="0">
                <a:solidFill>
                  <a:srgbClr val="888888"/>
                </a:solidFill>
                <a:latin typeface="Calibri"/>
                <a:ea typeface="Calibri"/>
                <a:cs typeface="Calibri"/>
                <a:sym typeface="Calibri"/>
              </a:rPr>
              <a:t>‹Nº›</a:t>
            </a:fld>
            <a:endParaRPr lang="es-SV" sz="900">
              <a:solidFill>
                <a:srgbClr val="888888"/>
              </a:solidFill>
              <a:latin typeface="Calibri"/>
              <a:ea typeface="Calibri"/>
              <a:cs typeface="Calibri"/>
              <a:sym typeface="Calibri"/>
            </a:endParaRP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9582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7274C90-0E80-497A-8CD6-B84F0D018F9C}" type="datetime1">
              <a:rPr lang="es-SV" smtClean="0"/>
              <a:t>16/2/2021</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s-SV" sz="900" smtClean="0">
                <a:solidFill>
                  <a:srgbClr val="888888"/>
                </a:solidFill>
                <a:latin typeface="Calibri"/>
                <a:ea typeface="Calibri"/>
                <a:cs typeface="Calibri"/>
                <a:sym typeface="Calibri"/>
              </a:rPr>
              <a:t>‹Nº›</a:t>
            </a:fld>
            <a:endParaRPr lang="es-SV" sz="9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2290959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768096" y="2967788"/>
            <a:ext cx="356616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4491990" y="2967788"/>
            <a:ext cx="356616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3E8711C-126E-4B9F-8927-E4CBFC0BD37B}" type="datetime1">
              <a:rPr lang="es-SV" smtClean="0"/>
              <a:t>16/2/2021</a:t>
            </a:fld>
            <a:endParaRPr lang="es-SV"/>
          </a:p>
        </p:txBody>
      </p:sp>
      <p:sp>
        <p:nvSpPr>
          <p:cNvPr id="8" name="Footer Placeholder 7"/>
          <p:cNvSpPr>
            <a:spLocks noGrp="1"/>
          </p:cNvSpPr>
          <p:nvPr>
            <p:ph type="ftr" sz="quarter" idx="11"/>
          </p:nvPr>
        </p:nvSpPr>
        <p:spPr/>
        <p:txBody>
          <a:bodyPr/>
          <a:lstStyle/>
          <a:p>
            <a:endParaRPr lang="es-SV"/>
          </a:p>
        </p:txBody>
      </p:sp>
      <p:sp>
        <p:nvSpPr>
          <p:cNvPr id="9" name="Slide Number Placeholder 8"/>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s-SV" sz="900" smtClean="0">
                <a:solidFill>
                  <a:srgbClr val="888888"/>
                </a:solidFill>
                <a:latin typeface="Calibri"/>
                <a:ea typeface="Calibri"/>
                <a:cs typeface="Calibri"/>
                <a:sym typeface="Calibri"/>
              </a:rPr>
              <a:t>‹Nº›</a:t>
            </a:fld>
            <a:endParaRPr lang="es-SV" sz="9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1564823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78DAA96-6A43-4904-83BA-24B2F0A5D3A7}" type="datetime1">
              <a:rPr lang="es-SV" smtClean="0"/>
              <a:t>16/2/2021</a:t>
            </a:fld>
            <a:endParaRPr lang="es-SV"/>
          </a:p>
        </p:txBody>
      </p:sp>
      <p:sp>
        <p:nvSpPr>
          <p:cNvPr id="4" name="Footer Placeholder 3"/>
          <p:cNvSpPr>
            <a:spLocks noGrp="1"/>
          </p:cNvSpPr>
          <p:nvPr>
            <p:ph type="ftr" sz="quarter" idx="11"/>
          </p:nvPr>
        </p:nvSpPr>
        <p:spPr/>
        <p:txBody>
          <a:bodyPr/>
          <a:lstStyle/>
          <a:p>
            <a:endParaRPr lang="es-SV"/>
          </a:p>
        </p:txBody>
      </p:sp>
      <p:sp>
        <p:nvSpPr>
          <p:cNvPr id="5" name="Slide Number Placeholder 4"/>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s-SV" sz="900" smtClean="0">
                <a:solidFill>
                  <a:srgbClr val="888888"/>
                </a:solidFill>
                <a:latin typeface="Calibri"/>
                <a:ea typeface="Calibri"/>
                <a:cs typeface="Calibri"/>
                <a:sym typeface="Calibri"/>
              </a:rPr>
              <a:t>‹Nº›</a:t>
            </a:fld>
            <a:endParaRPr lang="es-SV" sz="9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5468548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0E26C7-C4E8-4391-8C0A-1E5FC118D61D}" type="datetime1">
              <a:rPr lang="es-SV" smtClean="0"/>
              <a:t>16/2/2021</a:t>
            </a:fld>
            <a:endParaRPr lang="es-SV"/>
          </a:p>
        </p:txBody>
      </p:sp>
      <p:sp>
        <p:nvSpPr>
          <p:cNvPr id="3" name="Footer Placeholder 2"/>
          <p:cNvSpPr>
            <a:spLocks noGrp="1"/>
          </p:cNvSpPr>
          <p:nvPr>
            <p:ph type="ftr" sz="quarter" idx="11"/>
          </p:nvPr>
        </p:nvSpPr>
        <p:spPr/>
        <p:txBody>
          <a:bodyPr/>
          <a:lstStyle/>
          <a:p>
            <a:endParaRPr lang="es-SV"/>
          </a:p>
        </p:txBody>
      </p:sp>
      <p:sp>
        <p:nvSpPr>
          <p:cNvPr id="4" name="Slide Number Placeholder 3"/>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s-SV" sz="900" b="0" i="0" u="none" strike="noStrike" cap="none" smtClean="0">
                <a:solidFill>
                  <a:srgbClr val="888888"/>
                </a:solidFill>
                <a:latin typeface="Calibri"/>
                <a:ea typeface="Calibri"/>
                <a:cs typeface="Calibri"/>
                <a:sym typeface="Calibri"/>
              </a:rPr>
              <a:t>‹Nº›</a:t>
            </a:fld>
            <a:endParaRPr lang="es-SV" sz="900" b="0" i="0" u="none" strike="noStrike" cap="none">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4616166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4F04315-13EF-4B9D-8C5E-FD527D7A1A72}" type="datetime1">
              <a:rPr lang="es-SV" smtClean="0"/>
              <a:t>16/2/2021</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s-SV" sz="900" smtClean="0">
                <a:solidFill>
                  <a:srgbClr val="888888"/>
                </a:solidFill>
                <a:latin typeface="Calibri"/>
                <a:ea typeface="Calibri"/>
                <a:cs typeface="Calibri"/>
                <a:sym typeface="Calibri"/>
              </a:rPr>
              <a:t>‹Nº›</a:t>
            </a:fld>
            <a:endParaRPr lang="es-SV" sz="9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225329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Shape 94"/>
        <p:cNvGrpSpPr/>
        <p:nvPr/>
      </p:nvGrpSpPr>
      <p:grpSpPr>
        <a:xfrm>
          <a:off x="0" y="0"/>
          <a:ext cx="0" cy="0"/>
          <a:chOff x="0" y="0"/>
          <a:chExt cx="0" cy="0"/>
        </a:xfrm>
      </p:grpSpPr>
      <p:sp>
        <p:nvSpPr>
          <p:cNvPr id="95" name="Shape 95"/>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96" name="Shape 96"/>
          <p:cNvSpPr txBox="1">
            <a:spLocks noGrp="1"/>
          </p:cNvSpPr>
          <p:nvPr>
            <p:ph type="subTitle" idx="1"/>
          </p:nvPr>
        </p:nvSpPr>
        <p:spPr>
          <a:xfrm>
            <a:off x="1371602" y="3886200"/>
            <a:ext cx="6400799" cy="1752600"/>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Calibri"/>
                <a:ea typeface="Calibri"/>
                <a:cs typeface="Calibri"/>
                <a:sym typeface="Calibri"/>
              </a:defRPr>
            </a:lvl1pPr>
            <a:lvl2pPr marL="457200" marR="0" lvl="1" indent="0" algn="ctr" rtl="0">
              <a:spcBef>
                <a:spcPts val="560"/>
              </a:spcBef>
              <a:buClr>
                <a:srgbClr val="888888"/>
              </a:buClr>
              <a:buFont typeface="Arial"/>
              <a:buNone/>
              <a:defRPr sz="2800" b="0" i="0" u="none" strike="noStrike" cap="none">
                <a:solidFill>
                  <a:srgbClr val="888888"/>
                </a:solidFill>
                <a:latin typeface="Calibri"/>
                <a:ea typeface="Calibri"/>
                <a:cs typeface="Calibri"/>
                <a:sym typeface="Calibri"/>
              </a:defRPr>
            </a:lvl2pPr>
            <a:lvl3pPr marL="914400" marR="0" lvl="2" indent="0" algn="ctr" rtl="0">
              <a:spcBef>
                <a:spcPts val="480"/>
              </a:spcBef>
              <a:buClr>
                <a:srgbClr val="888888"/>
              </a:buClr>
              <a:buFont typeface="Arial"/>
              <a:buNone/>
              <a:defRPr sz="2400" b="0" i="0" u="none" strike="noStrike" cap="none">
                <a:solidFill>
                  <a:srgbClr val="888888"/>
                </a:solidFill>
                <a:latin typeface="Calibri"/>
                <a:ea typeface="Calibri"/>
                <a:cs typeface="Calibri"/>
                <a:sym typeface="Calibri"/>
              </a:defRPr>
            </a:lvl3pPr>
            <a:lvl4pPr marL="1371600" marR="0" lvl="3"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4pPr>
            <a:lvl5pPr marL="1828800" marR="0" lvl="4"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97" name="Shape 97"/>
          <p:cNvSpPr txBox="1">
            <a:spLocks noGrp="1"/>
          </p:cNvSpPr>
          <p:nvPr>
            <p:ph type="dt" idx="10"/>
          </p:nvPr>
        </p:nvSpPr>
        <p:spPr>
          <a:xfrm>
            <a:off x="457200" y="6356351"/>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fld id="{B91BB7EE-6B44-4202-B245-052EFD7F5585}" type="datetime1">
              <a:rPr lang="es-SV" smtClean="0"/>
              <a:t>16/2/2021</a:t>
            </a:fld>
            <a:endParaRPr/>
          </a:p>
        </p:txBody>
      </p:sp>
      <p:sp>
        <p:nvSpPr>
          <p:cNvPr id="98" name="Shape 98"/>
          <p:cNvSpPr txBox="1">
            <a:spLocks noGrp="1"/>
          </p:cNvSpPr>
          <p:nvPr>
            <p:ph type="ftr" idx="11"/>
          </p:nvPr>
        </p:nvSpPr>
        <p:spPr>
          <a:xfrm>
            <a:off x="3124200" y="6356351"/>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99" name="Shape 99"/>
          <p:cNvSpPr txBox="1">
            <a:spLocks noGrp="1"/>
          </p:cNvSpPr>
          <p:nvPr>
            <p:ph type="sldNum" idx="12"/>
          </p:nvPr>
        </p:nvSpPr>
        <p:spPr>
          <a:xfrm>
            <a:off x="6553202" y="6356351"/>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SV" sz="1200">
                <a:solidFill>
                  <a:srgbClr val="888888"/>
                </a:solidFill>
                <a:latin typeface="Calibri"/>
                <a:ea typeface="Calibri"/>
                <a:cs typeface="Calibri"/>
                <a:sym typeface="Calibri"/>
              </a:rPr>
              <a:t>‹Nº›</a:t>
            </a:fld>
            <a:endParaRPr lang="es-SV" sz="1200">
              <a:solidFill>
                <a:srgbClr val="888888"/>
              </a:solidFill>
              <a:latin typeface="Calibri"/>
              <a:ea typeface="Calibri"/>
              <a:cs typeface="Calibri"/>
              <a:sym typeface="Calibri"/>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BCF39DD-A868-4305-9197-AA95F53CE705}" type="datetime1">
              <a:rPr lang="es-SV" smtClean="0"/>
              <a:t>16/2/2021</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s-SV" sz="900" smtClean="0">
                <a:solidFill>
                  <a:srgbClr val="888888"/>
                </a:solidFill>
                <a:latin typeface="Calibri"/>
                <a:ea typeface="Calibri"/>
                <a:cs typeface="Calibri"/>
                <a:sym typeface="Calibri"/>
              </a:rPr>
              <a:t>‹Nº›</a:t>
            </a:fld>
            <a:endParaRPr lang="es-SV" sz="900">
              <a:solidFill>
                <a:srgbClr val="888888"/>
              </a:solidFill>
              <a:latin typeface="Calibri"/>
              <a:ea typeface="Calibri"/>
              <a:cs typeface="Calibri"/>
              <a:sym typeface="Calibri"/>
            </a:endParaRPr>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56611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AB23356-48A5-4803-B3D3-7E8853A20CEF}" type="datetime1">
              <a:rPr lang="es-SV" smtClean="0"/>
              <a:t>16/2/2021</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s-SV" sz="900" smtClean="0">
                <a:solidFill>
                  <a:srgbClr val="888888"/>
                </a:solidFill>
                <a:latin typeface="Calibri"/>
                <a:ea typeface="Calibri"/>
                <a:cs typeface="Calibri"/>
                <a:sym typeface="Calibri"/>
              </a:rPr>
              <a:t>‹Nº›</a:t>
            </a:fld>
            <a:endParaRPr lang="es-SV" sz="9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9081761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883BF10-ED6F-4692-A7FF-62D19664D607}" type="datetime1">
              <a:rPr lang="es-SV" smtClean="0"/>
              <a:t>16/2/2021</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s-SV" sz="900" smtClean="0">
                <a:solidFill>
                  <a:srgbClr val="888888"/>
                </a:solidFill>
                <a:latin typeface="Calibri"/>
                <a:ea typeface="Calibri"/>
                <a:cs typeface="Calibri"/>
                <a:sym typeface="Calibri"/>
              </a:rPr>
              <a:t>‹Nº›</a:t>
            </a:fld>
            <a:endParaRPr lang="es-SV" sz="900">
              <a:solidFill>
                <a:srgbClr val="888888"/>
              </a:solidFill>
              <a:latin typeface="Calibri"/>
              <a:ea typeface="Calibri"/>
              <a:cs typeface="Calibri"/>
              <a:sym typeface="Calibri"/>
            </a:endParaRPr>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8148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02" name="Shape 102"/>
          <p:cNvSpPr txBox="1">
            <a:spLocks noGrp="1"/>
          </p:cNvSpPr>
          <p:nvPr>
            <p:ph type="body" idx="1"/>
          </p:nvPr>
        </p:nvSpPr>
        <p:spPr>
          <a:xfrm>
            <a:off x="457200" y="1600201"/>
            <a:ext cx="8229600" cy="4525963"/>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03" name="Shape 103"/>
          <p:cNvSpPr txBox="1">
            <a:spLocks noGrp="1"/>
          </p:cNvSpPr>
          <p:nvPr>
            <p:ph type="dt" idx="10"/>
          </p:nvPr>
        </p:nvSpPr>
        <p:spPr>
          <a:xfrm>
            <a:off x="457200" y="6356351"/>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fld id="{ABF309D9-66BF-41A4-A78F-81F7DBD7DD35}" type="datetime1">
              <a:rPr lang="es-SV" smtClean="0"/>
              <a:t>16/2/2021</a:t>
            </a:fld>
            <a:endParaRPr/>
          </a:p>
        </p:txBody>
      </p:sp>
      <p:sp>
        <p:nvSpPr>
          <p:cNvPr id="104" name="Shape 104"/>
          <p:cNvSpPr txBox="1">
            <a:spLocks noGrp="1"/>
          </p:cNvSpPr>
          <p:nvPr>
            <p:ph type="ftr" idx="11"/>
          </p:nvPr>
        </p:nvSpPr>
        <p:spPr>
          <a:xfrm>
            <a:off x="3124200" y="6356351"/>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05" name="Shape 105"/>
          <p:cNvSpPr txBox="1">
            <a:spLocks noGrp="1"/>
          </p:cNvSpPr>
          <p:nvPr>
            <p:ph type="sldNum" idx="12"/>
          </p:nvPr>
        </p:nvSpPr>
        <p:spPr>
          <a:xfrm>
            <a:off x="6553202" y="6356351"/>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SV" sz="1200">
                <a:solidFill>
                  <a:srgbClr val="888888"/>
                </a:solidFill>
                <a:latin typeface="Calibri"/>
                <a:ea typeface="Calibri"/>
                <a:cs typeface="Calibri"/>
                <a:sym typeface="Calibri"/>
              </a:rPr>
              <a:t>‹Nº›</a:t>
            </a:fld>
            <a:endParaRPr lang="es-SV" sz="120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Encabezado de sección">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spcBef>
                <a:spcPts val="0"/>
              </a:spcBef>
              <a:buClr>
                <a:schemeClr val="dk1"/>
              </a:buClr>
              <a:buFont typeface="Calibri"/>
              <a:buNone/>
              <a:defRPr sz="4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08" name="Shape 108"/>
          <p:cNvSpPr txBox="1">
            <a:spLocks noGrp="1"/>
          </p:cNvSpPr>
          <p:nvPr>
            <p:ph type="body" idx="1"/>
          </p:nvPr>
        </p:nvSpPr>
        <p:spPr>
          <a:xfrm>
            <a:off x="722312" y="2906714"/>
            <a:ext cx="7772400" cy="1500187"/>
          </a:xfrm>
          <a:prstGeom prst="rect">
            <a:avLst/>
          </a:prstGeom>
          <a:noFill/>
          <a:ln>
            <a:noFill/>
          </a:ln>
        </p:spPr>
        <p:txBody>
          <a:bodyPr lIns="91425" tIns="91425" rIns="91425" bIns="91425" anchor="b" anchorCtr="0"/>
          <a:lstStyle>
            <a:lvl1pPr marL="0" marR="0" lvl="0" indent="0" algn="l"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1pPr>
            <a:lvl2pPr marL="457200" marR="0" lvl="1" indent="0" algn="l" rtl="0">
              <a:spcBef>
                <a:spcPts val="360"/>
              </a:spcBef>
              <a:buClr>
                <a:srgbClr val="888888"/>
              </a:buClr>
              <a:buFont typeface="Arial"/>
              <a:buNone/>
              <a:defRPr sz="1800" b="0" i="0" u="none" strike="noStrike" cap="none">
                <a:solidFill>
                  <a:srgbClr val="888888"/>
                </a:solidFill>
                <a:latin typeface="Calibri"/>
                <a:ea typeface="Calibri"/>
                <a:cs typeface="Calibri"/>
                <a:sym typeface="Calibri"/>
              </a:defRPr>
            </a:lvl2pPr>
            <a:lvl3pPr marL="914400" marR="0" lvl="2" indent="0" algn="l" rtl="0">
              <a:spcBef>
                <a:spcPts val="320"/>
              </a:spcBef>
              <a:buClr>
                <a:srgbClr val="888888"/>
              </a:buClr>
              <a:buFont typeface="Arial"/>
              <a:buNone/>
              <a:defRPr sz="1600" b="0" i="0" u="none" strike="noStrike" cap="none">
                <a:solidFill>
                  <a:srgbClr val="888888"/>
                </a:solidFill>
                <a:latin typeface="Calibri"/>
                <a:ea typeface="Calibri"/>
                <a:cs typeface="Calibri"/>
                <a:sym typeface="Calibri"/>
              </a:defRPr>
            </a:lvl3pPr>
            <a:lvl4pPr marL="1371600" marR="0" lvl="3"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4pPr>
            <a:lvl5pPr marL="1828800" marR="0" lvl="4"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109" name="Shape 109"/>
          <p:cNvSpPr txBox="1">
            <a:spLocks noGrp="1"/>
          </p:cNvSpPr>
          <p:nvPr>
            <p:ph type="dt" idx="10"/>
          </p:nvPr>
        </p:nvSpPr>
        <p:spPr>
          <a:xfrm>
            <a:off x="457200" y="6356351"/>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fld id="{23E69F34-DA0B-4F26-AC27-83A62DC0232B}" type="datetime1">
              <a:rPr lang="es-SV" smtClean="0"/>
              <a:t>16/2/2021</a:t>
            </a:fld>
            <a:endParaRPr/>
          </a:p>
        </p:txBody>
      </p:sp>
      <p:sp>
        <p:nvSpPr>
          <p:cNvPr id="110" name="Shape 110"/>
          <p:cNvSpPr txBox="1">
            <a:spLocks noGrp="1"/>
          </p:cNvSpPr>
          <p:nvPr>
            <p:ph type="ftr" idx="11"/>
          </p:nvPr>
        </p:nvSpPr>
        <p:spPr>
          <a:xfrm>
            <a:off x="3124200" y="6356351"/>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11" name="Shape 111"/>
          <p:cNvSpPr txBox="1">
            <a:spLocks noGrp="1"/>
          </p:cNvSpPr>
          <p:nvPr>
            <p:ph type="sldNum" idx="12"/>
          </p:nvPr>
        </p:nvSpPr>
        <p:spPr>
          <a:xfrm>
            <a:off x="6553202" y="6356351"/>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SV" sz="1200">
                <a:solidFill>
                  <a:srgbClr val="888888"/>
                </a:solidFill>
                <a:latin typeface="Calibri"/>
                <a:ea typeface="Calibri"/>
                <a:cs typeface="Calibri"/>
                <a:sym typeface="Calibri"/>
              </a:rPr>
              <a:t>‹Nº›</a:t>
            </a:fld>
            <a:endParaRPr lang="es-SV" sz="120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Dos objetos">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4" name="Shape 114"/>
          <p:cNvSpPr txBox="1">
            <a:spLocks noGrp="1"/>
          </p:cNvSpPr>
          <p:nvPr>
            <p:ph type="body" idx="1"/>
          </p:nvPr>
        </p:nvSpPr>
        <p:spPr>
          <a:xfrm>
            <a:off x="457200" y="1600201"/>
            <a:ext cx="4038599" cy="4525963"/>
          </a:xfrm>
          <a:prstGeom prst="rect">
            <a:avLst/>
          </a:prstGeom>
          <a:noFill/>
          <a:ln>
            <a:noFill/>
          </a:ln>
        </p:spPr>
        <p:txBody>
          <a:bodyPr lIns="91425" tIns="91425" rIns="91425" bIns="91425" anchor="t" anchorCtr="0"/>
          <a:lstStyle>
            <a:lvl1pPr marL="342900" marR="0" lvl="0" indent="-16510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15" name="Shape 115"/>
          <p:cNvSpPr txBox="1">
            <a:spLocks noGrp="1"/>
          </p:cNvSpPr>
          <p:nvPr>
            <p:ph type="body" idx="2"/>
          </p:nvPr>
        </p:nvSpPr>
        <p:spPr>
          <a:xfrm>
            <a:off x="4648201" y="1600201"/>
            <a:ext cx="4038599" cy="4525963"/>
          </a:xfrm>
          <a:prstGeom prst="rect">
            <a:avLst/>
          </a:prstGeom>
          <a:noFill/>
          <a:ln>
            <a:noFill/>
          </a:ln>
        </p:spPr>
        <p:txBody>
          <a:bodyPr lIns="91425" tIns="91425" rIns="91425" bIns="91425" anchor="t" anchorCtr="0"/>
          <a:lstStyle>
            <a:lvl1pPr marL="342900" marR="0" lvl="0" indent="-16510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16" name="Shape 116"/>
          <p:cNvSpPr txBox="1">
            <a:spLocks noGrp="1"/>
          </p:cNvSpPr>
          <p:nvPr>
            <p:ph type="dt" idx="10"/>
          </p:nvPr>
        </p:nvSpPr>
        <p:spPr>
          <a:xfrm>
            <a:off x="457200" y="6356351"/>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fld id="{98F40113-0205-4BCA-BE20-FD8E5D00D85D}" type="datetime1">
              <a:rPr lang="es-SV" smtClean="0"/>
              <a:t>16/2/2021</a:t>
            </a:fld>
            <a:endParaRPr/>
          </a:p>
        </p:txBody>
      </p:sp>
      <p:sp>
        <p:nvSpPr>
          <p:cNvPr id="117" name="Shape 117"/>
          <p:cNvSpPr txBox="1">
            <a:spLocks noGrp="1"/>
          </p:cNvSpPr>
          <p:nvPr>
            <p:ph type="ftr" idx="11"/>
          </p:nvPr>
        </p:nvSpPr>
        <p:spPr>
          <a:xfrm>
            <a:off x="3124200" y="6356351"/>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18" name="Shape 118"/>
          <p:cNvSpPr txBox="1">
            <a:spLocks noGrp="1"/>
          </p:cNvSpPr>
          <p:nvPr>
            <p:ph type="sldNum" idx="12"/>
          </p:nvPr>
        </p:nvSpPr>
        <p:spPr>
          <a:xfrm>
            <a:off x="6553202" y="6356351"/>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SV" sz="1200">
                <a:solidFill>
                  <a:srgbClr val="888888"/>
                </a:solidFill>
                <a:latin typeface="Calibri"/>
                <a:ea typeface="Calibri"/>
                <a:cs typeface="Calibri"/>
                <a:sym typeface="Calibri"/>
              </a:rPr>
              <a:t>‹Nº›</a:t>
            </a:fld>
            <a:endParaRPr lang="es-SV" sz="120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ación">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21" name="Shape 121"/>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spcBef>
                <a:spcPts val="48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122" name="Shape 122"/>
          <p:cNvSpPr txBox="1">
            <a:spLocks noGrp="1"/>
          </p:cNvSpPr>
          <p:nvPr>
            <p:ph type="body" idx="2"/>
          </p:nvPr>
        </p:nvSpPr>
        <p:spPr>
          <a:xfrm>
            <a:off x="457200" y="2174876"/>
            <a:ext cx="4040187" cy="3951287"/>
          </a:xfrm>
          <a:prstGeom prst="rect">
            <a:avLst/>
          </a:prstGeom>
          <a:noFill/>
          <a:ln>
            <a:noFill/>
          </a:ln>
        </p:spPr>
        <p:txBody>
          <a:bodyPr lIns="91425" tIns="91425" rIns="91425" bIns="91425" anchor="t" anchorCtr="0"/>
          <a:lstStyle>
            <a:lvl1pPr marL="342900" marR="0" lvl="0" indent="-1905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123" name="Shape 123"/>
          <p:cNvSpPr txBox="1">
            <a:spLocks noGrp="1"/>
          </p:cNvSpPr>
          <p:nvPr>
            <p:ph type="body" idx="3"/>
          </p:nvPr>
        </p:nvSpPr>
        <p:spPr>
          <a:xfrm>
            <a:off x="4645026" y="1535112"/>
            <a:ext cx="4041775" cy="639762"/>
          </a:xfrm>
          <a:prstGeom prst="rect">
            <a:avLst/>
          </a:prstGeom>
          <a:noFill/>
          <a:ln>
            <a:noFill/>
          </a:ln>
        </p:spPr>
        <p:txBody>
          <a:bodyPr lIns="91425" tIns="91425" rIns="91425" bIns="91425" anchor="b" anchorCtr="0"/>
          <a:lstStyle>
            <a:lvl1pPr marL="0" marR="0" lvl="0" indent="0" algn="l" rtl="0">
              <a:spcBef>
                <a:spcPts val="48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124" name="Shape 124"/>
          <p:cNvSpPr txBox="1">
            <a:spLocks noGrp="1"/>
          </p:cNvSpPr>
          <p:nvPr>
            <p:ph type="body" idx="4"/>
          </p:nvPr>
        </p:nvSpPr>
        <p:spPr>
          <a:xfrm>
            <a:off x="4645026" y="2174876"/>
            <a:ext cx="4041775" cy="3951287"/>
          </a:xfrm>
          <a:prstGeom prst="rect">
            <a:avLst/>
          </a:prstGeom>
          <a:noFill/>
          <a:ln>
            <a:noFill/>
          </a:ln>
        </p:spPr>
        <p:txBody>
          <a:bodyPr lIns="91425" tIns="91425" rIns="91425" bIns="91425" anchor="t" anchorCtr="0"/>
          <a:lstStyle>
            <a:lvl1pPr marL="342900" marR="0" lvl="0" indent="-1905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125" name="Shape 125"/>
          <p:cNvSpPr txBox="1">
            <a:spLocks noGrp="1"/>
          </p:cNvSpPr>
          <p:nvPr>
            <p:ph type="dt" idx="10"/>
          </p:nvPr>
        </p:nvSpPr>
        <p:spPr>
          <a:xfrm>
            <a:off x="457200" y="6356351"/>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fld id="{44628406-EB5E-4B51-84EC-9E08347C0F3A}" type="datetime1">
              <a:rPr lang="es-SV" smtClean="0"/>
              <a:t>16/2/2021</a:t>
            </a:fld>
            <a:endParaRPr/>
          </a:p>
        </p:txBody>
      </p:sp>
      <p:sp>
        <p:nvSpPr>
          <p:cNvPr id="126" name="Shape 126"/>
          <p:cNvSpPr txBox="1">
            <a:spLocks noGrp="1"/>
          </p:cNvSpPr>
          <p:nvPr>
            <p:ph type="ftr" idx="11"/>
          </p:nvPr>
        </p:nvSpPr>
        <p:spPr>
          <a:xfrm>
            <a:off x="3124200" y="6356351"/>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27" name="Shape 127"/>
          <p:cNvSpPr txBox="1">
            <a:spLocks noGrp="1"/>
          </p:cNvSpPr>
          <p:nvPr>
            <p:ph type="sldNum" idx="12"/>
          </p:nvPr>
        </p:nvSpPr>
        <p:spPr>
          <a:xfrm>
            <a:off x="6553202" y="6356351"/>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SV" sz="1200">
                <a:solidFill>
                  <a:srgbClr val="888888"/>
                </a:solidFill>
                <a:latin typeface="Calibri"/>
                <a:ea typeface="Calibri"/>
                <a:cs typeface="Calibri"/>
                <a:sym typeface="Calibri"/>
              </a:rPr>
              <a:t>‹Nº›</a:t>
            </a:fld>
            <a:endParaRPr lang="es-SV" sz="120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Sólo el título">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30" name="Shape 130"/>
          <p:cNvSpPr txBox="1">
            <a:spLocks noGrp="1"/>
          </p:cNvSpPr>
          <p:nvPr>
            <p:ph type="dt" idx="10"/>
          </p:nvPr>
        </p:nvSpPr>
        <p:spPr>
          <a:xfrm>
            <a:off x="457200" y="6356351"/>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fld id="{D511770B-9723-4297-9C28-94E6B8957EF0}" type="datetime1">
              <a:rPr lang="es-SV" smtClean="0"/>
              <a:t>16/2/2021</a:t>
            </a:fld>
            <a:endParaRPr/>
          </a:p>
        </p:txBody>
      </p:sp>
      <p:sp>
        <p:nvSpPr>
          <p:cNvPr id="131" name="Shape 131"/>
          <p:cNvSpPr txBox="1">
            <a:spLocks noGrp="1"/>
          </p:cNvSpPr>
          <p:nvPr>
            <p:ph type="ftr" idx="11"/>
          </p:nvPr>
        </p:nvSpPr>
        <p:spPr>
          <a:xfrm>
            <a:off x="3124200" y="6356351"/>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32" name="Shape 132"/>
          <p:cNvSpPr txBox="1">
            <a:spLocks noGrp="1"/>
          </p:cNvSpPr>
          <p:nvPr>
            <p:ph type="sldNum" idx="12"/>
          </p:nvPr>
        </p:nvSpPr>
        <p:spPr>
          <a:xfrm>
            <a:off x="6553202" y="6356351"/>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SV" sz="1200">
                <a:solidFill>
                  <a:srgbClr val="888888"/>
                </a:solidFill>
                <a:latin typeface="Calibri"/>
                <a:ea typeface="Calibri"/>
                <a:cs typeface="Calibri"/>
                <a:sym typeface="Calibri"/>
              </a:rPr>
              <a:t>‹Nº›</a:t>
            </a:fld>
            <a:endParaRPr lang="es-SV" sz="120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ido con título">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457201" y="273051"/>
            <a:ext cx="3008313" cy="1162049"/>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35" name="Shape 135"/>
          <p:cNvSpPr txBox="1">
            <a:spLocks noGrp="1"/>
          </p:cNvSpPr>
          <p:nvPr>
            <p:ph type="body" idx="1"/>
          </p:nvPr>
        </p:nvSpPr>
        <p:spPr>
          <a:xfrm>
            <a:off x="3575050" y="273051"/>
            <a:ext cx="5111751" cy="5853112"/>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36" name="Shape 136"/>
          <p:cNvSpPr txBox="1">
            <a:spLocks noGrp="1"/>
          </p:cNvSpPr>
          <p:nvPr>
            <p:ph type="body" idx="2"/>
          </p:nvPr>
        </p:nvSpPr>
        <p:spPr>
          <a:xfrm>
            <a:off x="457201" y="1435101"/>
            <a:ext cx="3008313" cy="4691063"/>
          </a:xfrm>
          <a:prstGeom prst="rect">
            <a:avLst/>
          </a:prstGeom>
          <a:noFill/>
          <a:ln>
            <a:noFill/>
          </a:ln>
        </p:spPr>
        <p:txBody>
          <a:bodyPr lIns="91425" tIns="91425" rIns="91425" bIns="91425" anchor="t" anchorCtr="0"/>
          <a:lstStyle>
            <a:lvl1pPr marL="0" marR="0" lvl="0" indent="0" algn="l" rtl="0">
              <a:spcBef>
                <a:spcPts val="280"/>
              </a:spcBef>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37" name="Shape 137"/>
          <p:cNvSpPr txBox="1">
            <a:spLocks noGrp="1"/>
          </p:cNvSpPr>
          <p:nvPr>
            <p:ph type="dt" idx="10"/>
          </p:nvPr>
        </p:nvSpPr>
        <p:spPr>
          <a:xfrm>
            <a:off x="457200" y="6356351"/>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fld id="{761CC0BA-71AB-4624-8A6E-419ABA5D11A9}" type="datetime1">
              <a:rPr lang="es-SV" smtClean="0"/>
              <a:t>16/2/2021</a:t>
            </a:fld>
            <a:endParaRPr/>
          </a:p>
        </p:txBody>
      </p:sp>
      <p:sp>
        <p:nvSpPr>
          <p:cNvPr id="138" name="Shape 138"/>
          <p:cNvSpPr txBox="1">
            <a:spLocks noGrp="1"/>
          </p:cNvSpPr>
          <p:nvPr>
            <p:ph type="ftr" idx="11"/>
          </p:nvPr>
        </p:nvSpPr>
        <p:spPr>
          <a:xfrm>
            <a:off x="3124200" y="6356351"/>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39" name="Shape 139"/>
          <p:cNvSpPr txBox="1">
            <a:spLocks noGrp="1"/>
          </p:cNvSpPr>
          <p:nvPr>
            <p:ph type="sldNum" idx="12"/>
          </p:nvPr>
        </p:nvSpPr>
        <p:spPr>
          <a:xfrm>
            <a:off x="6553202" y="6356351"/>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SV" sz="1200">
                <a:solidFill>
                  <a:srgbClr val="888888"/>
                </a:solidFill>
                <a:latin typeface="Calibri"/>
                <a:ea typeface="Calibri"/>
                <a:cs typeface="Calibri"/>
                <a:sym typeface="Calibri"/>
              </a:rPr>
              <a:t>‹Nº›</a:t>
            </a:fld>
            <a:endParaRPr lang="es-SV" sz="120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Imagen con título">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1792290" y="4800601"/>
            <a:ext cx="5486399" cy="566737"/>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42" name="Shape 142"/>
          <p:cNvSpPr>
            <a:spLocks noGrp="1"/>
          </p:cNvSpPr>
          <p:nvPr>
            <p:ph type="pic" idx="2"/>
          </p:nvPr>
        </p:nvSpPr>
        <p:spPr>
          <a:xfrm>
            <a:off x="1792290" y="612775"/>
            <a:ext cx="5486399" cy="4114800"/>
          </a:xfrm>
          <a:prstGeom prst="rect">
            <a:avLst/>
          </a:prstGeom>
          <a:noFill/>
          <a:ln>
            <a:noFill/>
          </a:ln>
        </p:spPr>
        <p:txBody>
          <a:bodyPr lIns="91425" tIns="91425" rIns="91425" bIns="91425" anchor="t" anchorCtr="0"/>
          <a:lstStyle>
            <a:lvl1pPr marL="0" marR="0" lvl="0" indent="0" algn="l" rtl="0">
              <a:spcBef>
                <a:spcPts val="640"/>
              </a:spcBef>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43" name="Shape 143"/>
          <p:cNvSpPr txBox="1">
            <a:spLocks noGrp="1"/>
          </p:cNvSpPr>
          <p:nvPr>
            <p:ph type="body" idx="1"/>
          </p:nvPr>
        </p:nvSpPr>
        <p:spPr>
          <a:xfrm>
            <a:off x="1792290" y="5367338"/>
            <a:ext cx="5486399" cy="804861"/>
          </a:xfrm>
          <a:prstGeom prst="rect">
            <a:avLst/>
          </a:prstGeom>
          <a:noFill/>
          <a:ln>
            <a:noFill/>
          </a:ln>
        </p:spPr>
        <p:txBody>
          <a:bodyPr lIns="91425" tIns="91425" rIns="91425" bIns="91425" anchor="t" anchorCtr="0"/>
          <a:lstStyle>
            <a:lvl1pPr marL="0" marR="0" lvl="0" indent="0" algn="l" rtl="0">
              <a:spcBef>
                <a:spcPts val="280"/>
              </a:spcBef>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44" name="Shape 144"/>
          <p:cNvSpPr txBox="1">
            <a:spLocks noGrp="1"/>
          </p:cNvSpPr>
          <p:nvPr>
            <p:ph type="dt" idx="10"/>
          </p:nvPr>
        </p:nvSpPr>
        <p:spPr>
          <a:xfrm>
            <a:off x="457200" y="6356351"/>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fld id="{2FEB9F54-971D-44ED-A7E8-E9863F4BF477}" type="datetime1">
              <a:rPr lang="es-SV" smtClean="0"/>
              <a:t>16/2/2021</a:t>
            </a:fld>
            <a:endParaRPr/>
          </a:p>
        </p:txBody>
      </p:sp>
      <p:sp>
        <p:nvSpPr>
          <p:cNvPr id="145" name="Shape 145"/>
          <p:cNvSpPr txBox="1">
            <a:spLocks noGrp="1"/>
          </p:cNvSpPr>
          <p:nvPr>
            <p:ph type="ftr" idx="11"/>
          </p:nvPr>
        </p:nvSpPr>
        <p:spPr>
          <a:xfrm>
            <a:off x="3124200" y="6356351"/>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46" name="Shape 146"/>
          <p:cNvSpPr txBox="1">
            <a:spLocks noGrp="1"/>
          </p:cNvSpPr>
          <p:nvPr>
            <p:ph type="sldNum" idx="12"/>
          </p:nvPr>
        </p:nvSpPr>
        <p:spPr>
          <a:xfrm>
            <a:off x="6553202" y="6356351"/>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SV" sz="1200">
                <a:solidFill>
                  <a:srgbClr val="888888"/>
                </a:solidFill>
                <a:latin typeface="Calibri"/>
                <a:ea typeface="Calibri"/>
                <a:cs typeface="Calibri"/>
                <a:sym typeface="Calibri"/>
              </a:rPr>
              <a:t>‹Nº›</a:t>
            </a:fld>
            <a:endParaRPr lang="es-SV" sz="120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6" name="Shape 86"/>
          <p:cNvSpPr txBox="1">
            <a:spLocks noGrp="1"/>
          </p:cNvSpPr>
          <p:nvPr>
            <p:ph type="body" idx="1"/>
          </p:nvPr>
        </p:nvSpPr>
        <p:spPr>
          <a:xfrm>
            <a:off x="457200" y="1600201"/>
            <a:ext cx="8229600" cy="4525963"/>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7" name="Shape 87"/>
          <p:cNvSpPr txBox="1">
            <a:spLocks noGrp="1"/>
          </p:cNvSpPr>
          <p:nvPr>
            <p:ph type="dt" idx="10"/>
          </p:nvPr>
        </p:nvSpPr>
        <p:spPr>
          <a:xfrm>
            <a:off x="457200" y="6356351"/>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fld id="{B0FA21AF-12A0-4780-9AEE-922968F2B2AD}" type="datetime1">
              <a:rPr lang="es-SV" smtClean="0"/>
              <a:t>16/2/2021</a:t>
            </a:fld>
            <a:endParaRPr/>
          </a:p>
        </p:txBody>
      </p:sp>
      <p:sp>
        <p:nvSpPr>
          <p:cNvPr id="88" name="Shape 88"/>
          <p:cNvSpPr txBox="1">
            <a:spLocks noGrp="1"/>
          </p:cNvSpPr>
          <p:nvPr>
            <p:ph type="ftr" idx="11"/>
          </p:nvPr>
        </p:nvSpPr>
        <p:spPr>
          <a:xfrm>
            <a:off x="3124200" y="6356351"/>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sldNum" idx="12"/>
          </p:nvPr>
        </p:nvSpPr>
        <p:spPr>
          <a:xfrm>
            <a:off x="6553202" y="6356351"/>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SV" sz="1200">
                <a:solidFill>
                  <a:srgbClr val="888888"/>
                </a:solidFill>
                <a:latin typeface="Calibri"/>
                <a:ea typeface="Calibri"/>
                <a:cs typeface="Calibri"/>
                <a:sym typeface="Calibri"/>
              </a:rPr>
              <a:t>‹Nº›</a:t>
            </a:fld>
            <a:endParaRPr lang="es-SV" sz="1200">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3A67D7B-2765-4FD3-947C-73AFBD31E948}" type="datetime1">
              <a:rPr lang="es-SV" smtClean="0"/>
              <a:t>16/2/2021</a:t>
            </a:fld>
            <a:endParaRPr lang="es-SV"/>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SV"/>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marL="0" marR="0" lvl="0" indent="0" algn="r" rtl="0">
              <a:spcBef>
                <a:spcPts val="0"/>
              </a:spcBef>
              <a:buSzPct val="25000"/>
              <a:buNone/>
            </a:pPr>
            <a:fld id="{00000000-1234-1234-1234-123412341234}" type="slidenum">
              <a:rPr lang="es-SV" sz="900" b="0" i="0" u="none" strike="noStrike" cap="none" smtClean="0">
                <a:solidFill>
                  <a:srgbClr val="888888"/>
                </a:solidFill>
                <a:latin typeface="Calibri"/>
                <a:ea typeface="Calibri"/>
                <a:cs typeface="Calibri"/>
                <a:sym typeface="Calibri"/>
              </a:rPr>
              <a:t>‹Nº›</a:t>
            </a:fld>
            <a:endParaRPr lang="es-SV" sz="900" b="0" i="0" u="none" strike="noStrike" cap="none">
              <a:solidFill>
                <a:srgbClr val="888888"/>
              </a:solidFill>
              <a:latin typeface="Calibri"/>
              <a:ea typeface="Calibri"/>
              <a:cs typeface="Calibri"/>
              <a:sym typeface="Calibri"/>
            </a:endParaRPr>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87944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8.xml"/><Relationship Id="rId13" Type="http://schemas.openxmlformats.org/officeDocument/2006/relationships/slide" Target="slide16.xml"/><Relationship Id="rId18" Type="http://schemas.openxmlformats.org/officeDocument/2006/relationships/slide" Target="slide24.xml"/><Relationship Id="rId3" Type="http://schemas.openxmlformats.org/officeDocument/2006/relationships/slide" Target="slide3.xml"/><Relationship Id="rId21" Type="http://schemas.openxmlformats.org/officeDocument/2006/relationships/slide" Target="slide31.xml"/><Relationship Id="rId7" Type="http://schemas.openxmlformats.org/officeDocument/2006/relationships/slide" Target="slide7.xml"/><Relationship Id="rId12" Type="http://schemas.openxmlformats.org/officeDocument/2006/relationships/slide" Target="slide14.xml"/><Relationship Id="rId17" Type="http://schemas.openxmlformats.org/officeDocument/2006/relationships/slide" Target="slide22.xml"/><Relationship Id="rId2" Type="http://schemas.openxmlformats.org/officeDocument/2006/relationships/notesSlide" Target="../notesSlides/notesSlide2.xml"/><Relationship Id="rId16" Type="http://schemas.openxmlformats.org/officeDocument/2006/relationships/slide" Target="slide21.xml"/><Relationship Id="rId20" Type="http://schemas.openxmlformats.org/officeDocument/2006/relationships/slide" Target="slide28.xml"/><Relationship Id="rId1" Type="http://schemas.openxmlformats.org/officeDocument/2006/relationships/slideLayout" Target="../slideLayouts/slideLayout1.xml"/><Relationship Id="rId6" Type="http://schemas.openxmlformats.org/officeDocument/2006/relationships/slide" Target="slide6.xml"/><Relationship Id="rId11" Type="http://schemas.openxmlformats.org/officeDocument/2006/relationships/slide" Target="slide13.xml"/><Relationship Id="rId5" Type="http://schemas.openxmlformats.org/officeDocument/2006/relationships/slide" Target="slide5.xml"/><Relationship Id="rId15" Type="http://schemas.openxmlformats.org/officeDocument/2006/relationships/slide" Target="slide20.xml"/><Relationship Id="rId10" Type="http://schemas.openxmlformats.org/officeDocument/2006/relationships/slide" Target="slide12.xml"/><Relationship Id="rId19" Type="http://schemas.openxmlformats.org/officeDocument/2006/relationships/slide" Target="slide26.xml"/><Relationship Id="rId4" Type="http://schemas.openxmlformats.org/officeDocument/2006/relationships/slide" Target="slide4.xml"/><Relationship Id="rId9" Type="http://schemas.openxmlformats.org/officeDocument/2006/relationships/slide" Target="slide10.xml"/><Relationship Id="rId14" Type="http://schemas.openxmlformats.org/officeDocument/2006/relationships/slide" Target="slide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4" name="Shape 164"/>
          <p:cNvSpPr txBox="1"/>
          <p:nvPr/>
        </p:nvSpPr>
        <p:spPr>
          <a:xfrm>
            <a:off x="1709935" y="3167390"/>
            <a:ext cx="5724128" cy="523219"/>
          </a:xfrm>
          <a:prstGeom prst="rect">
            <a:avLst/>
          </a:prstGeom>
          <a:noFill/>
          <a:ln>
            <a:solidFill>
              <a:schemeClr val="bg1"/>
            </a:solidFill>
          </a:ln>
          <a:effectLst>
            <a:outerShdw blurRad="57150" dist="19050" dir="5400000" algn="ctr" rotWithShape="0">
              <a:srgbClr val="000000">
                <a:alpha val="62745"/>
              </a:srgbClr>
            </a:outerShdw>
          </a:effectLst>
        </p:spPr>
        <p:txBody>
          <a:bodyPr lIns="91425" tIns="45700" rIns="91425" bIns="45700" anchor="t" anchorCtr="0">
            <a:noAutofit/>
          </a:bodyPr>
          <a:lstStyle/>
          <a:p>
            <a:pPr marL="0" marR="0" lvl="0" indent="0" algn="ctr" rtl="0">
              <a:spcBef>
                <a:spcPts val="0"/>
              </a:spcBef>
              <a:buSzPct val="25000"/>
              <a:buNone/>
            </a:pPr>
            <a:r>
              <a:rPr lang="es-SV" sz="2400" b="1" i="0" u="none" strike="noStrike" cap="none" dirty="0" smtClean="0">
                <a:solidFill>
                  <a:srgbClr val="002060"/>
                </a:solidFill>
                <a:latin typeface="Calibri"/>
                <a:ea typeface="Calibri"/>
                <a:cs typeface="Calibri"/>
                <a:sym typeface="Calibri"/>
              </a:rPr>
              <a:t>Ministerio de Agricultura y Ganadería</a:t>
            </a:r>
            <a:endParaRPr lang="es-SV" sz="2400" b="1" i="0" u="none" strike="noStrike" cap="none" dirty="0">
              <a:solidFill>
                <a:srgbClr val="002060"/>
              </a:solidFill>
              <a:latin typeface="Calibri"/>
              <a:ea typeface="Calibri"/>
              <a:cs typeface="Calibri"/>
              <a:sym typeface="Calibri"/>
            </a:endParaRPr>
          </a:p>
        </p:txBody>
      </p:sp>
      <p:sp>
        <p:nvSpPr>
          <p:cNvPr id="167" name="Shape 167"/>
          <p:cNvSpPr txBox="1"/>
          <p:nvPr/>
        </p:nvSpPr>
        <p:spPr>
          <a:xfrm>
            <a:off x="2106212" y="1644736"/>
            <a:ext cx="4931575" cy="553997"/>
          </a:xfrm>
          <a:prstGeom prst="rect">
            <a:avLst/>
          </a:prstGeom>
          <a:noFill/>
          <a:ln>
            <a:noFill/>
          </a:ln>
          <a:effectLst>
            <a:outerShdw blurRad="57150" dist="19050" dir="5400000" algn="ctr" rotWithShape="0">
              <a:srgbClr val="000000">
                <a:alpha val="62745"/>
              </a:srgbClr>
            </a:outerShdw>
          </a:effectLst>
        </p:spPr>
        <p:txBody>
          <a:bodyPr lIns="91425" tIns="45700" rIns="91425" bIns="45700" anchor="t" anchorCtr="0">
            <a:noAutofit/>
          </a:bodyPr>
          <a:lstStyle/>
          <a:p>
            <a:pPr marL="0" marR="0" lvl="0" indent="0" algn="ctr" rtl="0">
              <a:spcBef>
                <a:spcPts val="0"/>
              </a:spcBef>
              <a:buSzPct val="25000"/>
              <a:buNone/>
            </a:pPr>
            <a:r>
              <a:rPr lang="es-SV" sz="3200" dirty="0" smtClean="0">
                <a:solidFill>
                  <a:srgbClr val="002060"/>
                </a:solidFill>
                <a:latin typeface="Calibri"/>
                <a:ea typeface="Calibri"/>
                <a:cs typeface="Calibri"/>
                <a:sym typeface="Calibri"/>
              </a:rPr>
              <a:t>ORGANIGRAMA</a:t>
            </a:r>
            <a:endParaRPr lang="es-SV" sz="3200" dirty="0">
              <a:solidFill>
                <a:srgbClr val="002060"/>
              </a:solidFill>
              <a:latin typeface="Calibri"/>
              <a:ea typeface="Calibri"/>
              <a:cs typeface="Calibri"/>
              <a:sym typeface="Calibri"/>
            </a:endParaRPr>
          </a:p>
        </p:txBody>
      </p:sp>
      <p:sp>
        <p:nvSpPr>
          <p:cNvPr id="168" name="Shape 168"/>
          <p:cNvSpPr txBox="1"/>
          <p:nvPr/>
        </p:nvSpPr>
        <p:spPr>
          <a:xfrm>
            <a:off x="3168499" y="4131810"/>
            <a:ext cx="2862064" cy="953373"/>
          </a:xfrm>
          <a:prstGeom prst="rect">
            <a:avLst/>
          </a:prstGeom>
          <a:noFill/>
          <a:ln>
            <a:noFill/>
          </a:ln>
          <a:effectLst>
            <a:outerShdw blurRad="57150" dist="19050" dir="5400000" algn="ctr" rotWithShape="0">
              <a:srgbClr val="000000">
                <a:alpha val="62745"/>
              </a:srgbClr>
            </a:outerShdw>
          </a:effectLst>
        </p:spPr>
        <p:txBody>
          <a:bodyPr lIns="91425" tIns="45700" rIns="91425" bIns="45700" anchor="t" anchorCtr="0">
            <a:noAutofit/>
          </a:bodyPr>
          <a:lstStyle/>
          <a:p>
            <a:pPr marL="0" marR="0" lvl="0" indent="0" algn="ctr" rtl="0">
              <a:spcBef>
                <a:spcPts val="0"/>
              </a:spcBef>
              <a:buSzPct val="25000"/>
              <a:buNone/>
            </a:pPr>
            <a:r>
              <a:rPr lang="es-SV" sz="3600" b="1" dirty="0" smtClean="0">
                <a:solidFill>
                  <a:srgbClr val="002060"/>
                </a:solidFill>
                <a:latin typeface="Calibri"/>
                <a:ea typeface="Calibri"/>
                <a:cs typeface="Calibri"/>
                <a:sym typeface="Calibri"/>
              </a:rPr>
              <a:t>2020 </a:t>
            </a:r>
          </a:p>
          <a:p>
            <a:pPr marL="0" marR="0" lvl="0" indent="0" algn="ctr" rtl="0">
              <a:spcBef>
                <a:spcPts val="0"/>
              </a:spcBef>
              <a:buSzPct val="25000"/>
              <a:buNone/>
            </a:pPr>
            <a:r>
              <a:rPr lang="es-SV" b="1" dirty="0" smtClean="0">
                <a:solidFill>
                  <a:srgbClr val="002060"/>
                </a:solidFill>
                <a:latin typeface="Calibri"/>
                <a:ea typeface="Calibri"/>
                <a:cs typeface="Calibri"/>
                <a:sym typeface="Calibri"/>
              </a:rPr>
              <a:t>actualizado a JULIO 2020</a:t>
            </a:r>
            <a:endParaRPr lang="es-SV" sz="2800" b="1" dirty="0">
              <a:solidFill>
                <a:srgbClr val="002060"/>
              </a:solidFill>
              <a:latin typeface="Calibri"/>
              <a:ea typeface="Calibri"/>
              <a:cs typeface="Calibri"/>
              <a:sym typeface="Calibri"/>
            </a:endParaRPr>
          </a:p>
        </p:txBody>
      </p:sp>
      <p:sp>
        <p:nvSpPr>
          <p:cNvPr id="2" name="1 Marcador de número de diapositiva"/>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s-SV" sz="900" b="0" i="0" u="none" strike="noStrike" cap="none" smtClean="0">
                <a:solidFill>
                  <a:srgbClr val="888888"/>
                </a:solidFill>
                <a:latin typeface="Calibri"/>
                <a:ea typeface="Calibri"/>
                <a:cs typeface="Calibri"/>
                <a:sym typeface="Calibri"/>
              </a:rPr>
              <a:t>1</a:t>
            </a:fld>
            <a:endParaRPr lang="es-SV" sz="900" b="0" i="0" u="none" strike="noStrike" cap="none">
              <a:solidFill>
                <a:srgbClr val="888888"/>
              </a:solidFill>
              <a:latin typeface="Calibri"/>
              <a:ea typeface="Calibri"/>
              <a:cs typeface="Calibri"/>
              <a:sym typeface="Calibri"/>
            </a:endParaRPr>
          </a:p>
        </p:txBody>
      </p:sp>
      <p:sp>
        <p:nvSpPr>
          <p:cNvPr id="3" name="CuadroTexto 2"/>
          <p:cNvSpPr txBox="1"/>
          <p:nvPr/>
        </p:nvSpPr>
        <p:spPr>
          <a:xfrm>
            <a:off x="2144592" y="5782371"/>
            <a:ext cx="4808422" cy="577081"/>
          </a:xfrm>
          <a:prstGeom prst="rect">
            <a:avLst/>
          </a:prstGeom>
          <a:solidFill>
            <a:schemeClr val="accent2">
              <a:lumMod val="20000"/>
              <a:lumOff val="80000"/>
            </a:schemeClr>
          </a:solidFill>
          <a:ln w="3175">
            <a:solidFill>
              <a:schemeClr val="tx1"/>
            </a:solidFill>
          </a:ln>
        </p:spPr>
        <p:txBody>
          <a:bodyPr wrap="square" rtlCol="0">
            <a:spAutoFit/>
          </a:bodyPr>
          <a:lstStyle/>
          <a:p>
            <a:pPr algn="just"/>
            <a:r>
              <a:rPr lang="es-SV" sz="1050" b="1" dirty="0" smtClean="0">
                <a:solidFill>
                  <a:srgbClr val="002060"/>
                </a:solidFill>
              </a:rPr>
              <a:t>NOTA: para facilitar la búsqueda de información por cada unidad organizativa, vaya a </a:t>
            </a:r>
            <a:r>
              <a:rPr lang="es-SV" sz="1050" b="1" u="sng" dirty="0" smtClean="0">
                <a:solidFill>
                  <a:srgbClr val="002060"/>
                </a:solidFill>
              </a:rPr>
              <a:t>modo de presentación </a:t>
            </a:r>
            <a:r>
              <a:rPr lang="es-SV" sz="1050" b="1" dirty="0" smtClean="0">
                <a:solidFill>
                  <a:srgbClr val="002060"/>
                </a:solidFill>
              </a:rPr>
              <a:t>en la parte inferior derecha de su computador, porque tiene hipervínculos. Gracias! </a:t>
            </a:r>
            <a:endParaRPr lang="es-SV" sz="1050" b="1" dirty="0">
              <a:solidFill>
                <a:srgbClr val="002060"/>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925" y="366252"/>
            <a:ext cx="2470891" cy="1123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87524" y="620688"/>
            <a:ext cx="8748972" cy="5153719"/>
          </a:xfrm>
          <a:prstGeom prst="rect">
            <a:avLst/>
          </a:prstGeom>
        </p:spPr>
        <p:txBody>
          <a:bodyPr wrap="square">
            <a:spAutoFit/>
          </a:bodyPr>
          <a:lstStyle/>
          <a:p>
            <a:pPr lvl="0" algn="just">
              <a:lnSpc>
                <a:spcPct val="115000"/>
              </a:lnSpc>
            </a:pPr>
            <a:r>
              <a:rPr lang="es-SV" sz="2000"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OFCINA </a:t>
            </a:r>
            <a:r>
              <a:rPr lang="es-SV" sz="20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DE POLÍTICAS Y PLANIFICACION SECTORIAL - OPPS </a:t>
            </a:r>
            <a:endParaRPr lang="es-SV"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Director Oficina de Políticas y Planificación </a:t>
            </a:r>
            <a:r>
              <a:rPr lang="es-SV" dirty="0" smtClean="0">
                <a:latin typeface="Calibri" panose="020F0502020204030204" pitchFamily="34" charset="0"/>
                <a:ea typeface="Times New Roman" panose="02020603050405020304" pitchFamily="18" charset="0"/>
                <a:cs typeface="Calibri" panose="020F0502020204030204" pitchFamily="34" charset="0"/>
              </a:rPr>
              <a:t>Sectorial:	</a:t>
            </a:r>
            <a:r>
              <a:rPr lang="es-SV" b="1" dirty="0" smtClean="0">
                <a:latin typeface="Calibri" panose="020F0502020204030204" pitchFamily="34" charset="0"/>
                <a:ea typeface="Times New Roman" panose="02020603050405020304" pitchFamily="18" charset="0"/>
                <a:cs typeface="Calibri" panose="020F0502020204030204" pitchFamily="34" charset="0"/>
              </a:rPr>
              <a:t>SUSSY RODRÍGUEZ DE ZURA </a:t>
            </a:r>
            <a:r>
              <a:rPr lang="es-SV" sz="1200" b="1" dirty="0" smtClean="0">
                <a:latin typeface="Calibri" panose="020F0502020204030204" pitchFamily="34" charset="0"/>
                <a:ea typeface="Times New Roman" panose="02020603050405020304" pitchFamily="18" charset="0"/>
                <a:cs typeface="Calibri" panose="020F0502020204030204" pitchFamily="34" charset="0"/>
              </a:rPr>
              <a:t>(a partir de enero de 2020)</a:t>
            </a:r>
            <a:endParaRPr lang="es-SV" b="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FUNCIONES: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Asesorar al despacho ministerial y conducir los procesos de planificación del desarrollo sectorial, a través de políticas, planes, programas y proyectos, su seguimiento y evaluación, coherente con la visión y misión institucional.</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13 hombres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10 </a:t>
            </a:r>
            <a:r>
              <a:rPr lang="es-SV" dirty="0">
                <a:latin typeface="Calibri" panose="020F0502020204030204" pitchFamily="34" charset="0"/>
                <a:ea typeface="Times New Roman" panose="02020603050405020304" pitchFamily="18" charset="0"/>
                <a:cs typeface="Calibri" panose="020F0502020204030204" pitchFamily="34" charset="0"/>
              </a:rPr>
              <a:t>mujeres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AREAS DE TRABAJO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División de Política Sectorial</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de División: </a:t>
            </a:r>
            <a:r>
              <a:rPr lang="es-SV" i="1" dirty="0" smtClean="0">
                <a:latin typeface="Calibri" panose="020F0502020204030204" pitchFamily="34" charset="0"/>
                <a:ea typeface="Times New Roman" panose="02020603050405020304" pitchFamily="18" charset="0"/>
                <a:cs typeface="Calibri" panose="020F0502020204030204" pitchFamily="34" charset="0"/>
              </a:rPr>
              <a:t>Gabriel Efraín Calero Rivas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Asesorar la formulación y evaluación de políticas y estrategias sectoriales: agropecuarias, comerciales, de género y equidad social, ambiental y de seguridad alimentaria; con el fin de promover el desarrollo del sector y la mejora en las condiciones de vida de la población.</a:t>
            </a:r>
            <a:endParaRPr lang="es-SV"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10</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713771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79612" y="1259175"/>
            <a:ext cx="6984776" cy="4339650"/>
          </a:xfrm>
          <a:prstGeom prst="rect">
            <a:avLst/>
          </a:prstGeom>
        </p:spPr>
        <p:txBody>
          <a:bodyPr wrap="square">
            <a:spAutoFit/>
          </a:bodyPr>
          <a:lstStyle/>
          <a:p>
            <a:pPr algn="just">
              <a:lnSpc>
                <a:spcPct val="115000"/>
              </a:lnSpc>
            </a:pP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OFCINA DE POLÍTICAS Y PLANIFICACION SECTORIAL </a:t>
            </a:r>
            <a:r>
              <a:rPr lang="es-SV" sz="1800"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 OPPS </a:t>
            </a:r>
            <a:r>
              <a:rPr lang="es-SV"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(continuación)</a:t>
            </a:r>
            <a:endParaRPr lang="es-SV" u="sng"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endParaRPr lang="es-SV" u="sng"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600" u="sng" dirty="0" smtClean="0">
                <a:latin typeface="Calibri" panose="020F0502020204030204" pitchFamily="34" charset="0"/>
                <a:ea typeface="Times New Roman" panose="02020603050405020304" pitchFamily="18" charset="0"/>
                <a:cs typeface="Calibri" panose="020F0502020204030204" pitchFamily="34" charset="0"/>
              </a:rPr>
              <a:t>División </a:t>
            </a:r>
            <a:r>
              <a:rPr lang="es-SV" sz="1600" u="sng" dirty="0">
                <a:latin typeface="Calibri" panose="020F0502020204030204" pitchFamily="34" charset="0"/>
                <a:ea typeface="Times New Roman" panose="02020603050405020304" pitchFamily="18" charset="0"/>
                <a:cs typeface="Calibri" panose="020F0502020204030204" pitchFamily="34" charset="0"/>
              </a:rPr>
              <a:t>de Planificación y Proyectos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i="1" dirty="0">
                <a:latin typeface="Calibri" panose="020F0502020204030204" pitchFamily="34" charset="0"/>
                <a:ea typeface="Times New Roman" panose="02020603050405020304" pitchFamily="18" charset="0"/>
                <a:cs typeface="Calibri" panose="020F0502020204030204" pitchFamily="34" charset="0"/>
              </a:rPr>
              <a:t>Jefe de División: Juan Santos </a:t>
            </a:r>
            <a:r>
              <a:rPr lang="es-SV" sz="1600" i="1" dirty="0" smtClean="0">
                <a:latin typeface="Calibri" panose="020F0502020204030204" pitchFamily="34" charset="0"/>
                <a:ea typeface="Times New Roman" panose="02020603050405020304" pitchFamily="18" charset="0"/>
                <a:cs typeface="Calibri" panose="020F0502020204030204" pitchFamily="34" charset="0"/>
              </a:rPr>
              <a:t>Quintanilla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Fortalecer la capacidad institucional del MAG y sus dependencias, para la instrumentalización y operación del ciclo de planificación y proyectos sectoriales en el marco de las políticas y estrategias de desarrollo del sector Agropecuario, forestal, pesquero y acuícola.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u="sng" dirty="0">
                <a:latin typeface="Calibri" panose="020F0502020204030204" pitchFamily="34" charset="0"/>
                <a:ea typeface="Times New Roman" panose="02020603050405020304" pitchFamily="18" charset="0"/>
                <a:cs typeface="Calibri" panose="020F0502020204030204" pitchFamily="34" charset="0"/>
              </a:rPr>
              <a:t>División de Seguimiento y Evaluación</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i="1" dirty="0">
                <a:latin typeface="Calibri" panose="020F0502020204030204" pitchFamily="34" charset="0"/>
                <a:ea typeface="Times New Roman" panose="02020603050405020304" pitchFamily="18" charset="0"/>
                <a:cs typeface="Calibri" panose="020F0502020204030204" pitchFamily="34" charset="0"/>
              </a:rPr>
              <a:t>Jefe de División: </a:t>
            </a:r>
            <a:r>
              <a:rPr lang="es-SV" sz="1600" i="1" dirty="0" smtClean="0">
                <a:latin typeface="Calibri" panose="020F0502020204030204" pitchFamily="34" charset="0"/>
                <a:ea typeface="Times New Roman" panose="02020603050405020304" pitchFamily="18" charset="0"/>
                <a:cs typeface="Calibri" panose="020F0502020204030204" pitchFamily="34" charset="0"/>
              </a:rPr>
              <a:t>Elías </a:t>
            </a:r>
            <a:r>
              <a:rPr lang="es-SV" sz="1600" i="1" dirty="0" err="1" smtClean="0">
                <a:latin typeface="Calibri" panose="020F0502020204030204" pitchFamily="34" charset="0"/>
                <a:ea typeface="Times New Roman" panose="02020603050405020304" pitchFamily="18" charset="0"/>
                <a:cs typeface="Calibri" panose="020F0502020204030204" pitchFamily="34" charset="0"/>
              </a:rPr>
              <a:t>Moises</a:t>
            </a:r>
            <a:r>
              <a:rPr lang="es-SV" sz="1600" i="1" dirty="0" smtClean="0">
                <a:latin typeface="Calibri" panose="020F0502020204030204" pitchFamily="34" charset="0"/>
                <a:ea typeface="Times New Roman" panose="02020603050405020304" pitchFamily="18" charset="0"/>
                <a:cs typeface="Calibri" panose="020F0502020204030204" pitchFamily="34" charset="0"/>
              </a:rPr>
              <a:t> Lazo </a:t>
            </a:r>
            <a:r>
              <a:rPr lang="es-SV" sz="1600" i="1" dirty="0" err="1" smtClean="0">
                <a:latin typeface="Calibri" panose="020F0502020204030204" pitchFamily="34" charset="0"/>
                <a:ea typeface="Times New Roman" panose="02020603050405020304" pitchFamily="18" charset="0"/>
                <a:cs typeface="Calibri" panose="020F0502020204030204" pitchFamily="34" charset="0"/>
              </a:rPr>
              <a:t>Inestroza</a:t>
            </a:r>
            <a:r>
              <a:rPr lang="es-SV" sz="1600" i="1" dirty="0" smtClean="0">
                <a:latin typeface="Calibri" panose="020F0502020204030204" pitchFamily="34" charset="0"/>
                <a:ea typeface="Times New Roman" panose="02020603050405020304" pitchFamily="18" charset="0"/>
                <a:cs typeface="Calibri" panose="020F0502020204030204" pitchFamily="34" charset="0"/>
              </a:rPr>
              <a:t> (a partir de enero de 2020)</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Coordinar la implementación de metodologías apropiadas para el desarrollo, elaboración y funcionamiento de los sistemas de seguimiento evaluación e información de planes, programas y proyectos que contribuya a mejor el desempeño y facilite la toma oportuna de decisiones.</a:t>
            </a:r>
            <a:endParaRPr lang="es-SV"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11</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580242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3548" y="1099901"/>
            <a:ext cx="8136904" cy="4941353"/>
          </a:xfrm>
          <a:prstGeom prst="rect">
            <a:avLst/>
          </a:prstGeom>
        </p:spPr>
        <p:txBody>
          <a:bodyPr wrap="square">
            <a:spAutoFit/>
          </a:bodyPr>
          <a:lstStyle/>
          <a:p>
            <a:pPr lvl="0" algn="just">
              <a:lnSpc>
                <a:spcPct val="115000"/>
              </a:lnSpc>
            </a:pP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UNIDAD AMBIENTAL SECTORIAL - UAS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Coordinador de la Unidad Ambiental </a:t>
            </a:r>
            <a:r>
              <a:rPr lang="es-SV" sz="1600" dirty="0" smtClean="0">
                <a:latin typeface="Calibri" panose="020F0502020204030204" pitchFamily="34" charset="0"/>
                <a:ea typeface="Times New Roman" panose="02020603050405020304" pitchFamily="18" charset="0"/>
                <a:cs typeface="Calibri" panose="020F0502020204030204" pitchFamily="34" charset="0"/>
              </a:rPr>
              <a:t>Sectorial:</a:t>
            </a:r>
            <a:r>
              <a:rPr lang="es-SV" sz="1600" dirty="0">
                <a:latin typeface="Calibri" panose="020F0502020204030204" pitchFamily="34" charset="0"/>
                <a:ea typeface="Times New Roman" panose="02020603050405020304" pitchFamily="18" charset="0"/>
                <a:cs typeface="Calibri" panose="020F0502020204030204" pitchFamily="34" charset="0"/>
              </a:rPr>
              <a:t>	</a:t>
            </a:r>
            <a:r>
              <a:rPr lang="es-SV" sz="1600" b="1" dirty="0" smtClean="0">
                <a:latin typeface="Calibri" panose="020F0502020204030204" pitchFamily="34" charset="0"/>
                <a:ea typeface="Times New Roman" panose="02020603050405020304" pitchFamily="18" charset="0"/>
                <a:cs typeface="Calibri" panose="020F0502020204030204" pitchFamily="34" charset="0"/>
              </a:rPr>
              <a:t>JOSE </a:t>
            </a:r>
            <a:r>
              <a:rPr lang="es-SV" sz="1600" b="1" dirty="0">
                <a:latin typeface="Calibri" panose="020F0502020204030204" pitchFamily="34" charset="0"/>
                <a:ea typeface="Times New Roman" panose="02020603050405020304" pitchFamily="18" charset="0"/>
                <a:cs typeface="Calibri" panose="020F0502020204030204" pitchFamily="34" charset="0"/>
              </a:rPr>
              <a:t>ENRIQUE CABRERA AVELAR</a:t>
            </a:r>
            <a:endParaRPr lang="es-SV" sz="16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FUNCIONES: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Asesorar la incorporación del enfoque de gestión ambiental en la formulación, ejecución, seguimiento y evaluación de políticas, planes, programas, proyectos y acciones; con el fin de orientar la gestión institucional hacia el desarrollo sostenible del sector agropecuario, forestal, pesquero y acuícola.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1 </a:t>
            </a:r>
            <a:r>
              <a:rPr lang="es-SV" sz="1600" dirty="0" smtClean="0">
                <a:latin typeface="Calibri" panose="020F0502020204030204" pitchFamily="34" charset="0"/>
                <a:ea typeface="Times New Roman" panose="02020603050405020304" pitchFamily="18" charset="0"/>
                <a:cs typeface="Calibri" panose="020F0502020204030204" pitchFamily="34" charset="0"/>
              </a:rPr>
              <a:t>hombre</a:t>
            </a: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1 mujer</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AREAS DE TRABAJO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No tiene estructura interna</a:t>
            </a:r>
            <a:endParaRPr lang="es-SV"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12</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7482875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1383055"/>
            <a:ext cx="7920880" cy="4091889"/>
          </a:xfrm>
          <a:prstGeom prst="rect">
            <a:avLst/>
          </a:prstGeom>
        </p:spPr>
        <p:txBody>
          <a:bodyPr wrap="square">
            <a:spAutoFit/>
          </a:bodyPr>
          <a:lstStyle/>
          <a:p>
            <a:pPr lvl="0" algn="just">
              <a:lnSpc>
                <a:spcPct val="115000"/>
              </a:lnSpc>
            </a:pPr>
            <a:r>
              <a:rPr lang="es-SV" sz="20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UNIDAD DE GENERO </a:t>
            </a:r>
            <a:endParaRPr lang="es-SV"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Encargada de la Unidad de Género:	</a:t>
            </a:r>
            <a:r>
              <a:rPr lang="es-SV" sz="1600" dirty="0" smtClean="0">
                <a:latin typeface="Calibri" panose="020F0502020204030204" pitchFamily="34" charset="0"/>
                <a:ea typeface="Times New Roman" panose="02020603050405020304" pitchFamily="18" charset="0"/>
                <a:cs typeface="Calibri" panose="020F0502020204030204" pitchFamily="34" charset="0"/>
              </a:rPr>
              <a:t>Jeannette del Carmen Amaya de Vásquez</a:t>
            </a:r>
            <a:endParaRPr lang="es-SV" sz="16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FUNCIONES: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Promover y asesorar la transversalizacion del enfoque de género, en las políticas, planes, programas, proyectos y acciones del Ministerio de Agricultura y Ganadería.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x-none" sz="1600" b="1"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2</a:t>
            </a:r>
            <a:r>
              <a:rPr lang="es-SV" sz="1600" dirty="0" smtClean="0">
                <a:latin typeface="Calibri" panose="020F0502020204030204" pitchFamily="34" charset="0"/>
                <a:ea typeface="Times New Roman" panose="02020603050405020304" pitchFamily="18" charset="0"/>
                <a:cs typeface="Calibri" panose="020F0502020204030204" pitchFamily="34" charset="0"/>
              </a:rPr>
              <a:t> mujeres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AREAS DE TRABAJO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No tiene estructura interna</a:t>
            </a:r>
            <a:endParaRPr lang="es-SV"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13</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9330910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5556" y="392015"/>
            <a:ext cx="7992888" cy="6073970"/>
          </a:xfrm>
          <a:prstGeom prst="rect">
            <a:avLst/>
          </a:prstGeom>
        </p:spPr>
        <p:txBody>
          <a:bodyPr wrap="square">
            <a:spAutoFit/>
          </a:bodyPr>
          <a:lstStyle/>
          <a:p>
            <a:pPr lvl="0" algn="just">
              <a:lnSpc>
                <a:spcPct val="115000"/>
              </a:lnSpc>
            </a:pPr>
            <a:r>
              <a:rPr lang="es-SV" sz="20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OFICINA FINANCIERA INSTITUCIONAL - OFI </a:t>
            </a:r>
            <a:endParaRPr lang="es-SV"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Director Oficina Financiera Institucional:	</a:t>
            </a:r>
            <a:r>
              <a:rPr lang="es-SV" sz="1600" b="1" dirty="0" smtClean="0">
                <a:latin typeface="Calibri" panose="020F0502020204030204" pitchFamily="34" charset="0"/>
                <a:ea typeface="Times New Roman" panose="02020603050405020304" pitchFamily="18" charset="0"/>
                <a:cs typeface="Calibri" panose="020F0502020204030204" pitchFamily="34" charset="0"/>
              </a:rPr>
              <a:t>ELMER ARTURO AMAYA QUINTANILLA</a:t>
            </a:r>
            <a:endParaRPr lang="es-SV" sz="16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FUNCIONES: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Planificar, dirigir, controlar, gestionar y supervisar las actividades financieras y administrativas del ciclo presupuestario institucional de acuerdo a la normativa SAFI y por el Ministerio de Hacienda.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27 </a:t>
            </a:r>
            <a:r>
              <a:rPr lang="es-SV" sz="1600" dirty="0">
                <a:latin typeface="Calibri" panose="020F0502020204030204" pitchFamily="34" charset="0"/>
                <a:ea typeface="Times New Roman" panose="02020603050405020304" pitchFamily="18" charset="0"/>
                <a:cs typeface="Calibri" panose="020F0502020204030204" pitchFamily="34" charset="0"/>
              </a:rPr>
              <a:t>hombres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23 </a:t>
            </a:r>
            <a:r>
              <a:rPr lang="es-SV" sz="1600" dirty="0">
                <a:latin typeface="Calibri" panose="020F0502020204030204" pitchFamily="34" charset="0"/>
                <a:ea typeface="Times New Roman" panose="02020603050405020304" pitchFamily="18" charset="0"/>
                <a:cs typeface="Calibri" panose="020F0502020204030204" pitchFamily="34" charset="0"/>
              </a:rPr>
              <a:t>mujeres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AREAS DE TRABAJO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u="sng" dirty="0">
                <a:latin typeface="Calibri" panose="020F0502020204030204" pitchFamily="34" charset="0"/>
                <a:ea typeface="Times New Roman" panose="02020603050405020304" pitchFamily="18" charset="0"/>
                <a:cs typeface="Calibri" panose="020F0502020204030204" pitchFamily="34" charset="0"/>
              </a:rPr>
              <a:t>Área de Presupuesto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i="1" dirty="0">
                <a:latin typeface="Calibri" panose="020F0502020204030204" pitchFamily="34" charset="0"/>
                <a:ea typeface="Times New Roman" panose="02020603050405020304" pitchFamily="18" charset="0"/>
                <a:cs typeface="Calibri" panose="020F0502020204030204" pitchFamily="34" charset="0"/>
              </a:rPr>
              <a:t>Jefe de Área de Presupuesto: Daisy Marlene Benavides Alvarenga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Aplicar normas y procedimientos en la formulación, ejecución, seguimiento, evaluación y cierre del presupuesto anual, definido por el SAFI; vinculando propósitos y recursos para la asignación óptima de los mismos, en función de las prioridades institucionales establecidas.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14</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1318118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03648" y="1474619"/>
            <a:ext cx="6336704" cy="3908762"/>
          </a:xfrm>
          <a:prstGeom prst="rect">
            <a:avLst/>
          </a:prstGeom>
        </p:spPr>
        <p:txBody>
          <a:bodyPr wrap="square">
            <a:spAutoFit/>
          </a:bodyPr>
          <a:lstStyle/>
          <a:p>
            <a:pPr algn="just">
              <a:lnSpc>
                <a:spcPct val="115000"/>
              </a:lnSpc>
            </a:pP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OFICINA FINANCIERA INSTITUCIONAL - OFI </a:t>
            </a:r>
            <a:r>
              <a:rPr lang="es-SV"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(continuación)</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u="sng"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600" u="sng" dirty="0" smtClean="0">
                <a:latin typeface="Calibri" panose="020F0502020204030204" pitchFamily="34" charset="0"/>
                <a:ea typeface="Times New Roman" panose="02020603050405020304" pitchFamily="18" charset="0"/>
                <a:cs typeface="Calibri" panose="020F0502020204030204" pitchFamily="34" charset="0"/>
              </a:rPr>
              <a:t>Área </a:t>
            </a:r>
            <a:r>
              <a:rPr lang="es-SV" sz="1600" u="sng" dirty="0">
                <a:latin typeface="Calibri" panose="020F0502020204030204" pitchFamily="34" charset="0"/>
                <a:ea typeface="Times New Roman" panose="02020603050405020304" pitchFamily="18" charset="0"/>
                <a:cs typeface="Calibri" panose="020F0502020204030204" pitchFamily="34" charset="0"/>
              </a:rPr>
              <a:t>de Tesorería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i="1" dirty="0">
                <a:latin typeface="Calibri" panose="020F0502020204030204" pitchFamily="34" charset="0"/>
                <a:ea typeface="Times New Roman" panose="02020603050405020304" pitchFamily="18" charset="0"/>
                <a:cs typeface="Calibri" panose="020F0502020204030204" pitchFamily="34" charset="0"/>
              </a:rPr>
              <a:t>Jefe Área de Tesorería: Teresa Elizabeth Uribe Hernández</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Gestionar oportunamente las transferencias de fondos, a la cuenta corriente institucional subsidiaria del Tesoro Público, para facilitar la ejecución equilibrada del gasto y el logro de los objetivos del MAG</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u="sng" dirty="0">
                <a:latin typeface="Calibri" panose="020F0502020204030204" pitchFamily="34" charset="0"/>
                <a:ea typeface="Times New Roman" panose="02020603050405020304" pitchFamily="18" charset="0"/>
                <a:cs typeface="Calibri" panose="020F0502020204030204" pitchFamily="34" charset="0"/>
              </a:rPr>
              <a:t>Área de Contabilidad</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i="1" dirty="0">
                <a:latin typeface="Calibri" panose="020F0502020204030204" pitchFamily="34" charset="0"/>
                <a:ea typeface="Times New Roman" panose="02020603050405020304" pitchFamily="18" charset="0"/>
                <a:cs typeface="Calibri" panose="020F0502020204030204" pitchFamily="34" charset="0"/>
              </a:rPr>
              <a:t>Jefe Área de Contabilidad: Nora Guadalupe García de Vásquez</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r>
              <a:rPr lang="es-SV" sz="1600" dirty="0">
                <a:latin typeface="Calibri" panose="020F0502020204030204" pitchFamily="34" charset="0"/>
                <a:ea typeface="Times New Roman" panose="02020603050405020304" pitchFamily="18" charset="0"/>
                <a:cs typeface="Calibri" panose="020F0502020204030204" pitchFamily="34" charset="0"/>
              </a:rPr>
              <a:t>Realizar el registro de las actividades económicas del MAG, generando los reportes tanto contables como presupuestarios y realizar el análisis e interpretación de los estados financieros, para la toma de decisiones. Jefe Área de Contabilidad: Nora Guadalupe García de Vásquez</a:t>
            </a:r>
            <a:endParaRPr lang="es-SV" sz="1600" dirty="0"/>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15</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929618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59532" y="409712"/>
            <a:ext cx="8424936" cy="6038576"/>
          </a:xfrm>
          <a:prstGeom prst="rect">
            <a:avLst/>
          </a:prstGeom>
        </p:spPr>
        <p:txBody>
          <a:bodyPr wrap="square">
            <a:spAutoFit/>
          </a:bodyPr>
          <a:lstStyle/>
          <a:p>
            <a:pPr lvl="0" algn="just">
              <a:lnSpc>
                <a:spcPct val="115000"/>
              </a:lnSpc>
            </a:pP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OFICINA GENERAL DE ADMINISTRACIÓN - OGA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Director Oficina </a:t>
            </a:r>
            <a:r>
              <a:rPr lang="es-SV" sz="1600" dirty="0" smtClean="0">
                <a:latin typeface="Calibri" panose="020F0502020204030204" pitchFamily="34" charset="0"/>
                <a:ea typeface="Times New Roman" panose="02020603050405020304" pitchFamily="18" charset="0"/>
                <a:cs typeface="Calibri" panose="020F0502020204030204" pitchFamily="34" charset="0"/>
              </a:rPr>
              <a:t>General de Administración:	</a:t>
            </a:r>
            <a:r>
              <a:rPr lang="es-SV" sz="1600" dirty="0">
                <a:latin typeface="Calibri" panose="020F0502020204030204" pitchFamily="34" charset="0"/>
                <a:ea typeface="Times New Roman" panose="02020603050405020304" pitchFamily="18" charset="0"/>
                <a:cs typeface="Calibri" panose="020F0502020204030204" pitchFamily="34" charset="0"/>
              </a:rPr>
              <a:t>	</a:t>
            </a:r>
            <a:r>
              <a:rPr lang="es-SV" sz="1600" b="1" dirty="0" smtClean="0">
                <a:latin typeface="Calibri" panose="020F0502020204030204" pitchFamily="34" charset="0"/>
                <a:ea typeface="Times New Roman" panose="02020603050405020304" pitchFamily="18" charset="0"/>
                <a:cs typeface="Calibri" panose="020F0502020204030204" pitchFamily="34" charset="0"/>
              </a:rPr>
              <a:t>MIGUEL FRANCISCO GALDAMEZ</a:t>
            </a:r>
            <a:endParaRPr lang="es-SV" sz="16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FUNCIONES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Impulsar procesos de desarrollo humano, tecnológico, administrativo y organizacional; administrar los recursos humanos, materiales y de tecnologías de información del Ministerio; así como proveer los servicios necesarios para la gestión y prestación de servicios eficientes de calidad.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197 </a:t>
            </a:r>
            <a:r>
              <a:rPr lang="es-SV" sz="1600" dirty="0">
                <a:latin typeface="Calibri" panose="020F0502020204030204" pitchFamily="34" charset="0"/>
                <a:ea typeface="Times New Roman" panose="02020603050405020304" pitchFamily="18" charset="0"/>
                <a:cs typeface="Calibri" panose="020F0502020204030204" pitchFamily="34" charset="0"/>
              </a:rPr>
              <a:t>hombres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76 mujeres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AREAS DE TRABAJO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u="sng" dirty="0">
                <a:latin typeface="Calibri" panose="020F0502020204030204" pitchFamily="34" charset="0"/>
                <a:ea typeface="Times New Roman" panose="02020603050405020304" pitchFamily="18" charset="0"/>
                <a:cs typeface="Calibri" panose="020F0502020204030204" pitchFamily="34" charset="0"/>
              </a:rPr>
              <a:t>Unidad de Gestión Documental y Archivo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i="1" dirty="0">
                <a:latin typeface="Calibri" panose="020F0502020204030204" pitchFamily="34" charset="0"/>
                <a:ea typeface="Times New Roman" panose="02020603050405020304" pitchFamily="18" charset="0"/>
                <a:cs typeface="Calibri" panose="020F0502020204030204" pitchFamily="34" charset="0"/>
              </a:rPr>
              <a:t>Oficial de Gestión Documental y Archivos: Elisa Magdalena Mejía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Funciones: Elaborar y proponer instrumentos administrativos, que faciliten la adecuada administración, organización, catalogación, conservación de y protección de la información de acuerdo con su naturaleza, que permita la consulta directa de los usuarios, colaborar en la capacitación del personal en técnicas de archivística</a:t>
            </a:r>
            <a:r>
              <a:rPr lang="es-SV" sz="1600" dirty="0" smtClean="0">
                <a:latin typeface="Calibri" panose="020F0502020204030204" pitchFamily="34" charset="0"/>
                <a:ea typeface="Times New Roman" panose="02020603050405020304" pitchFamily="18" charset="0"/>
                <a:cs typeface="Calibri" panose="020F0502020204030204" pitchFamily="34" charset="0"/>
              </a:rPr>
              <a:t>.</a:t>
            </a:r>
            <a:endParaRPr lang="es-SV"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16</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42826404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204014"/>
            <a:ext cx="8352928" cy="6202211"/>
          </a:xfrm>
          <a:prstGeom prst="rect">
            <a:avLst/>
          </a:prstGeom>
        </p:spPr>
        <p:txBody>
          <a:bodyPr wrap="square">
            <a:spAutoFit/>
          </a:bodyPr>
          <a:lstStyle/>
          <a:p>
            <a:pPr algn="just">
              <a:lnSpc>
                <a:spcPct val="115000"/>
              </a:lnSpc>
            </a:pPr>
            <a:r>
              <a:rPr lang="es-SV" sz="20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OFICINA GENERAL DE ADMINISTRACIÓN - OGA </a:t>
            </a:r>
            <a:r>
              <a:rPr lang="es-SV"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(continuación parte 1)</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u="sng"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600" u="sng" dirty="0" smtClean="0">
                <a:latin typeface="Calibri" panose="020F0502020204030204" pitchFamily="34" charset="0"/>
                <a:ea typeface="Times New Roman" panose="02020603050405020304" pitchFamily="18" charset="0"/>
                <a:cs typeface="Calibri" panose="020F0502020204030204" pitchFamily="34" charset="0"/>
              </a:rPr>
              <a:t>División </a:t>
            </a:r>
            <a:r>
              <a:rPr lang="es-SV" sz="1600" u="sng" dirty="0">
                <a:latin typeface="Calibri" panose="020F0502020204030204" pitchFamily="34" charset="0"/>
                <a:ea typeface="Times New Roman" panose="02020603050405020304" pitchFamily="18" charset="0"/>
                <a:cs typeface="Calibri" panose="020F0502020204030204" pitchFamily="34" charset="0"/>
              </a:rPr>
              <a:t>de Logística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i="1" dirty="0">
                <a:latin typeface="Calibri" panose="020F0502020204030204" pitchFamily="34" charset="0"/>
                <a:ea typeface="Times New Roman" panose="02020603050405020304" pitchFamily="18" charset="0"/>
                <a:cs typeface="Calibri" panose="020F0502020204030204" pitchFamily="34" charset="0"/>
              </a:rPr>
              <a:t>Jefe División de Logística: Elmer Eduardo López Bonilla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Funciones:</a:t>
            </a:r>
            <a:r>
              <a:rPr lang="es-SV" sz="1600" dirty="0">
                <a:latin typeface="Calibri" panose="020F0502020204030204" pitchFamily="34" charset="0"/>
                <a:ea typeface="Times New Roman" panose="02020603050405020304" pitchFamily="18" charset="0"/>
                <a:cs typeface="Times New Roman" panose="02020603050405020304" pitchFamily="18" charset="0"/>
              </a:rPr>
              <a:t> </a:t>
            </a:r>
            <a:r>
              <a:rPr lang="es-SV" sz="1600" dirty="0">
                <a:latin typeface="Calibri" panose="020F0502020204030204" pitchFamily="34" charset="0"/>
                <a:ea typeface="Times New Roman" panose="02020603050405020304" pitchFamily="18" charset="0"/>
                <a:cs typeface="Calibri" panose="020F0502020204030204" pitchFamily="34" charset="0"/>
              </a:rPr>
              <a:t>Planificar, ejecutar y controlar las actividades logísticas, con el fin de brindar servicios eficientes,  en cuanto a transporte, mantenimiento de la flota vehicular, administración del combustible, seguimiento al control de bienes mueble, inmuebles e intangibles, brindar los servicios generales de mantenimiento de las instalaciones, control de bodegas e insumos, coordinación de la seguridad y vigilancia en la institución.</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u="sng" dirty="0">
                <a:latin typeface="Calibri" panose="020F0502020204030204" pitchFamily="34" charset="0"/>
                <a:ea typeface="Times New Roman" panose="02020603050405020304" pitchFamily="18" charset="0"/>
                <a:cs typeface="Calibri" panose="020F0502020204030204" pitchFamily="34" charset="0"/>
              </a:rPr>
              <a:t>División de Infraestructura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i="1" dirty="0">
                <a:latin typeface="Calibri" panose="020F0502020204030204" pitchFamily="34" charset="0"/>
                <a:ea typeface="Times New Roman" panose="02020603050405020304" pitchFamily="18" charset="0"/>
                <a:cs typeface="Calibri" panose="020F0502020204030204" pitchFamily="34" charset="0"/>
              </a:rPr>
              <a:t>Jefe División de Infraestructura: Saúl Roberto Avelar Sánchez</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Coordinar el estudio, proyecto, diseño y ejecución de obras civiles, referidas a infraestructura del MAG; gestionar y facilitar su mantenimiento, reparación, mejora y/o rehabilitación, que permita mantener las instalaciones en condiciones óptimas.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u="sng" dirty="0">
                <a:latin typeface="Calibri" panose="020F0502020204030204" pitchFamily="34" charset="0"/>
                <a:ea typeface="Times New Roman" panose="02020603050405020304" pitchFamily="18" charset="0"/>
                <a:cs typeface="Calibri" panose="020F0502020204030204" pitchFamily="34" charset="0"/>
              </a:rPr>
              <a:t>División de Informática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i="1" dirty="0">
                <a:latin typeface="Calibri" panose="020F0502020204030204" pitchFamily="34" charset="0"/>
                <a:ea typeface="Times New Roman" panose="02020603050405020304" pitchFamily="18" charset="0"/>
                <a:cs typeface="Calibri" panose="020F0502020204030204" pitchFamily="34" charset="0"/>
              </a:rPr>
              <a:t>Jefe División de Informática: </a:t>
            </a:r>
            <a:r>
              <a:rPr lang="es-SV" sz="1600" i="1" dirty="0" smtClean="0">
                <a:latin typeface="Calibri" panose="020F0502020204030204" pitchFamily="34" charset="0"/>
                <a:ea typeface="Times New Roman" panose="02020603050405020304" pitchFamily="18" charset="0"/>
                <a:cs typeface="Calibri" panose="020F0502020204030204" pitchFamily="34" charset="0"/>
              </a:rPr>
              <a:t>Manolo </a:t>
            </a:r>
            <a:r>
              <a:rPr lang="es-SV" sz="1600" i="1" dirty="0" err="1" smtClean="0">
                <a:latin typeface="Calibri" panose="020F0502020204030204" pitchFamily="34" charset="0"/>
                <a:ea typeface="Times New Roman" panose="02020603050405020304" pitchFamily="18" charset="0"/>
                <a:cs typeface="Calibri" panose="020F0502020204030204" pitchFamily="34" charset="0"/>
              </a:rPr>
              <a:t>Romer</a:t>
            </a:r>
            <a:r>
              <a:rPr lang="es-SV" sz="1600" i="1" dirty="0" smtClean="0">
                <a:latin typeface="Calibri" panose="020F0502020204030204" pitchFamily="34" charset="0"/>
                <a:ea typeface="Times New Roman" panose="02020603050405020304" pitchFamily="18" charset="0"/>
                <a:cs typeface="Calibri" panose="020F0502020204030204" pitchFamily="34" charset="0"/>
              </a:rPr>
              <a:t> Aguirre</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Coordinar la administración y desarrollo de la tecnología de información y comunicaciones del MAG, para mejorar y facilitar los procesos administrativos y operativos que permitan la optimización y calidad en los servicios</a:t>
            </a:r>
            <a:r>
              <a:rPr lang="es-SV" sz="1600" dirty="0" smtClean="0">
                <a:latin typeface="Calibri" panose="020F0502020204030204" pitchFamily="34" charset="0"/>
                <a:ea typeface="Times New Roman" panose="02020603050405020304" pitchFamily="18" charset="0"/>
                <a:cs typeface="Calibri" panose="020F0502020204030204" pitchFamily="34" charset="0"/>
              </a:rPr>
              <a:t>.</a:t>
            </a:r>
            <a:endParaRPr lang="es-SV"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17</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6026525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67544" y="459858"/>
            <a:ext cx="8239631" cy="6038576"/>
          </a:xfrm>
          <a:prstGeom prst="rect">
            <a:avLst/>
          </a:prstGeom>
        </p:spPr>
        <p:txBody>
          <a:bodyPr wrap="square">
            <a:spAutoFit/>
          </a:bodyPr>
          <a:lstStyle/>
          <a:p>
            <a:pPr algn="just">
              <a:lnSpc>
                <a:spcPct val="115000"/>
              </a:lnSpc>
            </a:pP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OFICINA GENERAL DE ADMINISTRACIÓN - OGA </a:t>
            </a:r>
            <a:r>
              <a:rPr lang="es-SV"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(continuación parte </a:t>
            </a:r>
            <a:r>
              <a:rPr lang="es-SV"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2)</a:t>
            </a:r>
            <a:endParaRPr lang="es-SV" u="sng"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endParaRPr lang="es-SV" u="sng"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600" u="sng" dirty="0" smtClean="0">
                <a:latin typeface="Calibri" panose="020F0502020204030204" pitchFamily="34" charset="0"/>
                <a:ea typeface="Times New Roman" panose="02020603050405020304" pitchFamily="18" charset="0"/>
                <a:cs typeface="Calibri" panose="020F0502020204030204" pitchFamily="34" charset="0"/>
              </a:rPr>
              <a:t>División </a:t>
            </a:r>
            <a:r>
              <a:rPr lang="es-SV" sz="1600" u="sng" dirty="0">
                <a:latin typeface="Calibri" panose="020F0502020204030204" pitchFamily="34" charset="0"/>
                <a:ea typeface="Times New Roman" panose="02020603050405020304" pitchFamily="18" charset="0"/>
                <a:cs typeface="Calibri" panose="020F0502020204030204" pitchFamily="34" charset="0"/>
              </a:rPr>
              <a:t>de Desarrollo Institucional</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i="1" dirty="0">
                <a:latin typeface="Calibri" panose="020F0502020204030204" pitchFamily="34" charset="0"/>
                <a:ea typeface="Times New Roman" panose="02020603050405020304" pitchFamily="18" charset="0"/>
                <a:cs typeface="Calibri" panose="020F0502020204030204" pitchFamily="34" charset="0"/>
              </a:rPr>
              <a:t>Jefe División de Desarrollo Institucional: Elsa Edith Bernal Silva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Contribuir a la mejora continua del MAG, a través de la facilitación del diseño e implementación de estrategias que permitan elevar su eficacia y eficiencia en su desempeño organizacional; de acuerdo a las políticas generales de modernización de la administración pública</a:t>
            </a:r>
            <a:r>
              <a:rPr lang="es-SV" sz="1600" dirty="0" smtClean="0">
                <a:latin typeface="Calibri" panose="020F0502020204030204" pitchFamily="34" charset="0"/>
                <a:ea typeface="Times New Roman" panose="02020603050405020304" pitchFamily="18" charset="0"/>
                <a:cs typeface="Calibri" panose="020F0502020204030204" pitchFamily="34" charset="0"/>
              </a:rPr>
              <a:t>.</a:t>
            </a:r>
          </a:p>
          <a:p>
            <a:pPr algn="just">
              <a:lnSpc>
                <a:spcPct val="115000"/>
              </a:lnSpc>
            </a:pPr>
            <a:endParaRPr lang="es-ES" sz="1600"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ES" sz="1600" u="sng" dirty="0" smtClean="0">
                <a:latin typeface="Calibri" panose="020F0502020204030204" pitchFamily="34" charset="0"/>
                <a:ea typeface="Times New Roman" panose="02020603050405020304" pitchFamily="18" charset="0"/>
                <a:cs typeface="Calibri" panose="020F0502020204030204" pitchFamily="34" charset="0"/>
              </a:rPr>
              <a:t>División de Recursos Humanos</a:t>
            </a:r>
          </a:p>
          <a:p>
            <a:pPr algn="just">
              <a:lnSpc>
                <a:spcPct val="115000"/>
              </a:lnSpc>
            </a:pPr>
            <a:r>
              <a:rPr lang="es-ES" sz="1600" i="1" dirty="0" smtClean="0">
                <a:latin typeface="Calibri" panose="020F0502020204030204" pitchFamily="34" charset="0"/>
                <a:ea typeface="Times New Roman" panose="02020603050405020304" pitchFamily="18" charset="0"/>
                <a:cs typeface="Calibri" panose="020F0502020204030204" pitchFamily="34" charset="0"/>
              </a:rPr>
              <a:t>Jefe División de Recursos Humanos: Mayra Beatriz Barahona Santamaría</a:t>
            </a:r>
          </a:p>
          <a:p>
            <a:pPr algn="just">
              <a:lnSpc>
                <a:spcPct val="115000"/>
              </a:lnSpc>
            </a:pPr>
            <a:r>
              <a:rPr lang="es-ES" sz="1600" dirty="0" smtClean="0">
                <a:latin typeface="Calibri" pitchFamily="34" charset="0"/>
                <a:cs typeface="Calibri" pitchFamily="34" charset="0"/>
              </a:rPr>
              <a:t>Planificar, coordinar y administrar a </a:t>
            </a:r>
            <a:r>
              <a:rPr lang="es-ES" sz="1600" dirty="0">
                <a:latin typeface="Calibri" pitchFamily="34" charset="0"/>
                <a:cs typeface="Calibri" pitchFamily="34" charset="0"/>
              </a:rPr>
              <a:t>nivel institucional el desarrollo del talento </a:t>
            </a:r>
            <a:r>
              <a:rPr lang="es-ES" sz="1600" dirty="0" smtClean="0">
                <a:latin typeface="Calibri" pitchFamily="34" charset="0"/>
                <a:cs typeface="Calibri" pitchFamily="34" charset="0"/>
              </a:rPr>
              <a:t>humano; así como proveer </a:t>
            </a:r>
            <a:r>
              <a:rPr lang="es-ES" sz="1600" dirty="0">
                <a:latin typeface="Calibri" pitchFamily="34" charset="0"/>
                <a:cs typeface="Calibri" pitchFamily="34" charset="0"/>
              </a:rPr>
              <a:t>a los funcionarios y empleados del MAG, los servicios de bienestar laboral; incluyendo atención primaria en salud; de conformidad a la normativa </a:t>
            </a:r>
            <a:r>
              <a:rPr lang="es-ES" sz="1600" dirty="0" smtClean="0">
                <a:latin typeface="Calibri" pitchFamily="34" charset="0"/>
                <a:cs typeface="Calibri" pitchFamily="34" charset="0"/>
              </a:rPr>
              <a:t>aplicable.</a:t>
            </a:r>
            <a:endParaRPr lang="es-SV" sz="1600"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u="sng" dirty="0">
                <a:latin typeface="Calibri" panose="020F0502020204030204" pitchFamily="34" charset="0"/>
                <a:ea typeface="Times New Roman" panose="02020603050405020304" pitchFamily="18" charset="0"/>
                <a:cs typeface="Calibri" panose="020F0502020204030204" pitchFamily="34" charset="0"/>
              </a:rPr>
              <a:t>Departamento de Atención Administrativa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ES" sz="1600" i="1" dirty="0" smtClean="0">
                <a:latin typeface="Calibri" panose="020F0502020204030204" pitchFamily="34" charset="0"/>
                <a:ea typeface="Times New Roman" panose="02020603050405020304" pitchFamily="18" charset="0"/>
                <a:cs typeface="Times New Roman" panose="02020603050405020304" pitchFamily="18" charset="0"/>
              </a:rPr>
              <a:t>Jefe departamento: sin definir</a:t>
            </a: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Facilitar </a:t>
            </a:r>
            <a:r>
              <a:rPr lang="es-SV" sz="1600" dirty="0">
                <a:latin typeface="Calibri" panose="020F0502020204030204" pitchFamily="34" charset="0"/>
                <a:ea typeface="Times New Roman" panose="02020603050405020304" pitchFamily="18" charset="0"/>
                <a:cs typeface="Calibri" panose="020F0502020204030204" pitchFamily="34" charset="0"/>
              </a:rPr>
              <a:t>la provisión de los servicios de apoyo interno administrativo y tecnológico informático a las dependencias del Ministerio desconcentradas, bajo las directrices y supervisión de la administración institucional; que permita la eficiente provisión de recursos y condiciones necesarias para la eficiente prestación de servicios en lo relacionado a activo fijo, transporte, combustible, bodega, informática, vigilancia, correspondencia y jardinería.</a:t>
            </a:r>
            <a:endParaRPr lang="es-SV"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18</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1017838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35596" y="1241478"/>
            <a:ext cx="7272808" cy="4375044"/>
          </a:xfrm>
          <a:prstGeom prst="rect">
            <a:avLst/>
          </a:prstGeom>
        </p:spPr>
        <p:txBody>
          <a:bodyPr wrap="square">
            <a:spAutoFit/>
          </a:bodyPr>
          <a:lstStyle/>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r>
              <a:rPr lang="es-SV" sz="20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OFICINA DE INFORMACIÓN Y RESPUESTA - OIR </a:t>
            </a:r>
            <a:endParaRPr lang="es-SV"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Oficial de Información:		</a:t>
            </a:r>
            <a:r>
              <a:rPr lang="es-SV" sz="1600" b="1" dirty="0" smtClean="0">
                <a:latin typeface="Calibri" panose="020F0502020204030204" pitchFamily="34" charset="0"/>
                <a:ea typeface="Times New Roman" panose="02020603050405020304" pitchFamily="18" charset="0"/>
                <a:cs typeface="Calibri" panose="020F0502020204030204" pitchFamily="34" charset="0"/>
              </a:rPr>
              <a:t>ANA </a:t>
            </a:r>
            <a:r>
              <a:rPr lang="es-SV" sz="1600" b="1" dirty="0">
                <a:latin typeface="Calibri" panose="020F0502020204030204" pitchFamily="34" charset="0"/>
                <a:ea typeface="Times New Roman" panose="02020603050405020304" pitchFamily="18" charset="0"/>
                <a:cs typeface="Calibri" panose="020F0502020204030204" pitchFamily="34" charset="0"/>
              </a:rPr>
              <a:t>PATRICIA SANCHEZ DE CRUZ</a:t>
            </a:r>
            <a:endParaRPr lang="es-SV" sz="16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FUNCIONES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Conducir la gestión del acceso a la información y promover la transparencia del quehacer institucional, recabar y difundir información oficiosa, así como propiciar que las entidades responsables la actualicen periódicamente.</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2 mujeres</a:t>
            </a:r>
          </a:p>
          <a:p>
            <a:pPr algn="just">
              <a:lnSpc>
                <a:spcPct val="115000"/>
              </a:lnSpc>
            </a:pP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AREAS DE TRABAJO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No tiene estructura interna</a:t>
            </a:r>
            <a:endParaRPr lang="es-SV"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19</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0045257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5" name="4 Rectángulo redondeado"/>
          <p:cNvSpPr/>
          <p:nvPr/>
        </p:nvSpPr>
        <p:spPr>
          <a:xfrm>
            <a:off x="2887483" y="171238"/>
            <a:ext cx="1944216" cy="57606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100" b="1" dirty="0" smtClean="0">
                <a:hlinkClick r:id="rId3" action="ppaction://hlinksldjump"/>
              </a:rPr>
              <a:t>DESPACHO</a:t>
            </a:r>
            <a:r>
              <a:rPr lang="es-SV" sz="1100" b="1" dirty="0" smtClean="0"/>
              <a:t> MINISTERIAL Y VICEMINISTR</a:t>
            </a:r>
            <a:r>
              <a:rPr lang="es-SV" sz="1100" b="1" dirty="0"/>
              <a:t>O</a:t>
            </a:r>
          </a:p>
        </p:txBody>
      </p:sp>
      <p:sp>
        <p:nvSpPr>
          <p:cNvPr id="14" name="13 Rectángulo redondeado"/>
          <p:cNvSpPr/>
          <p:nvPr/>
        </p:nvSpPr>
        <p:spPr>
          <a:xfrm>
            <a:off x="7524328" y="459270"/>
            <a:ext cx="1368152" cy="9001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050" dirty="0" smtClean="0">
                <a:hlinkClick r:id="rId4" action="ppaction://hlinksldjump"/>
              </a:rPr>
              <a:t>DIRECCIÓN </a:t>
            </a:r>
            <a:r>
              <a:rPr lang="es-SV" sz="1050" dirty="0" smtClean="0"/>
              <a:t>GENERAL DE ADMINITRACIÓN Y FINANZAS</a:t>
            </a:r>
          </a:p>
          <a:p>
            <a:pPr algn="ctr"/>
            <a:r>
              <a:rPr lang="es-SV" sz="1050" b="1" dirty="0" smtClean="0"/>
              <a:t>DGAF</a:t>
            </a:r>
            <a:endParaRPr lang="es-SV" sz="1050" b="1" dirty="0"/>
          </a:p>
        </p:txBody>
      </p:sp>
      <p:sp>
        <p:nvSpPr>
          <p:cNvPr id="6" name="5 Rectángulo redondeado"/>
          <p:cNvSpPr/>
          <p:nvPr/>
        </p:nvSpPr>
        <p:spPr>
          <a:xfrm>
            <a:off x="323529" y="963334"/>
            <a:ext cx="2433632" cy="5034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050" dirty="0" smtClean="0">
                <a:hlinkClick r:id="rId5" action="ppaction://hlinksldjump"/>
              </a:rPr>
              <a:t>OFICINA</a:t>
            </a:r>
            <a:r>
              <a:rPr lang="es-SV" sz="1050" dirty="0" smtClean="0"/>
              <a:t> DE ASESORIA JURIDICA</a:t>
            </a:r>
          </a:p>
          <a:p>
            <a:pPr algn="ctr"/>
            <a:r>
              <a:rPr lang="es-SV" sz="1050" b="1" dirty="0" smtClean="0"/>
              <a:t>OAJ</a:t>
            </a:r>
            <a:endParaRPr lang="es-SV" sz="1050" b="1" dirty="0"/>
          </a:p>
        </p:txBody>
      </p:sp>
      <p:sp>
        <p:nvSpPr>
          <p:cNvPr id="7" name="6 Rectángulo redondeado"/>
          <p:cNvSpPr/>
          <p:nvPr/>
        </p:nvSpPr>
        <p:spPr>
          <a:xfrm>
            <a:off x="323528" y="1610806"/>
            <a:ext cx="2434632" cy="43204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050" dirty="0" smtClean="0">
                <a:hlinkClick r:id="rId6" action="ppaction://hlinksldjump"/>
              </a:rPr>
              <a:t>OFICINA</a:t>
            </a:r>
            <a:r>
              <a:rPr lang="es-SV" sz="1050" dirty="0" smtClean="0"/>
              <a:t> DE AUDITORIA INTERNA</a:t>
            </a:r>
          </a:p>
          <a:p>
            <a:pPr algn="ctr"/>
            <a:r>
              <a:rPr lang="es-SV" sz="1050" b="1" dirty="0" smtClean="0"/>
              <a:t>OAI</a:t>
            </a:r>
            <a:endParaRPr lang="es-SV" sz="1050" b="1" dirty="0"/>
          </a:p>
        </p:txBody>
      </p:sp>
      <p:sp>
        <p:nvSpPr>
          <p:cNvPr id="8" name="7 Rectángulo redondeado"/>
          <p:cNvSpPr/>
          <p:nvPr/>
        </p:nvSpPr>
        <p:spPr>
          <a:xfrm>
            <a:off x="323528" y="2186870"/>
            <a:ext cx="2434632" cy="73580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050" dirty="0" smtClean="0">
                <a:hlinkClick r:id="rId7" action="ppaction://hlinksldjump"/>
              </a:rPr>
              <a:t>OFICINA</a:t>
            </a:r>
            <a:r>
              <a:rPr lang="es-SV" sz="1050" dirty="0" smtClean="0"/>
              <a:t> DE COOPERACION PARA EL DESARROLLO AGROPECUARIO</a:t>
            </a:r>
          </a:p>
          <a:p>
            <a:pPr algn="ctr"/>
            <a:r>
              <a:rPr lang="es-SV" sz="1050" b="1" dirty="0" smtClean="0"/>
              <a:t>OCDA</a:t>
            </a:r>
            <a:endParaRPr lang="es-SV" sz="1050" b="1" dirty="0"/>
          </a:p>
        </p:txBody>
      </p:sp>
      <p:sp>
        <p:nvSpPr>
          <p:cNvPr id="10" name="9 Rectángulo redondeado"/>
          <p:cNvSpPr/>
          <p:nvPr/>
        </p:nvSpPr>
        <p:spPr>
          <a:xfrm>
            <a:off x="4881803" y="1053591"/>
            <a:ext cx="2354493" cy="4494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050" dirty="0" smtClean="0">
                <a:hlinkClick r:id="rId8" action="ppaction://hlinksldjump"/>
              </a:rPr>
              <a:t>OFICINA</a:t>
            </a:r>
            <a:r>
              <a:rPr lang="es-SV" sz="1050" dirty="0" smtClean="0"/>
              <a:t> DE COMUNICACIONES</a:t>
            </a:r>
          </a:p>
          <a:p>
            <a:pPr algn="ctr"/>
            <a:r>
              <a:rPr lang="es-SV" sz="1050" b="1" dirty="0" smtClean="0"/>
              <a:t>ODC</a:t>
            </a:r>
            <a:endParaRPr lang="es-SV" sz="1050" b="1" dirty="0"/>
          </a:p>
        </p:txBody>
      </p:sp>
      <p:sp>
        <p:nvSpPr>
          <p:cNvPr id="12" name="11 Rectángulo redondeado"/>
          <p:cNvSpPr/>
          <p:nvPr/>
        </p:nvSpPr>
        <p:spPr>
          <a:xfrm>
            <a:off x="4881803" y="1658417"/>
            <a:ext cx="2354493" cy="64807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050" dirty="0" smtClean="0">
                <a:hlinkClick r:id="rId9" action="ppaction://hlinksldjump"/>
              </a:rPr>
              <a:t>OFICINA</a:t>
            </a:r>
            <a:r>
              <a:rPr lang="es-SV" sz="1050" dirty="0" smtClean="0"/>
              <a:t> DE POLITICAS Y PLANIFICACIÓN SECTORIAL </a:t>
            </a:r>
            <a:r>
              <a:rPr lang="es-SV" sz="1050" b="1" dirty="0" smtClean="0"/>
              <a:t>OPPS</a:t>
            </a:r>
            <a:endParaRPr lang="es-SV" sz="1050" b="1" dirty="0"/>
          </a:p>
        </p:txBody>
      </p:sp>
      <p:sp>
        <p:nvSpPr>
          <p:cNvPr id="13" name="12 Rectángulo redondeado"/>
          <p:cNvSpPr/>
          <p:nvPr/>
        </p:nvSpPr>
        <p:spPr>
          <a:xfrm>
            <a:off x="4881803" y="2414950"/>
            <a:ext cx="2354493" cy="45623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050" dirty="0" smtClean="0">
                <a:hlinkClick r:id="rId10" action="ppaction://hlinksldjump"/>
              </a:rPr>
              <a:t>UNIDAD</a:t>
            </a:r>
            <a:r>
              <a:rPr lang="es-SV" sz="1050" dirty="0" smtClean="0"/>
              <a:t> AMBIENTAL SECTORIAL</a:t>
            </a:r>
          </a:p>
          <a:p>
            <a:pPr algn="ctr"/>
            <a:r>
              <a:rPr lang="es-SV" sz="1050" b="1" dirty="0" smtClean="0"/>
              <a:t>UAS</a:t>
            </a:r>
            <a:endParaRPr lang="es-SV" sz="1050" b="1" dirty="0"/>
          </a:p>
        </p:txBody>
      </p:sp>
      <p:sp>
        <p:nvSpPr>
          <p:cNvPr id="15" name="14 Rectángulo redondeado"/>
          <p:cNvSpPr/>
          <p:nvPr/>
        </p:nvSpPr>
        <p:spPr>
          <a:xfrm>
            <a:off x="4881802" y="2997319"/>
            <a:ext cx="2354493" cy="22388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050" dirty="0" smtClean="0">
                <a:hlinkClick r:id="rId11" action="ppaction://hlinksldjump"/>
              </a:rPr>
              <a:t>UNIDAD</a:t>
            </a:r>
            <a:r>
              <a:rPr lang="es-SV" sz="1050" dirty="0" smtClean="0"/>
              <a:t> DE GENERO</a:t>
            </a:r>
            <a:endParaRPr lang="es-SV" sz="1050" b="1" dirty="0"/>
          </a:p>
        </p:txBody>
      </p:sp>
      <p:sp>
        <p:nvSpPr>
          <p:cNvPr id="16" name="15 Rectángulo redondeado"/>
          <p:cNvSpPr/>
          <p:nvPr/>
        </p:nvSpPr>
        <p:spPr>
          <a:xfrm>
            <a:off x="314017" y="3717032"/>
            <a:ext cx="1296144" cy="7200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050" dirty="0" smtClean="0">
                <a:hlinkClick r:id="rId12" action="ppaction://hlinksldjump"/>
              </a:rPr>
              <a:t>OFICINA</a:t>
            </a:r>
            <a:r>
              <a:rPr lang="es-SV" sz="1050" dirty="0" smtClean="0"/>
              <a:t> FINANCIERA INSTITUCIONAL</a:t>
            </a:r>
          </a:p>
          <a:p>
            <a:pPr algn="ctr"/>
            <a:r>
              <a:rPr lang="es-SV" sz="1050" b="1" dirty="0" smtClean="0"/>
              <a:t>OFI</a:t>
            </a:r>
            <a:endParaRPr lang="es-SV" sz="1050" b="1" dirty="0"/>
          </a:p>
        </p:txBody>
      </p:sp>
      <p:sp>
        <p:nvSpPr>
          <p:cNvPr id="17" name="16 Rectángulo redondeado"/>
          <p:cNvSpPr/>
          <p:nvPr/>
        </p:nvSpPr>
        <p:spPr>
          <a:xfrm>
            <a:off x="1674251" y="3717032"/>
            <a:ext cx="1449932" cy="7200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050" dirty="0" smtClean="0">
                <a:hlinkClick r:id="rId13" action="ppaction://hlinksldjump"/>
              </a:rPr>
              <a:t>OFICINA</a:t>
            </a:r>
            <a:r>
              <a:rPr lang="es-SV" sz="1050" dirty="0" smtClean="0"/>
              <a:t> GENERAL DE ADMINISTRACION</a:t>
            </a:r>
          </a:p>
          <a:p>
            <a:pPr algn="ctr"/>
            <a:r>
              <a:rPr lang="es-SV" sz="1050" b="1" dirty="0" smtClean="0"/>
              <a:t>OGA</a:t>
            </a:r>
            <a:endParaRPr lang="es-SV" sz="1050" b="1" dirty="0"/>
          </a:p>
        </p:txBody>
      </p:sp>
      <p:sp>
        <p:nvSpPr>
          <p:cNvPr id="18" name="17 Rectángulo redondeado"/>
          <p:cNvSpPr/>
          <p:nvPr/>
        </p:nvSpPr>
        <p:spPr>
          <a:xfrm>
            <a:off x="4981166" y="3717032"/>
            <a:ext cx="1609340" cy="7200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050" dirty="0" smtClean="0">
                <a:hlinkClick r:id="rId14" action="ppaction://hlinksldjump"/>
              </a:rPr>
              <a:t>OFICINA </a:t>
            </a:r>
            <a:r>
              <a:rPr lang="es-SV" sz="1050" dirty="0" smtClean="0"/>
              <a:t>DE INFORMACIÓN Y RESPUESTA</a:t>
            </a:r>
          </a:p>
          <a:p>
            <a:pPr algn="ctr"/>
            <a:r>
              <a:rPr lang="es-SV" sz="1050" b="1" dirty="0" smtClean="0"/>
              <a:t>OIR</a:t>
            </a:r>
            <a:endParaRPr lang="es-SV" sz="1050" b="1" dirty="0"/>
          </a:p>
        </p:txBody>
      </p:sp>
      <p:sp>
        <p:nvSpPr>
          <p:cNvPr id="19" name="18 Rectángulo redondeado"/>
          <p:cNvSpPr/>
          <p:nvPr/>
        </p:nvSpPr>
        <p:spPr>
          <a:xfrm>
            <a:off x="6734522" y="3717032"/>
            <a:ext cx="1766154"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000" dirty="0" smtClean="0">
                <a:hlinkClick r:id="rId15" action="ppaction://hlinksldjump"/>
              </a:rPr>
              <a:t>OFICINA</a:t>
            </a:r>
            <a:r>
              <a:rPr lang="es-SV" sz="1000" dirty="0" smtClean="0"/>
              <a:t> DE ADQUISICIONES Y CONTRATACIONES INSTITUCIONAL</a:t>
            </a:r>
          </a:p>
          <a:p>
            <a:pPr algn="ctr"/>
            <a:r>
              <a:rPr lang="es-SV" sz="1050" b="1" dirty="0" smtClean="0"/>
              <a:t>OACI</a:t>
            </a:r>
            <a:endParaRPr lang="es-SV" sz="1050" b="1" dirty="0"/>
          </a:p>
        </p:txBody>
      </p:sp>
      <p:sp>
        <p:nvSpPr>
          <p:cNvPr id="20" name="19 Rectángulo redondeado"/>
          <p:cNvSpPr/>
          <p:nvPr/>
        </p:nvSpPr>
        <p:spPr>
          <a:xfrm>
            <a:off x="159439" y="5157192"/>
            <a:ext cx="1316217" cy="94195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000" dirty="0" smtClean="0">
                <a:hlinkClick r:id="rId16" action="ppaction://hlinksldjump"/>
              </a:rPr>
              <a:t>DIIRECCIÓN</a:t>
            </a:r>
            <a:r>
              <a:rPr lang="es-SV" sz="1000" dirty="0" smtClean="0"/>
              <a:t> GENERAL DE DESARROLLO RURAL</a:t>
            </a:r>
          </a:p>
          <a:p>
            <a:pPr algn="ctr"/>
            <a:r>
              <a:rPr lang="es-SV" sz="1050" b="1" dirty="0" smtClean="0"/>
              <a:t>DGDR</a:t>
            </a:r>
            <a:endParaRPr lang="es-SV" sz="1050" b="1" dirty="0"/>
          </a:p>
        </p:txBody>
      </p:sp>
      <p:sp>
        <p:nvSpPr>
          <p:cNvPr id="21" name="20 Rectángulo redondeado"/>
          <p:cNvSpPr/>
          <p:nvPr/>
        </p:nvSpPr>
        <p:spPr>
          <a:xfrm>
            <a:off x="1540345" y="5157192"/>
            <a:ext cx="1377662" cy="9582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000" dirty="0" smtClean="0">
                <a:hlinkClick r:id="rId17" action="ppaction://hlinksldjump"/>
              </a:rPr>
              <a:t>DIIRECCIÓN</a:t>
            </a:r>
            <a:r>
              <a:rPr lang="es-SV" sz="1000" dirty="0" smtClean="0"/>
              <a:t> GENERAL DE ECONOMIA AGROPECUARIA</a:t>
            </a:r>
          </a:p>
          <a:p>
            <a:pPr algn="ctr"/>
            <a:r>
              <a:rPr lang="es-SV" sz="1050" b="1" dirty="0" smtClean="0"/>
              <a:t>DGEA</a:t>
            </a:r>
            <a:endParaRPr lang="es-SV" sz="1050" b="1" dirty="0"/>
          </a:p>
        </p:txBody>
      </p:sp>
      <p:sp>
        <p:nvSpPr>
          <p:cNvPr id="22" name="21 Rectángulo redondeado"/>
          <p:cNvSpPr/>
          <p:nvPr/>
        </p:nvSpPr>
        <p:spPr>
          <a:xfrm>
            <a:off x="2978022" y="5140902"/>
            <a:ext cx="1209152" cy="95824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000" dirty="0" smtClean="0">
                <a:hlinkClick r:id="rId18" action="ppaction://hlinksldjump"/>
              </a:rPr>
              <a:t>DIIRECCIÓN</a:t>
            </a:r>
            <a:r>
              <a:rPr lang="es-SV" sz="1000" dirty="0" smtClean="0"/>
              <a:t> GENERAL DE SANIDAD VEGETAL</a:t>
            </a:r>
          </a:p>
          <a:p>
            <a:pPr algn="ctr"/>
            <a:r>
              <a:rPr lang="es-SV" sz="1050" b="1" dirty="0" smtClean="0"/>
              <a:t>DGSV</a:t>
            </a:r>
            <a:endParaRPr lang="es-SV" sz="1050" b="1" dirty="0"/>
          </a:p>
        </p:txBody>
      </p:sp>
      <p:sp>
        <p:nvSpPr>
          <p:cNvPr id="25" name="24 Rectángulo redondeado"/>
          <p:cNvSpPr/>
          <p:nvPr/>
        </p:nvSpPr>
        <p:spPr>
          <a:xfrm>
            <a:off x="4283967" y="5140902"/>
            <a:ext cx="1775081" cy="95824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000" dirty="0" smtClean="0">
                <a:hlinkClick r:id="rId19" action="ppaction://hlinksldjump"/>
              </a:rPr>
              <a:t>DIIRECCIÓN</a:t>
            </a:r>
            <a:r>
              <a:rPr lang="es-SV" sz="1000" dirty="0" smtClean="0"/>
              <a:t> GERNERAL DE ORDENAMIENTO FORESTAL CUENCAS Y RIEGO</a:t>
            </a:r>
          </a:p>
          <a:p>
            <a:pPr algn="ctr"/>
            <a:r>
              <a:rPr lang="es-SV" sz="1050" b="1" dirty="0" smtClean="0"/>
              <a:t>DGFCR</a:t>
            </a:r>
            <a:endParaRPr lang="es-SV" sz="1050" b="1" dirty="0"/>
          </a:p>
        </p:txBody>
      </p:sp>
      <p:sp>
        <p:nvSpPr>
          <p:cNvPr id="26" name="25 Rectángulo redondeado"/>
          <p:cNvSpPr/>
          <p:nvPr/>
        </p:nvSpPr>
        <p:spPr>
          <a:xfrm>
            <a:off x="6156176" y="5124611"/>
            <a:ext cx="1539569" cy="9745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000" dirty="0" smtClean="0">
                <a:hlinkClick r:id="rId20" action="ppaction://hlinksldjump"/>
              </a:rPr>
              <a:t>DIIRECCIÓN</a:t>
            </a:r>
            <a:r>
              <a:rPr lang="es-SV" sz="1000" dirty="0" smtClean="0"/>
              <a:t> GENERAL DE DESARROLLO DE LA PESCA Y ACUICULTURA</a:t>
            </a:r>
          </a:p>
          <a:p>
            <a:pPr algn="ctr"/>
            <a:r>
              <a:rPr lang="es-SV" sz="1050" b="1" dirty="0" smtClean="0"/>
              <a:t>CENDEPESCA</a:t>
            </a:r>
            <a:endParaRPr lang="es-SV" sz="1050" b="1" dirty="0"/>
          </a:p>
        </p:txBody>
      </p:sp>
      <p:sp>
        <p:nvSpPr>
          <p:cNvPr id="27" name="26 Rectángulo redondeado"/>
          <p:cNvSpPr/>
          <p:nvPr/>
        </p:nvSpPr>
        <p:spPr>
          <a:xfrm>
            <a:off x="7884368" y="5112319"/>
            <a:ext cx="1151928" cy="95824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SV" sz="1000" dirty="0" smtClean="0">
                <a:hlinkClick r:id="rId21" action="ppaction://hlinksldjump"/>
              </a:rPr>
              <a:t>DIIRECCIÓN</a:t>
            </a:r>
            <a:r>
              <a:rPr lang="es-SV" sz="1000" dirty="0" smtClean="0"/>
              <a:t> GENERAL DE GANADERÍA</a:t>
            </a:r>
          </a:p>
          <a:p>
            <a:pPr algn="ctr"/>
            <a:r>
              <a:rPr lang="es-SV" sz="1050" b="1" dirty="0" smtClean="0"/>
              <a:t>DGG</a:t>
            </a:r>
            <a:endParaRPr lang="es-SV" sz="1050" b="1" dirty="0"/>
          </a:p>
        </p:txBody>
      </p:sp>
      <p:cxnSp>
        <p:nvCxnSpPr>
          <p:cNvPr id="33" name="32 Conector recto"/>
          <p:cNvCxnSpPr>
            <a:endCxn id="14" idx="1"/>
          </p:cNvCxnSpPr>
          <p:nvPr/>
        </p:nvCxnSpPr>
        <p:spPr>
          <a:xfrm>
            <a:off x="3891759" y="909320"/>
            <a:ext cx="363256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34 Conector recto"/>
          <p:cNvCxnSpPr>
            <a:stCxn id="6" idx="3"/>
          </p:cNvCxnSpPr>
          <p:nvPr/>
        </p:nvCxnSpPr>
        <p:spPr>
          <a:xfrm>
            <a:off x="2757161" y="1215062"/>
            <a:ext cx="212464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36 Conector recto"/>
          <p:cNvCxnSpPr>
            <a:stCxn id="7" idx="3"/>
          </p:cNvCxnSpPr>
          <p:nvPr/>
        </p:nvCxnSpPr>
        <p:spPr>
          <a:xfrm>
            <a:off x="2758160" y="1826830"/>
            <a:ext cx="21236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40 Conector recto"/>
          <p:cNvCxnSpPr>
            <a:stCxn id="8" idx="3"/>
          </p:cNvCxnSpPr>
          <p:nvPr/>
        </p:nvCxnSpPr>
        <p:spPr>
          <a:xfrm>
            <a:off x="2758160" y="2554772"/>
            <a:ext cx="212364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42 Conector recto"/>
          <p:cNvCxnSpPr>
            <a:endCxn id="15" idx="1"/>
          </p:cNvCxnSpPr>
          <p:nvPr/>
        </p:nvCxnSpPr>
        <p:spPr>
          <a:xfrm>
            <a:off x="3891759" y="3109262"/>
            <a:ext cx="99004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50 Conector recto"/>
          <p:cNvCxnSpPr>
            <a:stCxn id="5" idx="2"/>
          </p:cNvCxnSpPr>
          <p:nvPr/>
        </p:nvCxnSpPr>
        <p:spPr>
          <a:xfrm>
            <a:off x="3859591" y="747302"/>
            <a:ext cx="32168" cy="4121858"/>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52 Conector recto"/>
          <p:cNvCxnSpPr/>
          <p:nvPr/>
        </p:nvCxnSpPr>
        <p:spPr>
          <a:xfrm>
            <a:off x="962089" y="3429000"/>
            <a:ext cx="656223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54 Conector recto"/>
          <p:cNvCxnSpPr>
            <a:endCxn id="16" idx="0"/>
          </p:cNvCxnSpPr>
          <p:nvPr/>
        </p:nvCxnSpPr>
        <p:spPr>
          <a:xfrm>
            <a:off x="962089" y="3429000"/>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56 Conector recto"/>
          <p:cNvCxnSpPr>
            <a:endCxn id="17" idx="0"/>
          </p:cNvCxnSpPr>
          <p:nvPr/>
        </p:nvCxnSpPr>
        <p:spPr>
          <a:xfrm>
            <a:off x="2399217" y="3429000"/>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59 Conector recto"/>
          <p:cNvCxnSpPr/>
          <p:nvPr/>
        </p:nvCxnSpPr>
        <p:spPr>
          <a:xfrm>
            <a:off x="5708043" y="3429000"/>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61 Conector recto"/>
          <p:cNvCxnSpPr/>
          <p:nvPr/>
        </p:nvCxnSpPr>
        <p:spPr>
          <a:xfrm>
            <a:off x="7524328" y="3429000"/>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64 Conector recto"/>
          <p:cNvCxnSpPr/>
          <p:nvPr/>
        </p:nvCxnSpPr>
        <p:spPr>
          <a:xfrm>
            <a:off x="683568" y="4869159"/>
            <a:ext cx="7817108" cy="9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66 Conector recto"/>
          <p:cNvCxnSpPr/>
          <p:nvPr/>
        </p:nvCxnSpPr>
        <p:spPr>
          <a:xfrm>
            <a:off x="683568" y="4869160"/>
            <a:ext cx="0" cy="243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68 Conector recto"/>
          <p:cNvCxnSpPr>
            <a:endCxn id="21" idx="0"/>
          </p:cNvCxnSpPr>
          <p:nvPr/>
        </p:nvCxnSpPr>
        <p:spPr>
          <a:xfrm>
            <a:off x="2229176" y="4869160"/>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70 Conector recto"/>
          <p:cNvCxnSpPr>
            <a:endCxn id="22" idx="0"/>
          </p:cNvCxnSpPr>
          <p:nvPr/>
        </p:nvCxnSpPr>
        <p:spPr>
          <a:xfrm>
            <a:off x="3582598" y="4869160"/>
            <a:ext cx="0" cy="271742"/>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72 Conector recto"/>
          <p:cNvCxnSpPr>
            <a:endCxn id="25" idx="0"/>
          </p:cNvCxnSpPr>
          <p:nvPr/>
        </p:nvCxnSpPr>
        <p:spPr>
          <a:xfrm>
            <a:off x="5171508" y="4869160"/>
            <a:ext cx="0" cy="271742"/>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74 Conector recto"/>
          <p:cNvCxnSpPr>
            <a:endCxn id="26" idx="0"/>
          </p:cNvCxnSpPr>
          <p:nvPr/>
        </p:nvCxnSpPr>
        <p:spPr>
          <a:xfrm>
            <a:off x="6925960" y="4869160"/>
            <a:ext cx="1" cy="255451"/>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76 Conector recto"/>
          <p:cNvCxnSpPr/>
          <p:nvPr/>
        </p:nvCxnSpPr>
        <p:spPr>
          <a:xfrm>
            <a:off x="8493030" y="4869159"/>
            <a:ext cx="0" cy="243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78 Conector recto"/>
          <p:cNvCxnSpPr>
            <a:stCxn id="14" idx="2"/>
          </p:cNvCxnSpPr>
          <p:nvPr/>
        </p:nvCxnSpPr>
        <p:spPr>
          <a:xfrm>
            <a:off x="8208404" y="1359370"/>
            <a:ext cx="0" cy="2177642"/>
          </a:xfrm>
          <a:prstGeom prst="line">
            <a:avLst/>
          </a:prstGeom>
          <a:ln>
            <a:prstDash val="lgDashDot"/>
          </a:ln>
        </p:spPr>
        <p:style>
          <a:lnRef idx="1">
            <a:schemeClr val="accent1"/>
          </a:lnRef>
          <a:fillRef idx="0">
            <a:schemeClr val="accent1"/>
          </a:fillRef>
          <a:effectRef idx="0">
            <a:schemeClr val="accent1"/>
          </a:effectRef>
          <a:fontRef idx="minor">
            <a:schemeClr val="tx1"/>
          </a:fontRef>
        </p:style>
      </p:cxnSp>
      <p:cxnSp>
        <p:nvCxnSpPr>
          <p:cNvPr id="81" name="80 Conector recto"/>
          <p:cNvCxnSpPr/>
          <p:nvPr/>
        </p:nvCxnSpPr>
        <p:spPr>
          <a:xfrm flipH="1">
            <a:off x="1115616" y="3537012"/>
            <a:ext cx="7092788" cy="0"/>
          </a:xfrm>
          <a:prstGeom prst="line">
            <a:avLst/>
          </a:prstGeom>
          <a:ln>
            <a:prstDash val="lgDashDot"/>
          </a:ln>
        </p:spPr>
        <p:style>
          <a:lnRef idx="1">
            <a:schemeClr val="accent1"/>
          </a:lnRef>
          <a:fillRef idx="0">
            <a:schemeClr val="accent1"/>
          </a:fillRef>
          <a:effectRef idx="0">
            <a:schemeClr val="accent1"/>
          </a:effectRef>
          <a:fontRef idx="minor">
            <a:schemeClr val="tx1"/>
          </a:fontRef>
        </p:style>
      </p:cxnSp>
      <p:cxnSp>
        <p:nvCxnSpPr>
          <p:cNvPr id="84" name="83 Conector recto"/>
          <p:cNvCxnSpPr/>
          <p:nvPr/>
        </p:nvCxnSpPr>
        <p:spPr>
          <a:xfrm>
            <a:off x="1115616" y="3537012"/>
            <a:ext cx="0" cy="18002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86" name="85 Conector recto"/>
          <p:cNvCxnSpPr/>
          <p:nvPr/>
        </p:nvCxnSpPr>
        <p:spPr>
          <a:xfrm>
            <a:off x="2555776" y="3537012"/>
            <a:ext cx="0" cy="18002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88" name="87 Conector recto"/>
          <p:cNvCxnSpPr/>
          <p:nvPr/>
        </p:nvCxnSpPr>
        <p:spPr>
          <a:xfrm>
            <a:off x="6059048" y="3573016"/>
            <a:ext cx="0" cy="144016"/>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90" name="89 Conector recto"/>
          <p:cNvCxnSpPr/>
          <p:nvPr/>
        </p:nvCxnSpPr>
        <p:spPr>
          <a:xfrm>
            <a:off x="7884368" y="3573016"/>
            <a:ext cx="0" cy="144016"/>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2" name="1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2</a:t>
            </a:fld>
            <a:endParaRPr lang="es-SV" sz="1200">
              <a:solidFill>
                <a:srgbClr val="888888"/>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87524" y="462803"/>
            <a:ext cx="8568952" cy="5560753"/>
          </a:xfrm>
          <a:prstGeom prst="rect">
            <a:avLst/>
          </a:prstGeom>
        </p:spPr>
        <p:txBody>
          <a:bodyPr wrap="square">
            <a:spAutoFit/>
          </a:bodyPr>
          <a:lstStyle/>
          <a:p>
            <a:pPr lvl="0" algn="just">
              <a:lnSpc>
                <a:spcPct val="115000"/>
              </a:lnSpc>
            </a:pP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OFICINA DE ADQUISICIONES Y CONTRATACIONES INSTITUCIONAL – OACI</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dirty="0">
                <a:latin typeface="Calibri" panose="020F0502020204030204" pitchFamily="34" charset="0"/>
                <a:ea typeface="Times New Roman" panose="02020603050405020304" pitchFamily="18" charset="0"/>
                <a:cs typeface="Calibri" panose="020F0502020204030204" pitchFamily="34" charset="0"/>
              </a:rPr>
              <a:t>Directora Oficina de Contrataciones y Adquisiciones </a:t>
            </a:r>
            <a:r>
              <a:rPr lang="es-SV" sz="1200" dirty="0" smtClean="0">
                <a:latin typeface="Calibri" panose="020F0502020204030204" pitchFamily="34" charset="0"/>
                <a:ea typeface="Times New Roman" panose="02020603050405020304" pitchFamily="18" charset="0"/>
                <a:cs typeface="Calibri" panose="020F0502020204030204" pitchFamily="34" charset="0"/>
              </a:rPr>
              <a:t>Institucional:</a:t>
            </a:r>
            <a:r>
              <a:rPr lang="es-SV" sz="1200" dirty="0">
                <a:latin typeface="Calibri" panose="020F0502020204030204" pitchFamily="34" charset="0"/>
                <a:ea typeface="Times New Roman" panose="02020603050405020304" pitchFamily="18" charset="0"/>
                <a:cs typeface="Calibri" panose="020F0502020204030204" pitchFamily="34" charset="0"/>
              </a:rPr>
              <a:t>	</a:t>
            </a:r>
            <a:r>
              <a:rPr lang="es-SV" sz="1300" b="1" dirty="0" smtClean="0">
                <a:latin typeface="Calibri" panose="020F0502020204030204" pitchFamily="34" charset="0"/>
                <a:ea typeface="Times New Roman" panose="02020603050405020304" pitchFamily="18" charset="0"/>
                <a:cs typeface="Calibri" panose="020F0502020204030204" pitchFamily="34" charset="0"/>
              </a:rPr>
              <a:t>LORENZO ADALBERTO CORPEÑO</a:t>
            </a:r>
            <a:endParaRPr lang="es-SV" sz="13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200" b="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200" b="1" dirty="0" smtClean="0">
                <a:latin typeface="Calibri" panose="020F0502020204030204" pitchFamily="34" charset="0"/>
                <a:ea typeface="Times New Roman" panose="02020603050405020304" pitchFamily="18" charset="0"/>
                <a:cs typeface="Calibri" panose="020F0502020204030204" pitchFamily="34" charset="0"/>
              </a:rPr>
              <a:t>FUNCIONES</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dirty="0">
                <a:latin typeface="Calibri" panose="020F0502020204030204" pitchFamily="34" charset="0"/>
                <a:ea typeface="Times New Roman" panose="02020603050405020304" pitchFamily="18" charset="0"/>
                <a:cs typeface="Calibri" panose="020F0502020204030204" pitchFamily="34" charset="0"/>
              </a:rPr>
              <a:t>Realizar las actividades relacionadas con la gestión de adquisiciones y contrataciones de obras, bienes y servicios del Ministerio de Agricultura y Ganadería.</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200" b="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200" b="1" dirty="0" smtClean="0">
                <a:latin typeface="Calibri" panose="020F0502020204030204" pitchFamily="34" charset="0"/>
                <a:ea typeface="Times New Roman" panose="02020603050405020304" pitchFamily="18" charset="0"/>
                <a:cs typeface="Calibri" panose="020F0502020204030204" pitchFamily="34" charset="0"/>
              </a:rPr>
              <a:t>N</a:t>
            </a:r>
            <a:r>
              <a:rPr lang="es-SV" sz="1200" b="1" dirty="0">
                <a:latin typeface="Calibri" panose="020F0502020204030204" pitchFamily="34" charset="0"/>
                <a:ea typeface="Times New Roman" panose="02020603050405020304" pitchFamily="18" charset="0"/>
                <a:cs typeface="Calibri" panose="020F0502020204030204" pitchFamily="34" charset="0"/>
              </a:rPr>
              <a:t>° DE EMPLEADOS</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dirty="0">
                <a:latin typeface="Calibri" panose="020F0502020204030204" pitchFamily="34" charset="0"/>
                <a:ea typeface="Times New Roman" panose="02020603050405020304" pitchFamily="18" charset="0"/>
                <a:cs typeface="Calibri" panose="020F0502020204030204" pitchFamily="34" charset="0"/>
              </a:rPr>
              <a:t>9</a:t>
            </a:r>
            <a:r>
              <a:rPr lang="es-SV" sz="1200" dirty="0" smtClean="0">
                <a:latin typeface="Calibri" panose="020F0502020204030204" pitchFamily="34" charset="0"/>
                <a:ea typeface="Times New Roman" panose="02020603050405020304" pitchFamily="18" charset="0"/>
                <a:cs typeface="Calibri" panose="020F0502020204030204" pitchFamily="34" charset="0"/>
              </a:rPr>
              <a:t> </a:t>
            </a:r>
            <a:r>
              <a:rPr lang="es-SV" sz="1200" dirty="0">
                <a:latin typeface="Calibri" panose="020F0502020204030204" pitchFamily="34" charset="0"/>
                <a:ea typeface="Times New Roman" panose="02020603050405020304" pitchFamily="18" charset="0"/>
                <a:cs typeface="Calibri" panose="020F0502020204030204" pitchFamily="34" charset="0"/>
              </a:rPr>
              <a:t>hombres</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dirty="0">
                <a:latin typeface="Calibri" panose="020F0502020204030204" pitchFamily="34" charset="0"/>
                <a:ea typeface="Times New Roman" panose="02020603050405020304" pitchFamily="18" charset="0"/>
                <a:cs typeface="Calibri" panose="020F0502020204030204" pitchFamily="34" charset="0"/>
              </a:rPr>
              <a:t>9</a:t>
            </a:r>
            <a:r>
              <a:rPr lang="es-SV" sz="1200" dirty="0" smtClean="0">
                <a:latin typeface="Calibri" panose="020F0502020204030204" pitchFamily="34" charset="0"/>
                <a:ea typeface="Times New Roman" panose="02020603050405020304" pitchFamily="18" charset="0"/>
                <a:cs typeface="Calibri" panose="020F0502020204030204" pitchFamily="34" charset="0"/>
              </a:rPr>
              <a:t> mujeres</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200" b="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200" b="1" dirty="0" smtClean="0">
                <a:latin typeface="Calibri" panose="020F0502020204030204" pitchFamily="34" charset="0"/>
                <a:ea typeface="Times New Roman" panose="02020603050405020304" pitchFamily="18" charset="0"/>
                <a:cs typeface="Calibri" panose="020F0502020204030204" pitchFamily="34" charset="0"/>
              </a:rPr>
              <a:t>AREAS </a:t>
            </a:r>
            <a:r>
              <a:rPr lang="es-SV" sz="1200" b="1" dirty="0">
                <a:latin typeface="Calibri" panose="020F0502020204030204" pitchFamily="34" charset="0"/>
                <a:ea typeface="Times New Roman" panose="02020603050405020304" pitchFamily="18" charset="0"/>
                <a:cs typeface="Calibri" panose="020F0502020204030204" pitchFamily="34" charset="0"/>
              </a:rPr>
              <a:t>DE TRABAJO</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200" u="sng"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200" u="sng" dirty="0" smtClean="0">
                <a:latin typeface="Calibri" panose="020F0502020204030204" pitchFamily="34" charset="0"/>
                <a:ea typeface="Times New Roman" panose="02020603050405020304" pitchFamily="18" charset="0"/>
                <a:cs typeface="Calibri" panose="020F0502020204030204" pitchFamily="34" charset="0"/>
              </a:rPr>
              <a:t>Área </a:t>
            </a:r>
            <a:r>
              <a:rPr lang="es-SV" sz="1200" u="sng" dirty="0">
                <a:latin typeface="Calibri" panose="020F0502020204030204" pitchFamily="34" charset="0"/>
                <a:ea typeface="Times New Roman" panose="02020603050405020304" pitchFamily="18" charset="0"/>
                <a:cs typeface="Calibri" panose="020F0502020204030204" pitchFamily="34" charset="0"/>
              </a:rPr>
              <a:t>de Libre Gestión</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dirty="0" smtClean="0">
                <a:latin typeface="Calibri" panose="020F0502020204030204" pitchFamily="34" charset="0"/>
                <a:ea typeface="Times New Roman" panose="02020603050405020304" pitchFamily="18" charset="0"/>
                <a:cs typeface="Calibri" panose="020F0502020204030204" pitchFamily="34" charset="0"/>
              </a:rPr>
              <a:t>Realizar </a:t>
            </a:r>
            <a:r>
              <a:rPr lang="es-SV" sz="1200" dirty="0">
                <a:latin typeface="Calibri" panose="020F0502020204030204" pitchFamily="34" charset="0"/>
                <a:ea typeface="Times New Roman" panose="02020603050405020304" pitchFamily="18" charset="0"/>
                <a:cs typeface="Calibri" panose="020F0502020204030204" pitchFamily="34" charset="0"/>
              </a:rPr>
              <a:t>la gestión de adquisiciones bajo la modalidad de libre gestión, acorde a lo establecido en la ley de adquisiciones y contrataciones de la administración pública, su reglamento y demás normativas aplicables; cumpliendo las políticas, lineamientos y disposiciones técnicas que sean establecidas por la UNAC del Ministerio de Hacienda.</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dirty="0">
                <a:latin typeface="Calibri" panose="020F0502020204030204" pitchFamily="34" charset="0"/>
                <a:ea typeface="Times New Roman" panose="02020603050405020304" pitchFamily="18" charset="0"/>
                <a:cs typeface="Calibri" panose="020F0502020204030204" pitchFamily="34" charset="0"/>
              </a:rPr>
              <a:t> </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u="sng" dirty="0">
                <a:latin typeface="Calibri" panose="020F0502020204030204" pitchFamily="34" charset="0"/>
                <a:ea typeface="Times New Roman" panose="02020603050405020304" pitchFamily="18" charset="0"/>
                <a:cs typeface="Calibri" panose="020F0502020204030204" pitchFamily="34" charset="0"/>
              </a:rPr>
              <a:t>Área de Contrataciones directas, licitaciones y concursos</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dirty="0" smtClean="0">
                <a:latin typeface="Calibri" panose="020F0502020204030204" pitchFamily="34" charset="0"/>
                <a:ea typeface="Times New Roman" panose="02020603050405020304" pitchFamily="18" charset="0"/>
                <a:cs typeface="Calibri" panose="020F0502020204030204" pitchFamily="34" charset="0"/>
              </a:rPr>
              <a:t>Realizar </a:t>
            </a:r>
            <a:r>
              <a:rPr lang="es-SV" sz="1200" dirty="0">
                <a:latin typeface="Calibri" panose="020F0502020204030204" pitchFamily="34" charset="0"/>
                <a:ea typeface="Times New Roman" panose="02020603050405020304" pitchFamily="18" charset="0"/>
                <a:cs typeface="Calibri" panose="020F0502020204030204" pitchFamily="34" charset="0"/>
              </a:rPr>
              <a:t>la gestión de adquisiciones bajo la modalidad de: contratación directa, licitación pública, licitación pública por invitación, concurso público, concurso público por invitación y mercado bursátil; acorde a lo establecido en la ley de adquisiciones y contrataciones de la administración pública su reglamento y demás normativas aplicables; cumpliendo las políticas, lineamientos y disposiciones técnicas que sean establecidas por la UNAC</a:t>
            </a:r>
            <a:endParaRPr lang="es-SV"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20</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5884275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1" y="56538"/>
            <a:ext cx="8856985" cy="6744923"/>
          </a:xfrm>
          <a:prstGeom prst="rect">
            <a:avLst/>
          </a:prstGeom>
        </p:spPr>
        <p:txBody>
          <a:bodyPr wrap="square">
            <a:spAutoFit/>
          </a:bodyPr>
          <a:lstStyle/>
          <a:p>
            <a:pPr lvl="0" algn="just">
              <a:lnSpc>
                <a:spcPct val="115000"/>
              </a:lnSpc>
            </a:pPr>
            <a:r>
              <a:rPr lang="es-SV" sz="20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DIRECCIÓN GENERAL DE DESARROLLO RURAL - DGDR </a:t>
            </a:r>
            <a:endParaRPr lang="es-SV"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s-SV"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s-SV" dirty="0">
                <a:latin typeface="Calibri" panose="020F0502020204030204" pitchFamily="34" charset="0"/>
                <a:ea typeface="Times New Roman" panose="02020603050405020304" pitchFamily="18" charset="0"/>
                <a:cs typeface="Calibri" panose="020F0502020204030204" pitchFamily="34" charset="0"/>
              </a:rPr>
              <a:t>Director General de Desarrollo Rural:	</a:t>
            </a:r>
            <a:r>
              <a:rPr lang="es-SV" dirty="0" smtClean="0">
                <a:latin typeface="Calibri" panose="020F0502020204030204" pitchFamily="34" charset="0"/>
                <a:ea typeface="Times New Roman" panose="02020603050405020304" pitchFamily="18" charset="0"/>
                <a:cs typeface="Calibri" panose="020F0502020204030204" pitchFamily="34" charset="0"/>
              </a:rPr>
              <a:t>	</a:t>
            </a:r>
            <a:r>
              <a:rPr lang="es-SV" b="1" dirty="0" smtClean="0">
                <a:latin typeface="Calibri" panose="020F0502020204030204" pitchFamily="34" charset="0"/>
                <a:ea typeface="Times New Roman" panose="02020603050405020304" pitchFamily="18" charset="0"/>
                <a:cs typeface="Calibri" panose="020F0502020204030204" pitchFamily="34" charset="0"/>
              </a:rPr>
              <a:t>AMILCAR DANIEL LANDAVERDE LEMUS</a:t>
            </a:r>
            <a:endParaRPr lang="es-SV" b="1" dirty="0">
              <a:latin typeface="Calibri" panose="020F0502020204030204" pitchFamily="34" charset="0"/>
              <a:ea typeface="Times New Roman" panose="02020603050405020304" pitchFamily="18" charset="0"/>
              <a:cs typeface="Times New Roman" panose="02020603050405020304" pitchFamily="18" charset="0"/>
            </a:endParaRPr>
          </a:p>
          <a:p>
            <a:endParaRPr lang="es-SV" b="1" dirty="0" smtClean="0">
              <a:latin typeface="Calibri" panose="020F0502020204030204" pitchFamily="34" charset="0"/>
              <a:ea typeface="Times New Roman" panose="02020603050405020304" pitchFamily="18" charset="0"/>
              <a:cs typeface="Calibri" panose="020F0502020204030204" pitchFamily="34" charset="0"/>
            </a:endParaRPr>
          </a:p>
          <a:p>
            <a:r>
              <a:rPr lang="es-SV" b="1" dirty="0" smtClean="0">
                <a:latin typeface="Calibri" panose="020F0502020204030204" pitchFamily="34" charset="0"/>
                <a:ea typeface="Times New Roman" panose="02020603050405020304" pitchFamily="18" charset="0"/>
                <a:cs typeface="Calibri" panose="020F0502020204030204" pitchFamily="34" charset="0"/>
              </a:rPr>
              <a:t>FUNCIONES</a:t>
            </a:r>
          </a:p>
          <a:p>
            <a:r>
              <a:rPr lang="es-SV" dirty="0" smtClean="0">
                <a:latin typeface="Calibri" panose="020F0502020204030204" pitchFamily="34" charset="0"/>
                <a:ea typeface="Times New Roman" panose="02020603050405020304" pitchFamily="18" charset="0"/>
                <a:cs typeface="Calibri" panose="020F0502020204030204" pitchFamily="34" charset="0"/>
              </a:rPr>
              <a:t>Lograr </a:t>
            </a:r>
            <a:r>
              <a:rPr lang="es-SV" dirty="0">
                <a:latin typeface="Calibri" panose="020F0502020204030204" pitchFamily="34" charset="0"/>
                <a:ea typeface="Times New Roman" panose="02020603050405020304" pitchFamily="18" charset="0"/>
                <a:cs typeface="Calibri" panose="020F0502020204030204" pitchFamily="34" charset="0"/>
              </a:rPr>
              <a:t>que la institución cumpla con los objetivos y metas a través de una adecuada coordinación en la planificación, ejecución, verificación y corrección de las funciones que corresponden a las diferentes unidades organizativas de la Dirección General de </a:t>
            </a:r>
            <a:r>
              <a:rPr lang="es-SV" dirty="0" smtClean="0">
                <a:latin typeface="Calibri" panose="020F0502020204030204" pitchFamily="34" charset="0"/>
                <a:ea typeface="Times New Roman" panose="02020603050405020304" pitchFamily="18" charset="0"/>
                <a:cs typeface="Calibri" panose="020F0502020204030204" pitchFamily="34" charset="0"/>
              </a:rPr>
              <a:t>Desarrollo Rural</a:t>
            </a:r>
            <a:r>
              <a:rPr lang="es-SV" b="1" dirty="0">
                <a:latin typeface="Calibri" panose="020F0502020204030204" pitchFamily="34" charset="0"/>
                <a:ea typeface="Times New Roman" panose="02020603050405020304" pitchFamily="18" charset="0"/>
                <a:cs typeface="Calibri" panose="020F0502020204030204" pitchFamily="34" charset="0"/>
              </a:rPr>
              <a:t/>
            </a:r>
            <a:br>
              <a:rPr lang="es-SV" b="1" dirty="0">
                <a:latin typeface="Calibri" panose="020F0502020204030204" pitchFamily="34" charset="0"/>
                <a:ea typeface="Times New Roman" panose="02020603050405020304" pitchFamily="18" charset="0"/>
                <a:cs typeface="Calibri" panose="020F0502020204030204" pitchFamily="34" charset="0"/>
              </a:rPr>
            </a:br>
            <a:endParaRPr lang="es-SV" b="1" dirty="0" smtClean="0">
              <a:latin typeface="Calibri" panose="020F0502020204030204" pitchFamily="34" charset="0"/>
              <a:ea typeface="Times New Roman" panose="02020603050405020304" pitchFamily="18" charset="0"/>
              <a:cs typeface="Calibri" panose="020F0502020204030204" pitchFamily="34" charset="0"/>
            </a:endParaRPr>
          </a:p>
          <a:p>
            <a:r>
              <a:rPr lang="es-SV" b="1" dirty="0" smtClean="0">
                <a:latin typeface="Calibri" panose="020F0502020204030204" pitchFamily="34" charset="0"/>
                <a:ea typeface="Times New Roman" panose="02020603050405020304" pitchFamily="18" charset="0"/>
                <a:cs typeface="Calibri" panose="020F0502020204030204" pitchFamily="34" charset="0"/>
              </a:rPr>
              <a:t>N</a:t>
            </a:r>
            <a:r>
              <a:rPr lang="es-SV" b="1" dirty="0">
                <a:latin typeface="Calibri" panose="020F0502020204030204" pitchFamily="34" charset="0"/>
                <a:ea typeface="Times New Roman" panose="02020603050405020304" pitchFamily="18" charset="0"/>
                <a:cs typeface="Calibri" panose="020F0502020204030204" pitchFamily="34" charset="0"/>
              </a:rPr>
              <a:t>° DE </a:t>
            </a:r>
            <a:r>
              <a:rPr lang="es-SV" b="1" dirty="0" smtClean="0">
                <a:latin typeface="Calibri" panose="020F0502020204030204" pitchFamily="34" charset="0"/>
                <a:ea typeface="Times New Roman" panose="02020603050405020304" pitchFamily="18" charset="0"/>
                <a:cs typeface="Calibri" panose="020F0502020204030204" pitchFamily="34" charset="0"/>
              </a:rPr>
              <a:t>EMPLEADOS</a:t>
            </a:r>
          </a:p>
          <a:p>
            <a:r>
              <a:rPr lang="es-SV" dirty="0" smtClean="0">
                <a:latin typeface="Calibri" panose="020F0502020204030204" pitchFamily="34" charset="0"/>
                <a:ea typeface="Times New Roman" panose="02020603050405020304" pitchFamily="18" charset="0"/>
                <a:cs typeface="Calibri" panose="020F0502020204030204" pitchFamily="34" charset="0"/>
              </a:rPr>
              <a:t>9 hombres</a:t>
            </a:r>
          </a:p>
          <a:p>
            <a:r>
              <a:rPr lang="es-ES" dirty="0" smtClean="0">
                <a:latin typeface="Calibri" panose="020F0502020204030204" pitchFamily="34" charset="0"/>
                <a:ea typeface="Times New Roman" panose="02020603050405020304" pitchFamily="18" charset="0"/>
                <a:cs typeface="Calibri" panose="020F0502020204030204" pitchFamily="34" charset="0"/>
              </a:rPr>
              <a:t>6 mujeres</a:t>
            </a:r>
            <a:endParaRPr lang="es-SV" dirty="0" smtClean="0">
              <a:latin typeface="Calibri" panose="020F0502020204030204" pitchFamily="34" charset="0"/>
              <a:ea typeface="Times New Roman" panose="02020603050405020304" pitchFamily="18" charset="0"/>
              <a:cs typeface="Calibri" panose="020F0502020204030204" pitchFamily="34" charset="0"/>
            </a:endParaRPr>
          </a:p>
          <a:p>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 </a:t>
            </a:r>
            <a:endParaRPr lang="es-SV"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smtClean="0">
                <a:latin typeface="Calibri" panose="020F0502020204030204" pitchFamily="34" charset="0"/>
                <a:ea typeface="Times New Roman" panose="02020603050405020304" pitchFamily="18" charset="0"/>
                <a:cs typeface="Calibri" panose="020F0502020204030204" pitchFamily="34" charset="0"/>
              </a:rPr>
              <a:t>FUNCIONES</a:t>
            </a:r>
            <a:endParaRPr lang="es-SV"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Departamento de Planificación (Pendiente oficializar la coordinación)</a:t>
            </a: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Contribuir al logro de los resultados y objetivos de la Dirección General de Desarrollo Rural en el proceso de planificación de desarrollo rural de acuerdo con los </a:t>
            </a:r>
            <a:r>
              <a:rPr lang="es-SV" dirty="0" smtClean="0">
                <a:latin typeface="Calibri" panose="020F0502020204030204" pitchFamily="34" charset="0"/>
                <a:ea typeface="Times New Roman" panose="02020603050405020304" pitchFamily="18" charset="0"/>
                <a:cs typeface="Calibri" panose="020F0502020204030204" pitchFamily="34" charset="0"/>
              </a:rPr>
              <a:t>planes</a:t>
            </a: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Departamento de Asesoría Jurídica (Pendiente de oficializar la coordinación)</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Asesorar a la Dirección General de Desarrollo Rural en materia jurídica y asistir a los proyectos a fin de que sus actuaciones y procedimientos se enmarquen dentro del marco legal vigente.</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División de Desarrollo de Infraestructura </a:t>
            </a:r>
            <a:r>
              <a:rPr lang="es-SV" u="sng" dirty="0" smtClean="0">
                <a:latin typeface="Calibri" panose="020F0502020204030204" pitchFamily="34" charset="0"/>
                <a:ea typeface="Times New Roman" panose="02020603050405020304" pitchFamily="18" charset="0"/>
                <a:cs typeface="Calibri" panose="020F0502020204030204" pitchFamily="34" charset="0"/>
              </a:rPr>
              <a:t>Rural: </a:t>
            </a:r>
            <a:r>
              <a:rPr lang="es-SV" i="1" u="sng" dirty="0" err="1" smtClean="0">
                <a:latin typeface="Calibri" panose="020F0502020204030204" pitchFamily="34" charset="0"/>
                <a:ea typeface="Times New Roman" panose="02020603050405020304" pitchFamily="18" charset="0"/>
                <a:cs typeface="Calibri" panose="020F0502020204030204" pitchFamily="34" charset="0"/>
              </a:rPr>
              <a:t>Ruben</a:t>
            </a:r>
            <a:r>
              <a:rPr lang="es-SV" i="1" u="sng" dirty="0" smtClean="0">
                <a:latin typeface="Calibri" panose="020F0502020204030204" pitchFamily="34" charset="0"/>
                <a:ea typeface="Times New Roman" panose="02020603050405020304" pitchFamily="18" charset="0"/>
                <a:cs typeface="Calibri" panose="020F0502020204030204" pitchFamily="34" charset="0"/>
              </a:rPr>
              <a:t> Antonio Ascencio Carpio</a:t>
            </a:r>
            <a:endParaRPr lang="es-SV" i="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Coordinar </a:t>
            </a:r>
            <a:r>
              <a:rPr lang="es-SV" dirty="0">
                <a:latin typeface="Calibri" panose="020F0502020204030204" pitchFamily="34" charset="0"/>
                <a:ea typeface="Times New Roman" panose="02020603050405020304" pitchFamily="18" charset="0"/>
                <a:cs typeface="Calibri" panose="020F0502020204030204" pitchFamily="34" charset="0"/>
              </a:rPr>
              <a:t>el estudio, proyecto diseño y ejecución de obras civiles, referidas a infraestructura agroproductiva del MAG, para el desarrollo rural y promover ante otras entidades competentes la ejecución de proyectos de infraestructura para el desarrollo rural.</a:t>
            </a:r>
            <a:endParaRPr lang="es-SV"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21</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3666890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47564" y="805718"/>
            <a:ext cx="7848872" cy="5494325"/>
          </a:xfrm>
          <a:prstGeom prst="rect">
            <a:avLst/>
          </a:prstGeom>
        </p:spPr>
        <p:txBody>
          <a:bodyPr wrap="square">
            <a:spAutoFit/>
          </a:bodyPr>
          <a:lstStyle/>
          <a:p>
            <a:pPr lvl="0" algn="just">
              <a:lnSpc>
                <a:spcPct val="115000"/>
              </a:lnSpc>
            </a:pP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DIRECCIÓN GENERAL DE ECONOMÍA AGROPECUARIA - DGEA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smtClean="0">
                <a:latin typeface="Calibri" panose="020F0502020204030204" pitchFamily="34" charset="0"/>
                <a:ea typeface="Times New Roman" panose="02020603050405020304" pitchFamily="18" charset="0"/>
                <a:cs typeface="Calibri" panose="020F0502020204030204" pitchFamily="34" charset="0"/>
              </a:rPr>
              <a:t>CARGO </a:t>
            </a:r>
            <a:r>
              <a:rPr lang="es-SV" b="1" dirty="0">
                <a:latin typeface="Calibri" panose="020F0502020204030204" pitchFamily="34" charset="0"/>
                <a:ea typeface="Times New Roman" panose="02020603050405020304" pitchFamily="18" charset="0"/>
                <a:cs typeface="Calibri" panose="020F0502020204030204" pitchFamily="34" charset="0"/>
              </a:rPr>
              <a:t>Y NOMBRE DEL FUNCIONARIO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Director General de Economía </a:t>
            </a:r>
            <a:r>
              <a:rPr lang="es-SV" dirty="0" smtClean="0">
                <a:latin typeface="Calibri" panose="020F0502020204030204" pitchFamily="34" charset="0"/>
                <a:ea typeface="Times New Roman" panose="02020603050405020304" pitchFamily="18" charset="0"/>
                <a:cs typeface="Calibri" panose="020F0502020204030204" pitchFamily="34" charset="0"/>
              </a:rPr>
              <a:t>Agropecuaria:</a:t>
            </a:r>
            <a:r>
              <a:rPr lang="es-SV" dirty="0">
                <a:latin typeface="Calibri" panose="020F0502020204030204" pitchFamily="34" charset="0"/>
                <a:ea typeface="Times New Roman" panose="02020603050405020304" pitchFamily="18" charset="0"/>
                <a:cs typeface="Calibri" panose="020F0502020204030204" pitchFamily="34" charset="0"/>
              </a:rPr>
              <a:t> </a:t>
            </a:r>
            <a:r>
              <a:rPr lang="es-SV" dirty="0" smtClean="0">
                <a:latin typeface="Calibri" panose="020F0502020204030204" pitchFamily="34" charset="0"/>
                <a:ea typeface="Times New Roman" panose="02020603050405020304" pitchFamily="18" charset="0"/>
                <a:cs typeface="Calibri" panose="020F0502020204030204" pitchFamily="34" charset="0"/>
              </a:rPr>
              <a:t>	</a:t>
            </a:r>
            <a:r>
              <a:rPr lang="es-SV" b="1" dirty="0" smtClean="0">
                <a:latin typeface="Calibri" panose="020F0502020204030204" pitchFamily="34" charset="0"/>
                <a:ea typeface="Times New Roman" panose="02020603050405020304" pitchFamily="18" charset="0"/>
                <a:cs typeface="Calibri" panose="020F0502020204030204" pitchFamily="34" charset="0"/>
              </a:rPr>
              <a:t>PETRONILA GUZMAN CABEZAS </a:t>
            </a: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Subdirector:	</a:t>
            </a:r>
            <a:r>
              <a:rPr lang="es-SV" b="1" dirty="0">
                <a:latin typeface="Calibri" panose="020F0502020204030204" pitchFamily="34" charset="0"/>
                <a:ea typeface="Times New Roman" panose="02020603050405020304" pitchFamily="18" charset="0"/>
                <a:cs typeface="Calibri" panose="020F0502020204030204" pitchFamily="34" charset="0"/>
              </a:rPr>
              <a:t>			LUIS MIGUEL SEGOVIA GRANILLO </a:t>
            </a: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r>
              <a:rPr lang="es-SV" dirty="0" smtClean="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b="1" dirty="0" smtClean="0">
                <a:latin typeface="Calibri" panose="020F0502020204030204" pitchFamily="34" charset="0"/>
                <a:ea typeface="Times New Roman" panose="02020603050405020304" pitchFamily="18" charset="0"/>
                <a:cs typeface="Calibri" panose="020F0502020204030204" pitchFamily="34" charset="0"/>
              </a:rPr>
              <a:t>FUNCIONES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Contribuir a mejorar la rentabilidad y competitividad de manera sostenible de las actividades agropecuarias, forestales y pesqueras, mediante la generación y divulgación de información estadística agropecuaria; asistencia a los agronegocios; asistencia a las asociaciones agropecuarias y la entrega de insumos y granos básicos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86 </a:t>
            </a:r>
            <a:r>
              <a:rPr lang="es-SV" dirty="0">
                <a:latin typeface="Calibri" panose="020F0502020204030204" pitchFamily="34" charset="0"/>
                <a:ea typeface="Times New Roman" panose="02020603050405020304" pitchFamily="18" charset="0"/>
                <a:cs typeface="Calibri" panose="020F0502020204030204" pitchFamily="34" charset="0"/>
              </a:rPr>
              <a:t>hombres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42 </a:t>
            </a:r>
            <a:r>
              <a:rPr lang="es-SV" dirty="0">
                <a:latin typeface="Calibri" panose="020F0502020204030204" pitchFamily="34" charset="0"/>
                <a:ea typeface="Times New Roman" panose="02020603050405020304" pitchFamily="18" charset="0"/>
                <a:cs typeface="Calibri" panose="020F0502020204030204" pitchFamily="34" charset="0"/>
              </a:rPr>
              <a:t>mujeres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s-SV" dirty="0">
                <a:latin typeface="Calibri" panose="020F0502020204030204" pitchFamily="34" charset="0"/>
                <a:ea typeface="Times New Roman" panose="02020603050405020304" pitchFamily="18" charset="0"/>
                <a:cs typeface="Calibri" panose="020F0502020204030204" pitchFamily="34" charset="0"/>
              </a:rPr>
              <a:t/>
            </a:r>
            <a:br>
              <a:rPr lang="es-SV" dirty="0">
                <a:latin typeface="Calibri" panose="020F0502020204030204" pitchFamily="34" charset="0"/>
                <a:ea typeface="Times New Roman" panose="02020603050405020304" pitchFamily="18" charset="0"/>
                <a:cs typeface="Calibri" panose="020F0502020204030204" pitchFamily="34" charset="0"/>
              </a:rPr>
            </a:br>
            <a:r>
              <a:rPr lang="es-SV" dirty="0">
                <a:latin typeface="Calibri" panose="020F0502020204030204" pitchFamily="34" charset="0"/>
                <a:ea typeface="Times New Roman" panose="02020603050405020304" pitchFamily="18" charset="0"/>
                <a:cs typeface="Calibri" panose="020F0502020204030204" pitchFamily="34" charset="0"/>
              </a:rPr>
              <a:t> </a:t>
            </a:r>
            <a:r>
              <a:rPr lang="es-SV" b="1" dirty="0" smtClean="0">
                <a:latin typeface="Calibri" panose="020F0502020204030204" pitchFamily="34" charset="0"/>
                <a:ea typeface="Times New Roman" panose="02020603050405020304" pitchFamily="18" charset="0"/>
                <a:cs typeface="Calibri" panose="020F0502020204030204" pitchFamily="34" charset="0"/>
              </a:rPr>
              <a:t>AREAS </a:t>
            </a:r>
            <a:r>
              <a:rPr lang="es-SV" b="1" dirty="0">
                <a:latin typeface="Calibri" panose="020F0502020204030204" pitchFamily="34" charset="0"/>
                <a:ea typeface="Times New Roman" panose="02020603050405020304" pitchFamily="18" charset="0"/>
                <a:cs typeface="Calibri" panose="020F0502020204030204" pitchFamily="34" charset="0"/>
              </a:rPr>
              <a:t>DE TRABAJO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División de Estadísticas Agropecuarias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de División: Francisco Márquez Parada</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Generar información estadística sobre las actividades agropecuarias, información sobre mercados y precios de productos agropecuarios e información geográfica del territorio agropecuario nacional, a fin de contribuir a la toma de decisiones de diferentes actores del sector para el desarrollo agropecuario.</a:t>
            </a:r>
            <a:endParaRPr lang="es-SV"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22</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9674290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55576" y="1042193"/>
            <a:ext cx="7632848" cy="4773614"/>
          </a:xfrm>
          <a:prstGeom prst="rect">
            <a:avLst/>
          </a:prstGeom>
        </p:spPr>
        <p:txBody>
          <a:bodyPr wrap="square">
            <a:spAutoFit/>
          </a:bodyPr>
          <a:lstStyle/>
          <a:p>
            <a:pPr algn="just">
              <a:lnSpc>
                <a:spcPct val="115000"/>
              </a:lnSpc>
            </a:pP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DIRECCIÓN GENERAL DE ECONOMÍA AGROPECUARIA </a:t>
            </a:r>
            <a:r>
              <a:rPr lang="es-SV"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 DGEA </a:t>
            </a:r>
            <a:r>
              <a:rPr lang="es-SV"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(continuación)</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u="sng"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u="sng" dirty="0" smtClean="0">
                <a:latin typeface="Calibri" panose="020F0502020204030204" pitchFamily="34" charset="0"/>
                <a:ea typeface="Times New Roman" panose="02020603050405020304" pitchFamily="18" charset="0"/>
                <a:cs typeface="Calibri" panose="020F0502020204030204" pitchFamily="34" charset="0"/>
              </a:rPr>
              <a:t>División </a:t>
            </a:r>
            <a:r>
              <a:rPr lang="es-SV" u="sng" dirty="0">
                <a:latin typeface="Calibri" panose="020F0502020204030204" pitchFamily="34" charset="0"/>
                <a:ea typeface="Times New Roman" panose="02020603050405020304" pitchFamily="18" charset="0"/>
                <a:cs typeface="Calibri" panose="020F0502020204030204" pitchFamily="34" charset="0"/>
              </a:rPr>
              <a:t>de Agronegocios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de División: </a:t>
            </a:r>
            <a:r>
              <a:rPr lang="es-SV" i="1" dirty="0" smtClean="0">
                <a:latin typeface="Calibri" panose="020F0502020204030204" pitchFamily="34" charset="0"/>
                <a:ea typeface="Times New Roman" panose="02020603050405020304" pitchFamily="18" charset="0"/>
                <a:cs typeface="Calibri" panose="020F0502020204030204" pitchFamily="34" charset="0"/>
              </a:rPr>
              <a:t>Beatriz Alegría</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Contribuir a mejorar la productividad, rentabilidad y competitividad de los agronegocios mediante el fortalecimiento de sus capacidades de gestión agroempresarial, orientación sobre comercialización y facilitación del acceso a mercados nacionales e internacionales.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División de Asociaciones Agropecuarias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de División: Carlos Francisco José Rodolfo Hurtado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Contribuir a la reactivación del sector agropecuario mediante la promoción, organización, reconocimiento y otorgamiento de la personería jurídica de las asociaciones cooperativas de producción agropecuaria, pesqueras y demás que desarrollen actividades agropecuarias.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División de Abastecimiento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de División </a:t>
            </a:r>
            <a:r>
              <a:rPr lang="es-SV" i="1" dirty="0" smtClean="0">
                <a:latin typeface="Calibri" panose="020F0502020204030204" pitchFamily="34" charset="0"/>
                <a:ea typeface="Times New Roman" panose="02020603050405020304" pitchFamily="18" charset="0"/>
                <a:cs typeface="Calibri" panose="020F0502020204030204" pitchFamily="34" charset="0"/>
              </a:rPr>
              <a:t>Susana Álvarez</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r>
              <a:rPr lang="es-SV" dirty="0">
                <a:latin typeface="Calibri" panose="020F0502020204030204" pitchFamily="34" charset="0"/>
                <a:ea typeface="Times New Roman" panose="02020603050405020304" pitchFamily="18" charset="0"/>
                <a:cs typeface="Calibri" panose="020F0502020204030204" pitchFamily="34" charset="0"/>
              </a:rPr>
              <a:t>Incrementar la disponibilidad, el acceso y consumo de alimentos a través de la mejora de los sistemas de abastecimiento de insumos agrícolas y granos básicos para las familias, tanto en las zonas urbanas como rurales. </a:t>
            </a:r>
            <a:endParaRPr lang="es-SV" dirty="0"/>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23</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8208237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87524" y="151179"/>
            <a:ext cx="8568952" cy="6555641"/>
          </a:xfrm>
          <a:prstGeom prst="rect">
            <a:avLst/>
          </a:prstGeom>
        </p:spPr>
        <p:txBody>
          <a:bodyPr wrap="square">
            <a:spAutoFit/>
          </a:bodyPr>
          <a:lstStyle/>
          <a:p>
            <a:pPr lvl="0" algn="just"/>
            <a:r>
              <a:rPr lang="es-SV" sz="20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DIRECCIÓN GENERAL DE SANIDAD VEGETAL - DGSV </a:t>
            </a:r>
            <a:endParaRPr lang="es-SV" sz="2000"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s-SV"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s-SV" dirty="0">
                <a:latin typeface="Calibri" panose="020F0502020204030204" pitchFamily="34" charset="0"/>
                <a:ea typeface="Times New Roman" panose="02020603050405020304" pitchFamily="18" charset="0"/>
                <a:cs typeface="Calibri" panose="020F0502020204030204" pitchFamily="34" charset="0"/>
              </a:rPr>
              <a:t>Director General de Sanidad Vegetal y Animal:	</a:t>
            </a:r>
            <a:r>
              <a:rPr lang="es-SV" b="1" dirty="0" smtClean="0">
                <a:latin typeface="Calibri" panose="020F0502020204030204" pitchFamily="34" charset="0"/>
                <a:ea typeface="Times New Roman" panose="02020603050405020304" pitchFamily="18" charset="0"/>
                <a:cs typeface="Calibri" panose="020F0502020204030204" pitchFamily="34" charset="0"/>
              </a:rPr>
              <a:t>MEDARDO LIZANO</a:t>
            </a: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s-SV" b="1" dirty="0">
                <a:latin typeface="Calibri" panose="020F0502020204030204" pitchFamily="34" charset="0"/>
                <a:ea typeface="Times New Roman" panose="02020603050405020304" pitchFamily="18" charset="0"/>
                <a:cs typeface="Calibri" panose="020F0502020204030204" pitchFamily="34" charset="0"/>
              </a:rPr>
              <a:t>FUNCIONES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s-SV" dirty="0">
                <a:latin typeface="Calibri" panose="020F0502020204030204" pitchFamily="34" charset="0"/>
                <a:ea typeface="Times New Roman" panose="02020603050405020304" pitchFamily="18" charset="0"/>
                <a:cs typeface="Calibri" panose="020F0502020204030204" pitchFamily="34" charset="0"/>
              </a:rPr>
              <a:t>Proteger el patrimonio agrícola del país, de las plagas que lo afectan, así como garantizar la fitosanidad e inocuidad de alimentos de origen vegetal, para prevenir daños en la salud humana y medio </a:t>
            </a:r>
            <a:r>
              <a:rPr lang="es-SV" dirty="0" smtClean="0">
                <a:latin typeface="Calibri" panose="020F0502020204030204" pitchFamily="34" charset="0"/>
                <a:ea typeface="Times New Roman" panose="02020603050405020304" pitchFamily="18" charset="0"/>
                <a:cs typeface="Calibri" panose="020F0502020204030204" pitchFamily="34" charset="0"/>
              </a:rPr>
              <a:t>ambiente</a:t>
            </a:r>
          </a:p>
          <a:p>
            <a:pPr algn="just"/>
            <a:r>
              <a:rPr lang="es-SV" b="1"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s-SV"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s-SV" dirty="0" smtClean="0">
                <a:latin typeface="Calibri" panose="020F0502020204030204" pitchFamily="34" charset="0"/>
                <a:ea typeface="Times New Roman" panose="02020603050405020304" pitchFamily="18" charset="0"/>
                <a:cs typeface="Calibri" panose="020F0502020204030204" pitchFamily="34" charset="0"/>
              </a:rPr>
              <a:t>52 </a:t>
            </a:r>
            <a:r>
              <a:rPr lang="es-SV" dirty="0">
                <a:latin typeface="Calibri" panose="020F0502020204030204" pitchFamily="34" charset="0"/>
                <a:ea typeface="Times New Roman" panose="02020603050405020304" pitchFamily="18" charset="0"/>
                <a:cs typeface="Calibri" panose="020F0502020204030204" pitchFamily="34" charset="0"/>
              </a:rPr>
              <a:t>hombres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s-SV" dirty="0" smtClean="0">
                <a:latin typeface="Calibri" panose="020F0502020204030204" pitchFamily="34" charset="0"/>
                <a:ea typeface="Times New Roman" panose="02020603050405020304" pitchFamily="18" charset="0"/>
                <a:cs typeface="Calibri" panose="020F0502020204030204" pitchFamily="34" charset="0"/>
              </a:rPr>
              <a:t>27 </a:t>
            </a:r>
            <a:r>
              <a:rPr lang="es-SV" dirty="0">
                <a:latin typeface="Calibri" panose="020F0502020204030204" pitchFamily="34" charset="0"/>
                <a:ea typeface="Times New Roman" panose="02020603050405020304" pitchFamily="18" charset="0"/>
                <a:cs typeface="Calibri" panose="020F0502020204030204" pitchFamily="34" charset="0"/>
              </a:rPr>
              <a:t>mujeres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r>
              <a:rPr lang="es-SV" b="1" dirty="0">
                <a:latin typeface="Calibri" panose="020F0502020204030204" pitchFamily="34" charset="0"/>
                <a:ea typeface="Times New Roman" panose="02020603050405020304" pitchFamily="18" charset="0"/>
                <a:cs typeface="Calibri" panose="020F0502020204030204" pitchFamily="34" charset="0"/>
              </a:rPr>
              <a:t/>
            </a:r>
            <a:br>
              <a:rPr lang="es-SV" b="1" dirty="0">
                <a:latin typeface="Calibri" panose="020F0502020204030204" pitchFamily="34" charset="0"/>
                <a:ea typeface="Times New Roman" panose="02020603050405020304" pitchFamily="18" charset="0"/>
                <a:cs typeface="Calibri" panose="020F0502020204030204" pitchFamily="34" charset="0"/>
              </a:rPr>
            </a:br>
            <a:r>
              <a:rPr lang="es-SV" b="1" dirty="0" smtClean="0">
                <a:latin typeface="Calibri" panose="020F0502020204030204" pitchFamily="34" charset="0"/>
                <a:ea typeface="Times New Roman" panose="02020603050405020304" pitchFamily="18" charset="0"/>
                <a:cs typeface="Calibri" panose="020F0502020204030204" pitchFamily="34" charset="0"/>
              </a:rPr>
              <a:t>AREAS </a:t>
            </a:r>
            <a:r>
              <a:rPr lang="es-SV" b="1" dirty="0">
                <a:latin typeface="Calibri" panose="020F0502020204030204" pitchFamily="34" charset="0"/>
                <a:ea typeface="Times New Roman" panose="02020603050405020304" pitchFamily="18" charset="0"/>
                <a:cs typeface="Calibri" panose="020F0502020204030204" pitchFamily="34" charset="0"/>
              </a:rPr>
              <a:t>DE TRABAJO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s-SV" u="sng" dirty="0">
                <a:latin typeface="Calibri" panose="020F0502020204030204" pitchFamily="34" charset="0"/>
                <a:ea typeface="Times New Roman" panose="02020603050405020304" pitchFamily="18" charset="0"/>
                <a:cs typeface="Calibri" panose="020F0502020204030204" pitchFamily="34" charset="0"/>
              </a:rPr>
              <a:t>Departamento de Planificación (pendiente oficializar la coordinación)</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s-SV" dirty="0">
                <a:latin typeface="Calibri" panose="020F0502020204030204" pitchFamily="34" charset="0"/>
                <a:ea typeface="Times New Roman" panose="02020603050405020304" pitchFamily="18" charset="0"/>
                <a:cs typeface="Calibri" panose="020F0502020204030204" pitchFamily="34" charset="0"/>
              </a:rPr>
              <a:t>Desarrollar los mecanismos y herramientas de planificación y formulación de proyectos que orienten las actividades a efecto de alcanzar las metas y objetivos de la dirección general bajo las directrices de la unidad competente del MAG</a:t>
            </a:r>
            <a:r>
              <a:rPr lang="es-SV" dirty="0" smtClean="0">
                <a:latin typeface="Calibri" panose="020F0502020204030204" pitchFamily="34" charset="0"/>
                <a:ea typeface="Times New Roman" panose="02020603050405020304" pitchFamily="18" charset="0"/>
                <a:cs typeface="Calibri" panose="020F0502020204030204" pitchFamily="34" charset="0"/>
              </a:rPr>
              <a:t>.</a:t>
            </a:r>
          </a:p>
          <a:p>
            <a:endParaRPr lang="es-SV" sz="1050" dirty="0">
              <a:latin typeface="Calibri" panose="020F0502020204030204" pitchFamily="34" charset="0"/>
            </a:endParaRPr>
          </a:p>
          <a:p>
            <a:r>
              <a:rPr lang="es-SV" u="sng" dirty="0">
                <a:latin typeface="Calibri" panose="020F0502020204030204" pitchFamily="34" charset="0"/>
                <a:ea typeface="Times New Roman" panose="02020603050405020304" pitchFamily="18" charset="0"/>
                <a:cs typeface="Calibri" panose="020F0502020204030204" pitchFamily="34" charset="0"/>
              </a:rPr>
              <a:t>Departamento de Asesoría Jurídica</a:t>
            </a:r>
          </a:p>
          <a:p>
            <a:r>
              <a:rPr lang="es-SV" i="1" dirty="0">
                <a:latin typeface="Calibri" panose="020F0502020204030204" pitchFamily="34" charset="0"/>
                <a:ea typeface="Times New Roman" panose="02020603050405020304" pitchFamily="18" charset="0"/>
                <a:cs typeface="Calibri" panose="020F0502020204030204" pitchFamily="34" charset="0"/>
              </a:rPr>
              <a:t>Jefe Departamento: Roberto Danilo Escobar Mariona</a:t>
            </a:r>
          </a:p>
          <a:p>
            <a:pPr algn="just"/>
            <a:r>
              <a:rPr lang="es-SV" dirty="0">
                <a:latin typeface="Calibri" panose="020F0502020204030204" pitchFamily="34" charset="0"/>
                <a:ea typeface="Times New Roman" panose="02020603050405020304" pitchFamily="18" charset="0"/>
                <a:cs typeface="Calibri" panose="020F0502020204030204" pitchFamily="34" charset="0"/>
              </a:rPr>
              <a:t>Desarrollar los mecanismos y herramientas de planificación y formulación de proyectos que orienten las actividades a efecto de alcanzar las metas y objetivos de la dirección general bajo las directrices de la unidad competente del MAG</a:t>
            </a:r>
            <a:r>
              <a:rPr lang="es-SV" dirty="0" smtClean="0">
                <a:latin typeface="Calibri" panose="020F0502020204030204" pitchFamily="34" charset="0"/>
                <a:ea typeface="Times New Roman" panose="02020603050405020304" pitchFamily="18" charset="0"/>
                <a:cs typeface="Calibri" panose="020F0502020204030204" pitchFamily="34" charset="0"/>
              </a:rPr>
              <a:t>.</a:t>
            </a:r>
          </a:p>
          <a:p>
            <a:pPr algn="just"/>
            <a:r>
              <a:rPr lang="es-SV" dirty="0" smtClean="0">
                <a:latin typeface="Calibri" panose="020F0502020204030204" pitchFamily="34" charset="0"/>
                <a:ea typeface="Times New Roman" panose="02020603050405020304" pitchFamily="18" charset="0"/>
                <a:cs typeface="Calibri" panose="020F0502020204030204" pitchFamily="34" charset="0"/>
              </a:rPr>
              <a:t> </a:t>
            </a:r>
          </a:p>
          <a:p>
            <a:pPr algn="just"/>
            <a:r>
              <a:rPr lang="es-SV" u="sng" dirty="0">
                <a:latin typeface="Calibri" panose="020F0502020204030204" pitchFamily="34" charset="0"/>
                <a:ea typeface="Times New Roman" panose="02020603050405020304" pitchFamily="18" charset="0"/>
                <a:cs typeface="Calibri" panose="020F0502020204030204" pitchFamily="34" charset="0"/>
              </a:rPr>
              <a:t>Laboratorios de Diagnóstico Vegetal</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s-SV" i="1" dirty="0">
                <a:latin typeface="Calibri" panose="020F0502020204030204" pitchFamily="34" charset="0"/>
                <a:ea typeface="Times New Roman" panose="02020603050405020304" pitchFamily="18" charset="0"/>
                <a:cs typeface="Calibri" panose="020F0502020204030204" pitchFamily="34" charset="0"/>
              </a:rPr>
              <a:t>Jefe de Laboratorio: José Alberto Flores Chorro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s-SV" dirty="0">
                <a:latin typeface="Calibri" panose="020F0502020204030204" pitchFamily="34" charset="0"/>
                <a:ea typeface="Times New Roman" panose="02020603050405020304" pitchFamily="18" charset="0"/>
                <a:cs typeface="Calibri" panose="020F0502020204030204" pitchFamily="34" charset="0"/>
              </a:rPr>
              <a:t>Realizar análisis de laboratorio y diagnóstico para identificar problemas fitosanitarios, diagnosticar las principales plagas que afectan la producción agrícola y solicitar las acreditaciones para ensayos de laboratorio a efecto de garantizar la confiabilidad de los resultados.</a:t>
            </a:r>
          </a:p>
        </p:txBody>
      </p:sp>
      <p:sp>
        <p:nvSpPr>
          <p:cNvPr id="2" name="1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24</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0575266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332656"/>
            <a:ext cx="8748464" cy="6012030"/>
          </a:xfrm>
          <a:prstGeom prst="rect">
            <a:avLst/>
          </a:prstGeom>
          <a:solidFill>
            <a:schemeClr val="bg1"/>
          </a:solidFill>
          <a:ln>
            <a:solidFill>
              <a:schemeClr val="bg1"/>
            </a:solidFill>
          </a:ln>
        </p:spPr>
        <p:txBody>
          <a:bodyPr wrap="square">
            <a:spAutoFit/>
          </a:bodyPr>
          <a:lstStyle/>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r>
              <a:rPr lang="es-SV" sz="16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DIRECCIÓN GENERAL DE SANIDAD VEGETAL - DGSV </a:t>
            </a:r>
            <a:r>
              <a:rPr lang="es-SV" sz="1600"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(continuación)</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05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Laboratorio de Control de Calidad y Análisis de Residuos de Sustancias Químicas y Biológicas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de Laboratorio: Mercedes Elizabeth Carranza Águila OIRSA</a:t>
            </a: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Realizar análisis y control de calidad de agroquímicos y sustancias afines de importación exportación y análisis de residuos químicos en productos de origen animal, vegetal, suelo y agua.</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Unidad de Análisis de Riesgos y Requisitos Fitosanitarios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de Unidad: Luis </a:t>
            </a:r>
            <a:r>
              <a:rPr lang="es-SV" i="1" dirty="0" smtClean="0">
                <a:latin typeface="Calibri" panose="020F0502020204030204" pitchFamily="34" charset="0"/>
                <a:ea typeface="Times New Roman" panose="02020603050405020304" pitchFamily="18" charset="0"/>
                <a:cs typeface="Calibri" panose="020F0502020204030204" pitchFamily="34" charset="0"/>
              </a:rPr>
              <a:t>Ángel Huezo </a:t>
            </a:r>
            <a:r>
              <a:rPr lang="es-SV" i="1" dirty="0">
                <a:latin typeface="Calibri" panose="020F0502020204030204" pitchFamily="34" charset="0"/>
                <a:ea typeface="Times New Roman" panose="02020603050405020304" pitchFamily="18" charset="0"/>
                <a:cs typeface="Calibri" panose="020F0502020204030204" pitchFamily="34" charset="0"/>
              </a:rPr>
              <a:t>Abarca </a:t>
            </a: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Realizar los estudios de análisis de riesgos de plagas (</a:t>
            </a:r>
            <a:r>
              <a:rPr lang="es-SV" dirty="0" err="1">
                <a:latin typeface="Calibri" panose="020F0502020204030204" pitchFamily="34" charset="0"/>
                <a:ea typeface="Times New Roman" panose="02020603050405020304" pitchFamily="18" charset="0"/>
                <a:cs typeface="Calibri" panose="020F0502020204030204" pitchFamily="34" charset="0"/>
              </a:rPr>
              <a:t>ARPs</a:t>
            </a:r>
            <a:r>
              <a:rPr lang="es-SV" dirty="0">
                <a:latin typeface="Calibri" panose="020F0502020204030204" pitchFamily="34" charset="0"/>
                <a:ea typeface="Times New Roman" panose="02020603050405020304" pitchFamily="18" charset="0"/>
                <a:cs typeface="Calibri" panose="020F0502020204030204" pitchFamily="34" charset="0"/>
              </a:rPr>
              <a:t>), para el establecimiento de los requisitos fitosanitarios que permitan</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División de Registro y Fiscalización de Insumos Agrícolas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de División: René Arturo Santamaría</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Vela por el control de calidad en la cadena de los insumos agrícolas, con el fin de prevenir daños en las actividades agrícolas, a la salud humana y  medio ambiente,  aplicar la normativa legal en materia de certificación de semillas para garantizar su calidad genética, física, fisiológica y sanitaria.</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División de Vigilancia y Certificación de Producción Agrícola</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de División: Douglas Arsenio Navarro Montes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Garantizar la condición fitosanitaria y proteger las especies vegetales productivas del país, por medio de acciones de prevención, control y posible erradicación de plagas de importación económica y cuarentenaria; además de velar por la inocuidad de alimentos de origen vegetal para proteger la salud del consumidor y garantizar las exportaciones, así como asegurar que la producción orgánica cumpla con la normativa vigente nacional e internacional.</a:t>
            </a:r>
            <a:endParaRPr lang="es-SV"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25</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42773071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533592"/>
            <a:ext cx="8640960" cy="5790816"/>
          </a:xfrm>
          <a:prstGeom prst="rect">
            <a:avLst/>
          </a:prstGeom>
        </p:spPr>
        <p:txBody>
          <a:bodyPr wrap="square">
            <a:spAutoFit/>
          </a:bodyPr>
          <a:lstStyle/>
          <a:p>
            <a:pPr lvl="0" algn="just">
              <a:lnSpc>
                <a:spcPct val="115000"/>
              </a:lnSpc>
            </a:pPr>
            <a:r>
              <a:rPr lang="es-SV" sz="20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DIRECCIÓN GENERAL DE ORDENAMIENTO FORESTAL CUENCAS Y RIEGO -DGFCR </a:t>
            </a:r>
            <a:endParaRPr lang="es-SV"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Director General de Ordenamiento Forestal Cuencas y </a:t>
            </a:r>
            <a:r>
              <a:rPr lang="es-SV" sz="1600" dirty="0" smtClean="0">
                <a:latin typeface="Calibri" panose="020F0502020204030204" pitchFamily="34" charset="0"/>
                <a:ea typeface="Times New Roman" panose="02020603050405020304" pitchFamily="18" charset="0"/>
                <a:cs typeface="Calibri" panose="020F0502020204030204" pitchFamily="34" charset="0"/>
              </a:rPr>
              <a:t>Riego: </a:t>
            </a:r>
            <a:r>
              <a:rPr lang="es-SV" sz="1600" b="1" dirty="0" smtClean="0">
                <a:latin typeface="Calibri" panose="020F0502020204030204" pitchFamily="34" charset="0"/>
                <a:ea typeface="Times New Roman" panose="02020603050405020304" pitchFamily="18" charset="0"/>
                <a:cs typeface="Calibri" panose="020F0502020204030204" pitchFamily="34" charset="0"/>
              </a:rPr>
              <a:t>MARIO CESAR GUERRA ALVAREZ</a:t>
            </a:r>
            <a:endParaRPr lang="es-SV" sz="16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FUNCIONES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Regular el manejo y aprovechamiento en forma sostenible, de los recursos forestales y la industria maderera y contribuir a incrementar la producción y la productividad agropecuaria mediante la utilización racional de los recursos suelos y agua, a fin de dinamizar el desarrollo sostenible del país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91 </a:t>
            </a:r>
            <a:r>
              <a:rPr lang="es-SV" sz="1600" dirty="0">
                <a:latin typeface="Calibri" panose="020F0502020204030204" pitchFamily="34" charset="0"/>
                <a:ea typeface="Times New Roman" panose="02020603050405020304" pitchFamily="18" charset="0"/>
                <a:cs typeface="Calibri" panose="020F0502020204030204" pitchFamily="34" charset="0"/>
              </a:rPr>
              <a:t>hombres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33 </a:t>
            </a:r>
            <a:r>
              <a:rPr lang="es-SV" sz="1600" dirty="0">
                <a:latin typeface="Calibri" panose="020F0502020204030204" pitchFamily="34" charset="0"/>
                <a:ea typeface="Times New Roman" panose="02020603050405020304" pitchFamily="18" charset="0"/>
                <a:cs typeface="Calibri" panose="020F0502020204030204" pitchFamily="34" charset="0"/>
              </a:rPr>
              <a:t>mujeres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600" b="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600" b="1" dirty="0" smtClean="0">
                <a:latin typeface="Calibri" panose="020F0502020204030204" pitchFamily="34" charset="0"/>
                <a:ea typeface="Times New Roman" panose="02020603050405020304" pitchFamily="18" charset="0"/>
                <a:cs typeface="Calibri" panose="020F0502020204030204" pitchFamily="34" charset="0"/>
              </a:rPr>
              <a:t>AREAS </a:t>
            </a:r>
            <a:r>
              <a:rPr lang="es-SV" sz="1600" b="1" dirty="0">
                <a:latin typeface="Calibri" panose="020F0502020204030204" pitchFamily="34" charset="0"/>
                <a:ea typeface="Times New Roman" panose="02020603050405020304" pitchFamily="18" charset="0"/>
                <a:cs typeface="Calibri" panose="020F0502020204030204" pitchFamily="34" charset="0"/>
              </a:rPr>
              <a:t>DE TRABAJO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600" u="sng"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600" u="sng" dirty="0" smtClean="0">
                <a:latin typeface="Calibri" panose="020F0502020204030204" pitchFamily="34" charset="0"/>
                <a:ea typeface="Times New Roman" panose="02020603050405020304" pitchFamily="18" charset="0"/>
                <a:cs typeface="Calibri" panose="020F0502020204030204" pitchFamily="34" charset="0"/>
              </a:rPr>
              <a:t>Departamento </a:t>
            </a:r>
            <a:r>
              <a:rPr lang="es-SV" sz="1600" u="sng" dirty="0">
                <a:latin typeface="Calibri" panose="020F0502020204030204" pitchFamily="34" charset="0"/>
                <a:ea typeface="Times New Roman" panose="02020603050405020304" pitchFamily="18" charset="0"/>
                <a:cs typeface="Calibri" panose="020F0502020204030204" pitchFamily="34" charset="0"/>
              </a:rPr>
              <a:t>de Asesoría Jurídica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i="1" dirty="0">
                <a:latin typeface="Calibri" panose="020F0502020204030204" pitchFamily="34" charset="0"/>
                <a:ea typeface="Times New Roman" panose="02020603050405020304" pitchFamily="18" charset="0"/>
                <a:cs typeface="Calibri" panose="020F0502020204030204" pitchFamily="34" charset="0"/>
              </a:rPr>
              <a:t>Jefe Departamento Nerea </a:t>
            </a:r>
            <a:r>
              <a:rPr lang="es-SV" sz="1600" i="1" dirty="0" err="1">
                <a:latin typeface="Calibri" panose="020F0502020204030204" pitchFamily="34" charset="0"/>
                <a:ea typeface="Times New Roman" panose="02020603050405020304" pitchFamily="18" charset="0"/>
                <a:cs typeface="Calibri" panose="020F0502020204030204" pitchFamily="34" charset="0"/>
              </a:rPr>
              <a:t>Libeth</a:t>
            </a:r>
            <a:r>
              <a:rPr lang="es-SV" sz="1600" i="1" dirty="0">
                <a:latin typeface="Calibri" panose="020F0502020204030204" pitchFamily="34" charset="0"/>
                <a:ea typeface="Times New Roman" panose="02020603050405020304" pitchFamily="18" charset="0"/>
                <a:cs typeface="Calibri" panose="020F0502020204030204" pitchFamily="34" charset="0"/>
              </a:rPr>
              <a:t> Espinoza de Jiménez</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Asesorar a la Dirección General, y a sus unidades organizativas, en la interpretación y aplicación de la legislación aplicable al quehacer institucional.</a:t>
            </a:r>
            <a:endParaRPr lang="es-SV"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26</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0179953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498197"/>
            <a:ext cx="8352928" cy="5861605"/>
          </a:xfrm>
          <a:prstGeom prst="rect">
            <a:avLst/>
          </a:prstGeom>
        </p:spPr>
        <p:txBody>
          <a:bodyPr wrap="square">
            <a:spAutoFit/>
          </a:bodyPr>
          <a:lstStyle/>
          <a:p>
            <a:pPr algn="just">
              <a:lnSpc>
                <a:spcPct val="115000"/>
              </a:lnSpc>
            </a:pP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DIRECCIÓN GENERAL DE ORDENAMIENTO FORESTAL CUENCAS Y </a:t>
            </a:r>
            <a:r>
              <a:rPr lang="es-SV" sz="1800"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RIEGO–DGFCR </a:t>
            </a:r>
            <a:r>
              <a:rPr lang="es-SV"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(continuación)</a:t>
            </a:r>
            <a:endParaRPr lang="es-SV" u="sng"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endParaRPr lang="es-SV" u="sng"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u="sng" dirty="0" smtClean="0">
                <a:latin typeface="Calibri" panose="020F0502020204030204" pitchFamily="34" charset="0"/>
                <a:ea typeface="Times New Roman" panose="02020603050405020304" pitchFamily="18" charset="0"/>
                <a:cs typeface="Calibri" panose="020F0502020204030204" pitchFamily="34" charset="0"/>
              </a:rPr>
              <a:t>Departamento </a:t>
            </a:r>
            <a:r>
              <a:rPr lang="es-SV" u="sng" dirty="0">
                <a:latin typeface="Calibri" panose="020F0502020204030204" pitchFamily="34" charset="0"/>
                <a:ea typeface="Times New Roman" panose="02020603050405020304" pitchFamily="18" charset="0"/>
                <a:cs typeface="Calibri" panose="020F0502020204030204" pitchFamily="34" charset="0"/>
              </a:rPr>
              <a:t>de Planificación</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Departamento Oscar Alberto Martínez Delgado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Asesorar a la Dirección General, y sus unidades organizativas en la formulación de planes, programas y proyectos; así como en el seguimiento y evaluación de los mismos, en coordinación con la Oficina de Políticas y Planificación Sectorial (OPPS)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División de Riego y Drenaje</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División Nora del Carmen </a:t>
            </a:r>
            <a:r>
              <a:rPr lang="es-SV" i="1" dirty="0" err="1">
                <a:latin typeface="Calibri" panose="020F0502020204030204" pitchFamily="34" charset="0"/>
                <a:ea typeface="Times New Roman" panose="02020603050405020304" pitchFamily="18" charset="0"/>
                <a:cs typeface="Calibri" panose="020F0502020204030204" pitchFamily="34" charset="0"/>
              </a:rPr>
              <a:t>Morataya</a:t>
            </a:r>
            <a:r>
              <a:rPr lang="es-SV" i="1" dirty="0">
                <a:latin typeface="Calibri" panose="020F0502020204030204" pitchFamily="34" charset="0"/>
                <a:ea typeface="Times New Roman" panose="02020603050405020304" pitchFamily="18" charset="0"/>
                <a:cs typeface="Calibri" panose="020F0502020204030204" pitchFamily="34" charset="0"/>
              </a:rPr>
              <a:t> Barquero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Administrar el desarrollo de proyectos que fomenten la agricultura bajo riego, realizando obras complementarias de drenaje, control de inundaciones y protección de áreas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u="sng"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u="sng" dirty="0" smtClean="0">
                <a:latin typeface="Calibri" panose="020F0502020204030204" pitchFamily="34" charset="0"/>
                <a:ea typeface="Times New Roman" panose="02020603050405020304" pitchFamily="18" charset="0"/>
                <a:cs typeface="Calibri" panose="020F0502020204030204" pitchFamily="34" charset="0"/>
              </a:rPr>
              <a:t>División </a:t>
            </a:r>
            <a:r>
              <a:rPr lang="es-SV" u="sng" dirty="0">
                <a:latin typeface="Calibri" panose="020F0502020204030204" pitchFamily="34" charset="0"/>
                <a:ea typeface="Times New Roman" panose="02020603050405020304" pitchFamily="18" charset="0"/>
                <a:cs typeface="Calibri" panose="020F0502020204030204" pitchFamily="34" charset="0"/>
              </a:rPr>
              <a:t>de Cambio Climático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a:t>
            </a:r>
            <a:r>
              <a:rPr lang="es-SV" i="1" dirty="0" smtClean="0">
                <a:latin typeface="Calibri" panose="020F0502020204030204" pitchFamily="34" charset="0"/>
                <a:ea typeface="Times New Roman" panose="02020603050405020304" pitchFamily="18" charset="0"/>
                <a:cs typeface="Calibri" panose="020F0502020204030204" pitchFamily="34" charset="0"/>
              </a:rPr>
              <a:t>División Bernardo Napoleón Romero Paz</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Coordinar la adopción de medidas de mitigación al Cambio Climático, en los sectores agropecuarios, forestal, pesquero y acuícola para amortizar el desarrollo sostenible y la producción de alimentos del país.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u="sng"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u="sng" dirty="0" smtClean="0">
                <a:latin typeface="Calibri" panose="020F0502020204030204" pitchFamily="34" charset="0"/>
                <a:ea typeface="Times New Roman" panose="02020603050405020304" pitchFamily="18" charset="0"/>
                <a:cs typeface="Calibri" panose="020F0502020204030204" pitchFamily="34" charset="0"/>
              </a:rPr>
              <a:t>División </a:t>
            </a:r>
            <a:r>
              <a:rPr lang="es-SV" u="sng" dirty="0">
                <a:latin typeface="Calibri" panose="020F0502020204030204" pitchFamily="34" charset="0"/>
                <a:ea typeface="Times New Roman" panose="02020603050405020304" pitchFamily="18" charset="0"/>
                <a:cs typeface="Calibri" panose="020F0502020204030204" pitchFamily="34" charset="0"/>
              </a:rPr>
              <a:t>de Recursos Forestales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División </a:t>
            </a:r>
            <a:r>
              <a:rPr lang="es-SV" i="1" dirty="0" smtClean="0">
                <a:latin typeface="Calibri" panose="020F0502020204030204" pitchFamily="34" charset="0"/>
                <a:ea typeface="Times New Roman" panose="02020603050405020304" pitchFamily="18" charset="0"/>
                <a:cs typeface="Calibri" panose="020F0502020204030204" pitchFamily="34" charset="0"/>
              </a:rPr>
              <a:t>René </a:t>
            </a:r>
            <a:r>
              <a:rPr lang="es-SV" i="1" dirty="0" err="1" smtClean="0">
                <a:latin typeface="Calibri" panose="020F0502020204030204" pitchFamily="34" charset="0"/>
                <a:ea typeface="Times New Roman" panose="02020603050405020304" pitchFamily="18" charset="0"/>
                <a:cs typeface="Calibri" panose="020F0502020204030204" pitchFamily="34" charset="0"/>
              </a:rPr>
              <a:t>Peñate</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Contribuir al desarrollo sostenible del país, a través del ordenamiento y promoción del aprovechamiento sostenible de los recursos forestales.</a:t>
            </a:r>
            <a:endParaRPr lang="es-SV"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27</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8155320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41530" y="170800"/>
            <a:ext cx="8460940" cy="6410216"/>
          </a:xfrm>
          <a:prstGeom prst="rect">
            <a:avLst/>
          </a:prstGeom>
        </p:spPr>
        <p:txBody>
          <a:bodyPr wrap="square">
            <a:spAutoFit/>
          </a:bodyPr>
          <a:lstStyle/>
          <a:p>
            <a:pPr lvl="0" algn="ctr">
              <a:lnSpc>
                <a:spcPct val="115000"/>
              </a:lnSpc>
            </a:pP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DIRECCIÓN GENERAL DE DESARROLLO DE LA PESCA Y LA ACUÍCULTURA - CENDEPESCA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Director General de </a:t>
            </a:r>
            <a:r>
              <a:rPr lang="es-SV" sz="1600" dirty="0" smtClean="0">
                <a:latin typeface="Calibri" panose="020F0502020204030204" pitchFamily="34" charset="0"/>
                <a:ea typeface="Times New Roman" panose="02020603050405020304" pitchFamily="18" charset="0"/>
                <a:cs typeface="Calibri" panose="020F0502020204030204" pitchFamily="34" charset="0"/>
              </a:rPr>
              <a:t>CENDEPESCA:	</a:t>
            </a:r>
            <a:r>
              <a:rPr lang="es-SV" sz="1600" b="1" dirty="0" smtClean="0">
                <a:latin typeface="Calibri" panose="020F0502020204030204" pitchFamily="34" charset="0"/>
                <a:ea typeface="Times New Roman" panose="02020603050405020304" pitchFamily="18" charset="0"/>
                <a:cs typeface="Calibri" panose="020F0502020204030204" pitchFamily="34" charset="0"/>
              </a:rPr>
              <a:t>NORMA IDALIA LOBO MARTEL</a:t>
            </a:r>
            <a:endParaRPr lang="es-SV" sz="16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FUNCIONES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Regular la ordenación y promoción de las actividades de pesca y acuicultura, asegurando la conservación y el desarrollo sostenible de los recursos hidrobiológicos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76 </a:t>
            </a:r>
            <a:r>
              <a:rPr lang="es-SV" sz="1600" dirty="0">
                <a:latin typeface="Calibri" panose="020F0502020204030204" pitchFamily="34" charset="0"/>
                <a:ea typeface="Times New Roman" panose="02020603050405020304" pitchFamily="18" charset="0"/>
                <a:cs typeface="Calibri" panose="020F0502020204030204" pitchFamily="34" charset="0"/>
              </a:rPr>
              <a:t>hombres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29 mujeres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AREAS DE </a:t>
            </a:r>
            <a:r>
              <a:rPr lang="es-SV" sz="1600" b="1" dirty="0" smtClean="0">
                <a:latin typeface="Calibri" panose="020F0502020204030204" pitchFamily="34" charset="0"/>
                <a:ea typeface="Times New Roman" panose="02020603050405020304" pitchFamily="18" charset="0"/>
                <a:cs typeface="Calibri" panose="020F0502020204030204" pitchFamily="34" charset="0"/>
              </a:rPr>
              <a:t>TRABAJO</a:t>
            </a:r>
          </a:p>
          <a:p>
            <a:pPr algn="just">
              <a:lnSpc>
                <a:spcPct val="115000"/>
              </a:lnSpc>
            </a:pPr>
            <a:endParaRPr lang="es-SV" sz="5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u="sng" dirty="0">
                <a:latin typeface="Calibri" panose="020F0502020204030204" pitchFamily="34" charset="0"/>
                <a:ea typeface="Times New Roman" panose="02020603050405020304" pitchFamily="18" charset="0"/>
                <a:cs typeface="Calibri" panose="020F0502020204030204" pitchFamily="34" charset="0"/>
              </a:rPr>
              <a:t>Departamento Jurídico (Pendiente oficializar la coordinación)</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Brindar asesoría jurídica a fin de garantizar la aplicación de una actualización y aplicación de los instrumentos legales que dan el soporte a su quehacer institucional</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600" u="sng" dirty="0" smtClean="0">
                <a:latin typeface="Calibri" panose="020F0502020204030204" pitchFamily="34" charset="0"/>
                <a:ea typeface="Times New Roman" panose="02020603050405020304" pitchFamily="18" charset="0"/>
                <a:cs typeface="Calibri" panose="020F0502020204030204" pitchFamily="34" charset="0"/>
              </a:rPr>
              <a:t>Departamento </a:t>
            </a:r>
            <a:r>
              <a:rPr lang="es-SV" sz="1600" u="sng" dirty="0">
                <a:latin typeface="Calibri" panose="020F0502020204030204" pitchFamily="34" charset="0"/>
                <a:ea typeface="Times New Roman" panose="02020603050405020304" pitchFamily="18" charset="0"/>
                <a:cs typeface="Calibri" panose="020F0502020204030204" pitchFamily="34" charset="0"/>
              </a:rPr>
              <a:t>de Planificación</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i="1" dirty="0">
                <a:latin typeface="Calibri" panose="020F0502020204030204" pitchFamily="34" charset="0"/>
                <a:ea typeface="Times New Roman" panose="02020603050405020304" pitchFamily="18" charset="0"/>
                <a:cs typeface="Calibri" panose="020F0502020204030204" pitchFamily="34" charset="0"/>
              </a:rPr>
              <a:t>Jefe Departamento Anselmo Renderos Arévalo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Contribuir al logro de los objetivos institucionales, a través de la planificación estratégica y asesoría técnica operativa.</a:t>
            </a:r>
            <a:endParaRPr lang="es-SV"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28</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8982071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5556" y="332656"/>
            <a:ext cx="7992888" cy="5967788"/>
          </a:xfrm>
          <a:prstGeom prst="rect">
            <a:avLst/>
          </a:prstGeom>
        </p:spPr>
        <p:txBody>
          <a:bodyPr wrap="square">
            <a:spAutoFit/>
          </a:bodyPr>
          <a:lstStyle/>
          <a:p>
            <a:pPr algn="just">
              <a:lnSpc>
                <a:spcPct val="115000"/>
              </a:lnSpc>
            </a:pPr>
            <a:r>
              <a:rPr lang="es-SV" sz="16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DIRECCIÓN GENERAL DE DESARROLLO DE LA PESCA Y LA ACUÍCULTURA - CENDEPESCA </a:t>
            </a:r>
            <a:r>
              <a:rPr lang="es-SV"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(continuación)</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u="sng"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200" u="sng" dirty="0" smtClean="0">
                <a:latin typeface="Calibri" panose="020F0502020204030204" pitchFamily="34" charset="0"/>
                <a:ea typeface="Times New Roman" panose="02020603050405020304" pitchFamily="18" charset="0"/>
                <a:cs typeface="Calibri" panose="020F0502020204030204" pitchFamily="34" charset="0"/>
              </a:rPr>
              <a:t>Departamento </a:t>
            </a:r>
            <a:r>
              <a:rPr lang="es-SV" sz="1200" u="sng" dirty="0">
                <a:latin typeface="Calibri" panose="020F0502020204030204" pitchFamily="34" charset="0"/>
                <a:ea typeface="Times New Roman" panose="02020603050405020304" pitchFamily="18" charset="0"/>
                <a:cs typeface="Calibri" panose="020F0502020204030204" pitchFamily="34" charset="0"/>
              </a:rPr>
              <a:t>de Estadísticas</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i="1" dirty="0">
                <a:latin typeface="Calibri" panose="020F0502020204030204" pitchFamily="34" charset="0"/>
                <a:ea typeface="Times New Roman" panose="02020603050405020304" pitchFamily="18" charset="0"/>
                <a:cs typeface="Calibri" panose="020F0502020204030204" pitchFamily="34" charset="0"/>
              </a:rPr>
              <a:t>Jefe Departamento Cecilia Guadalupe </a:t>
            </a:r>
            <a:r>
              <a:rPr lang="es-SV" sz="1200" i="1" dirty="0" smtClean="0">
                <a:latin typeface="Calibri" panose="020F0502020204030204" pitchFamily="34" charset="0"/>
                <a:ea typeface="Times New Roman" panose="02020603050405020304" pitchFamily="18" charset="0"/>
                <a:cs typeface="Calibri" panose="020F0502020204030204" pitchFamily="34" charset="0"/>
              </a:rPr>
              <a:t>Aguillón</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dirty="0">
                <a:latin typeface="Calibri" panose="020F0502020204030204" pitchFamily="34" charset="0"/>
                <a:ea typeface="Times New Roman" panose="02020603050405020304" pitchFamily="18" charset="0"/>
                <a:cs typeface="Calibri" panose="020F0502020204030204" pitchFamily="34" charset="0"/>
              </a:rPr>
              <a:t>Investigar y desarrollar registros estadísticos sobre las actividades de la División</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dirty="0">
                <a:latin typeface="Calibri" panose="020F0502020204030204" pitchFamily="34" charset="0"/>
                <a:ea typeface="Times New Roman" panose="02020603050405020304" pitchFamily="18" charset="0"/>
                <a:cs typeface="Calibri" panose="020F0502020204030204" pitchFamily="34" charset="0"/>
              </a:rPr>
              <a:t> </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u="sng" dirty="0">
                <a:latin typeface="Calibri" panose="020F0502020204030204" pitchFamily="34" charset="0"/>
                <a:ea typeface="Times New Roman" panose="02020603050405020304" pitchFamily="18" charset="0"/>
                <a:cs typeface="Calibri" panose="020F0502020204030204" pitchFamily="34" charset="0"/>
              </a:rPr>
              <a:t>División </a:t>
            </a:r>
            <a:r>
              <a:rPr lang="es-SV" sz="1200" u="sng" dirty="0" smtClean="0">
                <a:latin typeface="Calibri" panose="020F0502020204030204" pitchFamily="34" charset="0"/>
                <a:ea typeface="Times New Roman" panose="02020603050405020304" pitchFamily="18" charset="0"/>
                <a:cs typeface="Calibri" panose="020F0502020204030204" pitchFamily="34" charset="0"/>
              </a:rPr>
              <a:t>Investigación Pesquera y </a:t>
            </a:r>
            <a:r>
              <a:rPr lang="es-SV" sz="1200" u="sng" dirty="0" err="1" smtClean="0">
                <a:latin typeface="Calibri" panose="020F0502020204030204" pitchFamily="34" charset="0"/>
                <a:ea typeface="Times New Roman" panose="02020603050405020304" pitchFamily="18" charset="0"/>
                <a:cs typeface="Calibri" panose="020F0502020204030204" pitchFamily="34" charset="0"/>
              </a:rPr>
              <a:t>Acuicola</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i="1"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Jefe División Ana Marlene Galdámez de Arévalo </a:t>
            </a:r>
            <a:endParaRPr lang="es-SV" sz="1200" i="1" dirty="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200" dirty="0" smtClean="0">
                <a:latin typeface="Calibri" panose="020F0502020204030204" pitchFamily="34" charset="0"/>
                <a:ea typeface="Times New Roman" panose="02020603050405020304" pitchFamily="18" charset="0"/>
                <a:cs typeface="Calibri" panose="020F0502020204030204" pitchFamily="34" charset="0"/>
              </a:rPr>
              <a:t>Planificar</a:t>
            </a:r>
            <a:r>
              <a:rPr lang="es-SV" sz="1200" dirty="0">
                <a:latin typeface="Calibri" panose="020F0502020204030204" pitchFamily="34" charset="0"/>
                <a:ea typeface="Times New Roman" panose="02020603050405020304" pitchFamily="18" charset="0"/>
                <a:cs typeface="Calibri" panose="020F0502020204030204" pitchFamily="34" charset="0"/>
              </a:rPr>
              <a:t>, orientar y coordinar con las Oficinas Zonales, el desarrollo de la investigación científica y estudios técnicos que contribuyan a lograr la sostenibilidad y mejor aprovechamiento de los recursos hidrobiológicos</a:t>
            </a:r>
            <a:r>
              <a:rPr lang="es-SV" sz="1200" dirty="0" smtClean="0">
                <a:latin typeface="Calibri" panose="020F0502020204030204" pitchFamily="34" charset="0"/>
                <a:ea typeface="Times New Roman" panose="02020603050405020304" pitchFamily="18" charset="0"/>
                <a:cs typeface="Calibri" panose="020F0502020204030204" pitchFamily="34" charset="0"/>
              </a:rPr>
              <a:t>.</a:t>
            </a:r>
          </a:p>
          <a:p>
            <a:pPr algn="just">
              <a:lnSpc>
                <a:spcPct val="115000"/>
              </a:lnSpc>
            </a:pPr>
            <a:endParaRPr lang="es-ES" sz="1200"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ES" sz="1200" u="sng" dirty="0" smtClean="0">
                <a:latin typeface="Calibri" panose="020F0502020204030204" pitchFamily="34" charset="0"/>
                <a:ea typeface="Times New Roman" panose="02020603050405020304" pitchFamily="18" charset="0"/>
                <a:cs typeface="Calibri" panose="020F0502020204030204" pitchFamily="34" charset="0"/>
              </a:rPr>
              <a:t>Departamento Investigación Pesquera y Acuícola</a:t>
            </a:r>
          </a:p>
          <a:p>
            <a:pPr algn="just">
              <a:lnSpc>
                <a:spcPct val="115000"/>
              </a:lnSpc>
            </a:pPr>
            <a:r>
              <a:rPr lang="es-ES" sz="1200" i="1" dirty="0" smtClean="0">
                <a:latin typeface="Calibri" panose="020F0502020204030204" pitchFamily="34" charset="0"/>
                <a:ea typeface="Times New Roman" panose="02020603050405020304" pitchFamily="18" charset="0"/>
                <a:cs typeface="Calibri" panose="020F0502020204030204" pitchFamily="34" charset="0"/>
              </a:rPr>
              <a:t>Jefe Departamento Diana Elizabeth Barahona</a:t>
            </a:r>
          </a:p>
          <a:p>
            <a:pPr algn="just">
              <a:lnSpc>
                <a:spcPct val="115000"/>
              </a:lnSpc>
            </a:pPr>
            <a:r>
              <a:rPr lang="es-ES" sz="1200" dirty="0" smtClean="0">
                <a:latin typeface="Calibri" panose="020F0502020204030204" pitchFamily="34" charset="0"/>
                <a:ea typeface="Times New Roman" panose="02020603050405020304" pitchFamily="18" charset="0"/>
                <a:cs typeface="Calibri" panose="020F0502020204030204" pitchFamily="34" charset="0"/>
              </a:rPr>
              <a:t>Dirigir y Ejecutar investigaciones pesqueras para recomendar medidas de administración y ordenación pesquera</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dirty="0">
                <a:latin typeface="Calibri" panose="020F0502020204030204" pitchFamily="34" charset="0"/>
                <a:ea typeface="Times New Roman" panose="02020603050405020304" pitchFamily="18" charset="0"/>
                <a:cs typeface="Calibri" panose="020F0502020204030204" pitchFamily="34" charset="0"/>
              </a:rPr>
              <a:t> </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u="sng" dirty="0">
                <a:latin typeface="Calibri" panose="020F0502020204030204" pitchFamily="34" charset="0"/>
                <a:ea typeface="Times New Roman" panose="02020603050405020304" pitchFamily="18" charset="0"/>
                <a:cs typeface="Calibri" panose="020F0502020204030204" pitchFamily="34" charset="0"/>
              </a:rPr>
              <a:t>División de Administración </a:t>
            </a:r>
            <a:r>
              <a:rPr lang="es-SV" sz="1200" u="sng" dirty="0" smtClean="0">
                <a:latin typeface="Calibri" panose="020F0502020204030204" pitchFamily="34" charset="0"/>
                <a:ea typeface="Times New Roman" panose="02020603050405020304" pitchFamily="18" charset="0"/>
                <a:cs typeface="Calibri" panose="020F0502020204030204" pitchFamily="34" charset="0"/>
              </a:rPr>
              <a:t>y Ordenación Pesquera </a:t>
            </a:r>
            <a:r>
              <a:rPr lang="es-SV" sz="1200" u="sng" dirty="0">
                <a:latin typeface="Calibri" panose="020F0502020204030204" pitchFamily="34" charset="0"/>
                <a:ea typeface="Times New Roman" panose="02020603050405020304" pitchFamily="18" charset="0"/>
                <a:cs typeface="Calibri" panose="020F0502020204030204" pitchFamily="34" charset="0"/>
              </a:rPr>
              <a:t>y Acuícola</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i="1" dirty="0">
                <a:solidFill>
                  <a:schemeClr val="tx1"/>
                </a:solidFill>
                <a:latin typeface="Calibri" panose="020F0502020204030204" pitchFamily="34" charset="0"/>
                <a:ea typeface="Times New Roman" panose="02020603050405020304" pitchFamily="18" charset="0"/>
                <a:cs typeface="Calibri" panose="020F0502020204030204" pitchFamily="34" charset="0"/>
              </a:rPr>
              <a:t>Jefe de División </a:t>
            </a:r>
            <a:r>
              <a:rPr lang="es-SV" sz="1200" i="1"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Numa Rafael Hernández Rodríguez</a:t>
            </a:r>
            <a:endParaRPr lang="es-SV" sz="12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ES" sz="1200" dirty="0">
                <a:latin typeface="Calibri" panose="020F0502020204030204" pitchFamily="34" charset="0"/>
                <a:ea typeface="Times New Roman" panose="02020603050405020304" pitchFamily="18" charset="0"/>
                <a:cs typeface="Calibri" panose="020F0502020204030204" pitchFamily="34" charset="0"/>
              </a:rPr>
              <a:t>Planificar, orientar y coordinar en las Oficinas Zonales, la ejecución de acciones encaminadas al ordenamiento de los recursos hidrobiológicos, a través de la aplicación de la normatividad pesquera y acuícola, la inspección y control y el registro de las actividades de la pesca y la acuicultura</a:t>
            </a:r>
            <a:r>
              <a:rPr lang="es-SV" sz="1200" dirty="0" smtClean="0">
                <a:latin typeface="Calibri" panose="020F0502020204030204" pitchFamily="34" charset="0"/>
                <a:ea typeface="Times New Roman" panose="02020603050405020304" pitchFamily="18" charset="0"/>
                <a:cs typeface="Calibri" panose="020F0502020204030204" pitchFamily="34" charset="0"/>
              </a:rPr>
              <a:t>.</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dirty="0">
                <a:latin typeface="Calibri" panose="020F0502020204030204" pitchFamily="34" charset="0"/>
                <a:ea typeface="Times New Roman" panose="02020603050405020304" pitchFamily="18" charset="0"/>
                <a:cs typeface="Calibri" panose="020F0502020204030204" pitchFamily="34" charset="0"/>
              </a:rPr>
              <a:t> </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u="sng" dirty="0">
                <a:latin typeface="Calibri" panose="020F0502020204030204" pitchFamily="34" charset="0"/>
                <a:ea typeface="Times New Roman" panose="02020603050405020304" pitchFamily="18" charset="0"/>
                <a:cs typeface="Calibri" panose="020F0502020204030204" pitchFamily="34" charset="0"/>
              </a:rPr>
              <a:t>División de Fomento y Desarrollo Pesquero y Acuicultura</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i="1" dirty="0">
                <a:solidFill>
                  <a:schemeClr val="tx1"/>
                </a:solidFill>
                <a:latin typeface="Calibri" panose="020F0502020204030204" pitchFamily="34" charset="0"/>
                <a:ea typeface="Times New Roman" panose="02020603050405020304" pitchFamily="18" charset="0"/>
                <a:cs typeface="Calibri" panose="020F0502020204030204" pitchFamily="34" charset="0"/>
              </a:rPr>
              <a:t>Jefe División </a:t>
            </a:r>
            <a:r>
              <a:rPr lang="es-SV" sz="1200" i="1"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Saúl Pacheco</a:t>
            </a:r>
            <a:endParaRPr lang="es-SV" sz="12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200" dirty="0">
                <a:latin typeface="Calibri" panose="020F0502020204030204" pitchFamily="34" charset="0"/>
                <a:ea typeface="Times New Roman" panose="02020603050405020304" pitchFamily="18" charset="0"/>
                <a:cs typeface="Calibri" panose="020F0502020204030204" pitchFamily="34" charset="0"/>
              </a:rPr>
              <a:t>Planificar, orientar y coordinar con las Oficinas Zonales, la promoción del desarrollo de la acuicultura de especies hidrobiológicas de valor comercial a través de la generación y transferencia de tecnología, fomento de la producción y la organización de </a:t>
            </a:r>
            <a:r>
              <a:rPr lang="es-SV" sz="1200" dirty="0" smtClean="0">
                <a:latin typeface="Calibri" panose="020F0502020204030204" pitchFamily="34" charset="0"/>
                <a:ea typeface="Times New Roman" panose="02020603050405020304" pitchFamily="18" charset="0"/>
                <a:cs typeface="Calibri" panose="020F0502020204030204" pitchFamily="34" charset="0"/>
              </a:rPr>
              <a:t>productores</a:t>
            </a:r>
            <a:r>
              <a:rPr lang="es-SV" sz="1200" dirty="0">
                <a:latin typeface="Calibri" panose="020F0502020204030204" pitchFamily="34" charset="0"/>
                <a:ea typeface="Times New Roman" panose="02020603050405020304" pitchFamily="18" charset="0"/>
                <a:cs typeface="Calibri" panose="020F0502020204030204" pitchFamily="34" charset="0"/>
              </a:rPr>
              <a:t> </a:t>
            </a:r>
            <a:endParaRPr lang="es-SV"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29</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42188541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547664" y="1124744"/>
            <a:ext cx="6048672" cy="4056495"/>
          </a:xfrm>
          <a:prstGeom prst="rect">
            <a:avLst/>
          </a:prstGeom>
        </p:spPr>
        <p:txBody>
          <a:bodyPr wrap="square">
            <a:spAutoFit/>
          </a:bodyPr>
          <a:lstStyle/>
          <a:p>
            <a:pPr lvl="0" algn="just">
              <a:lnSpc>
                <a:spcPct val="115000"/>
              </a:lnSpc>
            </a:pP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DESPACHO MINISTERIAL (Ministro y Viceministro)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000" b="1"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CARGOS  Y NOMBRE DE LOS FUNCIONARIOS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Ministro</a:t>
            </a:r>
            <a:r>
              <a:rPr lang="es-SV" dirty="0">
                <a:latin typeface="Calibri" panose="020F0502020204030204" pitchFamily="34" charset="0"/>
                <a:ea typeface="Times New Roman" panose="02020603050405020304" pitchFamily="18" charset="0"/>
                <a:cs typeface="Calibri" panose="020F0502020204030204" pitchFamily="34" charset="0"/>
              </a:rPr>
              <a:t>:		</a:t>
            </a:r>
            <a:r>
              <a:rPr lang="es-SV" b="1" dirty="0" smtClean="0">
                <a:latin typeface="Calibri" panose="020F0502020204030204" pitchFamily="34" charset="0"/>
                <a:ea typeface="Times New Roman" panose="02020603050405020304" pitchFamily="18" charset="0"/>
                <a:cs typeface="Calibri" panose="020F0502020204030204" pitchFamily="34" charset="0"/>
              </a:rPr>
              <a:t>LIC.</a:t>
            </a:r>
            <a:r>
              <a:rPr lang="es-SV" dirty="0" smtClean="0">
                <a:latin typeface="Calibri" panose="020F0502020204030204" pitchFamily="34" charset="0"/>
                <a:ea typeface="Times New Roman" panose="02020603050405020304" pitchFamily="18" charset="0"/>
                <a:cs typeface="Calibri" panose="020F0502020204030204" pitchFamily="34" charset="0"/>
              </a:rPr>
              <a:t> </a:t>
            </a:r>
            <a:r>
              <a:rPr lang="es-SV" b="1" dirty="0" smtClean="0">
                <a:latin typeface="Calibri" panose="020F0502020204030204" pitchFamily="34" charset="0"/>
                <a:ea typeface="Times New Roman" panose="02020603050405020304" pitchFamily="18" charset="0"/>
                <a:cs typeface="Calibri" panose="020F0502020204030204" pitchFamily="34" charset="0"/>
              </a:rPr>
              <a:t>PABLO SALVADOR ANLIKER INFANTE</a:t>
            </a:r>
            <a:endParaRPr lang="es-SV"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Viceministro</a:t>
            </a:r>
            <a:r>
              <a:rPr lang="es-SV" dirty="0">
                <a:latin typeface="Calibri" panose="020F0502020204030204" pitchFamily="34" charset="0"/>
                <a:ea typeface="Times New Roman" panose="02020603050405020304" pitchFamily="18" charset="0"/>
                <a:cs typeface="Calibri" panose="020F0502020204030204" pitchFamily="34" charset="0"/>
              </a:rPr>
              <a:t>:	</a:t>
            </a:r>
            <a:r>
              <a:rPr lang="es-SV" b="1" dirty="0" smtClean="0">
                <a:latin typeface="Calibri" panose="020F0502020204030204" pitchFamily="34" charset="0"/>
                <a:ea typeface="Times New Roman" panose="02020603050405020304" pitchFamily="18" charset="0"/>
                <a:cs typeface="Calibri" panose="020F0502020204030204" pitchFamily="34" charset="0"/>
              </a:rPr>
              <a:t>ING. MANUEL RIGOBERTO SOTO LAZO</a:t>
            </a: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FUNCIONES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Formular y ejecutar la política nacional del sector agropecuario, ganadero, forestal, pesquero y acuícola; promueven, desarrollan y vigilan su cumplimiento así como la administración de sus actividades.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11 </a:t>
            </a:r>
            <a:r>
              <a:rPr lang="es-SV" dirty="0">
                <a:latin typeface="Calibri" panose="020F0502020204030204" pitchFamily="34" charset="0"/>
                <a:ea typeface="Times New Roman" panose="02020603050405020304" pitchFamily="18" charset="0"/>
                <a:cs typeface="Calibri" panose="020F0502020204030204" pitchFamily="34" charset="0"/>
              </a:rPr>
              <a:t>hombres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5 </a:t>
            </a:r>
            <a:r>
              <a:rPr lang="es-SV" dirty="0">
                <a:latin typeface="Calibri" panose="020F0502020204030204" pitchFamily="34" charset="0"/>
                <a:ea typeface="Times New Roman" panose="02020603050405020304" pitchFamily="18" charset="0"/>
                <a:cs typeface="Calibri" panose="020F0502020204030204" pitchFamily="34" charset="0"/>
              </a:rPr>
              <a:t>mujeres</a:t>
            </a:r>
            <a:endParaRPr lang="es-SV"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1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3</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563463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30</a:t>
            </a:fld>
            <a:endParaRPr lang="es-SV" sz="1200">
              <a:solidFill>
                <a:srgbClr val="888888"/>
              </a:solidFill>
              <a:latin typeface="Calibri"/>
              <a:ea typeface="Calibri"/>
              <a:cs typeface="Calibri"/>
              <a:sym typeface="Calibri"/>
            </a:endParaRPr>
          </a:p>
        </p:txBody>
      </p:sp>
      <p:sp>
        <p:nvSpPr>
          <p:cNvPr id="3" name="2 Rectángulo"/>
          <p:cNvSpPr/>
          <p:nvPr/>
        </p:nvSpPr>
        <p:spPr>
          <a:xfrm>
            <a:off x="899592" y="1524633"/>
            <a:ext cx="7200800" cy="3065455"/>
          </a:xfrm>
          <a:prstGeom prst="rect">
            <a:avLst/>
          </a:prstGeom>
        </p:spPr>
        <p:txBody>
          <a:bodyPr wrap="square">
            <a:spAutoFit/>
          </a:bodyPr>
          <a:lstStyle/>
          <a:p>
            <a:pPr algn="just">
              <a:lnSpc>
                <a:spcPct val="115000"/>
              </a:lnSpc>
            </a:pPr>
            <a:r>
              <a:rPr lang="es-SV"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DIRECCIÓN GENERAL DE DESARROLLO DE LA PESCA Y LA ACUÍCULTURA - CENDEPESCA (continuación)</a:t>
            </a:r>
            <a:endParaRPr lang="es-SV" sz="11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u="sng"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Departamento de Administración Pesquera y Acuícola</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ES" i="1" dirty="0">
                <a:solidFill>
                  <a:schemeClr val="tx1"/>
                </a:solidFill>
                <a:latin typeface="Calibri" panose="020F0502020204030204" pitchFamily="34" charset="0"/>
                <a:ea typeface="Times New Roman" panose="02020603050405020304" pitchFamily="18" charset="0"/>
                <a:cs typeface="Calibri" panose="020F0502020204030204" pitchFamily="34" charset="0"/>
              </a:rPr>
              <a:t>Romeo Guerrero</a:t>
            </a:r>
            <a:endParaRPr lang="es-SV"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ES" dirty="0">
                <a:latin typeface="Calibri" panose="020F0502020204030204" pitchFamily="34" charset="0"/>
                <a:ea typeface="Times New Roman" panose="02020603050405020304" pitchFamily="18" charset="0"/>
                <a:cs typeface="Calibri" panose="020F0502020204030204" pitchFamily="34" charset="0"/>
              </a:rPr>
              <a:t>Orientar el cumplimiento de las normativas relacionadas con las actividades pesqueras y la acuicultura</a:t>
            </a: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u="sng"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ES" u="sng" dirty="0">
                <a:latin typeface="Calibri" panose="020F0502020204030204" pitchFamily="34" charset="0"/>
                <a:ea typeface="Times New Roman" panose="02020603050405020304" pitchFamily="18" charset="0"/>
                <a:cs typeface="Calibri" panose="020F0502020204030204" pitchFamily="34" charset="0"/>
              </a:rPr>
              <a:t>Departamento de Ordenación de la División de Administración y Ordenación</a:t>
            </a:r>
          </a:p>
          <a:p>
            <a:pPr algn="just">
              <a:lnSpc>
                <a:spcPct val="115000"/>
              </a:lnSpc>
            </a:pPr>
            <a:r>
              <a:rPr lang="es-ES" i="1" dirty="0" err="1">
                <a:latin typeface="Calibri" panose="020F0502020204030204" pitchFamily="34" charset="0"/>
                <a:ea typeface="Times New Roman" panose="02020603050405020304" pitchFamily="18" charset="0"/>
                <a:cs typeface="Calibri" panose="020F0502020204030204" pitchFamily="34" charset="0"/>
              </a:rPr>
              <a:t>Jasmin</a:t>
            </a:r>
            <a:r>
              <a:rPr lang="es-ES" i="1" dirty="0">
                <a:latin typeface="Calibri" panose="020F0502020204030204" pitchFamily="34" charset="0"/>
                <a:ea typeface="Times New Roman" panose="02020603050405020304" pitchFamily="18" charset="0"/>
                <a:cs typeface="Calibri" panose="020F0502020204030204" pitchFamily="34" charset="0"/>
              </a:rPr>
              <a:t> </a:t>
            </a:r>
            <a:r>
              <a:rPr lang="es-ES" i="1" dirty="0" err="1">
                <a:latin typeface="Calibri" panose="020F0502020204030204" pitchFamily="34" charset="0"/>
                <a:ea typeface="Times New Roman" panose="02020603050405020304" pitchFamily="18" charset="0"/>
                <a:cs typeface="Calibri" panose="020F0502020204030204" pitchFamily="34" charset="0"/>
              </a:rPr>
              <a:t>Ercilia</a:t>
            </a:r>
            <a:r>
              <a:rPr lang="es-ES" i="1" dirty="0">
                <a:latin typeface="Calibri" panose="020F0502020204030204" pitchFamily="34" charset="0"/>
                <a:ea typeface="Times New Roman" panose="02020603050405020304" pitchFamily="18" charset="0"/>
                <a:cs typeface="Calibri" panose="020F0502020204030204" pitchFamily="34" charset="0"/>
              </a:rPr>
              <a:t> Cárdenas España</a:t>
            </a:r>
          </a:p>
          <a:p>
            <a:pPr algn="just">
              <a:lnSpc>
                <a:spcPct val="115000"/>
              </a:lnSpc>
            </a:pPr>
            <a:r>
              <a:rPr lang="es-ES" dirty="0">
                <a:latin typeface="Calibri" panose="020F0502020204030204" pitchFamily="34" charset="0"/>
                <a:ea typeface="Times New Roman" panose="02020603050405020304" pitchFamily="18" charset="0"/>
                <a:cs typeface="Calibri" panose="020F0502020204030204" pitchFamily="34" charset="0"/>
              </a:rPr>
              <a:t>Coordinar la aplicación de la legislación pesquera y acuícola nacional e internacional y demás</a:t>
            </a:r>
          </a:p>
          <a:p>
            <a:pPr algn="just">
              <a:lnSpc>
                <a:spcPct val="115000"/>
              </a:lnSpc>
            </a:pPr>
            <a:r>
              <a:rPr lang="es-ES" dirty="0">
                <a:latin typeface="Calibri" panose="020F0502020204030204" pitchFamily="34" charset="0"/>
                <a:ea typeface="Times New Roman" panose="02020603050405020304" pitchFamily="18" charset="0"/>
                <a:cs typeface="Calibri" panose="020F0502020204030204" pitchFamily="34" charset="0"/>
              </a:rPr>
              <a:t>normas aplicables, con el apoyo de otras instituciones vinculadas al quehacer.</a:t>
            </a:r>
          </a:p>
        </p:txBody>
      </p:sp>
    </p:spTree>
    <p:extLst>
      <p:ext uri="{BB962C8B-B14F-4D97-AF65-F5344CB8AC3E}">
        <p14:creationId xmlns:p14="http://schemas.microsoft.com/office/powerpoint/2010/main" val="16197598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67544" y="184778"/>
            <a:ext cx="8208912" cy="6391493"/>
          </a:xfrm>
          <a:prstGeom prst="rect">
            <a:avLst/>
          </a:prstGeom>
        </p:spPr>
        <p:txBody>
          <a:bodyPr wrap="square">
            <a:spAutoFit/>
          </a:bodyPr>
          <a:lstStyle/>
          <a:p>
            <a:pPr lvl="0" algn="just">
              <a:lnSpc>
                <a:spcPct val="115000"/>
              </a:lnSpc>
            </a:pPr>
            <a:r>
              <a:rPr lang="es-SV" sz="20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DIRECCIÓN GENERAL DE GANADERÍA - DGG </a:t>
            </a:r>
            <a:endParaRPr lang="es-SV"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Director General de Ganadería:		</a:t>
            </a:r>
            <a:r>
              <a:rPr lang="es-SV" b="1" dirty="0" smtClean="0">
                <a:latin typeface="Calibri" panose="020F0502020204030204" pitchFamily="34" charset="0"/>
                <a:ea typeface="Times New Roman" panose="02020603050405020304" pitchFamily="18" charset="0"/>
                <a:cs typeface="Calibri" panose="020F0502020204030204" pitchFamily="34" charset="0"/>
              </a:rPr>
              <a:t>CARLOS JESUS ARGUETA ORELLANA</a:t>
            </a:r>
            <a:endParaRPr lang="es-SV"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 </a:t>
            </a:r>
            <a:endParaRPr lang="es-SV"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FUNCIONES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Promover y fomentar la producción y productividad de la ganadería; proteger la salud animal y contribuir a la salud pública a través del control higiénico sanitario de los alimentos de origen animal.</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172 </a:t>
            </a:r>
            <a:r>
              <a:rPr lang="es-SV" dirty="0">
                <a:latin typeface="Calibri" panose="020F0502020204030204" pitchFamily="34" charset="0"/>
                <a:ea typeface="Times New Roman" panose="02020603050405020304" pitchFamily="18" charset="0"/>
                <a:cs typeface="Calibri" panose="020F0502020204030204" pitchFamily="34" charset="0"/>
              </a:rPr>
              <a:t>hombres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80 </a:t>
            </a:r>
            <a:r>
              <a:rPr lang="es-SV" dirty="0">
                <a:latin typeface="Calibri" panose="020F0502020204030204" pitchFamily="34" charset="0"/>
                <a:ea typeface="Times New Roman" panose="02020603050405020304" pitchFamily="18" charset="0"/>
                <a:cs typeface="Calibri" panose="020F0502020204030204" pitchFamily="34" charset="0"/>
              </a:rPr>
              <a:t>mujeres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s-SV" dirty="0">
                <a:latin typeface="Calibri" panose="020F0502020204030204" pitchFamily="34" charset="0"/>
                <a:ea typeface="Times New Roman" panose="02020603050405020304" pitchFamily="18" charset="0"/>
                <a:cs typeface="Calibri" panose="020F0502020204030204" pitchFamily="34" charset="0"/>
              </a:rPr>
              <a:t/>
            </a:r>
            <a:br>
              <a:rPr lang="es-SV" dirty="0">
                <a:latin typeface="Calibri" panose="020F0502020204030204" pitchFamily="34" charset="0"/>
                <a:ea typeface="Times New Roman" panose="02020603050405020304" pitchFamily="18" charset="0"/>
                <a:cs typeface="Calibri" panose="020F0502020204030204" pitchFamily="34" charset="0"/>
              </a:rPr>
            </a:br>
            <a:r>
              <a:rPr lang="es-SV" dirty="0">
                <a:latin typeface="Calibri" panose="020F0502020204030204" pitchFamily="34" charset="0"/>
                <a:ea typeface="Times New Roman" panose="02020603050405020304" pitchFamily="18" charset="0"/>
                <a:cs typeface="Calibri" panose="020F0502020204030204" pitchFamily="34" charset="0"/>
              </a:rPr>
              <a:t> </a:t>
            </a:r>
            <a:r>
              <a:rPr lang="es-SV" b="1" dirty="0" smtClean="0">
                <a:latin typeface="Calibri" panose="020F0502020204030204" pitchFamily="34" charset="0"/>
                <a:ea typeface="Times New Roman" panose="02020603050405020304" pitchFamily="18" charset="0"/>
                <a:cs typeface="Calibri" panose="020F0502020204030204" pitchFamily="34" charset="0"/>
              </a:rPr>
              <a:t>AREAS </a:t>
            </a:r>
            <a:r>
              <a:rPr lang="es-SV" b="1" dirty="0">
                <a:latin typeface="Calibri" panose="020F0502020204030204" pitchFamily="34" charset="0"/>
                <a:ea typeface="Times New Roman" panose="02020603050405020304" pitchFamily="18" charset="0"/>
                <a:cs typeface="Calibri" panose="020F0502020204030204" pitchFamily="34" charset="0"/>
              </a:rPr>
              <a:t>DE TRABAJO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Unidad de Atención CITES </a:t>
            </a:r>
            <a:r>
              <a:rPr lang="es-SV" u="sng" dirty="0" smtClean="0">
                <a:latin typeface="Calibri" panose="020F0502020204030204" pitchFamily="34" charset="0"/>
                <a:ea typeface="Times New Roman" panose="02020603050405020304" pitchFamily="18" charset="0"/>
                <a:cs typeface="Calibri" panose="020F0502020204030204" pitchFamily="34" charset="0"/>
              </a:rPr>
              <a:t>FLORA y FAUNA</a:t>
            </a:r>
          </a:p>
          <a:p>
            <a:pPr algn="just">
              <a:lnSpc>
                <a:spcPct val="115000"/>
              </a:lnSpc>
            </a:pPr>
            <a:r>
              <a:rPr lang="es-SV" i="1" dirty="0" smtClean="0">
                <a:latin typeface="Calibri" panose="020F0502020204030204" pitchFamily="34" charset="0"/>
                <a:ea typeface="Times New Roman" panose="02020603050405020304" pitchFamily="18" charset="0"/>
                <a:cs typeface="Calibri" panose="020F0502020204030204" pitchFamily="34" charset="0"/>
              </a:rPr>
              <a:t>Jefe CITES Andrea María Chinchilla Magaña </a:t>
            </a:r>
            <a:endParaRPr lang="es-SV" i="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Velar por la aplicación y cumplimiento de la convención CITES, relacionada con el comercio internacional de especies amenazadas de flora y fauna silvestre, así como promover los beneficios de la convención para el aprovechamiento sostenible de las especies de flora y fauna silvestre amenazadas o en peligro de extinción</a:t>
            </a:r>
            <a:r>
              <a:rPr lang="es-SV" dirty="0" smtClean="0">
                <a:latin typeface="Calibri" panose="020F0502020204030204" pitchFamily="34" charset="0"/>
                <a:ea typeface="Times New Roman" panose="02020603050405020304" pitchFamily="18" charset="0"/>
                <a:cs typeface="Calibri" panose="020F0502020204030204" pitchFamily="34" charset="0"/>
              </a:rPr>
              <a:t>.</a:t>
            </a:r>
          </a:p>
          <a:p>
            <a:pPr algn="just">
              <a:lnSpc>
                <a:spcPct val="115000"/>
              </a:lnSpc>
            </a:pPr>
            <a:endParaRPr lang="es-SV" dirty="0">
              <a:effectLst/>
              <a:latin typeface="Calibri" panose="020F0502020204030204" pitchFamily="34" charset="0"/>
              <a:ea typeface="Times New Roman" panose="02020603050405020304" pitchFamily="18" charset="0"/>
              <a:cs typeface="Times New Roman" panose="02020603050405020304" pitchFamily="18" charset="0"/>
            </a:endParaRPr>
          </a:p>
          <a:p>
            <a:r>
              <a:rPr lang="es-SV" u="sng" dirty="0"/>
              <a:t>Departamento de Planificación</a:t>
            </a:r>
            <a:endParaRPr lang="es-SV" dirty="0"/>
          </a:p>
          <a:p>
            <a:pPr algn="just"/>
            <a:r>
              <a:rPr lang="es-ES" i="1" dirty="0" smtClean="0">
                <a:latin typeface="Calibri" panose="020F0502020204030204" pitchFamily="34" charset="0"/>
                <a:ea typeface="Times New Roman" panose="02020603050405020304" pitchFamily="18" charset="0"/>
                <a:cs typeface="Calibri" panose="020F0502020204030204" pitchFamily="34" charset="0"/>
              </a:rPr>
              <a:t>Jefe Ramón Elías Mejía Figueroa</a:t>
            </a:r>
            <a:endParaRPr lang="es-SV" i="1" dirty="0" smtClean="0">
              <a:latin typeface="Calibri" panose="020F0502020204030204" pitchFamily="34" charset="0"/>
              <a:ea typeface="Times New Roman" panose="02020603050405020304" pitchFamily="18" charset="0"/>
              <a:cs typeface="Calibri" panose="020F0502020204030204" pitchFamily="34" charset="0"/>
            </a:endParaRPr>
          </a:p>
          <a:p>
            <a:pPr algn="just"/>
            <a:r>
              <a:rPr lang="es-SV" dirty="0" smtClean="0">
                <a:latin typeface="Calibri" panose="020F0502020204030204" pitchFamily="34" charset="0"/>
                <a:ea typeface="Times New Roman" panose="02020603050405020304" pitchFamily="18" charset="0"/>
                <a:cs typeface="Calibri" panose="020F0502020204030204" pitchFamily="34" charset="0"/>
              </a:rPr>
              <a:t>Asesorar </a:t>
            </a:r>
            <a:r>
              <a:rPr lang="es-SV" dirty="0">
                <a:latin typeface="Calibri" panose="020F0502020204030204" pitchFamily="34" charset="0"/>
                <a:ea typeface="Times New Roman" panose="02020603050405020304" pitchFamily="18" charset="0"/>
                <a:cs typeface="Calibri" panose="020F0502020204030204" pitchFamily="34" charset="0"/>
              </a:rPr>
              <a:t>el proceso de planificación, seguimiento y evaluación de la dirección general, en el marco de los instrumentos administrativos oficiales y lineamientos de la unidad competente del Ministerio</a:t>
            </a:r>
          </a:p>
          <a:p>
            <a:pPr algn="just">
              <a:lnSpc>
                <a:spcPct val="115000"/>
              </a:lnSpc>
            </a:pPr>
            <a:endParaRPr lang="es-SV"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1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31</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4819857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3548" y="993718"/>
            <a:ext cx="8136904" cy="4905958"/>
          </a:xfrm>
          <a:prstGeom prst="rect">
            <a:avLst/>
          </a:prstGeom>
        </p:spPr>
        <p:txBody>
          <a:bodyPr wrap="square">
            <a:spAutoFit/>
          </a:bodyPr>
          <a:lstStyle/>
          <a:p>
            <a:pPr algn="just">
              <a:lnSpc>
                <a:spcPct val="115000"/>
              </a:lnSpc>
            </a:pPr>
            <a:r>
              <a:rPr lang="es-SV" sz="20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DIRECCIÓN GENERAL DE GANADERÍA - DGG </a:t>
            </a:r>
            <a:r>
              <a:rPr lang="es-SV" sz="2000"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(continuación parte 1)</a:t>
            </a:r>
            <a:endParaRPr lang="es-SV"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u="sng"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endParaRPr lang="es-SV" u="sng"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u="sng" dirty="0" smtClean="0">
                <a:latin typeface="Calibri" panose="020F0502020204030204" pitchFamily="34" charset="0"/>
                <a:ea typeface="Times New Roman" panose="02020603050405020304" pitchFamily="18" charset="0"/>
                <a:cs typeface="Calibri" panose="020F0502020204030204" pitchFamily="34" charset="0"/>
              </a:rPr>
              <a:t>Red </a:t>
            </a:r>
            <a:r>
              <a:rPr lang="es-SV" u="sng" dirty="0">
                <a:latin typeface="Calibri" panose="020F0502020204030204" pitchFamily="34" charset="0"/>
                <a:ea typeface="Times New Roman" panose="02020603050405020304" pitchFamily="18" charset="0"/>
                <a:cs typeface="Calibri" panose="020F0502020204030204" pitchFamily="34" charset="0"/>
              </a:rPr>
              <a:t>de Laboratorios Veterinarios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de Laboratorios Veterinarios </a:t>
            </a:r>
            <a:r>
              <a:rPr lang="es-SV" i="1" dirty="0" smtClean="0">
                <a:latin typeface="Calibri" panose="020F0502020204030204" pitchFamily="34" charset="0"/>
                <a:ea typeface="Times New Roman" panose="02020603050405020304" pitchFamily="18" charset="0"/>
                <a:cs typeface="Calibri" panose="020F0502020204030204" pitchFamily="34" charset="0"/>
              </a:rPr>
              <a:t>Zaida Cristela Lazo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Contribuir a la salud animal a través del servicio de análisis y diagnóstico del laboratorio para el control y erradicación de enfermedades y a la salud pública, a través del análisis de calidad e inocuidad de los alimentos de origen animal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err="1" smtClean="0">
                <a:latin typeface="Calibri" panose="020F0502020204030204" pitchFamily="34" charset="0"/>
                <a:ea typeface="Times New Roman" panose="02020603050405020304" pitchFamily="18" charset="0"/>
                <a:cs typeface="Calibri" panose="020F0502020204030204" pitchFamily="34" charset="0"/>
              </a:rPr>
              <a:t>Area</a:t>
            </a:r>
            <a:r>
              <a:rPr lang="es-SV" u="sng" dirty="0" smtClean="0">
                <a:latin typeface="Calibri" panose="020F0502020204030204" pitchFamily="34" charset="0"/>
                <a:ea typeface="Times New Roman" panose="02020603050405020304" pitchFamily="18" charset="0"/>
                <a:cs typeface="Calibri" panose="020F0502020204030204" pitchFamily="34" charset="0"/>
              </a:rPr>
              <a:t> de Reproducción y Mejoramiento Genético Animal </a:t>
            </a:r>
          </a:p>
          <a:p>
            <a:pPr algn="just">
              <a:lnSpc>
                <a:spcPct val="115000"/>
              </a:lnSpc>
            </a:pPr>
            <a:r>
              <a:rPr lang="es-SV" i="1" dirty="0" smtClean="0">
                <a:latin typeface="Calibri" panose="020F0502020204030204" pitchFamily="34" charset="0"/>
                <a:ea typeface="Times New Roman" panose="02020603050405020304" pitchFamily="18" charset="0"/>
                <a:cs typeface="Calibri" panose="020F0502020204030204" pitchFamily="34" charset="0"/>
              </a:rPr>
              <a:t>Jefe Carlos Santiago Amaya Montoya</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Administrar los recursos de la Dirección General destinados a las actividades de capacitación y asistencia técnica pecuaria; así como los bienes y productos generados de las mismas.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División de Zootecnia y Agrostología</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de División Melvin Walberto Trujillo Estrada</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Contribuir a incrementar la producción y productividad pecuaria a través de asistencia técnica y capacitación a los productores sobre el cultivo de pastos y forrajes y buenas prácticas ganaderas  y de unidades productivas de especies menores.</a:t>
            </a:r>
            <a:endParaRPr lang="es-SV"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32</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743271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55208" y="356620"/>
            <a:ext cx="8064896" cy="6144759"/>
          </a:xfrm>
          <a:prstGeom prst="rect">
            <a:avLst/>
          </a:prstGeom>
        </p:spPr>
        <p:txBody>
          <a:bodyPr wrap="square">
            <a:spAutoFit/>
          </a:bodyPr>
          <a:lstStyle/>
          <a:p>
            <a:pPr algn="just">
              <a:lnSpc>
                <a:spcPct val="115000"/>
              </a:lnSpc>
            </a:pPr>
            <a:r>
              <a:rPr lang="es-SV" sz="20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DIRECCIÓN GENERAL DE GANADERÍA - DGG </a:t>
            </a: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(continuación parte </a:t>
            </a:r>
            <a:r>
              <a:rPr lang="es-SV" sz="1800"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2)</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u="sng"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u="sng" dirty="0" smtClean="0">
                <a:latin typeface="Calibri" panose="020F0502020204030204" pitchFamily="34" charset="0"/>
                <a:ea typeface="Times New Roman" panose="02020603050405020304" pitchFamily="18" charset="0"/>
                <a:cs typeface="Calibri" panose="020F0502020204030204" pitchFamily="34" charset="0"/>
              </a:rPr>
              <a:t>División </a:t>
            </a:r>
            <a:r>
              <a:rPr lang="es-SV" u="sng" dirty="0">
                <a:latin typeface="Calibri" panose="020F0502020204030204" pitchFamily="34" charset="0"/>
                <a:ea typeface="Times New Roman" panose="02020603050405020304" pitchFamily="18" charset="0"/>
                <a:cs typeface="Calibri" panose="020F0502020204030204" pitchFamily="34" charset="0"/>
              </a:rPr>
              <a:t>de Servicios Veterinarios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de División </a:t>
            </a:r>
            <a:r>
              <a:rPr lang="es-SV" i="1" dirty="0" smtClean="0">
                <a:latin typeface="Calibri" panose="020F0502020204030204" pitchFamily="34" charset="0"/>
                <a:ea typeface="Times New Roman" panose="02020603050405020304" pitchFamily="18" charset="0"/>
                <a:cs typeface="Calibri" panose="020F0502020204030204" pitchFamily="34" charset="0"/>
              </a:rPr>
              <a:t>Nestor Odir Avendaño Romero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Proteger la salud de las especies pecuarias de importancia económica del país, a través de la prevención, control y erradicación de las enfermedades prevalentes y/o exóticas; a fin de evitar pérdidas a la producción pecuaria y daños a la salud pública.</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División de Inocuidad de Productos de Origen Animal </a:t>
            </a:r>
            <a:endParaRPr lang="es-SV" u="sng"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i="1" dirty="0" smtClean="0">
                <a:latin typeface="Calibri" panose="020F0502020204030204" pitchFamily="34" charset="0"/>
                <a:ea typeface="Times New Roman" panose="02020603050405020304" pitchFamily="18" charset="0"/>
                <a:cs typeface="Calibri" panose="020F0502020204030204" pitchFamily="34" charset="0"/>
              </a:rPr>
              <a:t>Jefe División Ruth Adelina Saravia Hernández</a:t>
            </a: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Proteger </a:t>
            </a:r>
            <a:r>
              <a:rPr lang="es-SV" dirty="0">
                <a:latin typeface="Calibri" panose="020F0502020204030204" pitchFamily="34" charset="0"/>
                <a:ea typeface="Times New Roman" panose="02020603050405020304" pitchFamily="18" charset="0"/>
                <a:cs typeface="Calibri" panose="020F0502020204030204" pitchFamily="34" charset="0"/>
              </a:rPr>
              <a:t>la salud del consumidor a través del control de la inocuidad y calidad de los productos pecuarios destinados tanto al mercado internacional como al mercado interno.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División de Cuarentena y Registro Veterinario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División José Ángel Álvarez Galán</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Prevenir daños a la salud animal, humana y al medio ambiente, a través del control de la calidad de los insumos de uso pecuario; y prevenir la introducción de plagas y enfermedades que puedan afectar la salud animal del país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División de Identificación, Rastreabilidad y Reproducción Animal</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División Alfredo Humberto Durán Hernández</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Garantizar la propiedad del ganado bovino y equino, a través de la certificación y emisión de matrículas de fierros de herrar ganado, realizar la rastreabilidad de los animales en el territorio nacional y contribuir al mejoramiento de las especies pecuarias.</a:t>
            </a:r>
            <a:endParaRPr lang="es-SV"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33</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1667233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34</a:t>
            </a:fld>
            <a:endParaRPr lang="es-SV" sz="1200">
              <a:solidFill>
                <a:srgbClr val="888888"/>
              </a:solidFill>
              <a:latin typeface="Calibri"/>
              <a:ea typeface="Calibri"/>
              <a:cs typeface="Calibri"/>
              <a:sym typeface="Calibri"/>
            </a:endParaRPr>
          </a:p>
        </p:txBody>
      </p:sp>
      <p:sp>
        <p:nvSpPr>
          <p:cNvPr id="5" name="4 Rectángulo"/>
          <p:cNvSpPr/>
          <p:nvPr/>
        </p:nvSpPr>
        <p:spPr>
          <a:xfrm>
            <a:off x="899592" y="764704"/>
            <a:ext cx="7560840" cy="5401479"/>
          </a:xfrm>
          <a:prstGeom prst="rect">
            <a:avLst/>
          </a:prstGeom>
        </p:spPr>
        <p:txBody>
          <a:bodyPr wrap="square">
            <a:spAutoFit/>
          </a:bodyPr>
          <a:lstStyle/>
          <a:p>
            <a:pPr algn="just">
              <a:lnSpc>
                <a:spcPct val="115000"/>
              </a:lnSpc>
            </a:pPr>
            <a:r>
              <a:rPr lang="es-SV" sz="20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DIRECCIÓN GENERAL DE GANADERÍA - DGG </a:t>
            </a: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(continuación parte </a:t>
            </a:r>
            <a:r>
              <a:rPr lang="es-SV" sz="1800"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3)</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u="sng"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u="sng" dirty="0" smtClean="0">
                <a:latin typeface="Calibri" panose="020F0502020204030204" pitchFamily="34" charset="0"/>
                <a:ea typeface="Times New Roman" panose="02020603050405020304" pitchFamily="18" charset="0"/>
                <a:cs typeface="Calibri" panose="020F0502020204030204" pitchFamily="34" charset="0"/>
              </a:rPr>
              <a:t>Unidad de Bienestar Animal-UBA</a:t>
            </a:r>
            <a:endParaRPr lang="es-SV"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endParaRPr lang="es-SV" i="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i="1" dirty="0" smtClean="0">
                <a:latin typeface="Calibri" panose="020F0502020204030204" pitchFamily="34" charset="0"/>
                <a:ea typeface="Times New Roman" panose="02020603050405020304" pitchFamily="18" charset="0"/>
                <a:cs typeface="Calibri" panose="020F0502020204030204" pitchFamily="34" charset="0"/>
              </a:rPr>
              <a:t>Jefe </a:t>
            </a:r>
            <a:r>
              <a:rPr lang="es-SV" i="1" dirty="0">
                <a:latin typeface="Calibri" panose="020F0502020204030204" pitchFamily="34" charset="0"/>
                <a:ea typeface="Times New Roman" panose="02020603050405020304" pitchFamily="18" charset="0"/>
                <a:cs typeface="Calibri" panose="020F0502020204030204" pitchFamily="34" charset="0"/>
              </a:rPr>
              <a:t>de </a:t>
            </a:r>
            <a:r>
              <a:rPr lang="es-SV" i="1" dirty="0" smtClean="0">
                <a:latin typeface="Calibri" panose="020F0502020204030204" pitchFamily="34" charset="0"/>
                <a:ea typeface="Times New Roman" panose="02020603050405020304" pitchFamily="18" charset="0"/>
                <a:cs typeface="Calibri" panose="020F0502020204030204" pitchFamily="34" charset="0"/>
              </a:rPr>
              <a:t>Unidad: </a:t>
            </a:r>
            <a:r>
              <a:rPr lang="es-SV" i="1" dirty="0">
                <a:latin typeface="Calibri" panose="020F0502020204030204" pitchFamily="34" charset="0"/>
                <a:cs typeface="Calibri" panose="020F0502020204030204" pitchFamily="34" charset="0"/>
              </a:rPr>
              <a:t>Claret Stephanie Argueta </a:t>
            </a:r>
            <a:r>
              <a:rPr lang="es-SV" i="1" dirty="0" smtClean="0">
                <a:latin typeface="Calibri" panose="020F0502020204030204" pitchFamily="34" charset="0"/>
                <a:cs typeface="Calibri" panose="020F0502020204030204" pitchFamily="34" charset="0"/>
              </a:rPr>
              <a:t>Domínguez</a:t>
            </a:r>
          </a:p>
          <a:p>
            <a:pPr algn="just">
              <a:lnSpc>
                <a:spcPct val="115000"/>
              </a:lnSpc>
            </a:pPr>
            <a:r>
              <a:rPr lang="es-SV" dirty="0" smtClean="0">
                <a:latin typeface="Calibri" panose="020F0502020204030204" pitchFamily="34" charset="0"/>
                <a:cs typeface="Calibri" panose="020F0502020204030204" pitchFamily="34" charset="0"/>
              </a:rPr>
              <a:t>Aplicar </a:t>
            </a:r>
            <a:r>
              <a:rPr lang="es-SV" dirty="0">
                <a:latin typeface="Calibri" panose="020F0502020204030204" pitchFamily="34" charset="0"/>
                <a:cs typeface="Calibri" panose="020F0502020204030204" pitchFamily="34" charset="0"/>
              </a:rPr>
              <a:t>las </a:t>
            </a:r>
            <a:r>
              <a:rPr lang="es-SV" dirty="0" smtClean="0">
                <a:latin typeface="Calibri" panose="020F0502020204030204" pitchFamily="34" charset="0"/>
                <a:cs typeface="Calibri" panose="020F0502020204030204" pitchFamily="34" charset="0"/>
              </a:rPr>
              <a:t>políticas, </a:t>
            </a:r>
            <a:r>
              <a:rPr lang="es-SV" dirty="0">
                <a:latin typeface="Calibri" panose="020F0502020204030204" pitchFamily="34" charset="0"/>
                <a:cs typeface="Calibri" panose="020F0502020204030204" pitchFamily="34" charset="0"/>
              </a:rPr>
              <a:t>procedimientos relacionados </a:t>
            </a:r>
            <a:r>
              <a:rPr lang="es-SV" dirty="0" smtClean="0">
                <a:latin typeface="Calibri" panose="020F0502020204030204" pitchFamily="34" charset="0"/>
                <a:cs typeface="Calibri" panose="020F0502020204030204" pitchFamily="34" charset="0"/>
              </a:rPr>
              <a:t>y estrategias </a:t>
            </a:r>
            <a:r>
              <a:rPr lang="es-SV" dirty="0">
                <a:latin typeface="Calibri" panose="020F0502020204030204" pitchFamily="34" charset="0"/>
                <a:cs typeface="Calibri" panose="020F0502020204030204" pitchFamily="34" charset="0"/>
              </a:rPr>
              <a:t>para la divulgación y ejecución de la Ley de Protección y Promoción del bienestar de animales de compañía, desarrollando su potencial, gestionando y creando alianzas estratégicas con cooperantes internacionales y nacionales, etc</a:t>
            </a:r>
            <a:r>
              <a:rPr lang="es-SV" dirty="0" smtClean="0">
                <a:latin typeface="Calibri" panose="020F0502020204030204" pitchFamily="34" charset="0"/>
                <a:cs typeface="Calibri" panose="020F0502020204030204" pitchFamily="34" charset="0"/>
              </a:rPr>
              <a:t>. Definir acciones </a:t>
            </a:r>
            <a:r>
              <a:rPr lang="es-SV" dirty="0">
                <a:latin typeface="Calibri" panose="020F0502020204030204" pitchFamily="34" charset="0"/>
                <a:cs typeface="Calibri" panose="020F0502020204030204" pitchFamily="34" charset="0"/>
              </a:rPr>
              <a:t>promocionales para la generación de una cultura ciudadana con respeto a la vida y al ben cuido de los animales, </a:t>
            </a:r>
            <a:r>
              <a:rPr lang="es-SV" dirty="0" smtClean="0">
                <a:latin typeface="Calibri" panose="020F0502020204030204" pitchFamily="34" charset="0"/>
                <a:cs typeface="Calibri" panose="020F0502020204030204" pitchFamily="34" charset="0"/>
              </a:rPr>
              <a:t>y la prevención </a:t>
            </a:r>
            <a:r>
              <a:rPr lang="es-SV" dirty="0">
                <a:latin typeface="Calibri" panose="020F0502020204030204" pitchFamily="34" charset="0"/>
                <a:cs typeface="Calibri" panose="020F0502020204030204" pitchFamily="34" charset="0"/>
              </a:rPr>
              <a:t>de todo maltrato y acto de crueldad hacia los animales de </a:t>
            </a:r>
            <a:r>
              <a:rPr lang="es-SV" dirty="0" smtClean="0">
                <a:latin typeface="Calibri" panose="020F0502020204030204" pitchFamily="34" charset="0"/>
                <a:cs typeface="Calibri" panose="020F0502020204030204" pitchFamily="34" charset="0"/>
              </a:rPr>
              <a:t>compañía</a:t>
            </a:r>
            <a:r>
              <a:rPr lang="es-SV" dirty="0" smtClean="0">
                <a:latin typeface="Calibri" panose="020F0502020204030204" pitchFamily="34" charset="0"/>
                <a:cs typeface="Calibri" panose="020F0502020204030204" pitchFamily="34" charset="0"/>
              </a:rPr>
              <a:t>.</a:t>
            </a:r>
          </a:p>
          <a:p>
            <a:pPr algn="just">
              <a:lnSpc>
                <a:spcPct val="115000"/>
              </a:lnSpc>
            </a:pPr>
            <a:endParaRPr lang="es-ES" i="1" dirty="0" smtClean="0">
              <a:latin typeface="Calibri" panose="020F0502020204030204" pitchFamily="34" charset="0"/>
              <a:cs typeface="Calibri" panose="020F0502020204030204" pitchFamily="34" charset="0"/>
            </a:endParaRPr>
          </a:p>
          <a:p>
            <a:pPr algn="just">
              <a:lnSpc>
                <a:spcPct val="115000"/>
              </a:lnSpc>
            </a:pPr>
            <a:r>
              <a:rPr lang="es-ES" i="1" dirty="0" smtClean="0">
                <a:latin typeface="Calibri" panose="020F0502020204030204" pitchFamily="34" charset="0"/>
                <a:cs typeface="Calibri" panose="020F0502020204030204" pitchFamily="34" charset="0"/>
              </a:rPr>
              <a:t>Coordinadora </a:t>
            </a:r>
            <a:r>
              <a:rPr lang="es-ES" i="1" dirty="0">
                <a:latin typeface="Calibri" panose="020F0502020204030204" pitchFamily="34" charset="0"/>
                <a:cs typeface="Calibri" panose="020F0502020204030204" pitchFamily="34" charset="0"/>
              </a:rPr>
              <a:t>de Protección Animal: </a:t>
            </a:r>
            <a:r>
              <a:rPr lang="it-IT" i="1" dirty="0">
                <a:latin typeface="Calibri" panose="020F0502020204030204" pitchFamily="34" charset="0"/>
                <a:cs typeface="Calibri" panose="020F0502020204030204" pitchFamily="34" charset="0"/>
              </a:rPr>
              <a:t>Marcela Vanessa Chinchilla de Frech</a:t>
            </a:r>
          </a:p>
          <a:p>
            <a:pPr algn="just">
              <a:lnSpc>
                <a:spcPct val="115000"/>
              </a:lnSpc>
            </a:pPr>
            <a:r>
              <a:rPr lang="es-ES" dirty="0">
                <a:latin typeface="Calibri" panose="020F0502020204030204" pitchFamily="34" charset="0"/>
                <a:cs typeface="Calibri" panose="020F0502020204030204" pitchFamily="34" charset="0"/>
              </a:rPr>
              <a:t>Planificar, organizar, dirigir y controlar las acciones en las fases y/o etapas del área de protección animal, sustentándolas en el apoyo interinstitucional. Además de dirigir las acciones de preparación, respuesta ante situaciones de maltrato animal provocado por el hombre en todo el territorio nacional, a fin de brindar el apoyo y ayuda necesaria a los animales de compañía altamente afectados.</a:t>
            </a:r>
            <a:endParaRPr lang="es-SV" dirty="0">
              <a:latin typeface="Calibri" panose="020F0502020204030204" pitchFamily="34" charset="0"/>
              <a:cs typeface="Calibri" panose="020F0502020204030204" pitchFamily="34" charset="0"/>
            </a:endParaRPr>
          </a:p>
          <a:p>
            <a:pPr algn="just">
              <a:lnSpc>
                <a:spcPct val="115000"/>
              </a:lnSpc>
            </a:pPr>
            <a:endParaRPr lang="es-SV" dirty="0" smtClean="0">
              <a:latin typeface="Calibri" panose="020F0502020204030204" pitchFamily="34" charset="0"/>
              <a:cs typeface="Calibri" panose="020F0502020204030204" pitchFamily="34" charset="0"/>
            </a:endParaRPr>
          </a:p>
          <a:p>
            <a:pPr algn="just">
              <a:lnSpc>
                <a:spcPct val="115000"/>
              </a:lnSpc>
            </a:pPr>
            <a:endParaRPr lang="es-SV" dirty="0">
              <a:latin typeface="Calibri" panose="020F0502020204030204" pitchFamily="34" charset="0"/>
              <a:cs typeface="Calibri" panose="020F0502020204030204" pitchFamily="34" charset="0"/>
            </a:endParaRPr>
          </a:p>
          <a:p>
            <a:pPr algn="just">
              <a:lnSpc>
                <a:spcPct val="115000"/>
              </a:lnSpc>
            </a:pPr>
            <a:r>
              <a:rPr lang="es-SV" b="1" dirty="0" smtClean="0">
                <a:latin typeface="Calibri" panose="020F0502020204030204" pitchFamily="34" charset="0"/>
                <a:cs typeface="Calibri" panose="020F0502020204030204" pitchFamily="34" charset="0"/>
              </a:rPr>
              <a:t>NOTA</a:t>
            </a:r>
            <a:r>
              <a:rPr lang="es-SV" dirty="0" smtClean="0">
                <a:latin typeface="Calibri" panose="020F0502020204030204" pitchFamily="34" charset="0"/>
                <a:cs typeface="Calibri" panose="020F0502020204030204" pitchFamily="34" charset="0"/>
              </a:rPr>
              <a:t>: en proceso de oficializar el acuerdo de creación de la unidad. </a:t>
            </a:r>
            <a:endParaRPr lang="es-SV"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2725253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ipse 1"/>
          <p:cNvSpPr/>
          <p:nvPr/>
        </p:nvSpPr>
        <p:spPr>
          <a:xfrm>
            <a:off x="3599892" y="2636912"/>
            <a:ext cx="1944216"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2000" b="1" dirty="0" smtClean="0"/>
              <a:t>FIN</a:t>
            </a:r>
            <a:endParaRPr lang="es-SV" sz="2000" b="1" dirty="0"/>
          </a:p>
        </p:txBody>
      </p:sp>
      <p:sp>
        <p:nvSpPr>
          <p:cNvPr id="4" name="3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35</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0123341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15616" y="993718"/>
            <a:ext cx="6912768" cy="4870564"/>
          </a:xfrm>
          <a:prstGeom prst="rect">
            <a:avLst/>
          </a:prstGeom>
        </p:spPr>
        <p:txBody>
          <a:bodyPr wrap="square">
            <a:spAutoFit/>
          </a:bodyPr>
          <a:lstStyle/>
          <a:p>
            <a:pPr lvl="0" algn="just">
              <a:lnSpc>
                <a:spcPct val="115000"/>
              </a:lnSpc>
            </a:pP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DIRECCIÓN GENERAL DE ADMINISTRACIÓN Y FINANZAS - DGAF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Director General de Administración y Finanzas:	</a:t>
            </a:r>
            <a:r>
              <a:rPr lang="es-SV" b="1" dirty="0" smtClean="0">
                <a:latin typeface="Calibri" panose="020F0502020204030204" pitchFamily="34" charset="0"/>
                <a:ea typeface="Times New Roman" panose="02020603050405020304" pitchFamily="18" charset="0"/>
                <a:cs typeface="Calibri" panose="020F0502020204030204" pitchFamily="34" charset="0"/>
              </a:rPr>
              <a:t>ROLANDO ALFREDO  MARTINEZ PINEDA</a:t>
            </a:r>
            <a:endParaRPr lang="es-SV"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FUNCIONES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Asesorar al despacho ministerial en materia administrativa y financiera y asiste a sus dependencias, planifica, dirige y controla las acciones relacionadas con la administración de recursos humanos, logística, informática, compras, finanzas, el derecho de acceso a la información pública y los procesos de calidad.</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2</a:t>
            </a:r>
            <a:r>
              <a:rPr lang="es-SV" dirty="0" smtClean="0">
                <a:latin typeface="Calibri" panose="020F0502020204030204" pitchFamily="34" charset="0"/>
                <a:ea typeface="Times New Roman" panose="02020603050405020304" pitchFamily="18" charset="0"/>
                <a:cs typeface="Calibri" panose="020F0502020204030204" pitchFamily="34" charset="0"/>
              </a:rPr>
              <a:t> </a:t>
            </a:r>
            <a:r>
              <a:rPr lang="es-SV" dirty="0">
                <a:latin typeface="Calibri" panose="020F0502020204030204" pitchFamily="34" charset="0"/>
                <a:ea typeface="Times New Roman" panose="02020603050405020304" pitchFamily="18" charset="0"/>
                <a:cs typeface="Calibri" panose="020F0502020204030204" pitchFamily="34" charset="0"/>
              </a:rPr>
              <a:t>hombres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4 mujeres</a:t>
            </a:r>
          </a:p>
          <a:p>
            <a:pPr algn="just">
              <a:lnSpc>
                <a:spcPct val="115000"/>
              </a:lnSpc>
            </a:pPr>
            <a:endParaRPr lang="es-SV" b="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b="1" dirty="0" smtClean="0">
                <a:latin typeface="Calibri" panose="020F0502020204030204" pitchFamily="34" charset="0"/>
                <a:ea typeface="Times New Roman" panose="02020603050405020304" pitchFamily="18" charset="0"/>
                <a:cs typeface="Calibri" panose="020F0502020204030204" pitchFamily="34" charset="0"/>
              </a:rPr>
              <a:t>AREAS </a:t>
            </a:r>
            <a:r>
              <a:rPr lang="es-SV" b="1" dirty="0">
                <a:latin typeface="Calibri" panose="020F0502020204030204" pitchFamily="34" charset="0"/>
                <a:ea typeface="Times New Roman" panose="02020603050405020304" pitchFamily="18" charset="0"/>
                <a:cs typeface="Calibri" panose="020F0502020204030204" pitchFamily="34" charset="0"/>
              </a:rPr>
              <a:t>DE TRABAJO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No </a:t>
            </a:r>
            <a:r>
              <a:rPr lang="es-SV" dirty="0" smtClean="0">
                <a:latin typeface="Calibri" panose="020F0502020204030204" pitchFamily="34" charset="0"/>
                <a:ea typeface="Times New Roman" panose="02020603050405020304" pitchFamily="18" charset="0"/>
                <a:cs typeface="Calibri" panose="020F0502020204030204" pitchFamily="34" charset="0"/>
              </a:rPr>
              <a:t>tiene </a:t>
            </a:r>
            <a:r>
              <a:rPr lang="es-SV" dirty="0">
                <a:latin typeface="Calibri" panose="020F0502020204030204" pitchFamily="34" charset="0"/>
                <a:ea typeface="Times New Roman" panose="02020603050405020304" pitchFamily="18" charset="0"/>
                <a:cs typeface="Calibri" panose="020F0502020204030204" pitchFamily="34" charset="0"/>
              </a:rPr>
              <a:t>estructura interna</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4</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142084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5</a:t>
            </a:fld>
            <a:endParaRPr lang="es-SV" sz="1200">
              <a:solidFill>
                <a:srgbClr val="888888"/>
              </a:solidFill>
              <a:latin typeface="Calibri"/>
              <a:ea typeface="Calibri"/>
              <a:cs typeface="Calibri"/>
              <a:sym typeface="Calibri"/>
            </a:endParaRPr>
          </a:p>
        </p:txBody>
      </p:sp>
      <p:sp>
        <p:nvSpPr>
          <p:cNvPr id="5" name="Rectángulo 4"/>
          <p:cNvSpPr/>
          <p:nvPr/>
        </p:nvSpPr>
        <p:spPr>
          <a:xfrm>
            <a:off x="1259632" y="1613118"/>
            <a:ext cx="6624736" cy="3631763"/>
          </a:xfrm>
          <a:prstGeom prst="rect">
            <a:avLst/>
          </a:prstGeom>
        </p:spPr>
        <p:txBody>
          <a:bodyPr wrap="square">
            <a:spAutoFit/>
          </a:bodyPr>
          <a:lstStyle/>
          <a:p>
            <a:pPr lvl="0" algn="just">
              <a:lnSpc>
                <a:spcPct val="115000"/>
              </a:lnSpc>
            </a:pP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OFICINA DE ASESORIA JURÍDICA - OAJ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Director Oficina de Asesoría Jurídica:		</a:t>
            </a:r>
            <a:r>
              <a:rPr lang="es-SV" b="1" dirty="0" smtClean="0">
                <a:latin typeface="Calibri" panose="020F0502020204030204" pitchFamily="34" charset="0"/>
                <a:ea typeface="Times New Roman" panose="02020603050405020304" pitchFamily="18" charset="0"/>
                <a:cs typeface="Calibri" panose="020F0502020204030204" pitchFamily="34" charset="0"/>
              </a:rPr>
              <a:t>ALBA ANDREA CASTRO</a:t>
            </a: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r>
              <a:rPr lang="es-SV" dirty="0" smtClean="0">
                <a:latin typeface="Calibri" panose="020F0502020204030204" pitchFamily="34" charset="0"/>
                <a:ea typeface="Times New Roman" panose="02020603050405020304" pitchFamily="18" charset="0"/>
                <a:cs typeface="Calibri" panose="020F0502020204030204" pitchFamily="34" charset="0"/>
              </a:rPr>
              <a:t>			</a:t>
            </a: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FUNCIONES: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Asesorar al despacho ministerial en materia jurídica y asiste a sus dependencias a fin que sus actuaciones y procedimientos se enmarquen dentro del marco legal vigente.</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1 </a:t>
            </a:r>
            <a:r>
              <a:rPr lang="es-SV" dirty="0">
                <a:latin typeface="Calibri" panose="020F0502020204030204" pitchFamily="34" charset="0"/>
                <a:ea typeface="Times New Roman" panose="02020603050405020304" pitchFamily="18" charset="0"/>
                <a:cs typeface="Calibri" panose="020F0502020204030204" pitchFamily="34" charset="0"/>
              </a:rPr>
              <a:t>hombres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8 </a:t>
            </a:r>
            <a:r>
              <a:rPr lang="es-SV" dirty="0">
                <a:latin typeface="Calibri" panose="020F0502020204030204" pitchFamily="34" charset="0"/>
                <a:ea typeface="Times New Roman" panose="02020603050405020304" pitchFamily="18" charset="0"/>
                <a:cs typeface="Calibri" panose="020F0502020204030204" pitchFamily="34" charset="0"/>
              </a:rPr>
              <a:t>mujeres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AREAS DE TRABAJO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No aparece una estructura interna</a:t>
            </a:r>
            <a:endParaRPr lang="es-SV"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9136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47564" y="763655"/>
            <a:ext cx="7848872" cy="5330690"/>
          </a:xfrm>
          <a:prstGeom prst="rect">
            <a:avLst/>
          </a:prstGeom>
        </p:spPr>
        <p:txBody>
          <a:bodyPr wrap="square">
            <a:spAutoFit/>
          </a:bodyPr>
          <a:lstStyle/>
          <a:p>
            <a:pPr lvl="0" algn="just">
              <a:lnSpc>
                <a:spcPct val="115000"/>
              </a:lnSpc>
            </a:pP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OFICINA DE AUDITORIA INTERNA - OAI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Director Oficina de Auditoría Interna:		</a:t>
            </a:r>
            <a:r>
              <a:rPr lang="es-SV" b="1" dirty="0" smtClean="0">
                <a:latin typeface="Calibri" panose="020F0502020204030204" pitchFamily="34" charset="0"/>
                <a:ea typeface="Times New Roman" panose="02020603050405020304" pitchFamily="18" charset="0"/>
                <a:cs typeface="Calibri" panose="020F0502020204030204" pitchFamily="34" charset="0"/>
              </a:rPr>
              <a:t>LUIS ALONSO TOBAR VARGAS</a:t>
            </a:r>
            <a:endParaRPr lang="es-SV"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FUNCIONES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Ejercer el control interno sobre los sistemas administrativos, financieros y de gestión del Ministerio.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5</a:t>
            </a:r>
            <a:r>
              <a:rPr lang="es-SV" dirty="0" smtClean="0">
                <a:latin typeface="Calibri" panose="020F0502020204030204" pitchFamily="34" charset="0"/>
                <a:ea typeface="Times New Roman" panose="02020603050405020304" pitchFamily="18" charset="0"/>
                <a:cs typeface="Calibri" panose="020F0502020204030204" pitchFamily="34" charset="0"/>
              </a:rPr>
              <a:t> </a:t>
            </a:r>
            <a:r>
              <a:rPr lang="es-SV" dirty="0">
                <a:latin typeface="Calibri" panose="020F0502020204030204" pitchFamily="34" charset="0"/>
                <a:ea typeface="Times New Roman" panose="02020603050405020304" pitchFamily="18" charset="0"/>
                <a:cs typeface="Calibri" panose="020F0502020204030204" pitchFamily="34" charset="0"/>
              </a:rPr>
              <a:t>hombres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3 </a:t>
            </a:r>
            <a:r>
              <a:rPr lang="es-SV" dirty="0">
                <a:latin typeface="Calibri" panose="020F0502020204030204" pitchFamily="34" charset="0"/>
                <a:ea typeface="Times New Roman" panose="02020603050405020304" pitchFamily="18" charset="0"/>
                <a:cs typeface="Calibri" panose="020F0502020204030204" pitchFamily="34" charset="0"/>
              </a:rPr>
              <a:t>mujeres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AREAS DE TRABAJO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Unidad de Supervisión y de Auditoría (No hay nombramiento oficial de la coordinación)</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Apoyar en la supervisión del trabajo que realizan los auditores internos, con el fin de aseguran el logro de sus objetivos, la calidad del trabajo y el desarrollo del personal, de conformidad con la ley de la Corte de Cuentas de la República y normativa de Auditoria Gubernamental</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Unidad de Auditoría (No hay nombramiento oficial de la coordinación)</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Coordinar la planeación, la ejecución del trabajo de auditoría administrativa, financiera y de gestión; así mismo coordinar el informe de resultados y la preparación de los papeles de trabajo.</a:t>
            </a:r>
            <a:endParaRPr lang="es-SV"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6</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8711885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1241478"/>
            <a:ext cx="8064896" cy="4127284"/>
          </a:xfrm>
          <a:prstGeom prst="rect">
            <a:avLst/>
          </a:prstGeom>
        </p:spPr>
        <p:txBody>
          <a:bodyPr wrap="square">
            <a:spAutoFit/>
          </a:bodyPr>
          <a:lstStyle/>
          <a:p>
            <a:pPr lvl="0" algn="just">
              <a:lnSpc>
                <a:spcPct val="115000"/>
              </a:lnSpc>
            </a:pP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OFICINA DE COOPERACION PARA EL DESARROLLO AGROPECUARIO - OCDA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Director </a:t>
            </a:r>
            <a:r>
              <a:rPr lang="es-SV" dirty="0">
                <a:latin typeface="Calibri" panose="020F0502020204030204" pitchFamily="34" charset="0"/>
                <a:ea typeface="Times New Roman" panose="02020603050405020304" pitchFamily="18" charset="0"/>
                <a:cs typeface="Calibri" panose="020F0502020204030204" pitchFamily="34" charset="0"/>
              </a:rPr>
              <a:t>Oficina de Cooperación para el </a:t>
            </a:r>
            <a:r>
              <a:rPr lang="es-SV" dirty="0" smtClean="0">
                <a:latin typeface="Calibri" panose="020F0502020204030204" pitchFamily="34" charset="0"/>
                <a:ea typeface="Times New Roman" panose="02020603050405020304" pitchFamily="18" charset="0"/>
                <a:cs typeface="Calibri" panose="020F0502020204030204" pitchFamily="34" charset="0"/>
              </a:rPr>
              <a:t>Desarrollo:	</a:t>
            </a:r>
            <a:r>
              <a:rPr lang="es-SV" b="1" dirty="0" smtClean="0">
                <a:latin typeface="Calibri" panose="020F0502020204030204" pitchFamily="34" charset="0"/>
                <a:ea typeface="Times New Roman" panose="02020603050405020304" pitchFamily="18" charset="0"/>
                <a:cs typeface="Calibri" panose="020F0502020204030204" pitchFamily="34" charset="0"/>
              </a:rPr>
              <a:t>JAIME NEFTALI ORELLANA GÓMEZ </a:t>
            </a: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FUNCIONES: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Coordinar la gestión de cooperación internacional y nacional de recursos técnicos financieros provenientes de la cooperación no reembolsable, destinados a la ejecución y administración de Proyectos del MAG y de sus Oficinas, Direcciones y Dependencias.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3</a:t>
            </a:r>
            <a:r>
              <a:rPr lang="es-SV" dirty="0" smtClean="0">
                <a:latin typeface="Calibri" panose="020F0502020204030204" pitchFamily="34" charset="0"/>
                <a:ea typeface="Times New Roman" panose="02020603050405020304" pitchFamily="18" charset="0"/>
                <a:cs typeface="Calibri" panose="020F0502020204030204" pitchFamily="34" charset="0"/>
              </a:rPr>
              <a:t>  hombres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2</a:t>
            </a:r>
            <a:r>
              <a:rPr lang="es-SV" dirty="0" smtClean="0">
                <a:latin typeface="Calibri" panose="020F0502020204030204" pitchFamily="34" charset="0"/>
                <a:ea typeface="Times New Roman" panose="02020603050405020304" pitchFamily="18" charset="0"/>
                <a:cs typeface="Calibri" panose="020F0502020204030204" pitchFamily="34" charset="0"/>
              </a:rPr>
              <a:t> </a:t>
            </a:r>
            <a:r>
              <a:rPr lang="es-SV" dirty="0">
                <a:latin typeface="Calibri" panose="020F0502020204030204" pitchFamily="34" charset="0"/>
                <a:ea typeface="Times New Roman" panose="02020603050405020304" pitchFamily="18" charset="0"/>
                <a:cs typeface="Calibri" panose="020F0502020204030204" pitchFamily="34" charset="0"/>
              </a:rPr>
              <a:t>mujeres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AREAS DE TRABAJO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No aparece estructura interna</a:t>
            </a:r>
            <a:endParaRPr lang="es-SV"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7</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48803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60892" y="213360"/>
            <a:ext cx="8407956" cy="5936753"/>
          </a:xfrm>
          <a:prstGeom prst="rect">
            <a:avLst/>
          </a:prstGeom>
        </p:spPr>
        <p:txBody>
          <a:bodyPr wrap="square">
            <a:spAutoFit/>
          </a:bodyPr>
          <a:lstStyle/>
          <a:p>
            <a:pPr lvl="0">
              <a:lnSpc>
                <a:spcPct val="115000"/>
              </a:lnSpc>
              <a:spcAft>
                <a:spcPts val="1000"/>
              </a:spcAft>
            </a:pP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OFICINA DE COMUNICACIONES - ODC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Directora Oficina de Comunicaciones:	 </a:t>
            </a:r>
            <a:r>
              <a:rPr lang="es-SV" dirty="0" smtClean="0">
                <a:latin typeface="Calibri" panose="020F0502020204030204" pitchFamily="34" charset="0"/>
                <a:ea typeface="Times New Roman" panose="02020603050405020304" pitchFamily="18" charset="0"/>
                <a:cs typeface="Calibri" panose="020F0502020204030204" pitchFamily="34" charset="0"/>
              </a:rPr>
              <a:t>	</a:t>
            </a:r>
            <a:r>
              <a:rPr lang="es-SV" b="1" dirty="0" smtClean="0">
                <a:latin typeface="Calibri" panose="020F0502020204030204" pitchFamily="34" charset="0"/>
                <a:ea typeface="Times New Roman" panose="02020603050405020304" pitchFamily="18" charset="0"/>
                <a:cs typeface="Calibri" panose="020F0502020204030204" pitchFamily="34" charset="0"/>
              </a:rPr>
              <a:t>CARLOS EDUARDO RODRÍGUEZ</a:t>
            </a:r>
          </a:p>
          <a:p>
            <a:pPr algn="just">
              <a:lnSpc>
                <a:spcPct val="115000"/>
              </a:lnSpc>
            </a:pPr>
            <a:r>
              <a:rPr lang="es-SV" b="1" dirty="0">
                <a:latin typeface="Calibri" panose="020F0502020204030204" pitchFamily="34" charset="0"/>
                <a:ea typeface="Times New Roman" panose="02020603050405020304" pitchFamily="18" charset="0"/>
                <a:cs typeface="Calibri" panose="020F0502020204030204" pitchFamily="34" charset="0"/>
              </a:rPr>
              <a:t>	</a:t>
            </a:r>
            <a:r>
              <a:rPr lang="es-SV" b="1" dirty="0" smtClean="0">
                <a:latin typeface="Calibri" panose="020F0502020204030204" pitchFamily="34" charset="0"/>
                <a:ea typeface="Times New Roman" panose="02020603050405020304" pitchFamily="18" charset="0"/>
                <a:cs typeface="Calibri" panose="020F0502020204030204" pitchFamily="34" charset="0"/>
              </a:rPr>
              <a:t>			</a:t>
            </a:r>
          </a:p>
          <a:p>
            <a:pPr algn="just">
              <a:lnSpc>
                <a:spcPct val="115000"/>
              </a:lnSpc>
            </a:pPr>
            <a:endParaRPr lang="es-SV" sz="1100" b="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b="1" dirty="0" smtClean="0">
                <a:latin typeface="Calibri" panose="020F0502020204030204" pitchFamily="34" charset="0"/>
                <a:ea typeface="Times New Roman" panose="02020603050405020304" pitchFamily="18" charset="0"/>
                <a:cs typeface="Calibri" panose="020F0502020204030204" pitchFamily="34" charset="0"/>
              </a:rPr>
              <a:t>FUNCIONES</a:t>
            </a:r>
            <a:r>
              <a:rPr lang="es-SV" b="1" dirty="0">
                <a:latin typeface="Calibri" panose="020F0502020204030204" pitchFamily="34" charset="0"/>
                <a:ea typeface="Times New Roman" panose="02020603050405020304" pitchFamily="18" charset="0"/>
                <a:cs typeface="Calibri" panose="020F0502020204030204" pitchFamily="34" charset="0"/>
              </a:rPr>
              <a:t>:</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Asesorar al despacho ministerial en materia de comunicaciones y conducir las acciones publicitarias e informativas que contribuyen al logro de los objetivos y al posicionamiento e imagen institucional.</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b="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b="1" dirty="0" smtClean="0">
                <a:latin typeface="Calibri" panose="020F0502020204030204" pitchFamily="34" charset="0"/>
                <a:ea typeface="Times New Roman" panose="02020603050405020304" pitchFamily="18" charset="0"/>
                <a:cs typeface="Calibri" panose="020F0502020204030204" pitchFamily="34" charset="0"/>
              </a:rPr>
              <a:t>N</a:t>
            </a:r>
            <a:r>
              <a:rPr lang="es-SV" b="1" dirty="0">
                <a:latin typeface="Calibri" panose="020F0502020204030204" pitchFamily="34" charset="0"/>
                <a:ea typeface="Times New Roman" panose="02020603050405020304" pitchFamily="18" charset="0"/>
                <a:cs typeface="Calibri" panose="020F0502020204030204" pitchFamily="34" charset="0"/>
              </a:rPr>
              <a:t>° DE EMPLEADOS: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17 hombres</a:t>
            </a:r>
            <a:endParaRPr lang="es-SV"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9</a:t>
            </a:r>
            <a:r>
              <a:rPr lang="es-SV" dirty="0" smtClean="0">
                <a:latin typeface="Calibri" panose="020F0502020204030204" pitchFamily="34" charset="0"/>
                <a:ea typeface="Times New Roman" panose="02020603050405020304" pitchFamily="18" charset="0"/>
                <a:cs typeface="Calibri" panose="020F0502020204030204" pitchFamily="34" charset="0"/>
              </a:rPr>
              <a:t> mujeres</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b="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b="1" dirty="0" smtClean="0">
                <a:latin typeface="Calibri" panose="020F0502020204030204" pitchFamily="34" charset="0"/>
                <a:ea typeface="Times New Roman" panose="02020603050405020304" pitchFamily="18" charset="0"/>
                <a:cs typeface="Calibri" panose="020F0502020204030204" pitchFamily="34" charset="0"/>
              </a:rPr>
              <a:t>AREAS </a:t>
            </a:r>
            <a:r>
              <a:rPr lang="es-SV" b="1" dirty="0">
                <a:latin typeface="Calibri" panose="020F0502020204030204" pitchFamily="34" charset="0"/>
                <a:ea typeface="Times New Roman" panose="02020603050405020304" pitchFamily="18" charset="0"/>
                <a:cs typeface="Calibri" panose="020F0502020204030204" pitchFamily="34" charset="0"/>
              </a:rPr>
              <a:t>DE TRABAJO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Área de Relaciones Públicas y Protocolo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i="1" dirty="0">
                <a:latin typeface="Calibri" panose="020F0502020204030204" pitchFamily="34" charset="0"/>
                <a:ea typeface="Times New Roman" panose="02020603050405020304" pitchFamily="18" charset="0"/>
                <a:cs typeface="Calibri" panose="020F0502020204030204" pitchFamily="34" charset="0"/>
              </a:rPr>
              <a:t>Jefe de Área Luz Marina </a:t>
            </a:r>
            <a:r>
              <a:rPr lang="es-SV" i="1" dirty="0" err="1">
                <a:latin typeface="Calibri" panose="020F0502020204030204" pitchFamily="34" charset="0"/>
                <a:ea typeface="Times New Roman" panose="02020603050405020304" pitchFamily="18" charset="0"/>
                <a:cs typeface="Calibri" panose="020F0502020204030204" pitchFamily="34" charset="0"/>
              </a:rPr>
              <a:t>Kattan</a:t>
            </a:r>
            <a:r>
              <a:rPr lang="es-SV" i="1" dirty="0">
                <a:latin typeface="Calibri" panose="020F0502020204030204" pitchFamily="34" charset="0"/>
                <a:ea typeface="Times New Roman" panose="02020603050405020304" pitchFamily="18" charset="0"/>
                <a:cs typeface="Calibri" panose="020F0502020204030204" pitchFamily="34" charset="0"/>
              </a:rPr>
              <a:t> de Moreno</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Apoyar las relaciones institucionales con públicos internos y externos y el manejo protocolario en los eventos del MAG.</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Área de Prensa</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ES" i="1" dirty="0" smtClean="0">
                <a:latin typeface="Calibri" panose="020F0502020204030204" pitchFamily="34" charset="0"/>
                <a:ea typeface="Times New Roman" panose="02020603050405020304" pitchFamily="18" charset="0"/>
                <a:cs typeface="Calibri" panose="020F0502020204030204" pitchFamily="34" charset="0"/>
              </a:rPr>
              <a:t>Pendiente oficializar encargado (a) del área</a:t>
            </a:r>
            <a:endParaRPr lang="es-SV"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dirty="0">
                <a:latin typeface="Calibri" panose="020F0502020204030204" pitchFamily="34" charset="0"/>
                <a:ea typeface="Times New Roman" panose="02020603050405020304" pitchFamily="18" charset="0"/>
                <a:cs typeface="Calibri" panose="020F0502020204030204" pitchFamily="34" charset="0"/>
              </a:rPr>
              <a:t>Generar información noticiosa, publicitaria y educativa del MAG que permita el cumplimiento de los objetivos institucionales</a:t>
            </a:r>
            <a:r>
              <a:rPr lang="es-SV" dirty="0" smtClean="0">
                <a:latin typeface="Calibri" panose="020F0502020204030204" pitchFamily="34" charset="0"/>
                <a:ea typeface="Times New Roman" panose="02020603050405020304" pitchFamily="18" charset="0"/>
                <a:cs typeface="Calibri" panose="020F0502020204030204" pitchFamily="34" charset="0"/>
              </a:rPr>
              <a:t>.</a:t>
            </a:r>
            <a:r>
              <a:rPr lang="es-SV" dirty="0">
                <a:latin typeface="Calibri" panose="020F0502020204030204" pitchFamily="34" charset="0"/>
                <a:ea typeface="Times New Roman" panose="02020603050405020304" pitchFamily="18" charset="0"/>
                <a:cs typeface="Calibri" panose="020F0502020204030204" pitchFamily="34" charset="0"/>
              </a:rPr>
              <a:t> </a:t>
            </a:r>
            <a:endParaRPr lang="es-SV"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2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8</a:t>
            </a:fld>
            <a:endParaRPr lang="es-SV"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717872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9</a:t>
            </a:fld>
            <a:endParaRPr lang="es-SV" sz="1200">
              <a:solidFill>
                <a:srgbClr val="888888"/>
              </a:solidFill>
              <a:latin typeface="Calibri"/>
              <a:ea typeface="Calibri"/>
              <a:cs typeface="Calibri"/>
              <a:sym typeface="Calibri"/>
            </a:endParaRPr>
          </a:p>
        </p:txBody>
      </p:sp>
      <p:sp>
        <p:nvSpPr>
          <p:cNvPr id="5" name="Rectángulo 4"/>
          <p:cNvSpPr/>
          <p:nvPr/>
        </p:nvSpPr>
        <p:spPr>
          <a:xfrm>
            <a:off x="539552" y="332656"/>
            <a:ext cx="8208912" cy="6446380"/>
          </a:xfrm>
          <a:prstGeom prst="rect">
            <a:avLst/>
          </a:prstGeom>
        </p:spPr>
        <p:txBody>
          <a:bodyPr wrap="square">
            <a:spAutoFit/>
          </a:bodyPr>
          <a:lstStyle/>
          <a:p>
            <a:pPr algn="just">
              <a:lnSpc>
                <a:spcPct val="115000"/>
              </a:lnSpc>
            </a:pPr>
            <a:r>
              <a:rPr lang="es-SV" sz="18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OFICINA DE COMUNICACIONES - ODC </a:t>
            </a:r>
            <a:r>
              <a:rPr lang="es-SV" sz="1600"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(continuación)</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u="sng" dirty="0" smtClean="0">
                <a:latin typeface="Calibri" panose="020F0502020204030204" pitchFamily="34" charset="0"/>
                <a:ea typeface="Times New Roman" panose="02020603050405020304" pitchFamily="18" charset="0"/>
                <a:cs typeface="Calibri" panose="020F0502020204030204" pitchFamily="34" charset="0"/>
              </a:rPr>
              <a:t>Área </a:t>
            </a:r>
            <a:r>
              <a:rPr lang="es-SV" u="sng" dirty="0">
                <a:latin typeface="Calibri" panose="020F0502020204030204" pitchFamily="34" charset="0"/>
                <a:ea typeface="Times New Roman" panose="02020603050405020304" pitchFamily="18" charset="0"/>
                <a:cs typeface="Calibri" panose="020F0502020204030204" pitchFamily="34" charset="0"/>
              </a:rPr>
              <a:t>de Producción </a:t>
            </a:r>
            <a:r>
              <a:rPr lang="es-SV" u="sng" dirty="0" smtClean="0">
                <a:latin typeface="Calibri" panose="020F0502020204030204" pitchFamily="34" charset="0"/>
                <a:ea typeface="Times New Roman" panose="02020603050405020304" pitchFamily="18" charset="0"/>
                <a:cs typeface="Calibri" panose="020F0502020204030204" pitchFamily="34" charset="0"/>
              </a:rPr>
              <a:t>Audiovisual</a:t>
            </a:r>
          </a:p>
          <a:p>
            <a:pPr algn="just">
              <a:lnSpc>
                <a:spcPct val="115000"/>
              </a:lnSpc>
            </a:pPr>
            <a:r>
              <a:rPr lang="es-ES" i="1" dirty="0" smtClean="0">
                <a:latin typeface="Calibri" panose="020F0502020204030204" pitchFamily="34" charset="0"/>
                <a:ea typeface="Times New Roman" panose="02020603050405020304" pitchFamily="18" charset="0"/>
                <a:cs typeface="Calibri" panose="020F0502020204030204" pitchFamily="34" charset="0"/>
              </a:rPr>
              <a:t>Misalia Argentina Velásquez</a:t>
            </a:r>
            <a:endParaRPr lang="es-SV" i="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Producir </a:t>
            </a:r>
            <a:r>
              <a:rPr lang="es-SV" dirty="0">
                <a:latin typeface="Calibri" panose="020F0502020204030204" pitchFamily="34" charset="0"/>
                <a:ea typeface="Times New Roman" panose="02020603050405020304" pitchFamily="18" charset="0"/>
                <a:cs typeface="Calibri" panose="020F0502020204030204" pitchFamily="34" charset="0"/>
              </a:rPr>
              <a:t>programas y material audiovisual que contribuyan al desarrollo de los planes, programas y proyectos del </a:t>
            </a:r>
            <a:r>
              <a:rPr lang="es-SV" dirty="0" smtClean="0">
                <a:latin typeface="Calibri" panose="020F0502020204030204" pitchFamily="34" charset="0"/>
                <a:ea typeface="Times New Roman" panose="02020603050405020304" pitchFamily="18" charset="0"/>
                <a:cs typeface="Calibri" panose="020F0502020204030204" pitchFamily="34" charset="0"/>
              </a:rPr>
              <a:t>MAG</a:t>
            </a:r>
          </a:p>
          <a:p>
            <a:pPr algn="just">
              <a:lnSpc>
                <a:spcPct val="115000"/>
              </a:lnSpc>
            </a:pPr>
            <a:endParaRPr lang="es-SV" sz="1000" dirty="0">
              <a:latin typeface="Calibri" panose="020F0502020204030204" pitchFamily="34" charset="0"/>
              <a:ea typeface="Times New Roman" panose="02020603050405020304" pitchFamily="18" charset="0"/>
              <a:cs typeface="Calibri" pitchFamily="34" charset="0"/>
            </a:endParaRPr>
          </a:p>
          <a:p>
            <a:pPr algn="just">
              <a:lnSpc>
                <a:spcPct val="115000"/>
              </a:lnSpc>
            </a:pPr>
            <a:r>
              <a:rPr lang="es-SV" u="sng" dirty="0">
                <a:latin typeface="Calibri" panose="020F0502020204030204" pitchFamily="34" charset="0"/>
                <a:ea typeface="Times New Roman" panose="02020603050405020304" pitchFamily="18" charset="0"/>
                <a:cs typeface="Calibri" panose="020F0502020204030204" pitchFamily="34" charset="0"/>
              </a:rPr>
              <a:t>Área de Producción </a:t>
            </a:r>
            <a:r>
              <a:rPr lang="es-SV" u="sng" dirty="0" smtClean="0">
                <a:latin typeface="Calibri" panose="020F0502020204030204" pitchFamily="34" charset="0"/>
                <a:ea typeface="Times New Roman" panose="02020603050405020304" pitchFamily="18" charset="0"/>
                <a:cs typeface="Calibri" panose="020F0502020204030204" pitchFamily="34" charset="0"/>
              </a:rPr>
              <a:t>Multimedia</a:t>
            </a:r>
            <a:r>
              <a:rPr lang="es-SV" dirty="0" smtClean="0">
                <a:latin typeface="Calibri" panose="020F0502020204030204" pitchFamily="34" charset="0"/>
                <a:ea typeface="Times New Roman" panose="02020603050405020304" pitchFamily="18" charset="0"/>
                <a:cs typeface="Calibri" panose="020F0502020204030204" pitchFamily="34" charset="0"/>
              </a:rPr>
              <a:t>: sin definir</a:t>
            </a:r>
          </a:p>
          <a:p>
            <a:pPr algn="just">
              <a:lnSpc>
                <a:spcPct val="115000"/>
              </a:lnSpc>
            </a:pPr>
            <a:r>
              <a:rPr lang="es-SV" dirty="0" smtClean="0">
                <a:latin typeface="Calibri" panose="020F0502020204030204" pitchFamily="34" charset="0"/>
                <a:ea typeface="Times New Roman" panose="02020603050405020304" pitchFamily="18" charset="0"/>
                <a:cs typeface="Calibri" panose="020F0502020204030204" pitchFamily="34" charset="0"/>
              </a:rPr>
              <a:t>Planificar</a:t>
            </a:r>
            <a:r>
              <a:rPr lang="es-SV" dirty="0">
                <a:latin typeface="Calibri" panose="020F0502020204030204" pitchFamily="34" charset="0"/>
                <a:ea typeface="Times New Roman" panose="02020603050405020304" pitchFamily="18" charset="0"/>
                <a:cs typeface="Calibri" panose="020F0502020204030204" pitchFamily="34" charset="0"/>
              </a:rPr>
              <a:t>, diseñar e implementar las plataformas tecnológicas necesarias para divulgar y publicitar la información producida por la ODC a través de medios </a:t>
            </a:r>
            <a:r>
              <a:rPr lang="es-SV" dirty="0" smtClean="0">
                <a:latin typeface="Calibri" panose="020F0502020204030204" pitchFamily="34" charset="0"/>
                <a:ea typeface="Times New Roman" panose="02020603050405020304" pitchFamily="18" charset="0"/>
                <a:cs typeface="Calibri" panose="020F0502020204030204" pitchFamily="34" charset="0"/>
              </a:rPr>
              <a:t>digitales</a:t>
            </a:r>
          </a:p>
          <a:p>
            <a:pPr algn="just"/>
            <a:endParaRPr lang="es-ES" sz="1000" dirty="0" smtClean="0">
              <a:latin typeface="Calibri" panose="020F0502020204030204" pitchFamily="34" charset="0"/>
              <a:cs typeface="Calibri" panose="020F0502020204030204" pitchFamily="34" charset="0"/>
            </a:endParaRPr>
          </a:p>
          <a:p>
            <a:r>
              <a:rPr lang="es-ES" u="sng" dirty="0" smtClean="0">
                <a:latin typeface="Calibri" panose="020F0502020204030204" pitchFamily="34" charset="0"/>
                <a:cs typeface="Calibri" panose="020F0502020204030204" pitchFamily="34" charset="0"/>
              </a:rPr>
              <a:t>Coordinador de </a:t>
            </a:r>
            <a:r>
              <a:rPr lang="es-ES" u="sng" dirty="0" err="1" smtClean="0">
                <a:latin typeface="Calibri" panose="020F0502020204030204" pitchFamily="34" charset="0"/>
                <a:cs typeface="Calibri" panose="020F0502020204030204" pitchFamily="34" charset="0"/>
              </a:rPr>
              <a:t>CopyWrite</a:t>
            </a:r>
            <a:r>
              <a:rPr lang="es-ES" i="1" dirty="0" smtClean="0">
                <a:latin typeface="Calibri" panose="020F0502020204030204" pitchFamily="34" charset="0"/>
                <a:cs typeface="Calibri" panose="020F0502020204030204" pitchFamily="34" charset="0"/>
              </a:rPr>
              <a:t>: </a:t>
            </a:r>
            <a:r>
              <a:rPr lang="es-ES" i="1" dirty="0">
                <a:latin typeface="Calibri" panose="020F0502020204030204" pitchFamily="34" charset="0"/>
                <a:cs typeface="Calibri" panose="020F0502020204030204" pitchFamily="34" charset="0"/>
              </a:rPr>
              <a:t> </a:t>
            </a:r>
            <a:r>
              <a:rPr lang="es-ES" i="1" dirty="0" smtClean="0">
                <a:latin typeface="Calibri" panose="020F0502020204030204" pitchFamily="34" charset="0"/>
                <a:cs typeface="Calibri" panose="020F0502020204030204" pitchFamily="34" charset="0"/>
              </a:rPr>
              <a:t>Erick Alfredo García Salguero</a:t>
            </a:r>
          </a:p>
          <a:p>
            <a:pPr algn="just"/>
            <a:r>
              <a:rPr lang="es-SV" dirty="0">
                <a:latin typeface="Calibri" pitchFamily="34" charset="0"/>
                <a:cs typeface="Calibri" pitchFamily="34" charset="0"/>
              </a:rPr>
              <a:t>Elevar la publicidad del ministerio de agricultura y ganadería a través de la creación de texto publicitario, estratégico y persuasivo en los medios digitales actuales, regidos por una línea gubernamental a través de la secretaria de comunicaciones de la presidencia, con el fin de fortalecer la percepción e imagen comunicacional de dicha </a:t>
            </a:r>
            <a:r>
              <a:rPr lang="es-SV" dirty="0" smtClean="0">
                <a:latin typeface="Calibri" pitchFamily="34" charset="0"/>
                <a:cs typeface="Calibri" pitchFamily="34" charset="0"/>
              </a:rPr>
              <a:t>institución</a:t>
            </a:r>
          </a:p>
          <a:p>
            <a:pPr algn="just"/>
            <a:endParaRPr lang="es-ES" sz="1000" dirty="0">
              <a:latin typeface="Calibri" pitchFamily="34" charset="0"/>
              <a:cs typeface="Calibri" pitchFamily="34" charset="0"/>
            </a:endParaRPr>
          </a:p>
          <a:p>
            <a:pPr algn="just"/>
            <a:r>
              <a:rPr lang="es-ES" u="sng" dirty="0" smtClean="0">
                <a:latin typeface="Calibri" pitchFamily="34" charset="0"/>
                <a:cs typeface="Calibri" pitchFamily="34" charset="0"/>
              </a:rPr>
              <a:t>Coordinador de Publicidad</a:t>
            </a:r>
            <a:r>
              <a:rPr lang="es-ES" dirty="0" smtClean="0">
                <a:latin typeface="Calibri" pitchFamily="34" charset="0"/>
                <a:cs typeface="Calibri" pitchFamily="34" charset="0"/>
              </a:rPr>
              <a:t>: </a:t>
            </a:r>
            <a:r>
              <a:rPr lang="es-ES" i="1" dirty="0" smtClean="0">
                <a:latin typeface="Calibri" pitchFamily="34" charset="0"/>
                <a:cs typeface="Calibri" pitchFamily="34" charset="0"/>
              </a:rPr>
              <a:t>Natalia Milena Pacheco Velásquez</a:t>
            </a:r>
          </a:p>
          <a:p>
            <a:pPr algn="just"/>
            <a:r>
              <a:rPr lang="es-ES" dirty="0">
                <a:latin typeface="Calibri" pitchFamily="34" charset="0"/>
                <a:cs typeface="Calibri" pitchFamily="34" charset="0"/>
              </a:rPr>
              <a:t>Coordinar el accionar </a:t>
            </a:r>
            <a:r>
              <a:rPr lang="es-ES" dirty="0" smtClean="0">
                <a:latin typeface="Calibri" pitchFamily="34" charset="0"/>
                <a:cs typeface="Calibri" pitchFamily="34" charset="0"/>
              </a:rPr>
              <a:t>área con </a:t>
            </a:r>
            <a:r>
              <a:rPr lang="es-ES" dirty="0">
                <a:latin typeface="Calibri" pitchFamily="34" charset="0"/>
                <a:cs typeface="Calibri" pitchFamily="34" charset="0"/>
              </a:rPr>
              <a:t>la planificación y ejecución de actividades relacionadas a la Publicidad, en línea con </a:t>
            </a:r>
            <a:r>
              <a:rPr lang="es-ES" dirty="0" smtClean="0">
                <a:latin typeface="Calibri" pitchFamily="34" charset="0"/>
                <a:cs typeface="Calibri" pitchFamily="34" charset="0"/>
              </a:rPr>
              <a:t>el </a:t>
            </a:r>
            <a:r>
              <a:rPr lang="es-ES" dirty="0">
                <a:latin typeface="Calibri" pitchFamily="34" charset="0"/>
                <a:cs typeface="Calibri" pitchFamily="34" charset="0"/>
              </a:rPr>
              <a:t>Plan Operativo Anual de la </a:t>
            </a:r>
            <a:r>
              <a:rPr lang="es-ES" dirty="0" smtClean="0">
                <a:latin typeface="Calibri" pitchFamily="34" charset="0"/>
                <a:cs typeface="Calibri" pitchFamily="34" charset="0"/>
              </a:rPr>
              <a:t>unidad </a:t>
            </a:r>
            <a:r>
              <a:rPr lang="es-ES" dirty="0">
                <a:latin typeface="Calibri" pitchFamily="34" charset="0"/>
                <a:cs typeface="Calibri" pitchFamily="34" charset="0"/>
              </a:rPr>
              <a:t>y los lineamientos operativos de la jefatura, conforme a la normativa establecida, con el fin de fortalecer la imagen y percepción comunicacional del Ministerio de Agricultura y Ganadería</a:t>
            </a:r>
            <a:r>
              <a:rPr lang="es-ES" dirty="0" smtClean="0">
                <a:latin typeface="Calibri" pitchFamily="34" charset="0"/>
                <a:cs typeface="Calibri" pitchFamily="34" charset="0"/>
              </a:rPr>
              <a:t>.</a:t>
            </a:r>
          </a:p>
          <a:p>
            <a:pPr algn="just"/>
            <a:endParaRPr lang="es-ES" sz="1000" dirty="0">
              <a:latin typeface="Calibri" pitchFamily="34" charset="0"/>
              <a:cs typeface="Calibri" pitchFamily="34" charset="0"/>
            </a:endParaRPr>
          </a:p>
          <a:p>
            <a:pPr algn="just"/>
            <a:r>
              <a:rPr lang="es-ES" u="sng" dirty="0" smtClean="0">
                <a:latin typeface="Calibri" pitchFamily="34" charset="0"/>
                <a:cs typeface="Calibri" pitchFamily="34" charset="0"/>
              </a:rPr>
              <a:t>Coordinador de Redes Sociales: </a:t>
            </a:r>
            <a:r>
              <a:rPr lang="es-ES" dirty="0" smtClean="0">
                <a:latin typeface="Calibri" pitchFamily="34" charset="0"/>
                <a:cs typeface="Calibri" pitchFamily="34" charset="0"/>
              </a:rPr>
              <a:t>sin definir</a:t>
            </a:r>
            <a:endParaRPr lang="es-ES" i="1" dirty="0" smtClean="0">
              <a:latin typeface="Calibri" pitchFamily="34" charset="0"/>
              <a:cs typeface="Calibri" pitchFamily="34" charset="0"/>
            </a:endParaRPr>
          </a:p>
          <a:p>
            <a:pPr algn="just"/>
            <a:r>
              <a:rPr lang="es-ES" dirty="0">
                <a:latin typeface="Calibri" pitchFamily="34" charset="0"/>
                <a:cs typeface="Calibri" pitchFamily="34" charset="0"/>
              </a:rPr>
              <a:t>Coordinar campañas virales, liderar crisis de reputación y tomar decisiones, definir campañas a realizar en las redes sociales y las tácticas a seguir en las mismas, Coordinar el accionar del departamento, con la planificación y ejecución de actividades relacionadas a la publicidad y mercadeo digital, en línea con la ejecución del Plan Operativo Anual de la dependencia y los lineamientos operativos de la jefatura, conforme a la normativa establecida, con el fin de fortalecer la imagen y percepción comunicacional del Ministerio de Agricultura y Ganadería.</a:t>
            </a:r>
            <a:endParaRPr lang="es-SV" dirty="0">
              <a:latin typeface="Calibri" pitchFamily="34" charset="0"/>
              <a:cs typeface="Calibri" pitchFamily="34" charset="0"/>
            </a:endParaRPr>
          </a:p>
        </p:txBody>
      </p:sp>
    </p:spTree>
    <p:extLst>
      <p:ext uri="{BB962C8B-B14F-4D97-AF65-F5344CB8AC3E}">
        <p14:creationId xmlns:p14="http://schemas.microsoft.com/office/powerpoint/2010/main" val="1043022314"/>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 xmlns:thm15="http://schemas.microsoft.com/office/thememl/2012/main" name="Integral" id="{3577F8C9-A904-41D8-97D2-FD898F53F20E}" vid="{682D6EBE-8D36-4FF2-9DB3-F3D8D7B6715D}"/>
    </a:ext>
  </a:extLst>
</a:theme>
</file>

<file path=ppt/theme/theme3.xml><?xml version="1.0" encoding="utf-8"?>
<a:theme xmlns:a="http://schemas.openxmlformats.org/drawingml/2006/main"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1023</TotalTime>
  <Words>1485</Words>
  <Application>Microsoft Office PowerPoint</Application>
  <PresentationFormat>Presentación en pantalla (4:3)</PresentationFormat>
  <Paragraphs>572</Paragraphs>
  <Slides>35</Slides>
  <Notes>2</Notes>
  <HiddenSlides>0</HiddenSlides>
  <MMClips>0</MMClips>
  <ScaleCrop>false</ScaleCrop>
  <HeadingPairs>
    <vt:vector size="4" baseType="variant">
      <vt:variant>
        <vt:lpstr>Tema</vt:lpstr>
      </vt:variant>
      <vt:variant>
        <vt:i4>2</vt:i4>
      </vt:variant>
      <vt:variant>
        <vt:lpstr>Títulos de diapositiva</vt:lpstr>
      </vt:variant>
      <vt:variant>
        <vt:i4>35</vt:i4>
      </vt:variant>
    </vt:vector>
  </HeadingPairs>
  <TitlesOfParts>
    <vt:vector size="37" baseType="lpstr">
      <vt:lpstr>1_Tema de Office</vt:lpstr>
      <vt:lpstr>Integral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Ana Patricia Sanchez Cruz</dc:creator>
  <cp:lastModifiedBy>Ana Patricia Sanchez Cruz</cp:lastModifiedBy>
  <cp:revision>162</cp:revision>
  <cp:lastPrinted>2017-09-07T19:59:43Z</cp:lastPrinted>
  <dcterms:modified xsi:type="dcterms:W3CDTF">2021-02-16T21:34:24Z</dcterms:modified>
</cp:coreProperties>
</file>