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95" r:id="rId2"/>
    <p:sldId id="29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2" r:id="rId25"/>
    <p:sldId id="283" r:id="rId26"/>
    <p:sldId id="284" r:id="rId27"/>
    <p:sldId id="285" r:id="rId28"/>
    <p:sldId id="286" r:id="rId29"/>
    <p:sldId id="287" r:id="rId30"/>
    <p:sldId id="289" r:id="rId31"/>
    <p:sldId id="290" r:id="rId32"/>
    <p:sldId id="291" r:id="rId33"/>
    <p:sldId id="292" r:id="rId34"/>
  </p:sldIdLst>
  <p:sldSz cx="9144000" cy="6858000" type="screen4x3"/>
  <p:notesSz cx="6797675" cy="9856788"/>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65" autoAdjust="0"/>
    <p:restoredTop sz="94660"/>
  </p:normalViewPr>
  <p:slideViewPr>
    <p:cSldViewPr>
      <p:cViewPr>
        <p:scale>
          <a:sx n="90" d="100"/>
          <a:sy n="90" d="100"/>
        </p:scale>
        <p:origin x="-846" y="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2839"/>
          </a:xfrm>
          <a:prstGeom prst="rect">
            <a:avLst/>
          </a:prstGeom>
        </p:spPr>
        <p:txBody>
          <a:bodyPr vert="horz" lIns="91440" tIns="45720" rIns="91440" bIns="45720" rtlCol="0"/>
          <a:lstStyle>
            <a:lvl1pPr algn="l">
              <a:defRPr sz="1200"/>
            </a:lvl1pPr>
          </a:lstStyle>
          <a:p>
            <a:endParaRPr lang="es-SV"/>
          </a:p>
        </p:txBody>
      </p:sp>
      <p:sp>
        <p:nvSpPr>
          <p:cNvPr id="3" name="2 Marcador de fecha"/>
          <p:cNvSpPr>
            <a:spLocks noGrp="1"/>
          </p:cNvSpPr>
          <p:nvPr>
            <p:ph type="dt" idx="1"/>
          </p:nvPr>
        </p:nvSpPr>
        <p:spPr>
          <a:xfrm>
            <a:off x="3850443" y="0"/>
            <a:ext cx="2945659" cy="492839"/>
          </a:xfrm>
          <a:prstGeom prst="rect">
            <a:avLst/>
          </a:prstGeom>
        </p:spPr>
        <p:txBody>
          <a:bodyPr vert="horz" lIns="91440" tIns="45720" rIns="91440" bIns="45720" rtlCol="0"/>
          <a:lstStyle>
            <a:lvl1pPr algn="r">
              <a:defRPr sz="1200"/>
            </a:lvl1pPr>
          </a:lstStyle>
          <a:p>
            <a:fld id="{10EFEED8-C100-46FD-97B4-636273BB12C7}" type="datetimeFigureOut">
              <a:rPr lang="es-SV" smtClean="0"/>
              <a:t>9/9/2021</a:t>
            </a:fld>
            <a:endParaRPr lang="es-SV"/>
          </a:p>
        </p:txBody>
      </p:sp>
      <p:sp>
        <p:nvSpPr>
          <p:cNvPr id="4" name="3 Marcador de imagen de diapositiva"/>
          <p:cNvSpPr>
            <a:spLocks noGrp="1" noRot="1" noChangeAspect="1"/>
          </p:cNvSpPr>
          <p:nvPr>
            <p:ph type="sldImg" idx="2"/>
          </p:nvPr>
        </p:nvSpPr>
        <p:spPr>
          <a:xfrm>
            <a:off x="935038" y="739775"/>
            <a:ext cx="4927600" cy="3695700"/>
          </a:xfrm>
          <a:prstGeom prst="rect">
            <a:avLst/>
          </a:prstGeom>
          <a:noFill/>
          <a:ln w="12700">
            <a:solidFill>
              <a:prstClr val="black"/>
            </a:solidFill>
          </a:ln>
        </p:spPr>
        <p:txBody>
          <a:bodyPr vert="horz" lIns="91440" tIns="45720" rIns="91440" bIns="45720" rtlCol="0" anchor="ctr"/>
          <a:lstStyle/>
          <a:p>
            <a:endParaRPr lang="es-SV"/>
          </a:p>
        </p:txBody>
      </p:sp>
      <p:sp>
        <p:nvSpPr>
          <p:cNvPr id="5" name="4 Marcador de notas"/>
          <p:cNvSpPr>
            <a:spLocks noGrp="1"/>
          </p:cNvSpPr>
          <p:nvPr>
            <p:ph type="body" sz="quarter" idx="3"/>
          </p:nvPr>
        </p:nvSpPr>
        <p:spPr>
          <a:xfrm>
            <a:off x="679768" y="4681974"/>
            <a:ext cx="5438140" cy="4435555"/>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6" name="5 Marcador de pie de página"/>
          <p:cNvSpPr>
            <a:spLocks noGrp="1"/>
          </p:cNvSpPr>
          <p:nvPr>
            <p:ph type="ftr" sz="quarter" idx="4"/>
          </p:nvPr>
        </p:nvSpPr>
        <p:spPr>
          <a:xfrm>
            <a:off x="0" y="9362238"/>
            <a:ext cx="2945659" cy="492839"/>
          </a:xfrm>
          <a:prstGeom prst="rect">
            <a:avLst/>
          </a:prstGeom>
        </p:spPr>
        <p:txBody>
          <a:bodyPr vert="horz" lIns="91440" tIns="45720" rIns="91440" bIns="45720" rtlCol="0" anchor="b"/>
          <a:lstStyle>
            <a:lvl1pPr algn="l">
              <a:defRPr sz="1200"/>
            </a:lvl1pPr>
          </a:lstStyle>
          <a:p>
            <a:endParaRPr lang="es-SV"/>
          </a:p>
        </p:txBody>
      </p:sp>
      <p:sp>
        <p:nvSpPr>
          <p:cNvPr id="7" name="6 Marcador de número de diapositiva"/>
          <p:cNvSpPr>
            <a:spLocks noGrp="1"/>
          </p:cNvSpPr>
          <p:nvPr>
            <p:ph type="sldNum" sz="quarter" idx="5"/>
          </p:nvPr>
        </p:nvSpPr>
        <p:spPr>
          <a:xfrm>
            <a:off x="3850443" y="9362238"/>
            <a:ext cx="2945659" cy="492839"/>
          </a:xfrm>
          <a:prstGeom prst="rect">
            <a:avLst/>
          </a:prstGeom>
        </p:spPr>
        <p:txBody>
          <a:bodyPr vert="horz" lIns="91440" tIns="45720" rIns="91440" bIns="45720" rtlCol="0" anchor="b"/>
          <a:lstStyle>
            <a:lvl1pPr algn="r">
              <a:defRPr sz="1200"/>
            </a:lvl1pPr>
          </a:lstStyle>
          <a:p>
            <a:fld id="{663005E9-88B6-4089-A176-3D83E7A5F65F}" type="slidenum">
              <a:rPr lang="es-SV" smtClean="0"/>
              <a:t>‹Nº›</a:t>
            </a:fld>
            <a:endParaRPr lang="es-SV"/>
          </a:p>
        </p:txBody>
      </p:sp>
    </p:spTree>
    <p:extLst>
      <p:ext uri="{BB962C8B-B14F-4D97-AF65-F5344CB8AC3E}">
        <p14:creationId xmlns:p14="http://schemas.microsoft.com/office/powerpoint/2010/main" val="2996221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79768" y="4681974"/>
            <a:ext cx="5438139" cy="4435555"/>
          </a:xfrm>
          <a:prstGeom prst="rect">
            <a:avLst/>
          </a:prstGeom>
        </p:spPr>
        <p:txBody>
          <a:bodyPr lIns="91425" tIns="91425" rIns="91425" bIns="91425" anchor="t" anchorCtr="0">
            <a:noAutofit/>
          </a:bodyPr>
          <a:lstStyle/>
          <a:p>
            <a:pPr lvl="0">
              <a:spcBef>
                <a:spcPts val="0"/>
              </a:spcBef>
              <a:buNone/>
            </a:pPr>
            <a:endParaRPr dirty="0"/>
          </a:p>
        </p:txBody>
      </p:sp>
      <p:sp>
        <p:nvSpPr>
          <p:cNvPr id="161" name="Shape 161"/>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5163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393635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046318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777235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2563769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56052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30244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3919146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292557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1362525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1815551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380307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D0E4FBE-0B1B-4238-918B-C2808BAA0645}" type="datetimeFigureOut">
              <a:rPr lang="es-SV" smtClean="0"/>
              <a:t>9/9/2021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1687829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0E4FBE-0B1B-4238-918B-C2808BAA0645}" type="datetimeFigureOut">
              <a:rPr lang="es-SV" smtClean="0"/>
              <a:t>9/9/2021</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760480-F492-49FE-8E9F-F111D8FAE989}" type="slidenum">
              <a:rPr lang="es-SV" smtClean="0"/>
              <a:t>‹Nº›</a:t>
            </a:fld>
            <a:endParaRPr lang="es-SV"/>
          </a:p>
        </p:txBody>
      </p:sp>
    </p:spTree>
    <p:extLst>
      <p:ext uri="{BB962C8B-B14F-4D97-AF65-F5344CB8AC3E}">
        <p14:creationId xmlns:p14="http://schemas.microsoft.com/office/powerpoint/2010/main" val="1167547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image" Target="../media/image7.png"/><Relationship Id="rId18" Type="http://schemas.openxmlformats.org/officeDocument/2006/relationships/slide" Target="slide12.xml"/><Relationship Id="rId26" Type="http://schemas.openxmlformats.org/officeDocument/2006/relationships/slide" Target="slide19.xml"/><Relationship Id="rId39" Type="http://schemas.openxmlformats.org/officeDocument/2006/relationships/image" Target="../media/image20.png"/><Relationship Id="rId3" Type="http://schemas.openxmlformats.org/officeDocument/2006/relationships/image" Target="../media/image2.png"/><Relationship Id="rId21" Type="http://schemas.openxmlformats.org/officeDocument/2006/relationships/image" Target="../media/image11.png"/><Relationship Id="rId34" Type="http://schemas.openxmlformats.org/officeDocument/2006/relationships/slide" Target="slide27.xml"/><Relationship Id="rId7" Type="http://schemas.openxmlformats.org/officeDocument/2006/relationships/image" Target="../media/image4.png"/><Relationship Id="rId12" Type="http://schemas.openxmlformats.org/officeDocument/2006/relationships/slide" Target="slide8.xml"/><Relationship Id="rId17" Type="http://schemas.openxmlformats.org/officeDocument/2006/relationships/image" Target="../media/image9.png"/><Relationship Id="rId25" Type="http://schemas.openxmlformats.org/officeDocument/2006/relationships/image" Target="../media/image13.png"/><Relationship Id="rId33" Type="http://schemas.openxmlformats.org/officeDocument/2006/relationships/image" Target="../media/image17.png"/><Relationship Id="rId38" Type="http://schemas.openxmlformats.org/officeDocument/2006/relationships/slide" Target="slide30.xml"/><Relationship Id="rId2" Type="http://schemas.openxmlformats.org/officeDocument/2006/relationships/slide" Target="slide3.xml"/><Relationship Id="rId16" Type="http://schemas.openxmlformats.org/officeDocument/2006/relationships/slide" Target="slide18.xml"/><Relationship Id="rId20" Type="http://schemas.openxmlformats.org/officeDocument/2006/relationships/slide" Target="slide5.xml"/><Relationship Id="rId29" Type="http://schemas.openxmlformats.org/officeDocument/2006/relationships/image" Target="../media/image15.png"/><Relationship Id="rId1" Type="http://schemas.openxmlformats.org/officeDocument/2006/relationships/slideLayout" Target="../slideLayouts/slideLayout12.xml"/><Relationship Id="rId6" Type="http://schemas.openxmlformats.org/officeDocument/2006/relationships/slide" Target="slide6.xml"/><Relationship Id="rId11" Type="http://schemas.openxmlformats.org/officeDocument/2006/relationships/image" Target="../media/image6.png"/><Relationship Id="rId24" Type="http://schemas.openxmlformats.org/officeDocument/2006/relationships/slide" Target="slide14.xml"/><Relationship Id="rId32" Type="http://schemas.openxmlformats.org/officeDocument/2006/relationships/slide" Target="slide23.xml"/><Relationship Id="rId37" Type="http://schemas.openxmlformats.org/officeDocument/2006/relationships/image" Target="../media/image19.png"/><Relationship Id="rId5" Type="http://schemas.openxmlformats.org/officeDocument/2006/relationships/image" Target="../media/image3.png"/><Relationship Id="rId15" Type="http://schemas.openxmlformats.org/officeDocument/2006/relationships/image" Target="../media/image8.png"/><Relationship Id="rId23" Type="http://schemas.openxmlformats.org/officeDocument/2006/relationships/image" Target="../media/image12.png"/><Relationship Id="rId28" Type="http://schemas.openxmlformats.org/officeDocument/2006/relationships/slide" Target="slide20.xml"/><Relationship Id="rId36" Type="http://schemas.openxmlformats.org/officeDocument/2006/relationships/slide" Target="slide25.xml"/><Relationship Id="rId10" Type="http://schemas.openxmlformats.org/officeDocument/2006/relationships/slide" Target="slide7.xml"/><Relationship Id="rId19" Type="http://schemas.openxmlformats.org/officeDocument/2006/relationships/image" Target="../media/image10.png"/><Relationship Id="rId31" Type="http://schemas.openxmlformats.org/officeDocument/2006/relationships/image" Target="../media/image16.png"/><Relationship Id="rId4" Type="http://schemas.openxmlformats.org/officeDocument/2006/relationships/slide" Target="slide4.xml"/><Relationship Id="rId9" Type="http://schemas.openxmlformats.org/officeDocument/2006/relationships/image" Target="../media/image5.png"/><Relationship Id="rId14" Type="http://schemas.openxmlformats.org/officeDocument/2006/relationships/slide" Target="slide11.xml"/><Relationship Id="rId22" Type="http://schemas.openxmlformats.org/officeDocument/2006/relationships/slide" Target="slide15.xml"/><Relationship Id="rId27" Type="http://schemas.openxmlformats.org/officeDocument/2006/relationships/image" Target="../media/image14.png"/><Relationship Id="rId30" Type="http://schemas.openxmlformats.org/officeDocument/2006/relationships/slide" Target="slide21.xml"/><Relationship Id="rId35" Type="http://schemas.openxmlformats.org/officeDocument/2006/relationships/image" Target="../media/image18.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4" name="Shape 164"/>
          <p:cNvSpPr txBox="1"/>
          <p:nvPr/>
        </p:nvSpPr>
        <p:spPr>
          <a:xfrm>
            <a:off x="1749131" y="2996952"/>
            <a:ext cx="5724128" cy="523219"/>
          </a:xfrm>
          <a:prstGeom prst="rect">
            <a:avLst/>
          </a:prstGeom>
          <a:noFill/>
          <a:ln>
            <a:solidFill>
              <a:schemeClr val="bg1"/>
            </a:solidFill>
          </a:ln>
          <a:effectLst>
            <a:outerShdw blurRad="57150" dist="19050" dir="5400000" algn="ctr" rotWithShape="0">
              <a:srgbClr val="000000">
                <a:alpha val="62745"/>
              </a:srgbClr>
            </a:outerShdw>
          </a:effectLst>
        </p:spPr>
        <p:txBody>
          <a:bodyPr lIns="91425" tIns="45700" rIns="91425" bIns="45700" anchor="t" anchorCtr="0">
            <a:noAutofit/>
          </a:bodyPr>
          <a:lstStyle/>
          <a:p>
            <a:pPr marL="0" marR="0" lvl="0" indent="0" algn="ctr" rtl="0">
              <a:spcBef>
                <a:spcPts val="0"/>
              </a:spcBef>
              <a:buSzPct val="25000"/>
              <a:buNone/>
            </a:pPr>
            <a:r>
              <a:rPr lang="es-SV" sz="2400" b="1" i="0" u="none" strike="noStrike" cap="none" dirty="0" smtClean="0">
                <a:solidFill>
                  <a:srgbClr val="002060"/>
                </a:solidFill>
                <a:latin typeface="Calibri"/>
                <a:ea typeface="Calibri"/>
                <a:cs typeface="Calibri"/>
                <a:sym typeface="Calibri"/>
              </a:rPr>
              <a:t>Ministerio de Agricultura y Ganadería</a:t>
            </a:r>
            <a:endParaRPr lang="es-SV" sz="2400" b="1" i="0" u="none" strike="noStrike" cap="none" dirty="0">
              <a:solidFill>
                <a:srgbClr val="002060"/>
              </a:solidFill>
              <a:latin typeface="Calibri"/>
              <a:ea typeface="Calibri"/>
              <a:cs typeface="Calibri"/>
              <a:sym typeface="Calibri"/>
            </a:endParaRPr>
          </a:p>
        </p:txBody>
      </p:sp>
      <p:sp>
        <p:nvSpPr>
          <p:cNvPr id="167" name="Shape 167"/>
          <p:cNvSpPr txBox="1"/>
          <p:nvPr/>
        </p:nvSpPr>
        <p:spPr>
          <a:xfrm>
            <a:off x="2106212" y="1644736"/>
            <a:ext cx="4931575" cy="553997"/>
          </a:xfrm>
          <a:prstGeom prst="rect">
            <a:avLst/>
          </a:prstGeom>
          <a:noFill/>
          <a:ln>
            <a:noFill/>
          </a:ln>
          <a:effectLst>
            <a:outerShdw blurRad="57150" dist="19050" dir="5400000" algn="ctr" rotWithShape="0">
              <a:srgbClr val="000000">
                <a:alpha val="62745"/>
              </a:srgbClr>
            </a:outerShdw>
          </a:effectLst>
        </p:spPr>
        <p:txBody>
          <a:bodyPr lIns="91425" tIns="45700" rIns="91425" bIns="45700" anchor="t" anchorCtr="0">
            <a:noAutofit/>
          </a:bodyPr>
          <a:lstStyle/>
          <a:p>
            <a:pPr marL="0" marR="0" lvl="0" indent="0" algn="ctr" rtl="0">
              <a:spcBef>
                <a:spcPts val="0"/>
              </a:spcBef>
              <a:buSzPct val="25000"/>
              <a:buNone/>
            </a:pPr>
            <a:r>
              <a:rPr lang="es-SV" sz="3200" dirty="0" smtClean="0">
                <a:solidFill>
                  <a:srgbClr val="002060"/>
                </a:solidFill>
                <a:latin typeface="Calibri"/>
                <a:ea typeface="Calibri"/>
                <a:cs typeface="Calibri"/>
                <a:sym typeface="Calibri"/>
              </a:rPr>
              <a:t>ORGANIGRAMA</a:t>
            </a:r>
            <a:endParaRPr lang="es-SV" sz="3200" dirty="0">
              <a:solidFill>
                <a:srgbClr val="002060"/>
              </a:solidFill>
              <a:latin typeface="Calibri"/>
              <a:ea typeface="Calibri"/>
              <a:cs typeface="Calibri"/>
              <a:sym typeface="Calibri"/>
            </a:endParaRPr>
          </a:p>
        </p:txBody>
      </p:sp>
      <p:sp>
        <p:nvSpPr>
          <p:cNvPr id="168" name="Shape 168"/>
          <p:cNvSpPr txBox="1"/>
          <p:nvPr/>
        </p:nvSpPr>
        <p:spPr>
          <a:xfrm>
            <a:off x="3168499" y="4131810"/>
            <a:ext cx="2862064" cy="953373"/>
          </a:xfrm>
          <a:prstGeom prst="rect">
            <a:avLst/>
          </a:prstGeom>
          <a:noFill/>
          <a:ln>
            <a:noFill/>
          </a:ln>
          <a:effectLst>
            <a:outerShdw blurRad="57150" dist="19050" dir="5400000" algn="ctr" rotWithShape="0">
              <a:srgbClr val="000000">
                <a:alpha val="62745"/>
              </a:srgbClr>
            </a:outerShdw>
          </a:effectLst>
        </p:spPr>
        <p:txBody>
          <a:bodyPr lIns="91425" tIns="45700" rIns="91425" bIns="45700" anchor="t" anchorCtr="0">
            <a:noAutofit/>
          </a:bodyPr>
          <a:lstStyle/>
          <a:p>
            <a:pPr marL="0" marR="0" lvl="0" indent="0" algn="ctr" rtl="0">
              <a:spcBef>
                <a:spcPts val="0"/>
              </a:spcBef>
              <a:buSzPct val="25000"/>
              <a:buNone/>
            </a:pPr>
            <a:r>
              <a:rPr lang="es-SV" sz="3600" b="1" dirty="0" smtClean="0">
                <a:solidFill>
                  <a:srgbClr val="002060"/>
                </a:solidFill>
                <a:latin typeface="Calibri"/>
                <a:ea typeface="Calibri"/>
                <a:cs typeface="Calibri"/>
                <a:sym typeface="Calibri"/>
              </a:rPr>
              <a:t>2021 </a:t>
            </a:r>
          </a:p>
          <a:p>
            <a:pPr marL="0" marR="0" lvl="0" indent="0" algn="ctr" rtl="0">
              <a:spcBef>
                <a:spcPts val="0"/>
              </a:spcBef>
              <a:buSzPct val="25000"/>
              <a:buNone/>
            </a:pPr>
            <a:r>
              <a:rPr lang="es-SV" b="1" dirty="0" smtClean="0">
                <a:solidFill>
                  <a:srgbClr val="002060"/>
                </a:solidFill>
                <a:latin typeface="Calibri"/>
                <a:ea typeface="Calibri"/>
                <a:cs typeface="Calibri"/>
                <a:sym typeface="Calibri"/>
              </a:rPr>
              <a:t>actualizado a marzo 2021</a:t>
            </a:r>
            <a:endParaRPr lang="es-SV" sz="2800" b="1" dirty="0">
              <a:solidFill>
                <a:srgbClr val="002060"/>
              </a:solidFill>
              <a:latin typeface="Calibri"/>
              <a:ea typeface="Calibri"/>
              <a:cs typeface="Calibri"/>
              <a:sym typeface="Calibri"/>
            </a:endParaRPr>
          </a:p>
        </p:txBody>
      </p:sp>
      <p:sp>
        <p:nvSpPr>
          <p:cNvPr id="2" name="1 Marcador de número de diapositiva"/>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b="0" i="0" u="none" strike="noStrike" cap="none" smtClean="0">
                <a:solidFill>
                  <a:srgbClr val="888888"/>
                </a:solidFill>
                <a:latin typeface="Calibri"/>
                <a:ea typeface="Calibri"/>
                <a:cs typeface="Calibri"/>
                <a:sym typeface="Calibri"/>
              </a:rPr>
              <a:t>1</a:t>
            </a:fld>
            <a:endParaRPr lang="es-SV" sz="900" b="0" i="0" u="none" strike="noStrike" cap="none" dirty="0">
              <a:solidFill>
                <a:srgbClr val="888888"/>
              </a:solidFill>
              <a:latin typeface="Calibri"/>
              <a:ea typeface="Calibri"/>
              <a:cs typeface="Calibri"/>
              <a:sym typeface="Calibri"/>
            </a:endParaRPr>
          </a:p>
        </p:txBody>
      </p:sp>
      <p:sp>
        <p:nvSpPr>
          <p:cNvPr id="3" name="CuadroTexto 2"/>
          <p:cNvSpPr txBox="1"/>
          <p:nvPr/>
        </p:nvSpPr>
        <p:spPr>
          <a:xfrm>
            <a:off x="2144592" y="5782371"/>
            <a:ext cx="4808422" cy="577081"/>
          </a:xfrm>
          <a:prstGeom prst="rect">
            <a:avLst/>
          </a:prstGeom>
          <a:solidFill>
            <a:schemeClr val="accent2">
              <a:lumMod val="20000"/>
              <a:lumOff val="80000"/>
            </a:schemeClr>
          </a:solidFill>
          <a:ln w="3175">
            <a:solidFill>
              <a:schemeClr val="tx1"/>
            </a:solidFill>
          </a:ln>
        </p:spPr>
        <p:txBody>
          <a:bodyPr wrap="square" rtlCol="0">
            <a:spAutoFit/>
          </a:bodyPr>
          <a:lstStyle/>
          <a:p>
            <a:pPr algn="just"/>
            <a:r>
              <a:rPr lang="es-SV" sz="1050" b="1" dirty="0" smtClean="0">
                <a:solidFill>
                  <a:srgbClr val="002060"/>
                </a:solidFill>
              </a:rPr>
              <a:t>NOTA: para facilitar la búsqueda de información por cada unidad organizativa, vaya a </a:t>
            </a:r>
            <a:r>
              <a:rPr lang="es-SV" sz="1050" b="1" u="sng" dirty="0" smtClean="0">
                <a:solidFill>
                  <a:srgbClr val="002060"/>
                </a:solidFill>
              </a:rPr>
              <a:t>modo de presentación </a:t>
            </a:r>
            <a:r>
              <a:rPr lang="es-SV" sz="1050" b="1" dirty="0" smtClean="0">
                <a:solidFill>
                  <a:srgbClr val="002060"/>
                </a:solidFill>
              </a:rPr>
              <a:t>en la parte inferior derecha de su computador, porque tiene hipervínculos. Gracias! </a:t>
            </a:r>
            <a:endParaRPr lang="es-SV" sz="1050" b="1" dirty="0">
              <a:solidFill>
                <a:srgbClr val="00206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925" y="366252"/>
            <a:ext cx="2470891" cy="1123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1262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71600" y="908720"/>
            <a:ext cx="6984776" cy="4835170"/>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OFCINA DE POLÍTICAS Y PLANIFICACION SECTORIAL </a:t>
            </a:r>
            <a:r>
              <a:rPr lang="es-SV" b="1" kern="0" dirty="0" smtClean="0">
                <a:solidFill>
                  <a:srgbClr val="000099"/>
                </a:solidFill>
                <a:ea typeface="Times New Roman" panose="02020603050405020304" pitchFamily="18" charset="0"/>
                <a:cs typeface="Calibri" panose="020F0502020204030204" pitchFamily="34" charset="0"/>
                <a:sym typeface="Arial"/>
              </a:rPr>
              <a:t>– OPPS </a:t>
            </a:r>
            <a:r>
              <a:rPr lang="es-SV" sz="1400" b="1" kern="0" dirty="0" smtClean="0">
                <a:solidFill>
                  <a:srgbClr val="000099"/>
                </a:solidFill>
                <a:ea typeface="Times New Roman" panose="02020603050405020304" pitchFamily="18" charset="0"/>
                <a:cs typeface="Calibri" panose="020F0502020204030204" pitchFamily="34" charset="0"/>
                <a:sym typeface="Arial"/>
              </a:rPr>
              <a:t>(continuación)</a:t>
            </a: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600" u="sng" kern="0" dirty="0">
                <a:solidFill>
                  <a:srgbClr val="000000"/>
                </a:solidFill>
                <a:ea typeface="Times New Roman" panose="02020603050405020304" pitchFamily="18" charset="0"/>
                <a:cs typeface="Calibri" panose="020F0502020204030204" pitchFamily="34" charset="0"/>
                <a:sym typeface="Arial"/>
              </a:rPr>
              <a:t>de Planificación y Proyectos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de División: </a:t>
            </a:r>
            <a:r>
              <a:rPr lang="es-SV" sz="1600" i="1" dirty="0">
                <a:latin typeface="Calibri" panose="020F0502020204030204" pitchFamily="34" charset="0"/>
                <a:ea typeface="Times New Roman" panose="02020603050405020304" pitchFamily="18" charset="0"/>
                <a:cs typeface="Calibri" panose="020F0502020204030204" pitchFamily="34" charset="0"/>
              </a:rPr>
              <a:t>Juan Santos Quintanilla </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Fortalecer </a:t>
            </a:r>
            <a:r>
              <a:rPr lang="es-SV" sz="1600" kern="0" dirty="0">
                <a:solidFill>
                  <a:srgbClr val="000000"/>
                </a:solidFill>
                <a:ea typeface="Times New Roman" panose="02020603050405020304" pitchFamily="18" charset="0"/>
                <a:cs typeface="Calibri" panose="020F0502020204030204" pitchFamily="34" charset="0"/>
                <a:sym typeface="Arial"/>
              </a:rPr>
              <a:t>la capacidad institucional del MAG y sus dependencias, para la instrumentalización y operación del ciclo de planificación y proyectos sectoriales en el marco de las políticas y estrategias de desarrollo del sector Agropecuario, forestal, pesquero y acuícola.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División de Seguimiento y Evaluación</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de División: </a:t>
            </a:r>
            <a:r>
              <a:rPr lang="es-SV" sz="1600" i="1" dirty="0">
                <a:latin typeface="Calibri" panose="020F0502020204030204" pitchFamily="34" charset="0"/>
                <a:ea typeface="Times New Roman" panose="02020603050405020304" pitchFamily="18" charset="0"/>
                <a:cs typeface="Calibri" panose="020F0502020204030204" pitchFamily="34" charset="0"/>
              </a:rPr>
              <a:t>Sussy Rodríguez de Zura (a partir de agosto de 2020</a:t>
            </a:r>
            <a:r>
              <a:rPr lang="es-SV" sz="1600" i="1" dirty="0" smtClean="0">
                <a:latin typeface="Calibri" panose="020F0502020204030204" pitchFamily="34" charset="0"/>
                <a:ea typeface="Times New Roman" panose="02020603050405020304" pitchFamily="18" charset="0"/>
                <a:cs typeface="Calibri" panose="020F0502020204030204" pitchFamily="34" charset="0"/>
              </a:rPr>
              <a:t>)</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Coordinar </a:t>
            </a:r>
            <a:r>
              <a:rPr lang="es-SV" sz="1600" kern="0" dirty="0">
                <a:solidFill>
                  <a:srgbClr val="000000"/>
                </a:solidFill>
                <a:ea typeface="Times New Roman" panose="02020603050405020304" pitchFamily="18" charset="0"/>
                <a:cs typeface="Calibri" panose="020F0502020204030204" pitchFamily="34" charset="0"/>
                <a:sym typeface="Arial"/>
              </a:rPr>
              <a:t>la implementación de metodologías apropiadas para el desarrollo, elaboración y funcionamiento de los sistemas de seguimiento evaluación e información de planes, programas y proyectos que contribuya a mejor el desempeño y facilite la toma oportuna de decisiones.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3170729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3548" y="1099901"/>
            <a:ext cx="8136904" cy="4941353"/>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UNIDAD AMBIENTAL SECTORIAL - UAS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Coordinador de la Unidad Ambiental </a:t>
            </a:r>
            <a:r>
              <a:rPr lang="es-SV" sz="1600" kern="0" dirty="0" smtClean="0">
                <a:solidFill>
                  <a:srgbClr val="000000"/>
                </a:solidFill>
                <a:ea typeface="Times New Roman" panose="02020603050405020304" pitchFamily="18" charset="0"/>
                <a:cs typeface="Calibri" panose="020F0502020204030204" pitchFamily="34" charset="0"/>
                <a:sym typeface="Arial"/>
              </a:rPr>
              <a:t>Sectorial:</a:t>
            </a:r>
            <a:r>
              <a:rPr lang="es-SV" sz="1600" kern="0" dirty="0">
                <a:solidFill>
                  <a:srgbClr val="000000"/>
                </a:solidFill>
                <a:ea typeface="Times New Roman" panose="02020603050405020304" pitchFamily="18" charset="0"/>
                <a:cs typeface="Calibri" panose="020F0502020204030204" pitchFamily="34" charset="0"/>
                <a:sym typeface="Arial"/>
              </a:rPr>
              <a:t>	</a:t>
            </a:r>
            <a:r>
              <a:rPr lang="es-SV" sz="1600" b="1" dirty="0" smtClean="0">
                <a:latin typeface="Calibri" panose="020F0502020204030204" pitchFamily="34" charset="0"/>
                <a:ea typeface="Times New Roman" panose="02020603050405020304" pitchFamily="18" charset="0"/>
                <a:cs typeface="Calibri" panose="020F0502020204030204" pitchFamily="34" charset="0"/>
              </a:rPr>
              <a:t>JOSÉ </a:t>
            </a:r>
            <a:r>
              <a:rPr lang="es-SV" sz="1600" b="1" dirty="0">
                <a:latin typeface="Calibri" panose="020F0502020204030204" pitchFamily="34" charset="0"/>
                <a:ea typeface="Times New Roman" panose="02020603050405020304" pitchFamily="18" charset="0"/>
                <a:cs typeface="Calibri" panose="020F0502020204030204" pitchFamily="34" charset="0"/>
              </a:rPr>
              <a:t>ENRIQUE CABRERA </a:t>
            </a:r>
            <a:r>
              <a:rPr lang="es-SV" sz="1600" b="1" dirty="0" smtClean="0">
                <a:latin typeface="Calibri" panose="020F0502020204030204" pitchFamily="34" charset="0"/>
                <a:ea typeface="Times New Roman" panose="02020603050405020304" pitchFamily="18" charset="0"/>
                <a:cs typeface="Calibri" panose="020F0502020204030204" pitchFamily="34" charset="0"/>
              </a:rPr>
              <a:t>AVELAR</a:t>
            </a:r>
            <a:endParaRPr lang="es-SV" sz="16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FUNCIONES: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Asesorar la incorporación del enfoque de gestión ambiental en la formulación, ejecución, seguimiento y evaluación de políticas, planes, programas, proyectos y acciones; con el fin de orientar la gestión institucional hacia el desarrollo sostenible del sector agropecuario, forestal, pesquero y acuícola.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N°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1 h</a:t>
            </a:r>
            <a:r>
              <a:rPr lang="es-SV" sz="1600" kern="0" dirty="0" smtClean="0">
                <a:solidFill>
                  <a:srgbClr val="000000"/>
                </a:solidFill>
                <a:ea typeface="Times New Roman" panose="02020603050405020304" pitchFamily="18" charset="0"/>
                <a:cs typeface="Calibri" panose="020F0502020204030204" pitchFamily="34" charset="0"/>
                <a:sym typeface="Arial"/>
              </a:rPr>
              <a:t>ombre</a:t>
            </a: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1 Mujer</a:t>
            </a:r>
          </a:p>
          <a:p>
            <a:pPr algn="just">
              <a:lnSpc>
                <a:spcPct val="115000"/>
              </a:lnSpc>
            </a:pP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No </a:t>
            </a:r>
            <a:r>
              <a:rPr lang="es-SV" sz="1600" kern="0" dirty="0" smtClean="0">
                <a:solidFill>
                  <a:srgbClr val="000000"/>
                </a:solidFill>
                <a:ea typeface="Times New Roman" panose="02020603050405020304" pitchFamily="18" charset="0"/>
                <a:cs typeface="Calibri" panose="020F0502020204030204" pitchFamily="34" charset="0"/>
                <a:sym typeface="Arial"/>
              </a:rPr>
              <a:t>se registra estructura </a:t>
            </a:r>
            <a:r>
              <a:rPr lang="es-SV" sz="1600" kern="0" dirty="0">
                <a:solidFill>
                  <a:srgbClr val="000000"/>
                </a:solidFill>
                <a:ea typeface="Times New Roman" panose="02020603050405020304" pitchFamily="18" charset="0"/>
                <a:cs typeface="Calibri" panose="020F0502020204030204" pitchFamily="34" charset="0"/>
                <a:sym typeface="Arial"/>
              </a:rPr>
              <a:t>interna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390638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1383053"/>
            <a:ext cx="7920880" cy="4091889"/>
          </a:xfrm>
          <a:prstGeom prst="rect">
            <a:avLst/>
          </a:prstGeom>
        </p:spPr>
        <p:txBody>
          <a:bodyPr wrap="square">
            <a:spAutoFit/>
          </a:bodyPr>
          <a:lstStyle/>
          <a:p>
            <a:pPr algn="just">
              <a:lnSpc>
                <a:spcPct val="115000"/>
              </a:lnSpc>
            </a:pPr>
            <a:r>
              <a:rPr lang="es-SV" sz="2000" b="1" kern="0" dirty="0">
                <a:solidFill>
                  <a:srgbClr val="000099"/>
                </a:solidFill>
                <a:ea typeface="Times New Roman" panose="02020603050405020304" pitchFamily="18" charset="0"/>
                <a:cs typeface="Calibri" panose="020F0502020204030204" pitchFamily="34" charset="0"/>
                <a:sym typeface="Arial"/>
              </a:rPr>
              <a:t>UNIDAD DE GENERO </a:t>
            </a:r>
            <a:r>
              <a:rPr lang="es-SV" sz="2000" b="1" kern="0" dirty="0" err="1" smtClean="0">
                <a:solidFill>
                  <a:srgbClr val="000099"/>
                </a:solidFill>
                <a:ea typeface="Times New Roman" panose="02020603050405020304" pitchFamily="18" charset="0"/>
                <a:cs typeface="Calibri" panose="020F0502020204030204" pitchFamily="34" charset="0"/>
                <a:sym typeface="Arial"/>
              </a:rPr>
              <a:t>UG</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Encargada de la Unidad de Género:	</a:t>
            </a:r>
            <a:r>
              <a:rPr lang="es-SV" sz="1600" dirty="0">
                <a:latin typeface="Calibri" panose="020F0502020204030204" pitchFamily="34" charset="0"/>
                <a:ea typeface="Times New Roman" panose="02020603050405020304" pitchFamily="18" charset="0"/>
                <a:cs typeface="Calibri" panose="020F0502020204030204" pitchFamily="34" charset="0"/>
              </a:rPr>
              <a:t> Jeannette del Carmen Amaya de Vásquez </a:t>
            </a: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FUNCIONES</a:t>
            </a:r>
            <a:r>
              <a:rPr lang="es-SV" sz="1600" b="1" kern="0" dirty="0">
                <a:solidFill>
                  <a:srgbClr val="000000"/>
                </a:solidFill>
                <a:ea typeface="Times New Roman" panose="02020603050405020304" pitchFamily="18" charset="0"/>
                <a:cs typeface="Calibri" panose="020F0502020204030204" pitchFamily="34" charset="0"/>
                <a:sym typeface="Arial"/>
              </a:rPr>
              <a:t>:</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Promover y asesorar la transversalizacion del enfoque de género, en las políticas, planes, programas, proyectos y acciones del Ministerio de Agricultura y Ganadería.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x-none"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N°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2</a:t>
            </a:r>
            <a:r>
              <a:rPr lang="es-SV" sz="1600" kern="0" dirty="0" smtClean="0">
                <a:solidFill>
                  <a:srgbClr val="000000"/>
                </a:solidFill>
                <a:ea typeface="Times New Roman" panose="02020603050405020304" pitchFamily="18" charset="0"/>
                <a:cs typeface="Calibri" panose="020F0502020204030204" pitchFamily="34" charset="0"/>
                <a:sym typeface="Arial"/>
              </a:rPr>
              <a:t> 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No </a:t>
            </a:r>
            <a:r>
              <a:rPr lang="es-SV" sz="1600" kern="0" dirty="0" smtClean="0">
                <a:solidFill>
                  <a:srgbClr val="000000"/>
                </a:solidFill>
                <a:ea typeface="Times New Roman" panose="02020603050405020304" pitchFamily="18" charset="0"/>
                <a:cs typeface="Calibri" panose="020F0502020204030204" pitchFamily="34" charset="0"/>
                <a:sym typeface="Arial"/>
              </a:rPr>
              <a:t>se registra estructura </a:t>
            </a:r>
            <a:r>
              <a:rPr lang="es-SV" sz="1600" kern="0" dirty="0">
                <a:solidFill>
                  <a:srgbClr val="000000"/>
                </a:solidFill>
                <a:ea typeface="Times New Roman" panose="02020603050405020304" pitchFamily="18" charset="0"/>
                <a:cs typeface="Calibri" panose="020F0502020204030204" pitchFamily="34" charset="0"/>
                <a:sym typeface="Arial"/>
              </a:rPr>
              <a:t>interna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428307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92015"/>
            <a:ext cx="7992888" cy="6392519"/>
          </a:xfrm>
          <a:prstGeom prst="rect">
            <a:avLst/>
          </a:prstGeom>
        </p:spPr>
        <p:txBody>
          <a:bodyPr wrap="square">
            <a:spAutoFit/>
          </a:bodyPr>
          <a:lstStyle/>
          <a:p>
            <a:pPr lvl="0" algn="just">
              <a:lnSpc>
                <a:spcPct val="115000"/>
              </a:lnSpc>
            </a:pPr>
            <a:r>
              <a:rPr lang="es-SV" sz="20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OFICINA FINANCIERA INSTITUCIONAL - OFI </a:t>
            </a:r>
            <a:endParaRPr lang="es-SV"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Director Oficina Financiera </a:t>
            </a:r>
            <a:r>
              <a:rPr lang="es-SV" sz="1600" dirty="0" smtClean="0">
                <a:latin typeface="Calibri" panose="020F0502020204030204" pitchFamily="34" charset="0"/>
                <a:ea typeface="Times New Roman" panose="02020603050405020304" pitchFamily="18" charset="0"/>
                <a:cs typeface="Calibri" panose="020F0502020204030204" pitchFamily="34" charset="0"/>
              </a:rPr>
              <a:t>Institucional:</a:t>
            </a:r>
            <a:r>
              <a:rPr lang="es-SV" sz="1600" b="1" dirty="0">
                <a:latin typeface="Calibri" panose="020F0502020204030204" pitchFamily="34" charset="0"/>
                <a:ea typeface="Times New Roman" panose="02020603050405020304" pitchFamily="18" charset="0"/>
                <a:cs typeface="Calibri" panose="020F0502020204030204" pitchFamily="34" charset="0"/>
              </a:rPr>
              <a:t> DAVID ALONSO ARTEAGA ZAMORA (a partir de sept 2020)</a:t>
            </a:r>
            <a:endParaRPr lang="es-SV" sz="16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Planificar, dirigir, controlar, gestionar y supervisar las actividades financieras y administrativas del ciclo presupuestario institucional de acuerdo a la normativa SAFI y por el Ministerio de Hacienda.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23 </a:t>
            </a:r>
            <a:r>
              <a:rPr lang="es-SV" sz="1600" dirty="0">
                <a:latin typeface="Calibri" panose="020F0502020204030204" pitchFamily="34" charset="0"/>
                <a:ea typeface="Times New Roman" panose="02020603050405020304" pitchFamily="18" charset="0"/>
                <a:cs typeface="Calibri" panose="020F0502020204030204" pitchFamily="34" charset="0"/>
              </a:rPr>
              <a:t>hombres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26 </a:t>
            </a:r>
            <a:r>
              <a:rPr lang="es-SV" sz="1600" dirty="0">
                <a:latin typeface="Calibri" panose="020F0502020204030204" pitchFamily="34" charset="0"/>
                <a:ea typeface="Times New Roman" panose="02020603050405020304" pitchFamily="18" charset="0"/>
                <a:cs typeface="Calibri" panose="020F0502020204030204" pitchFamily="34" charset="0"/>
              </a:rPr>
              <a:t>mujeres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AREAS DE TRABAJO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u="sng" dirty="0">
                <a:latin typeface="Calibri" panose="020F0502020204030204" pitchFamily="34" charset="0"/>
                <a:ea typeface="Times New Roman" panose="02020603050405020304" pitchFamily="18" charset="0"/>
                <a:cs typeface="Calibri" panose="020F0502020204030204" pitchFamily="34" charset="0"/>
              </a:rPr>
              <a:t>Área de Presupuesto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i="1" dirty="0">
                <a:latin typeface="Calibri" panose="020F0502020204030204" pitchFamily="34" charset="0"/>
                <a:ea typeface="Times New Roman" panose="02020603050405020304" pitchFamily="18" charset="0"/>
                <a:cs typeface="Calibri" panose="020F0502020204030204" pitchFamily="34" charset="0"/>
              </a:rPr>
              <a:t>Jefe de Área de Presupuesto: Daisy Marlene Benavides Alvarenga</a:t>
            </a:r>
            <a:endParaRPr lang="es-SV" sz="1600" i="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Aplicar </a:t>
            </a:r>
            <a:r>
              <a:rPr lang="es-SV" sz="1600" dirty="0">
                <a:latin typeface="Calibri" panose="020F0502020204030204" pitchFamily="34" charset="0"/>
                <a:ea typeface="Times New Roman" panose="02020603050405020304" pitchFamily="18" charset="0"/>
                <a:cs typeface="Calibri" panose="020F0502020204030204" pitchFamily="34" charset="0"/>
              </a:rPr>
              <a:t>normas y procedimientos en la formulación, ejecución, seguimiento, evaluación y cierre del presupuesto anual, definido por el SAFI; vinculando propósitos y recursos para la asignación óptima de los mismos, en función de las prioridades institucionales establecidas.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1940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87624" y="1340768"/>
            <a:ext cx="6336704" cy="4056495"/>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OFICINA FINANCIERA INSTITUCIONAL - OFI </a:t>
            </a:r>
            <a:r>
              <a:rPr lang="es-SV" sz="1400" b="1" kern="0" dirty="0" smtClean="0">
                <a:solidFill>
                  <a:srgbClr val="000099"/>
                </a:solidFill>
                <a:ea typeface="Times New Roman" panose="02020603050405020304" pitchFamily="18" charset="0"/>
                <a:cs typeface="Calibri" panose="020F0502020204030204" pitchFamily="34" charset="0"/>
                <a:sym typeface="Arial"/>
              </a:rPr>
              <a:t>(continuación)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Área </a:t>
            </a:r>
            <a:r>
              <a:rPr lang="es-SV" sz="1600" u="sng" kern="0" dirty="0">
                <a:solidFill>
                  <a:srgbClr val="000000"/>
                </a:solidFill>
                <a:ea typeface="Times New Roman" panose="02020603050405020304" pitchFamily="18" charset="0"/>
                <a:cs typeface="Calibri" panose="020F0502020204030204" pitchFamily="34" charset="0"/>
                <a:sym typeface="Arial"/>
              </a:rPr>
              <a:t>de Tesorería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Área de Tesorería: </a:t>
            </a:r>
            <a:r>
              <a:rPr lang="es-SV" sz="1600" i="1" dirty="0">
                <a:latin typeface="Calibri" panose="020F0502020204030204" pitchFamily="34" charset="0"/>
                <a:ea typeface="Times New Roman" panose="02020603050405020304" pitchFamily="18" charset="0"/>
                <a:cs typeface="Calibri" panose="020F0502020204030204" pitchFamily="34" charset="0"/>
              </a:rPr>
              <a:t>Teresa Elizabeth Uribe Hernández</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Gestionar </a:t>
            </a:r>
            <a:r>
              <a:rPr lang="es-SV" sz="1600" kern="0" dirty="0">
                <a:solidFill>
                  <a:srgbClr val="000000"/>
                </a:solidFill>
                <a:ea typeface="Times New Roman" panose="02020603050405020304" pitchFamily="18" charset="0"/>
                <a:cs typeface="Calibri" panose="020F0502020204030204" pitchFamily="34" charset="0"/>
                <a:sym typeface="Arial"/>
              </a:rPr>
              <a:t>oportunamente las transferencias de fondos, a la cuenta corriente institucional subsidiaria del Tesoro Público, para facilitar la ejecución equilibrada del gasto y el logro de los objetivos del MAG</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Área de Contabilidad</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Área de Contabilidad: </a:t>
            </a:r>
            <a:r>
              <a:rPr lang="es-SV" sz="1600" i="1" dirty="0">
                <a:latin typeface="Calibri" panose="020F0502020204030204" pitchFamily="34" charset="0"/>
                <a:ea typeface="Times New Roman" panose="02020603050405020304" pitchFamily="18" charset="0"/>
                <a:cs typeface="Calibri" panose="020F0502020204030204" pitchFamily="34" charset="0"/>
              </a:rPr>
              <a:t>Nora Guadalupe García de Vásquez</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Realizar </a:t>
            </a:r>
            <a:r>
              <a:rPr lang="es-SV" sz="1600" kern="0" dirty="0">
                <a:solidFill>
                  <a:srgbClr val="000000"/>
                </a:solidFill>
                <a:ea typeface="Times New Roman" panose="02020603050405020304" pitchFamily="18" charset="0"/>
                <a:cs typeface="Calibri" panose="020F0502020204030204" pitchFamily="34" charset="0"/>
                <a:sym typeface="Arial"/>
              </a:rPr>
              <a:t>el registro de las actividades económicas del MAG, generando los reportes tanto contables como presupuestarios y realizar el análisis e interpretación de los estados financieros, para la toma de decisiones. Jefe Área de Contabilidad: Nora Guadalupe García de Vásquez</a:t>
            </a:r>
            <a:endParaRPr lang="es-SV" sz="1600" kern="0" dirty="0">
              <a:solidFill>
                <a:srgbClr val="000000"/>
              </a:solidFill>
              <a:latin typeface="Arial"/>
              <a:cs typeface="Arial"/>
              <a:sym typeface="Arial"/>
            </a:endParaRPr>
          </a:p>
        </p:txBody>
      </p:sp>
    </p:spTree>
    <p:extLst>
      <p:ext uri="{BB962C8B-B14F-4D97-AF65-F5344CB8AC3E}">
        <p14:creationId xmlns:p14="http://schemas.microsoft.com/office/powerpoint/2010/main" val="15847127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9532" y="409712"/>
            <a:ext cx="8424936" cy="6321731"/>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OFICINA GENERAL DE ADMINISTRACIÓN - OGA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Director Oficina </a:t>
            </a:r>
            <a:r>
              <a:rPr lang="es-SV" sz="1600" kern="0" dirty="0" smtClean="0">
                <a:solidFill>
                  <a:srgbClr val="000000"/>
                </a:solidFill>
                <a:ea typeface="Times New Roman" panose="02020603050405020304" pitchFamily="18" charset="0"/>
                <a:cs typeface="Calibri" panose="020F0502020204030204" pitchFamily="34" charset="0"/>
                <a:sym typeface="Arial"/>
              </a:rPr>
              <a:t>General de Administración:	</a:t>
            </a:r>
            <a:r>
              <a:rPr lang="es-SV" sz="1600" b="1" dirty="0">
                <a:latin typeface="Calibri" panose="020F0502020204030204" pitchFamily="34" charset="0"/>
                <a:ea typeface="Times New Roman" panose="02020603050405020304" pitchFamily="18" charset="0"/>
                <a:cs typeface="Calibri" panose="020F0502020204030204" pitchFamily="34" charset="0"/>
              </a:rPr>
              <a:t>PETRONILA GUZMAN CABEZAS (de AGO 2020 a la fecha</a:t>
            </a:r>
            <a:r>
              <a:rPr lang="es-SV" sz="1600" b="1" dirty="0" smtClean="0">
                <a:latin typeface="Calibri" panose="020F0502020204030204" pitchFamily="34" charset="0"/>
                <a:ea typeface="Times New Roman" panose="02020603050405020304" pitchFamily="18" charset="0"/>
                <a:cs typeface="Calibri" panose="020F0502020204030204" pitchFamily="34" charset="0"/>
              </a:rPr>
              <a:t>)</a:t>
            </a:r>
            <a:endParaRPr lang="es-SV" sz="16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FUNCIONES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Impulsar procesos de desarrollo humano, tecnológico, administrativo y organizacional; administrar los recursos humanos, materiales y de tecnologías de información del Ministerio; así como proveer los servicios necesarios para la gestión y prestación de servicios eficientes de calidad.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N°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161 </a:t>
            </a:r>
            <a:r>
              <a:rPr lang="es-SV" sz="1600" kern="0" dirty="0">
                <a:solidFill>
                  <a:srgbClr val="000000"/>
                </a:solidFill>
                <a:ea typeface="Times New Roman" panose="02020603050405020304" pitchFamily="18" charset="0"/>
                <a:cs typeface="Calibri" panose="020F0502020204030204" pitchFamily="34" charset="0"/>
                <a:sym typeface="Arial"/>
              </a:rPr>
              <a:t>hombres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68 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Unidad de Gestión Documental y Archivo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Oficial de Gestión Documental y Archivos: </a:t>
            </a:r>
            <a:r>
              <a:rPr lang="es-SV" sz="1600" i="1" dirty="0">
                <a:latin typeface="Calibri" panose="020F0502020204030204" pitchFamily="34" charset="0"/>
                <a:ea typeface="Times New Roman" panose="02020603050405020304" pitchFamily="18" charset="0"/>
                <a:cs typeface="Calibri" panose="020F0502020204030204" pitchFamily="34" charset="0"/>
              </a:rPr>
              <a:t>Elisa Magdalena </a:t>
            </a:r>
            <a:r>
              <a:rPr lang="es-SV" sz="1600" i="1" dirty="0" smtClean="0">
                <a:latin typeface="Calibri" panose="020F0502020204030204" pitchFamily="34" charset="0"/>
                <a:ea typeface="Times New Roman" panose="02020603050405020304" pitchFamily="18" charset="0"/>
                <a:cs typeface="Calibri" panose="020F0502020204030204" pitchFamily="34" charset="0"/>
              </a:rPr>
              <a:t>Mejía</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Funciones</a:t>
            </a:r>
            <a:r>
              <a:rPr lang="es-SV" sz="1600" kern="0" dirty="0">
                <a:solidFill>
                  <a:srgbClr val="000000"/>
                </a:solidFill>
                <a:ea typeface="Times New Roman" panose="02020603050405020304" pitchFamily="18" charset="0"/>
                <a:cs typeface="Calibri" panose="020F0502020204030204" pitchFamily="34" charset="0"/>
                <a:sym typeface="Arial"/>
              </a:rPr>
              <a:t>: Elaborar y proponer instrumentos administrativos, que faciliten la adecuada administración, organización, catalogación, conservación de y protección de la información de acuerdo con su naturaleza, que permita la consulta directa de los usuarios, colaborar en la capacitación del personal en técnicas de archivística</a:t>
            </a:r>
            <a:r>
              <a:rPr lang="es-SV" sz="1600" kern="0" dirty="0" smtClean="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495216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204014"/>
            <a:ext cx="8352928" cy="6082691"/>
          </a:xfrm>
          <a:prstGeom prst="rect">
            <a:avLst/>
          </a:prstGeom>
        </p:spPr>
        <p:txBody>
          <a:bodyPr wrap="square">
            <a:spAutoFit/>
          </a:bodyPr>
          <a:lstStyle/>
          <a:p>
            <a:pPr algn="just">
              <a:lnSpc>
                <a:spcPct val="115000"/>
              </a:lnSpc>
            </a:pPr>
            <a:endParaRPr lang="es-SV" sz="2000" b="1" kern="0" dirty="0" smtClean="0">
              <a:solidFill>
                <a:srgbClr val="000099"/>
              </a:solidFill>
              <a:ea typeface="Times New Roman" panose="02020603050405020304" pitchFamily="18" charset="0"/>
              <a:cs typeface="Calibri" panose="020F0502020204030204" pitchFamily="34" charset="0"/>
              <a:sym typeface="Arial"/>
            </a:endParaRPr>
          </a:p>
          <a:p>
            <a:pPr algn="just">
              <a:lnSpc>
                <a:spcPct val="115000"/>
              </a:lnSpc>
            </a:pPr>
            <a:r>
              <a:rPr lang="es-SV" sz="2000" b="1" kern="0" dirty="0" smtClean="0">
                <a:solidFill>
                  <a:srgbClr val="000099"/>
                </a:solidFill>
                <a:ea typeface="Times New Roman" panose="02020603050405020304" pitchFamily="18" charset="0"/>
                <a:cs typeface="Calibri" panose="020F0502020204030204" pitchFamily="34" charset="0"/>
                <a:sym typeface="Arial"/>
              </a:rPr>
              <a:t>OFICINA </a:t>
            </a:r>
            <a:r>
              <a:rPr lang="es-SV" sz="2000" b="1" kern="0" dirty="0">
                <a:solidFill>
                  <a:srgbClr val="000099"/>
                </a:solidFill>
                <a:ea typeface="Times New Roman" panose="02020603050405020304" pitchFamily="18" charset="0"/>
                <a:cs typeface="Calibri" panose="020F0502020204030204" pitchFamily="34" charset="0"/>
                <a:sym typeface="Arial"/>
              </a:rPr>
              <a:t>GENERAL DE ADMINISTRACIÓN - OGA </a:t>
            </a:r>
            <a:r>
              <a:rPr lang="es-SV" sz="1400" b="1" kern="0" dirty="0" smtClean="0">
                <a:solidFill>
                  <a:srgbClr val="000099"/>
                </a:solidFill>
                <a:ea typeface="Times New Roman" panose="02020603050405020304" pitchFamily="18" charset="0"/>
                <a:cs typeface="Calibri" panose="020F0502020204030204" pitchFamily="34" charset="0"/>
                <a:sym typeface="Arial"/>
              </a:rPr>
              <a:t>(continuación parte 1)</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6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600" u="sng" kern="0" dirty="0">
                <a:solidFill>
                  <a:srgbClr val="000000"/>
                </a:solidFill>
                <a:ea typeface="Times New Roman" panose="02020603050405020304" pitchFamily="18" charset="0"/>
                <a:cs typeface="Calibri" panose="020F0502020204030204" pitchFamily="34" charset="0"/>
                <a:sym typeface="Arial"/>
              </a:rPr>
              <a:t>de Logística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División de Logística: </a:t>
            </a:r>
            <a:r>
              <a:rPr lang="es-SV" sz="1600" i="1" dirty="0">
                <a:latin typeface="Calibri" panose="020F0502020204030204" pitchFamily="34" charset="0"/>
                <a:ea typeface="Times New Roman" panose="02020603050405020304" pitchFamily="18" charset="0"/>
                <a:cs typeface="Calibri" panose="020F0502020204030204" pitchFamily="34" charset="0"/>
              </a:rPr>
              <a:t>Elmer Eduardo López </a:t>
            </a:r>
            <a:r>
              <a:rPr lang="es-SV" sz="1600" i="1" dirty="0" smtClean="0">
                <a:latin typeface="Calibri" panose="020F0502020204030204" pitchFamily="34" charset="0"/>
                <a:ea typeface="Times New Roman" panose="02020603050405020304" pitchFamily="18" charset="0"/>
                <a:cs typeface="Calibri" panose="020F0502020204030204" pitchFamily="34" charset="0"/>
              </a:rPr>
              <a:t>Bonilla</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Funciones</a:t>
            </a:r>
            <a:r>
              <a:rPr lang="es-SV" sz="1600" kern="0" dirty="0">
                <a:solidFill>
                  <a:srgbClr val="000000"/>
                </a:solidFill>
                <a:ea typeface="Times New Roman" panose="02020603050405020304" pitchFamily="18" charset="0"/>
                <a:cs typeface="Calibri" panose="020F0502020204030204" pitchFamily="34" charset="0"/>
                <a:sym typeface="Arial"/>
              </a:rPr>
              <a:t>:</a:t>
            </a:r>
            <a:r>
              <a:rPr lang="es-SV" sz="1600" kern="0" dirty="0">
                <a:solidFill>
                  <a:srgbClr val="000000"/>
                </a:solidFill>
                <a:ea typeface="Times New Roman" panose="02020603050405020304" pitchFamily="18" charset="0"/>
                <a:cs typeface="Times New Roman" panose="02020603050405020304" pitchFamily="18" charset="0"/>
                <a:sym typeface="Arial"/>
              </a:rPr>
              <a:t> </a:t>
            </a:r>
            <a:r>
              <a:rPr lang="es-SV" sz="1600" kern="0" dirty="0">
                <a:solidFill>
                  <a:srgbClr val="000000"/>
                </a:solidFill>
                <a:ea typeface="Times New Roman" panose="02020603050405020304" pitchFamily="18" charset="0"/>
                <a:cs typeface="Calibri" panose="020F0502020204030204" pitchFamily="34" charset="0"/>
                <a:sym typeface="Arial"/>
              </a:rPr>
              <a:t>Planificar, ejecutar y controlar las actividades logísticas, con el fin de brindar servicios eficientes,  en cuanto a transporte, mantenimiento de la flota vehicular, administración del combustible, seguimiento al control de bienes mueble, inmuebles e intangibles, brindar los servicios generales de mantenimiento de las instalaciones, control de bodegas e insumos, coordinación de la seguridad y vigilancia en la institución.</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spcAft>
                <a:spcPts val="1000"/>
              </a:spcAft>
            </a:pPr>
            <a:endParaRPr lang="es-SV" sz="1600" kern="0" dirty="0">
              <a:solidFill>
                <a:srgbClr val="000000"/>
              </a:solidFill>
              <a:ea typeface="Times New Roman" panose="02020603050405020304" pitchFamily="18" charset="0"/>
              <a:cs typeface="Calibri" panose="020F0502020204030204" pitchFamily="34" charset="0"/>
              <a:sym typeface="Arial"/>
            </a:endParaRPr>
          </a:p>
          <a:p>
            <a:pPr>
              <a:lnSpc>
                <a:spcPct val="115000"/>
              </a:lnSpc>
              <a:spcAft>
                <a:spcPts val="1000"/>
              </a:spcAft>
            </a:pPr>
            <a:r>
              <a:rPr lang="es-SV" sz="16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600" u="sng" kern="0" dirty="0">
                <a:solidFill>
                  <a:srgbClr val="000000"/>
                </a:solidFill>
                <a:ea typeface="Times New Roman" panose="02020603050405020304" pitchFamily="18" charset="0"/>
                <a:cs typeface="Calibri" panose="020F0502020204030204" pitchFamily="34" charset="0"/>
                <a:sym typeface="Arial"/>
              </a:rPr>
              <a:t>de Infraestructura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División de Infraestructura: </a:t>
            </a:r>
            <a:r>
              <a:rPr lang="es-SV" sz="1600" i="1" dirty="0">
                <a:latin typeface="Calibri" panose="020F0502020204030204" pitchFamily="34" charset="0"/>
                <a:ea typeface="Times New Roman" panose="02020603050405020304" pitchFamily="18" charset="0"/>
                <a:cs typeface="Calibri" panose="020F0502020204030204" pitchFamily="34" charset="0"/>
              </a:rPr>
              <a:t>Saúl Roberto Avelar Sánchez</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Coordinar </a:t>
            </a:r>
            <a:r>
              <a:rPr lang="es-SV" sz="1600" kern="0" dirty="0">
                <a:solidFill>
                  <a:srgbClr val="000000"/>
                </a:solidFill>
                <a:ea typeface="Times New Roman" panose="02020603050405020304" pitchFamily="18" charset="0"/>
                <a:cs typeface="Calibri" panose="020F0502020204030204" pitchFamily="34" charset="0"/>
                <a:sym typeface="Arial"/>
              </a:rPr>
              <a:t>el estudio, proyecto, diseño y ejecución de obras civiles, referidas a infraestructura del MAG; gestionar y facilitar su mantenimiento, reparación, mejora y/o rehabilitación, que permita mantener las instalaciones en condiciones óptimas.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199593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3490" y="459858"/>
            <a:ext cx="8239631" cy="6038576"/>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OFICINA GENERAL DE ADMINISTRACIÓN - OGA </a:t>
            </a:r>
            <a:r>
              <a:rPr lang="es-SV" sz="1400" b="1" kern="0" dirty="0">
                <a:solidFill>
                  <a:srgbClr val="000099"/>
                </a:solidFill>
                <a:ea typeface="Times New Roman" panose="02020603050405020304" pitchFamily="18" charset="0"/>
                <a:cs typeface="Calibri" panose="020F0502020204030204" pitchFamily="34" charset="0"/>
                <a:sym typeface="Arial"/>
              </a:rPr>
              <a:t>(continuación parte </a:t>
            </a:r>
            <a:r>
              <a:rPr lang="es-SV" sz="1400" b="1" kern="0" dirty="0" smtClean="0">
                <a:solidFill>
                  <a:srgbClr val="000099"/>
                </a:solidFill>
                <a:ea typeface="Times New Roman" panose="02020603050405020304" pitchFamily="18" charset="0"/>
                <a:cs typeface="Calibri" panose="020F0502020204030204" pitchFamily="34" charset="0"/>
                <a:sym typeface="Arial"/>
              </a:rPr>
              <a:t>2)</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600" u="sng" kern="0" dirty="0">
                <a:solidFill>
                  <a:srgbClr val="000000"/>
                </a:solidFill>
                <a:ea typeface="Times New Roman" panose="02020603050405020304" pitchFamily="18" charset="0"/>
                <a:cs typeface="Calibri" panose="020F0502020204030204" pitchFamily="34" charset="0"/>
                <a:sym typeface="Arial"/>
              </a:rPr>
              <a:t>de Desarrollo Institucional</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División de Desarrollo Institucional: </a:t>
            </a:r>
            <a:r>
              <a:rPr lang="es-SV" sz="1600" i="1" dirty="0">
                <a:latin typeface="Calibri" panose="020F0502020204030204" pitchFamily="34" charset="0"/>
                <a:ea typeface="Times New Roman" panose="02020603050405020304" pitchFamily="18" charset="0"/>
                <a:cs typeface="Calibri" panose="020F0502020204030204" pitchFamily="34" charset="0"/>
              </a:rPr>
              <a:t>Elsa Edith Bernal Silva</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Contribuir </a:t>
            </a:r>
            <a:r>
              <a:rPr lang="es-SV" sz="1600" kern="0" dirty="0">
                <a:solidFill>
                  <a:srgbClr val="000000"/>
                </a:solidFill>
                <a:ea typeface="Times New Roman" panose="02020603050405020304" pitchFamily="18" charset="0"/>
                <a:cs typeface="Calibri" panose="020F0502020204030204" pitchFamily="34" charset="0"/>
                <a:sym typeface="Arial"/>
              </a:rPr>
              <a:t>a la mejora continua del MAG, a través de la facilitación del diseño e implementación de estrategias que permitan elevar su eficacia y eficiencia en su desempeño organizacional; de acuerdo a las políticas generales de modernización de la administración pública</a:t>
            </a:r>
            <a:r>
              <a:rPr lang="es-SV" sz="16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endParaRPr lang="es-ES" sz="16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600" u="sng" kern="0" dirty="0" smtClean="0">
                <a:solidFill>
                  <a:srgbClr val="000000"/>
                </a:solidFill>
                <a:ea typeface="Times New Roman" panose="02020603050405020304" pitchFamily="18" charset="0"/>
                <a:cs typeface="Calibri" panose="020F0502020204030204" pitchFamily="34" charset="0"/>
                <a:sym typeface="Arial"/>
              </a:rPr>
              <a:t>División de Recursos Humanos</a:t>
            </a:r>
          </a:p>
          <a:p>
            <a:pPr algn="just">
              <a:lnSpc>
                <a:spcPct val="115000"/>
              </a:lnSpc>
            </a:pPr>
            <a:r>
              <a:rPr lang="es-ES" sz="1600" i="1" kern="0" dirty="0" smtClean="0">
                <a:solidFill>
                  <a:srgbClr val="000000"/>
                </a:solidFill>
                <a:ea typeface="Times New Roman" panose="02020603050405020304" pitchFamily="18" charset="0"/>
                <a:cs typeface="Calibri" panose="020F0502020204030204" pitchFamily="34" charset="0"/>
                <a:sym typeface="Arial"/>
              </a:rPr>
              <a:t>Jefe División de Recursos Humanos: </a:t>
            </a:r>
            <a:r>
              <a:rPr lang="es-ES" sz="1600" i="1" dirty="0">
                <a:latin typeface="Calibri" panose="020F0502020204030204" pitchFamily="34" charset="0"/>
                <a:ea typeface="Times New Roman" panose="02020603050405020304" pitchFamily="18" charset="0"/>
                <a:cs typeface="Calibri" panose="020F0502020204030204" pitchFamily="34" charset="0"/>
              </a:rPr>
              <a:t>Mayra Beatriz Barahona Santamaría</a:t>
            </a:r>
            <a:endParaRPr lang="es-ES"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600" kern="0" dirty="0" smtClean="0">
                <a:solidFill>
                  <a:srgbClr val="000000"/>
                </a:solidFill>
                <a:cs typeface="Calibri" pitchFamily="34" charset="0"/>
                <a:sym typeface="Arial"/>
              </a:rPr>
              <a:t>Planificar, coordinar y administrar a </a:t>
            </a:r>
            <a:r>
              <a:rPr lang="es-ES" sz="1600" kern="0" dirty="0">
                <a:solidFill>
                  <a:srgbClr val="000000"/>
                </a:solidFill>
                <a:cs typeface="Calibri" pitchFamily="34" charset="0"/>
                <a:sym typeface="Arial"/>
              </a:rPr>
              <a:t>nivel institucional el desarrollo del talento </a:t>
            </a:r>
            <a:r>
              <a:rPr lang="es-ES" sz="1600" kern="0" dirty="0" smtClean="0">
                <a:solidFill>
                  <a:srgbClr val="000000"/>
                </a:solidFill>
                <a:cs typeface="Calibri" pitchFamily="34" charset="0"/>
                <a:sym typeface="Arial"/>
              </a:rPr>
              <a:t>humano; así como proveer </a:t>
            </a:r>
            <a:r>
              <a:rPr lang="es-ES" sz="1600" kern="0" dirty="0">
                <a:solidFill>
                  <a:srgbClr val="000000"/>
                </a:solidFill>
                <a:cs typeface="Calibri" pitchFamily="34" charset="0"/>
                <a:sym typeface="Arial"/>
              </a:rPr>
              <a:t>a los funcionarios y empleados del MAG, los servicios de bienestar laboral; incluyendo atención primaria en salud; de conformidad a la normativa </a:t>
            </a:r>
            <a:r>
              <a:rPr lang="es-ES" sz="1600" kern="0" dirty="0" smtClean="0">
                <a:solidFill>
                  <a:srgbClr val="000000"/>
                </a:solidFill>
                <a:cs typeface="Calibri" pitchFamily="34" charset="0"/>
                <a:sym typeface="Arial"/>
              </a:rPr>
              <a:t>aplicable.</a:t>
            </a:r>
            <a:endParaRPr lang="es-SV" sz="16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Departamento de Atención Administrativa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600" i="1" dirty="0" smtClean="0">
                <a:latin typeface="Calibri" panose="020F0502020204030204" pitchFamily="34" charset="0"/>
                <a:ea typeface="Times New Roman" panose="02020603050405020304" pitchFamily="18" charset="0"/>
                <a:cs typeface="Calibri" panose="020F0502020204030204" pitchFamily="34" charset="0"/>
              </a:rPr>
              <a:t>Jefe: Rogelio </a:t>
            </a:r>
            <a:r>
              <a:rPr lang="es-ES" sz="1600" i="1" dirty="0">
                <a:latin typeface="Calibri" panose="020F0502020204030204" pitchFamily="34" charset="0"/>
                <a:ea typeface="Times New Roman" panose="02020603050405020304" pitchFamily="18" charset="0"/>
                <a:cs typeface="Calibri" panose="020F0502020204030204" pitchFamily="34" charset="0"/>
              </a:rPr>
              <a:t>Elder Guardado </a:t>
            </a:r>
            <a:r>
              <a:rPr lang="es-ES" sz="1600" i="1" dirty="0" smtClean="0">
                <a:latin typeface="Calibri" panose="020F0502020204030204" pitchFamily="34" charset="0"/>
                <a:ea typeface="Times New Roman" panose="02020603050405020304" pitchFamily="18" charset="0"/>
                <a:cs typeface="Calibri" panose="020F0502020204030204" pitchFamily="34" charset="0"/>
              </a:rPr>
              <a:t>López</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Facilitar </a:t>
            </a:r>
            <a:r>
              <a:rPr lang="es-SV" sz="1600" kern="0" dirty="0">
                <a:solidFill>
                  <a:srgbClr val="000000"/>
                </a:solidFill>
                <a:ea typeface="Times New Roman" panose="02020603050405020304" pitchFamily="18" charset="0"/>
                <a:cs typeface="Calibri" panose="020F0502020204030204" pitchFamily="34" charset="0"/>
                <a:sym typeface="Arial"/>
              </a:rPr>
              <a:t>la provisión de los servicios de apoyo interno administrativo y tecnológico informático a las dependencias del Ministerio desconcentradas, bajo las directrices y supervisión de la administración institucional; que permita la eficiente provisión de recursos y condiciones necesarias para la eficiente prestación de servicios en lo relacionado a activo fijo, transporte, combustible, bodega, informática, vigilancia, correspondencia y jardinería.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0699653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99592" y="404664"/>
            <a:ext cx="7272808" cy="6038576"/>
          </a:xfrm>
          <a:prstGeom prst="rect">
            <a:avLst/>
          </a:prstGeom>
        </p:spPr>
        <p:txBody>
          <a:bodyPr wrap="square">
            <a:spAutoFit/>
          </a:bodyPr>
          <a:lstStyle/>
          <a:p>
            <a:pPr algn="just">
              <a:lnSpc>
                <a:spcPct val="115000"/>
              </a:lnSpc>
            </a:pPr>
            <a:r>
              <a:rPr lang="es-SV" sz="1400" b="1" kern="0" dirty="0" smtClean="0">
                <a:solidFill>
                  <a:srgbClr val="000099"/>
                </a:solidFill>
                <a:ea typeface="Times New Roman" panose="02020603050405020304" pitchFamily="18" charset="0"/>
                <a:cs typeface="Calibri" panose="020F0502020204030204" pitchFamily="34" charset="0"/>
                <a:sym typeface="Arial"/>
              </a:rPr>
              <a:t>DIRECCION DE TECNOLOGIAS DE INFORMACIÓN Y TELECOMUNICACIÓNES-DTIC: </a:t>
            </a:r>
            <a:r>
              <a:rPr lang="es-SV" sz="1400" kern="0" dirty="0" smtClean="0">
                <a:solidFill>
                  <a:srgbClr val="000099"/>
                </a:solidFill>
                <a:ea typeface="Times New Roman" panose="02020603050405020304" pitchFamily="18" charset="0"/>
                <a:cs typeface="Calibri" panose="020F0502020204030204" pitchFamily="34" charset="0"/>
                <a:sym typeface="Arial"/>
              </a:rPr>
              <a:t>ver acuerdo de creación en el siguiente sitio web del Portal </a:t>
            </a:r>
            <a:r>
              <a:rPr lang="es-SV" sz="1400" kern="0" dirty="0">
                <a:solidFill>
                  <a:srgbClr val="000099"/>
                </a:solidFill>
                <a:ea typeface="Times New Roman" panose="02020603050405020304" pitchFamily="18" charset="0"/>
                <a:cs typeface="Calibri" panose="020F0502020204030204" pitchFamily="34" charset="0"/>
                <a:sym typeface="Arial"/>
              </a:rPr>
              <a:t>de Transparencia: https://bit.ly/3xKuBXD</a:t>
            </a:r>
            <a:endParaRPr lang="es-SV" sz="1400" b="1" kern="0" dirty="0" smtClean="0">
              <a:solidFill>
                <a:srgbClr val="000099"/>
              </a:solidFill>
              <a:ea typeface="Times New Roman" panose="02020603050405020304" pitchFamily="18" charset="0"/>
              <a:cs typeface="Calibri" panose="020F0502020204030204" pitchFamily="34" charset="0"/>
              <a:sym typeface="Arial"/>
            </a:endParaRPr>
          </a:p>
          <a:p>
            <a:pPr lvl="0" algn="just">
              <a:lnSpc>
                <a:spcPct val="115000"/>
              </a:lnSpc>
            </a:pPr>
            <a:r>
              <a:rPr lang="es-SV" sz="1400" i="1" kern="0" dirty="0" smtClean="0">
                <a:solidFill>
                  <a:srgbClr val="000000"/>
                </a:solidFill>
                <a:ea typeface="Times New Roman" panose="02020603050405020304" pitchFamily="18" charset="0"/>
                <a:cs typeface="Calibri" panose="020F0502020204030204" pitchFamily="34" charset="0"/>
                <a:sym typeface="Arial"/>
              </a:rPr>
              <a:t>Director: </a:t>
            </a:r>
            <a:r>
              <a:rPr lang="es-SV" sz="1400" b="1" i="1" dirty="0">
                <a:solidFill>
                  <a:prstClr val="black"/>
                </a:solidFill>
                <a:ea typeface="Times New Roman" panose="02020603050405020304" pitchFamily="18" charset="0"/>
                <a:cs typeface="Calibri" panose="020F0502020204030204" pitchFamily="34" charset="0"/>
              </a:rPr>
              <a:t>Manolo </a:t>
            </a:r>
            <a:r>
              <a:rPr lang="es-SV" sz="1400" b="1" i="1" dirty="0" err="1">
                <a:solidFill>
                  <a:prstClr val="black"/>
                </a:solidFill>
                <a:ea typeface="Times New Roman" panose="02020603050405020304" pitchFamily="18" charset="0"/>
                <a:cs typeface="Calibri" panose="020F0502020204030204" pitchFamily="34" charset="0"/>
              </a:rPr>
              <a:t>Romer</a:t>
            </a:r>
            <a:r>
              <a:rPr lang="es-SV" sz="1400" b="1" i="1" dirty="0">
                <a:solidFill>
                  <a:prstClr val="black"/>
                </a:solidFill>
                <a:ea typeface="Times New Roman" panose="02020603050405020304" pitchFamily="18" charset="0"/>
                <a:cs typeface="Calibri" panose="020F0502020204030204" pitchFamily="34" charset="0"/>
              </a:rPr>
              <a:t> Aguirre</a:t>
            </a:r>
            <a:endParaRPr lang="es-SV" sz="1400" b="1" i="1" kern="0" dirty="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Coordinar la administración y desarrollo de la tecnología de información y comunicaciones del MAG, para mejorar y facilitar los procesos administrativos y operativos que permitan la optimización y calidad en los servicios.</a:t>
            </a:r>
            <a:r>
              <a:rPr lang="es-SV" sz="1400" b="1" kern="0" dirty="0">
                <a:solidFill>
                  <a:srgbClr val="000000"/>
                </a:solidFill>
                <a:ea typeface="Times New Roman" panose="02020603050405020304" pitchFamily="18" charset="0"/>
                <a:cs typeface="Calibri" panose="020F0502020204030204" pitchFamily="34" charset="0"/>
                <a:sym typeface="Arial"/>
              </a:rPr>
              <a:t> </a:t>
            </a:r>
          </a:p>
          <a:p>
            <a:pPr lvl="0"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a:t>
            </a:r>
            <a:r>
              <a:rPr lang="es-SV" sz="1400" b="1" kern="0" dirty="0" smtClean="0">
                <a:solidFill>
                  <a:srgbClr val="000000"/>
                </a:solidFill>
                <a:ea typeface="Times New Roman" panose="02020603050405020304" pitchFamily="18" charset="0"/>
                <a:cs typeface="Calibri" panose="020F0502020204030204" pitchFamily="34" charset="0"/>
                <a:sym typeface="Arial"/>
              </a:rPr>
              <a:t>EMPLEADOS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18 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6 </a:t>
            </a:r>
            <a:r>
              <a:rPr lang="es-SV" sz="1400" kern="0" dirty="0" smtClean="0">
                <a:solidFill>
                  <a:srgbClr val="000000"/>
                </a:solidFill>
                <a:ea typeface="Times New Roman" panose="02020603050405020304" pitchFamily="18" charset="0"/>
                <a:cs typeface="Calibri" panose="020F0502020204030204" pitchFamily="34" charset="0"/>
                <a:sym typeface="Arial"/>
              </a:rPr>
              <a:t>mujeres</a:t>
            </a:r>
          </a:p>
          <a:p>
            <a:pPr lvl="0" algn="just">
              <a:lnSpc>
                <a:spcPct val="115000"/>
              </a:lnSpc>
            </a:pPr>
            <a:r>
              <a:rPr lang="es-ES" sz="1400" kern="0" dirty="0" smtClean="0">
                <a:solidFill>
                  <a:srgbClr val="000000"/>
                </a:solidFill>
                <a:ea typeface="Times New Roman" panose="02020603050405020304" pitchFamily="18" charset="0"/>
                <a:cs typeface="Calibri" panose="020F0502020204030204" pitchFamily="34" charset="0"/>
                <a:sym typeface="Arial"/>
              </a:rPr>
              <a:t>No se registra estructura interna</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kern="0" dirty="0" smtClean="0">
              <a:solidFill>
                <a:srgbClr val="000099"/>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99"/>
                </a:solidFill>
                <a:ea typeface="Times New Roman" panose="02020603050405020304" pitchFamily="18" charset="0"/>
                <a:cs typeface="Calibri" panose="020F0502020204030204" pitchFamily="34" charset="0"/>
                <a:sym typeface="Arial"/>
              </a:rPr>
              <a:t>OFICINA DE INFORMACIÓN Y RESPUESTA - OIR </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Oficial de Información:		</a:t>
            </a:r>
            <a:r>
              <a:rPr lang="es-SV" sz="1400" b="1" i="1" kern="0" dirty="0" smtClean="0">
                <a:solidFill>
                  <a:srgbClr val="000000"/>
                </a:solidFill>
                <a:ea typeface="Times New Roman" panose="02020603050405020304" pitchFamily="18" charset="0"/>
                <a:cs typeface="Calibri" panose="020F0502020204030204" pitchFamily="34" charset="0"/>
                <a:sym typeface="Arial"/>
              </a:rPr>
              <a:t>Ana Patricia Sánchez de Cruz</a:t>
            </a:r>
            <a:endParaRPr lang="es-SV" sz="1400" b="1" i="1"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 </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Conducir la gestión del acceso a la información y promover la transparencia del que hacer institucional, recabar y difundir información oficiosa, así como propiciar que las entidades responsables la actualicen periódicamente.</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 DE EMPLEADOS</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2 mujeres</a:t>
            </a:r>
          </a:p>
          <a:p>
            <a:pPr algn="just">
              <a:lnSpc>
                <a:spcPct val="115000"/>
              </a:lnSpc>
            </a:pP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Al ser 2 personas la estructura interna no aplica</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6008341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87524" y="462803"/>
            <a:ext cx="8568952" cy="5543056"/>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OFICINA DE ADQUISICIONES Y CONTRATACIONES INSTITUCIONAL – OACI</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Directora Oficina de Contrataciones y Adquisiciones </a:t>
            </a:r>
            <a:r>
              <a:rPr lang="es-SV" sz="1200" kern="0" dirty="0" smtClean="0">
                <a:solidFill>
                  <a:srgbClr val="000000"/>
                </a:solidFill>
                <a:ea typeface="Times New Roman" panose="02020603050405020304" pitchFamily="18" charset="0"/>
                <a:cs typeface="Calibri" panose="020F0502020204030204" pitchFamily="34" charset="0"/>
                <a:sym typeface="Arial"/>
              </a:rPr>
              <a:t>Institucional: </a:t>
            </a:r>
            <a:r>
              <a:rPr lang="es-SV" sz="1200" b="1" dirty="0">
                <a:latin typeface="Calibri" panose="020F0502020204030204" pitchFamily="34" charset="0"/>
                <a:ea typeface="Times New Roman" panose="02020603050405020304" pitchFamily="18" charset="0"/>
                <a:cs typeface="Calibri" panose="020F0502020204030204" pitchFamily="34" charset="0"/>
              </a:rPr>
              <a:t>MARCOS ESCOBAR </a:t>
            </a:r>
            <a:r>
              <a:rPr lang="es-SV" sz="1200" b="1" dirty="0" smtClean="0">
                <a:latin typeface="Calibri" panose="020F0502020204030204" pitchFamily="34" charset="0"/>
                <a:ea typeface="Times New Roman" panose="02020603050405020304" pitchFamily="18" charset="0"/>
                <a:cs typeface="Calibri" panose="020F0502020204030204" pitchFamily="34" charset="0"/>
              </a:rPr>
              <a:t>GARCÍA ( </a:t>
            </a:r>
            <a:r>
              <a:rPr lang="es-SV" sz="1200" b="1" dirty="0">
                <a:latin typeface="Calibri" panose="020F0502020204030204" pitchFamily="34" charset="0"/>
                <a:ea typeface="Times New Roman" panose="02020603050405020304" pitchFamily="18" charset="0"/>
                <a:cs typeface="Calibri" panose="020F0502020204030204" pitchFamily="34" charset="0"/>
              </a:rPr>
              <a:t>desde  DIC 2020)</a:t>
            </a:r>
            <a:endParaRPr lang="es-SV" sz="12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Realizar las actividades relacionadas con la gestión de adquisiciones y contrataciones de obras, bienes y servicios del Ministerio de Agricultura y Ganadería.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N</a:t>
            </a:r>
            <a:r>
              <a:rPr lang="es-SV" sz="1200" b="1" kern="0" dirty="0">
                <a:solidFill>
                  <a:srgbClr val="000000"/>
                </a:solidFill>
                <a:ea typeface="Times New Roman" panose="02020603050405020304" pitchFamily="18" charset="0"/>
                <a:cs typeface="Calibri" panose="020F0502020204030204" pitchFamily="34" charset="0"/>
                <a:sym typeface="Arial"/>
              </a:rPr>
              <a:t>° DE EMPLEADOS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8</a:t>
            </a:r>
            <a:r>
              <a:rPr lang="es-SV" sz="1200" kern="0" dirty="0" smtClean="0">
                <a:solidFill>
                  <a:srgbClr val="000000"/>
                </a:solidFill>
                <a:ea typeface="Times New Roman" panose="02020603050405020304" pitchFamily="18" charset="0"/>
                <a:cs typeface="Calibri" panose="020F0502020204030204" pitchFamily="34" charset="0"/>
                <a:sym typeface="Arial"/>
              </a:rPr>
              <a:t> </a:t>
            </a:r>
            <a:r>
              <a:rPr lang="es-SV" sz="1200" kern="0" dirty="0">
                <a:solidFill>
                  <a:srgbClr val="000000"/>
                </a:solidFill>
                <a:ea typeface="Times New Roman" panose="02020603050405020304" pitchFamily="18" charset="0"/>
                <a:cs typeface="Calibri" panose="020F0502020204030204" pitchFamily="34" charset="0"/>
                <a:sym typeface="Arial"/>
              </a:rPr>
              <a:t>hombres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10 mujeres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AREAS </a:t>
            </a:r>
            <a:r>
              <a:rPr lang="es-SV" sz="1200" b="1" kern="0" dirty="0">
                <a:solidFill>
                  <a:srgbClr val="000000"/>
                </a:solidFill>
                <a:ea typeface="Times New Roman" panose="02020603050405020304" pitchFamily="18" charset="0"/>
                <a:cs typeface="Calibri" panose="020F0502020204030204" pitchFamily="34" charset="0"/>
                <a:sym typeface="Arial"/>
              </a:rPr>
              <a:t>DE TRABAJO</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2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u="sng" kern="0" dirty="0" smtClean="0">
                <a:solidFill>
                  <a:srgbClr val="000000"/>
                </a:solidFill>
                <a:ea typeface="Times New Roman" panose="02020603050405020304" pitchFamily="18" charset="0"/>
                <a:cs typeface="Calibri" panose="020F0502020204030204" pitchFamily="34" charset="0"/>
                <a:sym typeface="Arial"/>
              </a:rPr>
              <a:t>Área </a:t>
            </a:r>
            <a:r>
              <a:rPr lang="es-SV" sz="1200" u="sng" kern="0" dirty="0">
                <a:solidFill>
                  <a:srgbClr val="000000"/>
                </a:solidFill>
                <a:ea typeface="Times New Roman" panose="02020603050405020304" pitchFamily="18" charset="0"/>
                <a:cs typeface="Calibri" panose="020F0502020204030204" pitchFamily="34" charset="0"/>
                <a:sym typeface="Arial"/>
              </a:rPr>
              <a:t>de Libre </a:t>
            </a:r>
            <a:r>
              <a:rPr lang="es-SV" sz="1200" u="sng" kern="0" dirty="0" smtClean="0">
                <a:solidFill>
                  <a:srgbClr val="000000"/>
                </a:solidFill>
                <a:ea typeface="Times New Roman" panose="02020603050405020304" pitchFamily="18" charset="0"/>
                <a:cs typeface="Calibri" panose="020F0502020204030204" pitchFamily="34" charset="0"/>
                <a:sym typeface="Arial"/>
              </a:rPr>
              <a:t>Gestión (No se registra nombramiento oficial)</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Realizar </a:t>
            </a:r>
            <a:r>
              <a:rPr lang="es-SV" sz="1200" kern="0" dirty="0">
                <a:solidFill>
                  <a:srgbClr val="000000"/>
                </a:solidFill>
                <a:ea typeface="Times New Roman" panose="02020603050405020304" pitchFamily="18" charset="0"/>
                <a:cs typeface="Calibri" panose="020F0502020204030204" pitchFamily="34" charset="0"/>
                <a:sym typeface="Arial"/>
              </a:rPr>
              <a:t>la gestión de adquisiciones bajo la modalidad de libre gestión, acorde a lo establecido en la ley de adquisiciones y contrataciones de la administración pública, su reglamento y demás normativas aplicables; cumpliendo las políticas, lineamientos y disposiciones técnicas que sean establecidas por la UNAC del Ministerio de Hacienda.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Área de Contrataciones directas, licitaciones y </a:t>
            </a:r>
            <a:r>
              <a:rPr lang="es-SV" sz="1200" u="sng" kern="0" dirty="0" smtClean="0">
                <a:solidFill>
                  <a:srgbClr val="000000"/>
                </a:solidFill>
                <a:ea typeface="Times New Roman" panose="02020603050405020304" pitchFamily="18" charset="0"/>
                <a:cs typeface="Calibri" panose="020F0502020204030204" pitchFamily="34" charset="0"/>
                <a:sym typeface="Arial"/>
              </a:rPr>
              <a:t>concursos (No se registra nombramiento oficial)</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Realizar </a:t>
            </a:r>
            <a:r>
              <a:rPr lang="es-SV" sz="1200" kern="0" dirty="0">
                <a:solidFill>
                  <a:srgbClr val="000000"/>
                </a:solidFill>
                <a:ea typeface="Times New Roman" panose="02020603050405020304" pitchFamily="18" charset="0"/>
                <a:cs typeface="Calibri" panose="020F0502020204030204" pitchFamily="34" charset="0"/>
                <a:sym typeface="Arial"/>
              </a:rPr>
              <a:t>la gestión de adquisiciones bajo la modalidad de: contratación directa, licitación pública, licitación pública por invitación, concurso público, concurso público por invitación y mercado bursátil; acorde a lo establecido en la ley de adquisiciones y contrataciones de la administración pública su reglamento y demás normativas aplicables; cumpliendo las políticas, lineamientos y disposiciones técnicas que sean establecidas por la UNAC</a:t>
            </a:r>
            <a:endParaRPr lang="es-SV" sz="12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649241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16 Grupo"/>
          <p:cNvGrpSpPr/>
          <p:nvPr/>
        </p:nvGrpSpPr>
        <p:grpSpPr>
          <a:xfrm>
            <a:off x="815794" y="201165"/>
            <a:ext cx="7750669" cy="6191834"/>
            <a:chOff x="815794" y="201165"/>
            <a:chExt cx="7750669" cy="6191834"/>
          </a:xfrm>
        </p:grpSpPr>
        <p:pic>
          <p:nvPicPr>
            <p:cNvPr id="2" name="object 2">
              <a:hlinkClick r:id="rId2" action="ppaction://hlinksldjump"/>
            </p:cNvPr>
            <p:cNvPicPr/>
            <p:nvPr/>
          </p:nvPicPr>
          <p:blipFill>
            <a:blip r:embed="rId3" cstate="print"/>
            <a:stretch>
              <a:fillRect/>
            </a:stretch>
          </p:blipFill>
          <p:spPr>
            <a:xfrm>
              <a:off x="3979955" y="201165"/>
              <a:ext cx="1167645" cy="592997"/>
            </a:xfrm>
            <a:prstGeom prst="rect">
              <a:avLst/>
            </a:prstGeom>
          </p:spPr>
        </p:pic>
        <p:pic>
          <p:nvPicPr>
            <p:cNvPr id="3" name="object 3">
              <a:hlinkClick r:id="rId4" action="ppaction://hlinksldjump"/>
            </p:cNvPr>
            <p:cNvPicPr/>
            <p:nvPr/>
          </p:nvPicPr>
          <p:blipFill>
            <a:blip r:embed="rId5" cstate="print"/>
            <a:stretch>
              <a:fillRect/>
            </a:stretch>
          </p:blipFill>
          <p:spPr>
            <a:xfrm>
              <a:off x="7311012" y="644562"/>
              <a:ext cx="1198781" cy="748920"/>
            </a:xfrm>
            <a:prstGeom prst="rect">
              <a:avLst/>
            </a:prstGeom>
          </p:spPr>
        </p:pic>
        <p:sp>
          <p:nvSpPr>
            <p:cNvPr id="4" name="object 4"/>
            <p:cNvSpPr/>
            <p:nvPr/>
          </p:nvSpPr>
          <p:spPr>
            <a:xfrm>
              <a:off x="4570317" y="842842"/>
              <a:ext cx="24361" cy="0"/>
            </a:xfrm>
            <a:custGeom>
              <a:avLst/>
              <a:gdLst/>
              <a:ahLst/>
              <a:cxnLst/>
              <a:rect l="l" t="t" r="r" b="b"/>
              <a:pathLst>
                <a:path w="27304">
                  <a:moveTo>
                    <a:pt x="0" y="0"/>
                  </a:moveTo>
                  <a:lnTo>
                    <a:pt x="27221" y="0"/>
                  </a:lnTo>
                </a:path>
              </a:pathLst>
            </a:custGeom>
            <a:ln w="13959">
              <a:solidFill>
                <a:srgbClr val="5D5D5D"/>
              </a:solidFill>
            </a:ln>
          </p:spPr>
          <p:txBody>
            <a:bodyPr wrap="square" lIns="0" tIns="0" rIns="0" bIns="0" rtlCol="0"/>
            <a:lstStyle/>
            <a:p>
              <a:endParaRPr dirty="0"/>
            </a:p>
          </p:txBody>
        </p:sp>
        <p:sp>
          <p:nvSpPr>
            <p:cNvPr id="5" name="object 5"/>
            <p:cNvSpPr/>
            <p:nvPr/>
          </p:nvSpPr>
          <p:spPr>
            <a:xfrm>
              <a:off x="4644423" y="842842"/>
              <a:ext cx="2616861" cy="0"/>
            </a:xfrm>
            <a:custGeom>
              <a:avLst/>
              <a:gdLst/>
              <a:ahLst/>
              <a:cxnLst/>
              <a:rect l="l" t="t" r="r" b="b"/>
              <a:pathLst>
                <a:path w="2933065">
                  <a:moveTo>
                    <a:pt x="0" y="0"/>
                  </a:moveTo>
                  <a:lnTo>
                    <a:pt x="2932962" y="0"/>
                  </a:lnTo>
                </a:path>
              </a:pathLst>
            </a:custGeom>
            <a:ln w="13959">
              <a:solidFill>
                <a:srgbClr val="5D5D5D"/>
              </a:solidFill>
              <a:prstDash val="dash"/>
            </a:ln>
          </p:spPr>
          <p:txBody>
            <a:bodyPr wrap="square" lIns="0" tIns="0" rIns="0" bIns="0" rtlCol="0"/>
            <a:lstStyle/>
            <a:p>
              <a:endParaRPr dirty="0"/>
            </a:p>
          </p:txBody>
        </p:sp>
        <p:sp>
          <p:nvSpPr>
            <p:cNvPr id="6" name="object 6"/>
            <p:cNvSpPr/>
            <p:nvPr/>
          </p:nvSpPr>
          <p:spPr>
            <a:xfrm>
              <a:off x="4564089" y="842842"/>
              <a:ext cx="6232" cy="0"/>
            </a:xfrm>
            <a:custGeom>
              <a:avLst/>
              <a:gdLst/>
              <a:ahLst/>
              <a:cxnLst/>
              <a:rect l="l" t="t" r="r" b="b"/>
              <a:pathLst>
                <a:path w="6985">
                  <a:moveTo>
                    <a:pt x="6979" y="0"/>
                  </a:moveTo>
                  <a:lnTo>
                    <a:pt x="0" y="0"/>
                  </a:lnTo>
                </a:path>
              </a:pathLst>
            </a:custGeom>
            <a:ln w="13959">
              <a:solidFill>
                <a:srgbClr val="5D5D5D"/>
              </a:solidFill>
            </a:ln>
          </p:spPr>
          <p:txBody>
            <a:bodyPr wrap="square" lIns="0" tIns="0" rIns="0" bIns="0" rtlCol="0"/>
            <a:lstStyle/>
            <a:p>
              <a:endParaRPr dirty="0"/>
            </a:p>
          </p:txBody>
        </p:sp>
        <p:pic>
          <p:nvPicPr>
            <p:cNvPr id="7" name="object 7">
              <a:hlinkClick r:id="rId6" action="ppaction://hlinksldjump"/>
            </p:cNvPr>
            <p:cNvPicPr/>
            <p:nvPr/>
          </p:nvPicPr>
          <p:blipFill>
            <a:blip r:embed="rId7" cstate="print"/>
            <a:stretch>
              <a:fillRect/>
            </a:stretch>
          </p:blipFill>
          <p:spPr>
            <a:xfrm>
              <a:off x="2523358" y="1167579"/>
              <a:ext cx="2040731" cy="554937"/>
            </a:xfrm>
            <a:prstGeom prst="rect">
              <a:avLst/>
            </a:prstGeom>
          </p:spPr>
        </p:pic>
        <p:pic>
          <p:nvPicPr>
            <p:cNvPr id="8" name="object 8">
              <a:hlinkClick r:id="rId8" action="ppaction://hlinksldjump"/>
            </p:cNvPr>
            <p:cNvPicPr/>
            <p:nvPr/>
          </p:nvPicPr>
          <p:blipFill>
            <a:blip r:embed="rId9" cstate="print"/>
            <a:stretch>
              <a:fillRect/>
            </a:stretch>
          </p:blipFill>
          <p:spPr>
            <a:xfrm>
              <a:off x="5497784" y="1135192"/>
              <a:ext cx="1167645" cy="709632"/>
            </a:xfrm>
            <a:prstGeom prst="rect">
              <a:avLst/>
            </a:prstGeom>
          </p:spPr>
        </p:pic>
        <p:pic>
          <p:nvPicPr>
            <p:cNvPr id="9" name="object 9">
              <a:hlinkClick r:id="rId10" action="ppaction://hlinksldjump"/>
            </p:cNvPr>
            <p:cNvPicPr/>
            <p:nvPr/>
          </p:nvPicPr>
          <p:blipFill>
            <a:blip r:embed="rId11" cstate="print"/>
            <a:stretch>
              <a:fillRect/>
            </a:stretch>
          </p:blipFill>
          <p:spPr>
            <a:xfrm>
              <a:off x="2550758" y="1890717"/>
              <a:ext cx="2013331" cy="777771"/>
            </a:xfrm>
            <a:prstGeom prst="rect">
              <a:avLst/>
            </a:prstGeom>
          </p:spPr>
        </p:pic>
        <p:pic>
          <p:nvPicPr>
            <p:cNvPr id="10" name="object 10">
              <a:hlinkClick r:id="rId12" action="ppaction://hlinksldjump"/>
            </p:cNvPr>
            <p:cNvPicPr/>
            <p:nvPr/>
          </p:nvPicPr>
          <p:blipFill>
            <a:blip r:embed="rId13" cstate="print"/>
            <a:stretch>
              <a:fillRect/>
            </a:stretch>
          </p:blipFill>
          <p:spPr>
            <a:xfrm>
              <a:off x="5504432" y="1971907"/>
              <a:ext cx="1167645" cy="592997"/>
            </a:xfrm>
            <a:prstGeom prst="rect">
              <a:avLst/>
            </a:prstGeom>
          </p:spPr>
        </p:pic>
        <p:pic>
          <p:nvPicPr>
            <p:cNvPr id="11" name="object 11">
              <a:hlinkClick r:id="rId14" action="ppaction://hlinksldjump"/>
            </p:cNvPr>
            <p:cNvPicPr/>
            <p:nvPr/>
          </p:nvPicPr>
          <p:blipFill>
            <a:blip r:embed="rId15" cstate="print"/>
            <a:stretch>
              <a:fillRect/>
            </a:stretch>
          </p:blipFill>
          <p:spPr>
            <a:xfrm>
              <a:off x="2550758" y="2816432"/>
              <a:ext cx="2013331" cy="532225"/>
            </a:xfrm>
            <a:prstGeom prst="rect">
              <a:avLst/>
            </a:prstGeom>
          </p:spPr>
        </p:pic>
        <p:grpSp>
          <p:nvGrpSpPr>
            <p:cNvPr id="12" name="object 12"/>
            <p:cNvGrpSpPr/>
            <p:nvPr/>
          </p:nvGrpSpPr>
          <p:grpSpPr>
            <a:xfrm>
              <a:off x="815794" y="3615076"/>
              <a:ext cx="7142971" cy="1175577"/>
              <a:chOff x="914369" y="4110475"/>
              <a:chExt cx="8006080" cy="1336675"/>
            </a:xfrm>
          </p:grpSpPr>
          <p:sp>
            <p:nvSpPr>
              <p:cNvPr id="13" name="object 13"/>
              <p:cNvSpPr/>
              <p:nvPr/>
            </p:nvSpPr>
            <p:spPr>
              <a:xfrm>
                <a:off x="1493702" y="4117454"/>
                <a:ext cx="7426959" cy="0"/>
              </a:xfrm>
              <a:custGeom>
                <a:avLst/>
                <a:gdLst/>
                <a:ahLst/>
                <a:cxnLst/>
                <a:rect l="l" t="t" r="r" b="b"/>
                <a:pathLst>
                  <a:path w="7426959">
                    <a:moveTo>
                      <a:pt x="0" y="0"/>
                    </a:moveTo>
                    <a:lnTo>
                      <a:pt x="7419655" y="0"/>
                    </a:lnTo>
                  </a:path>
                  <a:path w="7426959">
                    <a:moveTo>
                      <a:pt x="7419655" y="0"/>
                    </a:moveTo>
                    <a:lnTo>
                      <a:pt x="7426634" y="0"/>
                    </a:lnTo>
                  </a:path>
                </a:pathLst>
              </a:custGeom>
              <a:ln w="13959">
                <a:solidFill>
                  <a:srgbClr val="5D5D5D"/>
                </a:solidFill>
              </a:ln>
            </p:spPr>
            <p:txBody>
              <a:bodyPr wrap="square" lIns="0" tIns="0" rIns="0" bIns="0" rtlCol="0"/>
              <a:lstStyle/>
              <a:p>
                <a:endParaRPr dirty="0"/>
              </a:p>
            </p:txBody>
          </p:sp>
          <p:pic>
            <p:nvPicPr>
              <p:cNvPr id="14" name="object 14">
                <a:hlinkClick r:id="rId16" action="ppaction://hlinksldjump"/>
              </p:cNvPr>
              <p:cNvPicPr/>
              <p:nvPr/>
            </p:nvPicPr>
            <p:blipFill>
              <a:blip r:embed="rId17" cstate="print"/>
              <a:stretch>
                <a:fillRect/>
              </a:stretch>
            </p:blipFill>
            <p:spPr>
              <a:xfrm>
                <a:off x="914369" y="4110475"/>
                <a:ext cx="1144008" cy="1336654"/>
              </a:xfrm>
              <a:prstGeom prst="rect">
                <a:avLst/>
              </a:prstGeom>
            </p:spPr>
          </p:pic>
        </p:grpSp>
        <p:pic>
          <p:nvPicPr>
            <p:cNvPr id="15" name="object 15">
              <a:hlinkClick r:id="rId18" action="ppaction://hlinksldjump"/>
            </p:cNvPr>
            <p:cNvPicPr/>
            <p:nvPr/>
          </p:nvPicPr>
          <p:blipFill>
            <a:blip r:embed="rId19" cstate="print"/>
            <a:stretch>
              <a:fillRect/>
            </a:stretch>
          </p:blipFill>
          <p:spPr>
            <a:xfrm>
              <a:off x="5510660" y="2794332"/>
              <a:ext cx="1167645" cy="562304"/>
            </a:xfrm>
            <a:prstGeom prst="rect">
              <a:avLst/>
            </a:prstGeom>
          </p:spPr>
        </p:pic>
        <p:pic>
          <p:nvPicPr>
            <p:cNvPr id="16" name="object 16">
              <a:hlinkClick r:id="rId20" action="ppaction://hlinksldjump"/>
            </p:cNvPr>
            <p:cNvPicPr/>
            <p:nvPr/>
          </p:nvPicPr>
          <p:blipFill>
            <a:blip r:embed="rId21" cstate="print"/>
            <a:stretch>
              <a:fillRect/>
            </a:stretch>
          </p:blipFill>
          <p:spPr>
            <a:xfrm>
              <a:off x="2029521" y="3621215"/>
              <a:ext cx="918547" cy="1169420"/>
            </a:xfrm>
            <a:prstGeom prst="rect">
              <a:avLst/>
            </a:prstGeom>
          </p:spPr>
        </p:pic>
        <p:pic>
          <p:nvPicPr>
            <p:cNvPr id="18" name="object 18">
              <a:hlinkClick r:id="rId22" action="ppaction://hlinksldjump"/>
            </p:cNvPr>
            <p:cNvPicPr/>
            <p:nvPr/>
          </p:nvPicPr>
          <p:blipFill>
            <a:blip r:embed="rId23" cstate="print"/>
            <a:stretch>
              <a:fillRect/>
            </a:stretch>
          </p:blipFill>
          <p:spPr>
            <a:xfrm>
              <a:off x="6224947" y="3597887"/>
              <a:ext cx="1020676" cy="1192747"/>
            </a:xfrm>
            <a:prstGeom prst="rect">
              <a:avLst/>
            </a:prstGeom>
          </p:spPr>
        </p:pic>
        <p:pic>
          <p:nvPicPr>
            <p:cNvPr id="19" name="object 19">
              <a:hlinkClick r:id="rId24" action="ppaction://hlinksldjump"/>
            </p:cNvPr>
            <p:cNvPicPr/>
            <p:nvPr/>
          </p:nvPicPr>
          <p:blipFill>
            <a:blip r:embed="rId25" cstate="print"/>
            <a:stretch>
              <a:fillRect/>
            </a:stretch>
          </p:blipFill>
          <p:spPr>
            <a:xfrm>
              <a:off x="5000009" y="3600343"/>
              <a:ext cx="1020676" cy="1190292"/>
            </a:xfrm>
            <a:prstGeom prst="rect">
              <a:avLst/>
            </a:prstGeom>
          </p:spPr>
        </p:pic>
        <p:pic>
          <p:nvPicPr>
            <p:cNvPr id="20" name="object 20">
              <a:hlinkClick r:id="rId26" action="ppaction://hlinksldjump"/>
            </p:cNvPr>
            <p:cNvPicPr/>
            <p:nvPr/>
          </p:nvPicPr>
          <p:blipFill>
            <a:blip r:embed="rId27" cstate="print"/>
            <a:stretch>
              <a:fillRect/>
            </a:stretch>
          </p:blipFill>
          <p:spPr>
            <a:xfrm>
              <a:off x="7342149" y="3906050"/>
              <a:ext cx="1224314" cy="894407"/>
            </a:xfrm>
            <a:prstGeom prst="rect">
              <a:avLst/>
            </a:prstGeom>
          </p:spPr>
        </p:pic>
        <p:sp>
          <p:nvSpPr>
            <p:cNvPr id="21" name="object 21"/>
            <p:cNvSpPr/>
            <p:nvPr/>
          </p:nvSpPr>
          <p:spPr>
            <a:xfrm>
              <a:off x="8164171" y="1400236"/>
              <a:ext cx="0" cy="24014"/>
            </a:xfrm>
            <a:custGeom>
              <a:avLst/>
              <a:gdLst/>
              <a:ahLst/>
              <a:cxnLst/>
              <a:rect l="l" t="t" r="r" b="b"/>
              <a:pathLst>
                <a:path h="27305">
                  <a:moveTo>
                    <a:pt x="-6979" y="13610"/>
                  </a:moveTo>
                  <a:lnTo>
                    <a:pt x="6979" y="13610"/>
                  </a:lnTo>
                </a:path>
              </a:pathLst>
            </a:custGeom>
            <a:ln w="27221">
              <a:solidFill>
                <a:srgbClr val="5D5D5D"/>
              </a:solidFill>
            </a:ln>
          </p:spPr>
          <p:txBody>
            <a:bodyPr wrap="square" lIns="0" tIns="0" rIns="0" bIns="0" rtlCol="0"/>
            <a:lstStyle/>
            <a:p>
              <a:endParaRPr dirty="0"/>
            </a:p>
          </p:txBody>
        </p:sp>
        <p:sp>
          <p:nvSpPr>
            <p:cNvPr id="22" name="object 22"/>
            <p:cNvSpPr/>
            <p:nvPr/>
          </p:nvSpPr>
          <p:spPr>
            <a:xfrm>
              <a:off x="8164171" y="1472673"/>
              <a:ext cx="0" cy="2385221"/>
            </a:xfrm>
            <a:custGeom>
              <a:avLst/>
              <a:gdLst/>
              <a:ahLst/>
              <a:cxnLst/>
              <a:rect l="l" t="t" r="r" b="b"/>
              <a:pathLst>
                <a:path h="2712085">
                  <a:moveTo>
                    <a:pt x="0" y="0"/>
                  </a:moveTo>
                  <a:lnTo>
                    <a:pt x="0" y="2711698"/>
                  </a:lnTo>
                </a:path>
              </a:pathLst>
            </a:custGeom>
            <a:ln w="13959">
              <a:solidFill>
                <a:srgbClr val="5D5D5D"/>
              </a:solidFill>
              <a:prstDash val="dash"/>
            </a:ln>
          </p:spPr>
          <p:txBody>
            <a:bodyPr wrap="square" lIns="0" tIns="0" rIns="0" bIns="0" rtlCol="0"/>
            <a:lstStyle/>
            <a:p>
              <a:endParaRPr dirty="0"/>
            </a:p>
          </p:txBody>
        </p:sp>
        <p:sp>
          <p:nvSpPr>
            <p:cNvPr id="23" name="object 23"/>
            <p:cNvSpPr/>
            <p:nvPr/>
          </p:nvSpPr>
          <p:spPr>
            <a:xfrm>
              <a:off x="8157943" y="1394098"/>
              <a:ext cx="12464" cy="6143"/>
            </a:xfrm>
            <a:custGeom>
              <a:avLst/>
              <a:gdLst/>
              <a:ahLst/>
              <a:cxnLst/>
              <a:rect l="l" t="t" r="r" b="b"/>
              <a:pathLst>
                <a:path w="13970" h="6984">
                  <a:moveTo>
                    <a:pt x="13959" y="6979"/>
                  </a:moveTo>
                  <a:lnTo>
                    <a:pt x="0" y="6979"/>
                  </a:lnTo>
                  <a:lnTo>
                    <a:pt x="0" y="0"/>
                  </a:lnTo>
                  <a:lnTo>
                    <a:pt x="13959" y="0"/>
                  </a:lnTo>
                  <a:lnTo>
                    <a:pt x="13959" y="6979"/>
                  </a:lnTo>
                  <a:close/>
                </a:path>
              </a:pathLst>
            </a:custGeom>
            <a:solidFill>
              <a:srgbClr val="5D5D5D"/>
            </a:solidFill>
          </p:spPr>
          <p:txBody>
            <a:bodyPr wrap="square" lIns="0" tIns="0" rIns="0" bIns="0" rtlCol="0"/>
            <a:lstStyle/>
            <a:p>
              <a:endParaRPr dirty="0"/>
            </a:p>
          </p:txBody>
        </p:sp>
        <p:sp>
          <p:nvSpPr>
            <p:cNvPr id="24" name="object 24"/>
            <p:cNvSpPr/>
            <p:nvPr/>
          </p:nvSpPr>
          <p:spPr>
            <a:xfrm>
              <a:off x="5727997" y="3405747"/>
              <a:ext cx="0" cy="48586"/>
            </a:xfrm>
            <a:custGeom>
              <a:avLst/>
              <a:gdLst/>
              <a:ahLst/>
              <a:cxnLst/>
              <a:rect l="l" t="t" r="r" b="b"/>
              <a:pathLst>
                <a:path h="55245">
                  <a:moveTo>
                    <a:pt x="0" y="0"/>
                  </a:moveTo>
                  <a:lnTo>
                    <a:pt x="0" y="55141"/>
                  </a:lnTo>
                </a:path>
              </a:pathLst>
            </a:custGeom>
            <a:ln w="13959">
              <a:solidFill>
                <a:srgbClr val="5D5D5D"/>
              </a:solidFill>
            </a:ln>
          </p:spPr>
          <p:txBody>
            <a:bodyPr wrap="square" lIns="0" tIns="0" rIns="0" bIns="0" rtlCol="0"/>
            <a:lstStyle/>
            <a:p>
              <a:endParaRPr dirty="0"/>
            </a:p>
          </p:txBody>
        </p:sp>
        <p:sp>
          <p:nvSpPr>
            <p:cNvPr id="25" name="object 25"/>
            <p:cNvSpPr/>
            <p:nvPr/>
          </p:nvSpPr>
          <p:spPr>
            <a:xfrm>
              <a:off x="5727997" y="3502737"/>
              <a:ext cx="0" cy="49145"/>
            </a:xfrm>
            <a:custGeom>
              <a:avLst/>
              <a:gdLst/>
              <a:ahLst/>
              <a:cxnLst/>
              <a:rect l="l" t="t" r="r" b="b"/>
              <a:pathLst>
                <a:path h="55879">
                  <a:moveTo>
                    <a:pt x="0" y="0"/>
                  </a:moveTo>
                  <a:lnTo>
                    <a:pt x="0" y="55839"/>
                  </a:lnTo>
                </a:path>
              </a:pathLst>
            </a:custGeom>
            <a:ln w="13959">
              <a:solidFill>
                <a:srgbClr val="5D5D5D"/>
              </a:solidFill>
            </a:ln>
          </p:spPr>
          <p:txBody>
            <a:bodyPr wrap="square" lIns="0" tIns="0" rIns="0" bIns="0" rtlCol="0"/>
            <a:lstStyle/>
            <a:p>
              <a:endParaRPr dirty="0"/>
            </a:p>
          </p:txBody>
        </p:sp>
        <p:sp>
          <p:nvSpPr>
            <p:cNvPr id="26" name="object 26"/>
            <p:cNvSpPr/>
            <p:nvPr/>
          </p:nvSpPr>
          <p:spPr>
            <a:xfrm>
              <a:off x="6526355" y="3426618"/>
              <a:ext cx="0" cy="24014"/>
            </a:xfrm>
            <a:custGeom>
              <a:avLst/>
              <a:gdLst/>
              <a:ahLst/>
              <a:cxnLst/>
              <a:rect l="l" t="t" r="r" b="b"/>
              <a:pathLst>
                <a:path h="27304">
                  <a:moveTo>
                    <a:pt x="-6979" y="13610"/>
                  </a:moveTo>
                  <a:lnTo>
                    <a:pt x="6979" y="13610"/>
                  </a:lnTo>
                </a:path>
              </a:pathLst>
            </a:custGeom>
            <a:ln w="27221">
              <a:solidFill>
                <a:srgbClr val="5D5D5D"/>
              </a:solidFill>
            </a:ln>
          </p:spPr>
          <p:txBody>
            <a:bodyPr wrap="square" lIns="0" tIns="0" rIns="0" bIns="0" rtlCol="0"/>
            <a:lstStyle/>
            <a:p>
              <a:endParaRPr dirty="0"/>
            </a:p>
          </p:txBody>
        </p:sp>
        <p:sp>
          <p:nvSpPr>
            <p:cNvPr id="27" name="object 27"/>
            <p:cNvSpPr/>
            <p:nvPr/>
          </p:nvSpPr>
          <p:spPr>
            <a:xfrm>
              <a:off x="6526355" y="3499668"/>
              <a:ext cx="0" cy="49145"/>
            </a:xfrm>
            <a:custGeom>
              <a:avLst/>
              <a:gdLst/>
              <a:ahLst/>
              <a:cxnLst/>
              <a:rect l="l" t="t" r="r" b="b"/>
              <a:pathLst>
                <a:path h="55879">
                  <a:moveTo>
                    <a:pt x="0" y="0"/>
                  </a:moveTo>
                  <a:lnTo>
                    <a:pt x="0" y="55839"/>
                  </a:lnTo>
                </a:path>
              </a:pathLst>
            </a:custGeom>
            <a:ln w="13959">
              <a:solidFill>
                <a:srgbClr val="5D5D5D"/>
              </a:solidFill>
            </a:ln>
          </p:spPr>
          <p:txBody>
            <a:bodyPr wrap="square" lIns="0" tIns="0" rIns="0" bIns="0" rtlCol="0"/>
            <a:lstStyle/>
            <a:p>
              <a:endParaRPr dirty="0"/>
            </a:p>
          </p:txBody>
        </p:sp>
        <p:sp>
          <p:nvSpPr>
            <p:cNvPr id="28" name="object 28"/>
            <p:cNvSpPr/>
            <p:nvPr/>
          </p:nvSpPr>
          <p:spPr>
            <a:xfrm>
              <a:off x="6526355" y="3420479"/>
              <a:ext cx="0" cy="6143"/>
            </a:xfrm>
            <a:custGeom>
              <a:avLst/>
              <a:gdLst/>
              <a:ahLst/>
              <a:cxnLst/>
              <a:rect l="l" t="t" r="r" b="b"/>
              <a:pathLst>
                <a:path h="6985">
                  <a:moveTo>
                    <a:pt x="-6979" y="3489"/>
                  </a:moveTo>
                  <a:lnTo>
                    <a:pt x="6979" y="3489"/>
                  </a:lnTo>
                </a:path>
              </a:pathLst>
            </a:custGeom>
            <a:ln w="6979">
              <a:solidFill>
                <a:srgbClr val="5D5D5D"/>
              </a:solidFill>
            </a:ln>
          </p:spPr>
          <p:txBody>
            <a:bodyPr wrap="square" lIns="0" tIns="0" rIns="0" bIns="0" rtlCol="0"/>
            <a:lstStyle/>
            <a:p>
              <a:endParaRPr dirty="0"/>
            </a:p>
          </p:txBody>
        </p:sp>
        <p:sp>
          <p:nvSpPr>
            <p:cNvPr id="29" name="object 29"/>
            <p:cNvSpPr/>
            <p:nvPr/>
          </p:nvSpPr>
          <p:spPr>
            <a:xfrm>
              <a:off x="5734224" y="3421706"/>
              <a:ext cx="24928" cy="0"/>
            </a:xfrm>
            <a:custGeom>
              <a:avLst/>
              <a:gdLst/>
              <a:ahLst/>
              <a:cxnLst/>
              <a:rect l="l" t="t" r="r" b="b"/>
              <a:pathLst>
                <a:path w="27939">
                  <a:moveTo>
                    <a:pt x="0" y="0"/>
                  </a:moveTo>
                  <a:lnTo>
                    <a:pt x="27919" y="0"/>
                  </a:lnTo>
                </a:path>
              </a:pathLst>
            </a:custGeom>
            <a:ln w="13959">
              <a:solidFill>
                <a:srgbClr val="5D5D5D"/>
              </a:solidFill>
            </a:ln>
          </p:spPr>
          <p:txBody>
            <a:bodyPr wrap="square" lIns="0" tIns="0" rIns="0" bIns="0" rtlCol="0"/>
            <a:lstStyle/>
            <a:p>
              <a:endParaRPr dirty="0"/>
            </a:p>
          </p:txBody>
        </p:sp>
        <p:sp>
          <p:nvSpPr>
            <p:cNvPr id="30" name="object 30"/>
            <p:cNvSpPr/>
            <p:nvPr/>
          </p:nvSpPr>
          <p:spPr>
            <a:xfrm>
              <a:off x="5809577" y="3421706"/>
              <a:ext cx="2267871" cy="0"/>
            </a:xfrm>
            <a:custGeom>
              <a:avLst/>
              <a:gdLst/>
              <a:ahLst/>
              <a:cxnLst/>
              <a:rect l="l" t="t" r="r" b="b"/>
              <a:pathLst>
                <a:path w="2541904">
                  <a:moveTo>
                    <a:pt x="0" y="0"/>
                  </a:moveTo>
                  <a:lnTo>
                    <a:pt x="2541388" y="0"/>
                  </a:lnTo>
                </a:path>
              </a:pathLst>
            </a:custGeom>
            <a:ln w="13959">
              <a:solidFill>
                <a:srgbClr val="5D5D5D"/>
              </a:solidFill>
              <a:prstDash val="dash"/>
            </a:ln>
          </p:spPr>
          <p:txBody>
            <a:bodyPr wrap="square" lIns="0" tIns="0" rIns="0" bIns="0" rtlCol="0"/>
            <a:lstStyle/>
            <a:p>
              <a:endParaRPr dirty="0"/>
            </a:p>
          </p:txBody>
        </p:sp>
        <p:sp>
          <p:nvSpPr>
            <p:cNvPr id="31" name="object 31"/>
            <p:cNvSpPr/>
            <p:nvPr/>
          </p:nvSpPr>
          <p:spPr>
            <a:xfrm>
              <a:off x="8133033" y="3421706"/>
              <a:ext cx="24928" cy="0"/>
            </a:xfrm>
            <a:custGeom>
              <a:avLst/>
              <a:gdLst/>
              <a:ahLst/>
              <a:cxnLst/>
              <a:rect l="l" t="t" r="r" b="b"/>
              <a:pathLst>
                <a:path w="27940">
                  <a:moveTo>
                    <a:pt x="0" y="0"/>
                  </a:moveTo>
                  <a:lnTo>
                    <a:pt x="27919" y="0"/>
                  </a:lnTo>
                </a:path>
              </a:pathLst>
            </a:custGeom>
            <a:ln w="13959">
              <a:solidFill>
                <a:srgbClr val="5D5D5D"/>
              </a:solidFill>
            </a:ln>
          </p:spPr>
          <p:txBody>
            <a:bodyPr wrap="square" lIns="0" tIns="0" rIns="0" bIns="0" rtlCol="0"/>
            <a:lstStyle/>
            <a:p>
              <a:endParaRPr dirty="0"/>
            </a:p>
          </p:txBody>
        </p:sp>
        <p:sp>
          <p:nvSpPr>
            <p:cNvPr id="32" name="object 32"/>
            <p:cNvSpPr/>
            <p:nvPr/>
          </p:nvSpPr>
          <p:spPr>
            <a:xfrm>
              <a:off x="5727997" y="3421706"/>
              <a:ext cx="6232" cy="0"/>
            </a:xfrm>
            <a:custGeom>
              <a:avLst/>
              <a:gdLst/>
              <a:ahLst/>
              <a:cxnLst/>
              <a:rect l="l" t="t" r="r" b="b"/>
              <a:pathLst>
                <a:path w="6985">
                  <a:moveTo>
                    <a:pt x="6979" y="0"/>
                  </a:moveTo>
                  <a:lnTo>
                    <a:pt x="0" y="0"/>
                  </a:lnTo>
                </a:path>
              </a:pathLst>
            </a:custGeom>
            <a:ln w="13959">
              <a:solidFill>
                <a:srgbClr val="5D5D5D"/>
              </a:solidFill>
            </a:ln>
          </p:spPr>
          <p:txBody>
            <a:bodyPr wrap="square" lIns="0" tIns="0" rIns="0" bIns="0" rtlCol="0"/>
            <a:lstStyle/>
            <a:p>
              <a:endParaRPr dirty="0"/>
            </a:p>
          </p:txBody>
        </p:sp>
        <p:sp>
          <p:nvSpPr>
            <p:cNvPr id="33" name="object 33"/>
            <p:cNvSpPr/>
            <p:nvPr/>
          </p:nvSpPr>
          <p:spPr>
            <a:xfrm>
              <a:off x="8157944" y="3421706"/>
              <a:ext cx="6232" cy="0"/>
            </a:xfrm>
            <a:custGeom>
              <a:avLst/>
              <a:gdLst/>
              <a:ahLst/>
              <a:cxnLst/>
              <a:rect l="l" t="t" r="r" b="b"/>
              <a:pathLst>
                <a:path w="6984">
                  <a:moveTo>
                    <a:pt x="0" y="0"/>
                  </a:moveTo>
                  <a:lnTo>
                    <a:pt x="6979" y="0"/>
                  </a:lnTo>
                </a:path>
              </a:pathLst>
            </a:custGeom>
            <a:ln w="13959">
              <a:solidFill>
                <a:srgbClr val="5D5D5D"/>
              </a:solidFill>
            </a:ln>
          </p:spPr>
          <p:txBody>
            <a:bodyPr wrap="square" lIns="0" tIns="0" rIns="0" bIns="0" rtlCol="0"/>
            <a:lstStyle/>
            <a:p>
              <a:endParaRPr dirty="0"/>
            </a:p>
          </p:txBody>
        </p:sp>
        <p:grpSp>
          <p:nvGrpSpPr>
            <p:cNvPr id="34" name="object 34"/>
            <p:cNvGrpSpPr/>
            <p:nvPr/>
          </p:nvGrpSpPr>
          <p:grpSpPr>
            <a:xfrm>
              <a:off x="815794" y="794347"/>
              <a:ext cx="7653426" cy="5598652"/>
              <a:chOff x="914369" y="903201"/>
              <a:chExt cx="8578215" cy="6365875"/>
            </a:xfrm>
          </p:grpSpPr>
          <p:sp>
            <p:nvSpPr>
              <p:cNvPr id="35" name="object 35"/>
              <p:cNvSpPr/>
              <p:nvPr/>
            </p:nvSpPr>
            <p:spPr>
              <a:xfrm>
                <a:off x="1321298" y="5718648"/>
                <a:ext cx="7473950" cy="1270"/>
              </a:xfrm>
              <a:custGeom>
                <a:avLst/>
                <a:gdLst/>
                <a:ahLst/>
                <a:cxnLst/>
                <a:rect l="l" t="t" r="r" b="b"/>
                <a:pathLst>
                  <a:path w="7473950" h="1270">
                    <a:moveTo>
                      <a:pt x="-6979" y="348"/>
                    </a:moveTo>
                    <a:lnTo>
                      <a:pt x="7480380" y="348"/>
                    </a:lnTo>
                  </a:path>
                </a:pathLst>
              </a:custGeom>
              <a:ln w="14657">
                <a:solidFill>
                  <a:srgbClr val="5D5D5D"/>
                </a:solidFill>
              </a:ln>
            </p:spPr>
            <p:txBody>
              <a:bodyPr wrap="square" lIns="0" tIns="0" rIns="0" bIns="0" rtlCol="0"/>
              <a:lstStyle/>
              <a:p>
                <a:endParaRPr dirty="0"/>
              </a:p>
            </p:txBody>
          </p:sp>
          <p:pic>
            <p:nvPicPr>
              <p:cNvPr id="36" name="object 36">
                <a:hlinkClick r:id="rId28" action="ppaction://hlinksldjump"/>
              </p:cNvPr>
              <p:cNvPicPr/>
              <p:nvPr/>
            </p:nvPicPr>
            <p:blipFill>
              <a:blip r:embed="rId29" cstate="print"/>
              <a:stretch>
                <a:fillRect/>
              </a:stretch>
            </p:blipFill>
            <p:spPr>
              <a:xfrm>
                <a:off x="914369" y="5711668"/>
                <a:ext cx="1144008" cy="1555126"/>
              </a:xfrm>
              <a:prstGeom prst="rect">
                <a:avLst/>
              </a:prstGeom>
            </p:spPr>
          </p:pic>
          <p:pic>
            <p:nvPicPr>
              <p:cNvPr id="37" name="object 37">
                <a:hlinkClick r:id="rId30" action="ppaction://hlinksldjump"/>
              </p:cNvPr>
              <p:cNvPicPr/>
              <p:nvPr/>
            </p:nvPicPr>
            <p:blipFill>
              <a:blip r:embed="rId31" cstate="print"/>
              <a:stretch>
                <a:fillRect/>
              </a:stretch>
            </p:blipFill>
            <p:spPr>
              <a:xfrm>
                <a:off x="2287319" y="5719346"/>
                <a:ext cx="1029538" cy="1549542"/>
              </a:xfrm>
              <a:prstGeom prst="rect">
                <a:avLst/>
              </a:prstGeom>
            </p:spPr>
          </p:pic>
          <p:pic>
            <p:nvPicPr>
              <p:cNvPr id="38" name="object 38">
                <a:hlinkClick r:id="rId32" action="ppaction://hlinksldjump"/>
              </p:cNvPr>
              <p:cNvPicPr/>
              <p:nvPr/>
            </p:nvPicPr>
            <p:blipFill>
              <a:blip r:embed="rId33" cstate="print"/>
              <a:stretch>
                <a:fillRect/>
              </a:stretch>
            </p:blipFill>
            <p:spPr>
              <a:xfrm>
                <a:off x="3659572" y="5719346"/>
                <a:ext cx="1144008" cy="1549542"/>
              </a:xfrm>
              <a:prstGeom prst="rect">
                <a:avLst/>
              </a:prstGeom>
            </p:spPr>
          </p:pic>
          <p:pic>
            <p:nvPicPr>
              <p:cNvPr id="39" name="object 39">
                <a:hlinkClick r:id="rId34" action="ppaction://hlinksldjump"/>
              </p:cNvPr>
              <p:cNvPicPr/>
              <p:nvPr/>
            </p:nvPicPr>
            <p:blipFill>
              <a:blip r:embed="rId35" cstate="print"/>
              <a:stretch>
                <a:fillRect/>
              </a:stretch>
            </p:blipFill>
            <p:spPr>
              <a:xfrm>
                <a:off x="6977128" y="5719346"/>
                <a:ext cx="1144008" cy="1548844"/>
              </a:xfrm>
              <a:prstGeom prst="rect">
                <a:avLst/>
              </a:prstGeom>
            </p:spPr>
          </p:pic>
          <p:pic>
            <p:nvPicPr>
              <p:cNvPr id="40" name="object 40">
                <a:hlinkClick r:id="rId36" action="ppaction://hlinksldjump"/>
              </p:cNvPr>
              <p:cNvPicPr/>
              <p:nvPr/>
            </p:nvPicPr>
            <p:blipFill>
              <a:blip r:embed="rId37" cstate="print"/>
              <a:stretch>
                <a:fillRect/>
              </a:stretch>
            </p:blipFill>
            <p:spPr>
              <a:xfrm>
                <a:off x="5489706" y="5719346"/>
                <a:ext cx="1372252" cy="1548844"/>
              </a:xfrm>
              <a:prstGeom prst="rect">
                <a:avLst/>
              </a:prstGeom>
            </p:spPr>
          </p:pic>
          <p:pic>
            <p:nvPicPr>
              <p:cNvPr id="41" name="object 41">
                <a:hlinkClick r:id="rId38" action="ppaction://hlinksldjump"/>
              </p:cNvPr>
              <p:cNvPicPr/>
              <p:nvPr/>
            </p:nvPicPr>
            <p:blipFill>
              <a:blip r:embed="rId39" cstate="print"/>
              <a:stretch>
                <a:fillRect/>
              </a:stretch>
            </p:blipFill>
            <p:spPr>
              <a:xfrm>
                <a:off x="8347983" y="5712366"/>
                <a:ext cx="1144008" cy="1555824"/>
              </a:xfrm>
              <a:prstGeom prst="rect">
                <a:avLst/>
              </a:prstGeom>
            </p:spPr>
          </p:pic>
          <p:sp>
            <p:nvSpPr>
              <p:cNvPr id="42" name="object 42"/>
              <p:cNvSpPr/>
              <p:nvPr/>
            </p:nvSpPr>
            <p:spPr>
              <a:xfrm>
                <a:off x="5115583" y="910181"/>
                <a:ext cx="0" cy="4802505"/>
              </a:xfrm>
              <a:custGeom>
                <a:avLst/>
                <a:gdLst/>
                <a:ahLst/>
                <a:cxnLst/>
                <a:rect l="l" t="t" r="r" b="b"/>
                <a:pathLst>
                  <a:path h="4802505">
                    <a:moveTo>
                      <a:pt x="0" y="0"/>
                    </a:moveTo>
                    <a:lnTo>
                      <a:pt x="0" y="4802185"/>
                    </a:lnTo>
                  </a:path>
                </a:pathLst>
              </a:custGeom>
              <a:ln w="13959">
                <a:solidFill>
                  <a:srgbClr val="5D5D5D"/>
                </a:solidFill>
              </a:ln>
            </p:spPr>
            <p:txBody>
              <a:bodyPr wrap="square" lIns="0" tIns="0" rIns="0" bIns="0" rtlCol="0"/>
              <a:lstStyle/>
              <a:p>
                <a:endParaRPr dirty="0"/>
              </a:p>
            </p:txBody>
          </p:sp>
          <p:sp>
            <p:nvSpPr>
              <p:cNvPr id="43" name="object 43"/>
              <p:cNvSpPr/>
              <p:nvPr/>
            </p:nvSpPr>
            <p:spPr>
              <a:xfrm>
                <a:off x="5108603" y="903201"/>
                <a:ext cx="13970" cy="6985"/>
              </a:xfrm>
              <a:custGeom>
                <a:avLst/>
                <a:gdLst/>
                <a:ahLst/>
                <a:cxnLst/>
                <a:rect l="l" t="t" r="r" b="b"/>
                <a:pathLst>
                  <a:path w="13970" h="6984">
                    <a:moveTo>
                      <a:pt x="13959" y="6979"/>
                    </a:moveTo>
                    <a:lnTo>
                      <a:pt x="0" y="6979"/>
                    </a:lnTo>
                    <a:lnTo>
                      <a:pt x="0" y="0"/>
                    </a:lnTo>
                    <a:lnTo>
                      <a:pt x="13959" y="0"/>
                    </a:lnTo>
                    <a:lnTo>
                      <a:pt x="13959" y="6979"/>
                    </a:lnTo>
                    <a:close/>
                  </a:path>
                </a:pathLst>
              </a:custGeom>
              <a:solidFill>
                <a:srgbClr val="5D5D5D"/>
              </a:solidFill>
            </p:spPr>
            <p:txBody>
              <a:bodyPr wrap="square" lIns="0" tIns="0" rIns="0" bIns="0" rtlCol="0"/>
              <a:lstStyle/>
              <a:p>
                <a:endParaRPr dirty="0"/>
              </a:p>
            </p:txBody>
          </p:sp>
          <p:sp>
            <p:nvSpPr>
              <p:cNvPr id="44" name="object 44"/>
              <p:cNvSpPr/>
              <p:nvPr/>
            </p:nvSpPr>
            <p:spPr>
              <a:xfrm>
                <a:off x="5115583" y="5711668"/>
                <a:ext cx="0" cy="8255"/>
              </a:xfrm>
              <a:custGeom>
                <a:avLst/>
                <a:gdLst/>
                <a:ahLst/>
                <a:cxnLst/>
                <a:rect l="l" t="t" r="r" b="b"/>
                <a:pathLst>
                  <a:path h="8254">
                    <a:moveTo>
                      <a:pt x="-6979" y="3838"/>
                    </a:moveTo>
                    <a:lnTo>
                      <a:pt x="6979" y="3838"/>
                    </a:lnTo>
                  </a:path>
                </a:pathLst>
              </a:custGeom>
              <a:ln w="7677">
                <a:solidFill>
                  <a:srgbClr val="5D5D5D"/>
                </a:solidFill>
              </a:ln>
            </p:spPr>
            <p:txBody>
              <a:bodyPr wrap="square" lIns="0" tIns="0" rIns="0" bIns="0" rtlCol="0"/>
              <a:lstStyle/>
              <a:p>
                <a:endParaRPr dirty="0"/>
              </a:p>
            </p:txBody>
          </p:sp>
          <p:sp>
            <p:nvSpPr>
              <p:cNvPr id="45" name="object 45"/>
              <p:cNvSpPr/>
              <p:nvPr/>
            </p:nvSpPr>
            <p:spPr>
              <a:xfrm>
                <a:off x="8920338" y="4124434"/>
                <a:ext cx="6985" cy="344805"/>
              </a:xfrm>
              <a:custGeom>
                <a:avLst/>
                <a:gdLst/>
                <a:ahLst/>
                <a:cxnLst/>
                <a:rect l="l" t="t" r="r" b="b"/>
                <a:pathLst>
                  <a:path w="6984" h="344804">
                    <a:moveTo>
                      <a:pt x="6979" y="344808"/>
                    </a:moveTo>
                    <a:lnTo>
                      <a:pt x="0" y="0"/>
                    </a:lnTo>
                  </a:path>
                </a:pathLst>
              </a:custGeom>
              <a:ln w="13959">
                <a:solidFill>
                  <a:srgbClr val="5D5D5D"/>
                </a:solidFill>
              </a:ln>
            </p:spPr>
            <p:txBody>
              <a:bodyPr wrap="square" lIns="0" tIns="0" rIns="0" bIns="0" rtlCol="0"/>
              <a:lstStyle/>
              <a:p>
                <a:endParaRPr dirty="0"/>
              </a:p>
            </p:txBody>
          </p:sp>
          <p:sp>
            <p:nvSpPr>
              <p:cNvPr id="46" name="object 46"/>
              <p:cNvSpPr/>
              <p:nvPr/>
            </p:nvSpPr>
            <p:spPr>
              <a:xfrm>
                <a:off x="8920338" y="4468545"/>
                <a:ext cx="13970" cy="8255"/>
              </a:xfrm>
              <a:custGeom>
                <a:avLst/>
                <a:gdLst/>
                <a:ahLst/>
                <a:cxnLst/>
                <a:rect l="l" t="t" r="r" b="b"/>
                <a:pathLst>
                  <a:path w="13970" h="8254">
                    <a:moveTo>
                      <a:pt x="13959" y="7677"/>
                    </a:moveTo>
                    <a:lnTo>
                      <a:pt x="0" y="7677"/>
                    </a:lnTo>
                    <a:lnTo>
                      <a:pt x="0" y="697"/>
                    </a:lnTo>
                    <a:lnTo>
                      <a:pt x="13959" y="0"/>
                    </a:lnTo>
                    <a:lnTo>
                      <a:pt x="13959" y="7677"/>
                    </a:lnTo>
                    <a:close/>
                  </a:path>
                </a:pathLst>
              </a:custGeom>
              <a:solidFill>
                <a:srgbClr val="5D5D5D"/>
              </a:solidFill>
            </p:spPr>
            <p:txBody>
              <a:bodyPr wrap="square" lIns="0" tIns="0" rIns="0" bIns="0" rtlCol="0"/>
              <a:lstStyle/>
              <a:p>
                <a:endParaRPr dirty="0"/>
              </a:p>
            </p:txBody>
          </p:sp>
          <p:sp>
            <p:nvSpPr>
              <p:cNvPr id="47" name="object 47"/>
              <p:cNvSpPr/>
              <p:nvPr/>
            </p:nvSpPr>
            <p:spPr>
              <a:xfrm>
                <a:off x="8920338" y="4117455"/>
                <a:ext cx="0" cy="8255"/>
              </a:xfrm>
              <a:custGeom>
                <a:avLst/>
                <a:gdLst/>
                <a:ahLst/>
                <a:cxnLst/>
                <a:rect l="l" t="t" r="r" b="b"/>
                <a:pathLst>
                  <a:path h="8254">
                    <a:moveTo>
                      <a:pt x="-6979" y="3838"/>
                    </a:moveTo>
                    <a:lnTo>
                      <a:pt x="6979" y="3838"/>
                    </a:lnTo>
                  </a:path>
                </a:pathLst>
              </a:custGeom>
              <a:ln w="7677">
                <a:solidFill>
                  <a:srgbClr val="5D5D5D"/>
                </a:solidFill>
              </a:ln>
            </p:spPr>
            <p:txBody>
              <a:bodyPr wrap="square" lIns="0" tIns="0" rIns="0" bIns="0" rtlCol="0"/>
              <a:lstStyle/>
              <a:p>
                <a:endParaRPr dirty="0"/>
              </a:p>
            </p:txBody>
          </p:sp>
          <p:sp>
            <p:nvSpPr>
              <p:cNvPr id="48" name="object 48"/>
              <p:cNvSpPr/>
              <p:nvPr/>
            </p:nvSpPr>
            <p:spPr>
              <a:xfrm>
                <a:off x="5115583" y="1601193"/>
                <a:ext cx="1054100" cy="0"/>
              </a:xfrm>
              <a:custGeom>
                <a:avLst/>
                <a:gdLst/>
                <a:ahLst/>
                <a:cxnLst/>
                <a:rect l="l" t="t" r="r" b="b"/>
                <a:pathLst>
                  <a:path w="1054100">
                    <a:moveTo>
                      <a:pt x="6979" y="0"/>
                    </a:moveTo>
                    <a:lnTo>
                      <a:pt x="1053967" y="0"/>
                    </a:lnTo>
                  </a:path>
                  <a:path w="1054100">
                    <a:moveTo>
                      <a:pt x="6979" y="0"/>
                    </a:moveTo>
                    <a:lnTo>
                      <a:pt x="0" y="0"/>
                    </a:lnTo>
                  </a:path>
                </a:pathLst>
              </a:custGeom>
              <a:ln w="13959">
                <a:solidFill>
                  <a:srgbClr val="5D5D5D"/>
                </a:solidFill>
              </a:ln>
            </p:spPr>
            <p:txBody>
              <a:bodyPr wrap="square" lIns="0" tIns="0" rIns="0" bIns="0" rtlCol="0"/>
              <a:lstStyle/>
              <a:p>
                <a:endParaRPr dirty="0"/>
              </a:p>
            </p:txBody>
          </p:sp>
          <p:sp>
            <p:nvSpPr>
              <p:cNvPr id="49" name="object 49"/>
              <p:cNvSpPr/>
              <p:nvPr/>
            </p:nvSpPr>
            <p:spPr>
              <a:xfrm>
                <a:off x="6169551" y="1594214"/>
                <a:ext cx="6985" cy="13970"/>
              </a:xfrm>
              <a:custGeom>
                <a:avLst/>
                <a:gdLst/>
                <a:ahLst/>
                <a:cxnLst/>
                <a:rect l="l" t="t" r="r" b="b"/>
                <a:pathLst>
                  <a:path w="6985" h="13969">
                    <a:moveTo>
                      <a:pt x="6979" y="13959"/>
                    </a:moveTo>
                    <a:lnTo>
                      <a:pt x="0" y="13959"/>
                    </a:lnTo>
                    <a:lnTo>
                      <a:pt x="0" y="0"/>
                    </a:lnTo>
                    <a:lnTo>
                      <a:pt x="6979" y="0"/>
                    </a:lnTo>
                    <a:lnTo>
                      <a:pt x="6979" y="13959"/>
                    </a:lnTo>
                    <a:close/>
                  </a:path>
                </a:pathLst>
              </a:custGeom>
              <a:solidFill>
                <a:srgbClr val="5D5D5D"/>
              </a:solidFill>
            </p:spPr>
            <p:txBody>
              <a:bodyPr wrap="square" lIns="0" tIns="0" rIns="0" bIns="0" rtlCol="0"/>
              <a:lstStyle/>
              <a:p>
                <a:endParaRPr dirty="0"/>
              </a:p>
            </p:txBody>
          </p:sp>
          <p:sp>
            <p:nvSpPr>
              <p:cNvPr id="50" name="object 50"/>
              <p:cNvSpPr/>
              <p:nvPr/>
            </p:nvSpPr>
            <p:spPr>
              <a:xfrm>
                <a:off x="5115583" y="2516261"/>
                <a:ext cx="1054100" cy="0"/>
              </a:xfrm>
              <a:custGeom>
                <a:avLst/>
                <a:gdLst/>
                <a:ahLst/>
                <a:cxnLst/>
                <a:rect l="l" t="t" r="r" b="b"/>
                <a:pathLst>
                  <a:path w="1054100">
                    <a:moveTo>
                      <a:pt x="6979" y="0"/>
                    </a:moveTo>
                    <a:lnTo>
                      <a:pt x="1053967" y="0"/>
                    </a:lnTo>
                  </a:path>
                  <a:path w="1054100">
                    <a:moveTo>
                      <a:pt x="6979" y="0"/>
                    </a:moveTo>
                    <a:lnTo>
                      <a:pt x="0" y="0"/>
                    </a:lnTo>
                  </a:path>
                </a:pathLst>
              </a:custGeom>
              <a:ln w="13959">
                <a:solidFill>
                  <a:srgbClr val="5D5D5D"/>
                </a:solidFill>
              </a:ln>
            </p:spPr>
            <p:txBody>
              <a:bodyPr wrap="square" lIns="0" tIns="0" rIns="0" bIns="0" rtlCol="0"/>
              <a:lstStyle/>
              <a:p>
                <a:endParaRPr dirty="0"/>
              </a:p>
            </p:txBody>
          </p:sp>
          <p:sp>
            <p:nvSpPr>
              <p:cNvPr id="51" name="object 51"/>
              <p:cNvSpPr/>
              <p:nvPr/>
            </p:nvSpPr>
            <p:spPr>
              <a:xfrm>
                <a:off x="6169551" y="2509281"/>
                <a:ext cx="6985" cy="13970"/>
              </a:xfrm>
              <a:custGeom>
                <a:avLst/>
                <a:gdLst/>
                <a:ahLst/>
                <a:cxnLst/>
                <a:rect l="l" t="t" r="r" b="b"/>
                <a:pathLst>
                  <a:path w="6985" h="13969">
                    <a:moveTo>
                      <a:pt x="6979" y="13959"/>
                    </a:moveTo>
                    <a:lnTo>
                      <a:pt x="0" y="13959"/>
                    </a:lnTo>
                    <a:lnTo>
                      <a:pt x="0" y="0"/>
                    </a:lnTo>
                    <a:lnTo>
                      <a:pt x="6979" y="0"/>
                    </a:lnTo>
                    <a:lnTo>
                      <a:pt x="6979" y="13959"/>
                    </a:lnTo>
                    <a:close/>
                  </a:path>
                </a:pathLst>
              </a:custGeom>
              <a:solidFill>
                <a:srgbClr val="5D5D5D"/>
              </a:solidFill>
            </p:spPr>
            <p:txBody>
              <a:bodyPr wrap="square" lIns="0" tIns="0" rIns="0" bIns="0" rtlCol="0"/>
              <a:lstStyle/>
              <a:p>
                <a:endParaRPr dirty="0"/>
              </a:p>
            </p:txBody>
          </p:sp>
          <p:sp>
            <p:nvSpPr>
              <p:cNvPr id="52" name="object 52"/>
              <p:cNvSpPr/>
              <p:nvPr/>
            </p:nvSpPr>
            <p:spPr>
              <a:xfrm>
                <a:off x="5115583" y="3520672"/>
                <a:ext cx="1054100" cy="0"/>
              </a:xfrm>
              <a:custGeom>
                <a:avLst/>
                <a:gdLst/>
                <a:ahLst/>
                <a:cxnLst/>
                <a:rect l="l" t="t" r="r" b="b"/>
                <a:pathLst>
                  <a:path w="1054100">
                    <a:moveTo>
                      <a:pt x="6979" y="0"/>
                    </a:moveTo>
                    <a:lnTo>
                      <a:pt x="1053967" y="0"/>
                    </a:lnTo>
                  </a:path>
                  <a:path w="1054100">
                    <a:moveTo>
                      <a:pt x="6979" y="0"/>
                    </a:moveTo>
                    <a:lnTo>
                      <a:pt x="0" y="0"/>
                    </a:lnTo>
                  </a:path>
                </a:pathLst>
              </a:custGeom>
              <a:ln w="13959">
                <a:solidFill>
                  <a:srgbClr val="5D5D5D"/>
                </a:solidFill>
              </a:ln>
            </p:spPr>
            <p:txBody>
              <a:bodyPr wrap="square" lIns="0" tIns="0" rIns="0" bIns="0" rtlCol="0"/>
              <a:lstStyle/>
              <a:p>
                <a:endParaRPr dirty="0"/>
              </a:p>
            </p:txBody>
          </p:sp>
          <p:sp>
            <p:nvSpPr>
              <p:cNvPr id="53" name="object 53"/>
              <p:cNvSpPr/>
              <p:nvPr/>
            </p:nvSpPr>
            <p:spPr>
              <a:xfrm>
                <a:off x="6169551" y="3513692"/>
                <a:ext cx="6985" cy="13970"/>
              </a:xfrm>
              <a:custGeom>
                <a:avLst/>
                <a:gdLst/>
                <a:ahLst/>
                <a:cxnLst/>
                <a:rect l="l" t="t" r="r" b="b"/>
                <a:pathLst>
                  <a:path w="6985" h="13970">
                    <a:moveTo>
                      <a:pt x="6979" y="13959"/>
                    </a:moveTo>
                    <a:lnTo>
                      <a:pt x="0" y="13959"/>
                    </a:lnTo>
                    <a:lnTo>
                      <a:pt x="0" y="0"/>
                    </a:lnTo>
                    <a:lnTo>
                      <a:pt x="6979" y="0"/>
                    </a:lnTo>
                    <a:lnTo>
                      <a:pt x="6979" y="13959"/>
                    </a:lnTo>
                    <a:close/>
                  </a:path>
                </a:pathLst>
              </a:custGeom>
              <a:solidFill>
                <a:srgbClr val="5D5D5D"/>
              </a:solidFill>
            </p:spPr>
            <p:txBody>
              <a:bodyPr wrap="square" lIns="0" tIns="0" rIns="0" bIns="0" rtlCol="0"/>
              <a:lstStyle/>
              <a:p>
                <a:endParaRPr dirty="0"/>
              </a:p>
            </p:txBody>
          </p:sp>
        </p:grpSp>
        <p:sp>
          <p:nvSpPr>
            <p:cNvPr id="54" name="14 Marcador de texto">
              <a:hlinkClick r:id="" action="ppaction://noaction"/>
            </p:cNvPr>
            <p:cNvSpPr txBox="1">
              <a:spLocks/>
            </p:cNvSpPr>
            <p:nvPr/>
          </p:nvSpPr>
          <p:spPr>
            <a:xfrm>
              <a:off x="3086409" y="3929991"/>
              <a:ext cx="1377950" cy="1003917"/>
            </a:xfrm>
            <a:prstGeom prst="rect">
              <a:avLst/>
            </a:prstGeom>
            <a:solidFill>
              <a:srgbClr val="CDCDCD"/>
            </a:solidFill>
            <a:ln w="0" cmpd="sng">
              <a:noFill/>
              <a:prstDash val="solid"/>
            </a:ln>
          </p:spPr>
          <p:txBody>
            <a:bodyPr vert="horz" lIns="0" tIns="76200" rIns="0" bIns="0" anchor="t"/>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ts val="1400"/>
                </a:lnSpc>
                <a:spcAft>
                  <a:spcPts val="370"/>
                </a:spcAft>
                <a:buNone/>
              </a:pPr>
              <a:r>
                <a:rPr lang="es-SV" sz="1200" dirty="0" smtClean="0">
                  <a:solidFill>
                    <a:schemeClr val="tx1">
                      <a:lumMod val="75000"/>
                      <a:lumOff val="25000"/>
                    </a:schemeClr>
                  </a:solidFill>
                  <a:latin typeface="Times New Roman" panose="02020603050405020304" pitchFamily="1"/>
                  <a:hlinkClick r:id="rId16" action="ppaction://hlinksldjump"/>
                </a:rPr>
                <a:t>Dirección </a:t>
              </a:r>
              <a:r>
                <a:rPr lang="es-SV" dirty="0" smtClean="0">
                  <a:solidFill>
                    <a:schemeClr val="tx1">
                      <a:lumMod val="75000"/>
                      <a:lumOff val="25000"/>
                    </a:schemeClr>
                  </a:solidFill>
                  <a:hlinkClick r:id="rId16" action="ppaction://hlinksldjump"/>
                </a:rPr>
                <a:t/>
              </a:r>
              <a:br>
                <a:rPr lang="es-SV" dirty="0" smtClean="0">
                  <a:solidFill>
                    <a:schemeClr val="tx1">
                      <a:lumMod val="75000"/>
                      <a:lumOff val="25000"/>
                    </a:schemeClr>
                  </a:solidFill>
                  <a:hlinkClick r:id="rId16" action="ppaction://hlinksldjump"/>
                </a:rPr>
              </a:br>
              <a:r>
                <a:rPr lang="es-SV" sz="1200" dirty="0" smtClean="0">
                  <a:solidFill>
                    <a:schemeClr val="tx1">
                      <a:lumMod val="75000"/>
                      <a:lumOff val="25000"/>
                    </a:schemeClr>
                  </a:solidFill>
                  <a:latin typeface="Times New Roman" panose="02020603050405020304" pitchFamily="1"/>
                  <a:hlinkClick r:id="rId16" action="ppaction://hlinksldjump"/>
                </a:rPr>
                <a:t>Tecnologías de </a:t>
              </a:r>
              <a:r>
                <a:rPr lang="es-SV" dirty="0" smtClean="0">
                  <a:solidFill>
                    <a:schemeClr val="tx1">
                      <a:lumMod val="75000"/>
                      <a:lumOff val="25000"/>
                    </a:schemeClr>
                  </a:solidFill>
                  <a:hlinkClick r:id="rId16" action="ppaction://hlinksldjump"/>
                </a:rPr>
                <a:t/>
              </a:r>
              <a:br>
                <a:rPr lang="es-SV" dirty="0" smtClean="0">
                  <a:solidFill>
                    <a:schemeClr val="tx1">
                      <a:lumMod val="75000"/>
                      <a:lumOff val="25000"/>
                    </a:schemeClr>
                  </a:solidFill>
                  <a:hlinkClick r:id="rId16" action="ppaction://hlinksldjump"/>
                </a:rPr>
              </a:br>
              <a:r>
                <a:rPr lang="es-SV" sz="1200" dirty="0" smtClean="0">
                  <a:solidFill>
                    <a:schemeClr val="tx1">
                      <a:lumMod val="75000"/>
                      <a:lumOff val="25000"/>
                    </a:schemeClr>
                  </a:solidFill>
                  <a:latin typeface="Times New Roman" panose="02020603050405020304" pitchFamily="1"/>
                  <a:hlinkClick r:id="rId16" action="ppaction://hlinksldjump"/>
                </a:rPr>
                <a:t>Información y </a:t>
              </a:r>
              <a:r>
                <a:rPr lang="es-SV" dirty="0" smtClean="0">
                  <a:solidFill>
                    <a:schemeClr val="tx1">
                      <a:lumMod val="75000"/>
                      <a:lumOff val="25000"/>
                    </a:schemeClr>
                  </a:solidFill>
                  <a:hlinkClick r:id="rId16" action="ppaction://hlinksldjump"/>
                </a:rPr>
                <a:t/>
              </a:r>
              <a:br>
                <a:rPr lang="es-SV" dirty="0" smtClean="0">
                  <a:solidFill>
                    <a:schemeClr val="tx1">
                      <a:lumMod val="75000"/>
                      <a:lumOff val="25000"/>
                    </a:schemeClr>
                  </a:solidFill>
                  <a:hlinkClick r:id="rId16" action="ppaction://hlinksldjump"/>
                </a:rPr>
              </a:br>
              <a:r>
                <a:rPr lang="es-SV" sz="1200" dirty="0" smtClean="0">
                  <a:solidFill>
                    <a:schemeClr val="tx1">
                      <a:lumMod val="75000"/>
                      <a:lumOff val="25000"/>
                    </a:schemeClr>
                  </a:solidFill>
                  <a:latin typeface="Times New Roman" panose="02020603050405020304" pitchFamily="1"/>
                  <a:hlinkClick r:id="rId16" action="ppaction://hlinksldjump"/>
                </a:rPr>
                <a:t>Telecomunicaciones </a:t>
              </a:r>
              <a:r>
                <a:rPr lang="es-SV" dirty="0" smtClean="0">
                  <a:solidFill>
                    <a:schemeClr val="tx1">
                      <a:lumMod val="75000"/>
                      <a:lumOff val="25000"/>
                    </a:schemeClr>
                  </a:solidFill>
                  <a:hlinkClick r:id="rId16" action="ppaction://hlinksldjump"/>
                </a:rPr>
                <a:t/>
              </a:r>
              <a:br>
                <a:rPr lang="es-SV" dirty="0" smtClean="0">
                  <a:solidFill>
                    <a:schemeClr val="tx1">
                      <a:lumMod val="75000"/>
                      <a:lumOff val="25000"/>
                    </a:schemeClr>
                  </a:solidFill>
                  <a:hlinkClick r:id="rId16" action="ppaction://hlinksldjump"/>
                </a:rPr>
              </a:br>
              <a:r>
                <a:rPr lang="es-SV" sz="1200" dirty="0" smtClean="0">
                  <a:solidFill>
                    <a:schemeClr val="tx1">
                      <a:lumMod val="75000"/>
                      <a:lumOff val="25000"/>
                    </a:schemeClr>
                  </a:solidFill>
                  <a:latin typeface="Times New Roman" panose="02020603050405020304" pitchFamily="1"/>
                  <a:hlinkClick r:id="rId16" action="ppaction://hlinksldjump"/>
                </a:rPr>
                <a:t>DTIT </a:t>
              </a:r>
              <a:endParaRPr lang="es-SV" sz="1200" dirty="0">
                <a:solidFill>
                  <a:schemeClr val="tx1">
                    <a:lumMod val="75000"/>
                    <a:lumOff val="25000"/>
                  </a:schemeClr>
                </a:solidFill>
                <a:latin typeface="Times New Roman" panose="02020603050405020304" pitchFamily="1"/>
              </a:endParaRPr>
            </a:p>
          </p:txBody>
        </p:sp>
        <p:cxnSp>
          <p:nvCxnSpPr>
            <p:cNvPr id="56" name="55 Conector recto"/>
            <p:cNvCxnSpPr>
              <a:endCxn id="54" idx="0"/>
            </p:cNvCxnSpPr>
            <p:nvPr/>
          </p:nvCxnSpPr>
          <p:spPr>
            <a:xfrm>
              <a:off x="3775384" y="3613954"/>
              <a:ext cx="0" cy="316037"/>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594871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1" y="56538"/>
            <a:ext cx="8856985" cy="6748001"/>
          </a:xfrm>
          <a:prstGeom prst="rect">
            <a:avLst/>
          </a:prstGeom>
        </p:spPr>
        <p:txBody>
          <a:bodyPr wrap="square">
            <a:spAutoFit/>
          </a:bodyPr>
          <a:lstStyle/>
          <a:p>
            <a:pPr algn="just">
              <a:lnSpc>
                <a:spcPct val="115000"/>
              </a:lnSpc>
            </a:pPr>
            <a:r>
              <a:rPr lang="es-SV" sz="2000" b="1" kern="0" dirty="0">
                <a:solidFill>
                  <a:srgbClr val="000099"/>
                </a:solidFill>
                <a:ea typeface="Times New Roman" panose="02020603050405020304" pitchFamily="18" charset="0"/>
                <a:cs typeface="Calibri" panose="020F0502020204030204" pitchFamily="34" charset="0"/>
                <a:sym typeface="Arial"/>
              </a:rPr>
              <a:t>DIRECCIÓN GENERAL DE DESARROLLO RURAL - DGDR </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Director General de Desarrollo Rural:	</a:t>
            </a:r>
            <a:r>
              <a:rPr lang="es-SV" sz="1400" b="1" dirty="0">
                <a:latin typeface="Calibri" panose="020F0502020204030204" pitchFamily="34" charset="0"/>
                <a:ea typeface="Times New Roman" panose="02020603050405020304" pitchFamily="18" charset="0"/>
                <a:cs typeface="Calibri" panose="020F0502020204030204" pitchFamily="34" charset="0"/>
              </a:rPr>
              <a:t> </a:t>
            </a:r>
            <a:r>
              <a:rPr lang="es-SV" sz="1400" b="1" dirty="0" err="1">
                <a:latin typeface="Calibri" panose="020F0502020204030204" pitchFamily="34" charset="0"/>
                <a:ea typeface="Times New Roman" panose="02020603050405020304" pitchFamily="18" charset="0"/>
                <a:cs typeface="Calibri" panose="020F0502020204030204" pitchFamily="34" charset="0"/>
              </a:rPr>
              <a:t>AMILCAR</a:t>
            </a:r>
            <a:r>
              <a:rPr lang="es-SV" sz="1400" b="1" dirty="0">
                <a:latin typeface="Calibri" panose="020F0502020204030204" pitchFamily="34" charset="0"/>
                <a:ea typeface="Times New Roman" panose="02020603050405020304" pitchFamily="18" charset="0"/>
                <a:cs typeface="Calibri" panose="020F0502020204030204" pitchFamily="34" charset="0"/>
              </a:rPr>
              <a:t> DANIEL </a:t>
            </a:r>
            <a:r>
              <a:rPr lang="es-SV" sz="1400" b="1" dirty="0" err="1">
                <a:latin typeface="Calibri" panose="020F0502020204030204" pitchFamily="34" charset="0"/>
                <a:ea typeface="Times New Roman" panose="02020603050405020304" pitchFamily="18" charset="0"/>
                <a:cs typeface="Calibri" panose="020F0502020204030204" pitchFamily="34" charset="0"/>
              </a:rPr>
              <a:t>LANDAVERDE</a:t>
            </a:r>
            <a:r>
              <a:rPr lang="es-SV" sz="1400" b="1" dirty="0">
                <a:latin typeface="Calibri" panose="020F0502020204030204" pitchFamily="34" charset="0"/>
                <a:ea typeface="Times New Roman" panose="02020603050405020304" pitchFamily="18" charset="0"/>
                <a:cs typeface="Calibri" panose="020F0502020204030204" pitchFamily="34" charset="0"/>
              </a:rPr>
              <a:t> LEMUS </a:t>
            </a:r>
            <a:r>
              <a:rPr lang="es-SV" sz="1400" kern="0" dirty="0" smtClean="0">
                <a:solidFill>
                  <a:srgbClr val="000000"/>
                </a:solidFill>
                <a:ea typeface="Times New Roman" panose="02020603050405020304" pitchFamily="18" charset="0"/>
                <a:cs typeface="Calibri" panose="020F0502020204030204" pitchFamily="34" charset="0"/>
                <a:sym typeface="Arial"/>
              </a:rPr>
              <a:t>	</a:t>
            </a:r>
            <a:endParaRPr lang="es-SV" sz="1400" b="1" kern="0" dirty="0">
              <a:solidFill>
                <a:srgbClr val="000000"/>
              </a:solidFill>
              <a:ea typeface="Times New Roman" panose="02020603050405020304" pitchFamily="18" charset="0"/>
              <a:cs typeface="Times New Roman" panose="02020603050405020304" pitchFamily="18" charset="0"/>
              <a:sym typeface="Arial"/>
            </a:endParaRPr>
          </a:p>
          <a:p>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p>
          <a:p>
            <a:r>
              <a:rPr lang="es-SV" sz="1400" kern="0" dirty="0" smtClean="0">
                <a:solidFill>
                  <a:srgbClr val="000000"/>
                </a:solidFill>
                <a:ea typeface="Times New Roman" panose="02020603050405020304" pitchFamily="18" charset="0"/>
                <a:cs typeface="Calibri" panose="020F0502020204030204" pitchFamily="34" charset="0"/>
                <a:sym typeface="Arial"/>
              </a:rPr>
              <a:t>Lograr </a:t>
            </a:r>
            <a:r>
              <a:rPr lang="es-SV" sz="1400" kern="0" dirty="0">
                <a:solidFill>
                  <a:srgbClr val="000000"/>
                </a:solidFill>
                <a:ea typeface="Times New Roman" panose="02020603050405020304" pitchFamily="18" charset="0"/>
                <a:cs typeface="Calibri" panose="020F0502020204030204" pitchFamily="34" charset="0"/>
                <a:sym typeface="Arial"/>
              </a:rPr>
              <a:t>que la institución cumpla con los objetivos y metas a través de una adecuada coordinación en la planificación, ejecución, verificación y corrección de las funciones que corresponden a las diferentes unidades organizativas de la Dirección General de </a:t>
            </a:r>
            <a:r>
              <a:rPr lang="es-SV" sz="1400" kern="0" dirty="0" smtClean="0">
                <a:solidFill>
                  <a:srgbClr val="000000"/>
                </a:solidFill>
                <a:ea typeface="Times New Roman" panose="02020603050405020304" pitchFamily="18" charset="0"/>
                <a:cs typeface="Calibri" panose="020F0502020204030204" pitchFamily="34" charset="0"/>
                <a:sym typeface="Arial"/>
              </a:rPr>
              <a:t>Desarrollo Rural</a:t>
            </a:r>
            <a:r>
              <a:rPr lang="es-SV" sz="1400" b="1" kern="0" dirty="0">
                <a:solidFill>
                  <a:srgbClr val="000000"/>
                </a:solidFill>
                <a:ea typeface="Times New Roman" panose="02020603050405020304" pitchFamily="18" charset="0"/>
                <a:cs typeface="Calibri" panose="020F0502020204030204" pitchFamily="34" charset="0"/>
                <a:sym typeface="Arial"/>
              </a:rPr>
              <a:t/>
            </a:r>
            <a:br>
              <a:rPr lang="es-SV" sz="1400" b="1" kern="0" dirty="0">
                <a:solidFill>
                  <a:srgbClr val="000000"/>
                </a:solidFill>
                <a:ea typeface="Times New Roman" panose="02020603050405020304" pitchFamily="18" charset="0"/>
                <a:cs typeface="Calibri" panose="020F0502020204030204" pitchFamily="34" charset="0"/>
                <a:sym typeface="Arial"/>
              </a:rPr>
            </a:b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a:t>
            </a:r>
            <a:r>
              <a:rPr lang="es-SV" sz="1400" b="1" kern="0" dirty="0" smtClean="0">
                <a:solidFill>
                  <a:srgbClr val="000000"/>
                </a:solidFill>
                <a:ea typeface="Times New Roman" panose="02020603050405020304" pitchFamily="18" charset="0"/>
                <a:cs typeface="Calibri" panose="020F0502020204030204" pitchFamily="34" charset="0"/>
                <a:sym typeface="Arial"/>
              </a:rPr>
              <a:t>EMPLEADOS</a:t>
            </a:r>
          </a:p>
          <a:p>
            <a:r>
              <a:rPr lang="es-SV" sz="1400" kern="0" dirty="0">
                <a:solidFill>
                  <a:srgbClr val="000000"/>
                </a:solidFill>
                <a:ea typeface="Times New Roman" panose="02020603050405020304" pitchFamily="18" charset="0"/>
                <a:cs typeface="Calibri" panose="020F0502020204030204" pitchFamily="34" charset="0"/>
                <a:sym typeface="Arial"/>
              </a:rPr>
              <a:t>8</a:t>
            </a:r>
            <a:r>
              <a:rPr lang="es-SV" sz="1400" kern="0" dirty="0" smtClean="0">
                <a:solidFill>
                  <a:srgbClr val="000000"/>
                </a:solidFill>
                <a:ea typeface="Times New Roman" panose="02020603050405020304" pitchFamily="18" charset="0"/>
                <a:cs typeface="Calibri" panose="020F0502020204030204" pitchFamily="34" charset="0"/>
                <a:sym typeface="Arial"/>
              </a:rPr>
              <a:t> hombres</a:t>
            </a:r>
          </a:p>
          <a:p>
            <a:r>
              <a:rPr lang="es-ES" sz="1400" kern="0" dirty="0">
                <a:solidFill>
                  <a:srgbClr val="000000"/>
                </a:solidFill>
                <a:ea typeface="Times New Roman" panose="02020603050405020304" pitchFamily="18" charset="0"/>
                <a:cs typeface="Calibri" panose="020F0502020204030204" pitchFamily="34" charset="0"/>
                <a:sym typeface="Arial"/>
              </a:rPr>
              <a:t>7</a:t>
            </a:r>
            <a:r>
              <a:rPr lang="es-ES" sz="1400" kern="0" dirty="0" smtClean="0">
                <a:solidFill>
                  <a:srgbClr val="000000"/>
                </a:solidFill>
                <a:ea typeface="Times New Roman" panose="02020603050405020304" pitchFamily="18" charset="0"/>
                <a:cs typeface="Calibri" panose="020F0502020204030204" pitchFamily="34" charset="0"/>
                <a:sym typeface="Arial"/>
              </a:rPr>
              <a:t> mujeres</a:t>
            </a:r>
            <a:endParaRPr lang="es-SV" sz="1400" kern="0" dirty="0" smtClean="0">
              <a:solidFill>
                <a:srgbClr val="000000"/>
              </a:solidFill>
              <a:ea typeface="Times New Roman" panose="02020603050405020304" pitchFamily="18" charset="0"/>
              <a:cs typeface="Calibri" panose="020F0502020204030204" pitchFamily="34" charset="0"/>
              <a:sym typeface="Arial"/>
            </a:endParaRPr>
          </a:p>
          <a:p>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Departamento de Planificación (Pendiente oficializar la coordinación)</a:t>
            </a: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Contribuir al logro de los resultados y objetivos de la Dirección General de Desarrollo Rural en el proceso de planificación de desarrollo rural de acuerdo con los </a:t>
            </a:r>
            <a:r>
              <a:rPr lang="es-SV" sz="1400" kern="0" dirty="0" smtClean="0">
                <a:solidFill>
                  <a:srgbClr val="000000"/>
                </a:solidFill>
                <a:ea typeface="Times New Roman" panose="02020603050405020304" pitchFamily="18" charset="0"/>
                <a:cs typeface="Calibri" panose="020F0502020204030204" pitchFamily="34" charset="0"/>
                <a:sym typeface="Arial"/>
              </a:rPr>
              <a:t>planes</a:t>
            </a: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Departamento de Asesoría Jurídica (Pendiente de oficializar la coordinación)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Asesorar a la Dirección General de Desarrollo Rural en materia jurídica y asistir a los proyectos a fin de que sus actuaciones y procedimientos se enmarquen dentro del marco legal vigente.</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Desarrollo de Infraestructura </a:t>
            </a:r>
            <a:r>
              <a:rPr lang="es-SV" sz="1400" u="sng" kern="0" dirty="0" smtClean="0">
                <a:solidFill>
                  <a:srgbClr val="000000"/>
                </a:solidFill>
                <a:ea typeface="Times New Roman" panose="02020603050405020304" pitchFamily="18" charset="0"/>
                <a:cs typeface="Calibri" panose="020F0502020204030204" pitchFamily="34" charset="0"/>
                <a:sym typeface="Arial"/>
              </a:rPr>
              <a:t>Rural: </a:t>
            </a:r>
            <a:r>
              <a:rPr lang="es-SV" sz="1400" i="1" u="sng" dirty="0">
                <a:latin typeface="Calibri" panose="020F0502020204030204" pitchFamily="34" charset="0"/>
                <a:ea typeface="Times New Roman" panose="02020603050405020304" pitchFamily="18" charset="0"/>
                <a:cs typeface="Calibri" panose="020F0502020204030204" pitchFamily="34" charset="0"/>
              </a:rPr>
              <a:t>Rubén Antonio Ascencio </a:t>
            </a:r>
            <a:r>
              <a:rPr lang="es-SV" sz="1400" i="1" u="sng" dirty="0" smtClean="0">
                <a:latin typeface="Calibri" panose="020F0502020204030204" pitchFamily="34" charset="0"/>
                <a:ea typeface="Times New Roman" panose="02020603050405020304" pitchFamily="18" charset="0"/>
                <a:cs typeface="Calibri" panose="020F0502020204030204" pitchFamily="34" charset="0"/>
              </a:rPr>
              <a:t>Carpio</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Coordinar </a:t>
            </a:r>
            <a:r>
              <a:rPr lang="es-SV" sz="1400" kern="0" dirty="0">
                <a:solidFill>
                  <a:srgbClr val="000000"/>
                </a:solidFill>
                <a:ea typeface="Times New Roman" panose="02020603050405020304" pitchFamily="18" charset="0"/>
                <a:cs typeface="Calibri" panose="020F0502020204030204" pitchFamily="34" charset="0"/>
                <a:sym typeface="Arial"/>
              </a:rPr>
              <a:t>el estudio, proyecto diseño y ejecución de obras civiles, referidas a infraestructura agroproductiva del MAG, para el desarrollo rural y promover ante otras entidades competentes la ejecución de proyectos de infraestructura para el desarrollo rural.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9067958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47564" y="805718"/>
            <a:ext cx="7848872" cy="5317353"/>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DIRECCIÓN GENERAL DE ECONOMÍA AGROPECUARIA - DGEA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a:t>
            </a:r>
            <a:r>
              <a:rPr lang="es-SV" sz="1400" b="1" kern="0" dirty="0">
                <a:solidFill>
                  <a:srgbClr val="000000"/>
                </a:solidFill>
                <a:ea typeface="Times New Roman" panose="02020603050405020304" pitchFamily="18" charset="0"/>
                <a:cs typeface="Calibri" panose="020F0502020204030204" pitchFamily="34" charset="0"/>
                <a:sym typeface="Arial"/>
              </a:rPr>
              <a:t>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Director General de Economía </a:t>
            </a:r>
            <a:r>
              <a:rPr lang="es-SV" sz="1400" kern="0" dirty="0" smtClean="0">
                <a:solidFill>
                  <a:srgbClr val="000000"/>
                </a:solidFill>
                <a:ea typeface="Times New Roman" panose="02020603050405020304" pitchFamily="18" charset="0"/>
                <a:cs typeface="Calibri" panose="020F0502020204030204" pitchFamily="34" charset="0"/>
                <a:sym typeface="Arial"/>
              </a:rPr>
              <a:t>Agropecuaria</a:t>
            </a:r>
            <a:r>
              <a:rPr lang="es-SV" sz="1400" b="1" kern="0" dirty="0" smtClean="0">
                <a:solidFill>
                  <a:srgbClr val="000000"/>
                </a:solidFill>
                <a:ea typeface="Times New Roman" panose="02020603050405020304" pitchFamily="18" charset="0"/>
                <a:cs typeface="Calibri" panose="020F0502020204030204" pitchFamily="34" charset="0"/>
                <a:sym typeface="Arial"/>
              </a:rPr>
              <a:t>:</a:t>
            </a:r>
            <a:r>
              <a:rPr lang="es-SV" sz="1400" b="1" kern="0" dirty="0">
                <a:solidFill>
                  <a:srgbClr val="000000"/>
                </a:solidFill>
                <a:ea typeface="Times New Roman" panose="02020603050405020304" pitchFamily="18" charset="0"/>
                <a:cs typeface="Calibri" panose="020F0502020204030204" pitchFamily="34" charset="0"/>
                <a:sym typeface="Arial"/>
              </a:rPr>
              <a:t> </a:t>
            </a:r>
            <a:r>
              <a:rPr lang="es-SV" sz="1400" b="1" dirty="0">
                <a:latin typeface="Calibri" panose="020F0502020204030204" pitchFamily="34" charset="0"/>
                <a:ea typeface="Times New Roman" panose="02020603050405020304" pitchFamily="18" charset="0"/>
                <a:cs typeface="Calibri" panose="020F0502020204030204" pitchFamily="34" charset="0"/>
              </a:rPr>
              <a:t>MANUEL ERNESTO SOSA URRUTIA (de </a:t>
            </a:r>
            <a:r>
              <a:rPr lang="es-SV" sz="1400" b="1" dirty="0" err="1">
                <a:latin typeface="Calibri" panose="020F0502020204030204" pitchFamily="34" charset="0"/>
                <a:ea typeface="Times New Roman" panose="02020603050405020304" pitchFamily="18" charset="0"/>
                <a:cs typeface="Calibri" panose="020F0502020204030204" pitchFamily="34" charset="0"/>
              </a:rPr>
              <a:t>AGO</a:t>
            </a:r>
            <a:r>
              <a:rPr lang="es-SV" sz="1400" b="1" dirty="0">
                <a:latin typeface="Calibri" panose="020F0502020204030204" pitchFamily="34" charset="0"/>
                <a:ea typeface="Times New Roman" panose="02020603050405020304" pitchFamily="18" charset="0"/>
                <a:cs typeface="Calibri" panose="020F0502020204030204" pitchFamily="34" charset="0"/>
              </a:rPr>
              <a:t> 2020 a la fecha</a:t>
            </a:r>
            <a:r>
              <a:rPr lang="es-SV" sz="1400" b="1" dirty="0" smtClean="0">
                <a:latin typeface="Calibri" panose="020F0502020204030204" pitchFamily="34" charset="0"/>
                <a:ea typeface="Times New Roman" panose="02020603050405020304" pitchFamily="18" charset="0"/>
                <a:cs typeface="Calibri" panose="020F0502020204030204" pitchFamily="34" charset="0"/>
              </a:rPr>
              <a:t>)</a:t>
            </a: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kern="0" dirty="0" smtClean="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Contribuir a mejorar la rentabilidad y competitividad de manera sostenible de las actividades agropecuarias, forestales y pesqueras, mediante la generación y divulgación de información estadística agropecuaria; asistencia a los agronegocios; asistencia a las asociaciones agropecuarias y la entrega de insumos y granos básicos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86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39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spcAft>
                <a:spcPts val="1000"/>
              </a:spcAft>
            </a:pPr>
            <a:r>
              <a:rPr lang="es-SV" sz="1400" kern="0" dirty="0">
                <a:solidFill>
                  <a:srgbClr val="000000"/>
                </a:solidFill>
                <a:ea typeface="Times New Roman" panose="02020603050405020304" pitchFamily="18" charset="0"/>
                <a:cs typeface="Calibri" panose="020F0502020204030204" pitchFamily="34" charset="0"/>
                <a:sym typeface="Arial"/>
              </a:rPr>
              <a:t/>
            </a:r>
            <a:br>
              <a:rPr lang="es-SV" sz="1400" kern="0" dirty="0">
                <a:solidFill>
                  <a:srgbClr val="000000"/>
                </a:solidFill>
                <a:ea typeface="Times New Roman" panose="02020603050405020304" pitchFamily="18" charset="0"/>
                <a:cs typeface="Calibri" panose="020F0502020204030204" pitchFamily="34" charset="0"/>
                <a:sym typeface="Arial"/>
              </a:rPr>
            </a:b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Estadísticas Agropecuarias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i="1" kern="0" dirty="0">
                <a:solidFill>
                  <a:srgbClr val="000000"/>
                </a:solidFill>
                <a:ea typeface="Times New Roman" panose="02020603050405020304" pitchFamily="18" charset="0"/>
                <a:cs typeface="Calibri" panose="020F0502020204030204" pitchFamily="34" charset="0"/>
                <a:sym typeface="Arial"/>
              </a:rPr>
              <a:t>Jefe de División: </a:t>
            </a:r>
            <a:r>
              <a:rPr lang="es-SV" sz="1400" i="1" dirty="0">
                <a:latin typeface="Calibri" panose="020F0502020204030204" pitchFamily="34" charset="0"/>
                <a:ea typeface="Times New Roman" panose="02020603050405020304" pitchFamily="18" charset="0"/>
                <a:cs typeface="Calibri" panose="020F0502020204030204" pitchFamily="34" charset="0"/>
              </a:rPr>
              <a:t>Francisco Márquez Parada</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Generar </a:t>
            </a:r>
            <a:r>
              <a:rPr lang="es-SV" sz="1400" kern="0" dirty="0">
                <a:solidFill>
                  <a:srgbClr val="000000"/>
                </a:solidFill>
                <a:ea typeface="Times New Roman" panose="02020603050405020304" pitchFamily="18" charset="0"/>
                <a:cs typeface="Calibri" panose="020F0502020204030204" pitchFamily="34" charset="0"/>
                <a:sym typeface="Arial"/>
              </a:rPr>
              <a:t>información estadística sobre las actividades agropecuarias, información sobre mercados y precios de productos agropecuarios e información geográfica del territorio agropecuario nacional, a fin de contribuir a la toma de decisiones de diferentes actores del sector para el desarrollo agropecuario.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238528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55576" y="1042193"/>
            <a:ext cx="7632848" cy="4773614"/>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DIRECCIÓN GENERAL DE ECONOMÍA AGROPECUARIA </a:t>
            </a:r>
            <a:r>
              <a:rPr lang="es-SV" sz="1400" b="1" kern="0" dirty="0">
                <a:solidFill>
                  <a:srgbClr val="000099"/>
                </a:solidFill>
                <a:ea typeface="Times New Roman" panose="02020603050405020304" pitchFamily="18" charset="0"/>
                <a:cs typeface="Calibri" panose="020F0502020204030204" pitchFamily="34" charset="0"/>
                <a:sym typeface="Arial"/>
              </a:rPr>
              <a:t>- DGEA </a:t>
            </a:r>
            <a:r>
              <a:rPr lang="es-SV" sz="1400" b="1" kern="0" dirty="0" smtClean="0">
                <a:solidFill>
                  <a:srgbClr val="000099"/>
                </a:solidFill>
                <a:ea typeface="Times New Roman" panose="02020603050405020304" pitchFamily="18" charset="0"/>
                <a:cs typeface="Calibri" panose="020F0502020204030204" pitchFamily="34" charset="0"/>
                <a:sym typeface="Arial"/>
              </a:rPr>
              <a:t>(continuación)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Agronegocios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i="1" kern="0" dirty="0">
                <a:solidFill>
                  <a:srgbClr val="000000"/>
                </a:solidFill>
                <a:ea typeface="Times New Roman" panose="02020603050405020304" pitchFamily="18" charset="0"/>
                <a:cs typeface="Calibri" panose="020F0502020204030204" pitchFamily="34" charset="0"/>
                <a:sym typeface="Arial"/>
              </a:rPr>
              <a:t>Jefe de División: </a:t>
            </a:r>
            <a:r>
              <a:rPr lang="es-SV" sz="1400" i="1" dirty="0">
                <a:latin typeface="Calibri" panose="020F0502020204030204" pitchFamily="34" charset="0"/>
                <a:ea typeface="Times New Roman" panose="02020603050405020304" pitchFamily="18" charset="0"/>
                <a:cs typeface="Calibri" panose="020F0502020204030204" pitchFamily="34" charset="0"/>
              </a:rPr>
              <a:t>Beatriz </a:t>
            </a:r>
            <a:r>
              <a:rPr lang="es-SV" sz="1400" i="1" dirty="0" smtClean="0">
                <a:latin typeface="Calibri" panose="020F0502020204030204" pitchFamily="34" charset="0"/>
                <a:ea typeface="Times New Roman" panose="02020603050405020304" pitchFamily="18" charset="0"/>
                <a:cs typeface="Calibri" panose="020F0502020204030204" pitchFamily="34" charset="0"/>
              </a:rPr>
              <a:t>Alegría</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mejorar la productividad, rentabilidad y competitividad de los agronegocios mediante el fortalecimiento de sus capacidades de gestión agroempresarial, orientación sobre comercialización y facilitación del acceso a mercados nacionales e internacionales.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Asociaciones Agropecuarias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i="1" kern="0" dirty="0">
                <a:solidFill>
                  <a:srgbClr val="000000"/>
                </a:solidFill>
                <a:ea typeface="Times New Roman" panose="02020603050405020304" pitchFamily="18" charset="0"/>
                <a:cs typeface="Calibri" panose="020F0502020204030204" pitchFamily="34" charset="0"/>
                <a:sym typeface="Arial"/>
              </a:rPr>
              <a:t>Jefe de División: </a:t>
            </a:r>
            <a:r>
              <a:rPr lang="es-SV" sz="1400" i="1" dirty="0">
                <a:latin typeface="Calibri" panose="020F0502020204030204" pitchFamily="34" charset="0"/>
                <a:ea typeface="Times New Roman" panose="02020603050405020304" pitchFamily="18" charset="0"/>
                <a:cs typeface="Calibri" panose="020F0502020204030204" pitchFamily="34" charset="0"/>
              </a:rPr>
              <a:t>Carlos Francisco José Rodolfo Hurtado</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la reactivación del sector agropecuario mediante la promoción, organización, reconocimiento y otorgamiento de la personería jurídica de las asociaciones cooperativas de producción agropecuaria, pesqueras y demás que desarrollen actividades agropecuarias.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a:t>
            </a:r>
            <a:r>
              <a:rPr lang="es-SV" sz="1400" u="sng" kern="0" dirty="0" smtClean="0">
                <a:solidFill>
                  <a:srgbClr val="000000"/>
                </a:solidFill>
                <a:ea typeface="Times New Roman" panose="02020603050405020304" pitchFamily="18" charset="0"/>
                <a:cs typeface="Calibri" panose="020F0502020204030204" pitchFamily="34" charset="0"/>
                <a:sym typeface="Arial"/>
              </a:rPr>
              <a:t>Abastecimiento</a:t>
            </a:r>
          </a:p>
          <a:p>
            <a:pPr algn="just">
              <a:lnSpc>
                <a:spcPct val="115000"/>
              </a:lnSpc>
            </a:pPr>
            <a:r>
              <a:rPr lang="es-SV" sz="1400" i="1" kern="0" dirty="0" smtClean="0">
                <a:solidFill>
                  <a:srgbClr val="000000"/>
                </a:solidFill>
                <a:ea typeface="Times New Roman" panose="02020603050405020304" pitchFamily="18" charset="0"/>
                <a:cs typeface="Calibri" panose="020F0502020204030204" pitchFamily="34" charset="0"/>
                <a:sym typeface="Arial"/>
              </a:rPr>
              <a:t>Pendiente de oficializar el nombramiento de la jefatura</a:t>
            </a:r>
            <a:endParaRPr lang="es-SV" sz="1400" i="1" kern="0" dirty="0">
              <a:solidFill>
                <a:srgbClr val="000000"/>
              </a:solidFill>
              <a:ea typeface="Times New Roman" panose="02020603050405020304" pitchFamily="18" charset="0"/>
              <a:cs typeface="Times New Roman" panose="02020603050405020304" pitchFamily="18" charset="0"/>
              <a:sym typeface="Arial"/>
            </a:endParaRPr>
          </a:p>
          <a:p>
            <a:r>
              <a:rPr lang="es-SV" sz="1400" kern="0" dirty="0" smtClean="0">
                <a:solidFill>
                  <a:srgbClr val="000000"/>
                </a:solidFill>
                <a:ea typeface="Times New Roman" panose="02020603050405020304" pitchFamily="18" charset="0"/>
                <a:cs typeface="Calibri" panose="020F0502020204030204" pitchFamily="34" charset="0"/>
                <a:sym typeface="Arial"/>
              </a:rPr>
              <a:t>Incrementar </a:t>
            </a:r>
            <a:r>
              <a:rPr lang="es-SV" sz="1400" kern="0" dirty="0">
                <a:solidFill>
                  <a:srgbClr val="000000"/>
                </a:solidFill>
                <a:ea typeface="Times New Roman" panose="02020603050405020304" pitchFamily="18" charset="0"/>
                <a:cs typeface="Calibri" panose="020F0502020204030204" pitchFamily="34" charset="0"/>
                <a:sym typeface="Arial"/>
              </a:rPr>
              <a:t>la disponibilidad, el acceso y consumo de alimentos a través de la mejora de los sistemas de abastecimiento de insumos agrícolas y granos básicos para las familias, tanto en las zonas urbanas como rurales. </a:t>
            </a:r>
            <a:endParaRPr lang="es-SV" sz="1400" kern="0" dirty="0">
              <a:solidFill>
                <a:srgbClr val="000000"/>
              </a:solidFill>
              <a:latin typeface="Arial"/>
              <a:cs typeface="Arial"/>
              <a:sym typeface="Arial"/>
            </a:endParaRPr>
          </a:p>
        </p:txBody>
      </p:sp>
    </p:spTree>
    <p:extLst>
      <p:ext uri="{BB962C8B-B14F-4D97-AF65-F5344CB8AC3E}">
        <p14:creationId xmlns:p14="http://schemas.microsoft.com/office/powerpoint/2010/main" val="22338399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2"/>
          <p:cNvSpPr/>
          <p:nvPr/>
        </p:nvSpPr>
        <p:spPr>
          <a:xfrm>
            <a:off x="287524" y="151179"/>
            <a:ext cx="8568952" cy="6594113"/>
          </a:xfrm>
          <a:prstGeom prst="rect">
            <a:avLst/>
          </a:prstGeom>
        </p:spPr>
        <p:txBody>
          <a:bodyPr wrap="square">
            <a:spAutoFit/>
          </a:bodyPr>
          <a:lstStyle/>
          <a:p>
            <a:pPr algn="just"/>
            <a:r>
              <a:rPr lang="es-SV" sz="2000" b="1" kern="0" dirty="0">
                <a:solidFill>
                  <a:srgbClr val="000099"/>
                </a:solidFill>
                <a:ea typeface="Times New Roman" panose="02020603050405020304" pitchFamily="18" charset="0"/>
                <a:cs typeface="Calibri" panose="020F0502020204030204" pitchFamily="34" charset="0"/>
                <a:sym typeface="Arial"/>
              </a:rPr>
              <a:t>DIRECCIÓN GENERAL DE SANIDAD VEGETAL - DGSV </a:t>
            </a:r>
            <a:endParaRPr lang="es-SV" sz="20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Director General de Sanidad Vegetal y Animal:	</a:t>
            </a:r>
            <a:r>
              <a:rPr lang="es-SV" sz="1400" b="1" dirty="0">
                <a:latin typeface="Calibri" panose="020F0502020204030204" pitchFamily="34" charset="0"/>
                <a:ea typeface="Times New Roman" panose="02020603050405020304" pitchFamily="18" charset="0"/>
                <a:cs typeface="Calibri" panose="020F0502020204030204" pitchFamily="34" charset="0"/>
              </a:rPr>
              <a:t> </a:t>
            </a:r>
            <a:r>
              <a:rPr lang="es-SV" sz="1400" b="1" dirty="0" err="1">
                <a:latin typeface="Calibri" panose="020F0502020204030204" pitchFamily="34" charset="0"/>
                <a:ea typeface="Times New Roman" panose="02020603050405020304" pitchFamily="18" charset="0"/>
                <a:cs typeface="Calibri" panose="020F0502020204030204" pitchFamily="34" charset="0"/>
              </a:rPr>
              <a:t>IVAN</a:t>
            </a:r>
            <a:r>
              <a:rPr lang="es-SV" sz="1400" b="1" dirty="0">
                <a:latin typeface="Calibri" panose="020F0502020204030204" pitchFamily="34" charset="0"/>
                <a:ea typeface="Times New Roman" panose="02020603050405020304" pitchFamily="18" charset="0"/>
                <a:cs typeface="Calibri" panose="020F0502020204030204" pitchFamily="34" charset="0"/>
              </a:rPr>
              <a:t> ALEXIS </a:t>
            </a:r>
            <a:r>
              <a:rPr lang="es-SV" sz="1400" b="1" dirty="0" err="1">
                <a:latin typeface="Calibri" panose="020F0502020204030204" pitchFamily="34" charset="0"/>
                <a:ea typeface="Times New Roman" panose="02020603050405020304" pitchFamily="18" charset="0"/>
                <a:cs typeface="Calibri" panose="020F0502020204030204" pitchFamily="34" charset="0"/>
              </a:rPr>
              <a:t>BETHACOURT</a:t>
            </a:r>
            <a:r>
              <a:rPr lang="es-SV" sz="1400" b="1" dirty="0">
                <a:latin typeface="Calibri" panose="020F0502020204030204" pitchFamily="34" charset="0"/>
                <a:ea typeface="Times New Roman" panose="02020603050405020304" pitchFamily="18" charset="0"/>
                <a:cs typeface="Calibri" panose="020F0502020204030204" pitchFamily="34" charset="0"/>
              </a:rPr>
              <a:t> DUARTE (DE SEPT 2020 A LA </a:t>
            </a:r>
            <a:r>
              <a:rPr lang="es-SV" sz="1400" b="1" dirty="0" smtClean="0">
                <a:latin typeface="Calibri" panose="020F0502020204030204" pitchFamily="34" charset="0"/>
                <a:ea typeface="Times New Roman" panose="02020603050405020304" pitchFamily="18" charset="0"/>
                <a:cs typeface="Calibri" panose="020F0502020204030204" pitchFamily="34" charset="0"/>
              </a:rPr>
              <a:t>FECHA)</a:t>
            </a:r>
            <a:endParaRPr lang="es-SV" sz="1400" b="1" kern="0" dirty="0">
              <a:solidFill>
                <a:srgbClr val="000000"/>
              </a:solidFill>
              <a:ea typeface="Times New Roman" panose="02020603050405020304" pitchFamily="18" charset="0"/>
              <a:cs typeface="Calibri" panose="020F0502020204030204" pitchFamily="34" charset="0"/>
              <a:sym typeface="Arial"/>
            </a:endParaRPr>
          </a:p>
          <a:p>
            <a:pPr algn="just"/>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Proteger el patrimonio agrícola del país, de las plagas que lo afectan, así como garantizar la fitosanidad e inocuidad de alimentos de origen vegetal, para prevenir daños en la salud humana y medio </a:t>
            </a:r>
            <a:r>
              <a:rPr lang="es-SV" sz="1400" kern="0" dirty="0" smtClean="0">
                <a:solidFill>
                  <a:srgbClr val="000000"/>
                </a:solidFill>
                <a:ea typeface="Times New Roman" panose="02020603050405020304" pitchFamily="18" charset="0"/>
                <a:cs typeface="Calibri" panose="020F0502020204030204" pitchFamily="34" charset="0"/>
                <a:sym typeface="Arial"/>
              </a:rPr>
              <a:t>ambiente</a:t>
            </a:r>
          </a:p>
          <a:p>
            <a:pPr algn="just"/>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50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28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r>
              <a:rPr lang="es-SV" sz="1400" b="1" kern="0" dirty="0">
                <a:solidFill>
                  <a:srgbClr val="000000"/>
                </a:solidFill>
                <a:ea typeface="Times New Roman" panose="02020603050405020304" pitchFamily="18" charset="0"/>
                <a:cs typeface="Calibri" panose="020F0502020204030204" pitchFamily="34" charset="0"/>
                <a:sym typeface="Arial"/>
              </a:rPr>
              <a:t/>
            </a:r>
            <a:br>
              <a:rPr lang="es-SV" sz="1400" b="1" kern="0" dirty="0">
                <a:solidFill>
                  <a:srgbClr val="000000"/>
                </a:solidFill>
                <a:ea typeface="Times New Roman" panose="02020603050405020304" pitchFamily="18" charset="0"/>
                <a:cs typeface="Calibri" panose="020F0502020204030204" pitchFamily="34" charset="0"/>
                <a:sym typeface="Arial"/>
              </a:rPr>
            </a:b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u="sng" kern="0" dirty="0">
                <a:solidFill>
                  <a:srgbClr val="000000"/>
                </a:solidFill>
                <a:ea typeface="Times New Roman" panose="02020603050405020304" pitchFamily="18" charset="0"/>
                <a:cs typeface="Calibri" panose="020F0502020204030204" pitchFamily="34" charset="0"/>
                <a:sym typeface="Arial"/>
              </a:rPr>
              <a:t>Departamento de Planificación (pendiente oficializar la coordinación)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Desarrollar los mecanismos y herramientas de planificación y formulación de proyectos que orienten las actividades a efecto de alcanzar las metas y objetivos de la dirección general bajo las directrices de la unidad competente del MAG</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endParaRPr lang="es-SV" sz="1050" kern="0" dirty="0">
              <a:solidFill>
                <a:srgbClr val="000000"/>
              </a:solidFill>
              <a:cs typeface="Arial"/>
              <a:sym typeface="Arial"/>
            </a:endParaRPr>
          </a:p>
          <a:p>
            <a:r>
              <a:rPr lang="es-SV" sz="1400" u="sng" kern="0" dirty="0">
                <a:solidFill>
                  <a:srgbClr val="000000"/>
                </a:solidFill>
                <a:ea typeface="Times New Roman" panose="02020603050405020304" pitchFamily="18" charset="0"/>
                <a:cs typeface="Calibri" panose="020F0502020204030204" pitchFamily="34" charset="0"/>
                <a:sym typeface="Arial"/>
              </a:rPr>
              <a:t>Departamento de Asesoría Jurídica</a:t>
            </a:r>
          </a:p>
          <a:p>
            <a:r>
              <a:rPr lang="es-SV" sz="1400" i="1" kern="0" dirty="0">
                <a:solidFill>
                  <a:srgbClr val="000000"/>
                </a:solidFill>
                <a:ea typeface="Times New Roman" panose="02020603050405020304" pitchFamily="18" charset="0"/>
                <a:cs typeface="Calibri" panose="020F0502020204030204" pitchFamily="34" charset="0"/>
                <a:sym typeface="Arial"/>
              </a:rPr>
              <a:t>Jefe Departamento: </a:t>
            </a:r>
            <a:r>
              <a:rPr lang="es-SV" sz="1400" i="1" dirty="0">
                <a:latin typeface="Calibri" panose="020F0502020204030204" pitchFamily="34" charset="0"/>
                <a:ea typeface="Times New Roman" panose="02020603050405020304" pitchFamily="18" charset="0"/>
                <a:cs typeface="Calibri" panose="020F0502020204030204" pitchFamily="34" charset="0"/>
              </a:rPr>
              <a:t>Roberto Danilo Escobar Mariona</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r>
              <a:rPr lang="es-SV" sz="1400" kern="0" dirty="0" smtClean="0">
                <a:solidFill>
                  <a:srgbClr val="000000"/>
                </a:solidFill>
                <a:ea typeface="Times New Roman" panose="02020603050405020304" pitchFamily="18" charset="0"/>
                <a:cs typeface="Calibri" panose="020F0502020204030204" pitchFamily="34" charset="0"/>
                <a:sym typeface="Arial"/>
              </a:rPr>
              <a:t>Desarrollar </a:t>
            </a:r>
            <a:r>
              <a:rPr lang="es-SV" sz="1400" kern="0" dirty="0">
                <a:solidFill>
                  <a:srgbClr val="000000"/>
                </a:solidFill>
                <a:ea typeface="Times New Roman" panose="02020603050405020304" pitchFamily="18" charset="0"/>
                <a:cs typeface="Calibri" panose="020F0502020204030204" pitchFamily="34" charset="0"/>
                <a:sym typeface="Arial"/>
              </a:rPr>
              <a:t>los mecanismos y herramientas de planificación y formulación de proyectos que orienten las actividades a efecto de alcanzar las metas y objetivos de la dirección general bajo las directrices de la unidad competente del MAG</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 </a:t>
            </a:r>
          </a:p>
          <a:p>
            <a:pPr algn="just"/>
            <a:r>
              <a:rPr lang="es-SV" sz="1400" u="sng" kern="0" dirty="0">
                <a:solidFill>
                  <a:srgbClr val="000000"/>
                </a:solidFill>
                <a:ea typeface="Times New Roman" panose="02020603050405020304" pitchFamily="18" charset="0"/>
                <a:cs typeface="Calibri" panose="020F0502020204030204" pitchFamily="34" charset="0"/>
                <a:sym typeface="Arial"/>
              </a:rPr>
              <a:t>Laboratorios de Diagnóstico Vegetal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i="1" kern="0" dirty="0">
                <a:solidFill>
                  <a:srgbClr val="000000"/>
                </a:solidFill>
                <a:ea typeface="Times New Roman" panose="02020603050405020304" pitchFamily="18" charset="0"/>
                <a:cs typeface="Calibri" panose="020F0502020204030204" pitchFamily="34" charset="0"/>
                <a:sym typeface="Arial"/>
              </a:rPr>
              <a:t>Jefe de Laboratorio: </a:t>
            </a:r>
            <a:r>
              <a:rPr lang="es-SV" sz="1400" i="1" dirty="0">
                <a:latin typeface="Calibri" panose="020F0502020204030204" pitchFamily="34" charset="0"/>
                <a:ea typeface="Times New Roman" panose="02020603050405020304" pitchFamily="18" charset="0"/>
                <a:cs typeface="Calibri" panose="020F0502020204030204" pitchFamily="34" charset="0"/>
              </a:rPr>
              <a:t>José Alberto Flores </a:t>
            </a:r>
            <a:r>
              <a:rPr lang="es-SV" sz="1400" i="1" dirty="0" smtClean="0">
                <a:latin typeface="Calibri" panose="020F0502020204030204" pitchFamily="34" charset="0"/>
                <a:ea typeface="Times New Roman" panose="02020603050405020304" pitchFamily="18" charset="0"/>
                <a:cs typeface="Calibri" panose="020F0502020204030204" pitchFamily="34" charset="0"/>
              </a:rPr>
              <a:t>Chorro</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Realizar </a:t>
            </a:r>
            <a:r>
              <a:rPr lang="es-SV" sz="1400" kern="0" dirty="0">
                <a:solidFill>
                  <a:srgbClr val="000000"/>
                </a:solidFill>
                <a:ea typeface="Times New Roman" panose="02020603050405020304" pitchFamily="18" charset="0"/>
                <a:cs typeface="Calibri" panose="020F0502020204030204" pitchFamily="34" charset="0"/>
                <a:sym typeface="Arial"/>
              </a:rPr>
              <a:t>análisis de laboratorio y diagnóstico para identificar problemas fitosanitarios, diagnosticar las principales plagas que afectan la producción agrícola y solicitar las acreditaciones para ensayos de laboratorio a efecto de garantizar la confiabilidad de los resultados.</a:t>
            </a:r>
          </a:p>
        </p:txBody>
      </p:sp>
    </p:spTree>
    <p:extLst>
      <p:ext uri="{BB962C8B-B14F-4D97-AF65-F5344CB8AC3E}">
        <p14:creationId xmlns:p14="http://schemas.microsoft.com/office/powerpoint/2010/main" val="4829689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332656"/>
            <a:ext cx="8748464" cy="6012030"/>
          </a:xfrm>
          <a:prstGeom prst="rect">
            <a:avLst/>
          </a:prstGeom>
          <a:solidFill>
            <a:srgbClr val="FFFFFF"/>
          </a:solidFill>
          <a:ln>
            <a:solidFill>
              <a:srgbClr val="FFFFFF"/>
            </a:solidFill>
          </a:ln>
        </p:spPr>
        <p:txBody>
          <a:bodyPr wrap="square">
            <a:spAutoFit/>
          </a:bodyPr>
          <a:lstStyle/>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6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 </a:t>
            </a:r>
            <a:r>
              <a:rPr kumimoji="0" lang="es-SV" sz="1600" b="1" i="0" u="none" strike="noStrike" kern="0" cap="none" spc="0" normalizeH="0" baseline="0" noProof="0" dirty="0" smtClean="0">
                <a:ln>
                  <a:noFill/>
                </a:ln>
                <a:solidFill>
                  <a:srgbClr val="000099"/>
                </a:solidFill>
                <a:effectLst/>
                <a:uLnTx/>
                <a:uFillTx/>
                <a:ea typeface="Times New Roman" panose="02020603050405020304" pitchFamily="18" charset="0"/>
                <a:cs typeface="Calibri" panose="020F0502020204030204" pitchFamily="34" charset="0"/>
                <a:sym typeface="Arial"/>
              </a:rPr>
              <a:t>DIRECCIÓN GENERAL DE SANIDAD VEGETAL - DGSV (continuación)</a:t>
            </a:r>
            <a:endParaRPr kumimoji="0" lang="es-SV" sz="16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endParaRPr kumimoji="0" lang="es-SV" sz="105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Laboratorio de Control de Calidad y Análisis de Residuos de Sustancias Químicas y Biológicas</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lvl="0" algn="just">
              <a:lnSpc>
                <a:spcPct val="115000"/>
              </a:lnSpc>
              <a:defRPr/>
            </a:pPr>
            <a:r>
              <a:rPr kumimoji="0" lang="es-SV" sz="1400" b="0" i="1"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Jefe de Laboratorio: </a:t>
            </a:r>
            <a:r>
              <a:rPr lang="es-SV" sz="1400" i="1" dirty="0">
                <a:latin typeface="Calibri" panose="020F0502020204030204" pitchFamily="34" charset="0"/>
                <a:ea typeface="Times New Roman" panose="02020603050405020304" pitchFamily="18" charset="0"/>
                <a:cs typeface="Calibri" panose="020F0502020204030204" pitchFamily="34" charset="0"/>
              </a:rPr>
              <a:t>Mercedes Elizabeth Carranza Águila </a:t>
            </a:r>
            <a:r>
              <a:rPr lang="es-SV" sz="1400" i="1" dirty="0" err="1">
                <a:latin typeface="Calibri" panose="020F0502020204030204" pitchFamily="34" charset="0"/>
                <a:ea typeface="Times New Roman" panose="02020603050405020304" pitchFamily="18" charset="0"/>
                <a:cs typeface="Calibri" panose="020F0502020204030204" pitchFamily="34" charset="0"/>
              </a:rPr>
              <a:t>OIRSA</a:t>
            </a:r>
            <a:r>
              <a:rPr lang="es-SV" sz="1400" i="1" dirty="0">
                <a:latin typeface="Calibri" panose="020F0502020204030204" pitchFamily="34" charset="0"/>
                <a:ea typeface="Times New Roman" panose="02020603050405020304" pitchFamily="18" charset="0"/>
                <a:cs typeface="Calibri" panose="020F0502020204030204" pitchFamily="34" charset="0"/>
              </a:rPr>
              <a:t> </a:t>
            </a:r>
            <a:endParaRPr lang="es-SV" sz="1400" i="1" dirty="0" smtClean="0">
              <a:latin typeface="Calibri" panose="020F0502020204030204" pitchFamily="34" charset="0"/>
              <a:ea typeface="Times New Roman" panose="02020603050405020304" pitchFamily="18" charset="0"/>
              <a:cs typeface="Calibri" panose="020F0502020204030204" pitchFamily="34" charset="0"/>
            </a:endParaRPr>
          </a:p>
          <a:p>
            <a:pPr lvl="0" algn="just">
              <a:lnSpc>
                <a:spcPct val="115000"/>
              </a:lnSpc>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Realizar análisis y control de calidad de agroquímicos y sustancias afines de importación exportación y análisis de residuos químicos en productos de origen animal, vegetal, suelo y agua.</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 </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Unidad de Análisis de Riesgos y Requisitos Fitosanitarios</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lvl="0" algn="just">
              <a:lnSpc>
                <a:spcPct val="115000"/>
              </a:lnSpc>
              <a:defRPr/>
            </a:pPr>
            <a:r>
              <a:rPr kumimoji="0" lang="es-SV" sz="1400" b="0" i="1"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Jefe de Unidad:</a:t>
            </a:r>
            <a:r>
              <a:rPr lang="es-SV" sz="1400" i="1" dirty="0">
                <a:latin typeface="Calibri" panose="020F0502020204030204" pitchFamily="34" charset="0"/>
                <a:ea typeface="Times New Roman" panose="02020603050405020304" pitchFamily="18" charset="0"/>
                <a:cs typeface="Calibri" panose="020F0502020204030204" pitchFamily="34" charset="0"/>
              </a:rPr>
              <a:t> Luis Ángel Huezo Abarca </a:t>
            </a:r>
            <a:endParaRPr kumimoji="0" lang="es-SV" sz="1400" b="0" i="1"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Realizar los estudios de análisis de riesgos de plagas (ARPs), para el establecimiento de los requisitos fitosanitarios que permitan</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 </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División de Registro y Fiscalización de Insumos Agrícolas</a:t>
            </a:r>
          </a:p>
          <a:p>
            <a:pPr marL="0" marR="0" lvl="0" indent="0" algn="just" defTabSz="914400" eaLnBrk="1" fontAlgn="auto" latinLnBrk="0" hangingPunct="1">
              <a:lnSpc>
                <a:spcPct val="115000"/>
              </a:lnSpc>
              <a:spcBef>
                <a:spcPts val="0"/>
              </a:spcBef>
              <a:spcAft>
                <a:spcPts val="0"/>
              </a:spcAft>
              <a:buClrTx/>
              <a:buSzTx/>
              <a:buFontTx/>
              <a:buNone/>
              <a:tabLst/>
              <a:defRPr/>
            </a:pPr>
            <a:r>
              <a:rPr lang="es-SV" sz="1400" i="1" kern="0" dirty="0" smtClean="0">
                <a:solidFill>
                  <a:srgbClr val="000000"/>
                </a:solidFill>
                <a:ea typeface="Times New Roman" panose="02020603050405020304" pitchFamily="18" charset="0"/>
                <a:cs typeface="Calibri" panose="020F0502020204030204" pitchFamily="34" charset="0"/>
                <a:sym typeface="Arial"/>
              </a:rPr>
              <a:t>Pendiente de oficializar el nombramiento de la jefatura</a:t>
            </a:r>
            <a:endParaRPr kumimoji="0" lang="es-SV" sz="1400" b="0" i="1"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Vela por el control de calidad en la cadena de los insumos agrícolas, con el fin de prevenir daños en las actividades agrícolas, a la salud humana y  medio ambiente,  aplicar la normativa legal en materia de certificación de semillas para garantizar su calidad genética, física, fisiológica y sanitaria.</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División de Vigilancia y Certificación de Producción Agrícola</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lvl="0" algn="just">
              <a:lnSpc>
                <a:spcPct val="115000"/>
              </a:lnSpc>
              <a:defRPr/>
            </a:pPr>
            <a:r>
              <a:rPr kumimoji="0" lang="es-SV" sz="1400" b="0" i="1"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Jefe de División: </a:t>
            </a:r>
            <a:r>
              <a:rPr lang="es-SV" sz="1400" i="1" dirty="0">
                <a:latin typeface="Calibri" panose="020F0502020204030204" pitchFamily="34" charset="0"/>
                <a:ea typeface="Times New Roman" panose="02020603050405020304" pitchFamily="18" charset="0"/>
                <a:cs typeface="Calibri" panose="020F0502020204030204" pitchFamily="34" charset="0"/>
              </a:rPr>
              <a:t>Douglas Arsenio Navarro Montes</a:t>
            </a:r>
            <a:endParaRPr kumimoji="0" lang="es-SV" sz="1400" b="0" i="1"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Garantizar la condición fitosanitaria y proteger las especies vegetales productivas del país, por medio de acciones de prevención, control y posible erradicación de plagas de importación económica y cuarentenaria; además de velar por la inocuidad de alimentos de origen vegetal para proteger la salud del consumidor y garantizar las exportaciones, así como asegurar que la producción orgánica cumpla con la normativa vigente nacional e internacional.</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9129753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533592"/>
            <a:ext cx="8640960" cy="5790816"/>
          </a:xfrm>
          <a:prstGeom prst="rect">
            <a:avLst/>
          </a:prstGeom>
        </p:spPr>
        <p:txBody>
          <a:bodyPr wrap="square">
            <a:spAutoFit/>
          </a:bodyPr>
          <a:lstStyle/>
          <a:p>
            <a:pPr algn="just">
              <a:lnSpc>
                <a:spcPct val="115000"/>
              </a:lnSpc>
            </a:pPr>
            <a:r>
              <a:rPr lang="es-SV" sz="2000" b="1" kern="0" dirty="0">
                <a:solidFill>
                  <a:srgbClr val="000099"/>
                </a:solidFill>
                <a:ea typeface="Times New Roman" panose="02020603050405020304" pitchFamily="18" charset="0"/>
                <a:cs typeface="Calibri" panose="020F0502020204030204" pitchFamily="34" charset="0"/>
                <a:sym typeface="Arial"/>
              </a:rPr>
              <a:t>DIRECCIÓN GENERAL DE ORDENAMIENTO FORESTAL CUENCAS Y RIEGO -DGFCR </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Director General de Ordenamiento Forestal Cuencas y </a:t>
            </a:r>
            <a:r>
              <a:rPr lang="es-SV" sz="1600" kern="0" dirty="0" smtClean="0">
                <a:solidFill>
                  <a:srgbClr val="000000"/>
                </a:solidFill>
                <a:ea typeface="Times New Roman" panose="02020603050405020304" pitchFamily="18" charset="0"/>
                <a:cs typeface="Calibri" panose="020F0502020204030204" pitchFamily="34" charset="0"/>
                <a:sym typeface="Arial"/>
              </a:rPr>
              <a:t>Riego:</a:t>
            </a:r>
            <a:r>
              <a:rPr lang="es-SV" sz="1600" b="1" dirty="0">
                <a:latin typeface="Calibri" panose="020F0502020204030204" pitchFamily="34" charset="0"/>
                <a:ea typeface="Times New Roman" panose="02020603050405020304" pitchFamily="18" charset="0"/>
                <a:cs typeface="Calibri" panose="020F0502020204030204" pitchFamily="34" charset="0"/>
              </a:rPr>
              <a:t> </a:t>
            </a:r>
            <a:r>
              <a:rPr lang="es-SV" sz="1600" b="1" dirty="0" smtClean="0">
                <a:latin typeface="Calibri" panose="020F0502020204030204" pitchFamily="34" charset="0"/>
                <a:ea typeface="Times New Roman" panose="02020603050405020304" pitchFamily="18" charset="0"/>
                <a:cs typeface="Calibri" panose="020F0502020204030204" pitchFamily="34" charset="0"/>
              </a:rPr>
              <a:t>GEOSVANY YURIET OLIVA ARIAS</a:t>
            </a:r>
            <a:endParaRPr lang="es-SV" sz="16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FUNCIONES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Regular el manejo y aprovechamiento en forma sostenible, de los recursos forestales y la industria maderera y contribuir a incrementar la producción y la productividad agropecuaria mediante la utilización racional de los recursos suelos y agua, a fin de dinamizar el desarrollo sostenible del país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N°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84 </a:t>
            </a:r>
            <a:r>
              <a:rPr lang="es-SV" sz="1600" kern="0" dirty="0">
                <a:solidFill>
                  <a:srgbClr val="000000"/>
                </a:solidFill>
                <a:ea typeface="Times New Roman" panose="02020603050405020304" pitchFamily="18" charset="0"/>
                <a:cs typeface="Calibri" panose="020F0502020204030204" pitchFamily="34" charset="0"/>
                <a:sym typeface="Arial"/>
              </a:rPr>
              <a:t>hombres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31 </a:t>
            </a:r>
            <a:r>
              <a:rPr lang="es-SV" sz="1600" kern="0" dirty="0">
                <a:solidFill>
                  <a:srgbClr val="000000"/>
                </a:solidFill>
                <a:ea typeface="Times New Roman" panose="02020603050405020304" pitchFamily="18" charset="0"/>
                <a:cs typeface="Calibri" panose="020F0502020204030204" pitchFamily="34" charset="0"/>
                <a:sym typeface="Arial"/>
              </a:rPr>
              <a:t>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AREAS </a:t>
            </a:r>
            <a:r>
              <a:rPr lang="es-SV" sz="1600" b="1" kern="0" dirty="0">
                <a:solidFill>
                  <a:srgbClr val="000000"/>
                </a:solidFill>
                <a:ea typeface="Times New Roman" panose="02020603050405020304" pitchFamily="18" charset="0"/>
                <a:cs typeface="Calibri" panose="020F0502020204030204" pitchFamily="34" charset="0"/>
                <a:sym typeface="Arial"/>
              </a:rPr>
              <a:t>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600" u="sng" kern="0" dirty="0">
                <a:solidFill>
                  <a:srgbClr val="000000"/>
                </a:solidFill>
                <a:ea typeface="Times New Roman" panose="02020603050405020304" pitchFamily="18" charset="0"/>
                <a:cs typeface="Calibri" panose="020F0502020204030204" pitchFamily="34" charset="0"/>
                <a:sym typeface="Arial"/>
              </a:rPr>
              <a:t>de Asesoría Jurídica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Departamento </a:t>
            </a:r>
            <a:r>
              <a:rPr lang="es-SV" sz="1600" i="1" dirty="0">
                <a:latin typeface="Calibri" panose="020F0502020204030204" pitchFamily="34" charset="0"/>
                <a:ea typeface="Times New Roman" panose="02020603050405020304" pitchFamily="18" charset="0"/>
                <a:cs typeface="Calibri" panose="020F0502020204030204" pitchFamily="34" charset="0"/>
              </a:rPr>
              <a:t>Nerea </a:t>
            </a:r>
            <a:r>
              <a:rPr lang="es-SV" sz="1600" i="1" dirty="0" err="1">
                <a:latin typeface="Calibri" panose="020F0502020204030204" pitchFamily="34" charset="0"/>
                <a:ea typeface="Times New Roman" panose="02020603050405020304" pitchFamily="18" charset="0"/>
                <a:cs typeface="Calibri" panose="020F0502020204030204" pitchFamily="34" charset="0"/>
              </a:rPr>
              <a:t>Libeth</a:t>
            </a:r>
            <a:r>
              <a:rPr lang="es-SV" sz="1600" i="1" dirty="0">
                <a:latin typeface="Calibri" panose="020F0502020204030204" pitchFamily="34" charset="0"/>
                <a:ea typeface="Times New Roman" panose="02020603050405020304" pitchFamily="18" charset="0"/>
                <a:cs typeface="Calibri" panose="020F0502020204030204" pitchFamily="34" charset="0"/>
              </a:rPr>
              <a:t> Espinoza de Jiménez</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Asesorar </a:t>
            </a:r>
            <a:r>
              <a:rPr lang="es-SV" sz="1600" kern="0" dirty="0">
                <a:solidFill>
                  <a:srgbClr val="000000"/>
                </a:solidFill>
                <a:ea typeface="Times New Roman" panose="02020603050405020304" pitchFamily="18" charset="0"/>
                <a:cs typeface="Calibri" panose="020F0502020204030204" pitchFamily="34" charset="0"/>
                <a:sym typeface="Arial"/>
              </a:rPr>
              <a:t>a la Dirección General, y a sus unidades organizativas, en la interpretación y aplicación de la legislación aplicable al quehacer institucional.</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969775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332656"/>
            <a:ext cx="8352928" cy="6260175"/>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DIRECCIÓN GENERAL DE ORDENAMIENTO FORESTAL CUENCAS Y </a:t>
            </a:r>
            <a:r>
              <a:rPr lang="es-SV" b="1" kern="0" dirty="0" smtClean="0">
                <a:solidFill>
                  <a:srgbClr val="000099"/>
                </a:solidFill>
                <a:ea typeface="Times New Roman" panose="02020603050405020304" pitchFamily="18" charset="0"/>
                <a:cs typeface="Calibri" panose="020F0502020204030204" pitchFamily="34" charset="0"/>
                <a:sym typeface="Arial"/>
              </a:rPr>
              <a:t>RIEGO–DGFCR </a:t>
            </a:r>
            <a:r>
              <a:rPr lang="es-SV" sz="1400" b="1" kern="0" dirty="0" smtClean="0">
                <a:solidFill>
                  <a:srgbClr val="000099"/>
                </a:solidFill>
                <a:ea typeface="Times New Roman" panose="02020603050405020304" pitchFamily="18" charset="0"/>
                <a:cs typeface="Calibri" panose="020F0502020204030204" pitchFamily="34" charset="0"/>
                <a:sym typeface="Arial"/>
              </a:rPr>
              <a:t>(continuación)</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400" u="sng" kern="0" dirty="0">
                <a:solidFill>
                  <a:srgbClr val="000000"/>
                </a:solidFill>
                <a:ea typeface="Times New Roman" panose="02020603050405020304" pitchFamily="18" charset="0"/>
                <a:cs typeface="Calibri" panose="020F0502020204030204" pitchFamily="34" charset="0"/>
                <a:sym typeface="Arial"/>
              </a:rPr>
              <a:t>de Planificación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i="1" kern="0" dirty="0">
                <a:solidFill>
                  <a:srgbClr val="000000"/>
                </a:solidFill>
                <a:ea typeface="Times New Roman" panose="02020603050405020304" pitchFamily="18" charset="0"/>
                <a:cs typeface="Calibri" panose="020F0502020204030204" pitchFamily="34" charset="0"/>
                <a:sym typeface="Arial"/>
              </a:rPr>
              <a:t>Jefe </a:t>
            </a:r>
            <a:r>
              <a:rPr lang="es-SV" sz="1400" i="1" kern="0" dirty="0" smtClean="0">
                <a:solidFill>
                  <a:srgbClr val="000000"/>
                </a:solidFill>
                <a:ea typeface="Times New Roman" panose="02020603050405020304" pitchFamily="18" charset="0"/>
                <a:cs typeface="Calibri" panose="020F0502020204030204" pitchFamily="34" charset="0"/>
                <a:sym typeface="Arial"/>
              </a:rPr>
              <a:t>Departamento:</a:t>
            </a:r>
            <a:r>
              <a:rPr lang="es-SV" sz="1400" i="1" dirty="0">
                <a:latin typeface="Calibri" panose="020F0502020204030204" pitchFamily="34" charset="0"/>
                <a:ea typeface="Times New Roman" panose="02020603050405020304" pitchFamily="18" charset="0"/>
                <a:cs typeface="Calibri" panose="020F0502020204030204" pitchFamily="34" charset="0"/>
              </a:rPr>
              <a:t> </a:t>
            </a:r>
            <a:r>
              <a:rPr lang="es-SV" sz="1400" i="1" dirty="0" err="1">
                <a:latin typeface="Calibri" panose="020F0502020204030204" pitchFamily="34" charset="0"/>
                <a:ea typeface="Times New Roman" panose="02020603050405020304" pitchFamily="18" charset="0"/>
                <a:cs typeface="Calibri" panose="020F0502020204030204" pitchFamily="34" charset="0"/>
              </a:rPr>
              <a:t>Willians</a:t>
            </a:r>
            <a:r>
              <a:rPr lang="es-SV" sz="1400" i="1" dirty="0">
                <a:latin typeface="Calibri" panose="020F0502020204030204" pitchFamily="34" charset="0"/>
                <a:ea typeface="Times New Roman" panose="02020603050405020304" pitchFamily="18" charset="0"/>
                <a:cs typeface="Calibri" panose="020F0502020204030204" pitchFamily="34" charset="0"/>
              </a:rPr>
              <a:t> Alfredo Vásquez Osorio</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Asesorar </a:t>
            </a:r>
            <a:r>
              <a:rPr lang="es-SV" sz="1400" kern="0" dirty="0">
                <a:solidFill>
                  <a:srgbClr val="000000"/>
                </a:solidFill>
                <a:ea typeface="Times New Roman" panose="02020603050405020304" pitchFamily="18" charset="0"/>
                <a:cs typeface="Calibri" panose="020F0502020204030204" pitchFamily="34" charset="0"/>
                <a:sym typeface="Arial"/>
              </a:rPr>
              <a:t>a la Dirección General, y sus unidades organizativas en la formulación de planes, programas y proyectos; así como en el seguimiento y evaluación de los mismos, en coordinación con la Oficina de Políticas y Planificación Sectorial (OPPS)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Riego y Drenaje</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i="1" kern="0" dirty="0">
                <a:solidFill>
                  <a:srgbClr val="000000"/>
                </a:solidFill>
                <a:ea typeface="Times New Roman" panose="02020603050405020304" pitchFamily="18" charset="0"/>
                <a:cs typeface="Calibri" panose="020F0502020204030204" pitchFamily="34" charset="0"/>
                <a:sym typeface="Arial"/>
              </a:rPr>
              <a:t>Jefe </a:t>
            </a:r>
            <a:r>
              <a:rPr lang="es-SV" sz="1400" i="1" kern="0" dirty="0" smtClean="0">
                <a:solidFill>
                  <a:srgbClr val="000000"/>
                </a:solidFill>
                <a:ea typeface="Times New Roman" panose="02020603050405020304" pitchFamily="18" charset="0"/>
                <a:cs typeface="Calibri" panose="020F0502020204030204" pitchFamily="34" charset="0"/>
                <a:sym typeface="Arial"/>
              </a:rPr>
              <a:t>División:</a:t>
            </a:r>
            <a:r>
              <a:rPr lang="es-SV" sz="1400" i="1" dirty="0">
                <a:latin typeface="Calibri" panose="020F0502020204030204" pitchFamily="34" charset="0"/>
                <a:ea typeface="Times New Roman" panose="02020603050405020304" pitchFamily="18" charset="0"/>
                <a:cs typeface="Calibri" panose="020F0502020204030204" pitchFamily="34" charset="0"/>
              </a:rPr>
              <a:t> Nora del Carmen </a:t>
            </a:r>
            <a:r>
              <a:rPr lang="es-SV" sz="1400" i="1" dirty="0" err="1">
                <a:latin typeface="Calibri" panose="020F0502020204030204" pitchFamily="34" charset="0"/>
                <a:ea typeface="Times New Roman" panose="02020603050405020304" pitchFamily="18" charset="0"/>
                <a:cs typeface="Calibri" panose="020F0502020204030204" pitchFamily="34" charset="0"/>
              </a:rPr>
              <a:t>Morataya</a:t>
            </a:r>
            <a:r>
              <a:rPr lang="es-SV" sz="1400" i="1" dirty="0">
                <a:latin typeface="Calibri" panose="020F0502020204030204" pitchFamily="34" charset="0"/>
                <a:ea typeface="Times New Roman" panose="02020603050405020304" pitchFamily="18" charset="0"/>
                <a:cs typeface="Calibri" panose="020F0502020204030204" pitchFamily="34" charset="0"/>
              </a:rPr>
              <a:t> Barquero</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Administrar </a:t>
            </a:r>
            <a:r>
              <a:rPr lang="es-SV" sz="1400" kern="0" dirty="0">
                <a:solidFill>
                  <a:srgbClr val="000000"/>
                </a:solidFill>
                <a:ea typeface="Times New Roman" panose="02020603050405020304" pitchFamily="18" charset="0"/>
                <a:cs typeface="Calibri" panose="020F0502020204030204" pitchFamily="34" charset="0"/>
                <a:sym typeface="Arial"/>
              </a:rPr>
              <a:t>el desarrollo de proyectos que fomenten la agricultura bajo riego, realizando obras complementarias de drenaje, control de inundaciones y protección de áreas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Cambio Climático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i="1" kern="0" dirty="0">
                <a:solidFill>
                  <a:srgbClr val="000000"/>
                </a:solidFill>
                <a:ea typeface="Times New Roman" panose="02020603050405020304" pitchFamily="18" charset="0"/>
                <a:cs typeface="Calibri" panose="020F0502020204030204" pitchFamily="34" charset="0"/>
                <a:sym typeface="Arial"/>
              </a:rPr>
              <a:t>Jefe </a:t>
            </a:r>
            <a:r>
              <a:rPr lang="es-SV" sz="1400" i="1" kern="0" dirty="0" smtClean="0">
                <a:solidFill>
                  <a:srgbClr val="000000"/>
                </a:solidFill>
                <a:ea typeface="Times New Roman" panose="02020603050405020304" pitchFamily="18" charset="0"/>
                <a:cs typeface="Calibri" panose="020F0502020204030204" pitchFamily="34" charset="0"/>
                <a:sym typeface="Arial"/>
              </a:rPr>
              <a:t>División: </a:t>
            </a:r>
            <a:r>
              <a:rPr lang="es-SV" sz="1400" i="1" dirty="0" smtClean="0">
                <a:latin typeface="Calibri" panose="020F0502020204030204" pitchFamily="34" charset="0"/>
                <a:ea typeface="Times New Roman" panose="02020603050405020304" pitchFamily="18" charset="0"/>
                <a:cs typeface="Calibri" panose="020F0502020204030204" pitchFamily="34" charset="0"/>
              </a:rPr>
              <a:t>Julio </a:t>
            </a:r>
            <a:r>
              <a:rPr lang="es-SV" sz="1400" i="1" dirty="0">
                <a:latin typeface="Calibri" panose="020F0502020204030204" pitchFamily="34" charset="0"/>
                <a:ea typeface="Times New Roman" panose="02020603050405020304" pitchFamily="18" charset="0"/>
                <a:cs typeface="Calibri" panose="020F0502020204030204" pitchFamily="34" charset="0"/>
              </a:rPr>
              <a:t>Alberto Olano </a:t>
            </a:r>
            <a:r>
              <a:rPr lang="es-SV" sz="1400" i="1" dirty="0" smtClean="0">
                <a:latin typeface="Calibri" panose="020F0502020204030204" pitchFamily="34" charset="0"/>
                <a:ea typeface="Times New Roman" panose="02020603050405020304" pitchFamily="18" charset="0"/>
                <a:cs typeface="Calibri" panose="020F0502020204030204" pitchFamily="34" charset="0"/>
              </a:rPr>
              <a:t>Noyola</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Coordinar </a:t>
            </a:r>
            <a:r>
              <a:rPr lang="es-SV" sz="1400" kern="0" dirty="0">
                <a:solidFill>
                  <a:srgbClr val="000000"/>
                </a:solidFill>
                <a:ea typeface="Times New Roman" panose="02020603050405020304" pitchFamily="18" charset="0"/>
                <a:cs typeface="Calibri" panose="020F0502020204030204" pitchFamily="34" charset="0"/>
                <a:sym typeface="Arial"/>
              </a:rPr>
              <a:t>la adopción de medidas de mitigación al Cambio Climático, en los sectores agropecuarios, forestal, pesquero y acuícola para amortizar el desarrollo sostenible y la producción de alimentos del país.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Área de Mitigación y Adaptación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i="1" kern="0" dirty="0">
                <a:solidFill>
                  <a:srgbClr val="000000"/>
                </a:solidFill>
                <a:ea typeface="Times New Roman" panose="02020603050405020304" pitchFamily="18" charset="0"/>
                <a:cs typeface="Calibri" panose="020F0502020204030204" pitchFamily="34" charset="0"/>
                <a:sym typeface="Arial"/>
              </a:rPr>
              <a:t>Jefe </a:t>
            </a:r>
            <a:r>
              <a:rPr lang="es-SV" sz="1400" i="1" dirty="0">
                <a:latin typeface="Calibri" panose="020F0502020204030204" pitchFamily="34" charset="0"/>
                <a:ea typeface="Times New Roman" panose="02020603050405020304" pitchFamily="18" charset="0"/>
                <a:cs typeface="Calibri" panose="020F0502020204030204" pitchFamily="34" charset="0"/>
              </a:rPr>
              <a:t>Rafael Eduardo Rubio Fabián</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Coordinar </a:t>
            </a:r>
            <a:r>
              <a:rPr lang="es-SV" sz="1400" kern="0" dirty="0">
                <a:solidFill>
                  <a:srgbClr val="000000"/>
                </a:solidFill>
                <a:ea typeface="Times New Roman" panose="02020603050405020304" pitchFamily="18" charset="0"/>
                <a:cs typeface="Calibri" panose="020F0502020204030204" pitchFamily="34" charset="0"/>
                <a:sym typeface="Arial"/>
              </a:rPr>
              <a:t>la adopción de medidas de mitigación al Cambio Climático, en los sectores agropecuarios, forestal, pesquero y acuícola para amortizar el desarrollo sostenible y la producción de alimentos del país.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Recursos Forestales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i="1" kern="0" dirty="0">
                <a:solidFill>
                  <a:srgbClr val="000000"/>
                </a:solidFill>
                <a:ea typeface="Times New Roman" panose="02020603050405020304" pitchFamily="18" charset="0"/>
                <a:cs typeface="Calibri" panose="020F0502020204030204" pitchFamily="34" charset="0"/>
                <a:sym typeface="Arial"/>
              </a:rPr>
              <a:t>Jefe </a:t>
            </a:r>
            <a:r>
              <a:rPr lang="es-SV" sz="1400" i="1" kern="0" dirty="0" smtClean="0">
                <a:solidFill>
                  <a:srgbClr val="000000"/>
                </a:solidFill>
                <a:ea typeface="Times New Roman" panose="02020603050405020304" pitchFamily="18" charset="0"/>
                <a:cs typeface="Calibri" panose="020F0502020204030204" pitchFamily="34" charset="0"/>
                <a:sym typeface="Arial"/>
              </a:rPr>
              <a:t>División: </a:t>
            </a:r>
            <a:r>
              <a:rPr lang="es-SV" sz="1400" i="1" dirty="0">
                <a:latin typeface="Calibri" panose="020F0502020204030204" pitchFamily="34" charset="0"/>
                <a:ea typeface="Times New Roman" panose="02020603050405020304" pitchFamily="18" charset="0"/>
                <a:cs typeface="Calibri" panose="020F0502020204030204" pitchFamily="34" charset="0"/>
              </a:rPr>
              <a:t>René </a:t>
            </a:r>
            <a:r>
              <a:rPr lang="es-SV" sz="1400" i="1" dirty="0" err="1" smtClean="0">
                <a:latin typeface="Calibri" panose="020F0502020204030204" pitchFamily="34" charset="0"/>
                <a:ea typeface="Times New Roman" panose="02020603050405020304" pitchFamily="18" charset="0"/>
                <a:cs typeface="Calibri" panose="020F0502020204030204" pitchFamily="34" charset="0"/>
              </a:rPr>
              <a:t>Peñate</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al desarrollo sostenible del país, a través del ordenamiento y promoción del aprovechamiento sostenible de los recursos forestales.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0856965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41530" y="170800"/>
            <a:ext cx="8460940" cy="6374822"/>
          </a:xfrm>
          <a:prstGeom prst="rect">
            <a:avLst/>
          </a:prstGeom>
        </p:spPr>
        <p:txBody>
          <a:bodyPr wrap="square">
            <a:spAutoFit/>
          </a:bodyPr>
          <a:lstStyle/>
          <a:p>
            <a:pPr algn="ctr">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DIRECCIÓN GENERAL DE DESARROLLO DE LA PESCA Y LA ACUÍCULTURA - CENDEPESCA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Director General de </a:t>
            </a:r>
            <a:r>
              <a:rPr lang="es-SV" sz="1600" kern="0" dirty="0" smtClean="0">
                <a:solidFill>
                  <a:srgbClr val="000000"/>
                </a:solidFill>
                <a:ea typeface="Times New Roman" panose="02020603050405020304" pitchFamily="18" charset="0"/>
                <a:cs typeface="Calibri" panose="020F0502020204030204" pitchFamily="34" charset="0"/>
                <a:sym typeface="Arial"/>
              </a:rPr>
              <a:t>CENDEPESCA:</a:t>
            </a:r>
            <a:r>
              <a:rPr lang="es-SV" sz="1600" b="1" dirty="0">
                <a:latin typeface="Calibri" panose="020F0502020204030204" pitchFamily="34" charset="0"/>
                <a:ea typeface="Times New Roman" panose="02020603050405020304" pitchFamily="18" charset="0"/>
                <a:cs typeface="Calibri" panose="020F0502020204030204" pitchFamily="34" charset="0"/>
              </a:rPr>
              <a:t> NORMA IDALIA LOBO MARTEL </a:t>
            </a:r>
            <a:r>
              <a:rPr lang="es-SV" sz="1600" kern="0" dirty="0" smtClean="0">
                <a:solidFill>
                  <a:srgbClr val="000000"/>
                </a:solidFill>
                <a:ea typeface="Times New Roman" panose="02020603050405020304" pitchFamily="18" charset="0"/>
                <a:cs typeface="Calibri" panose="020F0502020204030204" pitchFamily="34" charset="0"/>
                <a:sym typeface="Arial"/>
              </a:rPr>
              <a:t>	</a:t>
            </a:r>
            <a:r>
              <a:rPr lang="es-SV" sz="1600" i="1" kern="0" dirty="0" smtClean="0">
                <a:solidFill>
                  <a:srgbClr val="000000"/>
                </a:solidFill>
                <a:ea typeface="Times New Roman" panose="02020603050405020304" pitchFamily="18" charset="0"/>
                <a:cs typeface="Calibri" panose="020F0502020204030204" pitchFamily="34" charset="0"/>
                <a:sym typeface="Arial"/>
              </a:rPr>
              <a:t>(</a:t>
            </a:r>
            <a:r>
              <a:rPr lang="es-SV" sz="1400" i="1" kern="0" dirty="0" smtClean="0">
                <a:solidFill>
                  <a:srgbClr val="000000"/>
                </a:solidFill>
                <a:ea typeface="Times New Roman" panose="02020603050405020304" pitchFamily="18" charset="0"/>
                <a:cs typeface="Calibri" panose="020F0502020204030204" pitchFamily="34" charset="0"/>
                <a:sym typeface="Arial"/>
              </a:rPr>
              <a:t>de 2019 </a:t>
            </a:r>
            <a:r>
              <a:rPr lang="es-SV" sz="1400" i="1" kern="0" smtClean="0">
                <a:solidFill>
                  <a:srgbClr val="000000"/>
                </a:solidFill>
                <a:ea typeface="Times New Roman" panose="02020603050405020304" pitchFamily="18" charset="0"/>
                <a:cs typeface="Calibri" panose="020F0502020204030204" pitchFamily="34" charset="0"/>
                <a:sym typeface="Arial"/>
              </a:rPr>
              <a:t>a 30 </a:t>
            </a:r>
            <a:r>
              <a:rPr lang="es-SV" sz="1400" i="1" kern="0" dirty="0" smtClean="0">
                <a:solidFill>
                  <a:srgbClr val="000000"/>
                </a:solidFill>
                <a:ea typeface="Times New Roman" panose="02020603050405020304" pitchFamily="18" charset="0"/>
                <a:cs typeface="Calibri" panose="020F0502020204030204" pitchFamily="34" charset="0"/>
                <a:sym typeface="Arial"/>
              </a:rPr>
              <a:t>abril 2021) pendiente nuevo nombramiento.</a:t>
            </a:r>
            <a:r>
              <a:rPr lang="es-SV" sz="1400" i="1" kern="0" dirty="0">
                <a:solidFill>
                  <a:srgbClr val="000000"/>
                </a:solidFill>
                <a:ea typeface="Times New Roman" panose="02020603050405020304" pitchFamily="18" charset="0"/>
                <a:cs typeface="Calibri" panose="020F0502020204030204" pitchFamily="34" charset="0"/>
                <a:sym typeface="Arial"/>
              </a:rPr>
              <a:t> </a:t>
            </a:r>
            <a:endParaRPr lang="es-SV" sz="1600" i="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FUNCIONES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Regular la ordenación y promoción de las actividades de pesca y acuicultura, asegurando la conservación y el desarrollo sostenible de los recursos hidrobiológicos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N</a:t>
            </a:r>
            <a:r>
              <a:rPr lang="es-SV" sz="1600" b="1" kern="0" dirty="0">
                <a:solidFill>
                  <a:srgbClr val="000000"/>
                </a:solidFill>
                <a:ea typeface="Times New Roman" panose="02020603050405020304" pitchFamily="18" charset="0"/>
                <a:cs typeface="Calibri" panose="020F0502020204030204" pitchFamily="34" charset="0"/>
                <a:sym typeface="Arial"/>
              </a:rPr>
              <a:t>°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75 hombres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29 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a:t>
            </a:r>
            <a:r>
              <a:rPr lang="es-SV" sz="1600" b="1" kern="0" dirty="0" smtClean="0">
                <a:solidFill>
                  <a:srgbClr val="000000"/>
                </a:solidFill>
                <a:ea typeface="Times New Roman" panose="02020603050405020304" pitchFamily="18" charset="0"/>
                <a:cs typeface="Calibri" panose="020F0502020204030204" pitchFamily="34" charset="0"/>
                <a:sym typeface="Arial"/>
              </a:rPr>
              <a:t>TRABAJO</a:t>
            </a:r>
          </a:p>
          <a:p>
            <a:pPr algn="just">
              <a:lnSpc>
                <a:spcPct val="115000"/>
              </a:lnSpc>
            </a:pPr>
            <a:endParaRPr lang="es-SV" sz="5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Departamento Jurídico (Pendiente oficializar la coordinación)</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Brindar asesoría jurídica a fin de garantizar la aplicación de una actualización y aplicación de los instrumentos legales que dan el soporte a su quehacer institucional</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600" u="sng" kern="0" dirty="0">
                <a:solidFill>
                  <a:srgbClr val="000000"/>
                </a:solidFill>
                <a:ea typeface="Times New Roman" panose="02020603050405020304" pitchFamily="18" charset="0"/>
                <a:cs typeface="Calibri" panose="020F0502020204030204" pitchFamily="34" charset="0"/>
                <a:sym typeface="Arial"/>
              </a:rPr>
              <a:t>de Planificación</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i="1" kern="0" dirty="0">
                <a:solidFill>
                  <a:srgbClr val="000000"/>
                </a:solidFill>
                <a:ea typeface="Times New Roman" panose="02020603050405020304" pitchFamily="18" charset="0"/>
                <a:cs typeface="Calibri" panose="020F0502020204030204" pitchFamily="34" charset="0"/>
                <a:sym typeface="Arial"/>
              </a:rPr>
              <a:t>Jefe </a:t>
            </a:r>
            <a:r>
              <a:rPr lang="es-SV" sz="1600" i="1" kern="0" dirty="0" smtClean="0">
                <a:solidFill>
                  <a:srgbClr val="000000"/>
                </a:solidFill>
                <a:ea typeface="Times New Roman" panose="02020603050405020304" pitchFamily="18" charset="0"/>
                <a:cs typeface="Calibri" panose="020F0502020204030204" pitchFamily="34" charset="0"/>
                <a:sym typeface="Arial"/>
              </a:rPr>
              <a:t>Departamento: </a:t>
            </a:r>
            <a:r>
              <a:rPr lang="es-SV" sz="1600" i="1" dirty="0">
                <a:latin typeface="Calibri" panose="020F0502020204030204" pitchFamily="34" charset="0"/>
                <a:ea typeface="Times New Roman" panose="02020603050405020304" pitchFamily="18" charset="0"/>
                <a:cs typeface="Calibri" panose="020F0502020204030204" pitchFamily="34" charset="0"/>
              </a:rPr>
              <a:t>Anselmo </a:t>
            </a:r>
            <a:r>
              <a:rPr lang="es-SV" sz="1600" i="1" dirty="0" err="1">
                <a:latin typeface="Calibri" panose="020F0502020204030204" pitchFamily="34" charset="0"/>
                <a:ea typeface="Times New Roman" panose="02020603050405020304" pitchFamily="18" charset="0"/>
                <a:cs typeface="Calibri" panose="020F0502020204030204" pitchFamily="34" charset="0"/>
              </a:rPr>
              <a:t>Renderos</a:t>
            </a:r>
            <a:r>
              <a:rPr lang="es-SV" sz="1600" i="1" dirty="0">
                <a:latin typeface="Calibri" panose="020F0502020204030204" pitchFamily="34" charset="0"/>
                <a:ea typeface="Times New Roman" panose="02020603050405020304" pitchFamily="18" charset="0"/>
                <a:cs typeface="Calibri" panose="020F0502020204030204" pitchFamily="34" charset="0"/>
              </a:rPr>
              <a:t> Arévalo</a:t>
            </a:r>
            <a:endParaRPr lang="es-SV" sz="16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Contribuir </a:t>
            </a:r>
            <a:r>
              <a:rPr lang="es-SV" sz="1600" kern="0" dirty="0">
                <a:solidFill>
                  <a:srgbClr val="000000"/>
                </a:solidFill>
                <a:ea typeface="Times New Roman" panose="02020603050405020304" pitchFamily="18" charset="0"/>
                <a:cs typeface="Calibri" panose="020F0502020204030204" pitchFamily="34" charset="0"/>
                <a:sym typeface="Arial"/>
              </a:rPr>
              <a:t>al logro de los objetivos institucionales, a través de la planificación estratégica y asesoría técnica operativa.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5949742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32656"/>
            <a:ext cx="7992888" cy="6180153"/>
          </a:xfrm>
          <a:prstGeom prst="rect">
            <a:avLst/>
          </a:prstGeom>
        </p:spPr>
        <p:txBody>
          <a:bodyPr wrap="square">
            <a:spAutoFit/>
          </a:bodyPr>
          <a:lstStyle/>
          <a:p>
            <a:pPr algn="just">
              <a:lnSpc>
                <a:spcPct val="115000"/>
              </a:lnSpc>
            </a:pPr>
            <a:r>
              <a:rPr lang="es-SV" sz="1600" b="1" kern="0" dirty="0">
                <a:solidFill>
                  <a:srgbClr val="000099"/>
                </a:solidFill>
                <a:ea typeface="Times New Roman" panose="02020603050405020304" pitchFamily="18" charset="0"/>
                <a:cs typeface="Calibri" panose="020F0502020204030204" pitchFamily="34" charset="0"/>
                <a:sym typeface="Arial"/>
              </a:rPr>
              <a:t>DIRECCIÓN GENERAL DE DESARROLLO DE LA PESCA Y LA ACUÍCULTURA - CENDEPESCA </a:t>
            </a:r>
            <a:r>
              <a:rPr lang="es-SV" sz="1400" b="1" kern="0" dirty="0" smtClean="0">
                <a:solidFill>
                  <a:srgbClr val="000099"/>
                </a:solidFill>
                <a:ea typeface="Times New Roman" panose="02020603050405020304" pitchFamily="18" charset="0"/>
                <a:cs typeface="Calibri" panose="020F0502020204030204" pitchFamily="34" charset="0"/>
                <a:sym typeface="Arial"/>
              </a:rPr>
              <a:t>(continuación)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200" u="sng" kern="0" dirty="0">
                <a:solidFill>
                  <a:srgbClr val="000000"/>
                </a:solidFill>
                <a:ea typeface="Times New Roman" panose="02020603050405020304" pitchFamily="18" charset="0"/>
                <a:cs typeface="Calibri" panose="020F0502020204030204" pitchFamily="34" charset="0"/>
                <a:sym typeface="Arial"/>
              </a:rPr>
              <a:t>de Estadísticas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i="1" kern="0" dirty="0">
                <a:solidFill>
                  <a:srgbClr val="000000"/>
                </a:solidFill>
                <a:ea typeface="Times New Roman" panose="02020603050405020304" pitchFamily="18" charset="0"/>
                <a:cs typeface="Calibri" panose="020F0502020204030204" pitchFamily="34" charset="0"/>
                <a:sym typeface="Arial"/>
              </a:rPr>
              <a:t>Jefe </a:t>
            </a:r>
            <a:r>
              <a:rPr lang="es-SV" sz="1200" i="1" kern="0" dirty="0" smtClean="0">
                <a:solidFill>
                  <a:srgbClr val="000000"/>
                </a:solidFill>
                <a:ea typeface="Times New Roman" panose="02020603050405020304" pitchFamily="18" charset="0"/>
                <a:cs typeface="Calibri" panose="020F0502020204030204" pitchFamily="34" charset="0"/>
                <a:sym typeface="Arial"/>
              </a:rPr>
              <a:t>Departamento: </a:t>
            </a:r>
            <a:r>
              <a:rPr lang="es-SV" sz="1200" i="1" dirty="0">
                <a:latin typeface="Calibri" panose="020F0502020204030204" pitchFamily="34" charset="0"/>
                <a:ea typeface="Times New Roman" panose="02020603050405020304" pitchFamily="18" charset="0"/>
                <a:cs typeface="Calibri" panose="020F0502020204030204" pitchFamily="34" charset="0"/>
              </a:rPr>
              <a:t>Cecilia Guadalupe </a:t>
            </a:r>
            <a:r>
              <a:rPr lang="es-SV" sz="1200" i="1" dirty="0" err="1">
                <a:latin typeface="Calibri" panose="020F0502020204030204" pitchFamily="34" charset="0"/>
                <a:ea typeface="Times New Roman" panose="02020603050405020304" pitchFamily="18" charset="0"/>
                <a:cs typeface="Calibri" panose="020F0502020204030204" pitchFamily="34" charset="0"/>
              </a:rPr>
              <a:t>Aguillón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Investigar y desarrollar registros estadísticos sobre las actividades de la División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a:t>
            </a:r>
            <a:r>
              <a:rPr lang="es-SV" sz="1200" u="sng" kern="0" dirty="0" smtClean="0">
                <a:solidFill>
                  <a:srgbClr val="000000"/>
                </a:solidFill>
                <a:ea typeface="Times New Roman" panose="02020603050405020304" pitchFamily="18" charset="0"/>
                <a:cs typeface="Calibri" panose="020F0502020204030204" pitchFamily="34" charset="0"/>
                <a:sym typeface="Arial"/>
              </a:rPr>
              <a:t>Investigación Pesquera y Acuícola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i="1" kern="0" dirty="0" smtClean="0">
                <a:solidFill>
                  <a:srgbClr val="000000"/>
                </a:solidFill>
                <a:ea typeface="Times New Roman" panose="02020603050405020304" pitchFamily="18" charset="0"/>
                <a:cs typeface="Calibri" panose="020F0502020204030204" pitchFamily="34" charset="0"/>
                <a:sym typeface="Arial"/>
              </a:rPr>
              <a:t>Jefe División: </a:t>
            </a:r>
            <a:r>
              <a:rPr lang="es-SV" sz="1200" i="1" dirty="0">
                <a:latin typeface="Calibri" panose="020F0502020204030204" pitchFamily="34" charset="0"/>
                <a:ea typeface="Times New Roman" panose="02020603050405020304" pitchFamily="18" charset="0"/>
                <a:cs typeface="Calibri" panose="020F0502020204030204" pitchFamily="34" charset="0"/>
              </a:rPr>
              <a:t>Ana Marlene Galdámez de Arévalo </a:t>
            </a:r>
            <a:endParaRPr lang="es-SV" sz="1200" i="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Planificar</a:t>
            </a:r>
            <a:r>
              <a:rPr lang="es-SV" sz="1200" kern="0" dirty="0">
                <a:solidFill>
                  <a:srgbClr val="000000"/>
                </a:solidFill>
                <a:ea typeface="Times New Roman" panose="02020603050405020304" pitchFamily="18" charset="0"/>
                <a:cs typeface="Calibri" panose="020F0502020204030204" pitchFamily="34" charset="0"/>
                <a:sym typeface="Arial"/>
              </a:rPr>
              <a:t>, orientar y coordinar con las Oficinas Zonales, el desarrollo de la investigación científica y estudios técnicos que contribuyan a lograr la sostenibilidad y mejor aprovechamiento de los recursos hidrobiológicos</a:t>
            </a:r>
            <a:r>
              <a:rPr lang="es-SV" sz="12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endParaRPr lang="es-ES" sz="12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200" u="sng" kern="0" dirty="0" smtClean="0">
                <a:solidFill>
                  <a:srgbClr val="000000"/>
                </a:solidFill>
                <a:ea typeface="Times New Roman" panose="02020603050405020304" pitchFamily="18" charset="0"/>
                <a:cs typeface="Calibri" panose="020F0502020204030204" pitchFamily="34" charset="0"/>
                <a:sym typeface="Arial"/>
              </a:rPr>
              <a:t>Departamento Investigación Pesquera y Acuícola</a:t>
            </a:r>
          </a:p>
          <a:p>
            <a:pPr algn="just">
              <a:lnSpc>
                <a:spcPct val="115000"/>
              </a:lnSpc>
            </a:pPr>
            <a:r>
              <a:rPr lang="es-ES" sz="1200" i="1" kern="0" dirty="0" smtClean="0">
                <a:solidFill>
                  <a:srgbClr val="000000"/>
                </a:solidFill>
                <a:ea typeface="Times New Roman" panose="02020603050405020304" pitchFamily="18" charset="0"/>
                <a:cs typeface="Calibri" panose="020F0502020204030204" pitchFamily="34" charset="0"/>
                <a:sym typeface="Arial"/>
              </a:rPr>
              <a:t>Jefe Departamento: </a:t>
            </a:r>
            <a:r>
              <a:rPr lang="es-ES" sz="1200" i="1" dirty="0">
                <a:latin typeface="Calibri" panose="020F0502020204030204" pitchFamily="34" charset="0"/>
                <a:ea typeface="Times New Roman" panose="02020603050405020304" pitchFamily="18" charset="0"/>
                <a:cs typeface="Calibri" panose="020F0502020204030204" pitchFamily="34" charset="0"/>
              </a:rPr>
              <a:t>Diana Elizabeth </a:t>
            </a:r>
            <a:r>
              <a:rPr lang="es-ES" sz="1200" i="1" dirty="0" smtClean="0">
                <a:latin typeface="Calibri" panose="020F0502020204030204" pitchFamily="34" charset="0"/>
                <a:ea typeface="Times New Roman" panose="02020603050405020304" pitchFamily="18" charset="0"/>
                <a:cs typeface="Calibri" panose="020F0502020204030204" pitchFamily="34" charset="0"/>
              </a:rPr>
              <a:t>Barahona</a:t>
            </a:r>
            <a:endParaRPr lang="es-ES" sz="12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200" kern="0" dirty="0" smtClean="0">
                <a:solidFill>
                  <a:srgbClr val="000000"/>
                </a:solidFill>
                <a:ea typeface="Times New Roman" panose="02020603050405020304" pitchFamily="18" charset="0"/>
                <a:cs typeface="Calibri" panose="020F0502020204030204" pitchFamily="34" charset="0"/>
                <a:sym typeface="Arial"/>
              </a:rPr>
              <a:t>Dirigir y Ejecutar investigaciones pesqueras para recomendar medidas de administración y ordenación pesquera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de Administración </a:t>
            </a:r>
            <a:r>
              <a:rPr lang="es-SV" sz="1200" u="sng" kern="0" dirty="0" smtClean="0">
                <a:solidFill>
                  <a:srgbClr val="000000"/>
                </a:solidFill>
                <a:ea typeface="Times New Roman" panose="02020603050405020304" pitchFamily="18" charset="0"/>
                <a:cs typeface="Calibri" panose="020F0502020204030204" pitchFamily="34" charset="0"/>
                <a:sym typeface="Arial"/>
              </a:rPr>
              <a:t>y Ordenación Pesquera </a:t>
            </a:r>
            <a:r>
              <a:rPr lang="es-SV" sz="1200" u="sng" kern="0" dirty="0">
                <a:solidFill>
                  <a:srgbClr val="000000"/>
                </a:solidFill>
                <a:ea typeface="Times New Roman" panose="02020603050405020304" pitchFamily="18" charset="0"/>
                <a:cs typeface="Calibri" panose="020F0502020204030204" pitchFamily="34" charset="0"/>
                <a:sym typeface="Arial"/>
              </a:rPr>
              <a:t>y Acuícola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i="1" kern="0" dirty="0">
                <a:solidFill>
                  <a:srgbClr val="000000"/>
                </a:solidFill>
                <a:ea typeface="Times New Roman" panose="02020603050405020304" pitchFamily="18" charset="0"/>
                <a:cs typeface="Calibri" panose="020F0502020204030204" pitchFamily="34" charset="0"/>
                <a:sym typeface="Arial"/>
              </a:rPr>
              <a:t>Jefe de </a:t>
            </a:r>
            <a:r>
              <a:rPr lang="es-SV" sz="1200" i="1" kern="0" dirty="0" smtClean="0">
                <a:solidFill>
                  <a:srgbClr val="000000"/>
                </a:solidFill>
                <a:ea typeface="Times New Roman" panose="02020603050405020304" pitchFamily="18" charset="0"/>
                <a:cs typeface="Calibri" panose="020F0502020204030204" pitchFamily="34" charset="0"/>
                <a:sym typeface="Arial"/>
              </a:rPr>
              <a:t>División: </a:t>
            </a:r>
            <a:r>
              <a:rPr lang="es-SV" sz="1200" i="1" dirty="0" err="1">
                <a:latin typeface="Calibri" panose="020F0502020204030204" pitchFamily="34" charset="0"/>
                <a:ea typeface="Times New Roman" panose="02020603050405020304" pitchFamily="18" charset="0"/>
                <a:cs typeface="Calibri" panose="020F0502020204030204" pitchFamily="34" charset="0"/>
              </a:rPr>
              <a:t>Numa</a:t>
            </a:r>
            <a:r>
              <a:rPr lang="es-SV" sz="1200" i="1" dirty="0">
                <a:latin typeface="Calibri" panose="020F0502020204030204" pitchFamily="34" charset="0"/>
                <a:ea typeface="Times New Roman" panose="02020603050405020304" pitchFamily="18" charset="0"/>
                <a:cs typeface="Calibri" panose="020F0502020204030204" pitchFamily="34" charset="0"/>
              </a:rPr>
              <a:t> Rafael Hernández Rodríguez</a:t>
            </a:r>
            <a:endParaRPr lang="es-SV" sz="12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200" kern="0" dirty="0" smtClean="0">
                <a:solidFill>
                  <a:srgbClr val="000000"/>
                </a:solidFill>
                <a:ea typeface="Times New Roman" panose="02020603050405020304" pitchFamily="18" charset="0"/>
                <a:cs typeface="Calibri" panose="020F0502020204030204" pitchFamily="34" charset="0"/>
                <a:sym typeface="Arial"/>
              </a:rPr>
              <a:t>Planificar</a:t>
            </a:r>
            <a:r>
              <a:rPr lang="es-ES" sz="1200" kern="0" dirty="0">
                <a:solidFill>
                  <a:srgbClr val="000000"/>
                </a:solidFill>
                <a:ea typeface="Times New Roman" panose="02020603050405020304" pitchFamily="18" charset="0"/>
                <a:cs typeface="Calibri" panose="020F0502020204030204" pitchFamily="34" charset="0"/>
                <a:sym typeface="Arial"/>
              </a:rPr>
              <a:t>, orientar y coordinar en las Oficinas Zonales, la ejecución de acciones encaminadas al ordenamiento de los recursos hidrobiológicos, a través de la aplicación de la normatividad pesquera y acuícola, la inspección y control y el registro de las actividades de la pesca y la acuicultura</a:t>
            </a:r>
            <a:r>
              <a:rPr lang="es-SV" sz="1200" kern="0" dirty="0" smtClean="0">
                <a:solidFill>
                  <a:srgbClr val="000000"/>
                </a:solidFill>
                <a:ea typeface="Times New Roman" panose="02020603050405020304" pitchFamily="18" charset="0"/>
                <a:cs typeface="Calibri" panose="020F0502020204030204" pitchFamily="34" charset="0"/>
                <a:sym typeface="Arial"/>
              </a:rPr>
              <a:t>.</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de Fomento y Desarrollo Pesquero y Acuicultura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i="1" kern="0" dirty="0">
                <a:solidFill>
                  <a:srgbClr val="000000"/>
                </a:solidFill>
                <a:ea typeface="Times New Roman" panose="02020603050405020304" pitchFamily="18" charset="0"/>
                <a:cs typeface="Calibri" panose="020F0502020204030204" pitchFamily="34" charset="0"/>
                <a:sym typeface="Arial"/>
              </a:rPr>
              <a:t>Jefe </a:t>
            </a:r>
            <a:r>
              <a:rPr lang="es-SV" sz="1200" i="1" kern="0" dirty="0" smtClean="0">
                <a:solidFill>
                  <a:srgbClr val="000000"/>
                </a:solidFill>
                <a:ea typeface="Times New Roman" panose="02020603050405020304" pitchFamily="18" charset="0"/>
                <a:cs typeface="Calibri" panose="020F0502020204030204" pitchFamily="34" charset="0"/>
                <a:sym typeface="Arial"/>
              </a:rPr>
              <a:t>División: </a:t>
            </a:r>
            <a:r>
              <a:rPr lang="es-SV" sz="1200" i="1" dirty="0">
                <a:latin typeface="Calibri" panose="020F0502020204030204" pitchFamily="34" charset="0"/>
                <a:ea typeface="Times New Roman" panose="02020603050405020304" pitchFamily="18" charset="0"/>
                <a:cs typeface="Calibri" panose="020F0502020204030204" pitchFamily="34" charset="0"/>
              </a:rPr>
              <a:t>Saúl </a:t>
            </a:r>
            <a:r>
              <a:rPr lang="es-SV" sz="1200" i="1" dirty="0" smtClean="0">
                <a:latin typeface="Calibri" panose="020F0502020204030204" pitchFamily="34" charset="0"/>
                <a:ea typeface="Times New Roman" panose="02020603050405020304" pitchFamily="18" charset="0"/>
                <a:cs typeface="Calibri" panose="020F0502020204030204" pitchFamily="34" charset="0"/>
              </a:rPr>
              <a:t>Pacheco</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Planificar, orientar y coordinar con las Oficinas Zonales, la promoción del desarrollo de la acuicultura de especies hidrobiológicas de valor comercial a través de la generación y transferencia de tecnología, fomento de la producción y la organización de </a:t>
            </a:r>
            <a:r>
              <a:rPr lang="es-SV" sz="1200" kern="0" dirty="0" smtClean="0">
                <a:solidFill>
                  <a:srgbClr val="000000"/>
                </a:solidFill>
                <a:ea typeface="Times New Roman" panose="02020603050405020304" pitchFamily="18" charset="0"/>
                <a:cs typeface="Calibri" panose="020F0502020204030204" pitchFamily="34" charset="0"/>
                <a:sym typeface="Arial"/>
              </a:rPr>
              <a:t>productores</a:t>
            </a: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9293368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32656"/>
            <a:ext cx="7992888" cy="3419398"/>
          </a:xfrm>
          <a:prstGeom prst="rect">
            <a:avLst/>
          </a:prstGeom>
        </p:spPr>
        <p:txBody>
          <a:bodyPr wrap="square">
            <a:spAutoFit/>
          </a:bodyPr>
          <a:lstStyle/>
          <a:p>
            <a:pPr algn="just">
              <a:lnSpc>
                <a:spcPct val="115000"/>
              </a:lnSpc>
            </a:pPr>
            <a:r>
              <a:rPr lang="es-SV" sz="1600" b="1" kern="0" dirty="0">
                <a:solidFill>
                  <a:srgbClr val="000099"/>
                </a:solidFill>
                <a:ea typeface="Times New Roman" panose="02020603050405020304" pitchFamily="18" charset="0"/>
                <a:cs typeface="Calibri" panose="020F0502020204030204" pitchFamily="34" charset="0"/>
                <a:sym typeface="Arial"/>
              </a:rPr>
              <a:t>DIRECCIÓN GENERAL DE DESARROLLO DE LA PESCA Y LA ACUÍCULTURA - CENDEPESCA </a:t>
            </a:r>
            <a:r>
              <a:rPr lang="es-SV" sz="1400" b="1" kern="0" dirty="0" smtClean="0">
                <a:solidFill>
                  <a:srgbClr val="000099"/>
                </a:solidFill>
                <a:ea typeface="Times New Roman" panose="02020603050405020304" pitchFamily="18" charset="0"/>
                <a:cs typeface="Calibri" panose="020F0502020204030204" pitchFamily="34" charset="0"/>
                <a:sym typeface="Arial"/>
              </a:rPr>
              <a:t>(continuación)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Departamento de Administración Pesquera y Acuícola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600" i="1" dirty="0">
                <a:latin typeface="Calibri" panose="020F0502020204030204" pitchFamily="34" charset="0"/>
                <a:ea typeface="Times New Roman" panose="02020603050405020304" pitchFamily="18" charset="0"/>
                <a:cs typeface="Calibri" panose="020F0502020204030204" pitchFamily="34" charset="0"/>
              </a:rPr>
              <a:t>Romeo </a:t>
            </a:r>
            <a:r>
              <a:rPr lang="es-ES" sz="1600" i="1" dirty="0" smtClean="0">
                <a:latin typeface="Calibri" panose="020F0502020204030204" pitchFamily="34" charset="0"/>
                <a:ea typeface="Times New Roman" panose="02020603050405020304" pitchFamily="18" charset="0"/>
                <a:cs typeface="Calibri" panose="020F0502020204030204" pitchFamily="34" charset="0"/>
              </a:rPr>
              <a:t>Guerrero</a:t>
            </a:r>
            <a:endParaRPr lang="es-ES"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600" kern="0" dirty="0" smtClean="0">
                <a:solidFill>
                  <a:srgbClr val="000000"/>
                </a:solidFill>
                <a:ea typeface="Times New Roman" panose="02020603050405020304" pitchFamily="18" charset="0"/>
                <a:cs typeface="Calibri" panose="020F0502020204030204" pitchFamily="34" charset="0"/>
                <a:sym typeface="Arial"/>
              </a:rPr>
              <a:t>Orientar </a:t>
            </a:r>
            <a:r>
              <a:rPr lang="es-ES" sz="1600" kern="0" dirty="0">
                <a:solidFill>
                  <a:srgbClr val="000000"/>
                </a:solidFill>
                <a:ea typeface="Times New Roman" panose="02020603050405020304" pitchFamily="18" charset="0"/>
                <a:cs typeface="Calibri" panose="020F0502020204030204" pitchFamily="34" charset="0"/>
                <a:sym typeface="Arial"/>
              </a:rPr>
              <a:t>el cumplimiento de las normativas relacionadas con las actividades pesqueras y la acuicultura</a:t>
            </a: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600" u="sng" kern="0" dirty="0">
                <a:solidFill>
                  <a:srgbClr val="000000"/>
                </a:solidFill>
                <a:ea typeface="Times New Roman" panose="02020603050405020304" pitchFamily="18" charset="0"/>
                <a:cs typeface="Calibri" panose="020F0502020204030204" pitchFamily="34" charset="0"/>
                <a:sym typeface="Arial"/>
              </a:rPr>
              <a:t>Departamento de Ordenación de la División de Administración y </a:t>
            </a:r>
            <a:r>
              <a:rPr lang="es-ES" sz="1600" u="sng" kern="0" dirty="0" smtClean="0">
                <a:solidFill>
                  <a:srgbClr val="000000"/>
                </a:solidFill>
                <a:ea typeface="Times New Roman" panose="02020603050405020304" pitchFamily="18" charset="0"/>
                <a:cs typeface="Calibri" panose="020F0502020204030204" pitchFamily="34" charset="0"/>
                <a:sym typeface="Arial"/>
              </a:rPr>
              <a:t>Ordenación</a:t>
            </a:r>
          </a:p>
          <a:p>
            <a:pPr algn="just">
              <a:lnSpc>
                <a:spcPct val="115000"/>
              </a:lnSpc>
            </a:pPr>
            <a:r>
              <a:rPr lang="es-ES" sz="1600" i="1" dirty="0" err="1">
                <a:latin typeface="Calibri" panose="020F0502020204030204" pitchFamily="34" charset="0"/>
                <a:ea typeface="Times New Roman" panose="02020603050405020304" pitchFamily="18" charset="0"/>
                <a:cs typeface="Calibri" panose="020F0502020204030204" pitchFamily="34" charset="0"/>
              </a:rPr>
              <a:t>Jasmin</a:t>
            </a:r>
            <a:r>
              <a:rPr lang="es-ES" sz="1600" i="1" dirty="0">
                <a:latin typeface="Calibri" panose="020F0502020204030204" pitchFamily="34" charset="0"/>
                <a:ea typeface="Times New Roman" panose="02020603050405020304" pitchFamily="18" charset="0"/>
                <a:cs typeface="Calibri" panose="020F0502020204030204" pitchFamily="34" charset="0"/>
              </a:rPr>
              <a:t> </a:t>
            </a:r>
            <a:r>
              <a:rPr lang="es-ES" sz="1600" i="1" dirty="0" err="1">
                <a:latin typeface="Calibri" panose="020F0502020204030204" pitchFamily="34" charset="0"/>
                <a:ea typeface="Times New Roman" panose="02020603050405020304" pitchFamily="18" charset="0"/>
                <a:cs typeface="Calibri" panose="020F0502020204030204" pitchFamily="34" charset="0"/>
              </a:rPr>
              <a:t>Ercilia</a:t>
            </a:r>
            <a:r>
              <a:rPr lang="es-ES" sz="1600" i="1" dirty="0">
                <a:latin typeface="Calibri" panose="020F0502020204030204" pitchFamily="34" charset="0"/>
                <a:ea typeface="Times New Roman" panose="02020603050405020304" pitchFamily="18" charset="0"/>
                <a:cs typeface="Calibri" panose="020F0502020204030204" pitchFamily="34" charset="0"/>
              </a:rPr>
              <a:t> Cárdenas </a:t>
            </a:r>
            <a:r>
              <a:rPr lang="es-ES" sz="1600" i="1" dirty="0" smtClean="0">
                <a:latin typeface="Calibri" panose="020F0502020204030204" pitchFamily="34" charset="0"/>
                <a:ea typeface="Times New Roman" panose="02020603050405020304" pitchFamily="18" charset="0"/>
                <a:cs typeface="Calibri" panose="020F0502020204030204" pitchFamily="34" charset="0"/>
              </a:rPr>
              <a:t>España</a:t>
            </a:r>
            <a:endParaRPr lang="es-ES"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600" kern="0" dirty="0" smtClean="0">
                <a:solidFill>
                  <a:srgbClr val="000000"/>
                </a:solidFill>
                <a:ea typeface="Times New Roman" panose="02020603050405020304" pitchFamily="18" charset="0"/>
                <a:cs typeface="Calibri" panose="020F0502020204030204" pitchFamily="34" charset="0"/>
                <a:sym typeface="Arial"/>
              </a:rPr>
              <a:t>Coordinar </a:t>
            </a:r>
            <a:r>
              <a:rPr lang="es-ES" sz="1600" kern="0" dirty="0">
                <a:solidFill>
                  <a:srgbClr val="000000"/>
                </a:solidFill>
                <a:ea typeface="Times New Roman" panose="02020603050405020304" pitchFamily="18" charset="0"/>
                <a:cs typeface="Calibri" panose="020F0502020204030204" pitchFamily="34" charset="0"/>
                <a:sym typeface="Arial"/>
              </a:rPr>
              <a:t>la aplicación de la legislación pesquera y acuícola nacional e internacional y demás</a:t>
            </a:r>
          </a:p>
          <a:p>
            <a:pPr algn="just">
              <a:lnSpc>
                <a:spcPct val="115000"/>
              </a:lnSpc>
            </a:pPr>
            <a:r>
              <a:rPr lang="es-ES" sz="1600" kern="0" dirty="0">
                <a:solidFill>
                  <a:srgbClr val="000000"/>
                </a:solidFill>
                <a:ea typeface="Times New Roman" panose="02020603050405020304" pitchFamily="18" charset="0"/>
                <a:cs typeface="Calibri" panose="020F0502020204030204" pitchFamily="34" charset="0"/>
                <a:sym typeface="Arial"/>
              </a:rPr>
              <a:t>normas aplicables, con el apoyo de otras instituciones vinculadas al quehacer.</a:t>
            </a:r>
          </a:p>
        </p:txBody>
      </p:sp>
    </p:spTree>
    <p:extLst>
      <p:ext uri="{BB962C8B-B14F-4D97-AF65-F5344CB8AC3E}">
        <p14:creationId xmlns:p14="http://schemas.microsoft.com/office/powerpoint/2010/main" val="29484994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547664" y="1124744"/>
            <a:ext cx="6048672" cy="4905958"/>
          </a:xfrm>
          <a:prstGeom prst="rect">
            <a:avLst/>
          </a:prstGeom>
        </p:spPr>
        <p:txBody>
          <a:bodyPr wrap="square">
            <a:spAutoFit/>
          </a:bodyPr>
          <a:lstStyle/>
          <a:p>
            <a:pPr lvl="0" algn="just">
              <a:lnSpc>
                <a:spcPct val="115000"/>
              </a:lnSpc>
            </a:pPr>
            <a:r>
              <a:rPr lang="es-SV" sz="14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DESPACHO MINISTERIAL (Ministro y Viceministro)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CARGOS  Y NOMBRE DE LOS FUNCIONARIOS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Ministro</a:t>
            </a:r>
            <a:r>
              <a:rPr lang="es-SV" sz="1400" dirty="0">
                <a:latin typeface="Calibri" panose="020F0502020204030204" pitchFamily="34" charset="0"/>
                <a:ea typeface="Times New Roman" panose="02020603050405020304" pitchFamily="18" charset="0"/>
                <a:cs typeface="Calibri" panose="020F0502020204030204" pitchFamily="34" charset="0"/>
              </a:rPr>
              <a:t>:		</a:t>
            </a:r>
            <a:r>
              <a:rPr lang="es-SV" sz="1200" b="1" dirty="0" smtClean="0">
                <a:latin typeface="Calibri" panose="020F0502020204030204" pitchFamily="34" charset="0"/>
                <a:ea typeface="Times New Roman" panose="02020603050405020304" pitchFamily="18" charset="0"/>
                <a:cs typeface="Calibri" panose="020F0502020204030204" pitchFamily="34" charset="0"/>
              </a:rPr>
              <a:t>LIC. DAVID JOSUE MARTINEZ PANAMEÑO (a partir de 			abril de 2021)</a:t>
            </a:r>
          </a:p>
          <a:p>
            <a:pPr algn="just">
              <a:lnSpc>
                <a:spcPct val="115000"/>
              </a:lnSpc>
            </a:pPr>
            <a:endParaRPr lang="es-SV" sz="1200"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200" b="1" dirty="0">
                <a:latin typeface="Calibri" panose="020F0502020204030204" pitchFamily="34" charset="0"/>
                <a:ea typeface="Times New Roman" panose="02020603050405020304" pitchFamily="18" charset="0"/>
                <a:cs typeface="Calibri" panose="020F0502020204030204" pitchFamily="34" charset="0"/>
              </a:rPr>
              <a:t>	</a:t>
            </a:r>
            <a:r>
              <a:rPr lang="es-SV" sz="1200" b="1" dirty="0" smtClean="0">
                <a:latin typeface="Calibri" panose="020F0502020204030204" pitchFamily="34" charset="0"/>
                <a:ea typeface="Times New Roman" panose="02020603050405020304" pitchFamily="18" charset="0"/>
                <a:cs typeface="Calibri" panose="020F0502020204030204" pitchFamily="34" charset="0"/>
              </a:rPr>
              <a:t>	</a:t>
            </a:r>
            <a:r>
              <a:rPr lang="es-SV" sz="1200" dirty="0" smtClean="0">
                <a:latin typeface="Calibri" panose="020F0502020204030204" pitchFamily="34" charset="0"/>
                <a:ea typeface="Times New Roman" panose="02020603050405020304" pitchFamily="18" charset="0"/>
                <a:cs typeface="Calibri" panose="020F0502020204030204" pitchFamily="34" charset="0"/>
              </a:rPr>
              <a:t>LIC. </a:t>
            </a:r>
            <a:r>
              <a:rPr lang="es-SV" sz="1200" dirty="0">
                <a:latin typeface="Calibri" panose="020F0502020204030204" pitchFamily="34" charset="0"/>
                <a:ea typeface="Times New Roman" panose="02020603050405020304" pitchFamily="18" charset="0"/>
                <a:cs typeface="Calibri" panose="020F0502020204030204" pitchFamily="34" charset="0"/>
              </a:rPr>
              <a:t>PABLO SALVADOR ANLIKER </a:t>
            </a:r>
            <a:r>
              <a:rPr lang="es-SV" sz="1200" dirty="0" smtClean="0">
                <a:latin typeface="Calibri" panose="020F0502020204030204" pitchFamily="34" charset="0"/>
                <a:ea typeface="Times New Roman" panose="02020603050405020304" pitchFamily="18" charset="0"/>
                <a:cs typeface="Calibri" panose="020F0502020204030204" pitchFamily="34" charset="0"/>
              </a:rPr>
              <a:t>INFANTE ( hasta el 6 de 			abril de 2021)</a:t>
            </a:r>
            <a:endParaRPr lang="es-SV" sz="1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Viceministro</a:t>
            </a:r>
            <a:r>
              <a:rPr lang="es-SV" sz="1400" dirty="0">
                <a:latin typeface="Calibri" panose="020F0502020204030204" pitchFamily="34" charset="0"/>
                <a:ea typeface="Times New Roman" panose="02020603050405020304" pitchFamily="18" charset="0"/>
                <a:cs typeface="Calibri" panose="020F0502020204030204" pitchFamily="34" charset="0"/>
              </a:rPr>
              <a:t>:	</a:t>
            </a:r>
            <a:r>
              <a:rPr lang="es-SV" sz="1200" b="1" dirty="0" smtClean="0">
                <a:latin typeface="Calibri" panose="020F0502020204030204" pitchFamily="34" charset="0"/>
                <a:ea typeface="Times New Roman" panose="02020603050405020304" pitchFamily="18" charset="0"/>
                <a:cs typeface="Calibri" panose="020F0502020204030204" pitchFamily="34" charset="0"/>
              </a:rPr>
              <a:t>ING. </a:t>
            </a:r>
            <a:r>
              <a:rPr lang="es-SV" sz="1200" dirty="0">
                <a:latin typeface="Calibri" panose="020F0502020204030204" pitchFamily="34" charset="0"/>
                <a:ea typeface="Times New Roman" panose="02020603050405020304" pitchFamily="18" charset="0"/>
                <a:cs typeface="Calibri" panose="020F0502020204030204" pitchFamily="34" charset="0"/>
              </a:rPr>
              <a:t> </a:t>
            </a:r>
            <a:r>
              <a:rPr lang="es-SV" sz="1200" b="1" dirty="0">
                <a:latin typeface="Calibri" panose="020F0502020204030204" pitchFamily="34" charset="0"/>
                <a:ea typeface="Times New Roman" panose="02020603050405020304" pitchFamily="18" charset="0"/>
                <a:cs typeface="Calibri" panose="020F0502020204030204" pitchFamily="34" charset="0"/>
              </a:rPr>
              <a:t>MANUEL RIGOBERTO SOTO LAZO</a:t>
            </a:r>
          </a:p>
          <a:p>
            <a:pPr algn="just">
              <a:lnSpc>
                <a:spcPct val="115000"/>
              </a:lnSpc>
            </a:pP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Formular y ejecutar la política nacional del sector agropecuario, ganadero, forestal, pesquero y acuícola; promueven, desarrollan y vigilan su cumplimiento así como la administración de sus actividades.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7</a:t>
            </a:r>
            <a:r>
              <a:rPr lang="es-SV" sz="1400" dirty="0" smtClean="0">
                <a:latin typeface="Calibri" panose="020F0502020204030204" pitchFamily="34" charset="0"/>
                <a:ea typeface="Times New Roman" panose="02020603050405020304" pitchFamily="18" charset="0"/>
                <a:cs typeface="Calibri" panose="020F0502020204030204" pitchFamily="34" charset="0"/>
              </a:rPr>
              <a:t> hombres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6</a:t>
            </a:r>
            <a:r>
              <a:rPr lang="es-SV" sz="1400" dirty="0" smtClean="0">
                <a:latin typeface="Calibri" panose="020F0502020204030204" pitchFamily="34" charset="0"/>
                <a:ea typeface="Times New Roman" panose="02020603050405020304" pitchFamily="18" charset="0"/>
                <a:cs typeface="Calibri" panose="020F0502020204030204" pitchFamily="34" charset="0"/>
              </a:rPr>
              <a:t> </a:t>
            </a:r>
            <a:r>
              <a:rPr lang="es-SV" sz="1400" dirty="0">
                <a:latin typeface="Calibri" panose="020F0502020204030204" pitchFamily="34" charset="0"/>
                <a:ea typeface="Times New Roman" panose="02020603050405020304" pitchFamily="18" charset="0"/>
                <a:cs typeface="Calibri" panose="020F0502020204030204" pitchFamily="34" charset="0"/>
              </a:rPr>
              <a:t>mujeres</a:t>
            </a:r>
            <a:endParaRPr lang="es-SV"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1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3</a:t>
            </a:fld>
            <a:endParaRPr lang="es-SV" sz="1200"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6652075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2"/>
          <p:cNvSpPr/>
          <p:nvPr/>
        </p:nvSpPr>
        <p:spPr>
          <a:xfrm>
            <a:off x="467544" y="184778"/>
            <a:ext cx="8208912" cy="6429965"/>
          </a:xfrm>
          <a:prstGeom prst="rect">
            <a:avLst/>
          </a:prstGeom>
        </p:spPr>
        <p:txBody>
          <a:bodyPr wrap="square">
            <a:spAutoFit/>
          </a:bodyPr>
          <a:lstStyle/>
          <a:p>
            <a:pPr algn="just">
              <a:lnSpc>
                <a:spcPct val="115000"/>
              </a:lnSpc>
            </a:pPr>
            <a:r>
              <a:rPr lang="es-SV" sz="2000" b="1" kern="0" dirty="0">
                <a:solidFill>
                  <a:srgbClr val="000099"/>
                </a:solidFill>
                <a:ea typeface="Times New Roman" panose="02020603050405020304" pitchFamily="18" charset="0"/>
                <a:cs typeface="Calibri" panose="020F0502020204030204" pitchFamily="34" charset="0"/>
                <a:sym typeface="Arial"/>
              </a:rPr>
              <a:t>DIRECCIÓN GENERAL DE GANADERÍA - DGG </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Director General de Ganadería:	</a:t>
            </a:r>
            <a:r>
              <a:rPr lang="es-SV" sz="1400" b="1" dirty="0">
                <a:latin typeface="Calibri" panose="020F0502020204030204" pitchFamily="34" charset="0"/>
                <a:ea typeface="Times New Roman" panose="02020603050405020304" pitchFamily="18" charset="0"/>
                <a:cs typeface="Calibri" panose="020F0502020204030204" pitchFamily="34" charset="0"/>
              </a:rPr>
              <a:t>CARLOS </a:t>
            </a:r>
            <a:r>
              <a:rPr lang="es-SV" sz="1400" b="1" dirty="0" smtClean="0">
                <a:latin typeface="Calibri" panose="020F0502020204030204" pitchFamily="34" charset="0"/>
                <a:ea typeface="Times New Roman" panose="02020603050405020304" pitchFamily="18" charset="0"/>
                <a:cs typeface="Calibri" panose="020F0502020204030204" pitchFamily="34" charset="0"/>
              </a:rPr>
              <a:t>JESÚS </a:t>
            </a:r>
            <a:r>
              <a:rPr lang="es-SV" sz="1400" b="1" dirty="0">
                <a:latin typeface="Calibri" panose="020F0502020204030204" pitchFamily="34" charset="0"/>
                <a:ea typeface="Times New Roman" panose="02020603050405020304" pitchFamily="18" charset="0"/>
                <a:cs typeface="Calibri" panose="020F0502020204030204" pitchFamily="34" charset="0"/>
              </a:rPr>
              <a:t>ARGUETA </a:t>
            </a:r>
            <a:r>
              <a:rPr lang="es-SV" sz="1400" b="1" dirty="0" smtClean="0">
                <a:latin typeface="Calibri" panose="020F0502020204030204" pitchFamily="34" charset="0"/>
                <a:ea typeface="Times New Roman" panose="02020603050405020304" pitchFamily="18" charset="0"/>
                <a:cs typeface="Calibri" panose="020F0502020204030204" pitchFamily="34" charset="0"/>
              </a:rPr>
              <a:t>ORELLANA</a:t>
            </a: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Promover y fomentar la producción y productividad de la ganadería; proteger la salud animal y contribuir a la salud pública a través del control higiénico sanitario de los alimentos de origen animal.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170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79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spcAft>
                <a:spcPts val="1000"/>
              </a:spcAft>
            </a:pPr>
            <a:r>
              <a:rPr lang="es-SV" sz="1400" kern="0" dirty="0">
                <a:solidFill>
                  <a:srgbClr val="000000"/>
                </a:solidFill>
                <a:ea typeface="Times New Roman" panose="02020603050405020304" pitchFamily="18" charset="0"/>
                <a:cs typeface="Calibri" panose="020F0502020204030204" pitchFamily="34" charset="0"/>
                <a:sym typeface="Arial"/>
              </a:rPr>
              <a:t/>
            </a:r>
            <a:br>
              <a:rPr lang="es-SV" sz="1400" kern="0" dirty="0">
                <a:solidFill>
                  <a:srgbClr val="000000"/>
                </a:solidFill>
                <a:ea typeface="Times New Roman" panose="02020603050405020304" pitchFamily="18" charset="0"/>
                <a:cs typeface="Calibri" panose="020F0502020204030204" pitchFamily="34" charset="0"/>
                <a:sym typeface="Arial"/>
              </a:rPr>
            </a:b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Atención CITES </a:t>
            </a:r>
            <a:r>
              <a:rPr lang="es-SV" sz="1400" u="sng" kern="0" dirty="0" smtClean="0">
                <a:solidFill>
                  <a:srgbClr val="000000"/>
                </a:solidFill>
                <a:ea typeface="Times New Roman" panose="02020603050405020304" pitchFamily="18" charset="0"/>
                <a:cs typeface="Calibri" panose="020F0502020204030204" pitchFamily="34" charset="0"/>
                <a:sym typeface="Arial"/>
              </a:rPr>
              <a:t>FLORA y FAUNA</a:t>
            </a:r>
          </a:p>
          <a:p>
            <a:pPr algn="just">
              <a:lnSpc>
                <a:spcPct val="115000"/>
              </a:lnSpc>
            </a:pPr>
            <a:r>
              <a:rPr lang="es-SV" sz="1400" i="1" kern="0" dirty="0" smtClean="0">
                <a:solidFill>
                  <a:srgbClr val="000000"/>
                </a:solidFill>
                <a:ea typeface="Times New Roman" panose="02020603050405020304" pitchFamily="18" charset="0"/>
                <a:cs typeface="Calibri" panose="020F0502020204030204" pitchFamily="34" charset="0"/>
                <a:sym typeface="Arial"/>
              </a:rPr>
              <a:t>Jefe CITES </a:t>
            </a:r>
            <a:r>
              <a:rPr lang="es-SV" sz="1400" i="1" dirty="0">
                <a:latin typeface="Calibri" panose="020F0502020204030204" pitchFamily="34" charset="0"/>
                <a:ea typeface="Times New Roman" panose="02020603050405020304" pitchFamily="18" charset="0"/>
                <a:cs typeface="Calibri" panose="020F0502020204030204" pitchFamily="34" charset="0"/>
              </a:rPr>
              <a:t>Andrea María Chinchilla Magaña </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Velar </a:t>
            </a:r>
            <a:r>
              <a:rPr lang="es-SV" sz="1400" kern="0" dirty="0">
                <a:solidFill>
                  <a:srgbClr val="000000"/>
                </a:solidFill>
                <a:ea typeface="Times New Roman" panose="02020603050405020304" pitchFamily="18" charset="0"/>
                <a:cs typeface="Calibri" panose="020F0502020204030204" pitchFamily="34" charset="0"/>
                <a:sym typeface="Arial"/>
              </a:rPr>
              <a:t>por la aplicación y cumplimiento de la convención CITES, relacionada con el comercio internacional de especies amenazadas de flora y fauna silvestre, así como promover los beneficios de la convención para el aprovechamiento sostenible de las especies de flora y fauna silvestre amenazadas o en peligro de extinción</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a:p>
            <a:r>
              <a:rPr lang="es-SV" sz="1400" u="sng" kern="0" dirty="0">
                <a:solidFill>
                  <a:srgbClr val="000000"/>
                </a:solidFill>
                <a:latin typeface="Arial"/>
                <a:cs typeface="Arial"/>
                <a:sym typeface="Arial"/>
              </a:rPr>
              <a:t>Departamento de Planificación</a:t>
            </a:r>
            <a:endParaRPr lang="es-SV" sz="1400" kern="0" dirty="0">
              <a:solidFill>
                <a:srgbClr val="000000"/>
              </a:solidFill>
              <a:latin typeface="Arial"/>
              <a:cs typeface="Arial"/>
              <a:sym typeface="Arial"/>
            </a:endParaRPr>
          </a:p>
          <a:p>
            <a:pPr algn="just"/>
            <a:r>
              <a:rPr lang="es-ES" sz="1400" i="1" kern="0" dirty="0" smtClean="0">
                <a:solidFill>
                  <a:srgbClr val="000000"/>
                </a:solidFill>
                <a:ea typeface="Times New Roman" panose="02020603050405020304" pitchFamily="18" charset="0"/>
                <a:cs typeface="Calibri" panose="020F0502020204030204" pitchFamily="34" charset="0"/>
                <a:sym typeface="Arial"/>
              </a:rPr>
              <a:t>Jefe </a:t>
            </a:r>
            <a:r>
              <a:rPr lang="es-ES" sz="1400" i="1" dirty="0">
                <a:latin typeface="Calibri" panose="020F0502020204030204" pitchFamily="34" charset="0"/>
                <a:ea typeface="Times New Roman" panose="02020603050405020304" pitchFamily="18" charset="0"/>
                <a:cs typeface="Calibri" panose="020F0502020204030204" pitchFamily="34" charset="0"/>
              </a:rPr>
              <a:t>Ramón Elías Figueroa</a:t>
            </a:r>
            <a:endParaRPr lang="es-ES" sz="1400" i="1"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Asesorar </a:t>
            </a:r>
            <a:r>
              <a:rPr lang="es-SV" sz="1400" kern="0" dirty="0">
                <a:solidFill>
                  <a:srgbClr val="000000"/>
                </a:solidFill>
                <a:ea typeface="Times New Roman" panose="02020603050405020304" pitchFamily="18" charset="0"/>
                <a:cs typeface="Calibri" panose="020F0502020204030204" pitchFamily="34" charset="0"/>
                <a:sym typeface="Arial"/>
              </a:rPr>
              <a:t>el proceso de planificación, seguimiento y evaluación de la dirección general, en el marco de los instrumentos administrativos oficiales y lineamientos de la unidad competente del Ministerio</a:t>
            </a:r>
          </a:p>
          <a:p>
            <a:pPr algn="just"/>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9241139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3548" y="993718"/>
            <a:ext cx="8136904" cy="4905958"/>
          </a:xfrm>
          <a:prstGeom prst="rect">
            <a:avLst/>
          </a:prstGeom>
        </p:spPr>
        <p:txBody>
          <a:bodyPr wrap="square">
            <a:spAutoFit/>
          </a:bodyPr>
          <a:lstStyle/>
          <a:p>
            <a:pPr algn="just">
              <a:lnSpc>
                <a:spcPct val="115000"/>
              </a:lnSpc>
            </a:pPr>
            <a:r>
              <a:rPr lang="es-SV" sz="2000" b="1" kern="0" dirty="0">
                <a:solidFill>
                  <a:srgbClr val="000099"/>
                </a:solidFill>
                <a:ea typeface="Times New Roman" panose="02020603050405020304" pitchFamily="18" charset="0"/>
                <a:cs typeface="Calibri" panose="020F0502020204030204" pitchFamily="34" charset="0"/>
                <a:sym typeface="Arial"/>
              </a:rPr>
              <a:t>DIRECCIÓN GENERAL DE GANADERÍA - DGG </a:t>
            </a:r>
            <a:r>
              <a:rPr lang="es-SV" sz="2000" b="1" kern="0" dirty="0" smtClean="0">
                <a:solidFill>
                  <a:srgbClr val="000099"/>
                </a:solidFill>
                <a:ea typeface="Times New Roman" panose="02020603050405020304" pitchFamily="18" charset="0"/>
                <a:cs typeface="Calibri" panose="020F0502020204030204" pitchFamily="34" charset="0"/>
                <a:sym typeface="Arial"/>
              </a:rPr>
              <a:t>(continuación parte 1)</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smtClean="0">
                <a:solidFill>
                  <a:srgbClr val="000000"/>
                </a:solidFill>
                <a:ea typeface="Times New Roman" panose="02020603050405020304" pitchFamily="18" charset="0"/>
                <a:cs typeface="Calibri" panose="020F0502020204030204" pitchFamily="34" charset="0"/>
                <a:sym typeface="Arial"/>
              </a:rPr>
              <a:t>Red </a:t>
            </a:r>
            <a:r>
              <a:rPr lang="es-SV" sz="1400" u="sng" kern="0" dirty="0">
                <a:solidFill>
                  <a:srgbClr val="000000"/>
                </a:solidFill>
                <a:ea typeface="Times New Roman" panose="02020603050405020304" pitchFamily="18" charset="0"/>
                <a:cs typeface="Calibri" panose="020F0502020204030204" pitchFamily="34" charset="0"/>
                <a:sym typeface="Arial"/>
              </a:rPr>
              <a:t>de Laboratorios Veterinarios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i="1" kern="0" dirty="0">
                <a:solidFill>
                  <a:srgbClr val="000000"/>
                </a:solidFill>
                <a:ea typeface="Times New Roman" panose="02020603050405020304" pitchFamily="18" charset="0"/>
                <a:cs typeface="Calibri" panose="020F0502020204030204" pitchFamily="34" charset="0"/>
                <a:sym typeface="Arial"/>
              </a:rPr>
              <a:t>Jefe de Laboratorios Veterinarios </a:t>
            </a:r>
            <a:r>
              <a:rPr lang="es-SV" sz="1400" i="1" dirty="0">
                <a:latin typeface="Calibri" panose="020F0502020204030204" pitchFamily="34" charset="0"/>
                <a:ea typeface="Times New Roman" panose="02020603050405020304" pitchFamily="18" charset="0"/>
                <a:cs typeface="Calibri" panose="020F0502020204030204" pitchFamily="34" charset="0"/>
              </a:rPr>
              <a:t>Zaida </a:t>
            </a:r>
            <a:r>
              <a:rPr lang="es-SV" sz="1400" i="1" dirty="0" err="1">
                <a:latin typeface="Calibri" panose="020F0502020204030204" pitchFamily="34" charset="0"/>
                <a:ea typeface="Times New Roman" panose="02020603050405020304" pitchFamily="18" charset="0"/>
                <a:cs typeface="Calibri" panose="020F0502020204030204" pitchFamily="34" charset="0"/>
              </a:rPr>
              <a:t>Cristela</a:t>
            </a:r>
            <a:r>
              <a:rPr lang="es-SV" sz="1400" i="1" dirty="0">
                <a:latin typeface="Calibri" panose="020F0502020204030204" pitchFamily="34" charset="0"/>
                <a:ea typeface="Times New Roman" panose="02020603050405020304" pitchFamily="18" charset="0"/>
                <a:cs typeface="Calibri" panose="020F0502020204030204" pitchFamily="34" charset="0"/>
              </a:rPr>
              <a:t> Lazo Gutiérrez</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la salud animal a través del servicio de análisis y diagnóstico del laboratorio para el control y erradicación de enfermedades y a la salud pública, a través del análisis de calidad e inocuidad de los alimentos de origen animal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400" u="sng" kern="0" dirty="0" smtClean="0">
                <a:solidFill>
                  <a:srgbClr val="000000"/>
                </a:solidFill>
                <a:ea typeface="Times New Roman" panose="02020603050405020304" pitchFamily="18" charset="0"/>
                <a:cs typeface="Calibri" panose="020F0502020204030204" pitchFamily="34" charset="0"/>
                <a:sym typeface="Arial"/>
              </a:rPr>
              <a:t>Área Reproducción y Mejoramiento Genético Animal</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i="1" kern="0" dirty="0" smtClean="0">
                <a:solidFill>
                  <a:srgbClr val="000000"/>
                </a:solidFill>
                <a:ea typeface="Times New Roman" panose="02020603050405020304" pitchFamily="18" charset="0"/>
                <a:cs typeface="Calibri" panose="020F0502020204030204" pitchFamily="34" charset="0"/>
                <a:sym typeface="Arial"/>
              </a:rPr>
              <a:t>Jefe </a:t>
            </a:r>
            <a:r>
              <a:rPr lang="es-SV" sz="1400" i="1" dirty="0">
                <a:latin typeface="Calibri" panose="020F0502020204030204" pitchFamily="34" charset="0"/>
                <a:ea typeface="Times New Roman" panose="02020603050405020304" pitchFamily="18" charset="0"/>
                <a:cs typeface="Calibri" panose="020F0502020204030204" pitchFamily="34" charset="0"/>
              </a:rPr>
              <a:t>Carlos Santiago Amaya Montoya</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Administrar </a:t>
            </a:r>
            <a:r>
              <a:rPr lang="es-SV" sz="1400" kern="0" dirty="0">
                <a:solidFill>
                  <a:srgbClr val="000000"/>
                </a:solidFill>
                <a:ea typeface="Times New Roman" panose="02020603050405020304" pitchFamily="18" charset="0"/>
                <a:cs typeface="Calibri" panose="020F0502020204030204" pitchFamily="34" charset="0"/>
                <a:sym typeface="Arial"/>
              </a:rPr>
              <a:t>los recursos de la Dirección General destinados a las actividades de capacitación y asistencia técnica pecuaria; así como los bienes y productos generados de las mismas.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Zootecnia y Agrostología</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i="1" kern="0" dirty="0">
                <a:solidFill>
                  <a:srgbClr val="000000"/>
                </a:solidFill>
                <a:ea typeface="Times New Roman" panose="02020603050405020304" pitchFamily="18" charset="0"/>
                <a:cs typeface="Calibri" panose="020F0502020204030204" pitchFamily="34" charset="0"/>
                <a:sym typeface="Arial"/>
              </a:rPr>
              <a:t>Jefe de </a:t>
            </a:r>
            <a:r>
              <a:rPr lang="es-SV" sz="1400" i="1" kern="0" dirty="0" smtClean="0">
                <a:solidFill>
                  <a:srgbClr val="000000"/>
                </a:solidFill>
                <a:ea typeface="Times New Roman" panose="02020603050405020304" pitchFamily="18" charset="0"/>
                <a:cs typeface="Calibri" panose="020F0502020204030204" pitchFamily="34" charset="0"/>
                <a:sym typeface="Arial"/>
              </a:rPr>
              <a:t>División: </a:t>
            </a:r>
            <a:r>
              <a:rPr lang="es-SV" sz="1400" i="1" dirty="0">
                <a:latin typeface="Calibri" panose="020F0502020204030204" pitchFamily="34" charset="0"/>
                <a:ea typeface="Times New Roman" panose="02020603050405020304" pitchFamily="18" charset="0"/>
                <a:cs typeface="Calibri" panose="020F0502020204030204" pitchFamily="34" charset="0"/>
              </a:rPr>
              <a:t>Melvin </a:t>
            </a:r>
            <a:r>
              <a:rPr lang="es-SV" sz="1400" i="1" dirty="0" err="1">
                <a:latin typeface="Calibri" panose="020F0502020204030204" pitchFamily="34" charset="0"/>
                <a:ea typeface="Times New Roman" panose="02020603050405020304" pitchFamily="18" charset="0"/>
                <a:cs typeface="Calibri" panose="020F0502020204030204" pitchFamily="34" charset="0"/>
              </a:rPr>
              <a:t>Walberto</a:t>
            </a:r>
            <a:r>
              <a:rPr lang="es-SV" sz="1400" i="1" dirty="0">
                <a:latin typeface="Calibri" panose="020F0502020204030204" pitchFamily="34" charset="0"/>
                <a:ea typeface="Times New Roman" panose="02020603050405020304" pitchFamily="18" charset="0"/>
                <a:cs typeface="Calibri" panose="020F0502020204030204" pitchFamily="34" charset="0"/>
              </a:rPr>
              <a:t> Trujillo </a:t>
            </a:r>
            <a:r>
              <a:rPr lang="es-SV" sz="1400" i="1" dirty="0" smtClean="0">
                <a:latin typeface="Calibri" panose="020F0502020204030204" pitchFamily="34" charset="0"/>
                <a:ea typeface="Times New Roman" panose="02020603050405020304" pitchFamily="18" charset="0"/>
                <a:cs typeface="Calibri" panose="020F0502020204030204" pitchFamily="34" charset="0"/>
              </a:rPr>
              <a:t>Estrada</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incrementar la producción y productividad pecuaria a través de asistencia técnica y capacitación a los productores sobre el cultivo de pastos y forrajes y buenas prácticas ganaderas  y de unidades productivas de especies menores.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4914196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55208" y="356620"/>
            <a:ext cx="8064896" cy="6215548"/>
          </a:xfrm>
          <a:prstGeom prst="rect">
            <a:avLst/>
          </a:prstGeom>
        </p:spPr>
        <p:txBody>
          <a:bodyPr wrap="square">
            <a:spAutoFit/>
          </a:bodyPr>
          <a:lstStyle/>
          <a:p>
            <a:pPr algn="just">
              <a:lnSpc>
                <a:spcPct val="115000"/>
              </a:lnSpc>
            </a:pPr>
            <a:r>
              <a:rPr lang="es-SV" sz="2000" b="1" kern="0" dirty="0">
                <a:solidFill>
                  <a:srgbClr val="000099"/>
                </a:solidFill>
                <a:ea typeface="Times New Roman" panose="02020603050405020304" pitchFamily="18" charset="0"/>
                <a:cs typeface="Calibri" panose="020F0502020204030204" pitchFamily="34" charset="0"/>
                <a:sym typeface="Arial"/>
              </a:rPr>
              <a:t>DIRECCIÓN GENERAL DE GANADERÍA - DGG </a:t>
            </a:r>
            <a:r>
              <a:rPr lang="es-SV" b="1" kern="0" dirty="0">
                <a:solidFill>
                  <a:srgbClr val="000099"/>
                </a:solidFill>
                <a:ea typeface="Times New Roman" panose="02020603050405020304" pitchFamily="18" charset="0"/>
                <a:cs typeface="Calibri" panose="020F0502020204030204" pitchFamily="34" charset="0"/>
                <a:sym typeface="Arial"/>
              </a:rPr>
              <a:t>(continuación parte </a:t>
            </a:r>
            <a:r>
              <a:rPr lang="es-SV" b="1" kern="0" dirty="0" smtClean="0">
                <a:solidFill>
                  <a:srgbClr val="000099"/>
                </a:solidFill>
                <a:ea typeface="Times New Roman" panose="02020603050405020304" pitchFamily="18" charset="0"/>
                <a:cs typeface="Calibri" panose="020F0502020204030204" pitchFamily="34" charset="0"/>
                <a:sym typeface="Arial"/>
              </a:rPr>
              <a:t>2)</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Servicios Veterinarios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i="1" kern="0" dirty="0">
                <a:solidFill>
                  <a:srgbClr val="000000"/>
                </a:solidFill>
                <a:ea typeface="Times New Roman" panose="02020603050405020304" pitchFamily="18" charset="0"/>
                <a:cs typeface="Calibri" panose="020F0502020204030204" pitchFamily="34" charset="0"/>
                <a:sym typeface="Arial"/>
              </a:rPr>
              <a:t>Jefe de División </a:t>
            </a:r>
            <a:r>
              <a:rPr lang="es-SV" sz="1400" i="1" dirty="0" err="1">
                <a:latin typeface="Calibri" panose="020F0502020204030204" pitchFamily="34" charset="0"/>
                <a:ea typeface="Times New Roman" panose="02020603050405020304" pitchFamily="18" charset="0"/>
                <a:cs typeface="Calibri" panose="020F0502020204030204" pitchFamily="34" charset="0"/>
              </a:rPr>
              <a:t>Nestor</a:t>
            </a:r>
            <a:r>
              <a:rPr lang="es-SV" sz="1400" i="1" dirty="0">
                <a:latin typeface="Calibri" panose="020F0502020204030204" pitchFamily="34" charset="0"/>
                <a:ea typeface="Times New Roman" panose="02020603050405020304" pitchFamily="18" charset="0"/>
                <a:cs typeface="Calibri" panose="020F0502020204030204" pitchFamily="34" charset="0"/>
              </a:rPr>
              <a:t> </a:t>
            </a:r>
            <a:r>
              <a:rPr lang="es-SV" sz="1400" i="1" dirty="0" err="1">
                <a:latin typeface="Calibri" panose="020F0502020204030204" pitchFamily="34" charset="0"/>
                <a:ea typeface="Times New Roman" panose="02020603050405020304" pitchFamily="18" charset="0"/>
                <a:cs typeface="Calibri" panose="020F0502020204030204" pitchFamily="34" charset="0"/>
              </a:rPr>
              <a:t>Odir</a:t>
            </a:r>
            <a:r>
              <a:rPr lang="es-SV" sz="1400" i="1" dirty="0">
                <a:latin typeface="Calibri" panose="020F0502020204030204" pitchFamily="34" charset="0"/>
                <a:ea typeface="Times New Roman" panose="02020603050405020304" pitchFamily="18" charset="0"/>
                <a:cs typeface="Calibri" panose="020F0502020204030204" pitchFamily="34" charset="0"/>
              </a:rPr>
              <a:t> Avendaño Romero</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Proteger </a:t>
            </a:r>
            <a:r>
              <a:rPr lang="es-SV" sz="1400" kern="0" dirty="0">
                <a:solidFill>
                  <a:srgbClr val="000000"/>
                </a:solidFill>
                <a:ea typeface="Times New Roman" panose="02020603050405020304" pitchFamily="18" charset="0"/>
                <a:cs typeface="Calibri" panose="020F0502020204030204" pitchFamily="34" charset="0"/>
                <a:sym typeface="Arial"/>
              </a:rPr>
              <a:t>la salud de las especies pecuarias de importancia económica del país, a través de la prevención, control y erradicación de las enfermedades prevalentes y/o exóticas; a fin de evitar pérdidas a la producción pecuaria y daños a la salud pública.</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Inocuidad de Productos de Origen Animal </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i="1" kern="0" dirty="0" smtClean="0">
                <a:solidFill>
                  <a:srgbClr val="000000"/>
                </a:solidFill>
                <a:ea typeface="Times New Roman" panose="02020603050405020304" pitchFamily="18" charset="0"/>
                <a:cs typeface="Calibri" panose="020F0502020204030204" pitchFamily="34" charset="0"/>
                <a:sym typeface="Arial"/>
              </a:rPr>
              <a:t>Jefe División </a:t>
            </a:r>
            <a:r>
              <a:rPr lang="es-SV" sz="1400" i="1" dirty="0">
                <a:latin typeface="Calibri" panose="020F0502020204030204" pitchFamily="34" charset="0"/>
                <a:ea typeface="Times New Roman" panose="02020603050405020304" pitchFamily="18" charset="0"/>
                <a:cs typeface="Calibri" panose="020F0502020204030204" pitchFamily="34" charset="0"/>
              </a:rPr>
              <a:t>Ruth Adelina Saravia Hernández</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Proteger </a:t>
            </a:r>
            <a:r>
              <a:rPr lang="es-SV" sz="1400" kern="0" dirty="0">
                <a:solidFill>
                  <a:srgbClr val="000000"/>
                </a:solidFill>
                <a:ea typeface="Times New Roman" panose="02020603050405020304" pitchFamily="18" charset="0"/>
                <a:cs typeface="Calibri" panose="020F0502020204030204" pitchFamily="34" charset="0"/>
                <a:sym typeface="Arial"/>
              </a:rPr>
              <a:t>la salud del consumidor a través del control de la inocuidad y calidad de los productos pecuarios destinados tanto al mercado internacional como al mercado interno.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Cuarentena y Registro Veterinario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i="1" kern="0" dirty="0">
                <a:solidFill>
                  <a:srgbClr val="000000"/>
                </a:solidFill>
                <a:ea typeface="Times New Roman" panose="02020603050405020304" pitchFamily="18" charset="0"/>
                <a:cs typeface="Calibri" panose="020F0502020204030204" pitchFamily="34" charset="0"/>
                <a:sym typeface="Arial"/>
              </a:rPr>
              <a:t>Jefe División </a:t>
            </a:r>
            <a:r>
              <a:rPr lang="es-SV" sz="1400" i="1" dirty="0">
                <a:latin typeface="Calibri" panose="020F0502020204030204" pitchFamily="34" charset="0"/>
                <a:ea typeface="Times New Roman" panose="02020603050405020304" pitchFamily="18" charset="0"/>
                <a:cs typeface="Calibri" panose="020F0502020204030204" pitchFamily="34" charset="0"/>
              </a:rPr>
              <a:t>José Ángel Álvarez Galán</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Prevenir </a:t>
            </a:r>
            <a:r>
              <a:rPr lang="es-SV" sz="1400" kern="0" dirty="0">
                <a:solidFill>
                  <a:srgbClr val="000000"/>
                </a:solidFill>
                <a:ea typeface="Times New Roman" panose="02020603050405020304" pitchFamily="18" charset="0"/>
                <a:cs typeface="Calibri" panose="020F0502020204030204" pitchFamily="34" charset="0"/>
                <a:sym typeface="Arial"/>
              </a:rPr>
              <a:t>daños a la salud animal, humana y al medio ambiente, a través del control de la calidad de los insumos de uso pecuario; y prevenir la introducción de plagas y enfermedades que puedan afectar la salud animal del país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Identificación, Rastreabilidad y Reproducción Animal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i="1" kern="0" dirty="0">
                <a:solidFill>
                  <a:srgbClr val="000000"/>
                </a:solidFill>
                <a:ea typeface="Times New Roman" panose="02020603050405020304" pitchFamily="18" charset="0"/>
                <a:cs typeface="Calibri" panose="020F0502020204030204" pitchFamily="34" charset="0"/>
                <a:sym typeface="Arial"/>
              </a:rPr>
              <a:t>Jefe División </a:t>
            </a:r>
            <a:r>
              <a:rPr lang="es-SV" sz="1400" i="1" dirty="0">
                <a:latin typeface="Calibri" panose="020F0502020204030204" pitchFamily="34" charset="0"/>
                <a:ea typeface="Times New Roman" panose="02020603050405020304" pitchFamily="18" charset="0"/>
                <a:cs typeface="Calibri" panose="020F0502020204030204" pitchFamily="34" charset="0"/>
              </a:rPr>
              <a:t>Alfredo Humberto Durán Hernández</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Garantizar </a:t>
            </a:r>
            <a:r>
              <a:rPr lang="es-SV" sz="1400" kern="0" dirty="0">
                <a:solidFill>
                  <a:srgbClr val="000000"/>
                </a:solidFill>
                <a:ea typeface="Times New Roman" panose="02020603050405020304" pitchFamily="18" charset="0"/>
                <a:cs typeface="Calibri" panose="020F0502020204030204" pitchFamily="34" charset="0"/>
                <a:sym typeface="Arial"/>
              </a:rPr>
              <a:t>la propiedad del ganado bovino y equino, a través de la certificación y emisión de matrículas de fierros de herrar ganado, realizar la rastreabilidad de los animales en el territorio nacional y contribuir al mejoramiento de las especies 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462213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404664"/>
            <a:ext cx="7560840" cy="5826210"/>
          </a:xfrm>
          <a:prstGeom prst="rect">
            <a:avLst/>
          </a:prstGeom>
        </p:spPr>
        <p:txBody>
          <a:bodyPr wrap="square">
            <a:spAutoFit/>
          </a:bodyPr>
          <a:lstStyle/>
          <a:p>
            <a:pPr algn="just">
              <a:lnSpc>
                <a:spcPct val="115000"/>
              </a:lnSpc>
            </a:pPr>
            <a:r>
              <a:rPr lang="es-SV" sz="2000" b="1" kern="0" dirty="0">
                <a:solidFill>
                  <a:srgbClr val="000099"/>
                </a:solidFill>
                <a:ea typeface="Times New Roman" panose="02020603050405020304" pitchFamily="18" charset="0"/>
                <a:cs typeface="Calibri" panose="020F0502020204030204" pitchFamily="34" charset="0"/>
                <a:sym typeface="Arial"/>
              </a:rPr>
              <a:t>DIRECCIÓN GENERAL DE GANADERÍA - DGG </a:t>
            </a:r>
            <a:r>
              <a:rPr lang="es-SV" b="1" kern="0" dirty="0">
                <a:solidFill>
                  <a:srgbClr val="000099"/>
                </a:solidFill>
                <a:ea typeface="Times New Roman" panose="02020603050405020304" pitchFamily="18" charset="0"/>
                <a:cs typeface="Calibri" panose="020F0502020204030204" pitchFamily="34" charset="0"/>
                <a:sym typeface="Arial"/>
              </a:rPr>
              <a:t>(continuación parte </a:t>
            </a:r>
            <a:r>
              <a:rPr lang="es-SV" b="1" kern="0" dirty="0" smtClean="0">
                <a:solidFill>
                  <a:srgbClr val="000099"/>
                </a:solidFill>
                <a:ea typeface="Times New Roman" panose="02020603050405020304" pitchFamily="18" charset="0"/>
                <a:cs typeface="Calibri" panose="020F0502020204030204" pitchFamily="34" charset="0"/>
                <a:sym typeface="Arial"/>
              </a:rPr>
              <a:t>3)</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u="sng" kern="0" dirty="0" smtClean="0">
                <a:solidFill>
                  <a:srgbClr val="000000"/>
                </a:solidFill>
                <a:ea typeface="Times New Roman" panose="02020603050405020304" pitchFamily="18" charset="0"/>
                <a:cs typeface="Calibri" panose="020F0502020204030204" pitchFamily="34" charset="0"/>
                <a:sym typeface="Arial"/>
              </a:rPr>
              <a:t>Unidad de Bienestar Animal-UBA</a:t>
            </a:r>
            <a:endParaRPr lang="es-SV" sz="1400" b="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i="1" kern="0" dirty="0" smtClean="0">
                <a:solidFill>
                  <a:srgbClr val="000000"/>
                </a:solidFill>
                <a:ea typeface="Times New Roman" panose="02020603050405020304" pitchFamily="18" charset="0"/>
                <a:cs typeface="Calibri" panose="020F0502020204030204" pitchFamily="34" charset="0"/>
                <a:sym typeface="Arial"/>
              </a:rPr>
              <a:t>Jefe </a:t>
            </a:r>
            <a:r>
              <a:rPr lang="es-SV" sz="1400" i="1" kern="0" dirty="0">
                <a:solidFill>
                  <a:srgbClr val="000000"/>
                </a:solidFill>
                <a:ea typeface="Times New Roman" panose="02020603050405020304" pitchFamily="18" charset="0"/>
                <a:cs typeface="Calibri" panose="020F0502020204030204" pitchFamily="34" charset="0"/>
                <a:sym typeface="Arial"/>
              </a:rPr>
              <a:t>de </a:t>
            </a:r>
            <a:r>
              <a:rPr lang="es-SV" sz="1400" i="1" kern="0" dirty="0" smtClean="0">
                <a:solidFill>
                  <a:srgbClr val="000000"/>
                </a:solidFill>
                <a:ea typeface="Times New Roman" panose="02020603050405020304" pitchFamily="18" charset="0"/>
                <a:cs typeface="Calibri" panose="020F0502020204030204" pitchFamily="34" charset="0"/>
                <a:sym typeface="Arial"/>
              </a:rPr>
              <a:t>Unidad: </a:t>
            </a:r>
            <a:r>
              <a:rPr lang="es-SV" sz="1400" i="1" dirty="0" err="1">
                <a:latin typeface="Calibri" panose="020F0502020204030204" pitchFamily="34" charset="0"/>
                <a:cs typeface="Calibri" panose="020F0502020204030204" pitchFamily="34" charset="0"/>
              </a:rPr>
              <a:t>Claret</a:t>
            </a:r>
            <a:r>
              <a:rPr lang="es-SV" sz="1400" i="1" dirty="0">
                <a:latin typeface="Calibri" panose="020F0502020204030204" pitchFamily="34" charset="0"/>
                <a:cs typeface="Calibri" panose="020F0502020204030204" pitchFamily="34" charset="0"/>
              </a:rPr>
              <a:t> Stephanie Argueta Domínguez</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cs typeface="Calibri" panose="020F0502020204030204" pitchFamily="34" charset="0"/>
                <a:sym typeface="Arial"/>
              </a:rPr>
              <a:t>Aplicar </a:t>
            </a:r>
            <a:r>
              <a:rPr lang="es-SV" sz="1400" kern="0" dirty="0">
                <a:solidFill>
                  <a:srgbClr val="000000"/>
                </a:solidFill>
                <a:cs typeface="Calibri" panose="020F0502020204030204" pitchFamily="34" charset="0"/>
                <a:sym typeface="Arial"/>
              </a:rPr>
              <a:t>las </a:t>
            </a:r>
            <a:r>
              <a:rPr lang="es-SV" sz="1400" kern="0" dirty="0" smtClean="0">
                <a:solidFill>
                  <a:srgbClr val="000000"/>
                </a:solidFill>
                <a:cs typeface="Calibri" panose="020F0502020204030204" pitchFamily="34" charset="0"/>
                <a:sym typeface="Arial"/>
              </a:rPr>
              <a:t>políticas, </a:t>
            </a:r>
            <a:r>
              <a:rPr lang="es-SV" sz="1400" kern="0" dirty="0">
                <a:solidFill>
                  <a:srgbClr val="000000"/>
                </a:solidFill>
                <a:cs typeface="Calibri" panose="020F0502020204030204" pitchFamily="34" charset="0"/>
                <a:sym typeface="Arial"/>
              </a:rPr>
              <a:t>procedimientos relacionados </a:t>
            </a:r>
            <a:r>
              <a:rPr lang="es-SV" sz="1400" kern="0" dirty="0" smtClean="0">
                <a:solidFill>
                  <a:srgbClr val="000000"/>
                </a:solidFill>
                <a:cs typeface="Calibri" panose="020F0502020204030204" pitchFamily="34" charset="0"/>
                <a:sym typeface="Arial"/>
              </a:rPr>
              <a:t>y estrategias </a:t>
            </a:r>
            <a:r>
              <a:rPr lang="es-SV" sz="1400" kern="0" dirty="0">
                <a:solidFill>
                  <a:srgbClr val="000000"/>
                </a:solidFill>
                <a:cs typeface="Calibri" panose="020F0502020204030204" pitchFamily="34" charset="0"/>
                <a:sym typeface="Arial"/>
              </a:rPr>
              <a:t>para la divulgación y ejecución de la Ley de Protección y Promoción del bienestar de animales de compañía, desarrollando su potencial, gestionando y creando alianzas estratégicas con cooperantes internacionales y nacionales, etc</a:t>
            </a:r>
            <a:r>
              <a:rPr lang="es-SV" sz="1400" kern="0" dirty="0" smtClean="0">
                <a:solidFill>
                  <a:srgbClr val="000000"/>
                </a:solidFill>
                <a:cs typeface="Calibri" panose="020F0502020204030204" pitchFamily="34" charset="0"/>
                <a:sym typeface="Arial"/>
              </a:rPr>
              <a:t>. Definir acciones </a:t>
            </a:r>
            <a:r>
              <a:rPr lang="es-SV" sz="1400" kern="0" dirty="0">
                <a:solidFill>
                  <a:srgbClr val="000000"/>
                </a:solidFill>
                <a:cs typeface="Calibri" panose="020F0502020204030204" pitchFamily="34" charset="0"/>
                <a:sym typeface="Arial"/>
              </a:rPr>
              <a:t>promocionales para la generación de una cultura ciudadana con respeto a la vida y al ben cuido de los animales, </a:t>
            </a:r>
            <a:r>
              <a:rPr lang="es-SV" sz="1400" kern="0" dirty="0" smtClean="0">
                <a:solidFill>
                  <a:srgbClr val="000000"/>
                </a:solidFill>
                <a:cs typeface="Calibri" panose="020F0502020204030204" pitchFamily="34" charset="0"/>
                <a:sym typeface="Arial"/>
              </a:rPr>
              <a:t>y la prevención </a:t>
            </a:r>
            <a:r>
              <a:rPr lang="es-SV" sz="1400" kern="0" dirty="0">
                <a:solidFill>
                  <a:srgbClr val="000000"/>
                </a:solidFill>
                <a:cs typeface="Calibri" panose="020F0502020204030204" pitchFamily="34" charset="0"/>
                <a:sym typeface="Arial"/>
              </a:rPr>
              <a:t>de todo maltrato y acto de crueldad hacia los animales de </a:t>
            </a:r>
            <a:r>
              <a:rPr lang="es-SV" sz="1400" kern="0" dirty="0" smtClean="0">
                <a:solidFill>
                  <a:srgbClr val="000000"/>
                </a:solidFill>
                <a:cs typeface="Calibri" panose="020F0502020204030204" pitchFamily="34" charset="0"/>
                <a:sym typeface="Arial"/>
              </a:rPr>
              <a:t>compañía.</a:t>
            </a:r>
          </a:p>
          <a:p>
            <a:pPr algn="just">
              <a:lnSpc>
                <a:spcPct val="115000"/>
              </a:lnSpc>
            </a:pPr>
            <a:endParaRPr lang="es-ES" sz="1000" kern="0" dirty="0" smtClean="0">
              <a:solidFill>
                <a:srgbClr val="000000"/>
              </a:solidFill>
              <a:cs typeface="Calibri" panose="020F0502020204030204" pitchFamily="34" charset="0"/>
              <a:sym typeface="Arial"/>
            </a:endParaRPr>
          </a:p>
          <a:p>
            <a:pPr algn="just">
              <a:lnSpc>
                <a:spcPct val="115000"/>
              </a:lnSpc>
            </a:pPr>
            <a:r>
              <a:rPr lang="es-ES" sz="1400" i="1" kern="0" dirty="0" smtClean="0">
                <a:solidFill>
                  <a:srgbClr val="000000"/>
                </a:solidFill>
                <a:cs typeface="Calibri" panose="020F0502020204030204" pitchFamily="34" charset="0"/>
                <a:sym typeface="Arial"/>
              </a:rPr>
              <a:t>Coordinadora de Protección Animal: </a:t>
            </a:r>
            <a:r>
              <a:rPr lang="it-IT" sz="1400" i="1" dirty="0">
                <a:latin typeface="Calibri" panose="020F0502020204030204" pitchFamily="34" charset="0"/>
                <a:cs typeface="Calibri" panose="020F0502020204030204" pitchFamily="34" charset="0"/>
              </a:rPr>
              <a:t>Marcela Vanessa Chinchilla de </a:t>
            </a:r>
            <a:r>
              <a:rPr lang="it-IT" sz="1400" i="1" dirty="0" smtClean="0">
                <a:latin typeface="Calibri" panose="020F0502020204030204" pitchFamily="34" charset="0"/>
                <a:cs typeface="Calibri" panose="020F0502020204030204" pitchFamily="34" charset="0"/>
              </a:rPr>
              <a:t>Frech</a:t>
            </a:r>
            <a:endParaRPr lang="es-ES" sz="1400" i="1" kern="0" dirty="0" smtClean="0">
              <a:solidFill>
                <a:srgbClr val="000000"/>
              </a:solidFill>
              <a:cs typeface="Calibri" panose="020F0502020204030204" pitchFamily="34" charset="0"/>
              <a:sym typeface="Arial"/>
            </a:endParaRPr>
          </a:p>
          <a:p>
            <a:pPr algn="just">
              <a:lnSpc>
                <a:spcPct val="115000"/>
              </a:lnSpc>
            </a:pPr>
            <a:r>
              <a:rPr lang="es-ES" sz="1400" kern="0" dirty="0" smtClean="0">
                <a:solidFill>
                  <a:srgbClr val="000000"/>
                </a:solidFill>
                <a:cs typeface="Calibri" panose="020F0502020204030204" pitchFamily="34" charset="0"/>
                <a:sym typeface="Arial"/>
              </a:rPr>
              <a:t>Planificar</a:t>
            </a:r>
            <a:r>
              <a:rPr lang="es-ES" sz="1400" kern="0" dirty="0">
                <a:solidFill>
                  <a:srgbClr val="000000"/>
                </a:solidFill>
                <a:cs typeface="Calibri" panose="020F0502020204030204" pitchFamily="34" charset="0"/>
                <a:sym typeface="Arial"/>
              </a:rPr>
              <a:t>, organizar, dirigir y controlar las acciones en las fases y/o etapas del área de protección animal, sustentándolas en el apoyo interinstitucional. Además de dirigir las acciones de preparación, respuesta ante situaciones de maltrato animal provocado por el hombre en todo el territorio nacional, a fin de brindar el apoyo y ayuda necesaria a los animales de compañía altamente afectados.</a:t>
            </a:r>
            <a:endParaRPr lang="es-SV" sz="1400" kern="0" dirty="0" smtClean="0">
              <a:solidFill>
                <a:srgbClr val="000000"/>
              </a:solidFill>
              <a:cs typeface="Calibri" panose="020F0502020204030204" pitchFamily="34" charset="0"/>
              <a:sym typeface="Arial"/>
            </a:endParaRPr>
          </a:p>
          <a:p>
            <a:pPr algn="just">
              <a:lnSpc>
                <a:spcPct val="115000"/>
              </a:lnSpc>
            </a:pPr>
            <a:endParaRPr lang="es-ES" sz="1400" b="1" u="sng" kern="0" dirty="0" smtClean="0">
              <a:solidFill>
                <a:srgbClr val="000000"/>
              </a:solidFill>
              <a:cs typeface="Calibri" panose="020F0502020204030204" pitchFamily="34" charset="0"/>
              <a:sym typeface="Arial"/>
            </a:endParaRPr>
          </a:p>
          <a:p>
            <a:pPr algn="just">
              <a:lnSpc>
                <a:spcPct val="115000"/>
              </a:lnSpc>
            </a:pPr>
            <a:r>
              <a:rPr lang="es-ES" sz="1400" b="1" u="sng" kern="0" dirty="0">
                <a:solidFill>
                  <a:srgbClr val="000000"/>
                </a:solidFill>
                <a:cs typeface="Calibri" panose="020F0502020204030204" pitchFamily="34" charset="0"/>
                <a:sym typeface="Arial"/>
              </a:rPr>
              <a:t>CEDAF-MORAZAN</a:t>
            </a:r>
          </a:p>
          <a:p>
            <a:pPr algn="just">
              <a:lnSpc>
                <a:spcPct val="115000"/>
              </a:lnSpc>
            </a:pPr>
            <a:r>
              <a:rPr lang="es-ES" sz="1400" i="1" kern="0" dirty="0">
                <a:solidFill>
                  <a:srgbClr val="000000"/>
                </a:solidFill>
                <a:cs typeface="Calibri" panose="020F0502020204030204" pitchFamily="34" charset="0"/>
                <a:sym typeface="Arial"/>
              </a:rPr>
              <a:t>Jefe CEDAF: </a:t>
            </a:r>
            <a:r>
              <a:rPr lang="es-ES" sz="1400" i="1" kern="0" dirty="0">
                <a:solidFill>
                  <a:srgbClr val="000000"/>
                </a:solidFill>
                <a:cs typeface="Calibri" panose="020F0502020204030204" pitchFamily="34" charset="0"/>
              </a:rPr>
              <a:t>Fernando Lino</a:t>
            </a:r>
            <a:endParaRPr lang="es-ES" sz="1400" i="1" kern="0" dirty="0">
              <a:solidFill>
                <a:srgbClr val="000000"/>
              </a:solidFill>
              <a:cs typeface="Calibri" panose="020F0502020204030204" pitchFamily="34" charset="0"/>
              <a:sym typeface="Arial"/>
            </a:endParaRPr>
          </a:p>
          <a:p>
            <a:pPr algn="just">
              <a:lnSpc>
                <a:spcPct val="115000"/>
              </a:lnSpc>
            </a:pPr>
            <a:r>
              <a:rPr lang="es-SV" sz="1400" kern="0" dirty="0">
                <a:solidFill>
                  <a:srgbClr val="000000"/>
                </a:solidFill>
                <a:cs typeface="Calibri" panose="020F0502020204030204" pitchFamily="34" charset="0"/>
                <a:sym typeface="Arial"/>
              </a:rPr>
              <a:t>Administrar cada una de las labores que se realizan en CEDAF Morazán y representarlo  ante los distintos sectores productivos de la región</a:t>
            </a:r>
          </a:p>
        </p:txBody>
      </p:sp>
    </p:spTree>
    <p:extLst>
      <p:ext uri="{BB962C8B-B14F-4D97-AF65-F5344CB8AC3E}">
        <p14:creationId xmlns:p14="http://schemas.microsoft.com/office/powerpoint/2010/main" val="13878385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547664" y="1124744"/>
            <a:ext cx="6048672" cy="4304255"/>
          </a:xfrm>
          <a:prstGeom prst="rect">
            <a:avLst/>
          </a:prstGeom>
        </p:spPr>
        <p:txBody>
          <a:bodyPr wrap="square">
            <a:spAutoFit/>
          </a:bodyPr>
          <a:lstStyle/>
          <a:p>
            <a:pPr lvl="0" algn="just">
              <a:lnSpc>
                <a:spcPct val="115000"/>
              </a:lnSpc>
            </a:pPr>
            <a:r>
              <a:rPr lang="es-SV" sz="1400" b="1" dirty="0" smtClean="0">
                <a:solidFill>
                  <a:srgbClr val="000099"/>
                </a:solidFill>
                <a:latin typeface="Calibri" panose="020F0502020204030204" pitchFamily="34" charset="0"/>
                <a:ea typeface="Times New Roman" panose="02020603050405020304" pitchFamily="18" charset="0"/>
                <a:cs typeface="Calibri" panose="020F0502020204030204" pitchFamily="34" charset="0"/>
              </a:rPr>
              <a:t>DIRECCIÓN GENERAL DE ADMINISTRACIÓN Y FINANZAS – DGAF (no existe acuerdo de creación)</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CARGOS  Y NOMBRE DE LOS </a:t>
            </a:r>
            <a:r>
              <a:rPr lang="es-SV" sz="1400" b="1" dirty="0" smtClean="0">
                <a:latin typeface="Calibri" panose="020F0502020204030204" pitchFamily="34" charset="0"/>
                <a:ea typeface="Times New Roman" panose="02020603050405020304" pitchFamily="18" charset="0"/>
                <a:cs typeface="Calibri" panose="020F0502020204030204" pitchFamily="34" charset="0"/>
              </a:rPr>
              <a:t>FUNCIONARIOS</a:t>
            </a: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Director General de Administración y Finanzas</a:t>
            </a:r>
            <a:r>
              <a:rPr lang="es-SV" sz="1400" dirty="0" smtClean="0">
                <a:latin typeface="Calibri" panose="020F0502020204030204" pitchFamily="34" charset="0"/>
                <a:ea typeface="Times New Roman" panose="02020603050405020304" pitchFamily="18" charset="0"/>
                <a:cs typeface="Calibri" panose="020F0502020204030204" pitchFamily="34" charset="0"/>
              </a:rPr>
              <a:t>:</a:t>
            </a:r>
            <a:r>
              <a:rPr lang="es-SV" sz="1400" b="1" dirty="0">
                <a:latin typeface="Calibri" panose="020F0502020204030204" pitchFamily="34" charset="0"/>
                <a:ea typeface="Times New Roman" panose="02020603050405020304" pitchFamily="18" charset="0"/>
                <a:cs typeface="Calibri" panose="020F0502020204030204" pitchFamily="34" charset="0"/>
              </a:rPr>
              <a:t> Lorenzo Adalberto Corpeño (de Ago. 2020 a la fecha) </a:t>
            </a:r>
            <a:endParaRPr lang="es-SV"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b="1" dirty="0" smtClean="0">
                <a:latin typeface="Calibri" panose="020F0502020204030204" pitchFamily="34" charset="0"/>
                <a:ea typeface="Times New Roman" panose="02020603050405020304" pitchFamily="18" charset="0"/>
                <a:cs typeface="Calibri" panose="020F0502020204030204" pitchFamily="34" charset="0"/>
              </a:rPr>
              <a:t>FUNCIONES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Asesorar al despacho ministerial en materia administrativa y financiera y asiste a sus dependencias, planifica, dirige y controla las acciones relacionadas con la administración de recursos humanos, logística, informática, compras, finanzas, el derecho de acceso a la información pública y los procesos de calidad.</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4 hombres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1 </a:t>
            </a:r>
            <a:r>
              <a:rPr lang="es-SV" sz="1400" dirty="0">
                <a:latin typeface="Calibri" panose="020F0502020204030204" pitchFamily="34" charset="0"/>
                <a:ea typeface="Times New Roman" panose="02020603050405020304" pitchFamily="18" charset="0"/>
                <a:cs typeface="Calibri" panose="020F0502020204030204" pitchFamily="34" charset="0"/>
              </a:rPr>
              <a:t>mujeres</a:t>
            </a:r>
            <a:endParaRPr lang="es-SV"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1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4</a:t>
            </a:fld>
            <a:endParaRPr lang="es-SV" sz="1200"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749479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4"/>
          <p:cNvSpPr/>
          <p:nvPr/>
        </p:nvSpPr>
        <p:spPr>
          <a:xfrm>
            <a:off x="611560" y="980728"/>
            <a:ext cx="7632848" cy="4375044"/>
          </a:xfrm>
          <a:prstGeom prst="rect">
            <a:avLst/>
          </a:prstGeom>
        </p:spPr>
        <p:txBody>
          <a:bodyPr wrap="square">
            <a:spAutoFit/>
          </a:bodyPr>
          <a:lstStyle/>
          <a:p>
            <a:pPr algn="just">
              <a:lnSpc>
                <a:spcPct val="115000"/>
              </a:lnSpc>
            </a:pPr>
            <a:r>
              <a:rPr lang="es-SV" b="1" kern="0" dirty="0" smtClean="0">
                <a:solidFill>
                  <a:srgbClr val="000099"/>
                </a:solidFill>
                <a:ea typeface="Times New Roman" panose="02020603050405020304" pitchFamily="18" charset="0"/>
                <a:cs typeface="Calibri" panose="020F0502020204030204" pitchFamily="34" charset="0"/>
                <a:sym typeface="Arial"/>
              </a:rPr>
              <a:t>Dirección Legal-DL: </a:t>
            </a:r>
            <a:r>
              <a:rPr lang="es-SV" sz="1400" kern="0" dirty="0" smtClean="0">
                <a:solidFill>
                  <a:srgbClr val="000099"/>
                </a:solidFill>
                <a:ea typeface="Times New Roman" panose="02020603050405020304" pitchFamily="18" charset="0"/>
                <a:cs typeface="Calibri" panose="020F0502020204030204" pitchFamily="34" charset="0"/>
                <a:sym typeface="Arial"/>
              </a:rPr>
              <a:t>ver documento de creación en el siguiente sitio electrónico del Portal de </a:t>
            </a:r>
            <a:r>
              <a:rPr lang="es-SV" sz="1400" kern="0" dirty="0">
                <a:solidFill>
                  <a:srgbClr val="000099"/>
                </a:solidFill>
                <a:ea typeface="Times New Roman" panose="02020603050405020304" pitchFamily="18" charset="0"/>
                <a:cs typeface="Calibri" panose="020F0502020204030204" pitchFamily="34" charset="0"/>
                <a:sym typeface="Arial"/>
              </a:rPr>
              <a:t>Transparencia</a:t>
            </a:r>
            <a:r>
              <a:rPr lang="es-SV" sz="1400" b="1" kern="0" dirty="0">
                <a:solidFill>
                  <a:srgbClr val="000099"/>
                </a:solidFill>
                <a:ea typeface="Times New Roman" panose="02020603050405020304" pitchFamily="18" charset="0"/>
                <a:cs typeface="Calibri" panose="020F0502020204030204" pitchFamily="34" charset="0"/>
                <a:sym typeface="Arial"/>
              </a:rPr>
              <a:t> </a:t>
            </a:r>
            <a:r>
              <a:rPr lang="es-SV" sz="1400" b="1" kern="0" dirty="0" smtClean="0">
                <a:solidFill>
                  <a:srgbClr val="000099"/>
                </a:solidFill>
                <a:ea typeface="Times New Roman" panose="02020603050405020304" pitchFamily="18" charset="0"/>
                <a:cs typeface="Calibri" panose="020F0502020204030204" pitchFamily="34" charset="0"/>
                <a:sym typeface="Arial"/>
              </a:rPr>
              <a:t>: https</a:t>
            </a:r>
            <a:r>
              <a:rPr lang="es-SV" sz="1400" b="1" kern="0" dirty="0">
                <a:solidFill>
                  <a:srgbClr val="000099"/>
                </a:solidFill>
                <a:ea typeface="Times New Roman" panose="02020603050405020304" pitchFamily="18" charset="0"/>
                <a:cs typeface="Calibri" panose="020F0502020204030204" pitchFamily="34" charset="0"/>
                <a:sym typeface="Arial"/>
              </a:rPr>
              <a:t>://bit.ly/33ietyj</a:t>
            </a:r>
            <a:endParaRPr lang="es-SV" sz="1400" b="1" kern="0" dirty="0" smtClean="0">
              <a:solidFill>
                <a:srgbClr val="000099"/>
              </a:solidFill>
              <a:ea typeface="Times New Roman" panose="02020603050405020304" pitchFamily="18" charset="0"/>
              <a:cs typeface="Calibri" panose="020F0502020204030204" pitchFamily="34" charset="0"/>
              <a:sym typeface="Arial"/>
            </a:endParaRPr>
          </a:p>
          <a:p>
            <a:pPr algn="just">
              <a:lnSpc>
                <a:spcPct val="115000"/>
              </a:lnSpc>
            </a:pP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a:t>
            </a:r>
            <a:r>
              <a:rPr lang="es-SV" sz="1400" b="1" kern="0" dirty="0">
                <a:solidFill>
                  <a:srgbClr val="000000"/>
                </a:solidFill>
                <a:ea typeface="Times New Roman" panose="02020603050405020304" pitchFamily="18" charset="0"/>
                <a:cs typeface="Calibri" panose="020F0502020204030204" pitchFamily="34" charset="0"/>
                <a:sym typeface="Arial"/>
              </a:rPr>
              <a:t>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Director </a:t>
            </a:r>
            <a:r>
              <a:rPr lang="es-SV" sz="1400" kern="0" dirty="0" smtClean="0">
                <a:solidFill>
                  <a:srgbClr val="000000"/>
                </a:solidFill>
                <a:ea typeface="Times New Roman" panose="02020603050405020304" pitchFamily="18" charset="0"/>
                <a:cs typeface="Calibri" panose="020F0502020204030204" pitchFamily="34" charset="0"/>
                <a:sym typeface="Arial"/>
              </a:rPr>
              <a:t>Legal: </a:t>
            </a:r>
            <a:r>
              <a:rPr lang="es-SV" sz="1400" b="1" dirty="0">
                <a:latin typeface="Calibri" panose="020F0502020204030204" pitchFamily="34" charset="0"/>
                <a:ea typeface="Times New Roman" panose="02020603050405020304" pitchFamily="18" charset="0"/>
                <a:cs typeface="Calibri" panose="020F0502020204030204" pitchFamily="34" charset="0"/>
              </a:rPr>
              <a:t>MIGUEL HORACIO </a:t>
            </a:r>
            <a:r>
              <a:rPr lang="es-SV" sz="1400" b="1" dirty="0" smtClean="0">
                <a:latin typeface="Calibri" panose="020F0502020204030204" pitchFamily="34" charset="0"/>
                <a:ea typeface="Times New Roman" panose="02020603050405020304" pitchFamily="18" charset="0"/>
                <a:cs typeface="Calibri" panose="020F0502020204030204" pitchFamily="34" charset="0"/>
              </a:rPr>
              <a:t>ÁLVAREZ </a:t>
            </a:r>
            <a:r>
              <a:rPr lang="es-SV" sz="1400" b="1" dirty="0">
                <a:latin typeface="Calibri" panose="020F0502020204030204" pitchFamily="34" charset="0"/>
                <a:ea typeface="Times New Roman" panose="02020603050405020304" pitchFamily="18" charset="0"/>
                <a:cs typeface="Calibri" panose="020F0502020204030204" pitchFamily="34" charset="0"/>
              </a:rPr>
              <a:t>ZEPEDA (a partir de diciembre de  2020 a la fecha) </a:t>
            </a:r>
            <a:r>
              <a:rPr lang="es-SV" sz="1400" dirty="0">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latin typeface="Calibri" panose="020F0502020204030204" pitchFamily="34" charset="0"/>
                <a:ea typeface="Times New Roman" panose="02020603050405020304" pitchFamily="18" charset="0"/>
                <a:cs typeface="Calibri" panose="020F0502020204030204" pitchFamily="34" charset="0"/>
              </a:rPr>
              <a:t> </a:t>
            </a: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Asesorar al despacho ministerial en materia jurídica y asiste a sus dependencias a fin que sus actuaciones y procedimientos se enmarquen dentro del marco legal vigente.</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2</a:t>
            </a:r>
            <a:r>
              <a:rPr lang="es-SV" sz="1400" kern="0" dirty="0" smtClean="0">
                <a:solidFill>
                  <a:srgbClr val="000000"/>
                </a:solidFill>
                <a:ea typeface="Times New Roman" panose="02020603050405020304" pitchFamily="18" charset="0"/>
                <a:cs typeface="Calibri" panose="020F0502020204030204" pitchFamily="34" charset="0"/>
                <a:sym typeface="Arial"/>
              </a:rPr>
              <a:t> hombre</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8</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No </a:t>
            </a:r>
            <a:r>
              <a:rPr lang="es-SV" sz="1400" kern="0" dirty="0" smtClean="0">
                <a:solidFill>
                  <a:srgbClr val="000000"/>
                </a:solidFill>
                <a:ea typeface="Times New Roman" panose="02020603050405020304" pitchFamily="18" charset="0"/>
                <a:cs typeface="Calibri" panose="020F0502020204030204" pitchFamily="34" charset="0"/>
                <a:sym typeface="Arial"/>
              </a:rPr>
              <a:t>se registra </a:t>
            </a:r>
            <a:r>
              <a:rPr lang="es-SV" sz="1400" kern="0" dirty="0">
                <a:solidFill>
                  <a:srgbClr val="000000"/>
                </a:solidFill>
                <a:ea typeface="Times New Roman" panose="02020603050405020304" pitchFamily="18" charset="0"/>
                <a:cs typeface="Calibri" panose="020F0502020204030204" pitchFamily="34" charset="0"/>
                <a:sym typeface="Arial"/>
              </a:rPr>
              <a:t>estructura interna</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645056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47564" y="763655"/>
            <a:ext cx="7848872" cy="5366084"/>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OFICINA DE AUDITORIA INTERNA - OAI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Director Oficina de Auditoría Interna:	</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b="1" dirty="0" smtClean="0">
                <a:latin typeface="Calibri" panose="020F0502020204030204" pitchFamily="34" charset="0"/>
                <a:ea typeface="Times New Roman" panose="02020603050405020304" pitchFamily="18" charset="0"/>
                <a:cs typeface="Calibri" panose="020F0502020204030204" pitchFamily="34" charset="0"/>
              </a:rPr>
              <a:t>JOSÉ </a:t>
            </a:r>
            <a:r>
              <a:rPr lang="es-SV" sz="1400" b="1" dirty="0">
                <a:latin typeface="Calibri" panose="020F0502020204030204" pitchFamily="34" charset="0"/>
                <a:ea typeface="Times New Roman" panose="02020603050405020304" pitchFamily="18" charset="0"/>
                <a:cs typeface="Calibri" panose="020F0502020204030204" pitchFamily="34" charset="0"/>
              </a:rPr>
              <a:t>JAVIER MIRANDA (a partir de sept. 2020)</a:t>
            </a:r>
            <a:endParaRPr lang="es-SV"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Ejercer el control interno sobre los sistemas administrativos, financieros y de gestión del Ministerio.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3</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6</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highlight>
                  <a:srgbClr val="FFFF00"/>
                </a:highlight>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Supervisión y de Auditoría (No hay nombramiento oficial de la coordinación)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Apoyar en la supervisión del trabajo que realizan los auditores internos, con el fin de aseguran el logro de sus objetivos, la calidad del trabajo y el desarrollo del personal, de conformidad con la ley de la Corte de Cuentas de la República y normativa de Auditoria Gubernamental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Auditoría (No hay nombramiento oficial de la coordinación)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Coordinar la planeación, la ejecución del trabajo de auditoría administrativa, financiera y de gestión; así mismo coordinar el informe de resultados y la preparación de los papeles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167821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1241478"/>
            <a:ext cx="8064896" cy="4764381"/>
          </a:xfrm>
          <a:prstGeom prst="rect">
            <a:avLst/>
          </a:prstGeom>
        </p:spPr>
        <p:txBody>
          <a:bodyPr wrap="square">
            <a:spAutoFit/>
          </a:bodyPr>
          <a:lstStyle/>
          <a:p>
            <a:pPr algn="just">
              <a:lnSpc>
                <a:spcPct val="115000"/>
              </a:lnSpc>
            </a:pPr>
            <a:r>
              <a:rPr lang="es-SV" b="1" kern="0" dirty="0">
                <a:solidFill>
                  <a:srgbClr val="000099"/>
                </a:solidFill>
                <a:ea typeface="Times New Roman" panose="02020603050405020304" pitchFamily="18" charset="0"/>
                <a:cs typeface="Calibri" panose="020F0502020204030204" pitchFamily="34" charset="0"/>
                <a:sym typeface="Arial"/>
              </a:rPr>
              <a:t>OFICINA DE COOPERACION PARA EL DESARROLLO AGROPECUARIO - OCDA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Director </a:t>
            </a:r>
            <a:r>
              <a:rPr lang="es-SV" sz="1400" kern="0" dirty="0">
                <a:solidFill>
                  <a:srgbClr val="000000"/>
                </a:solidFill>
                <a:ea typeface="Times New Roman" panose="02020603050405020304" pitchFamily="18" charset="0"/>
                <a:cs typeface="Calibri" panose="020F0502020204030204" pitchFamily="34" charset="0"/>
                <a:sym typeface="Arial"/>
              </a:rPr>
              <a:t>Oficina de Cooperación para el </a:t>
            </a:r>
            <a:r>
              <a:rPr lang="es-SV" sz="1400" kern="0" dirty="0" smtClean="0">
                <a:solidFill>
                  <a:srgbClr val="000000"/>
                </a:solidFill>
                <a:ea typeface="Times New Roman" panose="02020603050405020304" pitchFamily="18" charset="0"/>
                <a:cs typeface="Calibri" panose="020F0502020204030204" pitchFamily="34" charset="0"/>
                <a:sym typeface="Arial"/>
              </a:rPr>
              <a:t>Desarrollo: </a:t>
            </a:r>
            <a:r>
              <a:rPr lang="es-SV" sz="1400" b="1" dirty="0">
                <a:latin typeface="Calibri" panose="020F0502020204030204" pitchFamily="34" charset="0"/>
                <a:ea typeface="Times New Roman" panose="02020603050405020304" pitchFamily="18" charset="0"/>
                <a:cs typeface="Calibri" panose="020F0502020204030204" pitchFamily="34" charset="0"/>
              </a:rPr>
              <a:t>GUILLERMO FRANCISCO CROMEYER (de Ago. 2020 a la fecha) </a:t>
            </a:r>
          </a:p>
          <a:p>
            <a:pPr algn="just">
              <a:lnSpc>
                <a:spcPct val="115000"/>
              </a:lnSpc>
            </a:pPr>
            <a:endParaRPr lang="es-SV" sz="14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b="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Coordinar la gestión de cooperación internacional y nacional de recursos técnicos financieros provenientes de la cooperación no reembolsable, destinados a la ejecución y administración de Proyectos del MAG y de sus Oficinas, Direcciones y Dependencias.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2</a:t>
            </a:r>
            <a:r>
              <a:rPr lang="es-SV" sz="1400" kern="0" dirty="0" smtClean="0">
                <a:solidFill>
                  <a:srgbClr val="000000"/>
                </a:solidFill>
                <a:ea typeface="Times New Roman" panose="02020603050405020304" pitchFamily="18" charset="0"/>
                <a:cs typeface="Calibri" panose="020F0502020204030204" pitchFamily="34" charset="0"/>
                <a:sym typeface="Arial"/>
              </a:rPr>
              <a:t>  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2</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highlight>
                  <a:srgbClr val="FFFF00"/>
                </a:highlight>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No </a:t>
            </a:r>
            <a:r>
              <a:rPr lang="es-SV" sz="1400" kern="0" dirty="0" smtClean="0">
                <a:solidFill>
                  <a:srgbClr val="000000"/>
                </a:solidFill>
                <a:ea typeface="Times New Roman" panose="02020603050405020304" pitchFamily="18" charset="0"/>
                <a:cs typeface="Calibri" panose="020F0502020204030204" pitchFamily="34" charset="0"/>
                <a:sym typeface="Arial"/>
              </a:rPr>
              <a:t>se registra estructura </a:t>
            </a:r>
            <a:r>
              <a:rPr lang="es-SV" sz="1400" kern="0" dirty="0">
                <a:solidFill>
                  <a:srgbClr val="000000"/>
                </a:solidFill>
                <a:ea typeface="Times New Roman" panose="02020603050405020304" pitchFamily="18" charset="0"/>
                <a:cs typeface="Calibri" panose="020F0502020204030204" pitchFamily="34" charset="0"/>
                <a:sym typeface="Arial"/>
              </a:rPr>
              <a:t>interna</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7300573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2" y="188640"/>
            <a:ext cx="8712968" cy="6768520"/>
          </a:xfrm>
          <a:prstGeom prst="rect">
            <a:avLst/>
          </a:prstGeom>
        </p:spPr>
        <p:txBody>
          <a:bodyPr wrap="square">
            <a:spAutoFit/>
          </a:bodyPr>
          <a:lstStyle/>
          <a:p>
            <a:pPr>
              <a:lnSpc>
                <a:spcPct val="115000"/>
              </a:lnSpc>
              <a:spcAft>
                <a:spcPts val="1000"/>
              </a:spcAft>
            </a:pPr>
            <a:r>
              <a:rPr lang="es-SV" sz="1600" b="1" kern="0" dirty="0">
                <a:solidFill>
                  <a:srgbClr val="000099"/>
                </a:solidFill>
                <a:ea typeface="Times New Roman" panose="02020603050405020304" pitchFamily="18" charset="0"/>
                <a:cs typeface="Calibri" panose="020F0502020204030204" pitchFamily="34" charset="0"/>
                <a:sym typeface="Arial"/>
              </a:rPr>
              <a:t>OFICINA DE COMUNICACIONES - ODC </a:t>
            </a:r>
            <a:endParaRPr lang="es-SV" sz="16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Directora Oficina de Comunicaciones:	 </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b="1" dirty="0">
                <a:latin typeface="Calibri" panose="020F0502020204030204" pitchFamily="34" charset="0"/>
                <a:ea typeface="Times New Roman" panose="02020603050405020304" pitchFamily="18" charset="0"/>
                <a:cs typeface="Calibri" panose="020F0502020204030204" pitchFamily="34" charset="0"/>
              </a:rPr>
              <a:t>OSCAR </a:t>
            </a:r>
            <a:r>
              <a:rPr lang="es-SV" sz="1400" b="1" dirty="0" smtClean="0">
                <a:latin typeface="Calibri" panose="020F0502020204030204" pitchFamily="34" charset="0"/>
                <a:ea typeface="Times New Roman" panose="02020603050405020304" pitchFamily="18" charset="0"/>
                <a:cs typeface="Calibri" panose="020F0502020204030204" pitchFamily="34" charset="0"/>
              </a:rPr>
              <a:t>DOMÍNGUEZ </a:t>
            </a:r>
            <a:r>
              <a:rPr lang="es-SV" sz="1400" b="1" dirty="0">
                <a:latin typeface="Calibri" panose="020F0502020204030204" pitchFamily="34" charset="0"/>
                <a:ea typeface="Times New Roman" panose="02020603050405020304" pitchFamily="18" charset="0"/>
                <a:cs typeface="Calibri" panose="020F0502020204030204" pitchFamily="34" charset="0"/>
              </a:rPr>
              <a:t>(del 17 AGO a la fecha)</a:t>
            </a:r>
          </a:p>
          <a:p>
            <a:pPr algn="just">
              <a:lnSpc>
                <a:spcPct val="115000"/>
              </a:lnSpc>
            </a:pPr>
            <a:endParaRPr lang="es-SV" sz="14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Asesorar al despacho ministerial en materia de comunicaciones y conducir las acciones publicitarias e informativas que contribuyen al logro de los objetivos y al posicionamiento e imagen institucional.</a:t>
            </a: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EMPLEADOS:</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20 hombres</a:t>
            </a: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9</a:t>
            </a:r>
            <a:r>
              <a:rPr lang="es-SV" sz="1400" kern="0" dirty="0" smtClean="0">
                <a:solidFill>
                  <a:srgbClr val="000000"/>
                </a:solidFill>
                <a:ea typeface="Times New Roman" panose="02020603050405020304" pitchFamily="18" charset="0"/>
                <a:cs typeface="Calibri" panose="020F0502020204030204" pitchFamily="34" charset="0"/>
                <a:sym typeface="Arial"/>
              </a:rPr>
              <a:t> mujeres</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a:t>
            </a:r>
            <a:r>
              <a:rPr lang="es-SV" sz="1400" b="1" kern="0" dirty="0" smtClean="0">
                <a:solidFill>
                  <a:srgbClr val="000000"/>
                </a:solidFill>
                <a:ea typeface="Times New Roman" panose="02020603050405020304" pitchFamily="18" charset="0"/>
                <a:cs typeface="Calibri" panose="020F0502020204030204" pitchFamily="34" charset="0"/>
                <a:sym typeface="Arial"/>
              </a:rPr>
              <a:t>TRABAJO</a:t>
            </a:r>
          </a:p>
          <a:p>
            <a:pPr algn="just">
              <a:lnSpc>
                <a:spcPct val="115000"/>
              </a:lnSpc>
            </a:pPr>
            <a:r>
              <a:rPr lang="es-ES" sz="1400" u="sng" kern="0" dirty="0">
                <a:solidFill>
                  <a:srgbClr val="000000"/>
                </a:solidFill>
                <a:ea typeface="Times New Roman" panose="02020603050405020304" pitchFamily="18" charset="0"/>
                <a:cs typeface="Calibri" panose="020F0502020204030204" pitchFamily="34" charset="0"/>
                <a:sym typeface="Arial"/>
              </a:rPr>
              <a:t>Unidad de Comunicación </a:t>
            </a:r>
            <a:r>
              <a:rPr lang="es-ES" sz="1400" u="sng" kern="0" dirty="0" smtClean="0">
                <a:solidFill>
                  <a:srgbClr val="000000"/>
                </a:solidFill>
                <a:ea typeface="Times New Roman" panose="02020603050405020304" pitchFamily="18" charset="0"/>
                <a:cs typeface="Calibri" panose="020F0502020204030204" pitchFamily="34" charset="0"/>
                <a:sym typeface="Arial"/>
              </a:rPr>
              <a:t>Digital: </a:t>
            </a:r>
            <a:r>
              <a:rPr lang="es-ES" sz="1400" i="1" kern="0" dirty="0" smtClean="0">
                <a:solidFill>
                  <a:srgbClr val="000000"/>
                </a:solidFill>
                <a:ea typeface="Times New Roman" panose="02020603050405020304" pitchFamily="18" charset="0"/>
                <a:cs typeface="Calibri" panose="020F0502020204030204" pitchFamily="34" charset="0"/>
                <a:sym typeface="Arial"/>
              </a:rPr>
              <a:t>Jefatura </a:t>
            </a:r>
            <a:r>
              <a:rPr lang="es-ES" sz="1400" i="1" dirty="0">
                <a:latin typeface="Calibri" panose="020F0502020204030204" pitchFamily="34" charset="0"/>
                <a:ea typeface="Times New Roman" panose="02020603050405020304" pitchFamily="18" charset="0"/>
                <a:cs typeface="Calibri" panose="020F0502020204030204" pitchFamily="34" charset="0"/>
              </a:rPr>
              <a:t>Fernando Daniel Flores </a:t>
            </a:r>
            <a:r>
              <a:rPr lang="es-ES" sz="1400" i="1" dirty="0" smtClean="0">
                <a:latin typeface="Calibri" panose="020F0502020204030204" pitchFamily="34" charset="0"/>
                <a:ea typeface="Times New Roman" panose="02020603050405020304" pitchFamily="18" charset="0"/>
                <a:cs typeface="Calibri" panose="020F0502020204030204" pitchFamily="34" charset="0"/>
              </a:rPr>
              <a:t>López</a:t>
            </a:r>
            <a:endParaRPr lang="es-ES"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400" i="1" kern="0" dirty="0" smtClean="0">
                <a:solidFill>
                  <a:srgbClr val="000000"/>
                </a:solidFill>
                <a:ea typeface="Times New Roman" panose="02020603050405020304" pitchFamily="18" charset="0"/>
                <a:cs typeface="Calibri" panose="020F0502020204030204" pitchFamily="34" charset="0"/>
                <a:sym typeface="Arial"/>
              </a:rPr>
              <a:t> </a:t>
            </a:r>
            <a:r>
              <a:rPr lang="es-ES" sz="1400" kern="0" dirty="0" smtClean="0">
                <a:solidFill>
                  <a:srgbClr val="000000"/>
                </a:solidFill>
                <a:ea typeface="Times New Roman" panose="02020603050405020304" pitchFamily="18" charset="0"/>
                <a:cs typeface="Calibri" panose="020F0502020204030204" pitchFamily="34" charset="0"/>
                <a:sym typeface="Arial"/>
              </a:rPr>
              <a:t>Mantener un programa de comunicación estratégico institucional que logre impacto positivos en la implementación de políticas, programas y demás temas relacionados a través de sus unidades y áreas de trabajo en apoyo a la gestión, organización y servicios del MAG. Se produce material audiovisual, fotográfico y de diseño gráfico de las diferentes campañas, programas, proyectos y eventos institucionales, también se coordinan las redes sociales.</a:t>
            </a:r>
          </a:p>
          <a:p>
            <a:pPr algn="just">
              <a:lnSpc>
                <a:spcPct val="115000"/>
              </a:lnSpc>
            </a:pPr>
            <a:endParaRPr lang="es-ES"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400" u="sng" kern="0" dirty="0" smtClean="0">
                <a:solidFill>
                  <a:srgbClr val="000000"/>
                </a:solidFill>
                <a:ea typeface="Times New Roman" panose="02020603050405020304" pitchFamily="18" charset="0"/>
                <a:cs typeface="Calibri" panose="020F0502020204030204" pitchFamily="34" charset="0"/>
                <a:sym typeface="Arial"/>
              </a:rPr>
              <a:t>Unidad de Medios y Área de Prensa: </a:t>
            </a:r>
            <a:r>
              <a:rPr lang="es-ES" sz="1400" i="1" kern="0" dirty="0" smtClean="0">
                <a:solidFill>
                  <a:srgbClr val="000000"/>
                </a:solidFill>
                <a:ea typeface="Times New Roman" panose="02020603050405020304" pitchFamily="18" charset="0"/>
                <a:cs typeface="Calibri" panose="020F0502020204030204" pitchFamily="34" charset="0"/>
                <a:sym typeface="Arial"/>
              </a:rPr>
              <a:t>Jefatura </a:t>
            </a:r>
            <a:r>
              <a:rPr lang="es-ES" sz="1400" i="1" dirty="0" err="1" smtClean="0">
                <a:latin typeface="Calibri" panose="020F0502020204030204" pitchFamily="34" charset="0"/>
                <a:ea typeface="Times New Roman" panose="02020603050405020304" pitchFamily="18" charset="0"/>
                <a:cs typeface="Calibri" panose="020F0502020204030204" pitchFamily="34" charset="0"/>
              </a:rPr>
              <a:t>Alessandra</a:t>
            </a:r>
            <a:r>
              <a:rPr lang="es-ES" sz="1400" i="1" dirty="0" smtClean="0">
                <a:latin typeface="Calibri" panose="020F0502020204030204" pitchFamily="34" charset="0"/>
                <a:ea typeface="Times New Roman" panose="02020603050405020304" pitchFamily="18" charset="0"/>
                <a:cs typeface="Calibri" panose="020F0502020204030204" pitchFamily="34" charset="0"/>
              </a:rPr>
              <a:t> </a:t>
            </a:r>
            <a:r>
              <a:rPr lang="es-ES" sz="1400" i="1" dirty="0">
                <a:latin typeface="Calibri" panose="020F0502020204030204" pitchFamily="34" charset="0"/>
                <a:ea typeface="Times New Roman" panose="02020603050405020304" pitchFamily="18" charset="0"/>
                <a:cs typeface="Calibri" panose="020F0502020204030204" pitchFamily="34" charset="0"/>
              </a:rPr>
              <a:t>Matilde Quiñonez </a:t>
            </a:r>
            <a:r>
              <a:rPr lang="es-ES" sz="1400" i="1" dirty="0" err="1">
                <a:latin typeface="Calibri" panose="020F0502020204030204" pitchFamily="34" charset="0"/>
                <a:ea typeface="Times New Roman" panose="02020603050405020304" pitchFamily="18" charset="0"/>
                <a:cs typeface="Calibri" panose="020F0502020204030204" pitchFamily="34" charset="0"/>
              </a:rPr>
              <a:t>Jovel</a:t>
            </a:r>
            <a:endParaRPr lang="es-ES"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400" kern="0" dirty="0" smtClean="0">
                <a:solidFill>
                  <a:srgbClr val="000000"/>
                </a:solidFill>
                <a:ea typeface="Times New Roman" panose="02020603050405020304" pitchFamily="18" charset="0"/>
                <a:cs typeface="Calibri" panose="020F0502020204030204" pitchFamily="34" charset="0"/>
                <a:sym typeface="Arial"/>
              </a:rPr>
              <a:t>Generar Información noticiosa, publicitaria y educativa que permita el cumplimiento de los objetivos institucionales y desarrollo de los planes y proyectos del MAG</a:t>
            </a:r>
          </a:p>
          <a:p>
            <a:pPr algn="just">
              <a:lnSpc>
                <a:spcPct val="115000"/>
              </a:lnSpc>
            </a:pPr>
            <a:endParaRPr lang="es-ES" sz="14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Relaciones Públicas y Área de </a:t>
            </a:r>
            <a:r>
              <a:rPr lang="es-SV" sz="1400" u="sng" kern="0" dirty="0" smtClean="0">
                <a:solidFill>
                  <a:srgbClr val="000000"/>
                </a:solidFill>
                <a:ea typeface="Times New Roman" panose="02020603050405020304" pitchFamily="18" charset="0"/>
                <a:cs typeface="Calibri" panose="020F0502020204030204" pitchFamily="34" charset="0"/>
                <a:sym typeface="Arial"/>
              </a:rPr>
              <a:t>Protocolo: </a:t>
            </a:r>
            <a:r>
              <a:rPr lang="es-SV" sz="1400" i="1" kern="0" dirty="0" smtClean="0">
                <a:solidFill>
                  <a:srgbClr val="000000"/>
                </a:solidFill>
                <a:ea typeface="Times New Roman" panose="02020603050405020304" pitchFamily="18" charset="0"/>
                <a:cs typeface="Calibri" panose="020F0502020204030204" pitchFamily="34" charset="0"/>
                <a:sym typeface="Arial"/>
              </a:rPr>
              <a:t>Jefatura </a:t>
            </a:r>
            <a:r>
              <a:rPr lang="es-SV" sz="1400" i="1" dirty="0">
                <a:latin typeface="Calibri" panose="020F0502020204030204" pitchFamily="34" charset="0"/>
                <a:ea typeface="Times New Roman" panose="02020603050405020304" pitchFamily="18" charset="0"/>
                <a:cs typeface="Calibri" panose="020F0502020204030204" pitchFamily="34" charset="0"/>
              </a:rPr>
              <a:t>Luz Marina </a:t>
            </a:r>
            <a:r>
              <a:rPr lang="es-SV" sz="1400" i="1" dirty="0" err="1">
                <a:latin typeface="Calibri" panose="020F0502020204030204" pitchFamily="34" charset="0"/>
                <a:ea typeface="Times New Roman" panose="02020603050405020304" pitchFamily="18" charset="0"/>
                <a:cs typeface="Calibri" panose="020F0502020204030204" pitchFamily="34" charset="0"/>
              </a:rPr>
              <a:t>Kattan</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Apoyar </a:t>
            </a:r>
            <a:r>
              <a:rPr lang="es-SV" sz="1400" kern="0" dirty="0">
                <a:solidFill>
                  <a:srgbClr val="000000"/>
                </a:solidFill>
                <a:ea typeface="Times New Roman" panose="02020603050405020304" pitchFamily="18" charset="0"/>
                <a:cs typeface="Calibri" panose="020F0502020204030204" pitchFamily="34" charset="0"/>
                <a:sym typeface="Arial"/>
              </a:rPr>
              <a:t>las relaciones institucionales con públicos internos y externos y el manejo protocolario en los eventos del </a:t>
            </a:r>
            <a:r>
              <a:rPr lang="es-SV" sz="1400" kern="0" dirty="0" smtClean="0">
                <a:solidFill>
                  <a:srgbClr val="000000"/>
                </a:solidFill>
                <a:ea typeface="Times New Roman" panose="02020603050405020304" pitchFamily="18" charset="0"/>
                <a:cs typeface="Calibri" panose="020F0502020204030204" pitchFamily="34" charset="0"/>
                <a:sym typeface="Arial"/>
              </a:rPr>
              <a:t>MAG</a:t>
            </a:r>
            <a:endParaRPr lang="es-ES" sz="1400" kern="0" dirty="0">
              <a:solidFill>
                <a:srgbClr val="000000"/>
              </a:solidFill>
              <a:ea typeface="Times New Roman" panose="02020603050405020304" pitchFamily="18" charset="0"/>
              <a:cs typeface="Calibri" panose="020F0502020204030204" pitchFamily="34" charset="0"/>
              <a:sym typeface="Arial"/>
            </a:endParaRPr>
          </a:p>
        </p:txBody>
      </p:sp>
    </p:spTree>
    <p:extLst>
      <p:ext uri="{BB962C8B-B14F-4D97-AF65-F5344CB8AC3E}">
        <p14:creationId xmlns:p14="http://schemas.microsoft.com/office/powerpoint/2010/main" val="1931397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87524" y="620688"/>
            <a:ext cx="8748972" cy="4905958"/>
          </a:xfrm>
          <a:prstGeom prst="rect">
            <a:avLst/>
          </a:prstGeom>
        </p:spPr>
        <p:txBody>
          <a:bodyPr wrap="square">
            <a:spAutoFit/>
          </a:bodyPr>
          <a:lstStyle/>
          <a:p>
            <a:pPr algn="just">
              <a:lnSpc>
                <a:spcPct val="115000"/>
              </a:lnSpc>
            </a:pPr>
            <a:r>
              <a:rPr lang="es-SV" sz="2000" b="1" kern="0" dirty="0" smtClean="0">
                <a:solidFill>
                  <a:srgbClr val="000099"/>
                </a:solidFill>
                <a:ea typeface="Times New Roman" panose="02020603050405020304" pitchFamily="18" charset="0"/>
                <a:cs typeface="Calibri" panose="020F0502020204030204" pitchFamily="34" charset="0"/>
                <a:sym typeface="Arial"/>
              </a:rPr>
              <a:t>OFCINA </a:t>
            </a:r>
            <a:r>
              <a:rPr lang="es-SV" sz="2000" b="1" kern="0" dirty="0">
                <a:solidFill>
                  <a:srgbClr val="000099"/>
                </a:solidFill>
                <a:ea typeface="Times New Roman" panose="02020603050405020304" pitchFamily="18" charset="0"/>
                <a:cs typeface="Calibri" panose="020F0502020204030204" pitchFamily="34" charset="0"/>
                <a:sym typeface="Arial"/>
              </a:rPr>
              <a:t>DE POLÍTICAS Y PLANIFICACION SECTORIAL - OPPS </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Director Oficina de Políticas y Planificación </a:t>
            </a:r>
            <a:r>
              <a:rPr lang="es-SV" sz="1400" kern="0" dirty="0" smtClean="0">
                <a:solidFill>
                  <a:srgbClr val="000000"/>
                </a:solidFill>
                <a:ea typeface="Times New Roman" panose="02020603050405020304" pitchFamily="18" charset="0"/>
                <a:cs typeface="Calibri" panose="020F0502020204030204" pitchFamily="34" charset="0"/>
                <a:sym typeface="Arial"/>
              </a:rPr>
              <a:t>Sectorial: </a:t>
            </a: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b="1" dirty="0">
                <a:latin typeface="Calibri" panose="020F0502020204030204" pitchFamily="34" charset="0"/>
                <a:ea typeface="Times New Roman" panose="02020603050405020304" pitchFamily="18" charset="0"/>
                <a:cs typeface="Calibri" panose="020F0502020204030204" pitchFamily="34" charset="0"/>
              </a:rPr>
              <a:t>ENRIQUE PARADA RIVAS (a partir de AGOSTO de 2020</a:t>
            </a:r>
            <a:r>
              <a:rPr lang="es-SV" sz="1400" b="1" dirty="0" smtClean="0">
                <a:latin typeface="Calibri" panose="020F0502020204030204" pitchFamily="34" charset="0"/>
                <a:ea typeface="Times New Roman" panose="02020603050405020304" pitchFamily="18" charset="0"/>
                <a:cs typeface="Calibri" panose="020F0502020204030204" pitchFamily="34" charset="0"/>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Asesorar al despacho ministerial y conducir los procesos de planificación del desarrollo sectorial, a través de políticas, planes, programas y proyectos, su seguimiento y evaluación, coherente con la visión y misión institucional.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13 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12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highlight>
                  <a:srgbClr val="FFFF00"/>
                </a:highlight>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Política </a:t>
            </a:r>
            <a:r>
              <a:rPr lang="es-SV" sz="1400" u="sng" kern="0" dirty="0" smtClean="0">
                <a:solidFill>
                  <a:srgbClr val="000000"/>
                </a:solidFill>
                <a:ea typeface="Times New Roman" panose="02020603050405020304" pitchFamily="18" charset="0"/>
                <a:cs typeface="Calibri" panose="020F0502020204030204" pitchFamily="34" charset="0"/>
                <a:sym typeface="Arial"/>
              </a:rPr>
              <a:t>Sectorial (no se registra nombramiento oficial)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Asesorar </a:t>
            </a:r>
            <a:r>
              <a:rPr lang="es-SV" sz="1400" kern="0" dirty="0">
                <a:solidFill>
                  <a:srgbClr val="000000"/>
                </a:solidFill>
                <a:ea typeface="Times New Roman" panose="02020603050405020304" pitchFamily="18" charset="0"/>
                <a:cs typeface="Calibri" panose="020F0502020204030204" pitchFamily="34" charset="0"/>
                <a:sym typeface="Arial"/>
              </a:rPr>
              <a:t>la formulación y evaluación de políticas y estrategias sectoriales: agropecuarias, comerciales, de género y equidad social, ambiental y de seguridad alimentaria; con el fin de promover el desarrollo del sector y la mejora en las condiciones de vida de la población.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36033520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653</TotalTime>
  <Words>1428</Words>
  <Application>Microsoft Office PowerPoint</Application>
  <PresentationFormat>Presentación en pantalla (4:3)</PresentationFormat>
  <Paragraphs>501</Paragraphs>
  <Slides>33</Slides>
  <Notes>1</Notes>
  <HiddenSlides>0</HiddenSlides>
  <MMClips>0</MMClips>
  <ScaleCrop>false</ScaleCrop>
  <HeadingPairs>
    <vt:vector size="4" baseType="variant">
      <vt:variant>
        <vt:lpstr>Tema</vt:lpstr>
      </vt:variant>
      <vt:variant>
        <vt:i4>1</vt:i4>
      </vt:variant>
      <vt:variant>
        <vt:lpstr>Títulos de diapositiva</vt:lpstr>
      </vt:variant>
      <vt:variant>
        <vt:i4>33</vt:i4>
      </vt:variant>
    </vt:vector>
  </HeadingPairs>
  <TitlesOfParts>
    <vt:vector size="34"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MAG</dc:creator>
  <cp:lastModifiedBy>Ana Patricia Sanchez Cruz</cp:lastModifiedBy>
  <cp:revision>61</cp:revision>
  <cp:lastPrinted>2021-03-08T15:34:55Z</cp:lastPrinted>
  <dcterms:created xsi:type="dcterms:W3CDTF">2021-03-08T13:54:21Z</dcterms:created>
  <dcterms:modified xsi:type="dcterms:W3CDTF">2021-09-09T19:13:12Z</dcterms:modified>
</cp:coreProperties>
</file>