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5" r:id="rId2"/>
    <p:sldId id="299" r:id="rId3"/>
    <p:sldId id="260" r:id="rId4"/>
    <p:sldId id="261" r:id="rId5"/>
    <p:sldId id="263" r:id="rId6"/>
    <p:sldId id="262" r:id="rId7"/>
    <p:sldId id="302" r:id="rId8"/>
    <p:sldId id="303" r:id="rId9"/>
    <p:sldId id="304" r:id="rId10"/>
    <p:sldId id="264" r:id="rId11"/>
    <p:sldId id="265" r:id="rId12"/>
    <p:sldId id="269" r:id="rId13"/>
    <p:sldId id="270" r:id="rId14"/>
    <p:sldId id="271" r:id="rId15"/>
    <p:sldId id="272" r:id="rId16"/>
    <p:sldId id="273" r:id="rId17"/>
    <p:sldId id="274" r:id="rId18"/>
    <p:sldId id="275" r:id="rId19"/>
    <p:sldId id="306" r:id="rId20"/>
    <p:sldId id="305" r:id="rId21"/>
    <p:sldId id="276" r:id="rId22"/>
    <p:sldId id="277" r:id="rId23"/>
    <p:sldId id="278" r:id="rId24"/>
    <p:sldId id="279" r:id="rId25"/>
    <p:sldId id="280" r:id="rId26"/>
    <p:sldId id="282" r:id="rId27"/>
    <p:sldId id="283" r:id="rId28"/>
    <p:sldId id="284" r:id="rId29"/>
    <p:sldId id="300" r:id="rId30"/>
    <p:sldId id="285" r:id="rId31"/>
    <p:sldId id="286" r:id="rId32"/>
    <p:sldId id="287" r:id="rId33"/>
    <p:sldId id="289" r:id="rId34"/>
    <p:sldId id="290" r:id="rId35"/>
    <p:sldId id="291" r:id="rId36"/>
    <p:sldId id="301" r:id="rId37"/>
    <p:sldId id="292" r:id="rId38"/>
  </p:sldIdLst>
  <p:sldSz cx="9144000" cy="6858000" type="screen4x3"/>
  <p:notesSz cx="6797675" cy="985678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660"/>
  </p:normalViewPr>
  <p:slideViewPr>
    <p:cSldViewPr>
      <p:cViewPr varScale="1">
        <p:scale>
          <a:sx n="87" d="100"/>
          <a:sy n="87" d="100"/>
        </p:scale>
        <p:origin x="-9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10EFEED8-C100-46FD-97B4-636273BB12C7}" type="datetimeFigureOut">
              <a:rPr lang="es-SV" smtClean="0"/>
              <a:t>26/11/2021</a:t>
            </a:fld>
            <a:endParaRPr lang="es-SV"/>
          </a:p>
        </p:txBody>
      </p:sp>
      <p:sp>
        <p:nvSpPr>
          <p:cNvPr id="4" name="3 Marcador de imagen de diapositiva"/>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663005E9-88B6-4089-A176-3D83E7A5F65F}" type="slidenum">
              <a:rPr lang="es-SV" smtClean="0"/>
              <a:t>‹Nº›</a:t>
            </a:fld>
            <a:endParaRPr lang="es-SV"/>
          </a:p>
        </p:txBody>
      </p:sp>
    </p:spTree>
    <p:extLst>
      <p:ext uri="{BB962C8B-B14F-4D97-AF65-F5344CB8AC3E}">
        <p14:creationId xmlns:p14="http://schemas.microsoft.com/office/powerpoint/2010/main" val="299622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79768" y="4681974"/>
            <a:ext cx="5438139" cy="4435555"/>
          </a:xfrm>
          <a:prstGeom prst="rect">
            <a:avLst/>
          </a:prstGeom>
        </p:spPr>
        <p:txBody>
          <a:bodyPr lIns="91425" tIns="91425" rIns="91425" bIns="91425" anchor="t" anchorCtr="0">
            <a:noAutofit/>
          </a:bodyPr>
          <a:lstStyle/>
          <a:p>
            <a:pPr lvl="0">
              <a:spcBef>
                <a:spcPts val="0"/>
              </a:spcBef>
              <a:buNone/>
            </a:pPr>
            <a:endParaRPr dirty="0"/>
          </a:p>
        </p:txBody>
      </p:sp>
      <p:sp>
        <p:nvSpPr>
          <p:cNvPr id="161" name="Shape 161"/>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93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04631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77723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11/26/2021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5637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56052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024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91914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29255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36252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81555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8030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26/11/2021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6878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E4FBE-0B1B-4238-918B-C2808BAA0645}" type="datetimeFigureOut">
              <a:rPr lang="es-SV" smtClean="0"/>
              <a:t>26/11/2021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60480-F492-49FE-8E9F-F111D8FAE989}" type="slidenum">
              <a:rPr lang="es-SV" smtClean="0"/>
              <a:t>‹Nº›</a:t>
            </a:fld>
            <a:endParaRPr lang="es-SV"/>
          </a:p>
        </p:txBody>
      </p:sp>
    </p:spTree>
    <p:extLst>
      <p:ext uri="{BB962C8B-B14F-4D97-AF65-F5344CB8AC3E}">
        <p14:creationId xmlns:p14="http://schemas.microsoft.com/office/powerpoint/2010/main" val="1167547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25.xml"/><Relationship Id="rId18" Type="http://schemas.openxmlformats.org/officeDocument/2006/relationships/slide" Target="slide21.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23.xml"/><Relationship Id="rId17" Type="http://schemas.openxmlformats.org/officeDocument/2006/relationships/slide" Target="slide15.xml"/><Relationship Id="rId2" Type="http://schemas.openxmlformats.org/officeDocument/2006/relationships/slide" Target="slide3.xml"/><Relationship Id="rId16" Type="http://schemas.openxmlformats.org/officeDocument/2006/relationships/slide" Target="slide20.xml"/><Relationship Id="rId20"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12.xml"/><Relationship Id="rId5" Type="http://schemas.openxmlformats.org/officeDocument/2006/relationships/slide" Target="slide30.xml"/><Relationship Id="rId15" Type="http://schemas.openxmlformats.org/officeDocument/2006/relationships/slide" Target="slide18.xml"/><Relationship Id="rId10" Type="http://schemas.openxmlformats.org/officeDocument/2006/relationships/slide" Target="slide11.xml"/><Relationship Id="rId19" Type="http://schemas.openxmlformats.org/officeDocument/2006/relationships/slide" Target="slide13.xml"/><Relationship Id="rId4" Type="http://schemas.openxmlformats.org/officeDocument/2006/relationships/slide" Target="slide27.xml"/><Relationship Id="rId9" Type="http://schemas.openxmlformats.org/officeDocument/2006/relationships/slide" Target="slide6.xml"/><Relationship Id="rId14" Type="http://schemas.openxmlformats.org/officeDocument/2006/relationships/slide" Target="slide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66146" y="2492896"/>
            <a:ext cx="5724128" cy="432048"/>
          </a:xfrm>
          <a:prstGeom prst="rect">
            <a:avLst/>
          </a:prstGeom>
          <a:noFill/>
          <a:ln>
            <a:solidFill>
              <a:schemeClr val="bg1"/>
            </a:solid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6212" y="1644736"/>
            <a:ext cx="4931575" cy="553997"/>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200" dirty="0" smtClean="0">
                <a:solidFill>
                  <a:srgbClr val="002060"/>
                </a:solidFill>
                <a:latin typeface="Calibri"/>
                <a:ea typeface="Calibri"/>
                <a:cs typeface="Calibri"/>
                <a:sym typeface="Calibri"/>
              </a:rPr>
              <a:t>ORGANIGRAMA</a:t>
            </a:r>
            <a:endParaRPr lang="es-SV" sz="3200" dirty="0">
              <a:solidFill>
                <a:srgbClr val="002060"/>
              </a:solidFill>
              <a:latin typeface="Calibri"/>
              <a:ea typeface="Calibri"/>
              <a:cs typeface="Calibri"/>
              <a:sym typeface="Calibri"/>
            </a:endParaRPr>
          </a:p>
        </p:txBody>
      </p:sp>
      <p:sp>
        <p:nvSpPr>
          <p:cNvPr id="168" name="Shape 168"/>
          <p:cNvSpPr txBox="1"/>
          <p:nvPr/>
        </p:nvSpPr>
        <p:spPr>
          <a:xfrm>
            <a:off x="3197178" y="3933056"/>
            <a:ext cx="2862064" cy="936104"/>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2021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 septiembre</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dirty="0">
              <a:solidFill>
                <a:srgbClr val="888888"/>
              </a:solidFill>
              <a:latin typeface="Calibri"/>
              <a:ea typeface="Calibri"/>
              <a:cs typeface="Calibri"/>
              <a:sym typeface="Calibri"/>
            </a:endParaRPr>
          </a:p>
        </p:txBody>
      </p:sp>
      <p:sp>
        <p:nvSpPr>
          <p:cNvPr id="3" name="CuadroTexto 2"/>
          <p:cNvSpPr txBox="1"/>
          <p:nvPr/>
        </p:nvSpPr>
        <p:spPr>
          <a:xfrm>
            <a:off x="2144592" y="5782371"/>
            <a:ext cx="4808422" cy="577081"/>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262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28424"/>
            <a:ext cx="8657235" cy="6169381"/>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a:t>
            </a:r>
            <a:r>
              <a:rPr lang="es-SV" b="1" u="sng" kern="0" dirty="0" smtClean="0">
                <a:solidFill>
                  <a:srgbClr val="002060"/>
                </a:solidFill>
                <a:ea typeface="Times New Roman" panose="02020603050405020304" pitchFamily="18" charset="0"/>
                <a:cs typeface="Calibri" panose="020F0502020204030204" pitchFamily="34" charset="0"/>
                <a:sym typeface="Arial"/>
              </a:rPr>
              <a:t>AMBIENTAL Y DE CAMBIO CLIMÁTICO-OFACC</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ctr">
              <a:lnSpc>
                <a:spcPct val="115000"/>
              </a:lnSpc>
            </a:pPr>
            <a:r>
              <a:rPr lang="es-SV"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a:solidFill>
                  <a:srgbClr val="002060"/>
                </a:solidFill>
                <a:ea typeface="Times New Roman" panose="02020603050405020304" pitchFamily="18" charset="0"/>
                <a:cs typeface="Calibri" panose="020F0502020204030204" pitchFamily="34" charset="0"/>
                <a:sym typeface="Arial"/>
              </a:rPr>
              <a:t>Ver Acuerdo Ejecutivo </a:t>
            </a:r>
            <a:r>
              <a:rPr lang="es-ES" sz="1100" kern="0" dirty="0" smtClean="0">
                <a:solidFill>
                  <a:srgbClr val="002060"/>
                </a:solidFill>
                <a:ea typeface="Times New Roman" panose="02020603050405020304" pitchFamily="18" charset="0"/>
                <a:cs typeface="Calibri" panose="020F0502020204030204" pitchFamily="34" charset="0"/>
                <a:sym typeface="Arial"/>
              </a:rPr>
              <a:t>de Creación de la OFACC N</a:t>
            </a:r>
            <a:r>
              <a:rPr lang="es-ES"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smtClean="0">
                <a:solidFill>
                  <a:srgbClr val="002060"/>
                </a:solidFill>
                <a:ea typeface="Times New Roman" panose="02020603050405020304" pitchFamily="18" charset="0"/>
                <a:cs typeface="Calibri" panose="020F0502020204030204" pitchFamily="34" charset="0"/>
                <a:sym typeface="Arial"/>
              </a:rPr>
              <a:t>355 </a:t>
            </a:r>
            <a:r>
              <a:rPr lang="es-ES" sz="1100" kern="0" dirty="0">
                <a:solidFill>
                  <a:srgbClr val="002060"/>
                </a:solidFill>
                <a:ea typeface="Times New Roman" panose="02020603050405020304" pitchFamily="18" charset="0"/>
                <a:cs typeface="Calibri" panose="020F0502020204030204" pitchFamily="34" charset="0"/>
                <a:sym typeface="Arial"/>
              </a:rPr>
              <a:t>del </a:t>
            </a:r>
            <a:r>
              <a:rPr lang="es-ES" sz="1100" kern="0" dirty="0" smtClean="0">
                <a:solidFill>
                  <a:srgbClr val="002060"/>
                </a:solidFill>
                <a:ea typeface="Times New Roman" panose="02020603050405020304" pitchFamily="18" charset="0"/>
                <a:cs typeface="Calibri" panose="020F0502020204030204" pitchFamily="34" charset="0"/>
                <a:sym typeface="Arial"/>
              </a:rPr>
              <a:t>3 de septiembre de </a:t>
            </a:r>
            <a:r>
              <a:rPr lang="es-ES" sz="1100" kern="0" dirty="0">
                <a:solidFill>
                  <a:srgbClr val="002060"/>
                </a:solidFill>
                <a:ea typeface="Times New Roman" panose="02020603050405020304" pitchFamily="18" charset="0"/>
                <a:cs typeface="Calibri" panose="020F0502020204030204" pitchFamily="34" charset="0"/>
                <a:sym typeface="Arial"/>
              </a:rPr>
              <a:t>2021 </a:t>
            </a:r>
            <a:r>
              <a:rPr lang="es-ES" sz="1100" kern="0" dirty="0" smtClean="0">
                <a:solidFill>
                  <a:srgbClr val="002060"/>
                </a:solidFill>
                <a:ea typeface="Times New Roman" panose="02020603050405020304" pitchFamily="18" charset="0"/>
                <a:cs typeface="Calibri" panose="020F0502020204030204" pitchFamily="34" charset="0"/>
                <a:sym typeface="Arial"/>
              </a:rPr>
              <a:t>en </a:t>
            </a:r>
            <a:r>
              <a:rPr lang="es-ES" sz="1100" kern="0" dirty="0">
                <a:solidFill>
                  <a:srgbClr val="002060"/>
                </a:solidFill>
                <a:ea typeface="Times New Roman" panose="02020603050405020304" pitchFamily="18" charset="0"/>
                <a:cs typeface="Calibri" panose="020F0502020204030204" pitchFamily="34" charset="0"/>
                <a:sym typeface="Arial"/>
              </a:rPr>
              <a:t>el Portal de Transparencia, en la sección Manuales Básicos de Organización</a:t>
            </a:r>
          </a:p>
          <a:p>
            <a:pPr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Director OFACC</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t>
            </a:r>
            <a:endPar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a:solidFill>
                  <a:srgbClr val="000000"/>
                </a:solidFill>
                <a:ea typeface="Times New Roman" panose="02020603050405020304" pitchFamily="18" charset="0"/>
                <a:cs typeface="Calibri" panose="020F0502020204030204" pitchFamily="34" charset="0"/>
                <a:sym typeface="Arial"/>
              </a:rPr>
              <a:t>Dirigir, asesorar, coordinar y supervisar el desarrollo de las funciones y acciones de </a:t>
            </a:r>
            <a:r>
              <a:rPr lang="es-ES" sz="1400" kern="0" dirty="0" smtClean="0">
                <a:solidFill>
                  <a:srgbClr val="000000"/>
                </a:solidFill>
                <a:ea typeface="Times New Roman" panose="02020603050405020304" pitchFamily="18" charset="0"/>
                <a:cs typeface="Calibri" panose="020F0502020204030204" pitchFamily="34" charset="0"/>
                <a:sym typeface="Arial"/>
              </a:rPr>
              <a:t>la Oficina </a:t>
            </a:r>
            <a:r>
              <a:rPr lang="es-ES" sz="1400" kern="0" dirty="0">
                <a:solidFill>
                  <a:srgbClr val="000000"/>
                </a:solidFill>
                <a:ea typeface="Times New Roman" panose="02020603050405020304" pitchFamily="18" charset="0"/>
                <a:cs typeface="Calibri" panose="020F0502020204030204" pitchFamily="34" charset="0"/>
                <a:sym typeface="Arial"/>
              </a:rPr>
              <a:t>Ambiental y de Cambio Climático, a fin de desarrollar una gestión oportuna </a:t>
            </a:r>
            <a:r>
              <a:rPr lang="es-ES" sz="1400" kern="0" dirty="0" smtClean="0">
                <a:solidFill>
                  <a:srgbClr val="000000"/>
                </a:solidFill>
                <a:ea typeface="Times New Roman" panose="02020603050405020304" pitchFamily="18" charset="0"/>
                <a:cs typeface="Calibri" panose="020F0502020204030204" pitchFamily="34" charset="0"/>
                <a:sym typeface="Arial"/>
              </a:rPr>
              <a:t>y efectiva </a:t>
            </a:r>
            <a:r>
              <a:rPr lang="es-ES" sz="1400" kern="0" dirty="0">
                <a:solidFill>
                  <a:srgbClr val="000000"/>
                </a:solidFill>
                <a:ea typeface="Times New Roman" panose="02020603050405020304" pitchFamily="18" charset="0"/>
                <a:cs typeface="Calibri" panose="020F0502020204030204" pitchFamily="34" charset="0"/>
                <a:sym typeface="Arial"/>
              </a:rPr>
              <a:t>en concordancia con las políticas y estrategias establecidas para la administración </a:t>
            </a:r>
            <a:r>
              <a:rPr lang="es-ES" sz="1400" kern="0" dirty="0" smtClean="0">
                <a:solidFill>
                  <a:srgbClr val="000000"/>
                </a:solidFill>
                <a:ea typeface="Times New Roman" panose="02020603050405020304" pitchFamily="18" charset="0"/>
                <a:cs typeface="Calibri" panose="020F0502020204030204" pitchFamily="34" charset="0"/>
                <a:sym typeface="Arial"/>
              </a:rPr>
              <a:t>y manejo </a:t>
            </a:r>
            <a:r>
              <a:rPr lang="es-ES" sz="1400" kern="0" dirty="0">
                <a:solidFill>
                  <a:srgbClr val="000000"/>
                </a:solidFill>
                <a:ea typeface="Times New Roman" panose="02020603050405020304" pitchFamily="18" charset="0"/>
                <a:cs typeface="Calibri" panose="020F0502020204030204" pitchFamily="34" charset="0"/>
                <a:sym typeface="Arial"/>
              </a:rPr>
              <a:t>de las actividades, obras o proyectos del Sector agropecuario, forestal, pesquero </a:t>
            </a:r>
            <a:r>
              <a:rPr lang="es-ES" sz="1400" kern="0" dirty="0" smtClean="0">
                <a:solidFill>
                  <a:srgbClr val="000000"/>
                </a:solidFill>
                <a:ea typeface="Times New Roman" panose="02020603050405020304" pitchFamily="18" charset="0"/>
                <a:cs typeface="Calibri" panose="020F0502020204030204" pitchFamily="34" charset="0"/>
                <a:sym typeface="Arial"/>
              </a:rPr>
              <a:t>y acuícola </a:t>
            </a:r>
            <a:r>
              <a:rPr lang="es-ES" sz="1400" kern="0" dirty="0">
                <a:solidFill>
                  <a:srgbClr val="000000"/>
                </a:solidFill>
                <a:ea typeface="Times New Roman" panose="02020603050405020304" pitchFamily="18" charset="0"/>
                <a:cs typeface="Calibri" panose="020F0502020204030204" pitchFamily="34" charset="0"/>
                <a:sym typeface="Arial"/>
              </a:rPr>
              <a:t>que influyen sobre el medio ambiente, en cumplimiento con las normas técnicas </a:t>
            </a:r>
            <a:r>
              <a:rPr lang="es-ES" sz="1400" kern="0" dirty="0" smtClean="0">
                <a:solidFill>
                  <a:srgbClr val="000000"/>
                </a:solidFill>
                <a:ea typeface="Times New Roman" panose="02020603050405020304" pitchFamily="18" charset="0"/>
                <a:cs typeface="Calibri" panose="020F0502020204030204" pitchFamily="34" charset="0"/>
                <a:sym typeface="Arial"/>
              </a:rPr>
              <a:t>y administrativas </a:t>
            </a:r>
            <a:r>
              <a:rPr lang="es-ES" sz="1400" kern="0" dirty="0">
                <a:solidFill>
                  <a:srgbClr val="000000"/>
                </a:solidFill>
                <a:ea typeface="Times New Roman" panose="02020603050405020304" pitchFamily="18" charset="0"/>
                <a:cs typeface="Calibri" panose="020F0502020204030204" pitchFamily="34" charset="0"/>
                <a:sym typeface="Arial"/>
              </a:rPr>
              <a:t>vinculantes</a:t>
            </a:r>
            <a:r>
              <a:rPr lang="es-ES"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  hombre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1</a:t>
            </a:r>
            <a:r>
              <a:rPr lang="es-SV" sz="1400" kern="0" dirty="0" smtClean="0">
                <a:solidFill>
                  <a:srgbClr val="000000"/>
                </a:solidFill>
                <a:ea typeface="Times New Roman" panose="02020603050405020304" pitchFamily="18" charset="0"/>
                <a:cs typeface="Calibri" panose="020F0502020204030204" pitchFamily="34" charset="0"/>
                <a:sym typeface="Arial"/>
              </a:rPr>
              <a:t> mujer</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Gestión Ambiental y Riesgo Agroclimático:</a:t>
            </a: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Jefatura: </a:t>
            </a:r>
            <a:r>
              <a:rPr lang="es-ES" sz="1400" b="1" i="1" kern="0" dirty="0">
                <a:solidFill>
                  <a:srgbClr val="002060"/>
                </a:solidFill>
                <a:ea typeface="Times New Roman" panose="02020603050405020304" pitchFamily="18" charset="0"/>
                <a:cs typeface="Calibri" panose="020F0502020204030204" pitchFamily="34" charset="0"/>
                <a:sym typeface="Arial"/>
              </a:rPr>
              <a:t>Magdalena del Carmen </a:t>
            </a:r>
            <a:r>
              <a:rPr lang="es-ES" sz="1400" b="1" i="1" kern="0" dirty="0" smtClean="0">
                <a:solidFill>
                  <a:srgbClr val="002060"/>
                </a:solidFill>
                <a:ea typeface="Times New Roman" panose="02020603050405020304" pitchFamily="18" charset="0"/>
                <a:cs typeface="Calibri" panose="020F0502020204030204" pitchFamily="34" charset="0"/>
                <a:sym typeface="Arial"/>
              </a:rPr>
              <a:t>López </a:t>
            </a:r>
            <a:r>
              <a:rPr lang="es-ES" sz="1400" b="1" i="1" kern="0" dirty="0">
                <a:solidFill>
                  <a:srgbClr val="002060"/>
                </a:solidFill>
                <a:ea typeface="Times New Roman" panose="02020603050405020304" pitchFamily="18" charset="0"/>
                <a:cs typeface="Calibri" panose="020F0502020204030204" pitchFamily="34" charset="0"/>
                <a:sym typeface="Arial"/>
              </a:rPr>
              <a:t>Alas</a:t>
            </a:r>
            <a:endParaRPr lang="es-ES"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Funciones: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a:t>
            </a:r>
            <a:r>
              <a:rPr lang="es-ES" sz="1400" kern="0" dirty="0" smtClean="0">
                <a:solidFill>
                  <a:srgbClr val="000000"/>
                </a:solidFill>
                <a:ea typeface="Times New Roman" panose="02020603050405020304" pitchFamily="18" charset="0"/>
                <a:cs typeface="Calibri" panose="020F0502020204030204" pitchFamily="34" charset="0"/>
                <a:sym typeface="Arial"/>
              </a:rPr>
              <a:t>la Gestión </a:t>
            </a:r>
            <a:r>
              <a:rPr lang="es-ES" sz="1400" kern="0" dirty="0">
                <a:solidFill>
                  <a:srgbClr val="000000"/>
                </a:solidFill>
                <a:ea typeface="Times New Roman" panose="02020603050405020304" pitchFamily="18" charset="0"/>
                <a:cs typeface="Calibri" panose="020F0502020204030204" pitchFamily="34" charset="0"/>
                <a:sym typeface="Arial"/>
              </a:rPr>
              <a:t>Ambiental y del Riesgo Agroclimático a fin de logar el cumplimiento de </a:t>
            </a:r>
            <a:r>
              <a:rPr lang="es-ES" sz="1400" kern="0" dirty="0" smtClean="0">
                <a:solidFill>
                  <a:srgbClr val="000000"/>
                </a:solidFill>
                <a:ea typeface="Times New Roman" panose="02020603050405020304" pitchFamily="18" charset="0"/>
                <a:cs typeface="Calibri" panose="020F0502020204030204" pitchFamily="34" charset="0"/>
                <a:sym typeface="Arial"/>
              </a:rPr>
              <a:t>los compromisos </a:t>
            </a:r>
            <a:r>
              <a:rPr lang="es-ES" sz="1400" kern="0" dirty="0">
                <a:solidFill>
                  <a:srgbClr val="000000"/>
                </a:solidFill>
                <a:ea typeface="Times New Roman" panose="02020603050405020304" pitchFamily="18" charset="0"/>
                <a:cs typeface="Calibri" panose="020F0502020204030204" pitchFamily="34" charset="0"/>
                <a:sym typeface="Arial"/>
              </a:rPr>
              <a:t>institucionales</a:t>
            </a: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Cambio Climático:</a:t>
            </a:r>
          </a:p>
          <a:p>
            <a:pPr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kern="0" dirty="0" smtClean="0">
                <a:solidFill>
                  <a:srgbClr val="002060"/>
                </a:solidFill>
                <a:ea typeface="Times New Roman" panose="02020603050405020304" pitchFamily="18" charset="0"/>
                <a:cs typeface="Times New Roman" panose="02020603050405020304" pitchFamily="18" charset="0"/>
                <a:sym typeface="Arial"/>
              </a:rPr>
              <a:t>pendiente nombramiento oficial</a:t>
            </a:r>
          </a:p>
          <a:p>
            <a:pPr algn="just"/>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a:t>
            </a:r>
            <a:r>
              <a:rPr lang="es-ES" sz="1400" kern="0" dirty="0" smtClean="0">
                <a:solidFill>
                  <a:srgbClr val="000000"/>
                </a:solidFill>
                <a:ea typeface="Times New Roman" panose="02020603050405020304" pitchFamily="18" charset="0"/>
                <a:cs typeface="Times New Roman" panose="02020603050405020304" pitchFamily="18" charset="0"/>
                <a:sym typeface="Arial"/>
              </a:rPr>
              <a:t> Establecer </a:t>
            </a:r>
            <a:r>
              <a:rPr lang="es-ES" sz="1400" kern="0" dirty="0">
                <a:solidFill>
                  <a:srgbClr val="000000"/>
                </a:solidFill>
                <a:ea typeface="Times New Roman" panose="02020603050405020304" pitchFamily="18" charset="0"/>
                <a:cs typeface="Times New Roman" panose="02020603050405020304" pitchFamily="18" charset="0"/>
                <a:sym typeface="Arial"/>
              </a:rPr>
              <a:t>e implementar medidas y acciones de adaptación y mitigación para las </a:t>
            </a:r>
            <a:r>
              <a:rPr lang="es-ES" sz="1400" kern="0" dirty="0" smtClean="0">
                <a:solidFill>
                  <a:srgbClr val="000000"/>
                </a:solidFill>
                <a:ea typeface="Times New Roman" panose="02020603050405020304" pitchFamily="18" charset="0"/>
                <a:cs typeface="Times New Roman" panose="02020603050405020304" pitchFamily="18" charset="0"/>
                <a:sym typeface="Arial"/>
              </a:rPr>
              <a:t>actividades económicas </a:t>
            </a:r>
            <a:r>
              <a:rPr lang="es-ES" sz="1400" kern="0" dirty="0">
                <a:solidFill>
                  <a:srgbClr val="000000"/>
                </a:solidFill>
                <a:ea typeface="Times New Roman" panose="02020603050405020304" pitchFamily="18" charset="0"/>
                <a:cs typeface="Times New Roman" panose="02020603050405020304" pitchFamily="18" charset="0"/>
                <a:sym typeface="Arial"/>
              </a:rPr>
              <a:t>y sociales del sector agropecuario, a </a:t>
            </a:r>
            <a:r>
              <a:rPr lang="es-ES" sz="1400" kern="0" dirty="0" smtClean="0">
                <a:solidFill>
                  <a:srgbClr val="000000"/>
                </a:solidFill>
                <a:ea typeface="Times New Roman" panose="02020603050405020304" pitchFamily="18" charset="0"/>
                <a:cs typeface="Times New Roman" panose="02020603050405020304" pitchFamily="18" charset="0"/>
                <a:sym typeface="Arial"/>
              </a:rPr>
              <a:t>fin </a:t>
            </a:r>
            <a:r>
              <a:rPr lang="es-ES" sz="1400" kern="0" dirty="0">
                <a:solidFill>
                  <a:srgbClr val="000000"/>
                </a:solidFill>
                <a:ea typeface="Times New Roman" panose="02020603050405020304" pitchFamily="18" charset="0"/>
                <a:cs typeface="Times New Roman" panose="02020603050405020304" pitchFamily="18" charset="0"/>
                <a:sym typeface="Arial"/>
              </a:rPr>
              <a:t>de reducir los riesgos generados por </a:t>
            </a:r>
            <a:r>
              <a:rPr lang="es-ES" sz="1400" kern="0" dirty="0" smtClean="0">
                <a:solidFill>
                  <a:srgbClr val="000000"/>
                </a:solidFill>
                <a:ea typeface="Times New Roman" panose="02020603050405020304" pitchFamily="18" charset="0"/>
                <a:cs typeface="Times New Roman" panose="02020603050405020304" pitchFamily="18" charset="0"/>
                <a:sym typeface="Arial"/>
              </a:rPr>
              <a:t>los fenómenos </a:t>
            </a:r>
            <a:r>
              <a:rPr lang="es-ES" sz="1400" kern="0" dirty="0">
                <a:solidFill>
                  <a:srgbClr val="000000"/>
                </a:solidFill>
                <a:ea typeface="Times New Roman" panose="02020603050405020304" pitchFamily="18" charset="0"/>
                <a:cs typeface="Times New Roman" panose="02020603050405020304" pitchFamily="18" charset="0"/>
                <a:sym typeface="Arial"/>
              </a:rPr>
              <a:t>naturales que implican cambio climático</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730057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12968" cy="6503062"/>
          </a:xfrm>
          <a:prstGeom prst="rect">
            <a:avLst/>
          </a:prstGeom>
        </p:spPr>
        <p:txBody>
          <a:bodyPr wrap="square">
            <a:spAutoFit/>
          </a:bodyPr>
          <a:lstStyle/>
          <a:p>
            <a:pPr algn="ctr">
              <a:lnSpc>
                <a:spcPct val="115000"/>
              </a:lnSpc>
              <a:spcAft>
                <a:spcPts val="1000"/>
              </a:spcAft>
            </a:pPr>
            <a:r>
              <a:rPr lang="es-SV" b="1" u="sng" kern="0" dirty="0">
                <a:solidFill>
                  <a:srgbClr val="002060"/>
                </a:solidFill>
                <a:ea typeface="Times New Roman" panose="02020603050405020304" pitchFamily="18" charset="0"/>
                <a:cs typeface="Calibri" panose="020F0502020204030204" pitchFamily="34" charset="0"/>
                <a:sym typeface="Arial"/>
              </a:rPr>
              <a:t>OFICINA DE COMUNICACIONES - ODC </a:t>
            </a:r>
            <a:endParaRPr lang="es-SV" u="sng"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a:t>
            </a:r>
            <a:r>
              <a:rPr lang="es-SV" sz="1400" b="1" kern="0" dirty="0">
                <a:solidFill>
                  <a:srgbClr val="002060"/>
                </a:solidFill>
                <a:ea typeface="Times New Roman" panose="02020603050405020304" pitchFamily="18" charset="0"/>
                <a:cs typeface="Calibri" panose="020F0502020204030204" pitchFamily="34" charset="0"/>
                <a:sym typeface="Arial"/>
              </a:rPr>
              <a:t>Oficina de Comunicaciones: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OSCAR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DOMÍNGUEZ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(del 17 AGO a la fecha)</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de comunicaciones y conducir las acciones publicitarias e informativas que contribuyen al logro de los objetivos y al posicionamiento e imagen institucional.</a:t>
            </a: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21 hombres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9</a:t>
            </a:r>
            <a:r>
              <a:rPr lang="es-SV"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5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r>
              <a:rPr lang="es-ES" sz="1400" u="sng" kern="0" dirty="0">
                <a:solidFill>
                  <a:srgbClr val="000000"/>
                </a:solidFill>
                <a:ea typeface="Times New Roman" panose="02020603050405020304" pitchFamily="18" charset="0"/>
                <a:cs typeface="Calibri" panose="020F0502020204030204" pitchFamily="34" charset="0"/>
                <a:sym typeface="Arial"/>
              </a:rPr>
              <a:t>Unidad de Comunicación </a:t>
            </a:r>
            <a:r>
              <a:rPr lang="es-ES" sz="1400" u="sng" kern="0" dirty="0" smtClean="0">
                <a:solidFill>
                  <a:srgbClr val="000000"/>
                </a:solidFill>
                <a:ea typeface="Times New Roman" panose="02020603050405020304" pitchFamily="18" charset="0"/>
                <a:cs typeface="Calibri" panose="020F0502020204030204" pitchFamily="34" charset="0"/>
                <a:sym typeface="Arial"/>
              </a:rPr>
              <a:t>Digital: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a:latin typeface="Calibri" panose="020F0502020204030204" pitchFamily="34" charset="0"/>
                <a:ea typeface="Times New Roman" panose="02020603050405020304" pitchFamily="18" charset="0"/>
                <a:cs typeface="Calibri" panose="020F0502020204030204" pitchFamily="34" charset="0"/>
              </a:rPr>
              <a:t>Fernando Daniel Flores </a:t>
            </a:r>
            <a:r>
              <a:rPr lang="es-ES" sz="14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i="1" kern="0" dirty="0" smtClean="0">
                <a:solidFill>
                  <a:srgbClr val="000000"/>
                </a:solidFill>
                <a:ea typeface="Times New Roman" panose="02020603050405020304" pitchFamily="18" charset="0"/>
                <a:cs typeface="Calibri" panose="020F0502020204030204" pitchFamily="34" charset="0"/>
                <a:sym typeface="Arial"/>
              </a:rPr>
              <a:t> </a:t>
            </a:r>
            <a:r>
              <a:rPr lang="es-ES" sz="1400" kern="0" dirty="0" smtClean="0">
                <a:solidFill>
                  <a:srgbClr val="000000"/>
                </a:solidFill>
                <a:ea typeface="Times New Roman" panose="02020603050405020304" pitchFamily="18" charset="0"/>
                <a:cs typeface="Calibri" panose="020F0502020204030204" pitchFamily="34" charset="0"/>
                <a:sym typeface="Arial"/>
              </a:rPr>
              <a:t>Mantener un programa de comunicación estratégico institucional que logre impacto positivos en la implementación de políticas, programas y demás temas relacionados a través de sus unidades y áreas de trabajo en apoyo a la gestión, organización y servicios del MAG. Se produce material audiovisual, fotográfico y de diseño gráfico de las diferentes campañas, programas, proyectos y eventos institucionales, también se coordinan las redes sociales.</a:t>
            </a:r>
          </a:p>
          <a:p>
            <a:pPr algn="just">
              <a:lnSpc>
                <a:spcPct val="115000"/>
              </a:lnSpc>
            </a:pPr>
            <a:endParaRPr lang="es-ES" sz="10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Unidad de Medios y Área de Prensa: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smtClean="0">
                <a:latin typeface="Calibri" panose="020F0502020204030204" pitchFamily="34" charset="0"/>
                <a:ea typeface="Times New Roman" panose="02020603050405020304" pitchFamily="18" charset="0"/>
                <a:cs typeface="Calibri" panose="020F0502020204030204" pitchFamily="34" charset="0"/>
              </a:rPr>
              <a:t>Alessandra </a:t>
            </a:r>
            <a:r>
              <a:rPr lang="es-ES" sz="1400" i="1" dirty="0">
                <a:latin typeface="Calibri" panose="020F0502020204030204" pitchFamily="34" charset="0"/>
                <a:ea typeface="Times New Roman" panose="02020603050405020304" pitchFamily="18" charset="0"/>
                <a:cs typeface="Calibri" panose="020F0502020204030204" pitchFamily="34" charset="0"/>
              </a:rPr>
              <a:t>Matilde Quiñonez Jovel</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Generar Información noticiosa, publicitaria y educativa que permita el cumplimiento de los objetivos institucionales y desarrollo de los planes y proyectos del MAG</a:t>
            </a:r>
          </a:p>
          <a:p>
            <a:pPr algn="just">
              <a:lnSpc>
                <a:spcPct val="115000"/>
              </a:lnSpc>
            </a:pP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Relaciones Públicas y Área de </a:t>
            </a:r>
            <a:r>
              <a:rPr lang="es-SV" sz="1400" u="sng" kern="0" dirty="0" smtClean="0">
                <a:solidFill>
                  <a:srgbClr val="000000"/>
                </a:solidFill>
                <a:ea typeface="Times New Roman" panose="02020603050405020304" pitchFamily="18" charset="0"/>
                <a:cs typeface="Calibri" panose="020F0502020204030204" pitchFamily="34" charset="0"/>
                <a:sym typeface="Arial"/>
              </a:rPr>
              <a:t>Protocolo: </a:t>
            </a:r>
            <a:r>
              <a:rPr lang="es-SV" sz="1400" i="1" kern="0" dirty="0" smtClean="0">
                <a:solidFill>
                  <a:srgbClr val="000000"/>
                </a:solidFill>
                <a:ea typeface="Times New Roman" panose="02020603050405020304" pitchFamily="18" charset="0"/>
                <a:cs typeface="Calibri" panose="020F0502020204030204" pitchFamily="34" charset="0"/>
                <a:sym typeface="Arial"/>
              </a:rPr>
              <a:t>Jefatura </a:t>
            </a:r>
            <a:r>
              <a:rPr lang="es-SV" sz="1400" i="1" dirty="0">
                <a:latin typeface="Calibri" panose="020F0502020204030204" pitchFamily="34" charset="0"/>
                <a:ea typeface="Times New Roman" panose="02020603050405020304" pitchFamily="18" charset="0"/>
                <a:cs typeface="Calibri" panose="020F0502020204030204" pitchFamily="34" charset="0"/>
              </a:rPr>
              <a:t>Luz Marina Kattan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Apoyar </a:t>
            </a:r>
            <a:r>
              <a:rPr lang="es-SV" sz="1400" kern="0" dirty="0">
                <a:solidFill>
                  <a:srgbClr val="000000"/>
                </a:solidFill>
                <a:ea typeface="Times New Roman" panose="02020603050405020304" pitchFamily="18" charset="0"/>
                <a:cs typeface="Calibri" panose="020F0502020204030204" pitchFamily="34" charset="0"/>
                <a:sym typeface="Arial"/>
              </a:rPr>
              <a:t>las relaciones institucionales con públicos internos y externos y el manejo protocolario en los eventos del </a:t>
            </a:r>
            <a:r>
              <a:rPr lang="es-SV" sz="1400" kern="0" dirty="0" smtClean="0">
                <a:solidFill>
                  <a:srgbClr val="000000"/>
                </a:solidFill>
                <a:ea typeface="Times New Roman" panose="02020603050405020304" pitchFamily="18" charset="0"/>
                <a:cs typeface="Calibri" panose="020F0502020204030204" pitchFamily="34" charset="0"/>
                <a:sym typeface="Arial"/>
              </a:rPr>
              <a:t>MAG</a:t>
            </a:r>
            <a:endParaRPr lang="es-ES" sz="14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1931397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3"/>
            <a:ext cx="7920880" cy="3808735"/>
          </a:xfrm>
          <a:prstGeom prst="rect">
            <a:avLst/>
          </a:prstGeom>
        </p:spPr>
        <p:txBody>
          <a:bodyPr wrap="square">
            <a:spAutoFit/>
          </a:bodyPr>
          <a:lstStyle/>
          <a:p>
            <a:pPr algn="ctr">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UNIDAD DE GENERO </a:t>
            </a:r>
            <a:r>
              <a:rPr lang="es-SV" sz="2000" b="1" u="sng" kern="0" dirty="0" err="1" smtClean="0">
                <a:solidFill>
                  <a:srgbClr val="002060"/>
                </a:solidFill>
                <a:ea typeface="Times New Roman" panose="02020603050405020304" pitchFamily="18" charset="0"/>
                <a:cs typeface="Calibri" panose="020F0502020204030204" pitchFamily="34" charset="0"/>
                <a:sym typeface="Arial"/>
              </a:rPr>
              <a:t>UG</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Encargada de la Unidad de </a:t>
            </a:r>
            <a:r>
              <a:rPr lang="es-SV" sz="1600" b="1" kern="0" dirty="0" smtClean="0">
                <a:solidFill>
                  <a:srgbClr val="002060"/>
                </a:solidFill>
                <a:ea typeface="Times New Roman" panose="02020603050405020304" pitchFamily="18" charset="0"/>
                <a:cs typeface="Calibri" panose="020F0502020204030204" pitchFamily="34" charset="0"/>
                <a:sym typeface="Arial"/>
              </a:rPr>
              <a:t>Género</a:t>
            </a:r>
            <a:r>
              <a:rPr lang="es-SV" sz="1600" b="1" kern="0" dirty="0" smtClean="0">
                <a:solidFill>
                  <a:srgbClr val="002060"/>
                </a:solidFill>
                <a:ea typeface="Times New Roman" panose="02020603050405020304" pitchFamily="18" charset="0"/>
                <a:cs typeface="Calibri" panose="020F0502020204030204" pitchFamily="34" charset="0"/>
                <a:sym typeface="Arial"/>
              </a:rPr>
              <a:t>: </a:t>
            </a:r>
            <a:r>
              <a:rPr lang="es-SV" sz="16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r>
              <a:rPr lang="es-SV" sz="1600" b="1" kern="0" dirty="0">
                <a:solidFill>
                  <a:srgbClr val="000000"/>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Promover y asesorar la transversalizacion del enfoque de género, en las políticas, planes, programas, proyectos y acciones del Ministerio de Agricultura y Ganadería.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x-none"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tiene </a:t>
            </a:r>
            <a:r>
              <a:rPr lang="es-SV" sz="1600" kern="0" dirty="0">
                <a:solidFill>
                  <a:srgbClr val="000000"/>
                </a:solidFill>
                <a:ea typeface="Times New Roman" panose="02020603050405020304" pitchFamily="18" charset="0"/>
                <a:cs typeface="Calibri" panose="020F0502020204030204" pitchFamily="34" charset="0"/>
                <a:sym typeface="Arial"/>
              </a:rPr>
              <a:t>estructura 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428307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5826210"/>
          </a:xfrm>
          <a:prstGeom prst="rect">
            <a:avLst/>
          </a:prstGeom>
        </p:spPr>
        <p:txBody>
          <a:bodyPr wrap="square">
            <a:spAutoFit/>
          </a:bodyPr>
          <a:lstStyle/>
          <a:p>
            <a:pPr lvl="0" algn="ctr">
              <a:lnSpc>
                <a:spcPct val="115000"/>
              </a:lnSpc>
            </a:pPr>
            <a:r>
              <a:rPr lang="es-SV" sz="20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OFICINA </a:t>
            </a:r>
            <a:r>
              <a:rPr lang="es-SV" sz="2000"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FINANCIERA INSTITUCIONAL - OFI </a:t>
            </a:r>
            <a:endParaRPr lang="es-SV" sz="1800" u="sng"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Director Oficina Financiera </a:t>
            </a: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Institucional:</a:t>
            </a: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pendiente nombramiento oficial</a:t>
            </a:r>
            <a:endParaRPr lang="es-SV" sz="1600" b="1" i="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24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22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Aplicar </a:t>
            </a:r>
            <a:r>
              <a:rPr lang="es-SV" sz="1600" dirty="0">
                <a:latin typeface="Calibri" panose="020F0502020204030204" pitchFamily="34" charset="0"/>
                <a:ea typeface="Times New Roman" panose="02020603050405020304" pitchFamily="18" charset="0"/>
                <a:cs typeface="Calibri" panose="020F0502020204030204" pitchFamily="34" charset="0"/>
              </a:rPr>
              <a:t>normas y procedimientos en la formulación, ejecución, seguimiento, evaluación y cierre del presupuesto anual, definido por el SAFI; vinculando propósitos y recursos para la asignación óptima de los mismos, en función de las prioridades institucionales establecidas</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94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340768"/>
            <a:ext cx="6336704" cy="4056495"/>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FINANCIERA INSTITUCIONAL - OFI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Área </a:t>
            </a:r>
            <a:r>
              <a:rPr lang="es-SV" sz="1600" u="sng" kern="0" dirty="0">
                <a:solidFill>
                  <a:srgbClr val="000000"/>
                </a:solidFill>
                <a:ea typeface="Times New Roman" panose="02020603050405020304" pitchFamily="18" charset="0"/>
                <a:cs typeface="Calibri" panose="020F0502020204030204" pitchFamily="34" charset="0"/>
                <a:sym typeface="Arial"/>
              </a:rPr>
              <a:t>de Tesorería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Tesorería: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Teresa Elizabeth Uribe Hernández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Gestionar </a:t>
            </a:r>
            <a:r>
              <a:rPr lang="es-SV" sz="1600" kern="0" dirty="0">
                <a:solidFill>
                  <a:srgbClr val="000000"/>
                </a:solidFill>
                <a:ea typeface="Times New Roman" panose="02020603050405020304" pitchFamily="18" charset="0"/>
                <a:cs typeface="Calibri" panose="020F0502020204030204" pitchFamily="34" charset="0"/>
                <a:sym typeface="Arial"/>
              </a:rPr>
              <a:t>oportunamente las transferencias de fondos, a la cuenta corriente institucional subsidiaria del Tesoro Público, para facilitar la ejecución equilibrada del gasto y el logro de los objetivos del MAG</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Área de Contabilidad</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Contabilidad: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Nora Guadalupe García de Vásquez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Realizar </a:t>
            </a:r>
            <a:r>
              <a:rPr lang="es-SV" sz="1600" kern="0" dirty="0">
                <a:solidFill>
                  <a:srgbClr val="000000"/>
                </a:solidFill>
                <a:ea typeface="Times New Roman" panose="02020603050405020304" pitchFamily="18" charset="0"/>
                <a:cs typeface="Calibri" panose="020F0502020204030204" pitchFamily="34" charset="0"/>
                <a:sym typeface="Arial"/>
              </a:rPr>
              <a:t>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kern="0" dirty="0">
              <a:solidFill>
                <a:srgbClr val="000000"/>
              </a:solidFill>
              <a:latin typeface="Arial"/>
              <a:cs typeface="Arial"/>
              <a:sym typeface="Arial"/>
            </a:endParaRPr>
          </a:p>
        </p:txBody>
      </p:sp>
    </p:spTree>
    <p:extLst>
      <p:ext uri="{BB962C8B-B14F-4D97-AF65-F5344CB8AC3E}">
        <p14:creationId xmlns:p14="http://schemas.microsoft.com/office/powerpoint/2010/main" val="1584712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260648"/>
            <a:ext cx="8424936" cy="6038576"/>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GENERAL DE ADMINISTRACIÓN - OGA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Director Oficina </a:t>
            </a:r>
            <a:r>
              <a:rPr lang="es-SV" sz="1600" b="1" kern="0" dirty="0" smtClean="0">
                <a:solidFill>
                  <a:srgbClr val="002060"/>
                </a:solidFill>
                <a:ea typeface="Times New Roman" panose="02020603050405020304" pitchFamily="18" charset="0"/>
                <a:cs typeface="Calibri" panose="020F0502020204030204" pitchFamily="34" charset="0"/>
                <a:sym typeface="Arial"/>
              </a:rPr>
              <a:t>General de Administración: CLARA NORMA ARGUETA DE MANZANARES </a:t>
            </a:r>
            <a:r>
              <a:rPr lang="es-SV" sz="1600" b="1" kern="0" dirty="0" err="1" smtClean="0">
                <a:solidFill>
                  <a:srgbClr val="002060"/>
                </a:solidFill>
                <a:ea typeface="Times New Roman" panose="02020603050405020304" pitchFamily="18" charset="0"/>
                <a:cs typeface="Calibri" panose="020F0502020204030204" pitchFamily="34" charset="0"/>
                <a:sym typeface="Arial"/>
              </a:rPr>
              <a:t>a.i.</a:t>
            </a:r>
            <a:endParaRPr lang="es-SV" sz="1600"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152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70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Unidad de Gestión Documental y Archivo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Oficial de Gestión Documental y Archivos: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Elisa Magdalena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Mejía</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95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082691"/>
          </a:xfrm>
          <a:prstGeom prst="rect">
            <a:avLst/>
          </a:prstGeom>
        </p:spPr>
        <p:txBody>
          <a:bodyPr wrap="square">
            <a:spAutoFit/>
          </a:bodyPr>
          <a:lstStyle/>
          <a:p>
            <a:pPr algn="just">
              <a:lnSpc>
                <a:spcPct val="115000"/>
              </a:lnSpc>
            </a:pPr>
            <a:endParaRPr lang="es-SV" sz="20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2000" b="1" kern="0" dirty="0" smtClean="0">
                <a:solidFill>
                  <a:srgbClr val="002060"/>
                </a:solidFill>
                <a:ea typeface="Times New Roman" panose="02020603050405020304" pitchFamily="18" charset="0"/>
                <a:cs typeface="Calibri" panose="020F0502020204030204" pitchFamily="34" charset="0"/>
                <a:sym typeface="Arial"/>
              </a:rPr>
              <a:t>OFICINA </a:t>
            </a:r>
            <a:r>
              <a:rPr lang="es-SV" sz="2000" b="1" kern="0" dirty="0">
                <a:solidFill>
                  <a:srgbClr val="002060"/>
                </a:solidFill>
                <a:ea typeface="Times New Roman" panose="02020603050405020304" pitchFamily="18" charset="0"/>
                <a:cs typeface="Calibri" panose="020F0502020204030204" pitchFamily="34" charset="0"/>
                <a:sym typeface="Arial"/>
              </a:rPr>
              <a:t>GENERAL DE ADMINISTRACIÓN - OGA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Logística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Logística: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Francisco José Chereguino ( de mayo 2021 a la fecha)</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a:t>
            </a:r>
            <a:r>
              <a:rPr lang="es-SV" sz="1600" kern="0" dirty="0">
                <a:solidFill>
                  <a:srgbClr val="000000"/>
                </a:solidFill>
                <a:ea typeface="Times New Roman" panose="02020603050405020304" pitchFamily="18" charset="0"/>
                <a:cs typeface="Times New Roman" panose="02020603050405020304" pitchFamily="18" charset="0"/>
                <a:sym typeface="Arial"/>
              </a:rPr>
              <a:t> </a:t>
            </a:r>
            <a:r>
              <a:rPr lang="es-SV" sz="1600" kern="0" dirty="0">
                <a:solidFill>
                  <a:srgbClr val="000000"/>
                </a:solidFill>
                <a:ea typeface="Times New Roman" panose="02020603050405020304" pitchFamily="18" charset="0"/>
                <a:cs typeface="Calibri" panose="020F0502020204030204" pitchFamily="34" charset="0"/>
                <a:sym typeface="Arial"/>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endParaRPr lang="es-SV" sz="1600" kern="0" dirty="0">
              <a:solidFill>
                <a:srgbClr val="000000"/>
              </a:solidFill>
              <a:ea typeface="Times New Roman" panose="02020603050405020304" pitchFamily="18" charset="0"/>
              <a:cs typeface="Calibri" panose="020F0502020204030204" pitchFamily="34" charset="0"/>
              <a:sym typeface="Arial"/>
            </a:endParaRPr>
          </a:p>
          <a:p>
            <a:pPr>
              <a:lnSpc>
                <a:spcPct val="115000"/>
              </a:lnSpc>
              <a:spcAft>
                <a:spcPts val="1000"/>
              </a:spcAft>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Infraestructura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Infraestructura: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Roberto Avelar Sánchez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del MAG; gestionar y facilitar su mantenimiento, reparación, mejora y/o rehabilitación, que permita mantener las instalaciones en condiciones óptimas.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19959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268760"/>
            <a:ext cx="8239631" cy="4339650"/>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GENERAL DE ADMINISTRACIÓN - OGA </a:t>
            </a:r>
            <a:r>
              <a:rPr lang="es-SV" sz="1400" b="1" kern="0" dirty="0">
                <a:solidFill>
                  <a:srgbClr val="002060"/>
                </a:solidFill>
                <a:ea typeface="Times New Roman" panose="02020603050405020304" pitchFamily="18" charset="0"/>
                <a:cs typeface="Calibri" panose="020F0502020204030204" pitchFamily="34" charset="0"/>
                <a:sym typeface="Arial"/>
              </a:rPr>
              <a:t>(continuación parte </a:t>
            </a:r>
            <a:r>
              <a:rPr lang="es-SV" sz="1400" b="1" kern="0" dirty="0" smtClean="0">
                <a:solidFill>
                  <a:srgbClr val="002060"/>
                </a:solidFill>
                <a:ea typeface="Times New Roman" panose="02020603050405020304" pitchFamily="18" charset="0"/>
                <a:cs typeface="Calibri" panose="020F0502020204030204" pitchFamily="34" charset="0"/>
                <a:sym typeface="Arial"/>
              </a:rPr>
              <a:t>2)</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smtClean="0">
                <a:solidFill>
                  <a:srgbClr val="000000"/>
                </a:solidFill>
                <a:ea typeface="Times New Roman" panose="02020603050405020304" pitchFamily="18" charset="0"/>
                <a:cs typeface="Calibri" panose="020F0502020204030204" pitchFamily="34" charset="0"/>
                <a:sym typeface="Arial"/>
              </a:rPr>
              <a:t>División de Recursos Humanos</a:t>
            </a:r>
          </a:p>
          <a:p>
            <a:pPr algn="just">
              <a:lnSpc>
                <a:spcPct val="115000"/>
              </a:lnSpc>
            </a:pPr>
            <a:r>
              <a:rPr lang="es-ES" sz="1600" b="1" i="1" kern="0" dirty="0" smtClean="0">
                <a:solidFill>
                  <a:srgbClr val="002060"/>
                </a:solidFill>
                <a:ea typeface="Times New Roman" panose="02020603050405020304" pitchFamily="18" charset="0"/>
                <a:cs typeface="Calibri" panose="020F0502020204030204" pitchFamily="34" charset="0"/>
                <a:sym typeface="Arial"/>
              </a:rPr>
              <a:t>Jefe División de Recursos Humanos: Susana María Peñate de Quijano </a:t>
            </a:r>
            <a:r>
              <a:rPr lang="es-ES" sz="1600" b="1" i="1" kern="0" dirty="0" err="1" smtClean="0">
                <a:solidFill>
                  <a:srgbClr val="002060"/>
                </a:solidFill>
                <a:ea typeface="Times New Roman" panose="02020603050405020304" pitchFamily="18" charset="0"/>
                <a:cs typeface="Calibri" panose="020F0502020204030204" pitchFamily="34" charset="0"/>
                <a:sym typeface="Arial"/>
              </a:rPr>
              <a:t>a.i.</a:t>
            </a:r>
            <a:endParaRPr lang="es-ES"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cs typeface="Calibri" pitchFamily="34" charset="0"/>
                <a:sym typeface="Arial"/>
              </a:rPr>
              <a:t>Planificar, coordinar y administrar a </a:t>
            </a:r>
            <a:r>
              <a:rPr lang="es-ES" sz="1600" kern="0" dirty="0">
                <a:solidFill>
                  <a:srgbClr val="000000"/>
                </a:solidFill>
                <a:cs typeface="Calibri" pitchFamily="34" charset="0"/>
                <a:sym typeface="Arial"/>
              </a:rPr>
              <a:t>nivel institucional el desarrollo del talento </a:t>
            </a:r>
            <a:r>
              <a:rPr lang="es-ES" sz="1600" kern="0" dirty="0" smtClean="0">
                <a:solidFill>
                  <a:srgbClr val="000000"/>
                </a:solidFill>
                <a:cs typeface="Calibri" pitchFamily="34" charset="0"/>
                <a:sym typeface="Arial"/>
              </a:rPr>
              <a:t>humano; así como proveer </a:t>
            </a:r>
            <a:r>
              <a:rPr lang="es-ES" sz="1600" kern="0" dirty="0">
                <a:solidFill>
                  <a:srgbClr val="000000"/>
                </a:solidFill>
                <a:cs typeface="Calibri" pitchFamily="34" charset="0"/>
                <a:sym typeface="Arial"/>
              </a:rPr>
              <a:t>a los funcionarios y empleados del MAG, los servicios de bienestar laboral; incluyendo atención primaria en salud; de conformidad a la normativa </a:t>
            </a:r>
            <a:r>
              <a:rPr lang="es-ES" sz="1600" kern="0" dirty="0" smtClean="0">
                <a:solidFill>
                  <a:srgbClr val="000000"/>
                </a:solidFill>
                <a:cs typeface="Calibri" pitchFamily="34" charset="0"/>
                <a:sym typeface="Arial"/>
              </a:rPr>
              <a:t>aplicable.</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de Atención </a:t>
            </a:r>
            <a:r>
              <a:rPr lang="es-SV" sz="1600" u="sng" kern="0" dirty="0" smtClean="0">
                <a:solidFill>
                  <a:srgbClr val="000000"/>
                </a:solidFill>
                <a:ea typeface="Times New Roman" panose="02020603050405020304" pitchFamily="18" charset="0"/>
                <a:cs typeface="Calibri" panose="020F0502020204030204" pitchFamily="34" charset="0"/>
                <a:sym typeface="Arial"/>
              </a:rPr>
              <a:t>Administrativa Oficinas del Matazano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Jefe: Rogelio </a:t>
            </a: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Elder Guardado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López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Facilitar </a:t>
            </a:r>
            <a:r>
              <a:rPr lang="es-SV" sz="1600" kern="0" dirty="0">
                <a:solidFill>
                  <a:srgbClr val="000000"/>
                </a:solidFill>
                <a:ea typeface="Times New Roman" panose="02020603050405020304" pitchFamily="18" charset="0"/>
                <a:cs typeface="Calibri" panose="020F0502020204030204" pitchFamily="34" charset="0"/>
                <a:sym typeface="Arial"/>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69965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6357125"/>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u="sng" kern="0" dirty="0" smtClean="0">
                <a:solidFill>
                  <a:srgbClr val="002060"/>
                </a:solidFill>
                <a:ea typeface="Times New Roman" panose="02020603050405020304" pitchFamily="18" charset="0"/>
                <a:cs typeface="Calibri" panose="020F0502020204030204" pitchFamily="34" charset="0"/>
                <a:sym typeface="Arial"/>
              </a:rPr>
              <a:t>: </a:t>
            </a: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de creación N° 470 del 9 de diciembre de 2021, en el Portal </a:t>
            </a:r>
            <a:r>
              <a:rPr lang="es-SV" sz="1200" kern="0" dirty="0">
                <a:solidFill>
                  <a:srgbClr val="002060"/>
                </a:solidFill>
                <a:ea typeface="Times New Roman" panose="02020603050405020304" pitchFamily="18" charset="0"/>
                <a:cs typeface="Calibri" panose="020F0502020204030204" pitchFamily="34" charset="0"/>
                <a:sym typeface="Arial"/>
              </a:rPr>
              <a:t>de </a:t>
            </a:r>
            <a:r>
              <a:rPr lang="es-SV" sz="1200" kern="0" dirty="0" smtClean="0">
                <a:solidFill>
                  <a:srgbClr val="002060"/>
                </a:solidFill>
                <a:ea typeface="Times New Roman" panose="02020603050405020304" pitchFamily="18" charset="0"/>
                <a:cs typeface="Calibri" panose="020F0502020204030204" pitchFamily="34" charset="0"/>
                <a:sym typeface="Arial"/>
              </a:rPr>
              <a:t>Transparencia en Manuales Básicos de Organización</a:t>
            </a: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Y NOMBRE DEL FUNCIONARIO</a:t>
            </a:r>
          </a:p>
          <a:p>
            <a:pPr lvl="0"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DTIT:	</a:t>
            </a:r>
            <a:r>
              <a:rPr lang="es-SV" sz="1400" b="1" dirty="0" smtClean="0">
                <a:solidFill>
                  <a:srgbClr val="002060"/>
                </a:solidFill>
                <a:ea typeface="Times New Roman" panose="02020603050405020304" pitchFamily="18" charset="0"/>
                <a:cs typeface="Calibri" panose="020F0502020204030204" pitchFamily="34" charset="0"/>
              </a:rPr>
              <a:t>ELVIS ANTONIO RAMÍREZ MIRANDA (de mayo 2021 a la fecha)</a:t>
            </a: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lvl="0" algn="just">
              <a:lnSpc>
                <a:spcPct val="115000"/>
              </a:lnSpc>
            </a:pPr>
            <a:r>
              <a:rPr lang="es-ES" sz="1400" dirty="0"/>
              <a:t>Dirigir y coordinar la gestión de las tecnologías de información y comunicación del Ministerio; de acuerdo a los planes generales de gobierno, plan estratégico institucional y la legislación aplicable; y la normativa interna del MAG</a:t>
            </a:r>
            <a:r>
              <a:rPr lang="es-ES" sz="1400" dirty="0" smtClean="0"/>
              <a:t>.</a:t>
            </a:r>
          </a:p>
          <a:p>
            <a:pPr lvl="0"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12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p>
          <a:p>
            <a:pPr lvl="0" algn="just">
              <a:lnSpc>
                <a:spcPct val="115000"/>
              </a:lnSpc>
            </a:pPr>
            <a:endParaRPr lang="es-ES" sz="1000" b="1"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AREAS DE TRABAJO</a:t>
            </a: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Planificación de Tecnologías de Información y Comunicación</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 </a:t>
            </a:r>
            <a:r>
              <a:rPr lang="es-ES" sz="1400" kern="0" dirty="0">
                <a:solidFill>
                  <a:srgbClr val="000000"/>
                </a:solidFill>
                <a:ea typeface="Times New Roman" panose="02020603050405020304" pitchFamily="18" charset="0"/>
                <a:cs typeface="Times New Roman" panose="02020603050405020304" pitchFamily="18" charset="0"/>
                <a:sym typeface="Arial"/>
              </a:rPr>
              <a:t>Coordinar los procesos de planificación estratégica, táctica y operativa del Ministerio; en materia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las tecnologías </a:t>
            </a:r>
            <a:r>
              <a:rPr lang="es-ES" sz="1400" kern="0" dirty="0">
                <a:solidFill>
                  <a:srgbClr val="000000"/>
                </a:solidFill>
                <a:ea typeface="Times New Roman" panose="02020603050405020304" pitchFamily="18" charset="0"/>
                <a:cs typeface="Times New Roman" panose="02020603050405020304" pitchFamily="18" charset="0"/>
                <a:sym typeface="Arial"/>
              </a:rPr>
              <a:t>de información y comunicación; a través de la investigación y propuesta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soluciones tecnológicas </a:t>
            </a:r>
            <a:r>
              <a:rPr lang="es-ES" sz="1400" kern="0" dirty="0">
                <a:solidFill>
                  <a:srgbClr val="000000"/>
                </a:solidFill>
                <a:ea typeface="Times New Roman" panose="02020603050405020304" pitchFamily="18" charset="0"/>
                <a:cs typeface="Times New Roman" panose="02020603050405020304" pitchFamily="18" charset="0"/>
                <a:sym typeface="Arial"/>
              </a:rPr>
              <a:t>que beneficien los resultados de la gestión institucional y de los servicios a los ciudadanos</a:t>
            </a: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000"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Análisis y Desarrollo de Sistemas Informáticos</a:t>
            </a:r>
          </a:p>
          <a:p>
            <a:pPr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pendiente </a:t>
            </a:r>
            <a:r>
              <a:rPr lang="es-ES" sz="1400" b="1" i="1" kern="0" dirty="0">
                <a:solidFill>
                  <a:srgbClr val="002060"/>
                </a:solidFill>
                <a:ea typeface="Times New Roman" panose="02020603050405020304" pitchFamily="18" charset="0"/>
                <a:cs typeface="Times New Roman" panose="02020603050405020304" pitchFamily="18" charset="0"/>
                <a:sym typeface="Arial"/>
              </a:rPr>
              <a:t>comunicar nombramiento oficial</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 </a:t>
            </a:r>
            <a:r>
              <a:rPr lang="es-ES" sz="1400" dirty="0"/>
              <a:t>Realizar el análisis, diseño, desarrollo e implementación de sistemas de información del MAG y dirigir, supervisar y validar los proyectos de desarrollo de sistemas que se realicen por contratación de servicios; con la finalidad de optimizar la gestión institucional y los servicios internos y externos a través de las tecnologías de información y comunicación (TIC). </a:t>
            </a: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60083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6215548"/>
          </a:xfrm>
          <a:prstGeom prst="rect">
            <a:avLst/>
          </a:prstGeom>
        </p:spPr>
        <p:txBody>
          <a:bodyPr wrap="square">
            <a:spAutoFit/>
          </a:bodyPr>
          <a:lstStyle/>
          <a:p>
            <a:pPr>
              <a:lnSpc>
                <a:spcPct val="115000"/>
              </a:lnSpc>
            </a:pPr>
            <a:r>
              <a:rPr lang="es-ES"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kern="0" dirty="0" smtClean="0">
                <a:solidFill>
                  <a:srgbClr val="002060"/>
                </a:solidFill>
                <a:ea typeface="Times New Roman" panose="02020603050405020304" pitchFamily="18" charset="0"/>
                <a:cs typeface="Calibri" panose="020F0502020204030204" pitchFamily="34" charset="0"/>
                <a:sym typeface="Arial"/>
              </a:rPr>
              <a:t>: </a:t>
            </a:r>
          </a:p>
          <a:p>
            <a:pPr algn="just">
              <a:lnSpc>
                <a:spcPct val="115000"/>
              </a:lnSpc>
            </a:pP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Base de Datos</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Administrar las base de datos (BD) implementados en el Ministerio; a fin de garantizar su funcionamiento, uso, confiabilidad y la seguridad de la información</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Recursos Informáticos</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 </a:t>
            </a:r>
            <a:r>
              <a:rPr lang="es-ES" sz="1400" kern="0" dirty="0">
                <a:solidFill>
                  <a:srgbClr val="000000"/>
                </a:solidFill>
                <a:ea typeface="Times New Roman" panose="02020603050405020304" pitchFamily="18" charset="0"/>
                <a:cs typeface="Times New Roman" panose="02020603050405020304" pitchFamily="18" charset="0"/>
                <a:sym typeface="Arial"/>
              </a:rPr>
              <a:t>Administrar los recursos de tecnologías de información y comunicación del Ministerio; con la finalidad</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de optimizar su aprovechamiento en la gestión institucional y prestación de servicios; asimismo</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mantener el control interno sobre los recursos informáticos. </a:t>
            </a: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Soporte Técnico</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Realizar el mantenimiento preventivo y correctivo del equipo informático y proveer asistencia a sus usuarios en la solución de problemas que se presenten mientras hacen uso de servicios, programas o dispositivos, a fin de lograr continuidad en su funcionamiento y así evitar retrasos en las actividades del Ministerio</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ctr">
              <a:lnSpc>
                <a:spcPct val="115000"/>
              </a:lnSpc>
            </a:pP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2934056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115 Grupo"/>
          <p:cNvGrpSpPr/>
          <p:nvPr/>
        </p:nvGrpSpPr>
        <p:grpSpPr>
          <a:xfrm>
            <a:off x="239392" y="578141"/>
            <a:ext cx="8598838" cy="5947203"/>
            <a:chOff x="147784" y="116632"/>
            <a:chExt cx="8822436" cy="6412432"/>
          </a:xfrm>
        </p:grpSpPr>
        <p:sp>
          <p:nvSpPr>
            <p:cNvPr id="58" name="57 Rectángulo redondeado">
              <a:hlinkClick r:id="rId2" action="ppaction://hlinksldjump"/>
            </p:cNvPr>
            <p:cNvSpPr/>
            <p:nvPr/>
          </p:nvSpPr>
          <p:spPr>
            <a:xfrm>
              <a:off x="2960708" y="116632"/>
              <a:ext cx="1756204" cy="61929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bg1"/>
                  </a:solidFill>
                </a:rPr>
                <a:t>DESPACHO MINISTERIAL</a:t>
              </a:r>
              <a:endParaRPr lang="es-SV" sz="1400" b="1" dirty="0">
                <a:solidFill>
                  <a:schemeClr val="bg1"/>
                </a:solidFill>
              </a:endParaRPr>
            </a:p>
          </p:txBody>
        </p:sp>
        <p:sp>
          <p:nvSpPr>
            <p:cNvPr id="60" name="59 Rectángulo redondeado">
              <a:hlinkClick r:id="rId3" action="ppaction://hlinksldjump"/>
            </p:cNvPr>
            <p:cNvSpPr/>
            <p:nvPr/>
          </p:nvSpPr>
          <p:spPr>
            <a:xfrm>
              <a:off x="6948117" y="1135886"/>
              <a:ext cx="156094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solidFill>
                    <a:schemeClr val="bg1"/>
                  </a:solidFill>
                </a:rPr>
                <a:t>Dirección General de Administración y Finanzas</a:t>
              </a:r>
            </a:p>
            <a:p>
              <a:pPr algn="ctr"/>
              <a:r>
                <a:rPr lang="es-ES" sz="1100" b="1" dirty="0" smtClean="0">
                  <a:solidFill>
                    <a:schemeClr val="bg1"/>
                  </a:solidFill>
                </a:rPr>
                <a:t>DGAF</a:t>
              </a:r>
              <a:endParaRPr lang="es-SV" sz="1100" b="1" dirty="0">
                <a:solidFill>
                  <a:schemeClr val="bg1"/>
                </a:solidFill>
              </a:endParaRPr>
            </a:p>
          </p:txBody>
        </p:sp>
        <p:sp>
          <p:nvSpPr>
            <p:cNvPr id="63" name="62 Rectángulo redondeado">
              <a:hlinkClick r:id="rId4" action="ppaction://hlinksldjump"/>
            </p:cNvPr>
            <p:cNvSpPr/>
            <p:nvPr/>
          </p:nvSpPr>
          <p:spPr>
            <a:xfrm>
              <a:off x="4474012" y="5808984"/>
              <a:ext cx="1680343"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Ordenamiento Forestal Cuencas y Riego</a:t>
              </a:r>
            </a:p>
            <a:p>
              <a:pPr algn="ctr"/>
              <a:r>
                <a:rPr lang="es-ES" sz="1100" b="1" dirty="0" smtClean="0"/>
                <a:t>DGFCR</a:t>
              </a:r>
              <a:endParaRPr lang="es-SV" sz="1100" b="1" dirty="0"/>
            </a:p>
          </p:txBody>
        </p:sp>
        <p:sp>
          <p:nvSpPr>
            <p:cNvPr id="65" name="64 Rectángulo redondeado">
              <a:hlinkClick r:id="rId5" action="ppaction://hlinksldjump"/>
            </p:cNvPr>
            <p:cNvSpPr/>
            <p:nvPr/>
          </p:nvSpPr>
          <p:spPr>
            <a:xfrm>
              <a:off x="6236159" y="5788929"/>
              <a:ext cx="1492429"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de la Pesca y Acuicultura</a:t>
              </a:r>
            </a:p>
            <a:p>
              <a:pPr algn="ctr"/>
              <a:r>
                <a:rPr lang="es-ES" sz="1100" b="1" dirty="0" smtClean="0"/>
                <a:t>CENDEPESCA</a:t>
              </a:r>
              <a:endParaRPr lang="es-SV" sz="1100" b="1" dirty="0"/>
            </a:p>
          </p:txBody>
        </p:sp>
        <p:grpSp>
          <p:nvGrpSpPr>
            <p:cNvPr id="59" name="58 Grupo"/>
            <p:cNvGrpSpPr/>
            <p:nvPr/>
          </p:nvGrpSpPr>
          <p:grpSpPr>
            <a:xfrm>
              <a:off x="1537707" y="1124744"/>
              <a:ext cx="4688409" cy="2640093"/>
              <a:chOff x="1507051" y="877378"/>
              <a:chExt cx="4688409" cy="2640093"/>
            </a:xfrm>
          </p:grpSpPr>
          <p:sp>
            <p:nvSpPr>
              <p:cNvPr id="64" name="63 Rectángulo redondeado">
                <a:hlinkClick r:id="rId6" action="ppaction://hlinksldjump"/>
              </p:cNvPr>
              <p:cNvSpPr/>
              <p:nvPr/>
            </p:nvSpPr>
            <p:spPr>
              <a:xfrm>
                <a:off x="1524210" y="2797391"/>
                <a:ext cx="140584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Ambiental y de Cambio Climático</a:t>
                </a:r>
              </a:p>
              <a:p>
                <a:pPr algn="ctr"/>
                <a:r>
                  <a:rPr lang="es-ES" sz="1100" b="1" dirty="0" smtClean="0"/>
                  <a:t>OFACC</a:t>
                </a:r>
                <a:endParaRPr lang="es-SV" sz="1100" b="1" dirty="0"/>
              </a:p>
            </p:txBody>
          </p:sp>
          <p:sp>
            <p:nvSpPr>
              <p:cNvPr id="67" name="66 Rectángulo redondeado">
                <a:hlinkClick r:id="rId7" action="ppaction://hlinksldjump"/>
              </p:cNvPr>
              <p:cNvSpPr/>
              <p:nvPr/>
            </p:nvSpPr>
            <p:spPr>
              <a:xfrm>
                <a:off x="1507051" y="1844824"/>
                <a:ext cx="1440160" cy="711696"/>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Inteligencia</a:t>
                </a:r>
              </a:p>
              <a:p>
                <a:pPr algn="ctr"/>
                <a:r>
                  <a:rPr lang="es-ES" sz="1100" b="1" dirty="0" smtClean="0"/>
                  <a:t>DIMAG</a:t>
                </a:r>
                <a:endParaRPr lang="es-SV" sz="1100" b="1" dirty="0"/>
              </a:p>
            </p:txBody>
          </p:sp>
          <p:sp>
            <p:nvSpPr>
              <p:cNvPr id="68" name="67 Rectángulo redondeado">
                <a:hlinkClick r:id="rId8" action="ppaction://hlinksldjump"/>
              </p:cNvPr>
              <p:cNvSpPr/>
              <p:nvPr/>
            </p:nvSpPr>
            <p:spPr>
              <a:xfrm>
                <a:off x="1507051" y="879940"/>
                <a:ext cx="1425854"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Auditoría Interna</a:t>
                </a:r>
              </a:p>
              <a:p>
                <a:pPr algn="ctr"/>
                <a:r>
                  <a:rPr lang="es-ES" sz="1100" b="1" dirty="0" smtClean="0"/>
                  <a:t>OAI</a:t>
                </a:r>
                <a:endParaRPr lang="es-SV" sz="1100" b="1" dirty="0"/>
              </a:p>
            </p:txBody>
          </p:sp>
          <p:sp>
            <p:nvSpPr>
              <p:cNvPr id="69" name="68 Rectángulo redondeado">
                <a:hlinkClick r:id="rId9" action="ppaction://hlinksldjump"/>
              </p:cNvPr>
              <p:cNvSpPr/>
              <p:nvPr/>
            </p:nvSpPr>
            <p:spPr>
              <a:xfrm>
                <a:off x="4686255" y="877378"/>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Legal</a:t>
                </a:r>
              </a:p>
              <a:p>
                <a:pPr algn="ctr"/>
                <a:r>
                  <a:rPr lang="es-ES" sz="1100" b="1" dirty="0" smtClean="0"/>
                  <a:t>DL</a:t>
                </a:r>
                <a:endParaRPr lang="es-SV" sz="1100" b="1" dirty="0"/>
              </a:p>
            </p:txBody>
          </p:sp>
          <p:sp>
            <p:nvSpPr>
              <p:cNvPr id="70" name="69 Rectángulo redondeado">
                <a:hlinkClick r:id="rId10" action="ppaction://hlinksldjump"/>
              </p:cNvPr>
              <p:cNvSpPr/>
              <p:nvPr/>
            </p:nvSpPr>
            <p:spPr>
              <a:xfrm>
                <a:off x="4717610" y="1863097"/>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Comunicaciones</a:t>
                </a:r>
              </a:p>
              <a:p>
                <a:pPr algn="ctr"/>
                <a:r>
                  <a:rPr lang="es-ES" sz="1100" b="1" dirty="0" smtClean="0"/>
                  <a:t>ODC</a:t>
                </a:r>
                <a:endParaRPr lang="es-SV" sz="1100" b="1" dirty="0"/>
              </a:p>
            </p:txBody>
          </p:sp>
          <p:sp>
            <p:nvSpPr>
              <p:cNvPr id="74" name="73 Rectángulo redondeado">
                <a:hlinkClick r:id="rId11" action="ppaction://hlinksldjump"/>
              </p:cNvPr>
              <p:cNvSpPr/>
              <p:nvPr/>
            </p:nvSpPr>
            <p:spPr>
              <a:xfrm>
                <a:off x="4717610" y="2797391"/>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Unidad de Género</a:t>
                </a:r>
              </a:p>
              <a:p>
                <a:pPr algn="ctr"/>
                <a:r>
                  <a:rPr lang="es-ES" sz="1100" b="1" dirty="0" smtClean="0"/>
                  <a:t>UG</a:t>
                </a:r>
                <a:endParaRPr lang="es-SV" sz="1100" b="1" dirty="0"/>
              </a:p>
            </p:txBody>
          </p:sp>
        </p:grpSp>
        <p:sp>
          <p:nvSpPr>
            <p:cNvPr id="83" name="82 Rectángulo redondeado">
              <a:hlinkClick r:id="rId12" action="ppaction://hlinksldjump"/>
            </p:cNvPr>
            <p:cNvSpPr/>
            <p:nvPr/>
          </p:nvSpPr>
          <p:spPr>
            <a:xfrm>
              <a:off x="147785" y="5790022"/>
              <a:ext cx="133792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Rural</a:t>
              </a:r>
            </a:p>
            <a:p>
              <a:pPr algn="ctr"/>
              <a:r>
                <a:rPr lang="es-ES" sz="1100" b="1" dirty="0" smtClean="0"/>
                <a:t>DGDR</a:t>
              </a:r>
              <a:endParaRPr lang="es-SV" sz="1100" b="1" dirty="0"/>
            </a:p>
          </p:txBody>
        </p:sp>
        <p:sp>
          <p:nvSpPr>
            <p:cNvPr id="84" name="83 Rectángulo redondeado">
              <a:hlinkClick r:id="rId12" action="ppaction://hlinksldjump"/>
            </p:cNvPr>
            <p:cNvSpPr/>
            <p:nvPr/>
          </p:nvSpPr>
          <p:spPr>
            <a:xfrm>
              <a:off x="1625607" y="5795954"/>
              <a:ext cx="133510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Economía Agropecuaria</a:t>
              </a:r>
            </a:p>
            <a:p>
              <a:pPr algn="ctr"/>
              <a:r>
                <a:rPr lang="es-ES" sz="1100" b="1" dirty="0" smtClean="0"/>
                <a:t>DGEA</a:t>
              </a:r>
              <a:endParaRPr lang="es-SV" sz="1100" b="1" dirty="0"/>
            </a:p>
          </p:txBody>
        </p:sp>
        <p:sp>
          <p:nvSpPr>
            <p:cNvPr id="85" name="84 Rectángulo redondeado">
              <a:hlinkClick r:id="rId13" action="ppaction://hlinksldjump"/>
            </p:cNvPr>
            <p:cNvSpPr/>
            <p:nvPr/>
          </p:nvSpPr>
          <p:spPr>
            <a:xfrm>
              <a:off x="3061484" y="5808984"/>
              <a:ext cx="126260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Sanidad Vegetal</a:t>
              </a:r>
            </a:p>
            <a:p>
              <a:pPr algn="ctr"/>
              <a:r>
                <a:rPr lang="es-ES" sz="1100" b="1" dirty="0" smtClean="0"/>
                <a:t>DGSV</a:t>
              </a:r>
              <a:endParaRPr lang="es-SV" sz="1100" b="1" dirty="0"/>
            </a:p>
          </p:txBody>
        </p:sp>
        <p:sp>
          <p:nvSpPr>
            <p:cNvPr id="86" name="85 Rectángulo redondeado">
              <a:hlinkClick r:id="rId14" action="ppaction://hlinksldjump"/>
            </p:cNvPr>
            <p:cNvSpPr/>
            <p:nvPr/>
          </p:nvSpPr>
          <p:spPr>
            <a:xfrm>
              <a:off x="7852951" y="5788929"/>
              <a:ext cx="103783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Ganadería</a:t>
              </a:r>
            </a:p>
            <a:p>
              <a:pPr algn="ctr"/>
              <a:r>
                <a:rPr lang="es-ES" sz="1100" b="1" dirty="0" smtClean="0"/>
                <a:t>DGG</a:t>
              </a:r>
              <a:endParaRPr lang="es-SV" sz="1100" b="1" dirty="0"/>
            </a:p>
          </p:txBody>
        </p:sp>
        <p:grpSp>
          <p:nvGrpSpPr>
            <p:cNvPr id="78" name="77 Grupo"/>
            <p:cNvGrpSpPr/>
            <p:nvPr/>
          </p:nvGrpSpPr>
          <p:grpSpPr>
            <a:xfrm>
              <a:off x="147784" y="4439441"/>
              <a:ext cx="8822436" cy="866805"/>
              <a:chOff x="147784" y="4439441"/>
              <a:chExt cx="8822436" cy="866805"/>
            </a:xfrm>
          </p:grpSpPr>
          <p:grpSp>
            <p:nvGrpSpPr>
              <p:cNvPr id="62" name="61 Grupo"/>
              <p:cNvGrpSpPr/>
              <p:nvPr/>
            </p:nvGrpSpPr>
            <p:grpSpPr>
              <a:xfrm>
                <a:off x="147784" y="4439441"/>
                <a:ext cx="8822436" cy="861141"/>
                <a:chOff x="186792" y="4434012"/>
                <a:chExt cx="8822436" cy="861141"/>
              </a:xfrm>
            </p:grpSpPr>
            <p:sp>
              <p:nvSpPr>
                <p:cNvPr id="66" name="65 Rectángulo redondeado">
                  <a:hlinkClick r:id="rId15" action="ppaction://hlinksldjump"/>
                </p:cNvPr>
                <p:cNvSpPr/>
                <p:nvPr/>
              </p:nvSpPr>
              <p:spPr>
                <a:xfrm>
                  <a:off x="186792" y="4434012"/>
                  <a:ext cx="1711693"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Tecnología de Información y Telecomunicaciones</a:t>
                  </a:r>
                </a:p>
                <a:p>
                  <a:pPr algn="ctr"/>
                  <a:r>
                    <a:rPr lang="es-ES" sz="1100" b="1" dirty="0" smtClean="0"/>
                    <a:t>DTIT</a:t>
                  </a:r>
                  <a:endParaRPr lang="es-SV" sz="1100" b="1" dirty="0"/>
                </a:p>
              </p:txBody>
            </p:sp>
            <p:sp>
              <p:nvSpPr>
                <p:cNvPr id="76" name="75 Rectángulo redondeado">
                  <a:hlinkClick r:id="rId16" action="ppaction://hlinksldjump"/>
                </p:cNvPr>
                <p:cNvSpPr/>
                <p:nvPr/>
              </p:nvSpPr>
              <p:spPr>
                <a:xfrm>
                  <a:off x="2020527" y="4434012"/>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Información y Respuesta</a:t>
                  </a:r>
                </a:p>
                <a:p>
                  <a:pPr algn="ctr"/>
                  <a:r>
                    <a:rPr lang="es-ES" sz="1100" b="1" dirty="0" smtClean="0"/>
                    <a:t>OIR</a:t>
                  </a:r>
                  <a:endParaRPr lang="es-SV" sz="1100" b="1" dirty="0"/>
                </a:p>
              </p:txBody>
            </p:sp>
            <p:sp>
              <p:nvSpPr>
                <p:cNvPr id="77" name="76 Rectángulo redondeado">
                  <a:hlinkClick r:id="rId17" action="ppaction://hlinksldjump"/>
                </p:cNvPr>
                <p:cNvSpPr/>
                <p:nvPr/>
              </p:nvSpPr>
              <p:spPr>
                <a:xfrm>
                  <a:off x="5931422" y="4439441"/>
                  <a:ext cx="1425785"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General de Administración</a:t>
                  </a:r>
                </a:p>
                <a:p>
                  <a:pPr algn="ctr"/>
                  <a:r>
                    <a:rPr lang="es-ES" sz="1100" b="1" dirty="0" smtClean="0"/>
                    <a:t>OGA</a:t>
                  </a:r>
                  <a:endParaRPr lang="es-SV" sz="1100" b="1" dirty="0"/>
                </a:p>
              </p:txBody>
            </p:sp>
            <p:sp>
              <p:nvSpPr>
                <p:cNvPr id="79" name="78 Rectángulo redondeado">
                  <a:hlinkClick r:id="rId18" action="ppaction://hlinksldjump"/>
                </p:cNvPr>
                <p:cNvSpPr/>
                <p:nvPr/>
              </p:nvSpPr>
              <p:spPr>
                <a:xfrm>
                  <a:off x="7529862" y="4434012"/>
                  <a:ext cx="1479366"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Adquisiciones y Contrataciones Institucionales</a:t>
                  </a:r>
                </a:p>
                <a:p>
                  <a:pPr algn="ctr"/>
                  <a:r>
                    <a:rPr lang="es-ES" sz="1100" b="1" dirty="0" smtClean="0"/>
                    <a:t>OACI</a:t>
                  </a:r>
                  <a:endParaRPr lang="es-SV" sz="1100" b="1" dirty="0"/>
                </a:p>
              </p:txBody>
            </p:sp>
          </p:grpSp>
          <p:sp>
            <p:nvSpPr>
              <p:cNvPr id="87" name="86 Rectángulo redondeado">
                <a:hlinkClick r:id="rId19" action="ppaction://hlinksldjump"/>
              </p:cNvPr>
              <p:cNvSpPr/>
              <p:nvPr/>
            </p:nvSpPr>
            <p:spPr>
              <a:xfrm>
                <a:off x="4255824" y="4450534"/>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Financiera Institucional</a:t>
                </a:r>
              </a:p>
              <a:p>
                <a:pPr algn="ctr"/>
                <a:r>
                  <a:rPr lang="es-ES" sz="1100" b="1" dirty="0" smtClean="0"/>
                  <a:t>OFI</a:t>
                </a:r>
                <a:endParaRPr lang="es-SV" sz="1100" b="1" dirty="0"/>
              </a:p>
            </p:txBody>
          </p:sp>
        </p:grpSp>
        <p:cxnSp>
          <p:nvCxnSpPr>
            <p:cNvPr id="81" name="80 Conector recto"/>
            <p:cNvCxnSpPr/>
            <p:nvPr/>
          </p:nvCxnSpPr>
          <p:spPr>
            <a:xfrm>
              <a:off x="3792213" y="735924"/>
              <a:ext cx="39689" cy="5053005"/>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87 Conector recto"/>
            <p:cNvCxnSpPr/>
            <p:nvPr/>
          </p:nvCxnSpPr>
          <p:spPr>
            <a:xfrm>
              <a:off x="3792213" y="836712"/>
              <a:ext cx="39363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90 Conector recto"/>
            <p:cNvCxnSpPr/>
            <p:nvPr/>
          </p:nvCxnSpPr>
          <p:spPr>
            <a:xfrm>
              <a:off x="7728588" y="836712"/>
              <a:ext cx="0" cy="2908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 name="1023 Conector recto"/>
            <p:cNvCxnSpPr>
              <a:stCxn id="68" idx="3"/>
              <a:endCxn id="69" idx="1"/>
            </p:cNvCxnSpPr>
            <p:nvPr/>
          </p:nvCxnSpPr>
          <p:spPr>
            <a:xfrm flipV="1">
              <a:off x="2963561" y="1484784"/>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105 Conector recto"/>
            <p:cNvCxnSpPr/>
            <p:nvPr/>
          </p:nvCxnSpPr>
          <p:spPr>
            <a:xfrm flipV="1">
              <a:off x="2994916" y="2451558"/>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9" name="1038 Conector recto"/>
            <p:cNvCxnSpPr>
              <a:stCxn id="64" idx="3"/>
              <a:endCxn id="74" idx="1"/>
            </p:cNvCxnSpPr>
            <p:nvPr/>
          </p:nvCxnSpPr>
          <p:spPr>
            <a:xfrm>
              <a:off x="2960708" y="3404797"/>
              <a:ext cx="17875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3" name="1042 Conector recto"/>
            <p:cNvCxnSpPr/>
            <p:nvPr/>
          </p:nvCxnSpPr>
          <p:spPr>
            <a:xfrm>
              <a:off x="971600" y="4149080"/>
              <a:ext cx="7232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6" name="1045 Conector recto"/>
            <p:cNvCxnSpPr/>
            <p:nvPr/>
          </p:nvCxnSpPr>
          <p:spPr>
            <a:xfrm>
              <a:off x="971600"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8" name="1047 Conector recto"/>
            <p:cNvCxnSpPr>
              <a:endCxn id="76" idx="0"/>
            </p:cNvCxnSpPr>
            <p:nvPr/>
          </p:nvCxnSpPr>
          <p:spPr>
            <a:xfrm>
              <a:off x="2708495"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121 Conector recto"/>
            <p:cNvCxnSpPr/>
            <p:nvPr/>
          </p:nvCxnSpPr>
          <p:spPr>
            <a:xfrm>
              <a:off x="4972904" y="4160173"/>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732240" y="4149079"/>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0" name="1049 Conector recto"/>
            <p:cNvCxnSpPr>
              <a:endCxn id="79" idx="0"/>
            </p:cNvCxnSpPr>
            <p:nvPr/>
          </p:nvCxnSpPr>
          <p:spPr>
            <a:xfrm>
              <a:off x="8203747" y="4149080"/>
              <a:ext cx="2679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3" name="1052 Conector recto"/>
            <p:cNvCxnSpPr/>
            <p:nvPr/>
          </p:nvCxnSpPr>
          <p:spPr>
            <a:xfrm>
              <a:off x="971600" y="5589240"/>
              <a:ext cx="7232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5" name="1054 Conector recto"/>
            <p:cNvCxnSpPr/>
            <p:nvPr/>
          </p:nvCxnSpPr>
          <p:spPr>
            <a:xfrm>
              <a:off x="971600" y="5589240"/>
              <a:ext cx="0" cy="199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6" name="Picture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807" y="558924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01483" y="5607371"/>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82373" y="560737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 name="Picture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03747" y="5587316"/>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1" name="100 Conector recto"/>
            <p:cNvCxnSpPr/>
            <p:nvPr/>
          </p:nvCxnSpPr>
          <p:spPr>
            <a:xfrm>
              <a:off x="4587673" y="3991021"/>
              <a:ext cx="385849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flipH="1">
              <a:off x="4587673" y="3991021"/>
              <a:ext cx="1"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a:off x="8446168" y="3991021"/>
              <a:ext cx="0"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4" name="113 Conector recto"/>
            <p:cNvCxnSpPr>
              <a:stCxn id="60" idx="2"/>
            </p:cNvCxnSpPr>
            <p:nvPr/>
          </p:nvCxnSpPr>
          <p:spPr>
            <a:xfrm>
              <a:off x="7728588" y="1855966"/>
              <a:ext cx="0" cy="21350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19" name="118 CuadroTexto"/>
          <p:cNvSpPr txBox="1"/>
          <p:nvPr/>
        </p:nvSpPr>
        <p:spPr>
          <a:xfrm>
            <a:off x="949512" y="142823"/>
            <a:ext cx="7248648" cy="307777"/>
          </a:xfrm>
          <a:prstGeom prst="rect">
            <a:avLst/>
          </a:prstGeom>
          <a:noFill/>
        </p:spPr>
        <p:txBody>
          <a:bodyPr wrap="square" rtlCol="0">
            <a:spAutoFit/>
          </a:bodyPr>
          <a:lstStyle/>
          <a:p>
            <a:pPr algn="ctr"/>
            <a:r>
              <a:rPr lang="es-ES" sz="1400" b="1" dirty="0" smtClean="0">
                <a:solidFill>
                  <a:srgbClr val="002060"/>
                </a:solidFill>
              </a:rPr>
              <a:t>ESTRUCTURA ORGANIZATIVA MINISTERIO DE AGRICULTURA Y GANADERÍA-MAG </a:t>
            </a:r>
            <a:endParaRPr lang="es-SV" sz="1400" b="1" dirty="0">
              <a:solidFill>
                <a:srgbClr val="002060"/>
              </a:solidFill>
            </a:endParaRPr>
          </a:p>
        </p:txBody>
      </p:sp>
    </p:spTree>
    <p:extLst>
      <p:ext uri="{BB962C8B-B14F-4D97-AF65-F5344CB8AC3E}">
        <p14:creationId xmlns:p14="http://schemas.microsoft.com/office/powerpoint/2010/main" val="1959487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124744"/>
            <a:ext cx="7632848" cy="4605107"/>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INFORMACIÓN Y RESPUESTA - OIR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0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2060"/>
                </a:solidFill>
                <a:ea typeface="Times New Roman" panose="02020603050405020304" pitchFamily="18" charset="0"/>
                <a:cs typeface="Calibri" panose="020F0502020204030204" pitchFamily="34" charset="0"/>
                <a:sym typeface="Arial"/>
              </a:rPr>
              <a:t>Oficial de Información: </a:t>
            </a:r>
            <a:r>
              <a:rPr lang="es-SV" kern="0" dirty="0" smtClean="0">
                <a:solidFill>
                  <a:srgbClr val="002060"/>
                </a:solidFill>
                <a:ea typeface="Times New Roman" panose="02020603050405020304" pitchFamily="18" charset="0"/>
                <a:cs typeface="Calibri" panose="020F0502020204030204" pitchFamily="34" charset="0"/>
                <a:sym typeface="Arial"/>
              </a:rPr>
              <a:t>	</a:t>
            </a:r>
            <a:r>
              <a:rPr lang="es-SV" b="1" kern="0" dirty="0" smtClean="0">
                <a:solidFill>
                  <a:srgbClr val="002060"/>
                </a:solidFill>
                <a:ea typeface="Times New Roman" panose="02020603050405020304" pitchFamily="18" charset="0"/>
                <a:cs typeface="Calibri" panose="020F0502020204030204" pitchFamily="34" charset="0"/>
                <a:sym typeface="Arial"/>
              </a:rPr>
              <a:t>ANA </a:t>
            </a:r>
            <a:r>
              <a:rPr lang="es-SV" b="1" kern="0" dirty="0">
                <a:solidFill>
                  <a:srgbClr val="002060"/>
                </a:solidFill>
                <a:ea typeface="Times New Roman" panose="02020603050405020304" pitchFamily="18" charset="0"/>
                <a:cs typeface="Calibri" panose="020F0502020204030204" pitchFamily="34" charset="0"/>
                <a:sym typeface="Arial"/>
              </a:rPr>
              <a:t>PATRICIA SÁNCHEZ DE CRUZ </a:t>
            </a:r>
            <a:endParaRPr lang="es-SV"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FUNCIONES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Conducir la gestión del acceso a la información y promover la transparencia del que hacer institucional, recabar y difundir información oficiosa, así como propiciar que las entidades responsables la actualicen periódicamente.</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smtClean="0">
                <a:solidFill>
                  <a:srgbClr val="000000"/>
                </a:solidFill>
                <a:ea typeface="Times New Roman" panose="02020603050405020304" pitchFamily="18" charset="0"/>
                <a:cs typeface="Calibri" panose="020F0502020204030204" pitchFamily="34" charset="0"/>
                <a:sym typeface="Arial"/>
              </a:rPr>
              <a:t>N</a:t>
            </a:r>
            <a:r>
              <a:rPr lang="es-SV" b="1" kern="0" dirty="0">
                <a:solidFill>
                  <a:srgbClr val="000000"/>
                </a:solidFill>
                <a:ea typeface="Times New Roman" panose="02020603050405020304" pitchFamily="18" charset="0"/>
                <a:cs typeface="Calibri" panose="020F0502020204030204" pitchFamily="34" charset="0"/>
                <a:sym typeface="Arial"/>
              </a:rPr>
              <a:t>° DE EMPLEADOS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2 mujeres</a:t>
            </a:r>
          </a:p>
          <a:p>
            <a:pPr algn="just">
              <a:lnSpc>
                <a:spcPct val="115000"/>
              </a:lnSpc>
            </a:pP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AREAS DE TRABAJO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Funciona sin la estructura definida en el Manual de Organización de la OIR</a:t>
            </a:r>
            <a:endParaRPr lang="es-SV"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7783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826210"/>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ADQUISICIONES Y CONTRATACIONES INSTITUCIONAL – OACI</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Directora Oficina de Contrataciones y Adquisiciones </a:t>
            </a:r>
            <a:r>
              <a:rPr lang="es-SV" sz="1400" b="1" kern="0" dirty="0" smtClean="0">
                <a:solidFill>
                  <a:srgbClr val="002060"/>
                </a:solidFill>
                <a:ea typeface="Times New Roman" panose="02020603050405020304" pitchFamily="18" charset="0"/>
                <a:cs typeface="Calibri" panose="020F0502020204030204" pitchFamily="34" charset="0"/>
                <a:sym typeface="Arial"/>
              </a:rPr>
              <a:t>Institucional: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BRENDA MARILYN SÁNCHEZ CAMPOS (de julio 2021 a la fecha)</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Realizar las actividades relacionadas con la gestión de adquisiciones y contrataciones de obras, bienes y servicios del Ministerio de Agricultura y Ganadería.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EMPLEADOS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7 </a:t>
            </a:r>
            <a:r>
              <a:rPr lang="es-SV" sz="1200" kern="0" dirty="0">
                <a:solidFill>
                  <a:srgbClr val="000000"/>
                </a:solidFill>
                <a:ea typeface="Times New Roman" panose="02020603050405020304" pitchFamily="18" charset="0"/>
                <a:cs typeface="Calibri" panose="020F0502020204030204" pitchFamily="34" charset="0"/>
                <a:sym typeface="Arial"/>
              </a:rPr>
              <a:t>hombres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12 mujeres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AREAS </a:t>
            </a:r>
            <a:r>
              <a:rPr lang="es-SV" sz="1200" b="1" kern="0" dirty="0">
                <a:solidFill>
                  <a:srgbClr val="000000"/>
                </a:solidFill>
                <a:ea typeface="Times New Roman" panose="02020603050405020304" pitchFamily="18" charset="0"/>
                <a:cs typeface="Calibri" panose="020F0502020204030204" pitchFamily="34" charset="0"/>
                <a:sym typeface="Arial"/>
              </a:rPr>
              <a:t>DE TRABAJO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Área </a:t>
            </a:r>
            <a:r>
              <a:rPr lang="es-SV" sz="1200" u="sng" kern="0" dirty="0">
                <a:solidFill>
                  <a:srgbClr val="000000"/>
                </a:solidFill>
                <a:ea typeface="Times New Roman" panose="02020603050405020304" pitchFamily="18" charset="0"/>
                <a:cs typeface="Calibri" panose="020F0502020204030204" pitchFamily="34" charset="0"/>
                <a:sym typeface="Arial"/>
              </a:rPr>
              <a:t>de Libre </a:t>
            </a:r>
            <a:r>
              <a:rPr lang="es-SV" sz="1200" u="sng" kern="0" dirty="0" smtClean="0">
                <a:solidFill>
                  <a:srgbClr val="000000"/>
                </a:solidFill>
                <a:ea typeface="Times New Roman" panose="02020603050405020304" pitchFamily="18" charset="0"/>
                <a:cs typeface="Calibri" panose="020F0502020204030204" pitchFamily="34" charset="0"/>
                <a:sym typeface="Arial"/>
              </a:rPr>
              <a:t>Gestión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Área de Contrataciones directas, licitaciones y </a:t>
            </a:r>
            <a:r>
              <a:rPr lang="es-SV" sz="1200" u="sng" kern="0" dirty="0" smtClean="0">
                <a:solidFill>
                  <a:srgbClr val="000000"/>
                </a:solidFill>
                <a:ea typeface="Times New Roman" panose="02020603050405020304" pitchFamily="18" charset="0"/>
                <a:cs typeface="Calibri" panose="020F0502020204030204" pitchFamily="34" charset="0"/>
                <a:sym typeface="Arial"/>
              </a:rPr>
              <a:t>concursos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9241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0" y="260648"/>
            <a:ext cx="8856985" cy="6150915"/>
          </a:xfrm>
          <a:prstGeom prst="rect">
            <a:avLst/>
          </a:prstGeom>
        </p:spPr>
        <p:txBody>
          <a:bodyPr wrap="square">
            <a:spAutoFit/>
          </a:bodyPr>
          <a:lstStyle/>
          <a:p>
            <a:pPr algn="ctr">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DESARROLLO RURAL - DGDR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2060"/>
                </a:solidFill>
                <a:ea typeface="Times New Roman" panose="02020603050405020304" pitchFamily="18" charset="0"/>
                <a:cs typeface="Calibri" panose="020F0502020204030204" pitchFamily="34" charset="0"/>
                <a:sym typeface="Arial"/>
              </a:rPr>
              <a:t>Director General de Desarrollo Rural: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AMILCAR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DANIEL LANDAVERDE LEMUS </a:t>
            </a:r>
            <a:r>
              <a:rPr lang="es-SV" sz="1200" kern="0" dirty="0" smtClean="0">
                <a:solidFill>
                  <a:srgbClr val="000000"/>
                </a:solidFill>
                <a:ea typeface="Times New Roman" panose="02020603050405020304" pitchFamily="18" charset="0"/>
                <a:cs typeface="Calibri" panose="020F0502020204030204" pitchFamily="34" charset="0"/>
                <a:sym typeface="Arial"/>
              </a:rPr>
              <a:t>	</a:t>
            </a:r>
            <a:endParaRPr lang="es-SV" sz="1200" b="1" kern="0" dirty="0">
              <a:solidFill>
                <a:srgbClr val="000000"/>
              </a:solidFill>
              <a:ea typeface="Times New Roman" panose="02020603050405020304" pitchFamily="18" charset="0"/>
              <a:cs typeface="Times New Roman" panose="02020603050405020304" pitchFamily="18" charset="0"/>
              <a:sym typeface="Arial"/>
            </a:endParaRPr>
          </a:p>
          <a:p>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p>
          <a:p>
            <a:r>
              <a:rPr lang="es-SV" sz="1200" kern="0" dirty="0" smtClean="0">
                <a:solidFill>
                  <a:srgbClr val="000000"/>
                </a:solidFill>
                <a:ea typeface="Times New Roman" panose="02020603050405020304" pitchFamily="18" charset="0"/>
                <a:cs typeface="Calibri" panose="020F0502020204030204" pitchFamily="34" charset="0"/>
                <a:sym typeface="Arial"/>
              </a:rPr>
              <a:t>Lograr </a:t>
            </a:r>
            <a:r>
              <a:rPr lang="es-SV" sz="1200" kern="0" dirty="0">
                <a:solidFill>
                  <a:srgbClr val="000000"/>
                </a:solidFill>
                <a:ea typeface="Times New Roman" panose="02020603050405020304" pitchFamily="18" charset="0"/>
                <a:cs typeface="Calibri" panose="020F0502020204030204" pitchFamily="34" charset="0"/>
                <a:sym typeface="Arial"/>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sz="1200" kern="0" dirty="0" smtClean="0">
                <a:solidFill>
                  <a:srgbClr val="000000"/>
                </a:solidFill>
                <a:ea typeface="Times New Roman" panose="02020603050405020304" pitchFamily="18" charset="0"/>
                <a:cs typeface="Calibri" panose="020F0502020204030204" pitchFamily="34" charset="0"/>
                <a:sym typeface="Arial"/>
              </a:rPr>
              <a:t>Desarrollo Rural</a:t>
            </a:r>
            <a:r>
              <a:rPr lang="es-SV" sz="1200" b="1" kern="0" dirty="0">
                <a:solidFill>
                  <a:srgbClr val="000000"/>
                </a:solidFill>
                <a:ea typeface="Times New Roman" panose="02020603050405020304" pitchFamily="18" charset="0"/>
                <a:cs typeface="Calibri" panose="020F0502020204030204" pitchFamily="34" charset="0"/>
                <a:sym typeface="Arial"/>
              </a:rPr>
              <a:t/>
            </a:r>
            <a:br>
              <a:rPr lang="es-SV" sz="1200" b="1" kern="0" dirty="0">
                <a:solidFill>
                  <a:srgbClr val="000000"/>
                </a:solidFill>
                <a:ea typeface="Times New Roman" panose="02020603050405020304" pitchFamily="18" charset="0"/>
                <a:cs typeface="Calibri" panose="020F0502020204030204" pitchFamily="34" charset="0"/>
                <a:sym typeface="Arial"/>
              </a:rPr>
            </a:b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a:t>
            </a:r>
            <a:r>
              <a:rPr lang="es-SV" sz="1200" b="1" kern="0" dirty="0" smtClean="0">
                <a:solidFill>
                  <a:srgbClr val="000000"/>
                </a:solidFill>
                <a:ea typeface="Times New Roman" panose="02020603050405020304" pitchFamily="18" charset="0"/>
                <a:cs typeface="Calibri" panose="020F0502020204030204" pitchFamily="34" charset="0"/>
                <a:sym typeface="Arial"/>
              </a:rPr>
              <a:t>EMPLEADOS</a:t>
            </a:r>
          </a:p>
          <a:p>
            <a:r>
              <a:rPr lang="es-SV" sz="1200" kern="0" dirty="0" smtClean="0">
                <a:solidFill>
                  <a:srgbClr val="000000"/>
                </a:solidFill>
                <a:ea typeface="Times New Roman" panose="02020603050405020304" pitchFamily="18" charset="0"/>
                <a:cs typeface="Calibri" panose="020F0502020204030204" pitchFamily="34" charset="0"/>
                <a:sym typeface="Arial"/>
              </a:rPr>
              <a:t>5 hombres</a:t>
            </a:r>
          </a:p>
          <a:p>
            <a:r>
              <a:rPr lang="es-ES" sz="1200" kern="0" dirty="0" smtClean="0">
                <a:solidFill>
                  <a:srgbClr val="000000"/>
                </a:solidFill>
                <a:ea typeface="Times New Roman" panose="02020603050405020304" pitchFamily="18" charset="0"/>
                <a:cs typeface="Calibri" panose="020F0502020204030204" pitchFamily="34" charset="0"/>
                <a:sym typeface="Arial"/>
              </a:rPr>
              <a:t>8 mujeres</a:t>
            </a:r>
            <a:endParaRPr lang="es-SV" sz="12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2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Contribuir al logro de los resultados y objetivos de la Dirección General de Desarrollo Rural en el proceso de planificación de desarrollo rural de acuerdo con los </a:t>
            </a:r>
            <a:r>
              <a:rPr lang="es-SV" sz="1200" kern="0" dirty="0" smtClean="0">
                <a:solidFill>
                  <a:srgbClr val="000000"/>
                </a:solidFill>
                <a:ea typeface="Times New Roman" panose="02020603050405020304" pitchFamily="18" charset="0"/>
                <a:cs typeface="Calibri" panose="020F0502020204030204" pitchFamily="34" charset="0"/>
                <a:sym typeface="Arial"/>
              </a:rPr>
              <a:t>planes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Asesoría Jurídica (Pendiente </a:t>
            </a:r>
            <a:r>
              <a:rPr lang="es-SV" sz="1200" u="sng" kern="0" dirty="0" smtClean="0">
                <a:solidFill>
                  <a:srgbClr val="000000"/>
                </a:solidFill>
                <a:ea typeface="Times New Roman" panose="02020603050405020304" pitchFamily="18" charset="0"/>
                <a:cs typeface="Calibri" panose="020F0502020204030204" pitchFamily="34" charset="0"/>
                <a:sym typeface="Arial"/>
              </a:rPr>
              <a:t> oficializar </a:t>
            </a:r>
            <a:r>
              <a:rPr lang="es-SV" sz="1200" u="sng" kern="0" dirty="0">
                <a:solidFill>
                  <a:srgbClr val="000000"/>
                </a:solidFill>
                <a:ea typeface="Times New Roman" panose="02020603050405020304" pitchFamily="18" charset="0"/>
                <a:cs typeface="Calibri" panose="020F0502020204030204" pitchFamily="34" charset="0"/>
                <a:sym typeface="Arial"/>
              </a:rPr>
              <a:t>la coordinación)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Asesorar a la Dirección General de Desarrollo Rural en materia jurídica y asistir a los proyectos a fin de que sus actuaciones y procedimientos se enmarquen dentro del marco legal vigente</a:t>
            </a:r>
            <a:r>
              <a:rPr lang="es-SV" sz="1200" kern="0" dirty="0" smtClean="0">
                <a:solidFill>
                  <a:srgbClr val="000000"/>
                </a:solidFill>
                <a:ea typeface="Times New Roman" panose="02020603050405020304" pitchFamily="18" charset="0"/>
                <a:cs typeface="Calibri" panose="020F0502020204030204" pitchFamily="34" charset="0"/>
                <a:sym typeface="Arial"/>
              </a:rPr>
              <a:t>.</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Desarrollo de Infraestructura </a:t>
            </a:r>
            <a:r>
              <a:rPr lang="es-SV" sz="1200" u="sng" kern="0" dirty="0" smtClean="0">
                <a:solidFill>
                  <a:srgbClr val="000000"/>
                </a:solidFill>
                <a:ea typeface="Times New Roman" panose="02020603050405020304" pitchFamily="18" charset="0"/>
                <a:cs typeface="Calibri" panose="020F0502020204030204" pitchFamily="34" charset="0"/>
                <a:sym typeface="Arial"/>
              </a:rPr>
              <a:t>Rural:  (Pendiente oficializar la coordinación)</a:t>
            </a: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Coordinar </a:t>
            </a:r>
            <a:r>
              <a:rPr lang="es-SV" sz="12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agroproductiva del MAG, para el desarrollo rural y promover ante otras entidades competentes la ejecución de proyectos de infraestructura para el desarrollo rural</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b="1" kern="0" dirty="0" smtClean="0">
                <a:solidFill>
                  <a:srgbClr val="000000"/>
                </a:solidFill>
                <a:ea typeface="Times New Roman" panose="02020603050405020304" pitchFamily="18" charset="0"/>
                <a:cs typeface="Calibri" panose="020F0502020204030204" pitchFamily="34" charset="0"/>
                <a:sym typeface="Arial"/>
              </a:rPr>
              <a:t>PROYECTO PROGRAMA NACIONAL DE TRANSFORMACIÓN ECONÓMICA RURAL PARA EL BUEN VIVIR-RURAL ADELANTE:</a:t>
            </a:r>
          </a:p>
          <a:p>
            <a:pPr algn="just">
              <a:lnSpc>
                <a:spcPct val="115000"/>
              </a:lnSpc>
            </a:pPr>
            <a:endParaRPr lang="es-ES" sz="5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200" kern="0" dirty="0" smtClean="0">
                <a:solidFill>
                  <a:srgbClr val="000000"/>
                </a:solidFill>
                <a:ea typeface="Times New Roman" panose="02020603050405020304" pitchFamily="18" charset="0"/>
                <a:cs typeface="Times New Roman" panose="02020603050405020304" pitchFamily="18" charset="0"/>
                <a:sym typeface="Arial"/>
              </a:rPr>
              <a:t>Gerente </a:t>
            </a:r>
            <a:r>
              <a:rPr lang="es-ES" sz="1200" kern="0" dirty="0">
                <a:solidFill>
                  <a:srgbClr val="000000"/>
                </a:solidFill>
                <a:ea typeface="Times New Roman" panose="02020603050405020304" pitchFamily="18" charset="0"/>
                <a:cs typeface="Times New Roman" panose="02020603050405020304" pitchFamily="18" charset="0"/>
                <a:sym typeface="Arial"/>
              </a:rPr>
              <a:t>General del </a:t>
            </a:r>
            <a:r>
              <a:rPr lang="es-ES" sz="1200" kern="0" dirty="0" smtClean="0">
                <a:solidFill>
                  <a:srgbClr val="000000"/>
                </a:solidFill>
                <a:ea typeface="Times New Roman" panose="02020603050405020304" pitchFamily="18" charset="0"/>
                <a:cs typeface="Times New Roman" panose="02020603050405020304" pitchFamily="18" charset="0"/>
                <a:sym typeface="Arial"/>
              </a:rPr>
              <a:t>Programa: </a:t>
            </a:r>
            <a:r>
              <a:rPr lang="es-ES" sz="1200" b="1" i="1" kern="0" dirty="0" smtClean="0">
                <a:solidFill>
                  <a:srgbClr val="002060"/>
                </a:solidFill>
                <a:ea typeface="Times New Roman" panose="02020603050405020304" pitchFamily="18" charset="0"/>
                <a:cs typeface="Times New Roman" panose="02020603050405020304" pitchFamily="18" charset="0"/>
                <a:sym typeface="Arial"/>
              </a:rPr>
              <a:t>Claudia Yasmín Gutiérrez De Mebius</a:t>
            </a: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Fortalecer capacidades </a:t>
            </a:r>
            <a:r>
              <a:rPr lang="es-ES" sz="1200" kern="0" dirty="0">
                <a:solidFill>
                  <a:srgbClr val="000000"/>
                </a:solidFill>
                <a:ea typeface="Times New Roman" panose="02020603050405020304" pitchFamily="18" charset="0"/>
                <a:cs typeface="Calibri" panose="020F0502020204030204" pitchFamily="34" charset="0"/>
                <a:sym typeface="Arial"/>
              </a:rPr>
              <a:t>para la producción sustentable con adaptación al cambio climático, </a:t>
            </a:r>
            <a:r>
              <a:rPr lang="es-ES" sz="1200" kern="0" dirty="0" smtClean="0">
                <a:solidFill>
                  <a:srgbClr val="000000"/>
                </a:solidFill>
                <a:ea typeface="Times New Roman" panose="02020603050405020304" pitchFamily="18" charset="0"/>
                <a:cs typeface="Calibri" panose="020F0502020204030204" pitchFamily="34" charset="0"/>
                <a:sym typeface="Arial"/>
              </a:rPr>
              <a:t>desarrollar cadenas </a:t>
            </a:r>
            <a:r>
              <a:rPr lang="es-ES" sz="1200" kern="0" dirty="0">
                <a:solidFill>
                  <a:srgbClr val="000000"/>
                </a:solidFill>
                <a:ea typeface="Times New Roman" panose="02020603050405020304" pitchFamily="18" charset="0"/>
                <a:cs typeface="Calibri" panose="020F0502020204030204" pitchFamily="34" charset="0"/>
                <a:sym typeface="Arial"/>
              </a:rPr>
              <a:t>de valor competitivas, sustentables e inclusivas y </a:t>
            </a:r>
            <a:r>
              <a:rPr lang="es-ES" sz="1200" kern="0" dirty="0" smtClean="0">
                <a:solidFill>
                  <a:srgbClr val="000000"/>
                </a:solidFill>
                <a:ea typeface="Times New Roman" panose="02020603050405020304" pitchFamily="18" charset="0"/>
                <a:cs typeface="Calibri" panose="020F0502020204030204" pitchFamily="34" charset="0"/>
                <a:sym typeface="Arial"/>
              </a:rPr>
              <a:t>fortalecer el </a:t>
            </a:r>
            <a:r>
              <a:rPr lang="es-ES" sz="1200" kern="0" dirty="0">
                <a:solidFill>
                  <a:srgbClr val="000000"/>
                </a:solidFill>
                <a:ea typeface="Times New Roman" panose="02020603050405020304" pitchFamily="18" charset="0"/>
                <a:cs typeface="Calibri" panose="020F0502020204030204" pitchFamily="34" charset="0"/>
                <a:sym typeface="Arial"/>
              </a:rPr>
              <a:t>marco de políticas públicas de desarrollo rural.</a:t>
            </a:r>
            <a:endParaRPr lang="es-SV" sz="12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3906795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5583" y="404664"/>
            <a:ext cx="7848872" cy="6113725"/>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ECONOMÍA AGROPECUARIA - DGEA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a:t>
            </a:r>
            <a:r>
              <a:rPr lang="es-SV" sz="1400" b="1" kern="0" dirty="0" smtClean="0">
                <a:solidFill>
                  <a:srgbClr val="000000"/>
                </a:solidFill>
                <a:ea typeface="Times New Roman" panose="02020603050405020304" pitchFamily="18" charset="0"/>
                <a:cs typeface="Calibri" panose="020F0502020204030204" pitchFamily="34" charset="0"/>
                <a:sym typeface="Arial"/>
              </a:rPr>
              <a:t>FUNCIONARIO</a:t>
            </a:r>
          </a:p>
          <a:p>
            <a:pPr algn="just">
              <a:lnSpc>
                <a:spcPct val="115000"/>
              </a:lnSpc>
            </a:pPr>
            <a:endParaRPr lang="es-SV" sz="700" kern="0" dirty="0">
              <a:solidFill>
                <a:srgbClr val="000000"/>
              </a:solidFill>
              <a:ea typeface="Times New Roman" panose="02020603050405020304" pitchFamily="18" charset="0"/>
              <a:cs typeface="Times New Roman" panose="02020603050405020304" pitchFamily="18" charset="0"/>
              <a:sym typeface="Arial"/>
            </a:endParaRPr>
          </a:p>
          <a:p>
            <a:pPr marL="285750" indent="-285750" algn="just">
              <a:lnSpc>
                <a:spcPct val="115000"/>
              </a:lnSpc>
              <a:buFont typeface="Arial" panose="020B0604020202020204" pitchFamily="34" charset="0"/>
              <a:buChar char="•"/>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General: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MANUEL ERNESTO SOSA URRUTIA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agosto 2020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la fecha</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p>
          <a:p>
            <a:pPr algn="just">
              <a:lnSpc>
                <a:spcPct val="115000"/>
              </a:lnSpc>
            </a:pP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SV" sz="1400" b="1" kern="0" dirty="0" smtClean="0">
                <a:solidFill>
                  <a:srgbClr val="002060"/>
                </a:solidFill>
                <a:ea typeface="Times New Roman" panose="02020603050405020304" pitchFamily="18" charset="0"/>
                <a:cs typeface="Calibri" panose="020F0502020204030204" pitchFamily="34" charset="0"/>
                <a:sym typeface="Arial"/>
              </a:rPr>
              <a:t>Subdirector: </a:t>
            </a:r>
            <a:r>
              <a:rPr lang="es-SV" sz="1400" b="1" i="1" kern="0" dirty="0" smtClean="0">
                <a:solidFill>
                  <a:srgbClr val="002060"/>
                </a:solidFill>
                <a:ea typeface="Times New Roman" panose="02020603050405020304" pitchFamily="18" charset="0"/>
                <a:cs typeface="Calibri" panose="020F0502020204030204" pitchFamily="34" charset="0"/>
                <a:sym typeface="Arial"/>
              </a:rPr>
              <a:t>Stanley Ernesto Perdomo Zelaya(a partir  de mayo  2021) </a:t>
            </a:r>
            <a:r>
              <a:rPr lang="es-SV" sz="1400" b="1" kern="0" dirty="0">
                <a:solidFill>
                  <a:srgbClr val="002060"/>
                </a:solidFill>
                <a:ea typeface="Times New Roman" panose="02020603050405020304" pitchFamily="18" charset="0"/>
                <a:cs typeface="Calibri" panose="020F0502020204030204" pitchFamily="34" charset="0"/>
                <a:sym typeface="Arial"/>
              </a:rPr>
              <a:t>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endParaRPr lang="es-SV" sz="1400" b="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87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41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Estadísticas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Francisco Márquez Parada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Generar </a:t>
            </a:r>
            <a:r>
              <a:rPr lang="es-SV" sz="1400" kern="0" dirty="0">
                <a:solidFill>
                  <a:srgbClr val="000000"/>
                </a:solidFill>
                <a:ea typeface="Times New Roman" panose="02020603050405020304" pitchFamily="18" charset="0"/>
                <a:cs typeface="Calibri" panose="020F0502020204030204" pitchFamily="34" charset="0"/>
                <a:sym typeface="Arial"/>
              </a:rPr>
              <a:t>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3852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5493" y="836712"/>
            <a:ext cx="7632848" cy="4773614"/>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ECONOMÍA AGROPECUARIA </a:t>
            </a:r>
            <a:r>
              <a:rPr lang="es-SV" sz="1400" b="1" kern="0" dirty="0">
                <a:solidFill>
                  <a:srgbClr val="002060"/>
                </a:solidFill>
                <a:ea typeface="Times New Roman" panose="02020603050405020304" pitchFamily="18" charset="0"/>
                <a:cs typeface="Calibri" panose="020F0502020204030204" pitchFamily="34" charset="0"/>
                <a:sym typeface="Arial"/>
              </a:rPr>
              <a:t>- DGEA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Agronegocios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Beatriz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Alegría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Asociaciones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Carlos Francisco José Rodolfo Hurtado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t>
            </a:r>
            <a:r>
              <a:rPr lang="es-SV" sz="1400" u="sng" kern="0" dirty="0" smtClean="0">
                <a:solidFill>
                  <a:srgbClr val="000000"/>
                </a:solidFill>
                <a:ea typeface="Times New Roman" panose="02020603050405020304" pitchFamily="18" charset="0"/>
                <a:cs typeface="Calibri" panose="020F0502020204030204" pitchFamily="34" charset="0"/>
                <a:sym typeface="Arial"/>
              </a:rPr>
              <a:t>Abastecimiento</a:t>
            </a: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Pendiente de oficializar el nombramiento de la jefatura</a:t>
            </a:r>
            <a:endParaRPr lang="es-SV" sz="1400" b="1" i="1" kern="0" dirty="0">
              <a:solidFill>
                <a:srgbClr val="002060"/>
              </a:solidFill>
              <a:ea typeface="Times New Roman" panose="02020603050405020304" pitchFamily="18" charset="0"/>
              <a:cs typeface="Times New Roman" panose="02020603050405020304" pitchFamily="18"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Incrementar </a:t>
            </a:r>
            <a:r>
              <a:rPr lang="es-SV" sz="1400" kern="0" dirty="0">
                <a:solidFill>
                  <a:srgbClr val="000000"/>
                </a:solidFill>
                <a:ea typeface="Times New Roman" panose="02020603050405020304" pitchFamily="18" charset="0"/>
                <a:cs typeface="Calibri" panose="020F0502020204030204" pitchFamily="34" charset="0"/>
                <a:sym typeface="Arial"/>
              </a:rPr>
              <a:t>la disponibilidad, el acceso y consumo de alimentos a través de la mejora de los sistemas de abastecimiento de insumos agrícolas y granos básicos para las familias, tanto en las zonas urbanas como rurales. </a:t>
            </a:r>
            <a:endParaRPr lang="es-SV" sz="1400" kern="0" dirty="0">
              <a:solidFill>
                <a:srgbClr val="000000"/>
              </a:solidFill>
              <a:latin typeface="Arial"/>
              <a:cs typeface="Arial"/>
              <a:sym typeface="Arial"/>
            </a:endParaRPr>
          </a:p>
        </p:txBody>
      </p:sp>
    </p:spTree>
    <p:extLst>
      <p:ext uri="{BB962C8B-B14F-4D97-AF65-F5344CB8AC3E}">
        <p14:creationId xmlns:p14="http://schemas.microsoft.com/office/powerpoint/2010/main" val="2233839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287524" y="151179"/>
            <a:ext cx="8568952" cy="6594113"/>
          </a:xfrm>
          <a:prstGeom prst="rect">
            <a:avLst/>
          </a:prstGeom>
        </p:spPr>
        <p:txBody>
          <a:bodyPr wrap="square">
            <a:spAutoFit/>
          </a:bodyPr>
          <a:lstStyle/>
          <a:p>
            <a:pPr algn="just"/>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SANIDAD VEGETAL - DGSV </a:t>
            </a:r>
            <a:endParaRPr lang="es-SV" sz="2000" u="sng" kern="0" dirty="0">
              <a:solidFill>
                <a:srgbClr val="00206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Sanidad Vegetal y Animal: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TEODORO GONZALEZ TRUJILLO ( de junio 2021 a la fecha)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el patrimonio agrícola del país, de las plagas que lo afectan, así como garantizar la fitosanidad e inocuidad de alimentos de origen vegetal, para prevenir daños en la salud humana y medio </a:t>
            </a:r>
            <a:r>
              <a:rPr lang="es-SV" sz="1400" kern="0" dirty="0" smtClean="0">
                <a:solidFill>
                  <a:srgbClr val="000000"/>
                </a:solidFill>
                <a:ea typeface="Times New Roman" panose="02020603050405020304" pitchFamily="18" charset="0"/>
                <a:cs typeface="Calibri" panose="020F0502020204030204" pitchFamily="34" charset="0"/>
                <a:sym typeface="Arial"/>
              </a:rPr>
              <a:t>ambiente</a:t>
            </a:r>
          </a:p>
          <a:p>
            <a:pPr algn="just"/>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66 </a:t>
            </a:r>
            <a:r>
              <a:rPr lang="es-SV" sz="1400" kern="0" dirty="0">
                <a:ea typeface="Times New Roman" panose="02020603050405020304" pitchFamily="18" charset="0"/>
                <a:cs typeface="Calibri" panose="020F0502020204030204" pitchFamily="34" charset="0"/>
                <a:sym typeface="Arial"/>
              </a:rPr>
              <a:t>hombres</a:t>
            </a:r>
            <a:endParaRPr lang="es-SV" sz="1400" kern="0" dirty="0">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31 </a:t>
            </a:r>
            <a:r>
              <a:rPr lang="es-SV" sz="1400" kern="0" dirty="0">
                <a:ea typeface="Times New Roman" panose="02020603050405020304" pitchFamily="18" charset="0"/>
                <a:cs typeface="Calibri" panose="020F0502020204030204" pitchFamily="34" charset="0"/>
                <a:sym typeface="Arial"/>
              </a:rPr>
              <a:t>mujeres</a:t>
            </a:r>
            <a:endParaRPr lang="es-SV" sz="1400" kern="0" dirty="0">
              <a:ea typeface="Times New Roman" panose="02020603050405020304" pitchFamily="18" charset="0"/>
              <a:cs typeface="Times New Roman" panose="02020603050405020304" pitchFamily="18" charset="0"/>
              <a:sym typeface="Arial"/>
            </a:endParaRPr>
          </a:p>
          <a:p>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Desarrollar 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endParaRPr lang="es-SV" sz="1050" kern="0" dirty="0">
              <a:solidFill>
                <a:srgbClr val="000000"/>
              </a:solidFill>
              <a:cs typeface="Arial"/>
              <a:sym typeface="Arial"/>
            </a:endParaRPr>
          </a:p>
          <a:p>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a:t>
            </a:r>
          </a:p>
          <a:p>
            <a:r>
              <a:rPr lang="es-SV" sz="1400" b="1" i="1" kern="0" dirty="0">
                <a:solidFill>
                  <a:srgbClr val="002060"/>
                </a:solidFill>
                <a:ea typeface="Times New Roman" panose="02020603050405020304" pitchFamily="18" charset="0"/>
                <a:cs typeface="Calibri" panose="020F0502020204030204" pitchFamily="34" charset="0"/>
                <a:sym typeface="Arial"/>
              </a:rPr>
              <a:t>Jefe Departamento: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Roberto Danilo Escobar Mariona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Desarrollar </a:t>
            </a:r>
            <a:r>
              <a:rPr lang="es-SV" sz="1400" kern="0" dirty="0">
                <a:solidFill>
                  <a:srgbClr val="000000"/>
                </a:solidFill>
                <a:ea typeface="Times New Roman" panose="02020603050405020304" pitchFamily="18" charset="0"/>
                <a:cs typeface="Calibri" panose="020F0502020204030204" pitchFamily="34" charset="0"/>
                <a:sym typeface="Arial"/>
              </a:rPr>
              <a:t>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 </a:t>
            </a:r>
          </a:p>
          <a:p>
            <a:pPr algn="just"/>
            <a:r>
              <a:rPr lang="es-SV" sz="1400" u="sng" kern="0" dirty="0">
                <a:solidFill>
                  <a:srgbClr val="000000"/>
                </a:solidFill>
                <a:ea typeface="Times New Roman" panose="02020603050405020304" pitchFamily="18" charset="0"/>
                <a:cs typeface="Calibri" panose="020F0502020204030204" pitchFamily="34" charset="0"/>
                <a:sym typeface="Arial"/>
              </a:rPr>
              <a:t>Laboratorios de Diagnóstico Vegetal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de Laboratorio: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José Alberto Flores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Chorro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Realizar </a:t>
            </a:r>
            <a:r>
              <a:rPr lang="es-SV" sz="1400" kern="0" dirty="0">
                <a:solidFill>
                  <a:srgbClr val="000000"/>
                </a:solidFill>
                <a:ea typeface="Times New Roman" panose="02020603050405020304" pitchFamily="18" charset="0"/>
                <a:cs typeface="Calibri" panose="020F0502020204030204" pitchFamily="34" charset="0"/>
                <a:sym typeface="Arial"/>
              </a:rPr>
              <a:t>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Tree>
    <p:extLst>
      <p:ext uri="{BB962C8B-B14F-4D97-AF65-F5344CB8AC3E}">
        <p14:creationId xmlns:p14="http://schemas.microsoft.com/office/powerpoint/2010/main" val="482968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6012030"/>
          </a:xfrm>
          <a:prstGeom prst="rect">
            <a:avLst/>
          </a:prstGeom>
          <a:solidFill>
            <a:srgbClr val="FFFFFF"/>
          </a:solidFill>
          <a:ln>
            <a:solidFill>
              <a:srgbClr val="FFFFFF"/>
            </a:solidFill>
          </a:ln>
        </p:spPr>
        <p:txBody>
          <a:bodyPr wrap="square">
            <a:spAutoFit/>
          </a:bodyPr>
          <a:lstStyle/>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r>
              <a:rPr kumimoji="0" lang="es-SV" sz="1600" b="1" i="0" u="none" strike="noStrike" kern="0" cap="none" spc="0" normalizeH="0" baseline="0" noProof="0" dirty="0" smtClean="0">
                <a:ln>
                  <a:noFill/>
                </a:ln>
                <a:solidFill>
                  <a:srgbClr val="000099"/>
                </a:solidFill>
                <a:effectLst/>
                <a:uLnTx/>
                <a:uFillTx/>
                <a:ea typeface="Times New Roman" panose="02020603050405020304" pitchFamily="18" charset="0"/>
                <a:cs typeface="Calibri" panose="020F0502020204030204" pitchFamily="34" charset="0"/>
                <a:sym typeface="Arial"/>
              </a:rPr>
              <a:t>DIRECCIÓN GENERAL DE SANIDAD VEGETAL - DGSV (continuación)</a:t>
            </a:r>
            <a:endPar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05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Laboratorio de Control de Calidad y Análisis de Residuos de Sustancias Químicas y Biológicas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Mercedes Elizabeth Carranza Águila OIRSA </a:t>
            </a:r>
            <a:endParaRPr lang="es-SV" sz="1400" i="1" dirty="0" smtClean="0">
              <a:latin typeface="Calibri" panose="020F0502020204030204" pitchFamily="34" charset="0"/>
              <a:ea typeface="Times New Roman" panose="02020603050405020304" pitchFamily="18" charset="0"/>
              <a:cs typeface="Calibri" panose="020F0502020204030204" pitchFamily="34" charset="0"/>
            </a:endParaRPr>
          </a:p>
          <a:p>
            <a:pPr lvl="0" algn="just">
              <a:lnSpc>
                <a:spcPct val="115000"/>
              </a:lnSpc>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análisis y control de calidad de agroquímicos y sustancias afines de importación exportación y análisis de residuos químicos en productos de origen animal, vegetal, suelo y agua.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Unidad de Análisis de Riesgos y Requisitos Fitosanitarios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rPr>
              <a:t>Jefe de Unidad:</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Luis Ángel Huezo Abarca </a:t>
            </a:r>
            <a:endPar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los estudios de análisis de riesgos de plagas (ARPs), para el establecimiento de los requisitos fitosanitarios que permitan</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Registro y Fiscalización de Insumos Agrícolas</a:t>
            </a:r>
          </a:p>
          <a:p>
            <a:pPr marL="0" marR="0" lvl="0" indent="0" algn="just" defTabSz="914400" eaLnBrk="1" fontAlgn="auto" latinLnBrk="0" hangingPunct="1">
              <a:lnSpc>
                <a:spcPct val="115000"/>
              </a:lnSpc>
              <a:spcBef>
                <a:spcPts val="0"/>
              </a:spcBef>
              <a:spcAft>
                <a:spcPts val="0"/>
              </a:spcAft>
              <a:buClrTx/>
              <a:buSzTx/>
              <a:buFontTx/>
              <a:buNone/>
              <a:tabLst/>
              <a:defRPr/>
            </a:pPr>
            <a:r>
              <a:rPr lang="es-SV" sz="1400" b="1" i="1" kern="0" noProof="0" dirty="0" smtClean="0">
                <a:solidFill>
                  <a:srgbClr val="002060"/>
                </a:solidFill>
                <a:ea typeface="Times New Roman" panose="02020603050405020304" pitchFamily="18" charset="0"/>
                <a:cs typeface="Times New Roman" panose="02020603050405020304" pitchFamily="18" charset="0"/>
                <a:sym typeface="Arial"/>
              </a:rPr>
              <a:t>Jefe de división: José Roberto Cabrera Cuellar </a:t>
            </a:r>
            <a:endParaRPr kumimoji="0" lang="es-SV" sz="1400" b="1" i="1" strike="noStrike" kern="0" cap="none" spc="0" normalizeH="0" baseline="0" noProof="0" dirty="0" smtClean="0">
              <a:ln>
                <a:noFill/>
              </a:ln>
              <a:solidFill>
                <a:srgbClr val="00206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Vigilancia y Certificación de Producción Agrícola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Douglas Arsenio Navarro Montes</a:t>
            </a:r>
            <a:endPar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9129753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404664"/>
            <a:ext cx="8640960" cy="5790816"/>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 -DGFCR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Ordenamiento Forestal Cuencas y </a:t>
            </a:r>
            <a:r>
              <a:rPr lang="es-SV" sz="1600" kern="0" dirty="0" smtClean="0">
                <a:solidFill>
                  <a:srgbClr val="000000"/>
                </a:solidFill>
                <a:ea typeface="Times New Roman" panose="02020603050405020304" pitchFamily="18" charset="0"/>
                <a:cs typeface="Calibri" panose="020F0502020204030204" pitchFamily="34" charset="0"/>
                <a:sym typeface="Arial"/>
              </a:rPr>
              <a:t>Riego:</a:t>
            </a:r>
            <a:r>
              <a:rPr lang="es-SV" sz="1600" b="1"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GEOSVANY YURIET OLIVA ARIAS (de mayo 2021 a la fecha)</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94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37 </a:t>
            </a:r>
            <a:r>
              <a:rPr lang="es-SV" sz="1600" kern="0" dirty="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AREAS </a:t>
            </a:r>
            <a:r>
              <a:rPr lang="es-SV" sz="1600" b="1" kern="0" dirty="0">
                <a:solidFill>
                  <a:srgbClr val="000000"/>
                </a:solidFill>
                <a:ea typeface="Times New Roman" panose="02020603050405020304" pitchFamily="18" charset="0"/>
                <a:cs typeface="Calibri" panose="020F0502020204030204" pitchFamily="34" charset="0"/>
                <a:sym typeface="Arial"/>
              </a:rPr>
              <a:t>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Asesoría Jurídica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Departamento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Nerea </a:t>
            </a:r>
            <a:r>
              <a:rPr lang="es-SV" sz="16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Libeth</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Asesorar </a:t>
            </a:r>
            <a:r>
              <a:rPr lang="es-SV" sz="1600" kern="0" dirty="0">
                <a:solidFill>
                  <a:srgbClr val="000000"/>
                </a:solidFill>
                <a:ea typeface="Times New Roman" panose="02020603050405020304" pitchFamily="18" charset="0"/>
                <a:cs typeface="Calibri" panose="020F0502020204030204" pitchFamily="34" charset="0"/>
                <a:sym typeface="Arial"/>
              </a:rPr>
              <a:t>a la Dirección General, y a sus unidades organizativas, en la interpretación y aplicación de la legislación aplicable al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96977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692696"/>
            <a:ext cx="8352928" cy="4536627"/>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a:t>
            </a:r>
            <a:r>
              <a:rPr lang="es-SV" b="1" kern="0" dirty="0" smtClean="0">
                <a:solidFill>
                  <a:srgbClr val="002060"/>
                </a:solidFill>
                <a:ea typeface="Times New Roman" panose="02020603050405020304" pitchFamily="18" charset="0"/>
                <a:cs typeface="Calibri" panose="020F0502020204030204" pitchFamily="34" charset="0"/>
                <a:sym typeface="Arial"/>
              </a:rPr>
              <a:t>RIEGO–DGFCR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4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kern="0" dirty="0" smtClean="0">
                <a:solidFill>
                  <a:srgbClr val="002060"/>
                </a:solidFill>
                <a:ea typeface="Times New Roman" panose="02020603050405020304" pitchFamily="18" charset="0"/>
                <a:cs typeface="Calibri" panose="020F0502020204030204" pitchFamily="34" charset="0"/>
                <a:sym typeface="Arial"/>
              </a:rPr>
              <a:t>Departamento:</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Willians</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Alfredo Vásquez Osorio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a la Dirección General, y sus unidades organizativas en la formulación de planes, programas y proyectos; así como en el seguimiento y evaluación de los mismos, en coordinación con la Oficina de Políticas y Planificación Sectorial (OPPS)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Riego y Drenaje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Nora del Carmen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Morataya</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Barquero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el desarrollo de proyectos que fomenten la agricultura bajo riego, realizando obras complementarias de drenaje, control de inundaciones y protección de </a:t>
            </a:r>
            <a:r>
              <a:rPr lang="es-SV" sz="1400" kern="0" dirty="0" smtClean="0">
                <a:solidFill>
                  <a:srgbClr val="000000"/>
                </a:solidFill>
                <a:ea typeface="Times New Roman" panose="02020603050405020304" pitchFamily="18" charset="0"/>
                <a:cs typeface="Calibri" panose="020F0502020204030204" pitchFamily="34" charset="0"/>
                <a:sym typeface="Arial"/>
              </a:rPr>
              <a:t>áreas</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Área de Gestión  de  Agua  y Tecnología  de Riego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Elmer Wilber Alfonzo </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gestiones de agua con fines de riego y tecnología de riego; Apoyo  Asociaciones  de regantes, Distritos de Riego, Municipalidades e Instituciones gubernamentales.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85696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9"/>
            <a:ext cx="8568952" cy="658642"/>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a:t>
            </a:r>
            <a:r>
              <a:rPr lang="es-SV" b="1" kern="0" dirty="0" err="1">
                <a:solidFill>
                  <a:srgbClr val="002060"/>
                </a:solidFill>
                <a:ea typeface="Times New Roman" panose="02020603050405020304" pitchFamily="18" charset="0"/>
                <a:cs typeface="Calibri" panose="020F0502020204030204" pitchFamily="34" charset="0"/>
                <a:sym typeface="Arial"/>
              </a:rPr>
              <a:t>DGFCR</a:t>
            </a:r>
            <a:r>
              <a:rPr lang="es-SV" b="1" kern="0" dirty="0">
                <a:solidFill>
                  <a:srgbClr val="002060"/>
                </a:solidFill>
                <a:ea typeface="Times New Roman" panose="02020603050405020304" pitchFamily="18" charset="0"/>
                <a:cs typeface="Calibri" panose="020F0502020204030204" pitchFamily="34" charset="0"/>
                <a:sym typeface="Arial"/>
              </a:rPr>
              <a:t> </a:t>
            </a:r>
            <a:r>
              <a:rPr lang="es-SV" sz="1400" b="1" kern="0" dirty="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a:solidFill>
                <a:srgbClr val="002060"/>
              </a:solidFill>
              <a:ea typeface="Times New Roman" panose="02020603050405020304" pitchFamily="18" charset="0"/>
              <a:cs typeface="Calibri" panose="020F0502020204030204" pitchFamily="34" charset="0"/>
              <a:sym typeface="Arial"/>
            </a:endParaRPr>
          </a:p>
        </p:txBody>
      </p:sp>
      <p:sp>
        <p:nvSpPr>
          <p:cNvPr id="3" name="2 Rectángulo"/>
          <p:cNvSpPr/>
          <p:nvPr/>
        </p:nvSpPr>
        <p:spPr>
          <a:xfrm>
            <a:off x="395536" y="1196752"/>
            <a:ext cx="8424936" cy="4616648"/>
          </a:xfrm>
          <a:prstGeom prst="rect">
            <a:avLst/>
          </a:prstGeom>
        </p:spPr>
        <p:txBody>
          <a:bodyPr wrap="square">
            <a:spAutoFit/>
          </a:bodyPr>
          <a:lstStyle/>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Cambio Climático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Julio Alberto Olano Noyola</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Área de Mitigación y Adaptación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Rafael Eduardo Rubio Fabián</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Jaime Alexander Aguilar Segura</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Contribuir al desarrollo sostenible del país, a través del ordenamiento y promoción del aprovechamiento sostenible de los recursos forestales</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endParaRPr lang="es-ES" sz="1400" kern="0" dirty="0">
              <a:solidFill>
                <a:srgbClr val="000000"/>
              </a:solidFill>
              <a:ea typeface="Times New Roman" panose="02020603050405020304" pitchFamily="18" charset="0"/>
              <a:cs typeface="Calibri" panose="020F0502020204030204" pitchFamily="34" charset="0"/>
              <a:sym typeface="Arial"/>
            </a:endParaRPr>
          </a:p>
          <a:p>
            <a:pPr algn="just"/>
            <a:r>
              <a:rPr lang="es-ES" sz="1400" u="sng" kern="0" dirty="0" smtClean="0">
                <a:solidFill>
                  <a:srgbClr val="000000"/>
                </a:solidFill>
                <a:ea typeface="Times New Roman" panose="02020603050405020304" pitchFamily="18" charset="0"/>
                <a:cs typeface="Times New Roman" panose="02020603050405020304" pitchFamily="18" charset="0"/>
                <a:sym typeface="Arial"/>
              </a:rPr>
              <a:t>Área de Recursos Forestales</a:t>
            </a:r>
            <a:endParaRPr lang="es-ES" sz="1400" u="sng"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a:solidFill>
                  <a:srgbClr val="000000"/>
                </a:solidFill>
                <a:ea typeface="Times New Roman" panose="02020603050405020304" pitchFamily="18" charset="0"/>
                <a:cs typeface="Times New Roman" panose="02020603050405020304" pitchFamily="18" charset="0"/>
                <a:sym typeface="Arial"/>
              </a:rPr>
              <a:t>Coordinador Área Recursos </a:t>
            </a:r>
            <a:r>
              <a:rPr lang="es-ES" sz="1400" kern="0" dirty="0" smtClean="0">
                <a:solidFill>
                  <a:srgbClr val="000000"/>
                </a:solidFill>
                <a:ea typeface="Times New Roman" panose="02020603050405020304" pitchFamily="18" charset="0"/>
                <a:cs typeface="Times New Roman" panose="02020603050405020304" pitchFamily="18" charset="0"/>
                <a:sym typeface="Arial"/>
              </a:rPr>
              <a:t>Forestales: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Amílcar Antonio López Melara</a:t>
            </a:r>
          </a:p>
          <a:p>
            <a:pPr algn="just"/>
            <a:r>
              <a:rPr lang="es-ES" sz="1400" kern="0" dirty="0" smtClean="0">
                <a:solidFill>
                  <a:srgbClr val="000000"/>
                </a:solidFill>
                <a:ea typeface="Times New Roman" panose="02020603050405020304" pitchFamily="18" charset="0"/>
                <a:cs typeface="Times New Roman" panose="02020603050405020304" pitchFamily="18" charset="0"/>
                <a:sym typeface="Arial"/>
              </a:rPr>
              <a:t>Elaboración de </a:t>
            </a:r>
            <a:r>
              <a:rPr lang="es-ES" sz="1400" kern="0" dirty="0">
                <a:solidFill>
                  <a:srgbClr val="000000"/>
                </a:solidFill>
                <a:ea typeface="Times New Roman" panose="02020603050405020304" pitchFamily="18" charset="0"/>
                <a:cs typeface="Times New Roman" panose="02020603050405020304" pitchFamily="18" charset="0"/>
                <a:sym typeface="Arial"/>
              </a:rPr>
              <a:t>perfiles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coordinación </a:t>
            </a:r>
            <a:r>
              <a:rPr lang="es-ES" sz="1400" kern="0" dirty="0">
                <a:solidFill>
                  <a:srgbClr val="000000"/>
                </a:solidFill>
                <a:ea typeface="Times New Roman" panose="02020603050405020304" pitchFamily="18" charset="0"/>
                <a:cs typeface="Times New Roman" panose="02020603050405020304" pitchFamily="18" charset="0"/>
                <a:sym typeface="Arial"/>
              </a:rPr>
              <a:t>y/o administración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Elaboración </a:t>
            </a:r>
            <a:r>
              <a:rPr lang="es-ES" sz="1400" kern="0" dirty="0">
                <a:solidFill>
                  <a:srgbClr val="000000"/>
                </a:solidFill>
                <a:ea typeface="Times New Roman" panose="02020603050405020304" pitchFamily="18" charset="0"/>
                <a:cs typeface="Times New Roman" panose="02020603050405020304" pitchFamily="18" charset="0"/>
                <a:sym typeface="Arial"/>
              </a:rPr>
              <a:t>de instructivos forestales en base a la ley forestal y su </a:t>
            </a:r>
            <a:r>
              <a:rPr lang="es-ES" sz="1400" kern="0" dirty="0" smtClean="0">
                <a:solidFill>
                  <a:srgbClr val="000000"/>
                </a:solidFill>
                <a:ea typeface="Times New Roman" panose="02020603050405020304" pitchFamily="18" charset="0"/>
                <a:cs typeface="Times New Roman" panose="02020603050405020304" pitchFamily="18" charset="0"/>
                <a:sym typeface="Arial"/>
              </a:rPr>
              <a:t>reglamento, apoyo en registro forestal, impartir </a:t>
            </a:r>
            <a:r>
              <a:rPr lang="es-ES" sz="1400" kern="0" dirty="0">
                <a:solidFill>
                  <a:srgbClr val="000000"/>
                </a:solidFill>
                <a:ea typeface="Times New Roman" panose="02020603050405020304" pitchFamily="18" charset="0"/>
                <a:cs typeface="Times New Roman" panose="02020603050405020304" pitchFamily="18" charset="0"/>
                <a:sym typeface="Arial"/>
              </a:rPr>
              <a:t>capacitaciones en la temática </a:t>
            </a:r>
            <a:r>
              <a:rPr lang="es-ES" sz="1400" kern="0" dirty="0" smtClean="0">
                <a:solidFill>
                  <a:srgbClr val="000000"/>
                </a:solidFill>
                <a:ea typeface="Times New Roman" panose="02020603050405020304" pitchFamily="18" charset="0"/>
                <a:cs typeface="Times New Roman" panose="02020603050405020304" pitchFamily="18" charset="0"/>
                <a:sym typeface="Arial"/>
              </a:rPr>
              <a:t>forestal, apoyo en la </a:t>
            </a:r>
            <a:r>
              <a:rPr lang="es-ES" sz="1400" kern="0" dirty="0">
                <a:solidFill>
                  <a:srgbClr val="000000"/>
                </a:solidFill>
                <a:ea typeface="Times New Roman" panose="02020603050405020304" pitchFamily="18" charset="0"/>
                <a:cs typeface="Times New Roman" panose="02020603050405020304" pitchFamily="18" charset="0"/>
                <a:sym typeface="Arial"/>
              </a:rPr>
              <a:t>ejecución de proyectos, planes y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programas, asistencia técnica, peritajes forestales, y en </a:t>
            </a:r>
            <a:r>
              <a:rPr lang="es-ES" sz="1400" kern="0" dirty="0">
                <a:solidFill>
                  <a:srgbClr val="000000"/>
                </a:solidFill>
                <a:ea typeface="Times New Roman" panose="02020603050405020304" pitchFamily="18" charset="0"/>
                <a:cs typeface="Times New Roman" panose="02020603050405020304" pitchFamily="18" charset="0"/>
                <a:sym typeface="Arial"/>
              </a:rPr>
              <a:t>procesos administrativos</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05516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71600" y="1124744"/>
            <a:ext cx="7200800" cy="4552015"/>
          </a:xfrm>
          <a:prstGeom prst="rect">
            <a:avLst/>
          </a:prstGeom>
        </p:spPr>
        <p:txBody>
          <a:bodyPr wrap="square">
            <a:spAutoFit/>
          </a:bodyPr>
          <a:lstStyle/>
          <a:p>
            <a:pPr lvl="0" algn="ctr">
              <a:lnSpc>
                <a:spcPct val="115000"/>
              </a:lnSpc>
            </a:pPr>
            <a:r>
              <a:rPr lang="es-SV"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DESPACHO MINISTERIAL </a:t>
            </a:r>
            <a:endParaRPr lang="es-SV"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lvl="0" algn="ctr">
              <a:lnSpc>
                <a:spcPct val="115000"/>
              </a:lnSpc>
            </a:pP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Ministro y Viceministro) </a:t>
            </a:r>
            <a:endParaRPr lang="es-SV" sz="16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LIC. DAVID JOSUE MARTINEZ PANAMEÑO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abril de 2021)</a:t>
            </a: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	</a:t>
            </a: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Viceministro: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ING. </a:t>
            </a:r>
            <a:r>
              <a:rPr lang="es-SV" sz="1400"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rPr>
              <a:t>LILY PACAS DE  BOLAÑOS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Junio  2021)</a:t>
            </a:r>
            <a:endParaRPr lang="es-SV" sz="1200"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11 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6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5207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60648"/>
            <a:ext cx="8460940" cy="6127062"/>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a:t>
            </a:r>
            <a:r>
              <a:rPr lang="es-SV" sz="1600" kern="0" dirty="0" smtClean="0">
                <a:solidFill>
                  <a:srgbClr val="000000"/>
                </a:solidFill>
                <a:ea typeface="Times New Roman" panose="02020603050405020304" pitchFamily="18" charset="0"/>
                <a:cs typeface="Calibri" panose="020F0502020204030204" pitchFamily="34" charset="0"/>
                <a:sym typeface="Arial"/>
              </a:rPr>
              <a:t>CENDEPESCA:</a:t>
            </a:r>
            <a:r>
              <a:rPr lang="es-SV" sz="1600" b="1" dirty="0" smtClean="0">
                <a:latin typeface="Calibri" panose="020F0502020204030204" pitchFamily="34" charset="0"/>
                <a:ea typeface="Times New Roman" panose="02020603050405020304" pitchFamily="18" charset="0"/>
                <a:cs typeface="Calibri" panose="020F0502020204030204" pitchFamily="34" charset="0"/>
              </a:rPr>
              <a:t> CARLOS FRANCISCO SACA MENA( a partir de mayo 2021)</a:t>
            </a:r>
            <a:endParaRPr lang="es-SV" sz="1600" i="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Regular </a:t>
            </a:r>
            <a:r>
              <a:rPr lang="es-SV" sz="1600" kern="0" dirty="0">
                <a:solidFill>
                  <a:srgbClr val="000000"/>
                </a:solidFill>
                <a:ea typeface="Times New Roman" panose="02020603050405020304" pitchFamily="18" charset="0"/>
                <a:cs typeface="Calibri" panose="020F0502020204030204" pitchFamily="34" charset="0"/>
                <a:sym typeface="Arial"/>
              </a:rPr>
              <a:t>la ordenación y promoción de las actividades de pesca y acuicultura, asegurando la conservación y el desarrollo sostenible de los recursos hidrobiológicos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74 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28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a:t>
            </a:r>
            <a:r>
              <a:rPr lang="es-SV" sz="16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endParaRPr lang="es-SV" sz="5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2060"/>
                </a:solidFill>
                <a:ea typeface="Times New Roman" panose="02020603050405020304" pitchFamily="18" charset="0"/>
                <a:cs typeface="Calibri" panose="020F0502020204030204" pitchFamily="34" charset="0"/>
                <a:sym typeface="Arial"/>
              </a:rPr>
              <a:t>Jefe Departamento Jurídico: </a:t>
            </a:r>
            <a:r>
              <a:rPr lang="es-SV" sz="1600" b="1" i="1" kern="0" dirty="0" smtClean="0">
                <a:solidFill>
                  <a:srgbClr val="002060"/>
                </a:solidFill>
                <a:ea typeface="Times New Roman" panose="02020603050405020304" pitchFamily="18" charset="0"/>
                <a:cs typeface="Calibri" panose="020F0502020204030204" pitchFamily="34" charset="0"/>
                <a:sym typeface="Arial"/>
              </a:rPr>
              <a:t>Pendiente </a:t>
            </a:r>
            <a:r>
              <a:rPr lang="es-SV" sz="1600" b="1" i="1" kern="0" dirty="0">
                <a:solidFill>
                  <a:srgbClr val="002060"/>
                </a:solidFill>
                <a:ea typeface="Times New Roman" panose="02020603050405020304" pitchFamily="18" charset="0"/>
                <a:cs typeface="Calibri" panose="020F0502020204030204" pitchFamily="34" charset="0"/>
                <a:sym typeface="Arial"/>
              </a:rPr>
              <a:t>oficializar la </a:t>
            </a:r>
            <a:r>
              <a:rPr lang="es-SV" sz="1600" b="1" i="1" kern="0" dirty="0" smtClean="0">
                <a:solidFill>
                  <a:srgbClr val="002060"/>
                </a:solidFill>
                <a:ea typeface="Times New Roman" panose="02020603050405020304" pitchFamily="18" charset="0"/>
                <a:cs typeface="Calibri" panose="020F0502020204030204" pitchFamily="34" charset="0"/>
                <a:sym typeface="Arial"/>
              </a:rPr>
              <a:t>coordinación</a:t>
            </a:r>
            <a:endParaRPr lang="es-SV" sz="1600" b="1" i="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Brindar asesoría jurídica a fin de garantizar la aplicación de una actualización y aplicación de los instrumentos legales que dan el soporte a su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2060"/>
                </a:solidFill>
                <a:ea typeface="Times New Roman" panose="02020603050405020304" pitchFamily="18" charset="0"/>
                <a:cs typeface="Calibri" panose="020F0502020204030204" pitchFamily="34" charset="0"/>
                <a:sym typeface="Arial"/>
              </a:rPr>
              <a:t>Jefe </a:t>
            </a:r>
            <a:r>
              <a:rPr lang="es-SV" sz="1600" kern="0" dirty="0" smtClean="0">
                <a:solidFill>
                  <a:srgbClr val="002060"/>
                </a:solidFill>
                <a:ea typeface="Times New Roman" panose="02020603050405020304" pitchFamily="18" charset="0"/>
                <a:cs typeface="Calibri" panose="020F0502020204030204" pitchFamily="34" charset="0"/>
                <a:sym typeface="Arial"/>
              </a:rPr>
              <a:t>Departamento: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Pendiente de nombramiento</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al logro de los objetivos institucionales, a través de la planificación estratégica y asesoría técnica operativa.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594974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6180153"/>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u="sng" kern="0" dirty="0">
                <a:solidFill>
                  <a:srgbClr val="000000"/>
                </a:solidFill>
                <a:ea typeface="Times New Roman" panose="02020603050405020304" pitchFamily="18" charset="0"/>
                <a:cs typeface="Calibri" panose="020F0502020204030204" pitchFamily="34" charset="0"/>
                <a:sym typeface="Arial"/>
              </a:rPr>
              <a:t>de Estadísticas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a:t>
            </a:r>
            <a:r>
              <a:rPr lang="es-SV" sz="1200" b="1" i="1" kern="0" dirty="0" smtClean="0">
                <a:solidFill>
                  <a:srgbClr val="002060"/>
                </a:solidFill>
                <a:ea typeface="Times New Roman" panose="02020603050405020304" pitchFamily="18" charset="0"/>
                <a:cs typeface="Calibri" panose="020F0502020204030204" pitchFamily="34" charset="0"/>
                <a:sym typeface="Arial"/>
              </a:rPr>
              <a:t>Departamento: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Cecilia Guadalupe Aguillón</a:t>
            </a:r>
            <a:endParaRPr lang="es-SV" sz="1200" b="1" i="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Investigar y desarrollar registros estadísticos sobre las actividades de la División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a:t>
            </a:r>
            <a:r>
              <a:rPr lang="es-SV" sz="1200" u="sng" kern="0" dirty="0" smtClean="0">
                <a:solidFill>
                  <a:srgbClr val="000000"/>
                </a:solidFill>
                <a:ea typeface="Times New Roman" panose="02020603050405020304" pitchFamily="18" charset="0"/>
                <a:cs typeface="Calibri" panose="020F0502020204030204" pitchFamily="34" charset="0"/>
                <a:sym typeface="Arial"/>
              </a:rPr>
              <a:t>Investigación Pesquera 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Ana Marlene Galdámez de Arévalo </a:t>
            </a:r>
            <a:endParaRPr lang="es-SV" sz="12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Planificar</a:t>
            </a:r>
            <a:r>
              <a:rPr lang="es-SV" sz="1200" kern="0" dirty="0">
                <a:solidFill>
                  <a:srgbClr val="000000"/>
                </a:solidFill>
                <a:ea typeface="Times New Roman" panose="02020603050405020304" pitchFamily="18" charset="0"/>
                <a:cs typeface="Calibri" panose="020F0502020204030204" pitchFamily="34" charset="0"/>
                <a:sym typeface="Arial"/>
              </a:rPr>
              <a:t>, orientar y coordinar con las Oficinas Zonales, el desarrollo de la investigación científica y estudios técnicos que contribuyan a lograr la sostenibilidad y mejor aprovechamiento de los recursos hidrobiológicos</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u="sng" kern="0" dirty="0" smtClean="0">
                <a:solidFill>
                  <a:srgbClr val="000000"/>
                </a:solidFill>
                <a:ea typeface="Times New Roman" panose="02020603050405020304" pitchFamily="18" charset="0"/>
                <a:cs typeface="Calibri" panose="020F0502020204030204" pitchFamily="34" charset="0"/>
                <a:sym typeface="Arial"/>
              </a:rPr>
              <a:t>Departamento Investigación Pesquera y Acuícola</a:t>
            </a:r>
          </a:p>
          <a:p>
            <a:pPr algn="just">
              <a:lnSpc>
                <a:spcPct val="115000"/>
              </a:lnSpc>
            </a:pPr>
            <a:r>
              <a:rPr lang="es-ES" sz="1200" b="1" i="1" kern="0" dirty="0" smtClean="0">
                <a:solidFill>
                  <a:srgbClr val="002060"/>
                </a:solidFill>
                <a:ea typeface="Times New Roman" panose="02020603050405020304" pitchFamily="18" charset="0"/>
                <a:cs typeface="Calibri" panose="020F0502020204030204" pitchFamily="34" charset="0"/>
                <a:sym typeface="Arial"/>
              </a:rPr>
              <a:t>Jefe Departamento: </a:t>
            </a:r>
            <a:r>
              <a:rPr lang="es-ES"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Diana Elizabeth </a:t>
            </a:r>
            <a:r>
              <a:rPr lang="es-ES" sz="12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Barahona</a:t>
            </a:r>
            <a:endParaRPr lang="es-ES" sz="12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Dirigir y Ejecutar investigaciones pesqueras para recomendar medidas de administración y ordenación pesquera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Administración </a:t>
            </a:r>
            <a:r>
              <a:rPr lang="es-SV" sz="1200" u="sng" kern="0" dirty="0" smtClean="0">
                <a:solidFill>
                  <a:srgbClr val="000000"/>
                </a:solidFill>
                <a:ea typeface="Times New Roman" panose="02020603050405020304" pitchFamily="18" charset="0"/>
                <a:cs typeface="Calibri" panose="020F0502020204030204" pitchFamily="34" charset="0"/>
                <a:sym typeface="Arial"/>
              </a:rPr>
              <a:t>y Ordenación Pesquera </a:t>
            </a:r>
            <a:r>
              <a:rPr lang="es-SV" sz="1200" u="sng" kern="0" dirty="0">
                <a:solidFill>
                  <a:srgbClr val="000000"/>
                </a:solidFill>
                <a:ea typeface="Times New Roman" panose="02020603050405020304" pitchFamily="18" charset="0"/>
                <a:cs typeface="Calibri" panose="020F0502020204030204" pitchFamily="34" charset="0"/>
                <a:sym typeface="Arial"/>
              </a:rPr>
              <a:t>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de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Numa Rafael Hernández Rodríguez</a:t>
            </a:r>
            <a:endParaRPr lang="es-SV" sz="12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Planificar</a:t>
            </a:r>
            <a:r>
              <a:rPr lang="es-ES" sz="1200" kern="0" dirty="0">
                <a:solidFill>
                  <a:srgbClr val="000000"/>
                </a:solidFill>
                <a:ea typeface="Times New Roman" panose="02020603050405020304" pitchFamily="18" charset="0"/>
                <a:cs typeface="Calibri" panose="020F0502020204030204" pitchFamily="34" charset="0"/>
                <a:sym typeface="Arial"/>
              </a:rPr>
              <a:t>,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kern="0" dirty="0" smtClean="0">
                <a:solidFill>
                  <a:srgbClr val="000000"/>
                </a:solidFill>
                <a:ea typeface="Times New Roman" panose="02020603050405020304" pitchFamily="18" charset="0"/>
                <a:cs typeface="Calibri" panose="020F0502020204030204" pitchFamily="34" charset="0"/>
                <a:sym typeface="Arial"/>
              </a:rPr>
              <a:t>.</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Fomento y Desarrollo Pesquero y Acuicultura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a:t>
            </a:r>
            <a:r>
              <a:rPr lang="es-SV" sz="12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Pacheco</a:t>
            </a:r>
            <a:endParaRPr lang="es-SV" sz="1200"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kern="0" dirty="0" smtClean="0">
                <a:solidFill>
                  <a:srgbClr val="000000"/>
                </a:solidFill>
                <a:ea typeface="Times New Roman" panose="02020603050405020304" pitchFamily="18" charset="0"/>
                <a:cs typeface="Calibri" panose="020F0502020204030204" pitchFamily="34" charset="0"/>
                <a:sym typeface="Arial"/>
              </a:rPr>
              <a:t>productores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29336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3419398"/>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de Administración Pesquera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Romeo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Guerrero</a:t>
            </a:r>
            <a:endParaRPr lang="es-ES" sz="1600" b="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Orientar </a:t>
            </a:r>
            <a:r>
              <a:rPr lang="es-ES" sz="1600" kern="0" dirty="0">
                <a:solidFill>
                  <a:srgbClr val="000000"/>
                </a:solidFill>
                <a:ea typeface="Times New Roman" panose="02020603050405020304" pitchFamily="18" charset="0"/>
                <a:cs typeface="Calibri" panose="020F0502020204030204" pitchFamily="34" charset="0"/>
                <a:sym typeface="Arial"/>
              </a:rPr>
              <a:t>el cumplimiento de las normativas relacionadas con las actividades pesqueras y la acuicultura</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a:solidFill>
                  <a:srgbClr val="000000"/>
                </a:solidFill>
                <a:ea typeface="Times New Roman" panose="02020603050405020304" pitchFamily="18" charset="0"/>
                <a:cs typeface="Calibri" panose="020F0502020204030204" pitchFamily="34" charset="0"/>
                <a:sym typeface="Arial"/>
              </a:rPr>
              <a:t>Departamento de Ordenación de la División de Administración y </a:t>
            </a:r>
            <a:r>
              <a:rPr lang="es-ES" sz="1600" u="sng" kern="0" dirty="0" smtClean="0">
                <a:solidFill>
                  <a:srgbClr val="000000"/>
                </a:solidFill>
                <a:ea typeface="Times New Roman" panose="02020603050405020304" pitchFamily="18" charset="0"/>
                <a:cs typeface="Calibri" panose="020F0502020204030204" pitchFamily="34" charset="0"/>
                <a:sym typeface="Arial"/>
              </a:rPr>
              <a:t>Ordenación</a:t>
            </a:r>
          </a:p>
          <a:p>
            <a:pPr algn="just">
              <a:lnSpc>
                <a:spcPct val="115000"/>
              </a:lnSpc>
            </a:pP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Jazmín </a:t>
            </a:r>
            <a:r>
              <a:rPr lang="es-ES" sz="16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Ercilia</a:t>
            </a: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Cárdenas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España</a:t>
            </a:r>
            <a:endParaRPr lang="es-ES"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Coordinar </a:t>
            </a:r>
            <a:r>
              <a:rPr lang="es-ES" sz="1600" kern="0" dirty="0">
                <a:solidFill>
                  <a:srgbClr val="000000"/>
                </a:solidFill>
                <a:ea typeface="Times New Roman" panose="02020603050405020304" pitchFamily="18" charset="0"/>
                <a:cs typeface="Calibri" panose="020F0502020204030204" pitchFamily="34" charset="0"/>
                <a:sym typeface="Arial"/>
              </a:rPr>
              <a:t>la aplicación de la legislación pesquera y acuícola nacional e internacional y demás</a:t>
            </a:r>
          </a:p>
          <a:p>
            <a:pPr algn="just">
              <a:lnSpc>
                <a:spcPct val="115000"/>
              </a:lnSpc>
            </a:pPr>
            <a:r>
              <a:rPr lang="es-ES" sz="1600" kern="0" dirty="0">
                <a:solidFill>
                  <a:srgbClr val="000000"/>
                </a:solidFill>
                <a:ea typeface="Times New Roman" panose="02020603050405020304" pitchFamily="18" charset="0"/>
                <a:cs typeface="Calibri" panose="020F0502020204030204" pitchFamily="34" charset="0"/>
                <a:sym typeface="Arial"/>
              </a:rPr>
              <a:t>normas aplicables, con el apoyo de otras instituciones vinculadas al quehacer.</a:t>
            </a:r>
          </a:p>
        </p:txBody>
      </p:sp>
    </p:spTree>
    <p:extLst>
      <p:ext uri="{BB962C8B-B14F-4D97-AF65-F5344CB8AC3E}">
        <p14:creationId xmlns:p14="http://schemas.microsoft.com/office/powerpoint/2010/main" val="2948499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467544" y="184778"/>
            <a:ext cx="8208912" cy="6429965"/>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GANADERÍA - DGG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Ganadería</a:t>
            </a:r>
            <a:r>
              <a:rPr lang="es-SV" sz="1400" kern="0" dirty="0" smtClean="0">
                <a:solidFill>
                  <a:srgbClr val="000000"/>
                </a:solidFill>
                <a:ea typeface="Times New Roman" panose="02020603050405020304" pitchFamily="18" charset="0"/>
                <a:cs typeface="Calibri" panose="020F0502020204030204" pitchFamily="34" charset="0"/>
                <a:sym typeface="Arial"/>
              </a:rPr>
              <a:t>:</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EVA MARÍA DÍAZ (A PARTIR DE JULIO DE 2021)</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Promover y fomentar la producción y productividad de la ganadería; proteger la salud animal y contribuir a la salud pública a través del control higiénico sanitario de los alimentos de origen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171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77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Atención CITES </a:t>
            </a:r>
            <a:r>
              <a:rPr lang="es-SV" sz="1400" u="sng" kern="0" dirty="0" smtClean="0">
                <a:solidFill>
                  <a:srgbClr val="000000"/>
                </a:solidFill>
                <a:ea typeface="Times New Roman" panose="02020603050405020304" pitchFamily="18" charset="0"/>
                <a:cs typeface="Calibri" panose="020F0502020204030204" pitchFamily="34" charset="0"/>
                <a:sym typeface="Arial"/>
              </a:rPr>
              <a:t>FLORA y FAUNA</a:t>
            </a: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CITES: </a:t>
            </a:r>
            <a:r>
              <a:rPr lang="es-SV" sz="1400" b="1" i="1" dirty="0" err="1"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Stephany</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Isabel López Claros</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Velar </a:t>
            </a:r>
            <a:r>
              <a:rPr lang="es-SV" sz="1400" kern="0" dirty="0">
                <a:solidFill>
                  <a:srgbClr val="000000"/>
                </a:solidFill>
                <a:ea typeface="Times New Roman" panose="02020603050405020304" pitchFamily="18" charset="0"/>
                <a:cs typeface="Calibri" panose="020F0502020204030204" pitchFamily="34" charset="0"/>
                <a:sym typeface="Arial"/>
              </a:rPr>
              <a:t>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u="sng" kern="0" dirty="0">
                <a:solidFill>
                  <a:srgbClr val="000000"/>
                </a:solidFill>
                <a:latin typeface="Arial"/>
                <a:cs typeface="Arial"/>
                <a:sym typeface="Arial"/>
              </a:rPr>
              <a:t>Departamento de Planificación</a:t>
            </a:r>
            <a:endParaRPr lang="es-SV" sz="1400" kern="0" dirty="0">
              <a:solidFill>
                <a:srgbClr val="000000"/>
              </a:solidFill>
              <a:latin typeface="Arial"/>
              <a:cs typeface="Arial"/>
              <a:sym typeface="Arial"/>
            </a:endParaRPr>
          </a:p>
          <a:p>
            <a:pPr algn="just"/>
            <a:r>
              <a:rPr lang="es-ES" sz="1400" b="1" i="1" kern="0" dirty="0" smtClean="0">
                <a:solidFill>
                  <a:srgbClr val="002060"/>
                </a:solidFill>
                <a:ea typeface="Times New Roman" panose="02020603050405020304" pitchFamily="18" charset="0"/>
                <a:cs typeface="Calibri" panose="020F0502020204030204" pitchFamily="34" charset="0"/>
                <a:sym typeface="Arial"/>
              </a:rPr>
              <a:t>Jefe </a:t>
            </a:r>
            <a:r>
              <a:rPr lang="es-ES"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Dadver Mendoza</a:t>
            </a:r>
            <a:endParaRPr lang="es-ES"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el proceso de planificación, seguimiento y evaluación de la dirección general, en el marco de los instrumentos administrativos oficiales y lineamientos de la unidad competente del Ministerio</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241139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90595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sz="20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Red </a:t>
            </a:r>
            <a:r>
              <a:rPr lang="es-SV" sz="1400" u="sng" kern="0" dirty="0">
                <a:solidFill>
                  <a:srgbClr val="000000"/>
                </a:solidFill>
                <a:ea typeface="Times New Roman" panose="02020603050405020304" pitchFamily="18" charset="0"/>
                <a:cs typeface="Calibri" panose="020F0502020204030204" pitchFamily="34" charset="0"/>
                <a:sym typeface="Arial"/>
              </a:rPr>
              <a:t>de Laboratorios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Laboratorios </a:t>
            </a:r>
            <a:r>
              <a:rPr lang="es-SV" sz="1400" b="1" i="1" kern="0" dirty="0" smtClean="0">
                <a:solidFill>
                  <a:srgbClr val="002060"/>
                </a:solidFill>
                <a:ea typeface="Times New Roman" panose="02020603050405020304" pitchFamily="18" charset="0"/>
                <a:cs typeface="Calibri" panose="020F0502020204030204" pitchFamily="34" charset="0"/>
                <a:sym typeface="Arial"/>
              </a:rPr>
              <a:t>Veterinarios: Margarita Josefina Arango </a:t>
            </a: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salud animal a través del servicio de análisis y diagnóstico del laboratorio para el control y erradicación de enfermedades y a la salud pública, a través del análisis de calidad e inocuidad de los alimentos de origen animal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Área Reproducción y Mejoramiento Genético Animal</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Carlos Santiago Amaya Montoya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los recursos de la Dirección General destinados a las actividades de capacitación y asistencia técnica pecuaria; así como los bienes y productos generados de las mismas.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Zootecnia y Agrostología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Melvin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Walberto</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Trujillo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Estrada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incrementar la producción y productividad pecuaria a través de asistencia técnica y capacitación a los productores sobre el cultivo de pastos y forrajes y buenas prácticas ganaderas  y de unidades productivas de especies menores.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491419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490595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2)</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Servicios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Nestor</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Odir</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Avendaño Romero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 las especies pecuarias de importancia económica del país, a través de la prevención, control y erradicación de las enfermedades prevalentes y/o exóticas; a fin de evitar pérdidas a la producción pecuaria y daños a la salud pública.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Inocuidad de Productos de Origen Animal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Ruth Adelina Saravia Hernández</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del consumidor a través del control de la inocuidad y calidad de los productos pecuarios destinados tanto al mercado internacional como al mercado interno.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Cuarentena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a:t>
            </a:r>
            <a:r>
              <a:rPr lang="es-SV" sz="1400" b="1" i="1" kern="0" dirty="0">
                <a:solidFill>
                  <a:srgbClr val="002060"/>
                </a:solidFill>
                <a:ea typeface="Times New Roman" panose="02020603050405020304" pitchFamily="18" charset="0"/>
                <a:cs typeface="Calibri" panose="020F0502020204030204" pitchFamily="34" charset="0"/>
                <a:sym typeface="Arial"/>
              </a:rPr>
              <a:t>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Elmer Eduardo López Bonilla (a partir de mayo 2021)</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Prevenir </a:t>
            </a:r>
            <a:r>
              <a:rPr lang="es-SV" sz="1400" kern="0" dirty="0">
                <a:solidFill>
                  <a:srgbClr val="000000"/>
                </a:solidFill>
                <a:ea typeface="Times New Roman" panose="02020603050405020304" pitchFamily="18" charset="0"/>
                <a:cs typeface="Calibri" panose="020F0502020204030204" pitchFamily="34" charset="0"/>
                <a:sym typeface="Arial"/>
              </a:rPr>
              <a:t>daños a la salud animal, humana y al medio ambiente, a través del control de la calidad de los insumos de uso pecuario; y prevenir la introducción de plagas y enfermedades que puedan afectar la salud animal del </a:t>
            </a:r>
            <a:r>
              <a:rPr lang="es-SV" sz="1400" kern="0" dirty="0" smtClean="0">
                <a:solidFill>
                  <a:srgbClr val="000000"/>
                </a:solidFill>
                <a:ea typeface="Times New Roman" panose="02020603050405020304" pitchFamily="18" charset="0"/>
                <a:cs typeface="Calibri" panose="020F0502020204030204" pitchFamily="34" charset="0"/>
                <a:sym typeface="Arial"/>
              </a:rPr>
              <a:t>país</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62213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476672"/>
            <a:ext cx="8280920" cy="392159"/>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GANADERÍA - </a:t>
            </a:r>
            <a:r>
              <a:rPr lang="es-SV" b="1" kern="0" dirty="0" err="1">
                <a:solidFill>
                  <a:srgbClr val="002060"/>
                </a:solidFill>
                <a:ea typeface="Times New Roman" panose="02020603050405020304" pitchFamily="18" charset="0"/>
                <a:cs typeface="Calibri" panose="020F0502020204030204" pitchFamily="34" charset="0"/>
                <a:sym typeface="Arial"/>
              </a:rPr>
              <a:t>DGG</a:t>
            </a:r>
            <a:r>
              <a:rPr lang="es-SV" b="1" kern="0" dirty="0">
                <a:solidFill>
                  <a:srgbClr val="002060"/>
                </a:solidFill>
                <a:ea typeface="Times New Roman" panose="02020603050405020304" pitchFamily="18" charset="0"/>
                <a:cs typeface="Calibri" panose="020F0502020204030204" pitchFamily="34" charset="0"/>
                <a:sym typeface="Arial"/>
              </a:rPr>
              <a:t> (continuación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3)</a:t>
            </a:r>
            <a:endParaRPr lang="es-SV" sz="1400" kern="0" dirty="0">
              <a:solidFill>
                <a:srgbClr val="002060"/>
              </a:solidFill>
              <a:ea typeface="Times New Roman" panose="02020603050405020304" pitchFamily="18" charset="0"/>
              <a:cs typeface="Times New Roman" panose="02020603050405020304" pitchFamily="18" charset="0"/>
              <a:sym typeface="Arial"/>
            </a:endParaRPr>
          </a:p>
        </p:txBody>
      </p:sp>
      <p:sp>
        <p:nvSpPr>
          <p:cNvPr id="3" name="2 Rectángulo"/>
          <p:cNvSpPr/>
          <p:nvPr/>
        </p:nvSpPr>
        <p:spPr>
          <a:xfrm>
            <a:off x="575556" y="1157670"/>
            <a:ext cx="7920880" cy="3313215"/>
          </a:xfrm>
          <a:prstGeom prst="rect">
            <a:avLst/>
          </a:prstGeom>
        </p:spPr>
        <p:txBody>
          <a:bodyPr wrap="square">
            <a:spAutoFit/>
          </a:bodyPr>
          <a:lstStyle/>
          <a:p>
            <a:pPr algn="just">
              <a:lnSpc>
                <a:spcPct val="115000"/>
              </a:lnSpc>
            </a:pPr>
            <a:r>
              <a:rPr lang="es-SV" sz="1400" u="sng" kern="0" dirty="0">
                <a:solidFill>
                  <a:srgbClr val="000000"/>
                </a:solidFill>
                <a:ea typeface="Times New Roman" panose="02020603050405020304" pitchFamily="18" charset="0"/>
                <a:cs typeface="Times New Roman" panose="02020603050405020304" pitchFamily="18" charset="0"/>
                <a:sym typeface="Arial"/>
              </a:rPr>
              <a:t>División de Registro Veterinario</a:t>
            </a:r>
          </a:p>
          <a:p>
            <a:pPr algn="just">
              <a:lnSpc>
                <a:spcPct val="115000"/>
              </a:lnSpc>
            </a:pPr>
            <a:r>
              <a:rPr lang="es-SV" sz="1400" b="1" i="1" kern="0" dirty="0">
                <a:solidFill>
                  <a:srgbClr val="002060"/>
                </a:solidFill>
                <a:ea typeface="Times New Roman" panose="02020603050405020304" pitchFamily="18" charset="0"/>
                <a:cs typeface="Times New Roman" panose="02020603050405020304" pitchFamily="18" charset="0"/>
                <a:sym typeface="Arial"/>
              </a:rPr>
              <a:t>Jefe de División: Naoko </a:t>
            </a:r>
            <a:r>
              <a:rPr lang="es-SV" sz="1400" b="1" i="1" kern="0" dirty="0" err="1">
                <a:solidFill>
                  <a:srgbClr val="002060"/>
                </a:solidFill>
                <a:ea typeface="Times New Roman" panose="02020603050405020304" pitchFamily="18" charset="0"/>
                <a:cs typeface="Times New Roman" panose="02020603050405020304" pitchFamily="18" charset="0"/>
                <a:sym typeface="Arial"/>
              </a:rPr>
              <a:t>Betsabe</a:t>
            </a:r>
            <a:r>
              <a:rPr lang="es-SV" sz="1400" b="1" i="1" kern="0" dirty="0">
                <a:solidFill>
                  <a:srgbClr val="002060"/>
                </a:solidFill>
                <a:ea typeface="Times New Roman" panose="02020603050405020304" pitchFamily="18" charset="0"/>
                <a:cs typeface="Times New Roman" panose="02020603050405020304" pitchFamily="18" charset="0"/>
                <a:sym typeface="Arial"/>
              </a:rPr>
              <a:t> Quijano de </a:t>
            </a:r>
            <a:r>
              <a:rPr lang="es-SV" sz="1400" b="1" i="1" kern="0" dirty="0" smtClean="0">
                <a:solidFill>
                  <a:srgbClr val="002060"/>
                </a:solidFill>
                <a:ea typeface="Times New Roman" panose="02020603050405020304" pitchFamily="18" charset="0"/>
                <a:cs typeface="Times New Roman" panose="02020603050405020304" pitchFamily="18" charset="0"/>
                <a:sym typeface="Arial"/>
              </a:rPr>
              <a:t>Vega</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Autorizar establecimientos que formulan, importan, distribuyen, y comercializan, así como sus productos (medicamentos, alimentos, afines de uso veterinarios).</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Autorización de importaciones y exportaciones de estos; fiscalización de estas actividades; representar a la institución en comités técnicos nacionales e internacionales, coordinación de los técnicos de la división</a:t>
            </a:r>
          </a:p>
          <a:p>
            <a:pPr algn="just">
              <a:lnSpc>
                <a:spcPct val="115000"/>
              </a:lnSpc>
            </a:pP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Identificación, Rastreabilidad y Reproducción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Alfredo Humberto Durán Hernández</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Garantizar la propiedad del ganado bovino y equino, a través de la certificación y emisión de matrículas de fierros de herrar ganado, realizar la rastreabilidad de los animales en el territorio nacional y contribuir al mejoramiento de las especies 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247799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04664"/>
            <a:ext cx="7560840" cy="5826210"/>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4</a:t>
            </a:r>
            <a:r>
              <a:rPr lang="es-SV" b="1" kern="0" dirty="0" smtClean="0">
                <a:solidFill>
                  <a:srgbClr val="002060"/>
                </a:solidFill>
                <a:ea typeface="Times New Roman" panose="02020603050405020304" pitchFamily="18" charset="0"/>
                <a:cs typeface="Calibri" panose="020F0502020204030204" pitchFamily="34" charset="0"/>
                <a:sym typeface="Arial"/>
              </a:rPr>
              <a:t>)</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u="sng" kern="0" dirty="0" smtClean="0">
                <a:solidFill>
                  <a:srgbClr val="000000"/>
                </a:solidFill>
                <a:ea typeface="Times New Roman" panose="02020603050405020304" pitchFamily="18" charset="0"/>
                <a:cs typeface="Calibri" panose="020F0502020204030204" pitchFamily="34" charset="0"/>
                <a:sym typeface="Arial"/>
              </a:rPr>
              <a:t>Unidad de Bienestar Animal-UBA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0000"/>
                </a:solidFill>
                <a:ea typeface="Times New Roman" panose="02020603050405020304" pitchFamily="18" charset="0"/>
                <a:cs typeface="Calibri" panose="020F0502020204030204" pitchFamily="34" charset="0"/>
                <a:sym typeface="Arial"/>
              </a:rPr>
              <a:t>Jefe </a:t>
            </a:r>
            <a:r>
              <a:rPr lang="es-SV" sz="1400" b="1" i="1" kern="0" dirty="0">
                <a:solidFill>
                  <a:srgbClr val="000000"/>
                </a:solidFill>
                <a:ea typeface="Times New Roman" panose="02020603050405020304" pitchFamily="18" charset="0"/>
                <a:cs typeface="Calibri" panose="020F0502020204030204" pitchFamily="34" charset="0"/>
                <a:sym typeface="Arial"/>
              </a:rPr>
              <a:t>de </a:t>
            </a:r>
            <a:r>
              <a:rPr lang="es-SV" sz="1400" b="1" i="1" kern="0" dirty="0" smtClean="0">
                <a:solidFill>
                  <a:srgbClr val="000000"/>
                </a:solidFill>
                <a:ea typeface="Times New Roman" panose="02020603050405020304" pitchFamily="18" charset="0"/>
                <a:cs typeface="Calibri" panose="020F0502020204030204" pitchFamily="34" charset="0"/>
                <a:sym typeface="Arial"/>
              </a:rPr>
              <a:t>Unidad: </a:t>
            </a:r>
            <a:r>
              <a:rPr lang="es-SV" sz="1400" b="1" i="1" dirty="0" smtClean="0">
                <a:solidFill>
                  <a:srgbClr val="002060"/>
                </a:solidFill>
                <a:latin typeface="Calibri" panose="020F0502020204030204" pitchFamily="34" charset="0"/>
                <a:cs typeface="Calibri" panose="020F0502020204030204" pitchFamily="34" charset="0"/>
                <a:sym typeface="Arial"/>
              </a:rPr>
              <a:t>Marcela Vanessa Chinchilla de </a:t>
            </a:r>
            <a:r>
              <a:rPr lang="es-SV" sz="1400" b="1" i="1" dirty="0" err="1" smtClean="0">
                <a:solidFill>
                  <a:srgbClr val="002060"/>
                </a:solidFill>
                <a:latin typeface="Calibri" panose="020F0502020204030204" pitchFamily="34" charset="0"/>
                <a:cs typeface="Calibri" panose="020F0502020204030204" pitchFamily="34" charset="0"/>
                <a:sym typeface="Arial"/>
              </a:rPr>
              <a:t>Frech</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cs typeface="Calibri" panose="020F0502020204030204" pitchFamily="34" charset="0"/>
                <a:sym typeface="Arial"/>
              </a:rPr>
              <a:t>Aplicar </a:t>
            </a:r>
            <a:r>
              <a:rPr lang="es-SV" sz="1400" kern="0" dirty="0">
                <a:solidFill>
                  <a:srgbClr val="000000"/>
                </a:solidFill>
                <a:cs typeface="Calibri" panose="020F0502020204030204" pitchFamily="34" charset="0"/>
                <a:sym typeface="Arial"/>
              </a:rPr>
              <a:t>las </a:t>
            </a:r>
            <a:r>
              <a:rPr lang="es-SV" sz="1400" kern="0" dirty="0" smtClean="0">
                <a:solidFill>
                  <a:srgbClr val="000000"/>
                </a:solidFill>
                <a:cs typeface="Calibri" panose="020F0502020204030204" pitchFamily="34" charset="0"/>
                <a:sym typeface="Arial"/>
              </a:rPr>
              <a:t>políticas, </a:t>
            </a:r>
            <a:r>
              <a:rPr lang="es-SV" sz="1400" kern="0" dirty="0">
                <a:solidFill>
                  <a:srgbClr val="000000"/>
                </a:solidFill>
                <a:cs typeface="Calibri" panose="020F0502020204030204" pitchFamily="34" charset="0"/>
                <a:sym typeface="Arial"/>
              </a:rPr>
              <a:t>procedimientos relacionados </a:t>
            </a:r>
            <a:r>
              <a:rPr lang="es-SV" sz="1400" kern="0" dirty="0" smtClean="0">
                <a:solidFill>
                  <a:srgbClr val="000000"/>
                </a:solidFill>
                <a:cs typeface="Calibri" panose="020F0502020204030204" pitchFamily="34" charset="0"/>
                <a:sym typeface="Arial"/>
              </a:rPr>
              <a:t>y estrategias </a:t>
            </a:r>
            <a:r>
              <a:rPr lang="es-SV" sz="1400" kern="0" dirty="0">
                <a:solidFill>
                  <a:srgbClr val="000000"/>
                </a:solidFill>
                <a:cs typeface="Calibri" panose="020F0502020204030204" pitchFamily="34" charset="0"/>
                <a:sym typeface="Arial"/>
              </a:rPr>
              <a:t>para la divulgación y ejecución de la Ley de Protección y Promoción del bienestar de animales de compañía, desarrollando su potencial, gestionando y creando alianzas estratégicas con cooperantes internacionales y nacionales, etc</a:t>
            </a:r>
            <a:r>
              <a:rPr lang="es-SV" sz="1400" kern="0" dirty="0" smtClean="0">
                <a:solidFill>
                  <a:srgbClr val="000000"/>
                </a:solidFill>
                <a:cs typeface="Calibri" panose="020F0502020204030204" pitchFamily="34" charset="0"/>
                <a:sym typeface="Arial"/>
              </a:rPr>
              <a:t>. Definir acciones </a:t>
            </a:r>
            <a:r>
              <a:rPr lang="es-SV" sz="1400" kern="0" dirty="0">
                <a:solidFill>
                  <a:srgbClr val="000000"/>
                </a:solidFill>
                <a:cs typeface="Calibri" panose="020F0502020204030204" pitchFamily="34" charset="0"/>
                <a:sym typeface="Arial"/>
              </a:rPr>
              <a:t>promocionales para la generación de una cultura ciudadana con respeto a la vida y al ben cuido de los animales, </a:t>
            </a:r>
            <a:r>
              <a:rPr lang="es-SV" sz="1400" kern="0" dirty="0" smtClean="0">
                <a:solidFill>
                  <a:srgbClr val="000000"/>
                </a:solidFill>
                <a:cs typeface="Calibri" panose="020F0502020204030204" pitchFamily="34" charset="0"/>
                <a:sym typeface="Arial"/>
              </a:rPr>
              <a:t>y la prevención </a:t>
            </a:r>
            <a:r>
              <a:rPr lang="es-SV" sz="1400" kern="0" dirty="0">
                <a:solidFill>
                  <a:srgbClr val="000000"/>
                </a:solidFill>
                <a:cs typeface="Calibri" panose="020F0502020204030204" pitchFamily="34" charset="0"/>
                <a:sym typeface="Arial"/>
              </a:rPr>
              <a:t>de todo maltrato y acto de crueldad hacia los animales de </a:t>
            </a:r>
            <a:r>
              <a:rPr lang="es-SV" sz="1400" kern="0" dirty="0" smtClean="0">
                <a:solidFill>
                  <a:srgbClr val="000000"/>
                </a:solidFill>
                <a:cs typeface="Calibri" panose="020F0502020204030204" pitchFamily="34" charset="0"/>
                <a:sym typeface="Arial"/>
              </a:rPr>
              <a:t>compañía.</a:t>
            </a:r>
          </a:p>
          <a:p>
            <a:pPr algn="just">
              <a:lnSpc>
                <a:spcPct val="115000"/>
              </a:lnSpc>
            </a:pPr>
            <a:endParaRPr lang="es-ES" sz="1000" kern="0" dirty="0" smtClean="0">
              <a:solidFill>
                <a:srgbClr val="000000"/>
              </a:solidFill>
              <a:cs typeface="Calibri" panose="020F0502020204030204" pitchFamily="34" charset="0"/>
              <a:sym typeface="Arial"/>
            </a:endParaRPr>
          </a:p>
          <a:p>
            <a:pPr algn="just">
              <a:lnSpc>
                <a:spcPct val="115000"/>
              </a:lnSpc>
            </a:pPr>
            <a:r>
              <a:rPr lang="es-ES" sz="1400" i="1" kern="0" dirty="0" smtClean="0">
                <a:solidFill>
                  <a:srgbClr val="000000"/>
                </a:solidFill>
                <a:cs typeface="Calibri" panose="020F0502020204030204" pitchFamily="34" charset="0"/>
                <a:sym typeface="Arial"/>
              </a:rPr>
              <a:t>Coordinadora de Protección Animal: </a:t>
            </a:r>
            <a:r>
              <a:rPr lang="it-IT" sz="1400" b="1" i="1" dirty="0">
                <a:solidFill>
                  <a:srgbClr val="002060"/>
                </a:solidFill>
                <a:latin typeface="Calibri" panose="020F0502020204030204" pitchFamily="34" charset="0"/>
                <a:cs typeface="Calibri" panose="020F0502020204030204" pitchFamily="34" charset="0"/>
                <a:sym typeface="Arial"/>
              </a:rPr>
              <a:t>p</a:t>
            </a:r>
            <a:r>
              <a:rPr lang="it-IT" sz="1400" b="1" i="1" dirty="0" smtClean="0">
                <a:solidFill>
                  <a:srgbClr val="002060"/>
                </a:solidFill>
                <a:latin typeface="Calibri" panose="020F0502020204030204" pitchFamily="34" charset="0"/>
                <a:cs typeface="Calibri" panose="020F0502020204030204" pitchFamily="34" charset="0"/>
              </a:rPr>
              <a:t>endiente nombramiento oficial</a:t>
            </a:r>
            <a:endParaRPr lang="es-ES" sz="1400" b="1" i="1" kern="0" dirty="0" smtClean="0">
              <a:solidFill>
                <a:srgbClr val="002060"/>
              </a:solidFill>
              <a:cs typeface="Calibri" panose="020F0502020204030204" pitchFamily="34" charset="0"/>
              <a:sym typeface="Arial"/>
            </a:endParaRPr>
          </a:p>
          <a:p>
            <a:pPr algn="just">
              <a:lnSpc>
                <a:spcPct val="115000"/>
              </a:lnSpc>
            </a:pPr>
            <a:r>
              <a:rPr lang="es-ES" sz="1400" kern="0" dirty="0" smtClean="0">
                <a:solidFill>
                  <a:srgbClr val="000000"/>
                </a:solidFill>
                <a:cs typeface="Calibri" panose="020F0502020204030204" pitchFamily="34" charset="0"/>
                <a:sym typeface="Arial"/>
              </a:rPr>
              <a:t>Planificar</a:t>
            </a:r>
            <a:r>
              <a:rPr lang="es-ES" sz="1400" kern="0" dirty="0">
                <a:solidFill>
                  <a:srgbClr val="000000"/>
                </a:solidFill>
                <a:cs typeface="Calibri" panose="020F0502020204030204" pitchFamily="34" charset="0"/>
                <a:sym typeface="Arial"/>
              </a:rPr>
              <a:t>,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sz="1400" kern="0" dirty="0" smtClean="0">
              <a:solidFill>
                <a:srgbClr val="000000"/>
              </a:solidFill>
              <a:cs typeface="Calibri" panose="020F0502020204030204" pitchFamily="34" charset="0"/>
              <a:sym typeface="Arial"/>
            </a:endParaRPr>
          </a:p>
          <a:p>
            <a:pPr algn="just">
              <a:lnSpc>
                <a:spcPct val="115000"/>
              </a:lnSpc>
            </a:pPr>
            <a:endParaRPr lang="es-ES" sz="1400" b="1" u="sng" kern="0" dirty="0" smtClean="0">
              <a:solidFill>
                <a:srgbClr val="000000"/>
              </a:solidFill>
              <a:cs typeface="Calibri" panose="020F0502020204030204" pitchFamily="34" charset="0"/>
              <a:sym typeface="Arial"/>
            </a:endParaRPr>
          </a:p>
          <a:p>
            <a:pPr algn="just">
              <a:lnSpc>
                <a:spcPct val="115000"/>
              </a:lnSpc>
            </a:pPr>
            <a:r>
              <a:rPr lang="es-ES" sz="1400" b="1" u="sng" kern="0" dirty="0">
                <a:solidFill>
                  <a:srgbClr val="000000"/>
                </a:solidFill>
                <a:cs typeface="Calibri" panose="020F0502020204030204" pitchFamily="34" charset="0"/>
                <a:sym typeface="Arial"/>
              </a:rPr>
              <a:t>CEDAF-MORAZAN</a:t>
            </a:r>
          </a:p>
          <a:p>
            <a:pPr algn="just">
              <a:lnSpc>
                <a:spcPct val="115000"/>
              </a:lnSpc>
            </a:pPr>
            <a:r>
              <a:rPr lang="es-ES" sz="1400" b="1" kern="0" dirty="0">
                <a:solidFill>
                  <a:srgbClr val="000000"/>
                </a:solidFill>
                <a:cs typeface="Calibri" panose="020F0502020204030204" pitchFamily="34" charset="0"/>
                <a:sym typeface="Arial"/>
              </a:rPr>
              <a:t>Jefe CEDAF</a:t>
            </a:r>
            <a:r>
              <a:rPr lang="es-ES" sz="1400" kern="0" dirty="0">
                <a:solidFill>
                  <a:srgbClr val="000000"/>
                </a:solidFill>
                <a:cs typeface="Calibri" panose="020F0502020204030204" pitchFamily="34" charset="0"/>
                <a:sym typeface="Arial"/>
              </a:rPr>
              <a:t>: </a:t>
            </a:r>
            <a:r>
              <a:rPr lang="es-ES" sz="1400" b="1" i="1" kern="0" dirty="0">
                <a:solidFill>
                  <a:srgbClr val="002060"/>
                </a:solidFill>
                <a:cs typeface="Calibri" panose="020F0502020204030204" pitchFamily="34" charset="0"/>
              </a:rPr>
              <a:t>Fernando Lino</a:t>
            </a:r>
            <a:endParaRPr lang="es-ES" sz="1400" b="1" i="1" kern="0" dirty="0">
              <a:solidFill>
                <a:srgbClr val="002060"/>
              </a:solidFill>
              <a:cs typeface="Calibri" panose="020F0502020204030204" pitchFamily="34" charset="0"/>
              <a:sym typeface="Arial"/>
            </a:endParaRPr>
          </a:p>
          <a:p>
            <a:pPr algn="just">
              <a:lnSpc>
                <a:spcPct val="115000"/>
              </a:lnSpc>
            </a:pPr>
            <a:r>
              <a:rPr lang="es-SV" sz="1400" kern="0" dirty="0">
                <a:solidFill>
                  <a:srgbClr val="000000"/>
                </a:solidFill>
                <a:cs typeface="Calibri" panose="020F0502020204030204" pitchFamily="34" charset="0"/>
                <a:sym typeface="Arial"/>
              </a:rPr>
              <a:t>Administrar cada una de las labores que se realizan en CEDAF Morazán y representarlo  ante los distintos sectores productivos de la región</a:t>
            </a:r>
          </a:p>
        </p:txBody>
      </p:sp>
    </p:spTree>
    <p:extLst>
      <p:ext uri="{BB962C8B-B14F-4D97-AF65-F5344CB8AC3E}">
        <p14:creationId xmlns:p14="http://schemas.microsoft.com/office/powerpoint/2010/main" val="138783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95210" y="1111804"/>
            <a:ext cx="7128792" cy="4339650"/>
          </a:xfrm>
          <a:prstGeom prst="rect">
            <a:avLst/>
          </a:prstGeom>
        </p:spPr>
        <p:txBody>
          <a:bodyPr wrap="square">
            <a:spAutoFit/>
          </a:bodyPr>
          <a:lstStyle/>
          <a:p>
            <a:pPr lvl="0" algn="ctr">
              <a:lnSpc>
                <a:spcPct val="115000"/>
              </a:lnSpc>
            </a:pPr>
            <a:r>
              <a:rPr lang="es-SV" sz="16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FINANZAS–DGAF </a:t>
            </a:r>
          </a:p>
          <a:p>
            <a:pPr lvl="0" algn="ctr">
              <a:lnSpc>
                <a:spcPct val="115000"/>
              </a:lnSpc>
            </a:pP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 existe acuerdo de creación, ver </a:t>
            </a:r>
            <a:r>
              <a:rPr lang="es-SV" sz="1400"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nota aclaratoria </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en Portal de Transparencia)</a:t>
            </a:r>
            <a:endParaRPr lang="es-SV" sz="1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Directora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General de Administración y Finanzas</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CLARA NORMA ARGUETA DE MANZANARES (de junio 2021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la fecha) </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7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947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66084"/>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AUDITORIA INTERNA - OAI </a:t>
            </a:r>
            <a:endParaRPr lang="es-SV" sz="14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Oficina de Auditoría Interna</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JOSE JAVIER MIRANDA (a partir de sept. 2020)</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Ejercer el control interno sobre los sistemas administrativos, financieros y de gestión del Ministerio.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3</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Supervisión y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a:t>
            </a:r>
            <a:r>
              <a:rPr lang="es-SV" sz="1400" u="sng" kern="0" dirty="0">
                <a:solidFill>
                  <a:srgbClr val="000000"/>
                </a:solidFill>
                <a:ea typeface="Times New Roman" panose="02020603050405020304" pitchFamily="18" charset="0"/>
                <a:cs typeface="Calibri" panose="020F0502020204030204" pitchFamily="34" charset="0"/>
                <a:sym typeface="Arial"/>
              </a:rPr>
              <a:t>nombramiento 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nombramiento </a:t>
            </a:r>
            <a:r>
              <a:rPr lang="es-SV" sz="1400" u="sng" kern="0" dirty="0">
                <a:solidFill>
                  <a:srgbClr val="000000"/>
                </a:solidFill>
                <a:ea typeface="Times New Roman" panose="02020603050405020304" pitchFamily="18" charset="0"/>
                <a:cs typeface="Calibri" panose="020F0502020204030204" pitchFamily="34" charset="0"/>
                <a:sym typeface="Arial"/>
              </a:rPr>
              <a:t>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planeación, la ejecución del trabajo de auditoría administrativa, financiera y de gestión; así mismo coordinar el informe de resultados y la preparación de los papeles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167821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4"/>
          <p:cNvSpPr/>
          <p:nvPr/>
        </p:nvSpPr>
        <p:spPr>
          <a:xfrm>
            <a:off x="827584" y="836712"/>
            <a:ext cx="7455543" cy="5189113"/>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LEGAL-DL</a:t>
            </a: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471 del 10 de diciembre de 2020, creación de la DL, en el Portal de Transparencia en la Sección Manuales Básicos de Organización del Portal de Transparencia</a:t>
            </a:r>
            <a:endParaRPr lang="es-SV" sz="1200" b="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Legal: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MIGUEL HORACIO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ÁLVAREZ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ZEPEDA (a partir de diciembre de  2020 a la fecha)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jurídica y asiste a sus dependencias a fin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5</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5056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08664" y="404664"/>
            <a:ext cx="7560840" cy="5980099"/>
          </a:xfrm>
          <a:prstGeom prst="rect">
            <a:avLst/>
          </a:prstGeom>
        </p:spPr>
        <p:txBody>
          <a:bodyPr wrap="square">
            <a:spAutoFit/>
          </a:bodyPr>
          <a:lstStyle/>
          <a:p>
            <a:pPr lvl="0"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a:t>
            </a:r>
            <a:r>
              <a:rPr lang="es-SV" b="1" u="sng" kern="0" dirty="0" smtClean="0">
                <a:solidFill>
                  <a:srgbClr val="002060"/>
                </a:solidFill>
                <a:ea typeface="Times New Roman" panose="02020603050405020304" pitchFamily="18" charset="0"/>
                <a:cs typeface="Calibri" panose="020F0502020204030204" pitchFamily="34" charset="0"/>
                <a:sym typeface="Arial"/>
              </a:rPr>
              <a:t>GENERAL DE INTELIGENCIA-DIMAG</a:t>
            </a:r>
            <a:r>
              <a:rPr lang="es-SV" b="1" kern="0" dirty="0" smtClean="0">
                <a:solidFill>
                  <a:srgbClr val="002060"/>
                </a:solidFill>
                <a:ea typeface="Times New Roman" panose="02020603050405020304" pitchFamily="18" charset="0"/>
                <a:cs typeface="Calibri" panose="020F0502020204030204" pitchFamily="34" charset="0"/>
                <a:sym typeface="Arial"/>
              </a:rPr>
              <a:t>: </a:t>
            </a:r>
          </a:p>
          <a:p>
            <a:pPr lvl="0"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268 del 29 de julio de 2021 Manual de Organización de la DIMAG en </a:t>
            </a:r>
            <a:r>
              <a:rPr lang="es-SV" sz="1200" kern="0" dirty="0">
                <a:solidFill>
                  <a:srgbClr val="002060"/>
                </a:solidFill>
                <a:ea typeface="Times New Roman" panose="02020603050405020304" pitchFamily="18" charset="0"/>
                <a:cs typeface="Calibri" panose="020F0502020204030204" pitchFamily="34" charset="0"/>
                <a:sym typeface="Arial"/>
              </a:rPr>
              <a:t>el </a:t>
            </a:r>
            <a:r>
              <a:rPr lang="es-SV" sz="1200" kern="0" dirty="0" smtClean="0">
                <a:solidFill>
                  <a:srgbClr val="002060"/>
                </a:solidFill>
                <a:ea typeface="Times New Roman" panose="02020603050405020304" pitchFamily="18" charset="0"/>
                <a:cs typeface="Calibri" panose="020F0502020204030204" pitchFamily="34" charset="0"/>
                <a:sym typeface="Arial"/>
              </a:rPr>
              <a:t>Portal de Transparencia, en la sección Manuales Básicos de Organización</a:t>
            </a:r>
            <a:endParaRPr lang="es-ES" sz="1200"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Directora General: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IVETTE CAROLINA PORTILLO NOVOA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partir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julio de 2021 a la fecha</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dirty="0"/>
              <a:t>Asesorar, dirigir, coordinar y supervisar el desarrollo de las funciones y acciones de la </a:t>
            </a:r>
            <a:r>
              <a:rPr lang="es-ES" sz="1400" dirty="0" smtClean="0"/>
              <a:t>Dirección General </a:t>
            </a:r>
            <a:r>
              <a:rPr lang="es-ES" sz="1400" dirty="0"/>
              <a:t>de Inteligencia a fin de lograr una gestión eficaz y eficiente de acuerdo a las políticas </a:t>
            </a:r>
            <a:r>
              <a:rPr lang="es-ES" sz="1400" dirty="0" smtClean="0"/>
              <a:t>y estrategias </a:t>
            </a:r>
            <a:r>
              <a:rPr lang="es-ES" sz="1400" dirty="0"/>
              <a:t>establecidas para el desarrollo del Sector agropecuario, forestal, </a:t>
            </a:r>
            <a:r>
              <a:rPr lang="es-ES" sz="1400" dirty="0" smtClean="0"/>
              <a:t>pesquero </a:t>
            </a:r>
            <a:r>
              <a:rPr lang="es-ES" sz="1400" dirty="0"/>
              <a:t>y </a:t>
            </a:r>
            <a:r>
              <a:rPr lang="es-ES" sz="1400" dirty="0" smtClean="0"/>
              <a:t>acuícola; </a:t>
            </a:r>
            <a:r>
              <a:rPr lang="es-ES" sz="1400" dirty="0"/>
              <a:t>y </a:t>
            </a:r>
            <a:r>
              <a:rPr lang="es-ES" sz="1400" dirty="0" smtClean="0"/>
              <a:t>en cumplimiento </a:t>
            </a:r>
            <a:r>
              <a:rPr lang="es-ES" sz="1400" dirty="0"/>
              <a:t>con las normas técnicas y administrativas vinculantes,</a:t>
            </a:r>
          </a:p>
          <a:p>
            <a:pPr lvl="0" algn="just">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ctr">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SUBDIRECCIÓN GENERAL DIMAG </a:t>
            </a:r>
            <a:endParaRPr lang="es-ES" sz="1400" b="1" kern="0" dirty="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pendiente nombramiento oficial</a:t>
            </a: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Funciones: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b Dirección General de Inteligencia a fin de lograr los objetivos y metas, establecidas</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11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14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Ver en siguiente página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720889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332656"/>
            <a:ext cx="8640960" cy="6006260"/>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endParaRPr lang="es-ES" sz="1400" u="sng"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marL="285750" lvl="0" indent="-285750">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DEPARTAMENTO DE INTELIGENCIA DE NEGOCIOS:</a:t>
            </a:r>
          </a:p>
          <a:p>
            <a:pPr lvl="0" algn="just">
              <a:lnSpc>
                <a:spcPct val="115000"/>
              </a:lnSpc>
            </a:pPr>
            <a:r>
              <a:rPr lang="es-ES" sz="13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300" dirty="0"/>
              <a:t>Dirigir el proceso de inteligencia de negocios en el Ministerio de Agricultura y Ganadería, </a:t>
            </a:r>
            <a:r>
              <a:rPr lang="es-ES" sz="1300" dirty="0" smtClean="0"/>
              <a:t>mediante la </a:t>
            </a:r>
            <a:r>
              <a:rPr lang="es-ES" sz="1300" dirty="0"/>
              <a:t>integración de bases-de datos provenientes de diferentes fuentes, con el objetivo de </a:t>
            </a:r>
            <a:r>
              <a:rPr lang="es-ES" sz="1300" dirty="0" smtClean="0"/>
              <a:t>suministrar información </a:t>
            </a:r>
            <a:r>
              <a:rPr lang="es-ES" sz="1300" dirty="0"/>
              <a:t>sobre las cadenas agroproductivas de nuestro país y sobre los procesos operativos de </a:t>
            </a:r>
            <a:r>
              <a:rPr lang="es-ES" sz="1300" dirty="0" smtClean="0"/>
              <a:t>la institución</a:t>
            </a:r>
            <a:r>
              <a:rPr lang="es-ES" sz="1300" dirty="0"/>
              <a:t>, que sea de utilidad para la toma de decisiones interna y de actores públicos y privados.</a:t>
            </a:r>
          </a:p>
          <a:p>
            <a:pPr lvl="0" algn="just">
              <a:lnSpc>
                <a:spcPct val="115000"/>
              </a:lnSpc>
            </a:pPr>
            <a:endParaRPr lang="es-ES" sz="11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OFICINA DE POLITICAS Y PLANIFICACION ESTRATÉGICA:</a:t>
            </a:r>
            <a:endParaRPr lang="es-SV" sz="13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3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Ricardo Isaías Iraheta López</a:t>
            </a:r>
            <a:endParaRPr lang="es-ES" sz="1300" b="1" i="1" kern="0" dirty="0">
              <a:solidFill>
                <a:srgbClr val="00206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Funciones: </a:t>
            </a:r>
            <a:r>
              <a:rPr lang="es-ES" sz="1300" kern="0" dirty="0">
                <a:solidFill>
                  <a:srgbClr val="000000"/>
                </a:solidFill>
                <a:ea typeface="Times New Roman" panose="02020603050405020304" pitchFamily="18" charset="0"/>
                <a:cs typeface="Calibri" panose="020F0502020204030204" pitchFamily="34" charset="0"/>
                <a:sym typeface="Arial"/>
              </a:rPr>
              <a:t>Asesorar al Despacho Ministerial y conducir los procesos de planeación, formulación </a:t>
            </a:r>
            <a:r>
              <a:rPr lang="es-ES" sz="1300" kern="0" dirty="0" smtClean="0">
                <a:solidFill>
                  <a:srgbClr val="000000"/>
                </a:solidFill>
                <a:ea typeface="Times New Roman" panose="02020603050405020304" pitchFamily="18" charset="0"/>
                <a:cs typeface="Calibri" panose="020F0502020204030204" pitchFamily="34" charset="0"/>
                <a:sym typeface="Arial"/>
              </a:rPr>
              <a:t>e implementación </a:t>
            </a:r>
            <a:r>
              <a:rPr lang="es-ES" sz="1300" kern="0" dirty="0">
                <a:solidFill>
                  <a:srgbClr val="000000"/>
                </a:solidFill>
                <a:ea typeface="Times New Roman" panose="02020603050405020304" pitchFamily="18" charset="0"/>
                <a:cs typeface="Calibri" panose="020F0502020204030204" pitchFamily="34" charset="0"/>
                <a:sym typeface="Arial"/>
              </a:rPr>
              <a:t>de políticas, planes, programas y proyectos a fin de alcanzar los objetivos y metas</a:t>
            </a:r>
          </a:p>
          <a:p>
            <a:pPr lvl="0" algn="just"/>
            <a:r>
              <a:rPr lang="es-ES" sz="1300" kern="0" dirty="0">
                <a:solidFill>
                  <a:srgbClr val="000000"/>
                </a:solidFill>
                <a:ea typeface="Times New Roman" panose="02020603050405020304" pitchFamily="18" charset="0"/>
                <a:cs typeface="Calibri" panose="020F0502020204030204" pitchFamily="34" charset="0"/>
                <a:sym typeface="Arial"/>
              </a:rPr>
              <a:t>institucionales</a:t>
            </a:r>
            <a:r>
              <a:rPr lang="es-ES" sz="1300" kern="0" dirty="0" smtClean="0">
                <a:solidFill>
                  <a:srgbClr val="000000"/>
                </a:solidFill>
                <a:ea typeface="Times New Roman" panose="02020603050405020304" pitchFamily="18" charset="0"/>
                <a:cs typeface="Calibri" panose="020F0502020204030204" pitchFamily="34" charset="0"/>
                <a:sym typeface="Arial"/>
              </a:rPr>
              <a:t>.</a:t>
            </a:r>
          </a:p>
          <a:p>
            <a:pPr lvl="0" algn="just"/>
            <a:endParaRPr lang="es-ES" sz="1200" kern="0" dirty="0">
              <a:solidFill>
                <a:srgbClr val="000000"/>
              </a:solidFill>
              <a:ea typeface="Times New Roman" panose="02020603050405020304" pitchFamily="18" charset="0"/>
              <a:cs typeface="Calibri" panose="020F0502020204030204" pitchFamily="34" charset="0"/>
              <a:sym typeface="Arial"/>
            </a:endParaRPr>
          </a:p>
          <a:p>
            <a:pPr marL="285750" lvl="0" indent="-285750" algn="just">
              <a:buFont typeface="Arial" panose="020B0604020202020204" pitchFamily="34" charset="0"/>
              <a:buChar char="•"/>
            </a:pPr>
            <a:r>
              <a:rPr lang="es-ES" sz="1300" b="1" kern="0" dirty="0">
                <a:solidFill>
                  <a:srgbClr val="000000"/>
                </a:solidFill>
                <a:ea typeface="Times New Roman" panose="02020603050405020304" pitchFamily="18" charset="0"/>
                <a:cs typeface="Calibri" panose="020F0502020204030204" pitchFamily="34" charset="0"/>
                <a:sym typeface="Arial"/>
              </a:rPr>
              <a:t>OFICINA DE COOPERACIÓN Y COMERCIO: </a:t>
            </a: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DIRECCIÓN: Cargo </a:t>
            </a:r>
            <a:r>
              <a:rPr lang="es-ES" sz="1300" b="1" kern="0" dirty="0">
                <a:solidFill>
                  <a:srgbClr val="000000"/>
                </a:solidFill>
                <a:ea typeface="Times New Roman" panose="02020603050405020304" pitchFamily="18" charset="0"/>
                <a:cs typeface="Calibri" panose="020F0502020204030204" pitchFamily="34" charset="0"/>
                <a:sym typeface="Arial"/>
              </a:rPr>
              <a:t>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Mario Giolliti Torres</a:t>
            </a:r>
            <a:endParaRPr lang="es-ES" sz="1300" b="1" i="1" kern="0" dirty="0">
              <a:solidFill>
                <a:srgbClr val="002060"/>
              </a:solidFill>
              <a:ea typeface="Times New Roman" panose="02020603050405020304" pitchFamily="18" charset="0"/>
              <a:cs typeface="Calibri" panose="020F0502020204030204" pitchFamily="34" charset="0"/>
              <a:sym typeface="Arial"/>
            </a:endParaRP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SUBDIRECCIÓN: Cargo </a:t>
            </a:r>
            <a:r>
              <a:rPr lang="es-ES" sz="1300" b="1" kern="0" dirty="0">
                <a:solidFill>
                  <a:srgbClr val="000000"/>
                </a:solidFill>
                <a:ea typeface="Times New Roman" panose="02020603050405020304" pitchFamily="18" charset="0"/>
                <a:cs typeface="Calibri" panose="020F0502020204030204" pitchFamily="34" charset="0"/>
                <a:sym typeface="Arial"/>
              </a:rPr>
              <a:t>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a:t>
            </a:r>
            <a:r>
              <a:rPr lang="es-ES" sz="1300" b="1" i="1" kern="0" dirty="0">
                <a:solidFill>
                  <a:srgbClr val="002060"/>
                </a:solidFill>
                <a:ea typeface="Times New Roman" panose="02020603050405020304" pitchFamily="18" charset="0"/>
                <a:cs typeface="Calibri" panose="020F0502020204030204" pitchFamily="34" charset="0"/>
                <a:sym typeface="Arial"/>
              </a:rPr>
              <a:t>Sandra Margarita Guzmán de Mata</a:t>
            </a: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Funciones: </a:t>
            </a:r>
            <a:r>
              <a:rPr lang="es-ES" sz="1300" kern="0" dirty="0">
                <a:solidFill>
                  <a:srgbClr val="000000"/>
                </a:solidFill>
                <a:ea typeface="Times New Roman" panose="02020603050405020304" pitchFamily="18" charset="0"/>
                <a:cs typeface="Calibri" panose="020F0502020204030204" pitchFamily="34" charset="0"/>
                <a:sym typeface="Arial"/>
              </a:rPr>
              <a:t>Coordinar con el ente rector de la cooperación internacional y con el Ministerio de Relaciones Exteriores, la gestión de recursos técnicos y financieros provenientes de la cooperación internacional y nacional, destinados a la ejecución de iniciativas, programas y proyectos del MAG y de sus Entidades Adscritas. Asesorar y apoyar en los procesos de negociaciones comerciales actuando como enlace o punto focal en materia de acuerdos, regulaciones y procesos entre el sector privado y el gobierno, en correspondencia con las políticas gubernamentales. Asimismo, asesorar y acompañar técnicamente los proyectos de inversión en temas agrícolas, pecuarios, forestales, pesqueros y acuícolas</a:t>
            </a:r>
            <a:r>
              <a:rPr lang="es-ES" sz="13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895334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34581" y="836712"/>
            <a:ext cx="8729908" cy="4580485"/>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lvl="0"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p>
          <a:p>
            <a:pPr lvl="0" algn="ctr">
              <a:lnSpc>
                <a:spcPct val="115000"/>
              </a:lnSpc>
            </a:pPr>
            <a:endParaRPr lang="es-ES" sz="500" kern="0" dirty="0">
              <a:solidFill>
                <a:srgbClr val="C00000"/>
              </a:solidFill>
              <a:ea typeface="Times New Roman" panose="02020603050405020304" pitchFamily="18" charset="0"/>
              <a:cs typeface="Times New Roman" panose="02020603050405020304" pitchFamily="18" charset="0"/>
              <a:sym typeface="Arial"/>
            </a:endParaRPr>
          </a:p>
          <a:p>
            <a:endParaRPr lang="es-SV" sz="600" b="1" kern="0" dirty="0">
              <a:solidFill>
                <a:srgbClr val="000000"/>
              </a:solidFill>
              <a:ea typeface="Times New Roman" panose="02020603050405020304" pitchFamily="18" charset="0"/>
              <a:cs typeface="Calibri" panose="020F0502020204030204" pitchFamily="34" charset="0"/>
              <a:sym typeface="Arial"/>
            </a:endParaRPr>
          </a:p>
          <a:p>
            <a:pPr marL="285750" lvl="0" indent="-285750">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VINCULACIÓN TERRITORIAL:</a:t>
            </a:r>
          </a:p>
          <a:p>
            <a:pPr lvl="0">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smtClean="0">
                <a:solidFill>
                  <a:srgbClr val="002060"/>
                </a:solidFill>
                <a:ea typeface="Times New Roman" panose="02020603050405020304" pitchFamily="18" charset="0"/>
                <a:cs typeface="Calibri" panose="020F0502020204030204" pitchFamily="34" charset="0"/>
                <a:sym typeface="Arial"/>
              </a:rPr>
              <a:t>Jaime Neftalí Orellana Gómez</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a:t>Dirigir y coordinar la vinculación territorial mediante la articulación de esfuerzos entre los </a:t>
            </a:r>
            <a:r>
              <a:rPr lang="es-ES" sz="1400" dirty="0" smtClean="0"/>
              <a:t>gobiernos locales</a:t>
            </a:r>
            <a:r>
              <a:rPr lang="es-ES" sz="1400" dirty="0"/>
              <a:t>, organizaciones no gubernamentales, ministeriales y otros actores claves para el </a:t>
            </a:r>
            <a:r>
              <a:rPr lang="es-ES" sz="1400" dirty="0" smtClean="0"/>
              <a:t>desarrollo sostenible </a:t>
            </a:r>
            <a:r>
              <a:rPr lang="es-ES" sz="1400" dirty="0"/>
              <a:t>del sector agropecuario, forestal, pesquero y </a:t>
            </a:r>
            <a:r>
              <a:rPr lang="es-ES" sz="1400" dirty="0" smtClean="0"/>
              <a:t>acuícola</a:t>
            </a:r>
          </a:p>
          <a:p>
            <a:pPr algn="just"/>
            <a:endParaRPr lang="es-ES" sz="1400" dirty="0"/>
          </a:p>
          <a:p>
            <a:pPr lvl="0" algn="just">
              <a:lnSpc>
                <a:spcPct val="115000"/>
              </a:lnSpc>
            </a:pPr>
            <a:endParaRPr lang="es-ES" sz="8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GESTIÓN DE LA CALIDAD:</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Elías Moisés Lazo Inestroza</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smtClean="0"/>
              <a:t>Dirigir </a:t>
            </a:r>
            <a:r>
              <a:rPr lang="es-ES" sz="1400" dirty="0"/>
              <a:t>y normar el desarrollo de metodologías, herramientas y sistemas de información que </a:t>
            </a:r>
            <a:r>
              <a:rPr lang="es-ES" sz="1400" dirty="0" smtClean="0"/>
              <a:t>faciliten la </a:t>
            </a:r>
            <a:r>
              <a:rPr lang="es-ES" sz="1400" dirty="0"/>
              <a:t>mejora continua, el seguimiento y la evaluación, con el propósito de permitir una oportuna </a:t>
            </a:r>
            <a:r>
              <a:rPr lang="es-ES" sz="1400" dirty="0" smtClean="0"/>
              <a:t>toma de </a:t>
            </a:r>
            <a:r>
              <a:rPr lang="es-ES" sz="1400" dirty="0"/>
              <a:t>decisiones y la identificación de acciones correctivas que aseguren </a:t>
            </a:r>
            <a:r>
              <a:rPr lang="es-ES" sz="1400" dirty="0" smtClean="0"/>
              <a:t>el </a:t>
            </a:r>
            <a:r>
              <a:rPr lang="es-ES" sz="1400" dirty="0"/>
              <a:t>logro de las metas y </a:t>
            </a:r>
            <a:r>
              <a:rPr lang="es-ES" sz="1400" dirty="0" smtClean="0"/>
              <a:t>objetivos del </a:t>
            </a:r>
            <a:r>
              <a:rPr lang="es-ES" sz="1400" dirty="0"/>
              <a:t>Gobierno, retroalimentando la ejecución de planes, programas y proyectos, así como el ciclo </a:t>
            </a:r>
            <a:r>
              <a:rPr lang="es-ES" sz="1400" dirty="0" smtClean="0"/>
              <a:t>de </a:t>
            </a:r>
            <a:r>
              <a:rPr lang="es-SV" sz="1400" dirty="0" smtClean="0"/>
              <a:t>gestión </a:t>
            </a:r>
            <a:r>
              <a:rPr lang="es-SV" sz="1400" dirty="0"/>
              <a:t>de políticas públicas</a:t>
            </a:r>
            <a:r>
              <a:rPr lang="es-SV" sz="1400" dirty="0" smtClean="0"/>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817562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1391</TotalTime>
  <Words>2271</Words>
  <Application>Microsoft Office PowerPoint</Application>
  <PresentationFormat>Presentación en pantalla (4:3)</PresentationFormat>
  <Paragraphs>599</Paragraphs>
  <Slides>37</Slides>
  <Notes>1</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c:creator>
  <cp:lastModifiedBy>Ana Patricia Sanchez Cruz</cp:lastModifiedBy>
  <cp:revision>151</cp:revision>
  <cp:lastPrinted>2021-11-04T22:16:42Z</cp:lastPrinted>
  <dcterms:created xsi:type="dcterms:W3CDTF">2021-03-08T13:54:21Z</dcterms:created>
  <dcterms:modified xsi:type="dcterms:W3CDTF">2021-11-26T20:30:37Z</dcterms:modified>
</cp:coreProperties>
</file>