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glesias\Documents\sistematizaciones\CONSOLIDADOS\Libro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tx>
        <c:rich>
          <a:bodyPr/>
          <a:lstStyle/>
          <a:p>
            <a:pPr>
              <a:defRPr/>
            </a:pPr>
            <a:r>
              <a:rPr lang="es-SV"/>
              <a:t> % DE PERSONAS</a:t>
            </a:r>
            <a:r>
              <a:rPr lang="es-SV" baseline="0"/>
              <a:t> CAPACITADAS ENERO- DIC 2015</a:t>
            </a:r>
            <a:endParaRPr lang="es-SV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</c:dLbls>
          <c:cat>
            <c:strRef>
              <c:f>Hoja1!$C$3:$C$14</c:f>
              <c:strCache>
                <c:ptCount val="12"/>
                <c:pt idx="0">
                  <c:v>ENERO </c:v>
                </c:pt>
                <c:pt idx="1">
                  <c:v>FEBRERO </c:v>
                </c:pt>
                <c:pt idx="2">
                  <c:v>MARZO </c:v>
                </c:pt>
                <c:pt idx="3">
                  <c:v>ABRIL </c:v>
                </c:pt>
                <c:pt idx="4">
                  <c:v>MAYO </c:v>
                </c:pt>
                <c:pt idx="5">
                  <c:v>JUNIO  </c:v>
                </c:pt>
                <c:pt idx="6">
                  <c:v>JULIO </c:v>
                </c:pt>
                <c:pt idx="7">
                  <c:v>AGOSTO </c:v>
                </c:pt>
                <c:pt idx="8">
                  <c:v>SEPTIEMBRE </c:v>
                </c:pt>
                <c:pt idx="9">
                  <c:v>OCTUBRE </c:v>
                </c:pt>
                <c:pt idx="10">
                  <c:v>NOVIEMBRE </c:v>
                </c:pt>
                <c:pt idx="11">
                  <c:v>DICIEMBRE </c:v>
                </c:pt>
              </c:strCache>
            </c:strRef>
          </c:cat>
          <c:val>
            <c:numRef>
              <c:f>Hoja1!$D$3:$D$14</c:f>
              <c:numCache>
                <c:formatCode>General</c:formatCode>
                <c:ptCount val="12"/>
                <c:pt idx="0">
                  <c:v>71</c:v>
                </c:pt>
                <c:pt idx="1">
                  <c:v>43</c:v>
                </c:pt>
                <c:pt idx="2">
                  <c:v>215</c:v>
                </c:pt>
                <c:pt idx="3">
                  <c:v>113</c:v>
                </c:pt>
                <c:pt idx="4">
                  <c:v>249</c:v>
                </c:pt>
                <c:pt idx="5">
                  <c:v>297</c:v>
                </c:pt>
                <c:pt idx="6">
                  <c:v>145</c:v>
                </c:pt>
                <c:pt idx="7">
                  <c:v>372</c:v>
                </c:pt>
                <c:pt idx="8">
                  <c:v>600</c:v>
                </c:pt>
                <c:pt idx="9">
                  <c:v>341</c:v>
                </c:pt>
                <c:pt idx="10">
                  <c:v>180</c:v>
                </c:pt>
                <c:pt idx="11">
                  <c:v>117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% TEMAS </a:t>
            </a:r>
            <a:r>
              <a:rPr lang="es-SV" dirty="0"/>
              <a:t>IMPARTIDOS ENERO-</a:t>
            </a:r>
            <a:r>
              <a:rPr lang="es-SV" baseline="0" dirty="0"/>
              <a:t> DIC 2015</a:t>
            </a:r>
            <a:endParaRPr lang="es-SV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</c:dLbls>
          <c:cat>
            <c:strRef>
              <c:f>Hoja1!$C$46:$C$54</c:f>
              <c:strCache>
                <c:ptCount val="9"/>
                <c:pt idx="0">
                  <c:v>Sensibilización Ambiental  </c:v>
                </c:pt>
                <c:pt idx="1">
                  <c:v>Buenas Practicas Medioambientales</c:v>
                </c:pt>
                <c:pt idx="2">
                  <c:v>Cambio Climático </c:v>
                </c:pt>
                <c:pt idx="3">
                  <c:v>Desechos sólidos y Cultura 3R </c:v>
                </c:pt>
                <c:pt idx="4">
                  <c:v>Metodologías didácticas </c:v>
                </c:pt>
                <c:pt idx="5">
                  <c:v>Prevención en desastres y divulgación de la Serie Aprendamos a Protegernos </c:v>
                </c:pt>
                <c:pt idx="6">
                  <c:v>Recursos Hídricos </c:v>
                </c:pt>
                <c:pt idx="7">
                  <c:v>Biodiversidad </c:v>
                </c:pt>
                <c:pt idx="8">
                  <c:v>Legislación </c:v>
                </c:pt>
              </c:strCache>
            </c:strRef>
          </c:cat>
          <c:val>
            <c:numRef>
              <c:f>Hoja1!$D$46:$D$54</c:f>
              <c:numCache>
                <c:formatCode>General</c:formatCode>
                <c:ptCount val="9"/>
                <c:pt idx="0">
                  <c:v>47</c:v>
                </c:pt>
                <c:pt idx="1">
                  <c:v>15</c:v>
                </c:pt>
                <c:pt idx="2">
                  <c:v>27</c:v>
                </c:pt>
                <c:pt idx="3">
                  <c:v>33</c:v>
                </c:pt>
                <c:pt idx="4">
                  <c:v>9</c:v>
                </c:pt>
                <c:pt idx="5">
                  <c:v>9</c:v>
                </c:pt>
                <c:pt idx="6">
                  <c:v>12</c:v>
                </c:pt>
                <c:pt idx="7">
                  <c:v>13</c:v>
                </c:pt>
                <c:pt idx="8">
                  <c:v>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% SECTORES</a:t>
            </a:r>
            <a:r>
              <a:rPr lang="es-SV" baseline="0" dirty="0" smtClean="0"/>
              <a:t> </a:t>
            </a:r>
            <a:r>
              <a:rPr lang="es-SV" baseline="0" dirty="0"/>
              <a:t>FORTALECIDOS 2015</a:t>
            </a:r>
            <a:endParaRPr lang="es-SV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CatName val="1"/>
            <c:showPercent val="1"/>
          </c:dLbls>
          <c:cat>
            <c:strRef>
              <c:f>'mes y genero'!$C$108:$C$113</c:f>
              <c:strCache>
                <c:ptCount val="6"/>
                <c:pt idx="0">
                  <c:v>Academia Superior </c:v>
                </c:pt>
                <c:pt idx="1">
                  <c:v>Academia nivel escolar </c:v>
                </c:pt>
                <c:pt idx="2">
                  <c:v>Empresa Privada </c:v>
                </c:pt>
                <c:pt idx="3">
                  <c:v>Instituciones </c:v>
                </c:pt>
                <c:pt idx="4">
                  <c:v>Municipalidad </c:v>
                </c:pt>
                <c:pt idx="5">
                  <c:v>ONG </c:v>
                </c:pt>
              </c:strCache>
            </c:strRef>
          </c:cat>
          <c:val>
            <c:numRef>
              <c:f>'mes y genero'!$D$108:$D$113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4</c:v>
                </c:pt>
                <c:pt idx="3">
                  <c:v>21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C9DDE-7CAA-4B1D-B7C7-9A378CBA843A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886F0-4E31-4416-B7EA-E6D6A963740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CA9DC-8139-4291-82AC-3780C7721D07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459818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CA9DC-8139-4291-82AC-3780C7721D07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78490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CA9DC-8139-4291-82AC-3780C7721D07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02949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D6BC7-4111-4DF1-A198-8E8DDCC75BB1}" type="datetimeFigureOut">
              <a:rPr lang="es-SV" smtClean="0"/>
              <a:pPr/>
              <a:t>16/08/2016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5CE57-EE14-4873-9861-E98AE318B91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5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11 Rectángulo"/>
            <p:cNvSpPr/>
            <p:nvPr/>
          </p:nvSpPr>
          <p:spPr>
            <a:xfrm rot="5400000">
              <a:off x="4500562" y="2071709"/>
              <a:ext cx="142876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80971" y="0"/>
              <a:ext cx="190501" cy="6858000"/>
            </a:xfrm>
            <a:prstGeom prst="rect">
              <a:avLst/>
            </a:prstGeom>
            <a:solidFill>
              <a:srgbClr val="617B27"/>
            </a:solidFill>
            <a:ln>
              <a:solidFill>
                <a:srgbClr val="617B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14 Rectángulo"/>
            <p:cNvSpPr/>
            <p:nvPr/>
          </p:nvSpPr>
          <p:spPr>
            <a:xfrm rot="5400000">
              <a:off x="4536281" y="1821676"/>
              <a:ext cx="71437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857224" y="142852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/>
              <a:t> </a:t>
            </a:r>
            <a:r>
              <a:rPr lang="es-SV" sz="2000" b="1" u="sng" dirty="0" smtClean="0"/>
              <a:t>CUADROS CONSOLIDADOS CAPACITACIONES 2015</a:t>
            </a:r>
          </a:p>
          <a:p>
            <a:pPr algn="ctr"/>
            <a:r>
              <a:rPr lang="es-SV" sz="2000" b="1" u="sng" dirty="0" smtClean="0"/>
              <a:t>ENERO- DICIEMBRE 2015</a:t>
            </a:r>
            <a:endParaRPr lang="es-SV" sz="2000" b="1" u="sng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85786" y="857232"/>
          <a:ext cx="2643206" cy="37862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101336"/>
                <a:gridCol w="1541870"/>
              </a:tblGrid>
              <a:tr h="2344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/>
                        <a:t>CAPACITACIONES 2015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504047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MES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 smtClean="0"/>
                        <a:t> TOTAL PERSONAS CAPACITADAS/MES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/>
                        <a:t>ENERO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71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/>
                        <a:t>FEBRERO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43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MARZO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215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ABRIL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113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MAYO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 smtClean="0"/>
                        <a:t>249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JUNIO 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297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JULIO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145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AGOSTO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 smtClean="0"/>
                        <a:t>372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SEPTIEMBRE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600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OCTUBRE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341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/>
                        <a:t>NOVIEMBRE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/>
                        <a:t>180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/>
                        <a:t>DICIEMBRE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34440"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u="none" strike="noStrike" dirty="0"/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2,828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9" name="7 CuadroTexto"/>
          <p:cNvSpPr txBox="1"/>
          <p:nvPr/>
        </p:nvSpPr>
        <p:spPr>
          <a:xfrm>
            <a:off x="3929058" y="1142985"/>
            <a:ext cx="4857766" cy="71438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100" b="1" dirty="0"/>
              <a:t>El</a:t>
            </a:r>
            <a:r>
              <a:rPr lang="es-SV" sz="1100" b="1" baseline="0" dirty="0"/>
              <a:t> mes con mayor cantidad de personas capacitadas fue septiembre con un total de 600 </a:t>
            </a:r>
            <a:r>
              <a:rPr lang="es-SV" sz="1100" b="1" baseline="0" dirty="0" smtClean="0"/>
              <a:t>personas,</a:t>
            </a:r>
            <a:r>
              <a:rPr lang="es-SV" sz="1100" b="1" dirty="0" smtClean="0"/>
              <a:t> equivalente a un 22%; seguido del mes de agosto con 372 personas equivalente a un 13%.</a:t>
            </a:r>
            <a:endParaRPr lang="es-SV" sz="1100" b="1" dirty="0"/>
          </a:p>
        </p:txBody>
      </p:sp>
      <p:graphicFrame>
        <p:nvGraphicFramePr>
          <p:cNvPr id="10" name="1 Gráfico"/>
          <p:cNvGraphicFramePr/>
          <p:nvPr/>
        </p:nvGraphicFramePr>
        <p:xfrm>
          <a:off x="3214678" y="2428868"/>
          <a:ext cx="5929322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4557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5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11 Rectángulo"/>
            <p:cNvSpPr/>
            <p:nvPr/>
          </p:nvSpPr>
          <p:spPr>
            <a:xfrm rot="5400000">
              <a:off x="4500562" y="2071709"/>
              <a:ext cx="142876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80971" y="0"/>
              <a:ext cx="190501" cy="6858000"/>
            </a:xfrm>
            <a:prstGeom prst="rect">
              <a:avLst/>
            </a:prstGeom>
            <a:solidFill>
              <a:srgbClr val="617B27"/>
            </a:solidFill>
            <a:ln>
              <a:solidFill>
                <a:srgbClr val="617B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14 Rectángulo"/>
            <p:cNvSpPr/>
            <p:nvPr/>
          </p:nvSpPr>
          <p:spPr>
            <a:xfrm rot="5400000">
              <a:off x="4536281" y="1821676"/>
              <a:ext cx="71437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" name="6 CuadroTexto"/>
          <p:cNvSpPr txBox="1"/>
          <p:nvPr/>
        </p:nvSpPr>
        <p:spPr>
          <a:xfrm>
            <a:off x="2928926" y="142852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/>
              <a:t> CONSOLIDADOS POR TEMAS IMPARTIDOS</a:t>
            </a:r>
          </a:p>
          <a:p>
            <a:pPr algn="ctr"/>
            <a:r>
              <a:rPr lang="es-SV" sz="2000" b="1" dirty="0" smtClean="0"/>
              <a:t>ENERO-DICICIEMBRE 2015</a:t>
            </a:r>
            <a:endParaRPr lang="es-SV" sz="20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2597748"/>
              </p:ext>
            </p:extLst>
          </p:nvPr>
        </p:nvGraphicFramePr>
        <p:xfrm>
          <a:off x="428596" y="142852"/>
          <a:ext cx="2286016" cy="4822652"/>
        </p:xfrm>
        <a:graphic>
          <a:graphicData uri="http://schemas.openxmlformats.org/drawingml/2006/table">
            <a:tbl>
              <a:tblPr firstRow="1" firstCol="1">
                <a:tableStyleId>{35758FB7-9AC5-4552-8A53-C91805E547FA}</a:tableStyleId>
              </a:tblPr>
              <a:tblGrid>
                <a:gridCol w="672358"/>
                <a:gridCol w="1613658"/>
              </a:tblGrid>
              <a:tr h="2930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CAPACITACIONES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TEMAS</a:t>
                      </a:r>
                      <a:r>
                        <a:rPr lang="es-SV" sz="9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IMPARTIDOS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900" b="0" i="0" u="none" strike="noStrike" baseline="0" dirty="0" smtClean="0">
                        <a:solidFill>
                          <a:schemeClr val="dk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No DE REPLICAS AÑO 2015</a:t>
                      </a:r>
                      <a:endParaRPr lang="es-SV" sz="9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Sensibilización Ambiental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Buenas Practicas Medioambientales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Cambio Climático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Desechos sólidos y Cultura 3R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Metodologías didácticas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Prevención en desastres y divulgación</a:t>
                      </a:r>
                      <a:r>
                        <a:rPr lang="es-SV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la Serie Aprendamos a Protegernos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Recursos Hídricos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Biodiversidad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Legislación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r" fontAlgn="b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571868" y="1000108"/>
            <a:ext cx="5072098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dirty="0" smtClean="0"/>
              <a:t>El tema con mayor número de replica entre los sectores de atención durante el año 2015 es Sensibilización Ambiental con 47 equivalente a un 27%; seguido de Manejo de Desechos Sólidos y Cultura 3R con 33, equivalente a un 19%. </a:t>
            </a:r>
            <a:endParaRPr lang="es-SV" dirty="0"/>
          </a:p>
        </p:txBody>
      </p:sp>
      <p:graphicFrame>
        <p:nvGraphicFramePr>
          <p:cNvPr id="11" name="5 Gráfico"/>
          <p:cNvGraphicFramePr/>
          <p:nvPr/>
        </p:nvGraphicFramePr>
        <p:xfrm>
          <a:off x="3071802" y="2928934"/>
          <a:ext cx="6072198" cy="367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6204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5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11 Rectángulo"/>
            <p:cNvSpPr/>
            <p:nvPr/>
          </p:nvSpPr>
          <p:spPr>
            <a:xfrm rot="5400000">
              <a:off x="4500562" y="2071709"/>
              <a:ext cx="142876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80971" y="0"/>
              <a:ext cx="190501" cy="6858000"/>
            </a:xfrm>
            <a:prstGeom prst="rect">
              <a:avLst/>
            </a:prstGeom>
            <a:solidFill>
              <a:srgbClr val="617B27"/>
            </a:solidFill>
            <a:ln>
              <a:solidFill>
                <a:srgbClr val="617B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14 Rectángulo"/>
            <p:cNvSpPr/>
            <p:nvPr/>
          </p:nvSpPr>
          <p:spPr>
            <a:xfrm rot="5400000">
              <a:off x="4536281" y="1821676"/>
              <a:ext cx="71437" cy="9144000"/>
            </a:xfrm>
            <a:prstGeom prst="rect">
              <a:avLst/>
            </a:prstGeom>
            <a:solidFill>
              <a:srgbClr val="AA913F"/>
            </a:solidFill>
            <a:ln>
              <a:solidFill>
                <a:srgbClr val="AA91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" name="6 CuadroTexto"/>
          <p:cNvSpPr txBox="1"/>
          <p:nvPr/>
        </p:nvSpPr>
        <p:spPr>
          <a:xfrm>
            <a:off x="857224" y="142852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/>
              <a:t> CONSOLIDADOS POR SECTOR</a:t>
            </a:r>
          </a:p>
          <a:p>
            <a:pPr algn="ctr"/>
            <a:r>
              <a:rPr lang="es-SV" sz="2000" b="1" dirty="0" smtClean="0"/>
              <a:t>ENERO-DICICIEMBRE 2015</a:t>
            </a:r>
            <a:endParaRPr lang="es-SV" sz="2000" b="1" dirty="0"/>
          </a:p>
        </p:txBody>
      </p:sp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7371078"/>
              </p:ext>
            </p:extLst>
          </p:nvPr>
        </p:nvGraphicFramePr>
        <p:xfrm>
          <a:off x="714348" y="1047748"/>
          <a:ext cx="2849540" cy="3081832"/>
        </p:xfrm>
        <a:graphic>
          <a:graphicData uri="http://schemas.openxmlformats.org/drawingml/2006/table">
            <a:tbl>
              <a:tblPr firstRow="1" firstCol="1">
                <a:tableStyleId>{35758FB7-9AC5-4552-8A53-C91805E547FA}</a:tableStyleId>
              </a:tblPr>
              <a:tblGrid>
                <a:gridCol w="1187308"/>
                <a:gridCol w="1662232"/>
              </a:tblGrid>
              <a:tr h="2930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 ENTIDADES CAPACITADAS AGRUPADAS POR SECTOR AÑO 2015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CANTIDAD</a:t>
                      </a: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Academia Superior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Academia nivel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escolar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Empresa Privada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Instituciones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Municipalidad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06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ONG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43319"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8" name="8 Gráfico"/>
          <p:cNvGraphicFramePr/>
          <p:nvPr/>
        </p:nvGraphicFramePr>
        <p:xfrm>
          <a:off x="3786182" y="1500174"/>
          <a:ext cx="4953000" cy="3831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357290" y="4857760"/>
            <a:ext cx="3929058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SV" sz="1600" dirty="0" smtClean="0"/>
              <a:t>De acuerdo al gráfico el sector más fortalecido durante el año 2015 fue el institucional, con la atención a 21 instituciones del sector público las cuales forman parte del SINAMA. </a:t>
            </a:r>
            <a:endParaRPr lang="es-SV" sz="1600" dirty="0"/>
          </a:p>
        </p:txBody>
      </p:sp>
    </p:spTree>
    <p:extLst>
      <p:ext uri="{BB962C8B-B14F-4D97-AF65-F5344CB8AC3E}">
        <p14:creationId xmlns="" xmlns:p14="http://schemas.microsoft.com/office/powerpoint/2010/main" val="16920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261</Words>
  <Application>Microsoft Office PowerPoint</Application>
  <PresentationFormat>Presentación en pantalla (4:3)</PresentationFormat>
  <Paragraphs>85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abarahona</dc:creator>
  <cp:lastModifiedBy>hs</cp:lastModifiedBy>
  <cp:revision>1</cp:revision>
  <dcterms:created xsi:type="dcterms:W3CDTF">2016-06-07T15:49:26Z</dcterms:created>
  <dcterms:modified xsi:type="dcterms:W3CDTF">2016-08-16T20:49:27Z</dcterms:modified>
</cp:coreProperties>
</file>