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21"/>
  </p:notesMasterIdLst>
  <p:sldIdLst>
    <p:sldId id="256" r:id="rId3"/>
    <p:sldId id="324" r:id="rId4"/>
    <p:sldId id="334" r:id="rId5"/>
    <p:sldId id="327" r:id="rId6"/>
    <p:sldId id="331" r:id="rId7"/>
    <p:sldId id="335" r:id="rId8"/>
    <p:sldId id="328" r:id="rId9"/>
    <p:sldId id="332" r:id="rId10"/>
    <p:sldId id="336" r:id="rId11"/>
    <p:sldId id="329" r:id="rId12"/>
    <p:sldId id="330" r:id="rId13"/>
    <p:sldId id="337" r:id="rId14"/>
    <p:sldId id="333" r:id="rId15"/>
    <p:sldId id="338" r:id="rId16"/>
    <p:sldId id="339" r:id="rId17"/>
    <p:sldId id="340" r:id="rId18"/>
    <p:sldId id="342" r:id="rId19"/>
    <p:sldId id="288" r:id="rId20"/>
  </p:sldIdLst>
  <p:sldSz cx="9144000" cy="5143500" type="screen16x9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B35"/>
    <a:srgbClr val="B1A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9" autoAdjust="0"/>
  </p:normalViewPr>
  <p:slideViewPr>
    <p:cSldViewPr snapToGrid="0" snapToObjects="1">
      <p:cViewPr varScale="1">
        <p:scale>
          <a:sx n="83" d="100"/>
          <a:sy n="83" d="100"/>
        </p:scale>
        <p:origin x="10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01-4839-AD52-3EC4A8A603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01-4839-AD52-3EC4A8A603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101-4839-AD52-3EC4A8A603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101-4839-AD52-3EC4A8A603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 trimestre 2018 '!$B$4:$E$4</c:f>
              <c:strCache>
                <c:ptCount val="4"/>
                <c:pt idx="0">
                  <c:v>DCI</c:v>
                </c:pt>
                <c:pt idx="1">
                  <c:v>DEV</c:v>
                </c:pt>
                <c:pt idx="2">
                  <c:v>DAS</c:v>
                </c:pt>
                <c:pt idx="3">
                  <c:v>DEC</c:v>
                </c:pt>
              </c:strCache>
            </c:strRef>
          </c:cat>
          <c:val>
            <c:numRef>
              <c:f>'2 trimestre 2018 '!$B$5:$E$5</c:f>
              <c:numCache>
                <c:formatCode>General</c:formatCode>
                <c:ptCount val="4"/>
                <c:pt idx="0">
                  <c:v>21</c:v>
                </c:pt>
                <c:pt idx="1">
                  <c:v>9</c:v>
                </c:pt>
                <c:pt idx="2">
                  <c:v>25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01-4839-AD52-3EC4A8A6035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trimestre 2018 '!$B$66:$B$69</c:f>
              <c:strCache>
                <c:ptCount val="4"/>
                <c:pt idx="0">
                  <c:v>Alcaldía Municipal</c:v>
                </c:pt>
                <c:pt idx="1">
                  <c:v>MAG</c:v>
                </c:pt>
                <c:pt idx="2">
                  <c:v>MINSAL</c:v>
                </c:pt>
                <c:pt idx="3">
                  <c:v>Policía Nacional Civil-DMA</c:v>
                </c:pt>
              </c:strCache>
            </c:strRef>
          </c:cat>
          <c:val>
            <c:numRef>
              <c:f>'2 trimestre 2018 '!$F$66:$F$69</c:f>
              <c:numCache>
                <c:formatCode>General</c:formatCode>
                <c:ptCount val="4"/>
                <c:pt idx="0">
                  <c:v>21</c:v>
                </c:pt>
                <c:pt idx="1">
                  <c:v>9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6-49BA-A78D-83509EB4E3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43187848"/>
        <c:axId val="543190144"/>
      </c:barChart>
      <c:catAx>
        <c:axId val="543187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43190144"/>
        <c:crosses val="autoZero"/>
        <c:auto val="1"/>
        <c:lblAlgn val="ctr"/>
        <c:lblOffset val="100"/>
        <c:noMultiLvlLbl val="0"/>
      </c:catAx>
      <c:valAx>
        <c:axId val="5431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4318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trimestre 2018 '!$B$20:$B$31</c:f>
              <c:strCache>
                <c:ptCount val="12"/>
                <c:pt idx="0">
                  <c:v>Construcción y actividades en zonas frágiles</c:v>
                </c:pt>
                <c:pt idx="1">
                  <c:v>Contaminación por actividades productivas</c:v>
                </c:pt>
                <c:pt idx="2">
                  <c:v>Depredación-extracción de especies</c:v>
                </c:pt>
                <c:pt idx="3">
                  <c:v>Descarga de desechos (vertidos)</c:v>
                </c:pt>
                <c:pt idx="4">
                  <c:v>Emisiones atmosféricas</c:v>
                </c:pt>
                <c:pt idx="5">
                  <c:v>Extracción de material pétreo</c:v>
                </c:pt>
                <c:pt idx="6">
                  <c:v>Generación de ruido y ondas electromagnéticas</c:v>
                </c:pt>
                <c:pt idx="7">
                  <c:v>Manejo inadecuado de desechos sólidos</c:v>
                </c:pt>
                <c:pt idx="8">
                  <c:v>Manejo inadecuado de sustancias peligrosas</c:v>
                </c:pt>
                <c:pt idx="9">
                  <c:v>Quema-incendio</c:v>
                </c:pt>
                <c:pt idx="10">
                  <c:v>Tala</c:v>
                </c:pt>
                <c:pt idx="11">
                  <c:v>Tenencia de especies protegidas</c:v>
                </c:pt>
              </c:strCache>
            </c:strRef>
          </c:cat>
          <c:val>
            <c:numRef>
              <c:f>'2 trimestre 2018 '!$F$20:$F$31</c:f>
              <c:numCache>
                <c:formatCode>General</c:formatCode>
                <c:ptCount val="12"/>
                <c:pt idx="0">
                  <c:v>25</c:v>
                </c:pt>
                <c:pt idx="1">
                  <c:v>6</c:v>
                </c:pt>
                <c:pt idx="2">
                  <c:v>5</c:v>
                </c:pt>
                <c:pt idx="3">
                  <c:v>9</c:v>
                </c:pt>
                <c:pt idx="4">
                  <c:v>5</c:v>
                </c:pt>
                <c:pt idx="5">
                  <c:v>7</c:v>
                </c:pt>
                <c:pt idx="6">
                  <c:v>4</c:v>
                </c:pt>
                <c:pt idx="7">
                  <c:v>17</c:v>
                </c:pt>
                <c:pt idx="8">
                  <c:v>3</c:v>
                </c:pt>
                <c:pt idx="9">
                  <c:v>2</c:v>
                </c:pt>
                <c:pt idx="10">
                  <c:v>21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10-4175-8855-0222F53C7B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4369272"/>
        <c:axId val="514369600"/>
      </c:barChart>
      <c:catAx>
        <c:axId val="514369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4369600"/>
        <c:crosses val="autoZero"/>
        <c:auto val="1"/>
        <c:lblAlgn val="ctr"/>
        <c:lblOffset val="100"/>
        <c:noMultiLvlLbl val="0"/>
      </c:catAx>
      <c:valAx>
        <c:axId val="51436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436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 trimestre 2018 '!$U$3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trimestre 2018 '!$Q$4:$Q$17</c:f>
              <c:strCache>
                <c:ptCount val="14"/>
                <c:pt idx="0">
                  <c:v>Santa Ana</c:v>
                </c:pt>
                <c:pt idx="1">
                  <c:v>Ahuachapán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La Paz</c:v>
                </c:pt>
                <c:pt idx="7">
                  <c:v>Cuscatlán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</c:strCache>
            </c:strRef>
          </c:cat>
          <c:val>
            <c:numRef>
              <c:f>'2 trimestre 2018 '!$U$4:$U$17</c:f>
              <c:numCache>
                <c:formatCode>General</c:formatCode>
                <c:ptCount val="14"/>
                <c:pt idx="0">
                  <c:v>6</c:v>
                </c:pt>
                <c:pt idx="1">
                  <c:v>3</c:v>
                </c:pt>
                <c:pt idx="2">
                  <c:v>9</c:v>
                </c:pt>
                <c:pt idx="3">
                  <c:v>13</c:v>
                </c:pt>
                <c:pt idx="4">
                  <c:v>28</c:v>
                </c:pt>
                <c:pt idx="5">
                  <c:v>26</c:v>
                </c:pt>
                <c:pt idx="6">
                  <c:v>8</c:v>
                </c:pt>
                <c:pt idx="7">
                  <c:v>3</c:v>
                </c:pt>
                <c:pt idx="8">
                  <c:v>1</c:v>
                </c:pt>
                <c:pt idx="9">
                  <c:v>4</c:v>
                </c:pt>
                <c:pt idx="10">
                  <c:v>5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3-49E9-88AE-9CA66E5E1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6630048"/>
        <c:axId val="516631032"/>
      </c:barChart>
      <c:catAx>
        <c:axId val="5166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6631032"/>
        <c:crosses val="autoZero"/>
        <c:auto val="1"/>
        <c:lblAlgn val="ctr"/>
        <c:lblOffset val="100"/>
        <c:noMultiLvlLbl val="0"/>
      </c:catAx>
      <c:valAx>
        <c:axId val="516631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663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 trimestre 2018 '!$B$82</c:f>
              <c:strCache>
                <c:ptCount val="1"/>
                <c:pt idx="0">
                  <c:v>Escrita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 trimestre 2018 '!$F$82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2-4494-B597-87417C0003E6}"/>
            </c:ext>
          </c:extLst>
        </c:ser>
        <c:ser>
          <c:idx val="1"/>
          <c:order val="1"/>
          <c:tx>
            <c:strRef>
              <c:f>'2 trimestre 2018 '!$B$83</c:f>
              <c:strCache>
                <c:ptCount val="1"/>
                <c:pt idx="0">
                  <c:v>Sitio Web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 trimestre 2018 '!$F$83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02-4494-B597-87417C0003E6}"/>
            </c:ext>
          </c:extLst>
        </c:ser>
        <c:ser>
          <c:idx val="2"/>
          <c:order val="2"/>
          <c:tx>
            <c:strRef>
              <c:f>'2 trimestre 2018 '!$B$84</c:f>
              <c:strCache>
                <c:ptCount val="1"/>
                <c:pt idx="0">
                  <c:v>Telefónica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 trimestre 2018 '!$F$84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02-4494-B597-87417C0003E6}"/>
            </c:ext>
          </c:extLst>
        </c:ser>
        <c:ser>
          <c:idx val="3"/>
          <c:order val="3"/>
          <c:tx>
            <c:strRef>
              <c:f>'2 trimestre 2018 '!$B$85</c:f>
              <c:strCache>
                <c:ptCount val="1"/>
                <c:pt idx="0">
                  <c:v>Personalmente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 trimestre 2018 '!$F$85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02-4494-B597-87417C0003E6}"/>
            </c:ext>
          </c:extLst>
        </c:ser>
        <c:ser>
          <c:idx val="4"/>
          <c:order val="4"/>
          <c:tx>
            <c:strRef>
              <c:f>'2 trimestre 2018 '!$B$86</c:f>
              <c:strCache>
                <c:ptCount val="1"/>
                <c:pt idx="0">
                  <c:v>Oficio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 trimestre 2018 '!$F$86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02-4494-B597-87417C0003E6}"/>
            </c:ext>
          </c:extLst>
        </c:ser>
        <c:ser>
          <c:idx val="5"/>
          <c:order val="5"/>
          <c:tx>
            <c:strRef>
              <c:f>'2 trimestre 2018 '!$B$87</c:f>
              <c:strCache>
                <c:ptCount val="1"/>
                <c:pt idx="0">
                  <c:v>Red Social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 trimestre 2018 '!$F$87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02-4494-B597-87417C0003E6}"/>
            </c:ext>
          </c:extLst>
        </c:ser>
        <c:ser>
          <c:idx val="6"/>
          <c:order val="6"/>
          <c:tx>
            <c:strRef>
              <c:f>'2 trimestre 2018 '!$B$88</c:f>
              <c:strCache>
                <c:ptCount val="1"/>
                <c:pt idx="0">
                  <c:v>Despacho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 trimestre 2018 '!$F$88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02-4494-B597-87417C0003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4119664"/>
        <c:axId val="514119992"/>
      </c:barChart>
      <c:catAx>
        <c:axId val="514119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4119992"/>
        <c:crosses val="autoZero"/>
        <c:auto val="1"/>
        <c:lblAlgn val="ctr"/>
        <c:lblOffset val="100"/>
        <c:noMultiLvlLbl val="0"/>
      </c:catAx>
      <c:valAx>
        <c:axId val="5141199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411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553-4123-88FC-9FACC29A7A71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553-4123-88FC-9FACC29A7A71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553-4123-88FC-9FACC29A7A71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553-4123-88FC-9FACC29A7A71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 trimestre 2018 '!$B$53:$C$53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'2 trimestre 2018 '!$B$54:$C$54</c:f>
              <c:numCache>
                <c:formatCode>General</c:formatCode>
                <c:ptCount val="2"/>
                <c:pt idx="0">
                  <c:v>32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53-4123-88FC-9FACC29A7A7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E6C86-D942-DD42-8F3B-4CC1B991E53D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C534B-ED8E-B94D-8F0D-24BDB6F1F7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61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C534B-ED8E-B94D-8F0D-24BDB6F1F77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91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34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21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26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35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1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67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12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38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3288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2">
                    <a:lumMod val="50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7555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68599" y="818235"/>
            <a:ext cx="5906342" cy="3490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0946" y="826323"/>
            <a:ext cx="2691277" cy="3641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Bembo Std"/>
                <a:cs typeface="Bembo Std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87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374372"/>
            <a:ext cx="4040188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374372"/>
            <a:ext cx="4041775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3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6E75D05-A982-4FAC-B28A-873953DEE65F}" type="datetimeFigureOut">
              <a:rPr lang="es-SV" smtClean="0"/>
              <a:pPr/>
              <a:t>2/10/2019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5DF3C9-6A47-4F69-9700-1DDAD563C14B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5742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93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3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298"/>
            <a:ext cx="1432794" cy="5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0" r:id="rId3"/>
    <p:sldLayoutId id="2147483676" r:id="rId4"/>
    <p:sldLayoutId id="2147483678" r:id="rId5"/>
    <p:sldLayoutId id="2147483680" r:id="rId6"/>
    <p:sldLayoutId id="2147483681" r:id="rId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5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enuncias@marn.gob.sv" TargetMode="External"/><Relationship Id="rId2" Type="http://schemas.openxmlformats.org/officeDocument/2006/relationships/hyperlink" Target="http://apps.marn.gob.sv/denunciaspublica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5018" y="751513"/>
            <a:ext cx="81818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Museo 700" panose="02000000000000000000" pitchFamily="50" charset="0"/>
                <a:cs typeface="Bembo Std"/>
              </a:rPr>
              <a:t>UNIDAD DE ATENCIÓN CIUDADANA-DCI</a:t>
            </a: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 Std"/>
              <a:cs typeface="Bembo Std"/>
            </a:endParaRPr>
          </a:p>
          <a:p>
            <a:endParaRPr lang="es-ES" sz="3600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_tradnl" sz="2800" b="1" dirty="0">
              <a:latin typeface="Bembo Std"/>
              <a:cs typeface="Bembo Std"/>
            </a:endParaRP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Reporte trimestral de denuncias ambientales 2018</a:t>
            </a: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(Abril-Junio)</a:t>
            </a:r>
          </a:p>
          <a:p>
            <a:endParaRPr lang="es-ES_tradnl" sz="1600" dirty="0">
              <a:solidFill>
                <a:schemeClr val="bg1"/>
              </a:solidFill>
              <a:latin typeface="Bembo Std"/>
              <a:cs typeface="Bembo Std"/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86CA58-D03F-41AE-AACA-A9F641F4D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95" y="1515976"/>
            <a:ext cx="1913561" cy="153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06BE3F-50D9-42F1-A8F5-46B0BC98FA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36" t="61291" r="70000" b="21390"/>
          <a:stretch/>
        </p:blipFill>
        <p:spPr>
          <a:xfrm>
            <a:off x="8354957" y="3458610"/>
            <a:ext cx="748369" cy="7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1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685355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2. Denuncias ingresadas por departamento por mes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E915823-99A9-4804-8618-95DCB4A8B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128776"/>
              </p:ext>
            </p:extLst>
          </p:nvPr>
        </p:nvGraphicFramePr>
        <p:xfrm>
          <a:off x="2872874" y="1477916"/>
          <a:ext cx="4216400" cy="30480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356191054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70364765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58112825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6662192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7419383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822627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101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959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Ahuachapán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3581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Sonsonate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139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Chalatenango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6517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968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Salvador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654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Paz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699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Cuscatlán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928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Cabañas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597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Vicente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2236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Usulután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909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692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Morazán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210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Unión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291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8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9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4. Denuncias ingresadas por departamento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E71C6FA-F673-49DA-A36E-AD7D8E021D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989396"/>
              </p:ext>
            </p:extLst>
          </p:nvPr>
        </p:nvGraphicFramePr>
        <p:xfrm>
          <a:off x="2358192" y="1200149"/>
          <a:ext cx="5727032" cy="343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468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Formas de ingreso de las denuncias por la ciudadanía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96651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5. Medio de ingreso de denuncias por la ciudadanía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A4F5033-0866-4F73-B4CB-6E6254748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090496"/>
              </p:ext>
            </p:extLst>
          </p:nvPr>
        </p:nvGraphicFramePr>
        <p:xfrm>
          <a:off x="3067291" y="1562582"/>
          <a:ext cx="5090121" cy="310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5995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Ingreso de denuncias por género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3713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6. Denuncias ingresadas (Hombres-Mujeres)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1F6F964-E1FA-47FD-84CD-004B14AFC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544132"/>
              </p:ext>
            </p:extLst>
          </p:nvPr>
        </p:nvGraphicFramePr>
        <p:xfrm>
          <a:off x="2285999" y="1200150"/>
          <a:ext cx="5582653" cy="3349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6846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3200" dirty="0">
                <a:latin typeface="Museo 300"/>
                <a:cs typeface="Museo 300"/>
              </a:rPr>
              <a:t>¿Quiere interponer su denuncia o recibir asesoría sobre infracciones ambientales?</a:t>
            </a:r>
            <a:endParaRPr lang="es-ES" sz="32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322627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¿Qué puedo denunciar?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156C008-0F2B-460B-8836-07B44D7829DB}"/>
              </a:ext>
            </a:extLst>
          </p:cNvPr>
          <p:cNvGrpSpPr/>
          <p:nvPr/>
        </p:nvGrpSpPr>
        <p:grpSpPr>
          <a:xfrm>
            <a:off x="132347" y="1296403"/>
            <a:ext cx="8879306" cy="2893597"/>
            <a:chOff x="132347" y="983579"/>
            <a:chExt cx="8879306" cy="2893597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15E6EC0C-7332-48D5-BC06-2892AB99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894" t="50000" r="13553" b="22326"/>
            <a:stretch/>
          </p:blipFill>
          <p:spPr>
            <a:xfrm>
              <a:off x="132347" y="983580"/>
              <a:ext cx="4439653" cy="142273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64EA877-12A5-42B0-A118-D2F400DB8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158" t="39527" r="13289" b="32798"/>
            <a:stretch/>
          </p:blipFill>
          <p:spPr>
            <a:xfrm>
              <a:off x="4572000" y="983579"/>
              <a:ext cx="4439653" cy="1422735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7A7B33A-7ABE-4AF8-8156-AE9EAB913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026" t="29463" r="13421" b="42863"/>
            <a:stretch/>
          </p:blipFill>
          <p:spPr>
            <a:xfrm>
              <a:off x="1576137" y="2454440"/>
              <a:ext cx="4439653" cy="142273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A4EC07A-7068-47CE-A868-37C381ABB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763" t="46782" r="46316" b="25544"/>
            <a:stretch/>
          </p:blipFill>
          <p:spPr>
            <a:xfrm>
              <a:off x="6063915" y="2454440"/>
              <a:ext cx="1455822" cy="1422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46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58B9041-172B-46D5-BF54-1EF22BC3CF39}"/>
              </a:ext>
            </a:extLst>
          </p:cNvPr>
          <p:cNvSpPr txBox="1">
            <a:spLocks/>
          </p:cNvSpPr>
          <p:nvPr/>
        </p:nvSpPr>
        <p:spPr>
          <a:xfrm>
            <a:off x="1161047" y="887799"/>
            <a:ext cx="6821905" cy="831064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>
                <a:latin typeface="Museo 300"/>
                <a:cs typeface="Museo 300"/>
              </a:rPr>
              <a:t>¿Quiere interponer su denuncia o recibir asesoría sobre infracciones ambientales?</a:t>
            </a:r>
          </a:p>
          <a:p>
            <a:endParaRPr lang="es-ES_tradnl" sz="2000" dirty="0">
              <a:latin typeface="Museo 300"/>
              <a:cs typeface="Museo 300"/>
            </a:endParaRPr>
          </a:p>
          <a:p>
            <a:r>
              <a:rPr lang="es-ES_tradnl" sz="2000" dirty="0">
                <a:latin typeface="Museo 300"/>
                <a:cs typeface="Museo 300"/>
              </a:rPr>
              <a:t>Contáctenos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Sistema de denuncias en línea: </a:t>
            </a:r>
            <a:r>
              <a:rPr lang="es-SV" sz="1400" dirty="0">
                <a:hlinkClick r:id="rId2"/>
              </a:rPr>
              <a:t>http://apps.marn.gob.sv/denunciaspublicas/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Correo electrónico: </a:t>
            </a:r>
            <a:r>
              <a:rPr lang="es-ES_tradnl" sz="1400" dirty="0">
                <a:latin typeface="Museo 300"/>
                <a:cs typeface="Museo 300"/>
                <a:hlinkClick r:id="rId3"/>
              </a:rPr>
              <a:t>denuncias@marn.gob.sv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Teléfonos: 2132-9218, 2132-9304 y 919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Dirección: Calle y Colonia Las Mercedes, km 5½, carretera a Santa Tecla. Edificio MARN, instalaciones ISTA</a:t>
            </a:r>
          </a:p>
          <a:p>
            <a:endParaRPr lang="es-ES" sz="14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15134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(Internas y externas)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09112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1CD360-EFF1-488C-86B3-B9E0B375559C}"/>
              </a:ext>
            </a:extLst>
          </p:cNvPr>
          <p:cNvSpPr/>
          <p:nvPr/>
        </p:nvSpPr>
        <p:spPr>
          <a:xfrm>
            <a:off x="1730885" y="1642578"/>
            <a:ext cx="709702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En el segundo trimestre 2018 comprendido entre el 01 de abril al 30 de junio se ingresaron al Sistema un total de 109 denuncias.</a:t>
            </a:r>
          </a:p>
          <a:p>
            <a:pPr algn="just"/>
            <a:endParaRPr lang="es-SV" sz="2000" dirty="0">
              <a:solidFill>
                <a:srgbClr val="000000"/>
              </a:solidFill>
              <a:latin typeface="Museo 300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Del total de denuncias, el 67% fueron atendidas directamente por el MARN y el 33% fueron remitidas a entidades externas para ser abordadas de acuerdo a competencias.</a:t>
            </a: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Denuncias ingresadas en el período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219FEF-53F2-4FA5-A8B3-E9B30995FD4A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</p:spTree>
    <p:extLst>
      <p:ext uri="{BB962C8B-B14F-4D97-AF65-F5344CB8AC3E}">
        <p14:creationId xmlns:p14="http://schemas.microsoft.com/office/powerpoint/2010/main" val="24876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1CD360-EFF1-488C-86B3-B9E0B375559C}"/>
              </a:ext>
            </a:extLst>
          </p:cNvPr>
          <p:cNvSpPr/>
          <p:nvPr/>
        </p:nvSpPr>
        <p:spPr>
          <a:xfrm>
            <a:off x="3552327" y="3781958"/>
            <a:ext cx="3703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DCI: Dirección de Atención Ciudadana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DEV: Dirección de Ecosistemas y Vida Silvestre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DAS: Dirección de Agua y Saneamiento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DEC: Dirección de Evaluación y Cumplimiento Ambiental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1. Denuncias atendidas por competencia MARN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53818FF6-F10C-42DD-90F7-C29C3CF34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021276"/>
              </p:ext>
            </p:extLst>
          </p:nvPr>
        </p:nvGraphicFramePr>
        <p:xfrm>
          <a:off x="2791326" y="996120"/>
          <a:ext cx="4982688" cy="298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828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2. Denuncias externas                             (remitidas a otras instituciones)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635B7F44-536C-41E3-8CDA-FE5F4B3BB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708669"/>
              </p:ext>
            </p:extLst>
          </p:nvPr>
        </p:nvGraphicFramePr>
        <p:xfrm>
          <a:off x="2550698" y="1385344"/>
          <a:ext cx="5606716" cy="3364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2548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por tipo y categoría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79286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5" y="690593"/>
            <a:ext cx="7060219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1. Tipo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 denuncias y categorías por mes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B229575-1873-4869-B51A-0F73EFED9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048974"/>
              </p:ext>
            </p:extLst>
          </p:nvPr>
        </p:nvGraphicFramePr>
        <p:xfrm>
          <a:off x="2033003" y="1506373"/>
          <a:ext cx="6184900" cy="26670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3569114083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168336803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755459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012672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9965283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664590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329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 y actividades en zonas frágiles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793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Contaminación por actividades productivas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672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Depredación-extracción de especies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0821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Descarga de desechos (vertidos)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140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Emisiones atmosféricas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673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Extracción de material pétreo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802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Generación de ruido y ondas electromagnéticas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1690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Manejo inadecuado de desechos sólidos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275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Manejo inadecuado de sustancias peligrosas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901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Quema-incendio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403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3691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Tenencia de especies protegidas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7250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834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90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5" y="690593"/>
            <a:ext cx="6932897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3. Tipo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 denuncias y categorías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FE708BC1-C059-406D-9970-867672FBB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004564"/>
              </p:ext>
            </p:extLst>
          </p:nvPr>
        </p:nvGraphicFramePr>
        <p:xfrm>
          <a:off x="2286000" y="1200150"/>
          <a:ext cx="5666874" cy="3400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4364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 por departamento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23501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677</Words>
  <Application>Microsoft Office PowerPoint</Application>
  <PresentationFormat>Presentación en pantalla (16:9)</PresentationFormat>
  <Paragraphs>241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Bembo Std</vt:lpstr>
      <vt:lpstr>Calibri</vt:lpstr>
      <vt:lpstr>Museo 300</vt:lpstr>
      <vt:lpstr>Museo 500 Regular</vt:lpstr>
      <vt:lpstr>Museo 700</vt:lpstr>
      <vt:lpstr>Tema de Office</vt:lpstr>
      <vt:lpstr>Diseño personalizado</vt:lpstr>
      <vt:lpstr>Presentación de PowerPoint</vt:lpstr>
      <vt:lpstr>Denuncias atendidas (Internas y externas)</vt:lpstr>
      <vt:lpstr>Presentación de PowerPoint</vt:lpstr>
      <vt:lpstr>Presentación de PowerPoint</vt:lpstr>
      <vt:lpstr>Presentación de PowerPoint</vt:lpstr>
      <vt:lpstr>Denuncias atendidas        por tipo y categoría</vt:lpstr>
      <vt:lpstr>Presentación de PowerPoint</vt:lpstr>
      <vt:lpstr>Presentación de PowerPoint</vt:lpstr>
      <vt:lpstr>Denuncias atendidas         por departamento</vt:lpstr>
      <vt:lpstr>Presentación de PowerPoint</vt:lpstr>
      <vt:lpstr>Presentación de PowerPoint</vt:lpstr>
      <vt:lpstr>Formas de ingreso de las denuncias por la ciudadanía</vt:lpstr>
      <vt:lpstr>Presentación de PowerPoint</vt:lpstr>
      <vt:lpstr>Ingreso de denuncias por género</vt:lpstr>
      <vt:lpstr>Presentación de PowerPoint</vt:lpstr>
      <vt:lpstr>¿Quiere interponer su denuncia o recibir asesoría sobre infracciones ambientales?</vt:lpstr>
      <vt:lpstr>Presentación de PowerPoint</vt:lpstr>
      <vt:lpstr>Presentación de PowerPoint</vt:lpstr>
    </vt:vector>
  </TitlesOfParts>
  <Company>MINISTERIO DE MEDIO AMBIENTE Y RECURSOS NATURALES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PLATERO</dc:creator>
  <cp:lastModifiedBy>Manuel Salvador Tobar Siguenza</cp:lastModifiedBy>
  <cp:revision>353</cp:revision>
  <dcterms:created xsi:type="dcterms:W3CDTF">2014-06-16T17:50:05Z</dcterms:created>
  <dcterms:modified xsi:type="dcterms:W3CDTF">2019-10-02T20:15:36Z</dcterms:modified>
</cp:coreProperties>
</file>