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D4-4FDF-9AE0-314513665B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D4-4FDF-9AE0-314513665B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D4-4FDF-9AE0-314513665B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DD4-4FDF-9AE0-314513665B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 trimestre 2018  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'3 trimestre 2018  '!$B$5:$E$5</c:f>
              <c:numCache>
                <c:formatCode>General</c:formatCode>
                <c:ptCount val="4"/>
                <c:pt idx="0">
                  <c:v>29</c:v>
                </c:pt>
                <c:pt idx="1">
                  <c:v>27</c:v>
                </c:pt>
                <c:pt idx="2">
                  <c:v>18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D4-4FDF-9AE0-314513665B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2018  '!$B$65:$B$70</c:f>
              <c:strCache>
                <c:ptCount val="6"/>
                <c:pt idx="0">
                  <c:v>Alcaldía Municipal</c:v>
                </c:pt>
                <c:pt idx="1">
                  <c:v>ANDA</c:v>
                </c:pt>
                <c:pt idx="2">
                  <c:v>MAG</c:v>
                </c:pt>
                <c:pt idx="3">
                  <c:v>MINSAL</c:v>
                </c:pt>
                <c:pt idx="4">
                  <c:v>MOP</c:v>
                </c:pt>
                <c:pt idx="5">
                  <c:v>Policía Nacional Civil-DMA</c:v>
                </c:pt>
              </c:strCache>
            </c:strRef>
          </c:cat>
          <c:val>
            <c:numRef>
              <c:f>'3 trimestre 2018  '!$F$65:$F$70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3-48E3-A43B-2241D1CF0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187848"/>
        <c:axId val="543190144"/>
      </c:barChart>
      <c:catAx>
        <c:axId val="5431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90144"/>
        <c:crosses val="autoZero"/>
        <c:auto val="1"/>
        <c:lblAlgn val="ctr"/>
        <c:lblOffset val="100"/>
        <c:noMultiLvlLbl val="0"/>
      </c:catAx>
      <c:valAx>
        <c:axId val="543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2018  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'3 trimestre 2018  '!$F$20:$F$31</c:f>
              <c:numCache>
                <c:formatCode>General</c:formatCode>
                <c:ptCount val="12"/>
                <c:pt idx="0">
                  <c:v>16</c:v>
                </c:pt>
                <c:pt idx="1">
                  <c:v>11</c:v>
                </c:pt>
                <c:pt idx="2">
                  <c:v>9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1</c:v>
                </c:pt>
                <c:pt idx="7">
                  <c:v>15</c:v>
                </c:pt>
                <c:pt idx="8">
                  <c:v>6</c:v>
                </c:pt>
                <c:pt idx="9">
                  <c:v>1</c:v>
                </c:pt>
                <c:pt idx="10">
                  <c:v>11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A-47AB-9A2D-38FC58B587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trimestre 2018  '!$U$3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2018  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'3 trimestre 2018  '!$U$4:$U$17</c:f>
              <c:numCache>
                <c:formatCode>General</c:formatCode>
                <c:ptCount val="1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18</c:v>
                </c:pt>
                <c:pt idx="4">
                  <c:v>22</c:v>
                </c:pt>
                <c:pt idx="5">
                  <c:v>34</c:v>
                </c:pt>
                <c:pt idx="6">
                  <c:v>10</c:v>
                </c:pt>
                <c:pt idx="7">
                  <c:v>6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2">
                  <c:v>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8-419C-8314-76C702A218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trimestre 2018  '!$Q$37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2018  '!$U$37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9-4FB7-ADFF-8E1D0856686F}"/>
            </c:ext>
          </c:extLst>
        </c:ser>
        <c:ser>
          <c:idx val="1"/>
          <c:order val="1"/>
          <c:tx>
            <c:strRef>
              <c:f>'3 trimestre 2018  '!$Q$38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2018  '!$U$38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9-4FB7-ADFF-8E1D0856686F}"/>
            </c:ext>
          </c:extLst>
        </c:ser>
        <c:ser>
          <c:idx val="2"/>
          <c:order val="2"/>
          <c:tx>
            <c:strRef>
              <c:f>'3 trimestre 2018  '!$Q$39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2018  '!$U$39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9-4FB7-ADFF-8E1D0856686F}"/>
            </c:ext>
          </c:extLst>
        </c:ser>
        <c:ser>
          <c:idx val="3"/>
          <c:order val="3"/>
          <c:tx>
            <c:strRef>
              <c:f>'3 trimestre 2018  '!$Q$40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2018  '!$U$40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9-4FB7-ADFF-8E1D0856686F}"/>
            </c:ext>
          </c:extLst>
        </c:ser>
        <c:ser>
          <c:idx val="4"/>
          <c:order val="4"/>
          <c:tx>
            <c:strRef>
              <c:f>'3 trimestre 2018  '!$Q$41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2018  '!$U$41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49-4FB7-ADFF-8E1D0856686F}"/>
            </c:ext>
          </c:extLst>
        </c:ser>
        <c:ser>
          <c:idx val="5"/>
          <c:order val="5"/>
          <c:tx>
            <c:strRef>
              <c:f>'3 trimestre 2018  '!$Q$42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2018  '!$U$42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9-4FB7-ADFF-8E1D085668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9304712"/>
        <c:axId val="519298808"/>
      </c:barChart>
      <c:catAx>
        <c:axId val="51930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298808"/>
        <c:crosses val="autoZero"/>
        <c:auto val="1"/>
        <c:lblAlgn val="ctr"/>
        <c:lblOffset val="100"/>
        <c:noMultiLvlLbl val="0"/>
      </c:catAx>
      <c:valAx>
        <c:axId val="519298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930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A8-4E9A-BCEC-C07B7CB3EA0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A8-4E9A-BCEC-C07B7CB3EA0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9A8-4E9A-BCEC-C07B7CB3EA0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9A8-4E9A-BCEC-C07B7CB3EA0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 trimestre 2018  '!$B$52:$C$52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'3 trimestre 2018  '!$B$53:$C$53</c:f>
              <c:numCache>
                <c:formatCode>General</c:formatCode>
                <c:ptCount val="2"/>
                <c:pt idx="0">
                  <c:v>28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A8-4E9A-BCEC-C07B7CB3EA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2/10/2019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2018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(Julio-Septiembre)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BE4102-C5A5-4F77-A529-1C4D63217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30708"/>
              </p:ext>
            </p:extLst>
          </p:nvPr>
        </p:nvGraphicFramePr>
        <p:xfrm>
          <a:off x="2824747" y="1424158"/>
          <a:ext cx="4216400" cy="3048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40929744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39053824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81071697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5503710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6326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625447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685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354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94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618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3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64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895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608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489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7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41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658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25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355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72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3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8C803B4-2B71-40AB-9AD7-77D5FE12E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969668"/>
              </p:ext>
            </p:extLst>
          </p:nvPr>
        </p:nvGraphicFramePr>
        <p:xfrm>
          <a:off x="2285999" y="1200149"/>
          <a:ext cx="5859379" cy="351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2C46D95-A34B-478F-9E7F-857D1BAC5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989767"/>
              </p:ext>
            </p:extLst>
          </p:nvPr>
        </p:nvGraphicFramePr>
        <p:xfrm>
          <a:off x="2626152" y="1450936"/>
          <a:ext cx="5751250" cy="31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AE7807F-E4E9-4814-A291-33D093010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42642"/>
              </p:ext>
            </p:extLst>
          </p:nvPr>
        </p:nvGraphicFramePr>
        <p:xfrm>
          <a:off x="2285999" y="1200149"/>
          <a:ext cx="5979695" cy="358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tercer trimestre 2018 comprendido entre el 01 de julio al 30 de septiembre se ingresaron al Sistema un total de 111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75% fueron atendidas directamente por el MARN y el 25%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49B6BF7-02EB-48BA-99A3-C4B867312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23614"/>
              </p:ext>
            </p:extLst>
          </p:nvPr>
        </p:nvGraphicFramePr>
        <p:xfrm>
          <a:off x="2863515" y="863530"/>
          <a:ext cx="5133034" cy="307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3969A5C-F084-4EF7-9C08-74BFDC08A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861237"/>
              </p:ext>
            </p:extLst>
          </p:nvPr>
        </p:nvGraphicFramePr>
        <p:xfrm>
          <a:off x="2110549" y="1450936"/>
          <a:ext cx="6356189" cy="313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7F10339-A3E2-4334-953A-643890AB7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47180"/>
              </p:ext>
            </p:extLst>
          </p:nvPr>
        </p:nvGraphicFramePr>
        <p:xfrm>
          <a:off x="2093160" y="1650917"/>
          <a:ext cx="6184900" cy="2667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61696785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41485522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339226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698728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89575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760171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23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y actividades en zonas frágiles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11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Contaminación por actividades productivas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39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Depredación-extracción de especies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241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 de desechos (vertidos)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70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atmosféricas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073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Extracción de material pétreo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01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ruido y ondas electromagnéticas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470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desechos sólidos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858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sustancias peligrosas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422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Quema-incendio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443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Tenencia de especies protegidas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03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71A52B5-CC6B-4FE8-A3AC-66D730A1A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827392"/>
              </p:ext>
            </p:extLst>
          </p:nvPr>
        </p:nvGraphicFramePr>
        <p:xfrm>
          <a:off x="2285999" y="1200149"/>
          <a:ext cx="5787189" cy="347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677</Words>
  <Application>Microsoft Office PowerPoint</Application>
  <PresentationFormat>Presentación en pantalla (16:9)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355</cp:revision>
  <dcterms:created xsi:type="dcterms:W3CDTF">2014-06-16T17:50:05Z</dcterms:created>
  <dcterms:modified xsi:type="dcterms:W3CDTF">2019-10-02T20:20:14Z</dcterms:modified>
</cp:coreProperties>
</file>