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4" r:id="rId2"/>
  </p:sldMasterIdLst>
  <p:notesMasterIdLst>
    <p:notesMasterId r:id="rId21"/>
  </p:notesMasterIdLst>
  <p:sldIdLst>
    <p:sldId id="256" r:id="rId3"/>
    <p:sldId id="324" r:id="rId4"/>
    <p:sldId id="334" r:id="rId5"/>
    <p:sldId id="327" r:id="rId6"/>
    <p:sldId id="331" r:id="rId7"/>
    <p:sldId id="335" r:id="rId8"/>
    <p:sldId id="328" r:id="rId9"/>
    <p:sldId id="332" r:id="rId10"/>
    <p:sldId id="336" r:id="rId11"/>
    <p:sldId id="329" r:id="rId12"/>
    <p:sldId id="330" r:id="rId13"/>
    <p:sldId id="337" r:id="rId14"/>
    <p:sldId id="333" r:id="rId15"/>
    <p:sldId id="338" r:id="rId16"/>
    <p:sldId id="339" r:id="rId17"/>
    <p:sldId id="340" r:id="rId18"/>
    <p:sldId id="342" r:id="rId19"/>
    <p:sldId id="288" r:id="rId20"/>
  </p:sldIdLst>
  <p:sldSz cx="9144000" cy="5143500" type="screen16x9"/>
  <p:notesSz cx="9144000" cy="6858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2B35"/>
    <a:srgbClr val="B1A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559" autoAdjust="0"/>
  </p:normalViewPr>
  <p:slideViewPr>
    <p:cSldViewPr snapToGrid="0" snapToObjects="1">
      <p:cViewPr varScale="1">
        <p:scale>
          <a:sx n="83" d="100"/>
          <a:sy n="83" d="100"/>
        </p:scale>
        <p:origin x="1026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CEC-457D-9A7C-C2FB423F007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CEC-457D-9A7C-C2FB423F007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CEC-457D-9A7C-C2FB423F007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CEC-457D-9A7C-C2FB423F007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 trimestre 2019'!$B$4:$E$4</c:f>
              <c:strCache>
                <c:ptCount val="4"/>
                <c:pt idx="0">
                  <c:v>DCI</c:v>
                </c:pt>
                <c:pt idx="1">
                  <c:v>DEV</c:v>
                </c:pt>
                <c:pt idx="2">
                  <c:v>DAS</c:v>
                </c:pt>
                <c:pt idx="3">
                  <c:v>DEC</c:v>
                </c:pt>
              </c:strCache>
            </c:strRef>
          </c:cat>
          <c:val>
            <c:numRef>
              <c:f>'1 trimestre 2019'!$B$5:$E$5</c:f>
              <c:numCache>
                <c:formatCode>General</c:formatCode>
                <c:ptCount val="4"/>
                <c:pt idx="0">
                  <c:v>27</c:v>
                </c:pt>
                <c:pt idx="1">
                  <c:v>22</c:v>
                </c:pt>
                <c:pt idx="2">
                  <c:v>3</c:v>
                </c:pt>
                <c:pt idx="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CEC-457D-9A7C-C2FB423F0079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trimestre 2019'!$B$65:$B$67</c:f>
              <c:strCache>
                <c:ptCount val="3"/>
                <c:pt idx="0">
                  <c:v>Alcaldía Municipal</c:v>
                </c:pt>
                <c:pt idx="1">
                  <c:v>ANDA</c:v>
                </c:pt>
                <c:pt idx="2">
                  <c:v>MAG</c:v>
                </c:pt>
              </c:strCache>
            </c:strRef>
          </c:cat>
          <c:val>
            <c:numRef>
              <c:f>'1 trimestre 2019'!$F$65:$F$67</c:f>
              <c:numCache>
                <c:formatCode>General</c:formatCode>
                <c:ptCount val="3"/>
                <c:pt idx="0">
                  <c:v>8</c:v>
                </c:pt>
                <c:pt idx="1">
                  <c:v>1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A8-41B3-B75A-E422507B73A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543187848"/>
        <c:axId val="543190144"/>
      </c:barChart>
      <c:catAx>
        <c:axId val="543187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543190144"/>
        <c:crosses val="autoZero"/>
        <c:auto val="1"/>
        <c:lblAlgn val="ctr"/>
        <c:lblOffset val="100"/>
        <c:noMultiLvlLbl val="0"/>
      </c:catAx>
      <c:valAx>
        <c:axId val="543190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543187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trimestre 2019'!$B$20:$B$31</c:f>
              <c:strCache>
                <c:ptCount val="12"/>
                <c:pt idx="0">
                  <c:v>Construcción y actividades en zonas frágiles</c:v>
                </c:pt>
                <c:pt idx="1">
                  <c:v>Contaminación por actividades productivas</c:v>
                </c:pt>
                <c:pt idx="2">
                  <c:v>Depredación-extracción de especies</c:v>
                </c:pt>
                <c:pt idx="3">
                  <c:v>Descarga de desechos (vertidos)</c:v>
                </c:pt>
                <c:pt idx="4">
                  <c:v>Emisiones atmosféricas</c:v>
                </c:pt>
                <c:pt idx="5">
                  <c:v>Extracción de material pétreo</c:v>
                </c:pt>
                <c:pt idx="6">
                  <c:v>Generación de ruido y ondas electromagnéticas</c:v>
                </c:pt>
                <c:pt idx="7">
                  <c:v>Manejo inadecuado de desechos sólidos</c:v>
                </c:pt>
                <c:pt idx="8">
                  <c:v>Manejo inadecuado de sustancias peligrosas</c:v>
                </c:pt>
                <c:pt idx="9">
                  <c:v>Quema-incendio</c:v>
                </c:pt>
                <c:pt idx="10">
                  <c:v>Tala</c:v>
                </c:pt>
                <c:pt idx="11">
                  <c:v>Tenencia de especies protegidas</c:v>
                </c:pt>
              </c:strCache>
            </c:strRef>
          </c:cat>
          <c:val>
            <c:numRef>
              <c:f>'1 trimestre 2019'!$F$20:$F$31</c:f>
              <c:numCache>
                <c:formatCode>General</c:formatCode>
                <c:ptCount val="12"/>
                <c:pt idx="0">
                  <c:v>18</c:v>
                </c:pt>
                <c:pt idx="1">
                  <c:v>4</c:v>
                </c:pt>
                <c:pt idx="2">
                  <c:v>9</c:v>
                </c:pt>
                <c:pt idx="3">
                  <c:v>8</c:v>
                </c:pt>
                <c:pt idx="4">
                  <c:v>7</c:v>
                </c:pt>
                <c:pt idx="5">
                  <c:v>12</c:v>
                </c:pt>
                <c:pt idx="6">
                  <c:v>1</c:v>
                </c:pt>
                <c:pt idx="7">
                  <c:v>8</c:v>
                </c:pt>
                <c:pt idx="8">
                  <c:v>0</c:v>
                </c:pt>
                <c:pt idx="9">
                  <c:v>1</c:v>
                </c:pt>
                <c:pt idx="10">
                  <c:v>6</c:v>
                </c:pt>
                <c:pt idx="1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A9-4F97-B086-3CA64DF6A93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514369272"/>
        <c:axId val="514369600"/>
      </c:barChart>
      <c:catAx>
        <c:axId val="514369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514369600"/>
        <c:crosses val="autoZero"/>
        <c:auto val="1"/>
        <c:lblAlgn val="ctr"/>
        <c:lblOffset val="100"/>
        <c:noMultiLvlLbl val="0"/>
      </c:catAx>
      <c:valAx>
        <c:axId val="514369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514369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 trimestre 2019'!$U$3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trimestre 2019'!$Q$4:$Q$17</c:f>
              <c:strCache>
                <c:ptCount val="14"/>
                <c:pt idx="0">
                  <c:v>Santa Ana</c:v>
                </c:pt>
                <c:pt idx="1">
                  <c:v>Ahuachapán</c:v>
                </c:pt>
                <c:pt idx="2">
                  <c:v>Sonsonate</c:v>
                </c:pt>
                <c:pt idx="3">
                  <c:v>Chalatenango</c:v>
                </c:pt>
                <c:pt idx="4">
                  <c:v>La Libertad</c:v>
                </c:pt>
                <c:pt idx="5">
                  <c:v>San Salvador</c:v>
                </c:pt>
                <c:pt idx="6">
                  <c:v>La Paz</c:v>
                </c:pt>
                <c:pt idx="7">
                  <c:v>Cuscatlán</c:v>
                </c:pt>
                <c:pt idx="8">
                  <c:v>Cabañas</c:v>
                </c:pt>
                <c:pt idx="9">
                  <c:v>San Vicente</c:v>
                </c:pt>
                <c:pt idx="10">
                  <c:v>Usulután</c:v>
                </c:pt>
                <c:pt idx="11">
                  <c:v>San Miguel</c:v>
                </c:pt>
                <c:pt idx="12">
                  <c:v>Morazán</c:v>
                </c:pt>
                <c:pt idx="13">
                  <c:v>La Unión</c:v>
                </c:pt>
              </c:strCache>
            </c:strRef>
          </c:cat>
          <c:val>
            <c:numRef>
              <c:f>'1 trimestre 2019'!$U$4:$U$17</c:f>
              <c:numCache>
                <c:formatCode>General</c:formatCode>
                <c:ptCount val="14"/>
                <c:pt idx="0">
                  <c:v>7</c:v>
                </c:pt>
                <c:pt idx="1">
                  <c:v>4</c:v>
                </c:pt>
                <c:pt idx="2">
                  <c:v>5</c:v>
                </c:pt>
                <c:pt idx="3">
                  <c:v>3</c:v>
                </c:pt>
                <c:pt idx="4">
                  <c:v>24</c:v>
                </c:pt>
                <c:pt idx="5">
                  <c:v>17</c:v>
                </c:pt>
                <c:pt idx="6">
                  <c:v>6</c:v>
                </c:pt>
                <c:pt idx="7">
                  <c:v>1</c:v>
                </c:pt>
                <c:pt idx="8">
                  <c:v>1</c:v>
                </c:pt>
                <c:pt idx="9">
                  <c:v>2</c:v>
                </c:pt>
                <c:pt idx="10">
                  <c:v>4</c:v>
                </c:pt>
                <c:pt idx="11">
                  <c:v>4</c:v>
                </c:pt>
                <c:pt idx="12">
                  <c:v>2</c:v>
                </c:pt>
                <c:pt idx="1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47-4A65-91C8-F1149C88E0A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516630048"/>
        <c:axId val="516631032"/>
      </c:barChart>
      <c:catAx>
        <c:axId val="516630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516631032"/>
        <c:crosses val="autoZero"/>
        <c:auto val="1"/>
        <c:lblAlgn val="ctr"/>
        <c:lblOffset val="100"/>
        <c:noMultiLvlLbl val="0"/>
      </c:catAx>
      <c:valAx>
        <c:axId val="516631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516630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 trimestre 2019'!$Q$37</c:f>
              <c:strCache>
                <c:ptCount val="1"/>
                <c:pt idx="0">
                  <c:v>Escrita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'1 trimestre 2019'!$U$37</c:f>
              <c:numCache>
                <c:formatCode>General</c:formatCode>
                <c:ptCount val="1"/>
                <c:pt idx="0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4B-4E7C-AFB7-AE527D8CDBF6}"/>
            </c:ext>
          </c:extLst>
        </c:ser>
        <c:ser>
          <c:idx val="1"/>
          <c:order val="1"/>
          <c:tx>
            <c:strRef>
              <c:f>'1 trimestre 2019'!$Q$38</c:f>
              <c:strCache>
                <c:ptCount val="1"/>
                <c:pt idx="0">
                  <c:v>Sitio Web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'1 trimestre 2019'!$U$38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4B-4E7C-AFB7-AE527D8CDBF6}"/>
            </c:ext>
          </c:extLst>
        </c:ser>
        <c:ser>
          <c:idx val="2"/>
          <c:order val="2"/>
          <c:tx>
            <c:strRef>
              <c:f>'1 trimestre 2019'!$Q$39</c:f>
              <c:strCache>
                <c:ptCount val="1"/>
                <c:pt idx="0">
                  <c:v>Telefónica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'1 trimestre 2019'!$U$39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4B-4E7C-AFB7-AE527D8CDBF6}"/>
            </c:ext>
          </c:extLst>
        </c:ser>
        <c:ser>
          <c:idx val="3"/>
          <c:order val="3"/>
          <c:tx>
            <c:strRef>
              <c:f>'1 trimestre 2019'!$Q$40</c:f>
              <c:strCache>
                <c:ptCount val="1"/>
                <c:pt idx="0">
                  <c:v>Personalmente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'1 trimestre 2019'!$U$40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64B-4E7C-AFB7-AE527D8CDBF6}"/>
            </c:ext>
          </c:extLst>
        </c:ser>
        <c:ser>
          <c:idx val="4"/>
          <c:order val="4"/>
          <c:tx>
            <c:strRef>
              <c:f>'1 trimestre 2019'!$Q$41</c:f>
              <c:strCache>
                <c:ptCount val="1"/>
                <c:pt idx="0">
                  <c:v>Oficio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'1 trimestre 2019'!$U$41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64B-4E7C-AFB7-AE527D8CDBF6}"/>
            </c:ext>
          </c:extLst>
        </c:ser>
        <c:ser>
          <c:idx val="5"/>
          <c:order val="5"/>
          <c:tx>
            <c:strRef>
              <c:f>'1 trimestre 2019'!$Q$42</c:f>
              <c:strCache>
                <c:ptCount val="1"/>
                <c:pt idx="0">
                  <c:v>Red Social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'1 trimestre 2019'!$U$42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64B-4E7C-AFB7-AE527D8CDBF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519304712"/>
        <c:axId val="519298808"/>
      </c:barChart>
      <c:catAx>
        <c:axId val="5193047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19298808"/>
        <c:crosses val="autoZero"/>
        <c:auto val="1"/>
        <c:lblAlgn val="ctr"/>
        <c:lblOffset val="100"/>
        <c:noMultiLvlLbl val="0"/>
      </c:catAx>
      <c:valAx>
        <c:axId val="51929880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19304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6AC-4DE4-9348-DABAA4B500E5}"/>
              </c:ext>
            </c:extLst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6AC-4DE4-9348-DABAA4B500E5}"/>
              </c:ext>
            </c:extLst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s-SV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B6AC-4DE4-9348-DABAA4B500E5}"/>
                </c:ext>
              </c:extLst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s-SV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B6AC-4DE4-9348-DABAA4B500E5}"/>
                </c:ext>
              </c:extLst>
            </c:dLbl>
            <c:spPr>
              <a:solidFill>
                <a:sysClr val="window" lastClr="FFFFFF">
                  <a:alpha val="90000"/>
                </a:sysClr>
              </a:solidFill>
              <a:ln w="12700" cap="flat" cmpd="sng" algn="ctr">
                <a:solidFill>
                  <a:srgbClr val="4472C4"/>
                </a:solidFill>
                <a:round/>
              </a:ln>
              <a:effectLst>
                <a:outerShdw blurRad="50800" dist="38100" dir="2700000" algn="tl" rotWithShape="0">
                  <a:srgbClr val="4472C4">
                    <a:lumMod val="75000"/>
                    <a:alpha val="40000"/>
                  </a:srgbClr>
                </a:outerShdw>
              </a:effectLst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 trimestre 2019'!$B$52:$C$52</c:f>
              <c:strCache>
                <c:ptCount val="2"/>
                <c:pt idx="0">
                  <c:v>Hombre</c:v>
                </c:pt>
                <c:pt idx="1">
                  <c:v>Mujer</c:v>
                </c:pt>
              </c:strCache>
            </c:strRef>
          </c:cat>
          <c:val>
            <c:numRef>
              <c:f>'1 trimestre 2019'!$B$53:$C$53</c:f>
              <c:numCache>
                <c:formatCode>General</c:formatCode>
                <c:ptCount val="2"/>
                <c:pt idx="0">
                  <c:v>29</c:v>
                </c:pt>
                <c:pt idx="1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6AC-4DE4-9348-DABAA4B500E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1E6C86-D942-DD42-8F3B-4CC1B991E53D}" type="datetimeFigureOut">
              <a:rPr lang="es-ES" smtClean="0"/>
              <a:pPr/>
              <a:t>02/10/2019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C534B-ED8E-B94D-8F0D-24BDB6F1F77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6619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7C534B-ED8E-B94D-8F0D-24BDB6F1F773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6910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 userDrawn="1"/>
        </p:nvSpPr>
        <p:spPr>
          <a:xfrm>
            <a:off x="6562936" y="4302101"/>
            <a:ext cx="2581064" cy="8414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6" name="Rectángulo 5"/>
          <p:cNvSpPr/>
          <p:nvPr userDrawn="1"/>
        </p:nvSpPr>
        <p:spPr>
          <a:xfrm>
            <a:off x="0" y="4436447"/>
            <a:ext cx="9144000" cy="707057"/>
          </a:xfrm>
          <a:prstGeom prst="rect">
            <a:avLst/>
          </a:prstGeom>
          <a:solidFill>
            <a:srgbClr val="252B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pic>
        <p:nvPicPr>
          <p:cNvPr id="2" name="Imagen 1" descr="Logo presentació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953" y="58057"/>
            <a:ext cx="1776094" cy="66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827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02/10/2019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0344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02/10/2019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6212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02/10/2019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9266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02/10/2019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1357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02/10/2019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6811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02/10/2019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0677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02/10/2019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0120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02/10/2019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2389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tx2">
                    <a:lumMod val="75000"/>
                  </a:schemeClr>
                </a:solidFill>
                <a:latin typeface="Bembo Std"/>
                <a:cs typeface="Bembo Std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8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233740"/>
            <a:ext cx="8229600" cy="32202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595959"/>
                </a:solidFill>
                <a:latin typeface="Bembo Std"/>
                <a:cs typeface="Bembo Std"/>
              </a:defRPr>
            </a:lvl1pPr>
            <a:lvl2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Bembo Std"/>
                <a:cs typeface="Bembo Std"/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</p:txBody>
      </p:sp>
    </p:spTree>
    <p:extLst>
      <p:ext uri="{BB962C8B-B14F-4D97-AF65-F5344CB8AC3E}">
        <p14:creationId xmlns:p14="http://schemas.microsoft.com/office/powerpoint/2010/main" val="2328885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tx2">
                    <a:lumMod val="75000"/>
                  </a:schemeClr>
                </a:solidFill>
                <a:latin typeface="Bembo Std"/>
                <a:cs typeface="Bembo Std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9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233740"/>
            <a:ext cx="8229600" cy="32202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595959"/>
                </a:solidFill>
                <a:latin typeface="Bembo Std"/>
                <a:cs typeface="Bembo Std"/>
              </a:defRPr>
            </a:lvl1pPr>
            <a:lvl2pPr>
              <a:defRPr sz="1800">
                <a:solidFill>
                  <a:schemeClr val="tx2">
                    <a:lumMod val="50000"/>
                  </a:schemeClr>
                </a:solidFill>
                <a:latin typeface="Bembo Std"/>
                <a:cs typeface="Bembo Std"/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Bembo Std"/>
                <a:cs typeface="Bembo Std"/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</p:txBody>
      </p:sp>
    </p:spTree>
    <p:extLst>
      <p:ext uri="{BB962C8B-B14F-4D97-AF65-F5344CB8AC3E}">
        <p14:creationId xmlns:p14="http://schemas.microsoft.com/office/powerpoint/2010/main" val="275554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068599" y="818235"/>
            <a:ext cx="5906342" cy="34902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40946" y="826323"/>
            <a:ext cx="2691277" cy="3641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Bembo Std"/>
                <a:cs typeface="Bembo Std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7" name="Título 1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tx2">
                    <a:lumMod val="75000"/>
                  </a:schemeClr>
                </a:solidFill>
                <a:latin typeface="Bembo Std"/>
                <a:cs typeface="Bembo Std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7871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374372"/>
            <a:ext cx="4040188" cy="3220253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595959"/>
                </a:solidFill>
                <a:latin typeface="Bembo Std"/>
                <a:cs typeface="Bembo Std"/>
              </a:defRPr>
            </a:lvl1pPr>
            <a:lvl2pPr>
              <a:defRPr sz="1800">
                <a:solidFill>
                  <a:srgbClr val="262626"/>
                </a:solidFill>
                <a:latin typeface="Bembo Std"/>
                <a:cs typeface="Bembo Std"/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Bembo Std"/>
                <a:cs typeface="Bembo Std"/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33" y="1374372"/>
            <a:ext cx="4041775" cy="3220253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595959"/>
                </a:solidFill>
                <a:latin typeface="Bembo Std"/>
                <a:cs typeface="Bembo Std"/>
              </a:defRPr>
            </a:lvl1pPr>
            <a:lvl2pPr>
              <a:defRPr sz="1800">
                <a:solidFill>
                  <a:srgbClr val="262626"/>
                </a:solidFill>
                <a:latin typeface="Bembo Std"/>
                <a:cs typeface="Bembo Std"/>
              </a:defRPr>
            </a:lvl2pPr>
            <a:lvl3pPr>
              <a:defRPr sz="1800">
                <a:solidFill>
                  <a:srgbClr val="262626"/>
                </a:solidFill>
                <a:latin typeface="Bembo Std"/>
                <a:cs typeface="Bembo Std"/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</p:txBody>
      </p:sp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tx2">
                    <a:lumMod val="75000"/>
                  </a:schemeClr>
                </a:solidFill>
                <a:latin typeface="Bembo Std"/>
                <a:cs typeface="Bembo Std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60318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A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 userDrawn="1"/>
        </p:nvSpPr>
        <p:spPr>
          <a:xfrm>
            <a:off x="6562936" y="4302101"/>
            <a:ext cx="2581064" cy="8414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6" name="Rectángulo 5"/>
          <p:cNvSpPr/>
          <p:nvPr userDrawn="1"/>
        </p:nvSpPr>
        <p:spPr>
          <a:xfrm>
            <a:off x="0" y="4436447"/>
            <a:ext cx="9144000" cy="707057"/>
          </a:xfrm>
          <a:prstGeom prst="rect">
            <a:avLst/>
          </a:prstGeom>
          <a:solidFill>
            <a:srgbClr val="252B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pic>
        <p:nvPicPr>
          <p:cNvPr id="2" name="Imagen 1" descr="Logo presentació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953" y="58057"/>
            <a:ext cx="1776094" cy="66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43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6E75D05-A982-4FAC-B28A-873953DEE65F}" type="datetimeFigureOut">
              <a:rPr lang="es-SV" smtClean="0"/>
              <a:pPr/>
              <a:t>2/10/2019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335DF3C9-6A47-4F69-9700-1DDAD563C14B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57420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02/10/2019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1937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02/10/2019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7344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Logo presentación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8298"/>
            <a:ext cx="1432794" cy="53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670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9" r:id="rId2"/>
    <p:sldLayoutId id="2147483660" r:id="rId3"/>
    <p:sldLayoutId id="2147483676" r:id="rId4"/>
    <p:sldLayoutId id="2147483678" r:id="rId5"/>
    <p:sldLayoutId id="2147483680" r:id="rId6"/>
    <p:sldLayoutId id="2147483681" r:id="rId7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960C5-CD5A-9D4E-95BA-E90578E6C1DC}" type="datetimeFigureOut">
              <a:rPr lang="es-ES" smtClean="0"/>
              <a:pPr/>
              <a:t>02/10/2019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AE7C2-0F51-4C48-A6C3-0C3C7F5DD9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1588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4" r:id="rId9"/>
    <p:sldLayoutId id="2147483675" r:id="rId10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6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denuncias@marn.gob.sv" TargetMode="External"/><Relationship Id="rId2" Type="http://schemas.openxmlformats.org/officeDocument/2006/relationships/hyperlink" Target="http://apps.marn.gob.sv/denunciaspublicas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75018" y="751513"/>
            <a:ext cx="8181857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tx2">
                    <a:lumMod val="75000"/>
                  </a:schemeClr>
                </a:solidFill>
                <a:latin typeface="Museo 700" panose="02000000000000000000" pitchFamily="50" charset="0"/>
                <a:cs typeface="Bembo Std"/>
              </a:rPr>
              <a:t>UNIDAD DE ATENCIÓN CIUDADANA-DCI</a:t>
            </a:r>
          </a:p>
          <a:p>
            <a:pPr algn="ctr"/>
            <a:endParaRPr lang="es-ES" sz="2800" b="1" dirty="0">
              <a:solidFill>
                <a:schemeClr val="tx2">
                  <a:lumMod val="75000"/>
                </a:schemeClr>
              </a:solidFill>
              <a:latin typeface="Bembo Std"/>
              <a:cs typeface="Bembo Std"/>
            </a:endParaRPr>
          </a:p>
          <a:p>
            <a:pPr algn="ctr"/>
            <a:endParaRPr lang="es-ES" sz="2800" b="1" dirty="0">
              <a:solidFill>
                <a:schemeClr val="tx2">
                  <a:lumMod val="75000"/>
                </a:schemeClr>
              </a:solidFill>
              <a:latin typeface="Bembo Std"/>
              <a:cs typeface="Bembo Std"/>
            </a:endParaRPr>
          </a:p>
          <a:p>
            <a:endParaRPr lang="es-ES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mbo Std"/>
              <a:cs typeface="Bembo Std"/>
            </a:endParaRPr>
          </a:p>
          <a:p>
            <a:endParaRPr lang="es-ES" sz="3600" dirty="0">
              <a:solidFill>
                <a:schemeClr val="tx2">
                  <a:lumMod val="75000"/>
                </a:schemeClr>
              </a:solidFill>
              <a:latin typeface="Bembo Std"/>
              <a:cs typeface="Bembo Std"/>
            </a:endParaRPr>
          </a:p>
          <a:p>
            <a:pPr algn="ctr"/>
            <a:endParaRPr lang="es-ES_tradnl" sz="2800" b="1" dirty="0">
              <a:latin typeface="Bembo Std"/>
              <a:cs typeface="Bembo Std"/>
            </a:endParaRPr>
          </a:p>
          <a:p>
            <a:pPr algn="ctr"/>
            <a:r>
              <a:rPr lang="es-ES_tradnl" sz="2400" b="1" dirty="0">
                <a:latin typeface="Museo 700" panose="02000000000000000000" pitchFamily="50" charset="0"/>
                <a:cs typeface="Bembo Std"/>
              </a:rPr>
              <a:t>Reporte trimestral de denuncias ambientales 2019</a:t>
            </a:r>
          </a:p>
          <a:p>
            <a:pPr algn="ctr"/>
            <a:r>
              <a:rPr lang="es-ES_tradnl" sz="2400" b="1" dirty="0">
                <a:latin typeface="Museo 700" panose="02000000000000000000" pitchFamily="50" charset="0"/>
                <a:cs typeface="Bembo Std"/>
              </a:rPr>
              <a:t>(Enero-Marzo)</a:t>
            </a:r>
          </a:p>
          <a:p>
            <a:endParaRPr lang="es-ES_tradnl" sz="1600" dirty="0">
              <a:solidFill>
                <a:schemeClr val="bg1"/>
              </a:solidFill>
              <a:latin typeface="Bembo Std"/>
              <a:cs typeface="Bembo Std"/>
            </a:endParaRPr>
          </a:p>
        </p:txBody>
      </p:sp>
      <p:sp>
        <p:nvSpPr>
          <p:cNvPr id="6" name="CuadroTexto 5"/>
          <p:cNvSpPr txBox="1"/>
          <p:nvPr/>
        </p:nvSpPr>
        <p:spPr>
          <a:xfrm flipH="1">
            <a:off x="4248676" y="56515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9174486" y="-4406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5059682" y="4568190"/>
            <a:ext cx="387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" name="CuadroTexto 1"/>
          <p:cNvSpPr txBox="1"/>
          <p:nvPr/>
        </p:nvSpPr>
        <p:spPr>
          <a:xfrm>
            <a:off x="-1680308" y="2259139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  <a:p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286CA58-D03F-41AE-AACA-A9F641F4D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1895" y="1515976"/>
            <a:ext cx="1913561" cy="1533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E06BE3F-50D9-42F1-A8F5-46B0BC98FA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236" t="61291" r="70000" b="21390"/>
          <a:stretch/>
        </p:blipFill>
        <p:spPr>
          <a:xfrm>
            <a:off x="8354957" y="3458610"/>
            <a:ext cx="748369" cy="74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816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84240"/>
            <a:ext cx="1570113" cy="11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287377" y="137930"/>
            <a:ext cx="6356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b="1" dirty="0">
                <a:solidFill>
                  <a:srgbClr val="17375E"/>
                </a:solidFill>
                <a:latin typeface="Museo 700" panose="02000000000000000000" pitchFamily="50" charset="0"/>
              </a:rPr>
              <a:t>Estado denuncia ambiental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570113" cy="10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211688"/>
            <a:ext cx="1570115" cy="117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48622" r="45216" b="14646"/>
          <a:stretch/>
        </p:blipFill>
        <p:spPr bwMode="auto">
          <a:xfrm>
            <a:off x="0" y="2272115"/>
            <a:ext cx="1570113" cy="9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ítulo 2">
            <a:extLst>
              <a:ext uri="{FF2B5EF4-FFF2-40B4-BE49-F238E27FC236}">
                <a16:creationId xmlns:a16="http://schemas.microsoft.com/office/drawing/2014/main" id="{08BCDB4D-7235-4A87-87AB-8BE74A4F3A06}"/>
              </a:ext>
            </a:extLst>
          </p:cNvPr>
          <p:cNvSpPr txBox="1">
            <a:spLocks/>
          </p:cNvSpPr>
          <p:nvPr/>
        </p:nvSpPr>
        <p:spPr>
          <a:xfrm>
            <a:off x="1724966" y="690593"/>
            <a:ext cx="6853550" cy="760343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200" dirty="0">
                <a:solidFill>
                  <a:schemeClr val="tx2">
                    <a:lumMod val="50000"/>
                  </a:schemeClr>
                </a:solidFill>
                <a:latin typeface="Museo 500 Regular"/>
                <a:cs typeface="Museo 500 Regular"/>
              </a:rPr>
              <a:t>Tabla 2. Denuncias ingresadas por departamento por mes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822B9E7-1349-4EDB-A5E9-42BE1E606CE8}"/>
              </a:ext>
            </a:extLst>
          </p:cNvPr>
          <p:cNvSpPr/>
          <p:nvPr/>
        </p:nvSpPr>
        <p:spPr>
          <a:xfrm>
            <a:off x="2626152" y="4751654"/>
            <a:ext cx="651784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SV" sz="1000" dirty="0">
                <a:solidFill>
                  <a:srgbClr val="000000"/>
                </a:solidFill>
                <a:latin typeface="Museo 300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Fuente: Sistema de Denuncias Ambientales y Estadísticas de la Unidad de Atención Ciudadana MARN 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63BA42C-C754-4BAD-B526-BB1EFE8475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301254"/>
              </p:ext>
            </p:extLst>
          </p:nvPr>
        </p:nvGraphicFramePr>
        <p:xfrm>
          <a:off x="3255153" y="1280555"/>
          <a:ext cx="4388413" cy="3172352"/>
        </p:xfrm>
        <a:graphic>
          <a:graphicData uri="http://schemas.openxmlformats.org/drawingml/2006/table">
            <a:tbl>
              <a:tblPr/>
              <a:tblGrid>
                <a:gridCol w="224708">
                  <a:extLst>
                    <a:ext uri="{9D8B030D-6E8A-4147-A177-3AD203B41FA5}">
                      <a16:colId xmlns:a16="http://schemas.microsoft.com/office/drawing/2014/main" val="401519202"/>
                    </a:ext>
                  </a:extLst>
                </a:gridCol>
                <a:gridCol w="1546519">
                  <a:extLst>
                    <a:ext uri="{9D8B030D-6E8A-4147-A177-3AD203B41FA5}">
                      <a16:colId xmlns:a16="http://schemas.microsoft.com/office/drawing/2014/main" val="2772391515"/>
                    </a:ext>
                  </a:extLst>
                </a:gridCol>
                <a:gridCol w="594815">
                  <a:extLst>
                    <a:ext uri="{9D8B030D-6E8A-4147-A177-3AD203B41FA5}">
                      <a16:colId xmlns:a16="http://schemas.microsoft.com/office/drawing/2014/main" val="3853121133"/>
                    </a:ext>
                  </a:extLst>
                </a:gridCol>
                <a:gridCol w="594815">
                  <a:extLst>
                    <a:ext uri="{9D8B030D-6E8A-4147-A177-3AD203B41FA5}">
                      <a16:colId xmlns:a16="http://schemas.microsoft.com/office/drawing/2014/main" val="248469227"/>
                    </a:ext>
                  </a:extLst>
                </a:gridCol>
                <a:gridCol w="634469">
                  <a:extLst>
                    <a:ext uri="{9D8B030D-6E8A-4147-A177-3AD203B41FA5}">
                      <a16:colId xmlns:a16="http://schemas.microsoft.com/office/drawing/2014/main" val="1432738032"/>
                    </a:ext>
                  </a:extLst>
                </a:gridCol>
                <a:gridCol w="793087">
                  <a:extLst>
                    <a:ext uri="{9D8B030D-6E8A-4147-A177-3AD203B41FA5}">
                      <a16:colId xmlns:a16="http://schemas.microsoft.com/office/drawing/2014/main" val="3619979305"/>
                    </a:ext>
                  </a:extLst>
                </a:gridCol>
              </a:tblGrid>
              <a:tr h="198272"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N°</a:t>
                      </a:r>
                    </a:p>
                  </a:txBody>
                  <a:tcPr marL="9914" marR="9914" marT="9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Departamento</a:t>
                      </a:r>
                    </a:p>
                  </a:txBody>
                  <a:tcPr marL="9914" marR="9914" marT="9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</a:t>
                      </a:r>
                    </a:p>
                  </a:txBody>
                  <a:tcPr marL="9914" marR="9914" marT="9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</a:t>
                      </a:r>
                    </a:p>
                  </a:txBody>
                  <a:tcPr marL="9914" marR="9914" marT="9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</a:t>
                      </a:r>
                    </a:p>
                  </a:txBody>
                  <a:tcPr marL="9914" marR="9914" marT="9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914" marR="9914" marT="9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5278757"/>
                  </a:ext>
                </a:extLst>
              </a:tr>
              <a:tr h="198272"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914" marR="9914" marT="9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 Ana</a:t>
                      </a:r>
                    </a:p>
                  </a:txBody>
                  <a:tcPr marL="9914" marR="9914" marT="9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914" marR="9914" marT="9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914" marR="9914" marT="9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914" marR="9914" marT="9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914" marR="9914" marT="9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8533751"/>
                  </a:ext>
                </a:extLst>
              </a:tr>
              <a:tr h="198272"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914" marR="9914" marT="9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Ahuachapán</a:t>
                      </a:r>
                    </a:p>
                  </a:txBody>
                  <a:tcPr marL="9914" marR="9914" marT="9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914" marR="9914" marT="9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914" marR="9914" marT="9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914" marR="9914" marT="9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914" marR="9914" marT="9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3837514"/>
                  </a:ext>
                </a:extLst>
              </a:tr>
              <a:tr h="198272"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914" marR="9914" marT="9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Sonsonate</a:t>
                      </a:r>
                    </a:p>
                  </a:txBody>
                  <a:tcPr marL="9914" marR="9914" marT="9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914" marR="9914" marT="9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914" marR="9914" marT="9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914" marR="9914" marT="9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914" marR="9914" marT="9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0416473"/>
                  </a:ext>
                </a:extLst>
              </a:tr>
              <a:tr h="198272"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914" marR="9914" marT="9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Chalatenango</a:t>
                      </a:r>
                    </a:p>
                  </a:txBody>
                  <a:tcPr marL="9914" marR="9914" marT="9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914" marR="9914" marT="9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914" marR="9914" marT="9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914" marR="9914" marT="9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914" marR="9914" marT="9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8943572"/>
                  </a:ext>
                </a:extLst>
              </a:tr>
              <a:tr h="198272"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914" marR="9914" marT="9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Libertad</a:t>
                      </a:r>
                    </a:p>
                  </a:txBody>
                  <a:tcPr marL="9914" marR="9914" marT="9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914" marR="9914" marT="9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914" marR="9914" marT="9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914" marR="9914" marT="9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914" marR="9914" marT="9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7867866"/>
                  </a:ext>
                </a:extLst>
              </a:tr>
              <a:tr h="198272"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914" marR="9914" marT="9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Salvador</a:t>
                      </a:r>
                    </a:p>
                  </a:txBody>
                  <a:tcPr marL="9914" marR="9914" marT="9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914" marR="9914" marT="9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914" marR="9914" marT="9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914" marR="9914" marT="9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914" marR="9914" marT="9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379104"/>
                  </a:ext>
                </a:extLst>
              </a:tr>
              <a:tr h="198272"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914" marR="9914" marT="9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Paz</a:t>
                      </a:r>
                    </a:p>
                  </a:txBody>
                  <a:tcPr marL="9914" marR="9914" marT="9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914" marR="9914" marT="9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914" marR="9914" marT="9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914" marR="9914" marT="9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914" marR="9914" marT="9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4191936"/>
                  </a:ext>
                </a:extLst>
              </a:tr>
              <a:tr h="198272"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914" marR="9914" marT="9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Cuscatlán</a:t>
                      </a:r>
                    </a:p>
                  </a:txBody>
                  <a:tcPr marL="9914" marR="9914" marT="9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914" marR="9914" marT="9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914" marR="9914" marT="9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914" marR="9914" marT="9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914" marR="9914" marT="9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8010404"/>
                  </a:ext>
                </a:extLst>
              </a:tr>
              <a:tr h="198272"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914" marR="9914" marT="9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Cabañas</a:t>
                      </a:r>
                    </a:p>
                  </a:txBody>
                  <a:tcPr marL="9914" marR="9914" marT="9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914" marR="9914" marT="9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914" marR="9914" marT="9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914" marR="9914" marT="9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914" marR="9914" marT="9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7315956"/>
                  </a:ext>
                </a:extLst>
              </a:tr>
              <a:tr h="198272"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914" marR="9914" marT="9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Vicente</a:t>
                      </a:r>
                    </a:p>
                  </a:txBody>
                  <a:tcPr marL="9914" marR="9914" marT="9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914" marR="9914" marT="9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914" marR="9914" marT="9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914" marR="9914" marT="9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914" marR="9914" marT="9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7170087"/>
                  </a:ext>
                </a:extLst>
              </a:tr>
              <a:tr h="198272"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914" marR="9914" marT="9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Usulután</a:t>
                      </a:r>
                    </a:p>
                  </a:txBody>
                  <a:tcPr marL="9914" marR="9914" marT="9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914" marR="9914" marT="9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914" marR="9914" marT="9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914" marR="9914" marT="9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914" marR="9914" marT="9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259709"/>
                  </a:ext>
                </a:extLst>
              </a:tr>
              <a:tr h="198272"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914" marR="9914" marT="9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Miguel</a:t>
                      </a:r>
                    </a:p>
                  </a:txBody>
                  <a:tcPr marL="9914" marR="9914" marT="9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914" marR="9914" marT="9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914" marR="9914" marT="9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914" marR="9914" marT="9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914" marR="9914" marT="9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9355371"/>
                  </a:ext>
                </a:extLst>
              </a:tr>
              <a:tr h="198272"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914" marR="9914" marT="9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Morazán</a:t>
                      </a:r>
                    </a:p>
                  </a:txBody>
                  <a:tcPr marL="9914" marR="9914" marT="9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914" marR="9914" marT="9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914" marR="9914" marT="9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914" marR="9914" marT="9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914" marR="9914" marT="9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7200276"/>
                  </a:ext>
                </a:extLst>
              </a:tr>
              <a:tr h="198272"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914" marR="9914" marT="9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Unión</a:t>
                      </a:r>
                    </a:p>
                  </a:txBody>
                  <a:tcPr marL="9914" marR="9914" marT="9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914" marR="9914" marT="9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914" marR="9914" marT="9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914" marR="9914" marT="9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914" marR="9914" marT="9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1405391"/>
                  </a:ext>
                </a:extLst>
              </a:tr>
              <a:tr h="198272">
                <a:tc>
                  <a:txBody>
                    <a:bodyPr/>
                    <a:lstStyle/>
                    <a:p>
                      <a:pPr algn="l" fontAlgn="b"/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4" marR="9914" marT="99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4" marR="9914" marT="99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914" marR="9914" marT="9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914" marR="9914" marT="9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914" marR="9914" marT="9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914" marR="9914" marT="9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12887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2597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84240"/>
            <a:ext cx="1570113" cy="11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287377" y="137930"/>
            <a:ext cx="6356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b="1" dirty="0">
                <a:solidFill>
                  <a:srgbClr val="17375E"/>
                </a:solidFill>
                <a:latin typeface="Museo 700" panose="02000000000000000000" pitchFamily="50" charset="0"/>
              </a:rPr>
              <a:t>Estado denuncia ambiental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570113" cy="10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211688"/>
            <a:ext cx="1570115" cy="117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48622" r="45216" b="14646"/>
          <a:stretch/>
        </p:blipFill>
        <p:spPr bwMode="auto">
          <a:xfrm>
            <a:off x="0" y="2272115"/>
            <a:ext cx="1570113" cy="9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ítulo 2">
            <a:extLst>
              <a:ext uri="{FF2B5EF4-FFF2-40B4-BE49-F238E27FC236}">
                <a16:creationId xmlns:a16="http://schemas.microsoft.com/office/drawing/2014/main" id="{08BCDB4D-7235-4A87-87AB-8BE74A4F3A06}"/>
              </a:ext>
            </a:extLst>
          </p:cNvPr>
          <p:cNvSpPr txBox="1">
            <a:spLocks/>
          </p:cNvSpPr>
          <p:nvPr/>
        </p:nvSpPr>
        <p:spPr>
          <a:xfrm>
            <a:off x="1724966" y="690593"/>
            <a:ext cx="7419034" cy="760343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200" dirty="0">
                <a:solidFill>
                  <a:schemeClr val="tx2">
                    <a:lumMod val="50000"/>
                  </a:schemeClr>
                </a:solidFill>
                <a:latin typeface="Museo 500 Regular"/>
                <a:cs typeface="Museo 500 Regular"/>
              </a:rPr>
              <a:t>Gráfico 4. Denuncias ingresadas por departamento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AA1C9FD-1BE8-40DC-8E2A-CACDC36142DC}"/>
              </a:ext>
            </a:extLst>
          </p:cNvPr>
          <p:cNvSpPr/>
          <p:nvPr/>
        </p:nvSpPr>
        <p:spPr>
          <a:xfrm>
            <a:off x="2626152" y="4751654"/>
            <a:ext cx="651784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SV" sz="1000" dirty="0">
                <a:solidFill>
                  <a:srgbClr val="000000"/>
                </a:solidFill>
                <a:latin typeface="Museo 300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Fuente: Sistema de Denuncias Ambientales y Estadísticas de la Unidad de Atención Ciudadana MARN 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A083DF26-D10E-4E00-8E61-76AB277DC9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2026546"/>
              </p:ext>
            </p:extLst>
          </p:nvPr>
        </p:nvGraphicFramePr>
        <p:xfrm>
          <a:off x="2286000" y="1200150"/>
          <a:ext cx="5769980" cy="3461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34683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84240"/>
            <a:ext cx="1570113" cy="11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570113" cy="10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211688"/>
            <a:ext cx="1570115" cy="117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48622" r="45216" b="14646"/>
          <a:stretch/>
        </p:blipFill>
        <p:spPr bwMode="auto">
          <a:xfrm>
            <a:off x="0" y="2272115"/>
            <a:ext cx="1570113" cy="9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 Título">
            <a:extLst>
              <a:ext uri="{FF2B5EF4-FFF2-40B4-BE49-F238E27FC236}">
                <a16:creationId xmlns:a16="http://schemas.microsoft.com/office/drawing/2014/main" id="{779F571B-C157-4891-8109-5F108218C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894" y="1862362"/>
            <a:ext cx="6821905" cy="831064"/>
          </a:xfrm>
        </p:spPr>
        <p:txBody>
          <a:bodyPr/>
          <a:lstStyle/>
          <a:p>
            <a:r>
              <a:rPr lang="es-ES_tradnl" sz="4000" dirty="0">
                <a:latin typeface="Museo 300"/>
                <a:cs typeface="Museo 300"/>
              </a:rPr>
              <a:t>Formas de ingreso de las denuncias por la ciudadanía</a:t>
            </a:r>
            <a:endParaRPr lang="es-ES" sz="4000" dirty="0">
              <a:latin typeface="Museo 300"/>
              <a:cs typeface="Museo 300"/>
            </a:endParaRPr>
          </a:p>
        </p:txBody>
      </p:sp>
    </p:spTree>
    <p:extLst>
      <p:ext uri="{BB962C8B-B14F-4D97-AF65-F5344CB8AC3E}">
        <p14:creationId xmlns:p14="http://schemas.microsoft.com/office/powerpoint/2010/main" val="1966517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84240"/>
            <a:ext cx="1570113" cy="11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287377" y="137930"/>
            <a:ext cx="6356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b="1" dirty="0">
                <a:solidFill>
                  <a:srgbClr val="17375E"/>
                </a:solidFill>
                <a:latin typeface="Museo 700" panose="02000000000000000000" pitchFamily="50" charset="0"/>
              </a:rPr>
              <a:t>Estado denuncia ambiental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570113" cy="10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211688"/>
            <a:ext cx="1570115" cy="117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48622" r="45216" b="14646"/>
          <a:stretch/>
        </p:blipFill>
        <p:spPr bwMode="auto">
          <a:xfrm>
            <a:off x="0" y="2272115"/>
            <a:ext cx="1570113" cy="9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ítulo 2">
            <a:extLst>
              <a:ext uri="{FF2B5EF4-FFF2-40B4-BE49-F238E27FC236}">
                <a16:creationId xmlns:a16="http://schemas.microsoft.com/office/drawing/2014/main" id="{08BCDB4D-7235-4A87-87AB-8BE74A4F3A06}"/>
              </a:ext>
            </a:extLst>
          </p:cNvPr>
          <p:cNvSpPr txBox="1">
            <a:spLocks/>
          </p:cNvSpPr>
          <p:nvPr/>
        </p:nvSpPr>
        <p:spPr>
          <a:xfrm>
            <a:off x="1724966" y="690593"/>
            <a:ext cx="7419034" cy="760343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200" dirty="0">
                <a:solidFill>
                  <a:schemeClr val="tx2">
                    <a:lumMod val="50000"/>
                  </a:schemeClr>
                </a:solidFill>
                <a:latin typeface="Museo 500 Regular"/>
                <a:cs typeface="Museo 500 Regular"/>
              </a:rPr>
              <a:t>Gráfico 5. Medio de ingreso de denuncias por la ciudadanía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AA1C9FD-1BE8-40DC-8E2A-CACDC36142DC}"/>
              </a:ext>
            </a:extLst>
          </p:cNvPr>
          <p:cNvSpPr/>
          <p:nvPr/>
        </p:nvSpPr>
        <p:spPr>
          <a:xfrm>
            <a:off x="2626152" y="4751654"/>
            <a:ext cx="651784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SV" sz="1000" dirty="0">
                <a:solidFill>
                  <a:srgbClr val="000000"/>
                </a:solidFill>
                <a:latin typeface="Museo 300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Fuente: Sistema de Denuncias Ambientales y Estadísticas de la Unidad de Atención Ciudadana MARN 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EE5F5C8A-BA6B-4524-9BCD-84A0860AFB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490259"/>
              </p:ext>
            </p:extLst>
          </p:nvPr>
        </p:nvGraphicFramePr>
        <p:xfrm>
          <a:off x="2564572" y="1450935"/>
          <a:ext cx="5569233" cy="3109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159954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84240"/>
            <a:ext cx="1570113" cy="11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570113" cy="10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211688"/>
            <a:ext cx="1570115" cy="117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48622" r="45216" b="14646"/>
          <a:stretch/>
        </p:blipFill>
        <p:spPr bwMode="auto">
          <a:xfrm>
            <a:off x="0" y="2272115"/>
            <a:ext cx="1570113" cy="9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 Título">
            <a:extLst>
              <a:ext uri="{FF2B5EF4-FFF2-40B4-BE49-F238E27FC236}">
                <a16:creationId xmlns:a16="http://schemas.microsoft.com/office/drawing/2014/main" id="{779F571B-C157-4891-8109-5F108218C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894" y="1862362"/>
            <a:ext cx="6821905" cy="831064"/>
          </a:xfrm>
        </p:spPr>
        <p:txBody>
          <a:bodyPr/>
          <a:lstStyle/>
          <a:p>
            <a:r>
              <a:rPr lang="es-ES_tradnl" sz="4000" dirty="0">
                <a:latin typeface="Museo 300"/>
                <a:cs typeface="Museo 300"/>
              </a:rPr>
              <a:t>Ingreso de denuncias por género</a:t>
            </a:r>
            <a:endParaRPr lang="es-ES" sz="4000" dirty="0">
              <a:latin typeface="Museo 300"/>
              <a:cs typeface="Museo 300"/>
            </a:endParaRPr>
          </a:p>
        </p:txBody>
      </p:sp>
    </p:spTree>
    <p:extLst>
      <p:ext uri="{BB962C8B-B14F-4D97-AF65-F5344CB8AC3E}">
        <p14:creationId xmlns:p14="http://schemas.microsoft.com/office/powerpoint/2010/main" val="137139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84240"/>
            <a:ext cx="1570113" cy="11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287377" y="137930"/>
            <a:ext cx="6356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b="1" dirty="0">
                <a:solidFill>
                  <a:srgbClr val="17375E"/>
                </a:solidFill>
                <a:latin typeface="Museo 700" panose="02000000000000000000" pitchFamily="50" charset="0"/>
              </a:rPr>
              <a:t>Estado denuncia ambiental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570113" cy="10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211688"/>
            <a:ext cx="1570115" cy="117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48622" r="45216" b="14646"/>
          <a:stretch/>
        </p:blipFill>
        <p:spPr bwMode="auto">
          <a:xfrm>
            <a:off x="0" y="2272115"/>
            <a:ext cx="1570113" cy="9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ítulo 2">
            <a:extLst>
              <a:ext uri="{FF2B5EF4-FFF2-40B4-BE49-F238E27FC236}">
                <a16:creationId xmlns:a16="http://schemas.microsoft.com/office/drawing/2014/main" id="{08BCDB4D-7235-4A87-87AB-8BE74A4F3A06}"/>
              </a:ext>
            </a:extLst>
          </p:cNvPr>
          <p:cNvSpPr txBox="1">
            <a:spLocks/>
          </p:cNvSpPr>
          <p:nvPr/>
        </p:nvSpPr>
        <p:spPr>
          <a:xfrm>
            <a:off x="1724966" y="690593"/>
            <a:ext cx="7419034" cy="760343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200" dirty="0">
                <a:solidFill>
                  <a:schemeClr val="tx2">
                    <a:lumMod val="50000"/>
                  </a:schemeClr>
                </a:solidFill>
                <a:latin typeface="Museo 500 Regular"/>
                <a:cs typeface="Museo 500 Regular"/>
              </a:rPr>
              <a:t>Gráfico 6. Denuncias ingresadas (Hombres-Mujeres)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AA1C9FD-1BE8-40DC-8E2A-CACDC36142DC}"/>
              </a:ext>
            </a:extLst>
          </p:cNvPr>
          <p:cNvSpPr/>
          <p:nvPr/>
        </p:nvSpPr>
        <p:spPr>
          <a:xfrm>
            <a:off x="2626152" y="4751654"/>
            <a:ext cx="651784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SV" sz="1000" dirty="0">
                <a:solidFill>
                  <a:srgbClr val="000000"/>
                </a:solidFill>
                <a:latin typeface="Museo 300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Fuente: Sistema de Denuncias Ambientales y Estadísticas de la Unidad de Atención Ciudadana MARN 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5176DCB6-BA20-4614-B3BF-EE16B1F2BA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0534799"/>
              </p:ext>
            </p:extLst>
          </p:nvPr>
        </p:nvGraphicFramePr>
        <p:xfrm>
          <a:off x="2286000" y="1200150"/>
          <a:ext cx="5712106" cy="3427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768469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84240"/>
            <a:ext cx="1570113" cy="11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570113" cy="10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211688"/>
            <a:ext cx="1570115" cy="117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48622" r="45216" b="14646"/>
          <a:stretch/>
        </p:blipFill>
        <p:spPr bwMode="auto">
          <a:xfrm>
            <a:off x="0" y="2272115"/>
            <a:ext cx="1570113" cy="9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 Título">
            <a:extLst>
              <a:ext uri="{FF2B5EF4-FFF2-40B4-BE49-F238E27FC236}">
                <a16:creationId xmlns:a16="http://schemas.microsoft.com/office/drawing/2014/main" id="{779F571B-C157-4891-8109-5F108218C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894" y="1862362"/>
            <a:ext cx="6821905" cy="831064"/>
          </a:xfrm>
        </p:spPr>
        <p:txBody>
          <a:bodyPr/>
          <a:lstStyle/>
          <a:p>
            <a:r>
              <a:rPr lang="es-ES_tradnl" sz="3200" dirty="0">
                <a:latin typeface="Museo 300"/>
                <a:cs typeface="Museo 300"/>
              </a:rPr>
              <a:t>¿Quiere interponer su denuncia o recibir asesoría sobre infracciones ambientales?</a:t>
            </a:r>
            <a:endParaRPr lang="es-ES" sz="3200" dirty="0">
              <a:latin typeface="Museo 300"/>
              <a:cs typeface="Museo 300"/>
            </a:endParaRPr>
          </a:p>
        </p:txBody>
      </p:sp>
    </p:spTree>
    <p:extLst>
      <p:ext uri="{BB962C8B-B14F-4D97-AF65-F5344CB8AC3E}">
        <p14:creationId xmlns:p14="http://schemas.microsoft.com/office/powerpoint/2010/main" val="3226275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287377" y="137930"/>
            <a:ext cx="6356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b="1" dirty="0">
                <a:solidFill>
                  <a:srgbClr val="17375E"/>
                </a:solidFill>
                <a:latin typeface="Museo 700" panose="02000000000000000000" pitchFamily="50" charset="0"/>
              </a:rPr>
              <a:t>¿Qué puedo denunciar?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6156C008-0F2B-460B-8836-07B44D7829DB}"/>
              </a:ext>
            </a:extLst>
          </p:cNvPr>
          <p:cNvGrpSpPr/>
          <p:nvPr/>
        </p:nvGrpSpPr>
        <p:grpSpPr>
          <a:xfrm>
            <a:off x="132347" y="1296403"/>
            <a:ext cx="8879306" cy="2893597"/>
            <a:chOff x="132347" y="983579"/>
            <a:chExt cx="8879306" cy="2893597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15E6EC0C-7332-48D5-BC06-2892AB9978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7894" t="50000" r="13553" b="22326"/>
            <a:stretch/>
          </p:blipFill>
          <p:spPr>
            <a:xfrm>
              <a:off x="132347" y="983580"/>
              <a:ext cx="4439653" cy="1422735"/>
            </a:xfrm>
            <a:prstGeom prst="rect">
              <a:avLst/>
            </a:prstGeom>
          </p:spPr>
        </p:pic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864EA877-12A5-42B0-A118-D2F400DB88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8158" t="39527" r="13289" b="32798"/>
            <a:stretch/>
          </p:blipFill>
          <p:spPr>
            <a:xfrm>
              <a:off x="4572000" y="983579"/>
              <a:ext cx="4439653" cy="1422735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97A7B33A-7ABE-4AF8-8156-AE9EAB9136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8026" t="29463" r="13421" b="42863"/>
            <a:stretch/>
          </p:blipFill>
          <p:spPr>
            <a:xfrm>
              <a:off x="1576137" y="2454440"/>
              <a:ext cx="4439653" cy="1422735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9A4EC07A-7068-47CE-A868-37C381ABBC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7763" t="46782" r="46316" b="25544"/>
            <a:stretch/>
          </p:blipFill>
          <p:spPr>
            <a:xfrm>
              <a:off x="6063915" y="2454440"/>
              <a:ext cx="1455822" cy="14227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7464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 flipH="1">
            <a:off x="4248676" y="56515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9174486" y="-4406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5059682" y="4568190"/>
            <a:ext cx="387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" name="CuadroTexto 1"/>
          <p:cNvSpPr txBox="1"/>
          <p:nvPr/>
        </p:nvSpPr>
        <p:spPr>
          <a:xfrm>
            <a:off x="-1680308" y="2259139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  <a:p>
            <a:endParaRPr lang="es-ES" dirty="0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658B9041-172B-46D5-BF54-1EF22BC3CF39}"/>
              </a:ext>
            </a:extLst>
          </p:cNvPr>
          <p:cNvSpPr txBox="1">
            <a:spLocks/>
          </p:cNvSpPr>
          <p:nvPr/>
        </p:nvSpPr>
        <p:spPr>
          <a:xfrm>
            <a:off x="1161047" y="887799"/>
            <a:ext cx="6821905" cy="831064"/>
          </a:xfrm>
          <a:prstGeom prst="rect">
            <a:avLst/>
          </a:prstGeom>
        </p:spPr>
        <p:txBody>
          <a:bodyPr/>
          <a:lstStyle>
            <a:lvl1pPr algn="ctr" defTabSz="45718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000" dirty="0">
                <a:latin typeface="Museo 300"/>
                <a:cs typeface="Museo 300"/>
              </a:rPr>
              <a:t>¿Quiere interponer su denuncia o recibir asesoría sobre infracciones ambientales?</a:t>
            </a:r>
          </a:p>
          <a:p>
            <a:endParaRPr lang="es-ES_tradnl" sz="2000" dirty="0">
              <a:latin typeface="Museo 300"/>
              <a:cs typeface="Museo 300"/>
            </a:endParaRPr>
          </a:p>
          <a:p>
            <a:r>
              <a:rPr lang="es-ES_tradnl" sz="2000" dirty="0">
                <a:latin typeface="Museo 300"/>
                <a:cs typeface="Museo 300"/>
              </a:rPr>
              <a:t>Contáctenos</a:t>
            </a:r>
          </a:p>
          <a:p>
            <a:endParaRPr lang="es-ES_tradnl" sz="1400" dirty="0">
              <a:latin typeface="Museo 300"/>
              <a:cs typeface="Museo 300"/>
            </a:endParaRPr>
          </a:p>
          <a:p>
            <a:endParaRPr lang="es-ES_tradnl" sz="1400" dirty="0">
              <a:latin typeface="Museo 300"/>
              <a:cs typeface="Museo 300"/>
            </a:endParaRPr>
          </a:p>
          <a:p>
            <a:r>
              <a:rPr lang="es-ES_tradnl" sz="1400" dirty="0">
                <a:latin typeface="Museo 300"/>
                <a:cs typeface="Museo 300"/>
              </a:rPr>
              <a:t>Sistema de denuncias en línea: </a:t>
            </a:r>
            <a:r>
              <a:rPr lang="es-SV" sz="1400" dirty="0">
                <a:hlinkClick r:id="rId2"/>
              </a:rPr>
              <a:t>http://apps.marn.gob.sv/denunciaspublicas/</a:t>
            </a:r>
            <a:endParaRPr lang="es-ES_tradnl" sz="1400" dirty="0">
              <a:latin typeface="Museo 300"/>
              <a:cs typeface="Museo 300"/>
            </a:endParaRPr>
          </a:p>
          <a:p>
            <a:endParaRPr lang="es-ES_tradnl" sz="1400" dirty="0">
              <a:latin typeface="Museo 300"/>
              <a:cs typeface="Museo 300"/>
            </a:endParaRPr>
          </a:p>
          <a:p>
            <a:r>
              <a:rPr lang="es-ES_tradnl" sz="1400" dirty="0">
                <a:latin typeface="Museo 300"/>
                <a:cs typeface="Museo 300"/>
              </a:rPr>
              <a:t>Correo electrónico: </a:t>
            </a:r>
            <a:r>
              <a:rPr lang="es-ES_tradnl" sz="1400" dirty="0">
                <a:latin typeface="Museo 300"/>
                <a:cs typeface="Museo 300"/>
                <a:hlinkClick r:id="rId3"/>
              </a:rPr>
              <a:t>denuncias@marn.gob.sv</a:t>
            </a:r>
            <a:endParaRPr lang="es-ES_tradnl" sz="1400" dirty="0">
              <a:latin typeface="Museo 300"/>
              <a:cs typeface="Museo 300"/>
            </a:endParaRPr>
          </a:p>
          <a:p>
            <a:endParaRPr lang="es-ES_tradnl" sz="1400" dirty="0">
              <a:latin typeface="Museo 300"/>
              <a:cs typeface="Museo 300"/>
            </a:endParaRPr>
          </a:p>
          <a:p>
            <a:r>
              <a:rPr lang="es-ES_tradnl" sz="1400" dirty="0">
                <a:latin typeface="Museo 300"/>
                <a:cs typeface="Museo 300"/>
              </a:rPr>
              <a:t>Teléfonos: 2132-9218, 2132-9304 y 919</a:t>
            </a:r>
          </a:p>
          <a:p>
            <a:endParaRPr lang="es-ES_tradnl" sz="1400" dirty="0">
              <a:latin typeface="Museo 300"/>
              <a:cs typeface="Museo 300"/>
            </a:endParaRPr>
          </a:p>
          <a:p>
            <a:r>
              <a:rPr lang="es-ES_tradnl" sz="1400" dirty="0">
                <a:latin typeface="Museo 300"/>
                <a:cs typeface="Museo 300"/>
              </a:rPr>
              <a:t>Dirección: Calle y Colonia Las Mercedes, km 5½, carretera a Santa Tecla. Edificio MARN, instalaciones ISTA</a:t>
            </a:r>
          </a:p>
          <a:p>
            <a:endParaRPr lang="es-ES" sz="1400" dirty="0">
              <a:latin typeface="Museo 300"/>
              <a:cs typeface="Museo 300"/>
            </a:endParaRPr>
          </a:p>
        </p:txBody>
      </p:sp>
    </p:spTree>
    <p:extLst>
      <p:ext uri="{BB962C8B-B14F-4D97-AF65-F5344CB8AC3E}">
        <p14:creationId xmlns:p14="http://schemas.microsoft.com/office/powerpoint/2010/main" val="2151346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84240"/>
            <a:ext cx="1570113" cy="11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570113" cy="10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211688"/>
            <a:ext cx="1570115" cy="117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48622" r="45216" b="14646"/>
          <a:stretch/>
        </p:blipFill>
        <p:spPr bwMode="auto">
          <a:xfrm>
            <a:off x="0" y="2272115"/>
            <a:ext cx="1570113" cy="9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 Título">
            <a:extLst>
              <a:ext uri="{FF2B5EF4-FFF2-40B4-BE49-F238E27FC236}">
                <a16:creationId xmlns:a16="http://schemas.microsoft.com/office/drawing/2014/main" id="{779F571B-C157-4891-8109-5F108218C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894" y="1862362"/>
            <a:ext cx="6821905" cy="831064"/>
          </a:xfrm>
        </p:spPr>
        <p:txBody>
          <a:bodyPr/>
          <a:lstStyle/>
          <a:p>
            <a:r>
              <a:rPr lang="es-ES_tradnl" sz="4000" dirty="0">
                <a:latin typeface="Museo 300"/>
                <a:cs typeface="Museo 300"/>
              </a:rPr>
              <a:t>Denuncias atendidas (Internas y externas)</a:t>
            </a:r>
            <a:endParaRPr lang="es-ES" sz="4000" dirty="0">
              <a:latin typeface="Museo 300"/>
              <a:cs typeface="Museo 300"/>
            </a:endParaRPr>
          </a:p>
        </p:txBody>
      </p:sp>
    </p:spTree>
    <p:extLst>
      <p:ext uri="{BB962C8B-B14F-4D97-AF65-F5344CB8AC3E}">
        <p14:creationId xmlns:p14="http://schemas.microsoft.com/office/powerpoint/2010/main" val="1091122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84240"/>
            <a:ext cx="1570113" cy="11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287377" y="137930"/>
            <a:ext cx="6356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b="1" dirty="0">
                <a:solidFill>
                  <a:srgbClr val="17375E"/>
                </a:solidFill>
                <a:latin typeface="Museo 700" panose="02000000000000000000" pitchFamily="50" charset="0"/>
              </a:rPr>
              <a:t>Estado denuncia ambiental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570113" cy="10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211688"/>
            <a:ext cx="1570115" cy="117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091CD360-EFF1-488C-86B3-B9E0B375559C}"/>
              </a:ext>
            </a:extLst>
          </p:cNvPr>
          <p:cNvSpPr/>
          <p:nvPr/>
        </p:nvSpPr>
        <p:spPr>
          <a:xfrm>
            <a:off x="1730885" y="1642578"/>
            <a:ext cx="7097026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dirty="0">
                <a:solidFill>
                  <a:srgbClr val="000000"/>
                </a:solidFill>
                <a:latin typeface="Museo 300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En el primer trimestre 2019 comprendido entre el 01 de enero al 31 de marzo se ingresaron al Sistema un total de 82 denuncias.</a:t>
            </a:r>
          </a:p>
          <a:p>
            <a:pPr algn="just"/>
            <a:endParaRPr lang="es-SV" sz="2000" dirty="0">
              <a:solidFill>
                <a:srgbClr val="000000"/>
              </a:solidFill>
              <a:latin typeface="Museo 300" panose="02000000000000000000" pitchFamily="50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s-SV" sz="2000" dirty="0">
                <a:solidFill>
                  <a:srgbClr val="000000"/>
                </a:solidFill>
                <a:latin typeface="Museo 300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Del total de denuncias, el 83% fueron atendidas directamente por el MARN y el 17% fueron remitidas a entidades externas para ser abordadas de acuerdo a competencias.</a:t>
            </a:r>
          </a:p>
          <a:p>
            <a:pPr algn="just"/>
            <a:endParaRPr lang="es-SV" sz="17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s-SV" sz="17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s-SV" sz="17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48622" r="45216" b="14646"/>
          <a:stretch/>
        </p:blipFill>
        <p:spPr bwMode="auto">
          <a:xfrm>
            <a:off x="0" y="2272115"/>
            <a:ext cx="1570113" cy="9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ítulo 2">
            <a:extLst>
              <a:ext uri="{FF2B5EF4-FFF2-40B4-BE49-F238E27FC236}">
                <a16:creationId xmlns:a16="http://schemas.microsoft.com/office/drawing/2014/main" id="{08BCDB4D-7235-4A87-87AB-8BE74A4F3A06}"/>
              </a:ext>
            </a:extLst>
          </p:cNvPr>
          <p:cNvSpPr txBox="1">
            <a:spLocks/>
          </p:cNvSpPr>
          <p:nvPr/>
        </p:nvSpPr>
        <p:spPr>
          <a:xfrm>
            <a:off x="1724966" y="690593"/>
            <a:ext cx="5918600" cy="760343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>
                <a:solidFill>
                  <a:schemeClr val="tx2">
                    <a:lumMod val="50000"/>
                  </a:schemeClr>
                </a:solidFill>
                <a:latin typeface="Museo 500 Regular"/>
                <a:cs typeface="Museo 500 Regular"/>
              </a:rPr>
              <a:t>Denuncias ingresadas en el período 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B2219FEF-53F2-4FA5-A8B3-E9B30995FD4A}"/>
              </a:ext>
            </a:extLst>
          </p:cNvPr>
          <p:cNvSpPr/>
          <p:nvPr/>
        </p:nvSpPr>
        <p:spPr>
          <a:xfrm>
            <a:off x="2626152" y="4751654"/>
            <a:ext cx="651784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SV" sz="1000" dirty="0">
                <a:solidFill>
                  <a:srgbClr val="000000"/>
                </a:solidFill>
                <a:latin typeface="Museo 300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Fuente: Sistema de Denuncias Ambientales y Estadísticas de la Unidad de Atención Ciudadana MARN </a:t>
            </a:r>
          </a:p>
        </p:txBody>
      </p:sp>
    </p:spTree>
    <p:extLst>
      <p:ext uri="{BB962C8B-B14F-4D97-AF65-F5344CB8AC3E}">
        <p14:creationId xmlns:p14="http://schemas.microsoft.com/office/powerpoint/2010/main" val="248763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84240"/>
            <a:ext cx="1570113" cy="11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287377" y="137930"/>
            <a:ext cx="6356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b="1" dirty="0">
                <a:solidFill>
                  <a:srgbClr val="17375E"/>
                </a:solidFill>
                <a:latin typeface="Museo 700" panose="02000000000000000000" pitchFamily="50" charset="0"/>
              </a:rPr>
              <a:t>Estado denuncia ambiental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570113" cy="10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211688"/>
            <a:ext cx="1570115" cy="117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091CD360-EFF1-488C-86B3-B9E0B375559C}"/>
              </a:ext>
            </a:extLst>
          </p:cNvPr>
          <p:cNvSpPr/>
          <p:nvPr/>
        </p:nvSpPr>
        <p:spPr>
          <a:xfrm>
            <a:off x="3552327" y="3781958"/>
            <a:ext cx="37032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1050" dirty="0">
                <a:solidFill>
                  <a:srgbClr val="000000"/>
                </a:solidFill>
                <a:latin typeface="Museo 300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DCI: Dirección de Atención Ciudadana</a:t>
            </a:r>
          </a:p>
          <a:p>
            <a:pPr algn="ctr"/>
            <a:r>
              <a:rPr lang="es-SV" sz="1050" dirty="0">
                <a:solidFill>
                  <a:srgbClr val="000000"/>
                </a:solidFill>
                <a:latin typeface="Museo 300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DEV: Dirección de Ecosistemas y Vida Silvestre</a:t>
            </a:r>
          </a:p>
          <a:p>
            <a:pPr algn="ctr"/>
            <a:r>
              <a:rPr lang="es-SV" sz="1050" dirty="0">
                <a:solidFill>
                  <a:srgbClr val="000000"/>
                </a:solidFill>
                <a:latin typeface="Museo 300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DAS: Dirección de Agua y Saneamiento</a:t>
            </a:r>
          </a:p>
          <a:p>
            <a:pPr algn="ctr"/>
            <a:r>
              <a:rPr lang="es-SV" sz="1050" dirty="0">
                <a:solidFill>
                  <a:srgbClr val="000000"/>
                </a:solidFill>
                <a:latin typeface="Museo 300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DEC: Dirección de Evaluación y Cumplimiento Ambiental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48622" r="45216" b="14646"/>
          <a:stretch/>
        </p:blipFill>
        <p:spPr bwMode="auto">
          <a:xfrm>
            <a:off x="0" y="2272115"/>
            <a:ext cx="1570113" cy="9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ítulo 2">
            <a:extLst>
              <a:ext uri="{FF2B5EF4-FFF2-40B4-BE49-F238E27FC236}">
                <a16:creationId xmlns:a16="http://schemas.microsoft.com/office/drawing/2014/main" id="{08BCDB4D-7235-4A87-87AB-8BE74A4F3A06}"/>
              </a:ext>
            </a:extLst>
          </p:cNvPr>
          <p:cNvSpPr txBox="1">
            <a:spLocks/>
          </p:cNvSpPr>
          <p:nvPr/>
        </p:nvSpPr>
        <p:spPr>
          <a:xfrm>
            <a:off x="1724966" y="690593"/>
            <a:ext cx="7419034" cy="760343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200" dirty="0">
                <a:solidFill>
                  <a:schemeClr val="tx2">
                    <a:lumMod val="50000"/>
                  </a:schemeClr>
                </a:solidFill>
                <a:latin typeface="Museo 500 Regular"/>
                <a:cs typeface="Museo 500 Regular"/>
              </a:rPr>
              <a:t>Gráfico 1. Denuncias atendidas por competencia MARN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AA1C9FD-1BE8-40DC-8E2A-CACDC36142DC}"/>
              </a:ext>
            </a:extLst>
          </p:cNvPr>
          <p:cNvSpPr/>
          <p:nvPr/>
        </p:nvSpPr>
        <p:spPr>
          <a:xfrm>
            <a:off x="2626152" y="4751654"/>
            <a:ext cx="651784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SV" sz="1000" dirty="0">
                <a:solidFill>
                  <a:srgbClr val="000000"/>
                </a:solidFill>
                <a:latin typeface="Museo 300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Fuente: Sistema de Denuncias Ambientales y Estadísticas de la Unidad de Atención Ciudadana MARN 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F930E96-83C1-4A7A-83F3-06C37E991F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9216177"/>
              </p:ext>
            </p:extLst>
          </p:nvPr>
        </p:nvGraphicFramePr>
        <p:xfrm>
          <a:off x="2621666" y="887636"/>
          <a:ext cx="5357566" cy="3214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8282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84240"/>
            <a:ext cx="1570113" cy="11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287377" y="137930"/>
            <a:ext cx="6356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b="1" dirty="0">
                <a:solidFill>
                  <a:srgbClr val="17375E"/>
                </a:solidFill>
                <a:latin typeface="Museo 700" panose="02000000000000000000" pitchFamily="50" charset="0"/>
              </a:rPr>
              <a:t>Estado denuncia ambiental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570113" cy="10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211688"/>
            <a:ext cx="1570115" cy="117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48622" r="45216" b="14646"/>
          <a:stretch/>
        </p:blipFill>
        <p:spPr bwMode="auto">
          <a:xfrm>
            <a:off x="0" y="2272115"/>
            <a:ext cx="1570113" cy="9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ítulo 2">
            <a:extLst>
              <a:ext uri="{FF2B5EF4-FFF2-40B4-BE49-F238E27FC236}">
                <a16:creationId xmlns:a16="http://schemas.microsoft.com/office/drawing/2014/main" id="{08BCDB4D-7235-4A87-87AB-8BE74A4F3A06}"/>
              </a:ext>
            </a:extLst>
          </p:cNvPr>
          <p:cNvSpPr txBox="1">
            <a:spLocks/>
          </p:cNvSpPr>
          <p:nvPr/>
        </p:nvSpPr>
        <p:spPr>
          <a:xfrm>
            <a:off x="1724966" y="690593"/>
            <a:ext cx="7419034" cy="760343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200" dirty="0">
                <a:solidFill>
                  <a:schemeClr val="tx2">
                    <a:lumMod val="50000"/>
                  </a:schemeClr>
                </a:solidFill>
                <a:latin typeface="Museo 500 Regular"/>
                <a:cs typeface="Museo 500 Regular"/>
              </a:rPr>
              <a:t>Gráfico 2. Denuncias externas                            (remitidas a otras instituciones)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AA1C9FD-1BE8-40DC-8E2A-CACDC36142DC}"/>
              </a:ext>
            </a:extLst>
          </p:cNvPr>
          <p:cNvSpPr/>
          <p:nvPr/>
        </p:nvSpPr>
        <p:spPr>
          <a:xfrm>
            <a:off x="2626152" y="4751654"/>
            <a:ext cx="651784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SV" sz="1000" dirty="0">
                <a:solidFill>
                  <a:srgbClr val="000000"/>
                </a:solidFill>
                <a:latin typeface="Museo 300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Fuente: Sistema de Denuncias Ambientales y Estadísticas de la Unidad de Atención Ciudadana MARN 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ACC7F5FC-FFA8-491B-98BA-3DAD686D0A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6494925"/>
              </p:ext>
            </p:extLst>
          </p:nvPr>
        </p:nvGraphicFramePr>
        <p:xfrm>
          <a:off x="2285999" y="1771649"/>
          <a:ext cx="6433637" cy="2251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225483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84240"/>
            <a:ext cx="1570113" cy="11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570113" cy="10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211688"/>
            <a:ext cx="1570115" cy="117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48622" r="45216" b="14646"/>
          <a:stretch/>
        </p:blipFill>
        <p:spPr bwMode="auto">
          <a:xfrm>
            <a:off x="0" y="2272115"/>
            <a:ext cx="1570113" cy="9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 Título">
            <a:extLst>
              <a:ext uri="{FF2B5EF4-FFF2-40B4-BE49-F238E27FC236}">
                <a16:creationId xmlns:a16="http://schemas.microsoft.com/office/drawing/2014/main" id="{779F571B-C157-4891-8109-5F108218C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894" y="1862362"/>
            <a:ext cx="6821905" cy="831064"/>
          </a:xfrm>
        </p:spPr>
        <p:txBody>
          <a:bodyPr/>
          <a:lstStyle/>
          <a:p>
            <a:r>
              <a:rPr lang="es-ES_tradnl" sz="4000" dirty="0">
                <a:latin typeface="Museo 300"/>
                <a:cs typeface="Museo 300"/>
              </a:rPr>
              <a:t>Denuncias atendidas        por tipo y categoría</a:t>
            </a:r>
            <a:endParaRPr lang="es-ES" sz="4000" dirty="0">
              <a:latin typeface="Museo 300"/>
              <a:cs typeface="Museo 300"/>
            </a:endParaRPr>
          </a:p>
        </p:txBody>
      </p:sp>
    </p:spTree>
    <p:extLst>
      <p:ext uri="{BB962C8B-B14F-4D97-AF65-F5344CB8AC3E}">
        <p14:creationId xmlns:p14="http://schemas.microsoft.com/office/powerpoint/2010/main" val="792863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84240"/>
            <a:ext cx="1570113" cy="11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287377" y="137930"/>
            <a:ext cx="6356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b="1" dirty="0">
                <a:solidFill>
                  <a:srgbClr val="17375E"/>
                </a:solidFill>
                <a:latin typeface="Museo 700" panose="02000000000000000000" pitchFamily="50" charset="0"/>
              </a:rPr>
              <a:t>Estado denuncia ambiental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570113" cy="10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211688"/>
            <a:ext cx="1570115" cy="117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48622" r="45216" b="14646"/>
          <a:stretch/>
        </p:blipFill>
        <p:spPr bwMode="auto">
          <a:xfrm>
            <a:off x="0" y="2272115"/>
            <a:ext cx="1570113" cy="9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ítulo 2">
            <a:extLst>
              <a:ext uri="{FF2B5EF4-FFF2-40B4-BE49-F238E27FC236}">
                <a16:creationId xmlns:a16="http://schemas.microsoft.com/office/drawing/2014/main" id="{08BCDB4D-7235-4A87-87AB-8BE74A4F3A06}"/>
              </a:ext>
            </a:extLst>
          </p:cNvPr>
          <p:cNvSpPr txBox="1">
            <a:spLocks/>
          </p:cNvSpPr>
          <p:nvPr/>
        </p:nvSpPr>
        <p:spPr>
          <a:xfrm>
            <a:off x="1724966" y="690593"/>
            <a:ext cx="5918600" cy="760343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>
                <a:solidFill>
                  <a:schemeClr val="tx2">
                    <a:lumMod val="50000"/>
                  </a:schemeClr>
                </a:solidFill>
                <a:latin typeface="Museo 500 Regular"/>
                <a:cs typeface="Museo 500 Regular"/>
              </a:rPr>
              <a:t>Tabla 1. Tipo </a:t>
            </a:r>
            <a:r>
              <a:rPr lang="es-ES" sz="2200" dirty="0">
                <a:solidFill>
                  <a:schemeClr val="tx2">
                    <a:lumMod val="50000"/>
                  </a:schemeClr>
                </a:solidFill>
                <a:latin typeface="Museo 500 Regular"/>
                <a:cs typeface="Museo 500 Regular"/>
              </a:rPr>
              <a:t>de</a:t>
            </a:r>
            <a:r>
              <a:rPr lang="es-ES" sz="2400" dirty="0">
                <a:solidFill>
                  <a:schemeClr val="tx2">
                    <a:lumMod val="50000"/>
                  </a:schemeClr>
                </a:solidFill>
                <a:latin typeface="Museo 500 Regular"/>
                <a:cs typeface="Museo 500 Regular"/>
              </a:rPr>
              <a:t> denuncias y categorías por mes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822B9E7-1349-4EDB-A5E9-42BE1E606CE8}"/>
              </a:ext>
            </a:extLst>
          </p:cNvPr>
          <p:cNvSpPr/>
          <p:nvPr/>
        </p:nvSpPr>
        <p:spPr>
          <a:xfrm>
            <a:off x="2626152" y="4751654"/>
            <a:ext cx="651784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SV" sz="1000" dirty="0">
                <a:solidFill>
                  <a:srgbClr val="000000"/>
                </a:solidFill>
                <a:latin typeface="Museo 300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Fuente: Sistema de Denuncias Ambientales y Estadísticas de la Unidad de Atención Ciudadana MARN 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C2507A2-574D-4597-832E-755F9756DB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933594"/>
              </p:ext>
            </p:extLst>
          </p:nvPr>
        </p:nvGraphicFramePr>
        <p:xfrm>
          <a:off x="1861514" y="1450935"/>
          <a:ext cx="6814147" cy="2938334"/>
        </p:xfrm>
        <a:graphic>
          <a:graphicData uri="http://schemas.openxmlformats.org/drawingml/2006/table">
            <a:tbl>
              <a:tblPr/>
              <a:tblGrid>
                <a:gridCol w="237866">
                  <a:extLst>
                    <a:ext uri="{9D8B030D-6E8A-4147-A177-3AD203B41FA5}">
                      <a16:colId xmlns:a16="http://schemas.microsoft.com/office/drawing/2014/main" val="2721063552"/>
                    </a:ext>
                  </a:extLst>
                </a:gridCol>
                <a:gridCol w="3218181">
                  <a:extLst>
                    <a:ext uri="{9D8B030D-6E8A-4147-A177-3AD203B41FA5}">
                      <a16:colId xmlns:a16="http://schemas.microsoft.com/office/drawing/2014/main" val="2300987375"/>
                    </a:ext>
                  </a:extLst>
                </a:gridCol>
                <a:gridCol w="839525">
                  <a:extLst>
                    <a:ext uri="{9D8B030D-6E8A-4147-A177-3AD203B41FA5}">
                      <a16:colId xmlns:a16="http://schemas.microsoft.com/office/drawing/2014/main" val="2719455546"/>
                    </a:ext>
                  </a:extLst>
                </a:gridCol>
                <a:gridCol w="839525">
                  <a:extLst>
                    <a:ext uri="{9D8B030D-6E8A-4147-A177-3AD203B41FA5}">
                      <a16:colId xmlns:a16="http://schemas.microsoft.com/office/drawing/2014/main" val="234000621"/>
                    </a:ext>
                  </a:extLst>
                </a:gridCol>
                <a:gridCol w="839525">
                  <a:extLst>
                    <a:ext uri="{9D8B030D-6E8A-4147-A177-3AD203B41FA5}">
                      <a16:colId xmlns:a16="http://schemas.microsoft.com/office/drawing/2014/main" val="2900709880"/>
                    </a:ext>
                  </a:extLst>
                </a:gridCol>
                <a:gridCol w="839525">
                  <a:extLst>
                    <a:ext uri="{9D8B030D-6E8A-4147-A177-3AD203B41FA5}">
                      <a16:colId xmlns:a16="http://schemas.microsoft.com/office/drawing/2014/main" val="2848350816"/>
                    </a:ext>
                  </a:extLst>
                </a:gridCol>
              </a:tblGrid>
              <a:tr h="209881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N°</a:t>
                      </a:r>
                    </a:p>
                  </a:txBody>
                  <a:tcPr marL="10494" marR="10494" marT="10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Categoría</a:t>
                      </a:r>
                    </a:p>
                  </a:txBody>
                  <a:tcPr marL="10494" marR="10494" marT="10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</a:t>
                      </a:r>
                    </a:p>
                  </a:txBody>
                  <a:tcPr marL="10494" marR="10494" marT="10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</a:t>
                      </a:r>
                    </a:p>
                  </a:txBody>
                  <a:tcPr marL="10494" marR="10494" marT="10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</a:t>
                      </a:r>
                    </a:p>
                  </a:txBody>
                  <a:tcPr marL="10494" marR="10494" marT="10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10494" marR="10494" marT="10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0120556"/>
                  </a:ext>
                </a:extLst>
              </a:tr>
              <a:tr h="209881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494" marR="10494" marT="10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Construcción y actividades en zonas frágiles</a:t>
                      </a:r>
                    </a:p>
                  </a:txBody>
                  <a:tcPr marL="10494" marR="10494" marT="10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0494" marR="10494" marT="10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0494" marR="10494" marT="10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0494" marR="10494" marT="10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10494" marR="10494" marT="10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4794764"/>
                  </a:ext>
                </a:extLst>
              </a:tr>
              <a:tr h="209881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0494" marR="10494" marT="10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Contaminación por actividades productivas</a:t>
                      </a:r>
                    </a:p>
                  </a:txBody>
                  <a:tcPr marL="10494" marR="10494" marT="10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0494" marR="10494" marT="10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494" marR="10494" marT="10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0494" marR="10494" marT="10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0494" marR="10494" marT="10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9927993"/>
                  </a:ext>
                </a:extLst>
              </a:tr>
              <a:tr h="209881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0494" marR="10494" marT="10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Depredación-extracción de especies</a:t>
                      </a:r>
                    </a:p>
                  </a:txBody>
                  <a:tcPr marL="10494" marR="10494" marT="10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0494" marR="10494" marT="10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494" marR="10494" marT="10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0494" marR="10494" marT="10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10494" marR="10494" marT="10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59228"/>
                  </a:ext>
                </a:extLst>
              </a:tr>
              <a:tr h="209881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0494" marR="10494" marT="10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Descarga de desechos (vertidos)</a:t>
                      </a:r>
                    </a:p>
                  </a:txBody>
                  <a:tcPr marL="10494" marR="10494" marT="10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0494" marR="10494" marT="10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494" marR="10494" marT="10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0494" marR="10494" marT="10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0494" marR="10494" marT="10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4933551"/>
                  </a:ext>
                </a:extLst>
              </a:tr>
              <a:tr h="209881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0494" marR="10494" marT="10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Emisiones atmosféricas</a:t>
                      </a:r>
                    </a:p>
                  </a:txBody>
                  <a:tcPr marL="10494" marR="10494" marT="10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0494" marR="10494" marT="10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494" marR="10494" marT="10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0494" marR="10494" marT="10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0494" marR="10494" marT="10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8821448"/>
                  </a:ext>
                </a:extLst>
              </a:tr>
              <a:tr h="209881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0494" marR="10494" marT="10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Extracción de material pétreo</a:t>
                      </a:r>
                    </a:p>
                  </a:txBody>
                  <a:tcPr marL="10494" marR="10494" marT="10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0494" marR="10494" marT="10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0494" marR="10494" marT="10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0494" marR="10494" marT="10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10494" marR="10494" marT="10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4025093"/>
                  </a:ext>
                </a:extLst>
              </a:tr>
              <a:tr h="209881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0494" marR="10494" marT="10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Generación de ruido y ondas electromagnéticas</a:t>
                      </a:r>
                    </a:p>
                  </a:txBody>
                  <a:tcPr marL="10494" marR="10494" marT="10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494" marR="10494" marT="10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494" marR="10494" marT="10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494" marR="10494" marT="10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494" marR="10494" marT="10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6580851"/>
                  </a:ext>
                </a:extLst>
              </a:tr>
              <a:tr h="209881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0494" marR="10494" marT="10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Manejo inadecuado de desechos sólidos</a:t>
                      </a:r>
                    </a:p>
                  </a:txBody>
                  <a:tcPr marL="10494" marR="10494" marT="10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0494" marR="10494" marT="10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0494" marR="10494" marT="10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0494" marR="10494" marT="10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0494" marR="10494" marT="10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323538"/>
                  </a:ext>
                </a:extLst>
              </a:tr>
              <a:tr h="209881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10494" marR="10494" marT="10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Manejo inadecuado de sustancias peligrosas</a:t>
                      </a:r>
                    </a:p>
                  </a:txBody>
                  <a:tcPr marL="10494" marR="10494" marT="10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494" marR="10494" marT="10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494" marR="10494" marT="10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494" marR="10494" marT="10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494" marR="10494" marT="10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0908375"/>
                  </a:ext>
                </a:extLst>
              </a:tr>
              <a:tr h="209881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0494" marR="10494" marT="10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Quema-incendio</a:t>
                      </a:r>
                    </a:p>
                  </a:txBody>
                  <a:tcPr marL="10494" marR="10494" marT="10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494" marR="10494" marT="10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494" marR="10494" marT="10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494" marR="10494" marT="10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494" marR="10494" marT="10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2896564"/>
                  </a:ext>
                </a:extLst>
              </a:tr>
              <a:tr h="209881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10494" marR="10494" marT="10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Tala</a:t>
                      </a:r>
                    </a:p>
                  </a:txBody>
                  <a:tcPr marL="10494" marR="10494" marT="10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494" marR="10494" marT="10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0494" marR="10494" marT="10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494" marR="10494" marT="10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0494" marR="10494" marT="10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9739909"/>
                  </a:ext>
                </a:extLst>
              </a:tr>
              <a:tr h="209881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10494" marR="10494" marT="10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Tenencia de especies protegidas</a:t>
                      </a:r>
                    </a:p>
                  </a:txBody>
                  <a:tcPr marL="10494" marR="10494" marT="10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0494" marR="10494" marT="10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494" marR="10494" marT="10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0494" marR="10494" marT="10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0494" marR="10494" marT="10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5277131"/>
                  </a:ext>
                </a:extLst>
              </a:tr>
              <a:tr h="209881">
                <a:tc>
                  <a:txBody>
                    <a:bodyPr/>
                    <a:lstStyle/>
                    <a:p>
                      <a:pPr algn="l" fontAlgn="b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94" marR="10494" marT="104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94" marR="10494" marT="1049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10494" marR="10494" marT="10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10494" marR="10494" marT="10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10494" marR="10494" marT="10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10494" marR="10494" marT="10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94640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6902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84240"/>
            <a:ext cx="1570113" cy="11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287377" y="137930"/>
            <a:ext cx="6356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b="1" dirty="0">
                <a:solidFill>
                  <a:srgbClr val="17375E"/>
                </a:solidFill>
                <a:latin typeface="Museo 700" panose="02000000000000000000" pitchFamily="50" charset="0"/>
              </a:rPr>
              <a:t>Estado denuncia ambiental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570113" cy="10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211688"/>
            <a:ext cx="1570115" cy="117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48622" r="45216" b="14646"/>
          <a:stretch/>
        </p:blipFill>
        <p:spPr bwMode="auto">
          <a:xfrm>
            <a:off x="0" y="2272115"/>
            <a:ext cx="1570113" cy="9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ítulo 2">
            <a:extLst>
              <a:ext uri="{FF2B5EF4-FFF2-40B4-BE49-F238E27FC236}">
                <a16:creationId xmlns:a16="http://schemas.microsoft.com/office/drawing/2014/main" id="{08BCDB4D-7235-4A87-87AB-8BE74A4F3A06}"/>
              </a:ext>
            </a:extLst>
          </p:cNvPr>
          <p:cNvSpPr txBox="1">
            <a:spLocks/>
          </p:cNvSpPr>
          <p:nvPr/>
        </p:nvSpPr>
        <p:spPr>
          <a:xfrm>
            <a:off x="1724966" y="690593"/>
            <a:ext cx="5918600" cy="760343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>
                <a:solidFill>
                  <a:schemeClr val="tx2">
                    <a:lumMod val="50000"/>
                  </a:schemeClr>
                </a:solidFill>
                <a:latin typeface="Museo 500 Regular"/>
                <a:cs typeface="Museo 500 Regular"/>
              </a:rPr>
              <a:t>Gráfico 3. Tipo </a:t>
            </a:r>
            <a:r>
              <a:rPr lang="es-ES" sz="2200" dirty="0">
                <a:solidFill>
                  <a:schemeClr val="tx2">
                    <a:lumMod val="50000"/>
                  </a:schemeClr>
                </a:solidFill>
                <a:latin typeface="Museo 500 Regular"/>
                <a:cs typeface="Museo 500 Regular"/>
              </a:rPr>
              <a:t>de</a:t>
            </a:r>
            <a:r>
              <a:rPr lang="es-ES" sz="2400" dirty="0">
                <a:solidFill>
                  <a:schemeClr val="tx2">
                    <a:lumMod val="50000"/>
                  </a:schemeClr>
                </a:solidFill>
                <a:latin typeface="Museo 500 Regular"/>
                <a:cs typeface="Museo 500 Regular"/>
              </a:rPr>
              <a:t> denuncias y categorías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822B9E7-1349-4EDB-A5E9-42BE1E606CE8}"/>
              </a:ext>
            </a:extLst>
          </p:cNvPr>
          <p:cNvSpPr/>
          <p:nvPr/>
        </p:nvSpPr>
        <p:spPr>
          <a:xfrm>
            <a:off x="2626152" y="4751654"/>
            <a:ext cx="651784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SV" sz="1000" dirty="0">
                <a:solidFill>
                  <a:srgbClr val="000000"/>
                </a:solidFill>
                <a:latin typeface="Museo 300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Fuente: Sistema de Denuncias Ambientales y Estadísticas de la Unidad de Atención Ciudadana MARN 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D1E8BCAA-747A-45AA-8B48-7204A126DB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3786198"/>
              </p:ext>
            </p:extLst>
          </p:nvPr>
        </p:nvGraphicFramePr>
        <p:xfrm>
          <a:off x="2178185" y="1275368"/>
          <a:ext cx="5678108" cy="3406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143648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84240"/>
            <a:ext cx="1570113" cy="11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570113" cy="10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211688"/>
            <a:ext cx="1570115" cy="117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48622" r="45216" b="14646"/>
          <a:stretch/>
        </p:blipFill>
        <p:spPr bwMode="auto">
          <a:xfrm>
            <a:off x="0" y="2272115"/>
            <a:ext cx="1570113" cy="9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 Título">
            <a:extLst>
              <a:ext uri="{FF2B5EF4-FFF2-40B4-BE49-F238E27FC236}">
                <a16:creationId xmlns:a16="http://schemas.microsoft.com/office/drawing/2014/main" id="{779F571B-C157-4891-8109-5F108218C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894" y="1862362"/>
            <a:ext cx="6821905" cy="831064"/>
          </a:xfrm>
        </p:spPr>
        <p:txBody>
          <a:bodyPr/>
          <a:lstStyle/>
          <a:p>
            <a:r>
              <a:rPr lang="es-ES_tradnl" sz="4000" dirty="0">
                <a:latin typeface="Museo 300"/>
                <a:cs typeface="Museo 300"/>
              </a:rPr>
              <a:t>Denuncias atendidas         por departamento</a:t>
            </a:r>
            <a:endParaRPr lang="es-ES" sz="4000" dirty="0">
              <a:latin typeface="Museo 300"/>
              <a:cs typeface="Museo 300"/>
            </a:endParaRPr>
          </a:p>
        </p:txBody>
      </p:sp>
    </p:spTree>
    <p:extLst>
      <p:ext uri="{BB962C8B-B14F-4D97-AF65-F5344CB8AC3E}">
        <p14:creationId xmlns:p14="http://schemas.microsoft.com/office/powerpoint/2010/main" val="2235013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4234</TotalTime>
  <Words>677</Words>
  <Application>Microsoft Office PowerPoint</Application>
  <PresentationFormat>Presentación en pantalla (16:9)</PresentationFormat>
  <Paragraphs>241</Paragraphs>
  <Slides>18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18</vt:i4>
      </vt:variant>
    </vt:vector>
  </HeadingPairs>
  <TitlesOfParts>
    <vt:vector size="26" baseType="lpstr">
      <vt:lpstr>Arial</vt:lpstr>
      <vt:lpstr>Bembo Std</vt:lpstr>
      <vt:lpstr>Calibri</vt:lpstr>
      <vt:lpstr>Museo 300</vt:lpstr>
      <vt:lpstr>Museo 500 Regular</vt:lpstr>
      <vt:lpstr>Museo 700</vt:lpstr>
      <vt:lpstr>Tema de Office</vt:lpstr>
      <vt:lpstr>Diseño personalizado</vt:lpstr>
      <vt:lpstr>Presentación de PowerPoint</vt:lpstr>
      <vt:lpstr>Denuncias atendidas (Internas y externas)</vt:lpstr>
      <vt:lpstr>Presentación de PowerPoint</vt:lpstr>
      <vt:lpstr>Presentación de PowerPoint</vt:lpstr>
      <vt:lpstr>Presentación de PowerPoint</vt:lpstr>
      <vt:lpstr>Denuncias atendidas        por tipo y categoría</vt:lpstr>
      <vt:lpstr>Presentación de PowerPoint</vt:lpstr>
      <vt:lpstr>Presentación de PowerPoint</vt:lpstr>
      <vt:lpstr>Denuncias atendidas         por departamento</vt:lpstr>
      <vt:lpstr>Presentación de PowerPoint</vt:lpstr>
      <vt:lpstr>Presentación de PowerPoint</vt:lpstr>
      <vt:lpstr>Formas de ingreso de las denuncias por la ciudadanía</vt:lpstr>
      <vt:lpstr>Presentación de PowerPoint</vt:lpstr>
      <vt:lpstr>Ingreso de denuncias por género</vt:lpstr>
      <vt:lpstr>Presentación de PowerPoint</vt:lpstr>
      <vt:lpstr>¿Quiere interponer su denuncia o recibir asesoría sobre infracciones ambientales?</vt:lpstr>
      <vt:lpstr>Presentación de PowerPoint</vt:lpstr>
      <vt:lpstr>Presentación de PowerPoint</vt:lpstr>
    </vt:vector>
  </TitlesOfParts>
  <Company>MINISTERIO DE MEDIO AMBIENTE Y RECURSOS NATURALES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PLATERO</dc:creator>
  <cp:lastModifiedBy>Manuel Salvador Tobar Siguenza</cp:lastModifiedBy>
  <cp:revision>363</cp:revision>
  <dcterms:created xsi:type="dcterms:W3CDTF">2014-06-16T17:50:05Z</dcterms:created>
  <dcterms:modified xsi:type="dcterms:W3CDTF">2019-10-02T20:27:21Z</dcterms:modified>
</cp:coreProperties>
</file>