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40" r:id="rId16"/>
    <p:sldId id="342" r:id="rId17"/>
    <p:sldId id="288" r:id="rId18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59" autoAdjust="0"/>
  </p:normalViewPr>
  <p:slideViewPr>
    <p:cSldViewPr snapToGrid="0" snapToObjects="1">
      <p:cViewPr varScale="1">
        <p:scale>
          <a:sx n="81" d="100"/>
          <a:sy n="81" d="100"/>
        </p:scale>
        <p:origin x="-105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tobar\Desktop\GR&#193;FICOS%20PARA%20INFORMES%20TRIMESTRA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tobar\Desktop\MT%20MARN\Requerimientos\REPORTES%20TRIMESTRALES%20OIR\GR&#193;FICOS%20PARA%20INFORMES%20TRIMESTRA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ya\Desktop\GR&#193;FICOS%20PARA%20INFORMES%20TRIMESTRALES_%20ejempl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ya\Desktop\GR&#193;FICOS%20PARA%20INFORMES%20TRIMESTRALES_%20ejempl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ya\Desktop\GR&#193;FICOS%20PARA%20INFORMES%20TRIMESTRALES_%20ejempl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ya\Desktop\GR&#193;FICOS%20PARA%20INFORMES%20TRIMESTRALES_%20ejempl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ya\Desktop\GR&#193;FICOS%20PARA%20INFORMES%20TRIMESTRALES_%20ejemp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BE-418E-8DB0-A5908989FB4B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BE-418E-8DB0-A5908989FB4B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BE-418E-8DB0-A5908989FB4B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BE-418E-8DB0-A5908989F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trimestre 2019'!$B$4:$F$4</c:f>
              <c:strCache>
                <c:ptCount val="5"/>
                <c:pt idx="0">
                  <c:v>DGT</c:v>
                </c:pt>
                <c:pt idx="1">
                  <c:v>DEC</c:v>
                </c:pt>
                <c:pt idx="2">
                  <c:v>DM</c:v>
                </c:pt>
                <c:pt idx="3">
                  <c:v>DEB</c:v>
                </c:pt>
                <c:pt idx="4">
                  <c:v>DSH</c:v>
                </c:pt>
              </c:strCache>
            </c:strRef>
          </c:cat>
          <c:val>
            <c:numRef>
              <c:f>'3 trimestre 2019'!$B$5:$F$5</c:f>
              <c:numCache>
                <c:formatCode>General</c:formatCode>
                <c:ptCount val="5"/>
                <c:pt idx="0">
                  <c:v>51</c:v>
                </c:pt>
                <c:pt idx="1">
                  <c:v>2</c:v>
                </c:pt>
                <c:pt idx="2">
                  <c:v>1</c:v>
                </c:pt>
                <c:pt idx="3">
                  <c:v>29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0BE-418E-8DB0-A5908989FB4B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autoTitleDeleted val="1"/>
    <c:plotArea>
      <c:layout>
        <c:manualLayout>
          <c:layoutTarget val="inner"/>
          <c:xMode val="edge"/>
          <c:yMode val="edge"/>
          <c:x val="0.37161111111111111"/>
          <c:y val="7.407407407407407E-2"/>
          <c:w val="0.59434733158355202"/>
          <c:h val="0.8459492563429577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2019'!$R$21:$R$25</c:f>
              <c:strCache>
                <c:ptCount val="5"/>
                <c:pt idx="0">
                  <c:v>Alcaldía Municipal</c:v>
                </c:pt>
                <c:pt idx="1">
                  <c:v>ANDA</c:v>
                </c:pt>
                <c:pt idx="2">
                  <c:v>Dirección de Protección Civil</c:v>
                </c:pt>
                <c:pt idx="3">
                  <c:v>MAG</c:v>
                </c:pt>
                <c:pt idx="4">
                  <c:v>MINSAL</c:v>
                </c:pt>
              </c:strCache>
            </c:strRef>
          </c:cat>
          <c:val>
            <c:numRef>
              <c:f>'3 trimestre 2019'!$V$21:$V$25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45-4F32-A21B-4A7133288EE1}"/>
            </c:ext>
          </c:extLst>
        </c:ser>
        <c:dLbls>
          <c:showVal val="1"/>
        </c:dLbls>
        <c:gapWidth val="75"/>
        <c:axId val="74668288"/>
        <c:axId val="74678272"/>
      </c:barChart>
      <c:catAx>
        <c:axId val="746682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4678272"/>
        <c:crosses val="autoZero"/>
        <c:auto val="1"/>
        <c:lblAlgn val="ctr"/>
        <c:lblOffset val="100"/>
      </c:catAx>
      <c:valAx>
        <c:axId val="74678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466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autoTitleDeleted val="1"/>
    <c:plotArea>
      <c:layout/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2019'!$B$20:$B$31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'3 trimestre 2019'!$F$20:$F$31</c:f>
              <c:numCache>
                <c:formatCode>General</c:formatCode>
                <c:ptCount val="12"/>
                <c:pt idx="0">
                  <c:v>21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0</c:v>
                </c:pt>
                <c:pt idx="10">
                  <c:v>2</c:v>
                </c:pt>
                <c:pt idx="1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C-41C8-B5A5-35529A6B40C0}"/>
            </c:ext>
          </c:extLst>
        </c:ser>
        <c:dLbls>
          <c:showVal val="1"/>
        </c:dLbls>
        <c:gapWidth val="75"/>
        <c:axId val="74749824"/>
        <c:axId val="74751360"/>
      </c:barChart>
      <c:catAx>
        <c:axId val="74749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4751360"/>
        <c:crosses val="autoZero"/>
        <c:auto val="1"/>
        <c:lblAlgn val="ctr"/>
        <c:lblOffset val="100"/>
      </c:catAx>
      <c:valAx>
        <c:axId val="74751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474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'3 trimestre 2019'!$U$3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trimestre 2019'!$Q$4:$Q$17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'3 trimestre 2019'!$U$4:$U$17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15</c:v>
                </c:pt>
                <c:pt idx="5">
                  <c:v>33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5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5C-4BC9-B8F0-F6203CAF2AC2}"/>
            </c:ext>
          </c:extLst>
        </c:ser>
        <c:dLbls>
          <c:showVal val="1"/>
        </c:dLbls>
        <c:gapWidth val="75"/>
        <c:axId val="74814976"/>
        <c:axId val="74816512"/>
      </c:barChart>
      <c:catAx>
        <c:axId val="7481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4816512"/>
        <c:crosses val="autoZero"/>
        <c:auto val="1"/>
        <c:lblAlgn val="ctr"/>
        <c:lblOffset val="100"/>
      </c:catAx>
      <c:valAx>
        <c:axId val="748165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48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SV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'3 trimestre 2019'!$R$37</c:f>
              <c:strCache>
                <c:ptCount val="1"/>
                <c:pt idx="0">
                  <c:v>Correspondencia- externa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2019'!$V$37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F4-415F-88E2-180A136E25A3}"/>
            </c:ext>
          </c:extLst>
        </c:ser>
        <c:ser>
          <c:idx val="1"/>
          <c:order val="1"/>
          <c:tx>
            <c:strRef>
              <c:f>'3 trimestre 2019'!$R$38</c:f>
              <c:strCache>
                <c:ptCount val="1"/>
                <c:pt idx="0">
                  <c:v>Interfaz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2019'!$V$38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F4-415F-88E2-180A136E25A3}"/>
            </c:ext>
          </c:extLst>
        </c:ser>
        <c:ser>
          <c:idx val="2"/>
          <c:order val="2"/>
          <c:tx>
            <c:strRef>
              <c:f>'3 trimestre 2019'!$R$39</c:f>
              <c:strCache>
                <c:ptCount val="1"/>
                <c:pt idx="0">
                  <c:v>Telefónica 919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2019'!$V$39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F4-415F-88E2-180A136E25A3}"/>
            </c:ext>
          </c:extLst>
        </c:ser>
        <c:ser>
          <c:idx val="3"/>
          <c:order val="3"/>
          <c:tx>
            <c:strRef>
              <c:f>'3 trimestre 2019'!$R$40</c:f>
              <c:strCache>
                <c:ptCount val="1"/>
                <c:pt idx="0">
                  <c:v>OIR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2019'!$V$40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F4-415F-88E2-180A136E25A3}"/>
            </c:ext>
          </c:extLst>
        </c:ser>
        <c:ser>
          <c:idx val="4"/>
          <c:order val="4"/>
          <c:tx>
            <c:strRef>
              <c:f>'3 trimestre 2019'!$R$41</c:f>
              <c:strCache>
                <c:ptCount val="1"/>
                <c:pt idx="0">
                  <c:v>Whatsaap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2019'!$V$41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F4-415F-88E2-180A136E25A3}"/>
            </c:ext>
          </c:extLst>
        </c:ser>
        <c:ser>
          <c:idx val="5"/>
          <c:order val="5"/>
          <c:tx>
            <c:strRef>
              <c:f>'3 trimestre 2019'!$R$42</c:f>
              <c:strCache>
                <c:ptCount val="1"/>
                <c:pt idx="0">
                  <c:v>Red Social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'3 trimestre 2019'!$V$42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F4-415F-88E2-180A136E25A3}"/>
            </c:ext>
          </c:extLst>
        </c:ser>
        <c:dLbls>
          <c:showVal val="1"/>
        </c:dLbls>
        <c:gapWidth val="65"/>
        <c:axId val="73298688"/>
        <c:axId val="73300224"/>
      </c:barChart>
      <c:catAx>
        <c:axId val="732986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3300224"/>
        <c:crosses val="autoZero"/>
        <c:auto val="1"/>
        <c:lblAlgn val="ctr"/>
        <c:lblOffset val="100"/>
      </c:catAx>
      <c:valAx>
        <c:axId val="73300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732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691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04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12/01/2021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jpeg"/><Relationship Id="rId7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693638"/>
            <a:ext cx="81818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GERENCIA DE ATENCIÓN A DENUNCIAS Y REQUERIMIENTOS JUDICIALES-DGT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pPr algn="ctr"/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16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2020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(Octubre-Diciembre 2020)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665" y="1643301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523517" y="1341275"/>
          <a:ext cx="5561228" cy="3048000"/>
        </p:xfrm>
        <a:graphic>
          <a:graphicData uri="http://schemas.openxmlformats.org/drawingml/2006/table">
            <a:tbl>
              <a:tblPr/>
              <a:tblGrid>
                <a:gridCol w="1297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Ahuachapán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Sonsonate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Chalatenango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Libertad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Salvador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Paz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Cuscatlán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Cabañas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Vicente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Usulután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Miguel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Morazán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Unión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xmlns="" id="{1F95C2CA-E270-421E-9817-1948867605B5}"/>
              </a:ext>
            </a:extLst>
          </p:cNvPr>
          <p:cNvGraphicFramePr>
            <a:graphicFrameLocks/>
          </p:cNvGraphicFramePr>
          <p:nvPr/>
        </p:nvGraphicFramePr>
        <p:xfrm>
          <a:off x="1982709" y="1200149"/>
          <a:ext cx="6292158" cy="31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12 Gráfico">
            <a:extLst>
              <a:ext uri="{FF2B5EF4-FFF2-40B4-BE49-F238E27FC236}">
                <a16:creationId xmlns:a16="http://schemas.microsoft.com/office/drawing/2014/main" xmlns="" id="{B5289FB8-9287-440F-AC57-8231BE967548}"/>
              </a:ext>
            </a:extLst>
          </p:cNvPr>
          <p:cNvGraphicFramePr>
            <a:graphicFrameLocks/>
          </p:cNvGraphicFramePr>
          <p:nvPr/>
        </p:nvGraphicFramePr>
        <p:xfrm>
          <a:off x="2626153" y="1450936"/>
          <a:ext cx="52775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27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9746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760474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2132-9321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WhatsApp: 7850-1474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cuarto trimestre 2020 comprendido entre el 01 de octubre al 23 de diciembre se ingresaron al Sistema un total de 88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98% fueron atendidas directamente por el MARN y el 2%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xmlns="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DGT: Dirección de Gestión Territorial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DEB: Dirección de Ecosistemas y Biodiversidad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DSH: Dirección de Seguridad Hídrica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5EE0F3D4-62B4-4D55-B016-5B3F3C4E8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3398063"/>
              </p:ext>
            </p:extLst>
          </p:nvPr>
        </p:nvGraphicFramePr>
        <p:xfrm>
          <a:off x="2980481" y="1081062"/>
          <a:ext cx="4982688" cy="29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3B845433-94E7-4029-8A8B-92FD89FB1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5304132"/>
              </p:ext>
            </p:extLst>
          </p:nvPr>
        </p:nvGraphicFramePr>
        <p:xfrm>
          <a:off x="2782199" y="1153850"/>
          <a:ext cx="5046457" cy="287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14 Gráfico">
            <a:extLst>
              <a:ext uri="{FF2B5EF4-FFF2-40B4-BE49-F238E27FC236}">
                <a16:creationId xmlns:a16="http://schemas.microsoft.com/office/drawing/2014/main" xmlns="" id="{5EE0F3D4-62B4-4D55-B016-5B3F3C4E8259}"/>
              </a:ext>
            </a:extLst>
          </p:cNvPr>
          <p:cNvGraphicFramePr>
            <a:graphicFrameLocks/>
          </p:cNvGraphicFramePr>
          <p:nvPr/>
        </p:nvGraphicFramePr>
        <p:xfrm>
          <a:off x="3256656" y="10933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9 Gráfico">
            <a:extLst>
              <a:ext uri="{FF2B5EF4-FFF2-40B4-BE49-F238E27FC236}">
                <a16:creationId xmlns:a16="http://schemas.microsoft.com/office/drawing/2014/main" xmlns="" id="{174C65D0-E5F3-483D-BCAF-33EA7C882390}"/>
              </a:ext>
            </a:extLst>
          </p:cNvPr>
          <p:cNvGraphicFramePr>
            <a:graphicFrameLocks/>
          </p:cNvGraphicFramePr>
          <p:nvPr/>
        </p:nvGraphicFramePr>
        <p:xfrm>
          <a:off x="2781854" y="1450936"/>
          <a:ext cx="49769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93905" y="22183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851274" y="502183"/>
            <a:ext cx="7443196" cy="25391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de denuncias y categorías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C0B05CA2-105B-42FF-885C-665537CA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407858"/>
              </p:ext>
            </p:extLst>
          </p:nvPr>
        </p:nvGraphicFramePr>
        <p:xfrm>
          <a:off x="1781823" y="892593"/>
          <a:ext cx="7165406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177">
                  <a:extLst>
                    <a:ext uri="{9D8B030D-6E8A-4147-A177-3AD203B41FA5}">
                      <a16:colId xmlns:a16="http://schemas.microsoft.com/office/drawing/2014/main" xmlns="" val="3822824561"/>
                    </a:ext>
                  </a:extLst>
                </a:gridCol>
                <a:gridCol w="3298847">
                  <a:extLst>
                    <a:ext uri="{9D8B030D-6E8A-4147-A177-3AD203B41FA5}">
                      <a16:colId xmlns:a16="http://schemas.microsoft.com/office/drawing/2014/main" xmlns="" val="292159971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xmlns="" val="3083349443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xmlns="" val="1005548214"/>
                    </a:ext>
                  </a:extLst>
                </a:gridCol>
                <a:gridCol w="995423">
                  <a:extLst>
                    <a:ext uri="{9D8B030D-6E8A-4147-A177-3AD203B41FA5}">
                      <a16:colId xmlns:a16="http://schemas.microsoft.com/office/drawing/2014/main" xmlns="" val="3907435795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xmlns="" val="2213520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Nº</a:t>
                      </a:r>
                      <a:endParaRPr lang="es-SV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Tipo</a:t>
                      </a:r>
                      <a:endParaRPr lang="es-SV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Octubre</a:t>
                      </a:r>
                      <a:endParaRPr lang="es-SV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Noviembre</a:t>
                      </a:r>
                      <a:endParaRPr lang="es-SV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Diciembre</a:t>
                      </a:r>
                      <a:endParaRPr lang="es-SV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Total</a:t>
                      </a:r>
                      <a:endParaRPr lang="es-SV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1065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Construcción y actividades en zonas frágiles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21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0123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Contaminación por actividades productivas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5966081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Depredación-extracción de especies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0895549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Descarga de desechos (vertidos)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196222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Emisiones atmosféricas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661267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Extracción de material pétreo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657377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Generación de ruido y ondas electromagnéticas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8337668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Manejo inadecuado de desechos sólidos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7042414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Manejo inadecuado de sustancias peligrosas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7630410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10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Quema-incendio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273233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8298769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12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Tenencia de especies protegidas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13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24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56887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endParaRPr lang="es-SV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fontAlgn="b" latinLnBrk="0" hangingPunct="1"/>
                      <a:r>
                        <a:rPr lang="es-SV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27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37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24</a:t>
                      </a:r>
                      <a:endParaRPr lang="es-S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88</a:t>
                      </a:r>
                      <a:endParaRPr lang="es-SV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1501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xmlns="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12 Gráfico">
            <a:extLst>
              <a:ext uri="{FF2B5EF4-FFF2-40B4-BE49-F238E27FC236}">
                <a16:creationId xmlns:a16="http://schemas.microsoft.com/office/drawing/2014/main" xmlns="" id="{F11C4E3A-EDD0-439C-A27A-5BBB11D7A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9156256"/>
              </p:ext>
            </p:extLst>
          </p:nvPr>
        </p:nvGraphicFramePr>
        <p:xfrm>
          <a:off x="2053051" y="1532943"/>
          <a:ext cx="5590515" cy="303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xmlns="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622</Words>
  <Application>Microsoft Office PowerPoint</Application>
  <PresentationFormat>Presentación en pantalla (16:9)</PresentationFormat>
  <Paragraphs>224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Diseño personalizado</vt:lpstr>
      <vt:lpstr>Diapositiva 1</vt:lpstr>
      <vt:lpstr>Denuncias atendidas (Internas y externas)</vt:lpstr>
      <vt:lpstr>Diapositiva 3</vt:lpstr>
      <vt:lpstr>Diapositiva 4</vt:lpstr>
      <vt:lpstr>Diapositiva 5</vt:lpstr>
      <vt:lpstr>Denuncias atendidas        por tipo y categoría</vt:lpstr>
      <vt:lpstr>Diapositiva 7</vt:lpstr>
      <vt:lpstr>Diapositiva 8</vt:lpstr>
      <vt:lpstr>Denuncias atendidas         por departamento</vt:lpstr>
      <vt:lpstr>Diapositiva 10</vt:lpstr>
      <vt:lpstr>Diapositiva 11</vt:lpstr>
      <vt:lpstr>Formas de ingreso de las denuncias por la ciudadanía</vt:lpstr>
      <vt:lpstr>Diapositiva 13</vt:lpstr>
      <vt:lpstr>¿Quiere interponer su denuncia o recibir asesoría sobre infracciones ambientales?</vt:lpstr>
      <vt:lpstr>Diapositiva 15</vt:lpstr>
      <vt:lpstr>Diapositiva 16</vt:lpstr>
    </vt:vector>
  </TitlesOfParts>
  <Company>MINISTERIO DE MEDIO AMBIENTE Y RECURSOS NATURALES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abarahona</cp:lastModifiedBy>
  <cp:revision>398</cp:revision>
  <dcterms:created xsi:type="dcterms:W3CDTF">2014-06-16T17:50:05Z</dcterms:created>
  <dcterms:modified xsi:type="dcterms:W3CDTF">2021-01-12T21:04:10Z</dcterms:modified>
</cp:coreProperties>
</file>