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46" r:id="rId2"/>
  </p:sldIdLst>
  <p:sldSz cx="9144000" cy="6858000" type="screen4x3"/>
  <p:notesSz cx="68580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5" autoAdjust="0"/>
    <p:restoredTop sz="99565" autoAdjust="0"/>
  </p:normalViewPr>
  <p:slideViewPr>
    <p:cSldViewPr>
      <p:cViewPr>
        <p:scale>
          <a:sx n="100" d="100"/>
          <a:sy n="100" d="100"/>
        </p:scale>
        <p:origin x="-10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5784"/>
    </p:cViewPr>
  </p:outlineViewPr>
  <p:notesTextViewPr>
    <p:cViewPr>
      <p:scale>
        <a:sx n="150" d="100"/>
        <a:sy n="150" d="100"/>
      </p:scale>
      <p:origin x="0" y="36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72" y="-11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6D747-2068-4C64-B104-D82E6E6C802A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BF8A6-A2F9-4BA5-85B5-1DF41059329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0626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E24E6B-AE5B-4BB9-B3D2-C9DAC955C848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98500"/>
            <a:ext cx="4645025" cy="34845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757" y="4415830"/>
            <a:ext cx="5026486" cy="4184258"/>
          </a:xfrm>
          <a:noFill/>
          <a:ln/>
        </p:spPr>
        <p:txBody>
          <a:bodyPr/>
          <a:lstStyle/>
          <a:p>
            <a:pPr eaLnBrk="1" hangingPunct="1"/>
            <a:endParaRPr lang="es-SV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9625B1-8EE0-486F-9054-3714CD414BDD}" type="datetimeFigureOut">
              <a:rPr lang="es-SV" smtClean="0"/>
              <a:pPr/>
              <a:t>05/09/2017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C88A0-6191-4448-A52E-AD12C555FCA2}" type="slidenum">
              <a:rPr lang="es-SV" smtClean="0"/>
              <a:pPr/>
              <a:t>‹Nº›</a:t>
            </a:fld>
            <a:endParaRPr lang="es-SV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 Box 2"/>
          <p:cNvSpPr txBox="1">
            <a:spLocks noChangeArrowheads="1"/>
          </p:cNvSpPr>
          <p:nvPr/>
        </p:nvSpPr>
        <p:spPr bwMode="auto">
          <a:xfrm>
            <a:off x="1043608" y="198165"/>
            <a:ext cx="6967885" cy="275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" tIns="3600" rIns="7200" bIns="3600" anchor="ctr"/>
          <a:lstStyle/>
          <a:p>
            <a:pPr algn="ctr" eaLnBrk="0" hangingPunct="0"/>
            <a:r>
              <a:rPr lang="es-SV" sz="1200" b="1" u="sng" dirty="0" smtClean="0">
                <a:latin typeface="Arial" pitchFamily="34" charset="0"/>
                <a:cs typeface="Arial" pitchFamily="34" charset="0"/>
              </a:rPr>
              <a:t> ORGANIGRAMA </a:t>
            </a:r>
            <a:r>
              <a:rPr lang="es-SV" sz="1200" b="1" u="sng" dirty="0">
                <a:latin typeface="Arial" pitchFamily="34" charset="0"/>
                <a:cs typeface="Arial" pitchFamily="34" charset="0"/>
              </a:rPr>
              <a:t>GENERAL </a:t>
            </a:r>
            <a:r>
              <a:rPr lang="es-SV" sz="1200" b="1" u="sng" dirty="0" smtClean="0">
                <a:latin typeface="Arial" pitchFamily="34" charset="0"/>
                <a:cs typeface="Arial" pitchFamily="34" charset="0"/>
              </a:rPr>
              <a:t>DEL MINISTERIO DE LA DEFENSA NACIONAL</a:t>
            </a:r>
            <a:endParaRPr lang="es-SV" sz="1200" b="1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8" name="177 Grupo"/>
          <p:cNvGrpSpPr/>
          <p:nvPr/>
        </p:nvGrpSpPr>
        <p:grpSpPr>
          <a:xfrm>
            <a:off x="138909" y="530076"/>
            <a:ext cx="8871080" cy="5549685"/>
            <a:chOff x="122018" y="1049610"/>
            <a:chExt cx="8871080" cy="5713530"/>
          </a:xfrm>
        </p:grpSpPr>
        <p:sp>
          <p:nvSpPr>
            <p:cNvPr id="187" name="Freeform 3"/>
            <p:cNvSpPr>
              <a:spLocks/>
            </p:cNvSpPr>
            <p:nvPr/>
          </p:nvSpPr>
          <p:spPr bwMode="auto">
            <a:xfrm>
              <a:off x="4496344" y="1206474"/>
              <a:ext cx="0" cy="2965027"/>
            </a:xfrm>
            <a:custGeom>
              <a:avLst/>
              <a:gdLst>
                <a:gd name="T0" fmla="*/ 0 w 7"/>
                <a:gd name="T1" fmla="*/ 0 h 2050"/>
                <a:gd name="T2" fmla="*/ 11113 w 7"/>
                <a:gd name="T3" fmla="*/ 3254375 h 2050"/>
                <a:gd name="T4" fmla="*/ 0 60000 65536"/>
                <a:gd name="T5" fmla="*/ 0 60000 65536"/>
                <a:gd name="T6" fmla="*/ 0 w 7"/>
                <a:gd name="T7" fmla="*/ 0 h 2050"/>
                <a:gd name="T8" fmla="*/ 7 w 7"/>
                <a:gd name="T9" fmla="*/ 2050 h 20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" h="2050">
                  <a:moveTo>
                    <a:pt x="0" y="0"/>
                  </a:moveTo>
                  <a:lnTo>
                    <a:pt x="7" y="2050"/>
                  </a:lnTo>
                </a:path>
              </a:pathLst>
            </a:cu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lIns="7200" rIns="7200" anchor="ctr"/>
            <a:lstStyle/>
            <a:p>
              <a:endParaRPr lang="es-SV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8" name="187 Grupo"/>
            <p:cNvGrpSpPr/>
            <p:nvPr/>
          </p:nvGrpSpPr>
          <p:grpSpPr>
            <a:xfrm>
              <a:off x="3875960" y="1049610"/>
              <a:ext cx="1229613" cy="1668382"/>
              <a:chOff x="3875960" y="1027838"/>
              <a:chExt cx="1229613" cy="1668382"/>
            </a:xfrm>
          </p:grpSpPr>
          <p:sp>
            <p:nvSpPr>
              <p:cNvPr id="374" name="Text Box 6"/>
              <p:cNvSpPr txBox="1">
                <a:spLocks noChangeArrowheads="1"/>
              </p:cNvSpPr>
              <p:nvPr/>
            </p:nvSpPr>
            <p:spPr bwMode="auto">
              <a:xfrm>
                <a:off x="3878173" y="1489266"/>
                <a:ext cx="1227400" cy="3623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7200" rIns="7200" bIns="7200" anchor="ctr"/>
              <a:lstStyle/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DESPACHO </a:t>
                </a:r>
                <a:r>
                  <a:rPr lang="es-MX" sz="6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DEL</a:t>
                </a:r>
              </a:p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SEÑOR </a:t>
                </a: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MINISTRO DE LA </a:t>
                </a:r>
              </a:p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DEFENSA NACIONAL</a:t>
                </a:r>
              </a:p>
            </p:txBody>
          </p:sp>
          <p:sp>
            <p:nvSpPr>
              <p:cNvPr id="375" name="Text Box 7"/>
              <p:cNvSpPr txBox="1">
                <a:spLocks noChangeArrowheads="1"/>
              </p:cNvSpPr>
              <p:nvPr/>
            </p:nvSpPr>
            <p:spPr bwMode="auto">
              <a:xfrm>
                <a:off x="3878173" y="1027838"/>
                <a:ext cx="1227400" cy="32575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/>
              <a:lstStyle/>
              <a:p>
                <a:pPr algn="ctr" eaLnBrk="0" hangingPunct="0"/>
                <a:r>
                  <a:rPr lang="es-MX" sz="7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MINISTERIO DE LA</a:t>
                </a:r>
              </a:p>
              <a:p>
                <a:pPr algn="ctr" eaLnBrk="0" hangingPunct="0"/>
                <a:r>
                  <a:rPr lang="es-MX" sz="7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DEFENSA NACIONAL</a:t>
                </a:r>
              </a:p>
            </p:txBody>
          </p:sp>
          <p:sp>
            <p:nvSpPr>
              <p:cNvPr id="376" name="Text Box 4"/>
              <p:cNvSpPr txBox="1">
                <a:spLocks noChangeArrowheads="1"/>
              </p:cNvSpPr>
              <p:nvPr/>
            </p:nvSpPr>
            <p:spPr bwMode="auto">
              <a:xfrm>
                <a:off x="3875960" y="2346675"/>
                <a:ext cx="1227400" cy="34954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7200" rIns="7200" bIns="7200" anchor="ctr"/>
              <a:lstStyle/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DESPACHO DEL</a:t>
                </a:r>
              </a:p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SEÑOR VICEMINISTRO</a:t>
                </a:r>
              </a:p>
              <a:p>
                <a:pPr algn="ctr" eaLnBrk="0" hangingPunct="0">
                  <a:lnSpc>
                    <a:spcPct val="110000"/>
                  </a:lnSpc>
                </a:pPr>
                <a:r>
                  <a:rPr lang="es-MX" sz="6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LA DEFENSA NACIONAL</a:t>
                </a:r>
              </a:p>
            </p:txBody>
          </p:sp>
        </p:grpSp>
        <p:grpSp>
          <p:nvGrpSpPr>
            <p:cNvPr id="189" name="184 Grupo"/>
            <p:cNvGrpSpPr/>
            <p:nvPr/>
          </p:nvGrpSpPr>
          <p:grpSpPr>
            <a:xfrm>
              <a:off x="1646685" y="1793700"/>
              <a:ext cx="5688633" cy="1656000"/>
              <a:chOff x="1156727" y="1428016"/>
              <a:chExt cx="6750062" cy="1759868"/>
            </a:xfrm>
          </p:grpSpPr>
          <p:grpSp>
            <p:nvGrpSpPr>
              <p:cNvPr id="344" name="149 Grupo"/>
              <p:cNvGrpSpPr/>
              <p:nvPr/>
            </p:nvGrpSpPr>
            <p:grpSpPr>
              <a:xfrm>
                <a:off x="1165500" y="1428016"/>
                <a:ext cx="6732000" cy="732051"/>
                <a:chOff x="1109124" y="1285860"/>
                <a:chExt cx="6763974" cy="728109"/>
              </a:xfrm>
              <a:solidFill>
                <a:schemeClr val="bg1"/>
              </a:solidFill>
            </p:grpSpPr>
            <p:sp>
              <p:nvSpPr>
                <p:cNvPr id="361" name="Line 40"/>
                <p:cNvSpPr>
                  <a:spLocks noChangeShapeType="1"/>
                </p:cNvSpPr>
                <p:nvPr/>
              </p:nvSpPr>
              <p:spPr bwMode="auto">
                <a:xfrm>
                  <a:off x="2663717" y="1649914"/>
                  <a:ext cx="3649514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7200" tIns="7200" rIns="7200" bIns="7200" anchor="ctr"/>
                <a:lstStyle/>
                <a:p>
                  <a:pPr algn="ctr" eaLnBrk="0" hangingPunct="0">
                    <a:lnSpc>
                      <a:spcPct val="110000"/>
                    </a:lnSpc>
                  </a:pPr>
                  <a:endParaRPr lang="es-SV" sz="6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62" name="148 Grupo"/>
                <p:cNvGrpSpPr/>
                <p:nvPr/>
              </p:nvGrpSpPr>
              <p:grpSpPr>
                <a:xfrm>
                  <a:off x="6312592" y="1285860"/>
                  <a:ext cx="1560506" cy="728109"/>
                  <a:chOff x="6312592" y="1285860"/>
                  <a:chExt cx="1560506" cy="728109"/>
                </a:xfrm>
                <a:grpFill/>
              </p:grpSpPr>
              <p:sp>
                <p:nvSpPr>
                  <p:cNvPr id="369" name="Freeform 12"/>
                  <p:cNvSpPr>
                    <a:spLocks/>
                  </p:cNvSpPr>
                  <p:nvPr/>
                </p:nvSpPr>
                <p:spPr bwMode="auto">
                  <a:xfrm>
                    <a:off x="6318912" y="1429988"/>
                    <a:ext cx="0" cy="426512"/>
                  </a:xfrm>
                  <a:custGeom>
                    <a:avLst/>
                    <a:gdLst>
                      <a:gd name="T0" fmla="*/ 2 w 2"/>
                      <a:gd name="T1" fmla="*/ 0 h 447"/>
                      <a:gd name="T2" fmla="*/ 0 w 2"/>
                      <a:gd name="T3" fmla="*/ 411 h 447"/>
                      <a:gd name="T4" fmla="*/ 0 60000 65536"/>
                      <a:gd name="T5" fmla="*/ 0 60000 65536"/>
                      <a:gd name="T6" fmla="*/ 0 w 2"/>
                      <a:gd name="T7" fmla="*/ 0 h 447"/>
                      <a:gd name="T8" fmla="*/ 2 w 2"/>
                      <a:gd name="T9" fmla="*/ 447 h 44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" h="447">
                        <a:moveTo>
                          <a:pt x="2" y="0"/>
                        </a:moveTo>
                        <a:lnTo>
                          <a:pt x="0" y="447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70" name="Freeform 15"/>
                  <p:cNvSpPr>
                    <a:spLocks/>
                  </p:cNvSpPr>
                  <p:nvPr/>
                </p:nvSpPr>
                <p:spPr bwMode="auto">
                  <a:xfrm flipH="1">
                    <a:off x="6320246" y="1431520"/>
                    <a:ext cx="323456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71" name="Freeform 15"/>
                  <p:cNvSpPr>
                    <a:spLocks/>
                  </p:cNvSpPr>
                  <p:nvPr/>
                </p:nvSpPr>
                <p:spPr bwMode="auto">
                  <a:xfrm flipH="1">
                    <a:off x="6312592" y="1849744"/>
                    <a:ext cx="306968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72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12486" y="1699248"/>
                    <a:ext cx="1257722" cy="31472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COMITÉ DE 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PROYECCION SOCIAL</a:t>
                    </a:r>
                    <a:endParaRPr lang="es-MX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73" name="Text Box 37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6612486" y="1285860"/>
                    <a:ext cx="1260612" cy="29415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ASESORÍA</a:t>
                    </a:r>
                  </a:p>
                </p:txBody>
              </p:sp>
            </p:grpSp>
            <p:grpSp>
              <p:nvGrpSpPr>
                <p:cNvPr id="363" name="142 Grupo"/>
                <p:cNvGrpSpPr/>
                <p:nvPr/>
              </p:nvGrpSpPr>
              <p:grpSpPr>
                <a:xfrm>
                  <a:off x="1109124" y="1287292"/>
                  <a:ext cx="1572939" cy="725245"/>
                  <a:chOff x="1109124" y="1285860"/>
                  <a:chExt cx="1572939" cy="725245"/>
                </a:xfrm>
                <a:grpFill/>
              </p:grpSpPr>
              <p:sp>
                <p:nvSpPr>
                  <p:cNvPr id="364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9699" y="1715364"/>
                    <a:ext cx="1257723" cy="29574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SECRETARÍA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EJECUTIVA</a:t>
                    </a:r>
                    <a:endParaRPr lang="es-ES_tradnl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5" name="Text Box 37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1109124" y="1285860"/>
                    <a:ext cx="1260612" cy="29415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AYUDANTÍA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6" name="Freeform 12"/>
                  <p:cNvSpPr>
                    <a:spLocks/>
                  </p:cNvSpPr>
                  <p:nvPr/>
                </p:nvSpPr>
                <p:spPr bwMode="auto">
                  <a:xfrm flipH="1">
                    <a:off x="2671999" y="1429988"/>
                    <a:ext cx="0" cy="426512"/>
                  </a:xfrm>
                  <a:custGeom>
                    <a:avLst/>
                    <a:gdLst>
                      <a:gd name="T0" fmla="*/ 2 w 2"/>
                      <a:gd name="T1" fmla="*/ 0 h 447"/>
                      <a:gd name="T2" fmla="*/ 0 w 2"/>
                      <a:gd name="T3" fmla="*/ 411 h 447"/>
                      <a:gd name="T4" fmla="*/ 0 60000 65536"/>
                      <a:gd name="T5" fmla="*/ 0 60000 65536"/>
                      <a:gd name="T6" fmla="*/ 0 w 2"/>
                      <a:gd name="T7" fmla="*/ 0 h 447"/>
                      <a:gd name="T8" fmla="*/ 2 w 2"/>
                      <a:gd name="T9" fmla="*/ 447 h 44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" h="447">
                        <a:moveTo>
                          <a:pt x="2" y="0"/>
                        </a:moveTo>
                        <a:lnTo>
                          <a:pt x="0" y="447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7" name="Freeform 15"/>
                  <p:cNvSpPr>
                    <a:spLocks/>
                  </p:cNvSpPr>
                  <p:nvPr/>
                </p:nvSpPr>
                <p:spPr bwMode="auto">
                  <a:xfrm>
                    <a:off x="2358607" y="1428736"/>
                    <a:ext cx="323456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8" name="Freeform 15"/>
                  <p:cNvSpPr>
                    <a:spLocks/>
                  </p:cNvSpPr>
                  <p:nvPr/>
                </p:nvSpPr>
                <p:spPr bwMode="auto">
                  <a:xfrm>
                    <a:off x="2374531" y="1857364"/>
                    <a:ext cx="306969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345" name="213 Grupo"/>
              <p:cNvGrpSpPr/>
              <p:nvPr/>
            </p:nvGrpSpPr>
            <p:grpSpPr>
              <a:xfrm>
                <a:off x="1156727" y="2215884"/>
                <a:ext cx="6750062" cy="972000"/>
                <a:chOff x="1156727" y="1751735"/>
                <a:chExt cx="6750062" cy="1110726"/>
              </a:xfrm>
            </p:grpSpPr>
            <p:sp>
              <p:nvSpPr>
                <p:cNvPr id="346" name="Freeform 27"/>
                <p:cNvSpPr>
                  <a:spLocks/>
                </p:cNvSpPr>
                <p:nvPr/>
              </p:nvSpPr>
              <p:spPr bwMode="auto">
                <a:xfrm>
                  <a:off x="2725627" y="2297551"/>
                  <a:ext cx="3647899" cy="0"/>
                </a:xfrm>
                <a:custGeom>
                  <a:avLst/>
                  <a:gdLst>
                    <a:gd name="T0" fmla="*/ 0 w 2701"/>
                    <a:gd name="T1" fmla="*/ 0 h 1"/>
                    <a:gd name="T2" fmla="*/ 2701 w 2701"/>
                    <a:gd name="T3" fmla="*/ 0 h 1"/>
                    <a:gd name="T4" fmla="*/ 0 60000 65536"/>
                    <a:gd name="T5" fmla="*/ 0 60000 65536"/>
                    <a:gd name="T6" fmla="*/ 0 w 2701"/>
                    <a:gd name="T7" fmla="*/ 0 h 1"/>
                    <a:gd name="T8" fmla="*/ 2701 w 2701"/>
                    <a:gd name="T9" fmla="*/ 1 h 1"/>
                    <a:gd name="connsiteX0" fmla="*/ 0 w 2513"/>
                    <a:gd name="connsiteY0" fmla="*/ 0 h 0"/>
                    <a:gd name="connsiteX1" fmla="*/ 2513 w 2513"/>
                    <a:gd name="connsiteY1" fmla="*/ 0 h 0"/>
                    <a:gd name="connsiteX0" fmla="*/ 0 w 2317"/>
                    <a:gd name="connsiteY0" fmla="*/ 0 h 0"/>
                    <a:gd name="connsiteX1" fmla="*/ 2317 w 2317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317">
                      <a:moveTo>
                        <a:pt x="0" y="0"/>
                      </a:moveTo>
                      <a:lnTo>
                        <a:pt x="2317" y="0"/>
                      </a:lnTo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7200" tIns="7200" rIns="7200" bIns="7200" anchor="ctr"/>
                <a:lstStyle/>
                <a:p>
                  <a:pPr algn="ctr" eaLnBrk="0" hangingPunct="0">
                    <a:lnSpc>
                      <a:spcPct val="110000"/>
                    </a:lnSpc>
                  </a:pPr>
                  <a:endParaRPr lang="es-SV" sz="6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47" name="140 Grupo"/>
                <p:cNvGrpSpPr/>
                <p:nvPr/>
              </p:nvGrpSpPr>
              <p:grpSpPr>
                <a:xfrm>
                  <a:off x="6358789" y="1944853"/>
                  <a:ext cx="1548000" cy="707299"/>
                  <a:chOff x="6340238" y="2411088"/>
                  <a:chExt cx="1553472" cy="707299"/>
                </a:xfrm>
                <a:solidFill>
                  <a:schemeClr val="bg1"/>
                </a:solidFill>
              </p:grpSpPr>
              <p:sp>
                <p:nvSpPr>
                  <p:cNvPr id="356" name="Freeform 12"/>
                  <p:cNvSpPr>
                    <a:spLocks/>
                  </p:cNvSpPr>
                  <p:nvPr/>
                </p:nvSpPr>
                <p:spPr bwMode="auto">
                  <a:xfrm>
                    <a:off x="6346558" y="2554353"/>
                    <a:ext cx="0" cy="426512"/>
                  </a:xfrm>
                  <a:custGeom>
                    <a:avLst/>
                    <a:gdLst>
                      <a:gd name="T0" fmla="*/ 2 w 2"/>
                      <a:gd name="T1" fmla="*/ 0 h 447"/>
                      <a:gd name="T2" fmla="*/ 0 w 2"/>
                      <a:gd name="T3" fmla="*/ 411 h 447"/>
                      <a:gd name="T4" fmla="*/ 0 60000 65536"/>
                      <a:gd name="T5" fmla="*/ 0 60000 65536"/>
                      <a:gd name="T6" fmla="*/ 0 w 2"/>
                      <a:gd name="T7" fmla="*/ 0 h 447"/>
                      <a:gd name="T8" fmla="*/ 2 w 2"/>
                      <a:gd name="T9" fmla="*/ 447 h 44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" h="447">
                        <a:moveTo>
                          <a:pt x="2" y="0"/>
                        </a:moveTo>
                        <a:lnTo>
                          <a:pt x="0" y="447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7" name="Freeform 15"/>
                  <p:cNvSpPr>
                    <a:spLocks/>
                  </p:cNvSpPr>
                  <p:nvPr/>
                </p:nvSpPr>
                <p:spPr bwMode="auto">
                  <a:xfrm flipH="1">
                    <a:off x="6347892" y="2556748"/>
                    <a:ext cx="323456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8" name="Freeform 15"/>
                  <p:cNvSpPr>
                    <a:spLocks/>
                  </p:cNvSpPr>
                  <p:nvPr/>
                </p:nvSpPr>
                <p:spPr bwMode="auto">
                  <a:xfrm flipH="1">
                    <a:off x="6340238" y="2974972"/>
                    <a:ext cx="306968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9" name="Text Box 37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6629105" y="2411088"/>
                    <a:ext cx="1260613" cy="29415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UNIDAD DE 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AUDITORÍA INTERNA</a:t>
                    </a:r>
                    <a:endParaRPr lang="es-MX" sz="600" b="1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35986" y="2824158"/>
                    <a:ext cx="1257724" cy="294229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UNIDAD DE INFORMÁTICA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48" name="212 Grupo"/>
                <p:cNvGrpSpPr/>
                <p:nvPr/>
              </p:nvGrpSpPr>
              <p:grpSpPr>
                <a:xfrm>
                  <a:off x="1156727" y="1751735"/>
                  <a:ext cx="1579033" cy="1110726"/>
                  <a:chOff x="1156727" y="1751735"/>
                  <a:chExt cx="1579033" cy="1110726"/>
                </a:xfrm>
              </p:grpSpPr>
              <p:sp>
                <p:nvSpPr>
                  <p:cNvPr id="349" name="Text Box 22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1156727" y="2159983"/>
                    <a:ext cx="1256281" cy="2926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SECRETARÍA 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EJECUTIVA</a:t>
                    </a:r>
                    <a:endParaRPr lang="es-ES_tradnl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0" name="Freeform 34"/>
                  <p:cNvSpPr>
                    <a:spLocks/>
                  </p:cNvSpPr>
                  <p:nvPr/>
                </p:nvSpPr>
                <p:spPr bwMode="auto">
                  <a:xfrm flipH="1">
                    <a:off x="2731324" y="1902287"/>
                    <a:ext cx="0" cy="823686"/>
                  </a:xfrm>
                  <a:custGeom>
                    <a:avLst/>
                    <a:gdLst>
                      <a:gd name="T0" fmla="*/ 2 w 2"/>
                      <a:gd name="T1" fmla="*/ 0 h 447"/>
                      <a:gd name="T2" fmla="*/ 0 w 2"/>
                      <a:gd name="T3" fmla="*/ 447 h 447"/>
                      <a:gd name="T4" fmla="*/ 0 60000 65536"/>
                      <a:gd name="T5" fmla="*/ 0 60000 65536"/>
                      <a:gd name="T6" fmla="*/ 0 w 2"/>
                      <a:gd name="T7" fmla="*/ 0 h 447"/>
                      <a:gd name="T8" fmla="*/ 2 w 2"/>
                      <a:gd name="T9" fmla="*/ 447 h 44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" h="447">
                        <a:moveTo>
                          <a:pt x="2" y="0"/>
                        </a:moveTo>
                        <a:lnTo>
                          <a:pt x="0" y="447"/>
                        </a:lnTo>
                      </a:path>
                    </a:pathLst>
                  </a:cu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1" name="Freeform 36"/>
                  <p:cNvSpPr>
                    <a:spLocks/>
                  </p:cNvSpPr>
                  <p:nvPr/>
                </p:nvSpPr>
                <p:spPr bwMode="auto">
                  <a:xfrm>
                    <a:off x="2407868" y="1905116"/>
                    <a:ext cx="323456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2" name="Freeform 38"/>
                  <p:cNvSpPr>
                    <a:spLocks/>
                  </p:cNvSpPr>
                  <p:nvPr/>
                </p:nvSpPr>
                <p:spPr bwMode="auto">
                  <a:xfrm>
                    <a:off x="2407324" y="2725213"/>
                    <a:ext cx="324000" cy="0"/>
                  </a:xfrm>
                  <a:custGeom>
                    <a:avLst/>
                    <a:gdLst>
                      <a:gd name="T0" fmla="*/ 0 w 418"/>
                      <a:gd name="T1" fmla="*/ 0 h 2"/>
                      <a:gd name="T2" fmla="*/ 203 w 418"/>
                      <a:gd name="T3" fmla="*/ 0 h 2"/>
                      <a:gd name="T4" fmla="*/ 0 60000 65536"/>
                      <a:gd name="T5" fmla="*/ 0 60000 65536"/>
                      <a:gd name="T6" fmla="*/ 0 w 418"/>
                      <a:gd name="T7" fmla="*/ 0 h 2"/>
                      <a:gd name="T8" fmla="*/ 418 w 418"/>
                      <a:gd name="T9" fmla="*/ 0 h 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18" h="2">
                        <a:moveTo>
                          <a:pt x="0" y="2"/>
                        </a:moveTo>
                        <a:lnTo>
                          <a:pt x="41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3" name="Text Box 24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1161060" y="1751735"/>
                    <a:ext cx="1260612" cy="2926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AYUDANTÍA</a:t>
                    </a:r>
                  </a:p>
                </p:txBody>
              </p:sp>
              <p:sp>
                <p:nvSpPr>
                  <p:cNvPr id="354" name="Freeform 15"/>
                  <p:cNvSpPr>
                    <a:spLocks/>
                  </p:cNvSpPr>
                  <p:nvPr/>
                </p:nvSpPr>
                <p:spPr bwMode="auto">
                  <a:xfrm>
                    <a:off x="2411760" y="2297551"/>
                    <a:ext cx="324000" cy="0"/>
                  </a:xfrm>
                  <a:custGeom>
                    <a:avLst/>
                    <a:gdLst>
                      <a:gd name="T0" fmla="*/ 0 w 459"/>
                      <a:gd name="T1" fmla="*/ 0 h 1"/>
                      <a:gd name="T2" fmla="*/ 224 w 459"/>
                      <a:gd name="T3" fmla="*/ 0 h 1"/>
                      <a:gd name="T4" fmla="*/ 0 60000 65536"/>
                      <a:gd name="T5" fmla="*/ 0 60000 65536"/>
                      <a:gd name="T6" fmla="*/ 0 w 459"/>
                      <a:gd name="T7" fmla="*/ 0 h 1"/>
                      <a:gd name="T8" fmla="*/ 459 w 459"/>
                      <a:gd name="T9" fmla="*/ 0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9" h="1">
                        <a:moveTo>
                          <a:pt x="0" y="0"/>
                        </a:moveTo>
                        <a:lnTo>
                          <a:pt x="459" y="1"/>
                        </a:lnTo>
                      </a:path>
                    </a:pathLst>
                  </a:cu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endParaRPr lang="es-SV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5" name="Text Box 26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1159049" y="2568232"/>
                    <a:ext cx="1257724" cy="2942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ASESORÍA</a:t>
                    </a:r>
                    <a:endParaRPr lang="es-ES_tradnl" sz="600" b="1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grpSp>
          <p:nvGrpSpPr>
            <p:cNvPr id="190" name="176 Grupo"/>
            <p:cNvGrpSpPr/>
            <p:nvPr/>
          </p:nvGrpSpPr>
          <p:grpSpPr>
            <a:xfrm>
              <a:off x="122018" y="3332511"/>
              <a:ext cx="8871080" cy="3430629"/>
              <a:chOff x="136532" y="2702987"/>
              <a:chExt cx="8871080" cy="3430629"/>
            </a:xfrm>
          </p:grpSpPr>
          <p:sp>
            <p:nvSpPr>
              <p:cNvPr id="196" name="Freeform 94"/>
              <p:cNvSpPr>
                <a:spLocks/>
              </p:cNvSpPr>
              <p:nvPr/>
            </p:nvSpPr>
            <p:spPr bwMode="auto">
              <a:xfrm>
                <a:off x="2303446" y="3888120"/>
                <a:ext cx="6317" cy="1498648"/>
              </a:xfrm>
              <a:custGeom>
                <a:avLst/>
                <a:gdLst>
                  <a:gd name="T0" fmla="*/ 7938 w 5"/>
                  <a:gd name="T1" fmla="*/ 0 h 1038"/>
                  <a:gd name="T2" fmla="*/ 0 w 5"/>
                  <a:gd name="T3" fmla="*/ 1647825 h 1038"/>
                  <a:gd name="T4" fmla="*/ 0 60000 65536"/>
                  <a:gd name="T5" fmla="*/ 0 60000 65536"/>
                  <a:gd name="T6" fmla="*/ 0 w 5"/>
                  <a:gd name="T7" fmla="*/ 0 h 1038"/>
                  <a:gd name="T8" fmla="*/ 5 w 5"/>
                  <a:gd name="T9" fmla="*/ 1038 h 10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" h="1038">
                    <a:moveTo>
                      <a:pt x="5" y="0"/>
                    </a:moveTo>
                    <a:lnTo>
                      <a:pt x="0" y="103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Freeform 95"/>
              <p:cNvSpPr>
                <a:spLocks/>
              </p:cNvSpPr>
              <p:nvPr/>
            </p:nvSpPr>
            <p:spPr bwMode="auto">
              <a:xfrm>
                <a:off x="2308501" y="4119683"/>
                <a:ext cx="116236" cy="1436"/>
              </a:xfrm>
              <a:custGeom>
                <a:avLst/>
                <a:gdLst>
                  <a:gd name="T0" fmla="*/ 146050 w 106"/>
                  <a:gd name="T1" fmla="*/ 0 h 1"/>
                  <a:gd name="T2" fmla="*/ 0 w 106"/>
                  <a:gd name="T3" fmla="*/ 0 h 1"/>
                  <a:gd name="T4" fmla="*/ 0 60000 65536"/>
                  <a:gd name="T5" fmla="*/ 0 60000 65536"/>
                  <a:gd name="T6" fmla="*/ 0 w 106"/>
                  <a:gd name="T7" fmla="*/ 0 h 1"/>
                  <a:gd name="T8" fmla="*/ 106 w 10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6" h="1">
                    <a:moveTo>
                      <a:pt x="106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AutoShape 96"/>
              <p:cNvSpPr>
                <a:spLocks noChangeArrowheads="1"/>
              </p:cNvSpPr>
              <p:nvPr/>
            </p:nvSpPr>
            <p:spPr bwMode="auto">
              <a:xfrm>
                <a:off x="2402386" y="4004750"/>
                <a:ext cx="684000" cy="231301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8000" rIns="18000" bIns="180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 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LEGISLACIÓN </a:t>
                </a:r>
                <a:endParaRPr lang="es-E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Freeform 97"/>
              <p:cNvSpPr>
                <a:spLocks/>
              </p:cNvSpPr>
              <p:nvPr/>
            </p:nvSpPr>
            <p:spPr bwMode="auto">
              <a:xfrm>
                <a:off x="2308501" y="5063857"/>
                <a:ext cx="101074" cy="1436"/>
              </a:xfrm>
              <a:custGeom>
                <a:avLst/>
                <a:gdLst>
                  <a:gd name="T0" fmla="*/ 127000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AutoShape 98"/>
              <p:cNvSpPr>
                <a:spLocks noChangeArrowheads="1"/>
              </p:cNvSpPr>
              <p:nvPr/>
            </p:nvSpPr>
            <p:spPr bwMode="auto">
              <a:xfrm>
                <a:off x="2402386" y="4949643"/>
                <a:ext cx="684000" cy="22986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</a:t>
                </a:r>
              </a:p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CONTRATACIONES</a:t>
                </a:r>
                <a:endParaRPr lang="es-E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Freeform 99"/>
              <p:cNvSpPr>
                <a:spLocks/>
              </p:cNvSpPr>
              <p:nvPr/>
            </p:nvSpPr>
            <p:spPr bwMode="auto">
              <a:xfrm>
                <a:off x="2308501" y="4747153"/>
                <a:ext cx="99812" cy="1436"/>
              </a:xfrm>
              <a:custGeom>
                <a:avLst/>
                <a:gdLst>
                  <a:gd name="T0" fmla="*/ 125413 w 92"/>
                  <a:gd name="T1" fmla="*/ 0 h 1"/>
                  <a:gd name="T2" fmla="*/ 0 w 92"/>
                  <a:gd name="T3" fmla="*/ 0 h 1"/>
                  <a:gd name="T4" fmla="*/ 0 60000 65536"/>
                  <a:gd name="T5" fmla="*/ 0 60000 65536"/>
                  <a:gd name="T6" fmla="*/ 0 w 92"/>
                  <a:gd name="T7" fmla="*/ 0 h 1"/>
                  <a:gd name="T8" fmla="*/ 92 w 9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" h="1">
                    <a:moveTo>
                      <a:pt x="92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3" name="AutoShape 100"/>
              <p:cNvSpPr>
                <a:spLocks noChangeArrowheads="1"/>
              </p:cNvSpPr>
              <p:nvPr/>
            </p:nvSpPr>
            <p:spPr bwMode="auto">
              <a:xfrm>
                <a:off x="2402386" y="4632221"/>
                <a:ext cx="684000" cy="231301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DERE-</a:t>
                </a:r>
              </a:p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CHOS HUMANOS</a:t>
                </a:r>
                <a:endParaRPr lang="es-E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" name="Freeform 101"/>
              <p:cNvSpPr>
                <a:spLocks/>
              </p:cNvSpPr>
              <p:nvPr/>
            </p:nvSpPr>
            <p:spPr bwMode="auto">
              <a:xfrm>
                <a:off x="2305974" y="5379844"/>
                <a:ext cx="99812" cy="1436"/>
              </a:xfrm>
              <a:custGeom>
                <a:avLst/>
                <a:gdLst>
                  <a:gd name="T0" fmla="*/ 125413 w 91"/>
                  <a:gd name="T1" fmla="*/ 0 h 1"/>
                  <a:gd name="T2" fmla="*/ 0 w 91"/>
                  <a:gd name="T3" fmla="*/ 0 h 1"/>
                  <a:gd name="T4" fmla="*/ 0 60000 65536"/>
                  <a:gd name="T5" fmla="*/ 0 60000 65536"/>
                  <a:gd name="T6" fmla="*/ 0 w 91"/>
                  <a:gd name="T7" fmla="*/ 0 h 1"/>
                  <a:gd name="T8" fmla="*/ 91 w 9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1" h="1">
                    <a:moveTo>
                      <a:pt x="91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" name="AutoShape 102"/>
              <p:cNvSpPr>
                <a:spLocks noChangeArrowheads="1"/>
              </p:cNvSpPr>
              <p:nvPr/>
            </p:nvSpPr>
            <p:spPr bwMode="auto">
              <a:xfrm>
                <a:off x="2402386" y="5265629"/>
                <a:ext cx="684000" cy="22986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</a:t>
                </a:r>
              </a:p>
              <a:p>
                <a:pPr algn="ctr" eaLnBrk="0" hangingPunct="0"/>
                <a:r>
                  <a:rPr lang="en-US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CATASTRO</a:t>
                </a:r>
                <a:endParaRPr lang="es-ES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Freeform 103"/>
              <p:cNvSpPr>
                <a:spLocks/>
              </p:cNvSpPr>
              <p:nvPr/>
            </p:nvSpPr>
            <p:spPr bwMode="auto">
              <a:xfrm>
                <a:off x="2305974" y="4429694"/>
                <a:ext cx="99812" cy="1436"/>
              </a:xfrm>
              <a:custGeom>
                <a:avLst/>
                <a:gdLst>
                  <a:gd name="T0" fmla="*/ 125413 w 92"/>
                  <a:gd name="T1" fmla="*/ 0 h 1"/>
                  <a:gd name="T2" fmla="*/ 0 w 92"/>
                  <a:gd name="T3" fmla="*/ 0 h 1"/>
                  <a:gd name="T4" fmla="*/ 0 60000 65536"/>
                  <a:gd name="T5" fmla="*/ 0 60000 65536"/>
                  <a:gd name="T6" fmla="*/ 0 w 92"/>
                  <a:gd name="T7" fmla="*/ 0 h 1"/>
                  <a:gd name="T8" fmla="*/ 92 w 9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" h="1">
                    <a:moveTo>
                      <a:pt x="92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AutoShape 104"/>
              <p:cNvSpPr>
                <a:spLocks noChangeArrowheads="1"/>
              </p:cNvSpPr>
              <p:nvPr/>
            </p:nvSpPr>
            <p:spPr bwMode="auto">
              <a:xfrm>
                <a:off x="2402386" y="4314761"/>
                <a:ext cx="684000" cy="231302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 </a:t>
                </a:r>
                <a:endParaRPr lang="en-US" sz="5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ASISTENCIA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LEGAL</a:t>
                </a:r>
                <a:endParaRPr lang="es-E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Freeform 57"/>
              <p:cNvSpPr>
                <a:spLocks/>
              </p:cNvSpPr>
              <p:nvPr/>
            </p:nvSpPr>
            <p:spPr bwMode="auto">
              <a:xfrm>
                <a:off x="5252716" y="3864416"/>
                <a:ext cx="2527" cy="1205434"/>
              </a:xfrm>
              <a:custGeom>
                <a:avLst/>
                <a:gdLst>
                  <a:gd name="T0" fmla="*/ 3175 w 2"/>
                  <a:gd name="T1" fmla="*/ 0 h 1278"/>
                  <a:gd name="T2" fmla="*/ 0 w 2"/>
                  <a:gd name="T3" fmla="*/ 2028825 h 1278"/>
                  <a:gd name="T4" fmla="*/ 0 60000 65536"/>
                  <a:gd name="T5" fmla="*/ 0 60000 65536"/>
                  <a:gd name="T6" fmla="*/ 0 w 2"/>
                  <a:gd name="T7" fmla="*/ 0 h 1278"/>
                  <a:gd name="T8" fmla="*/ 2 w 2"/>
                  <a:gd name="T9" fmla="*/ 1278 h 12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278">
                    <a:moveTo>
                      <a:pt x="2" y="0"/>
                    </a:moveTo>
                    <a:lnTo>
                      <a:pt x="0" y="1278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Freeform 58"/>
              <p:cNvSpPr>
                <a:spLocks/>
              </p:cNvSpPr>
              <p:nvPr/>
            </p:nvSpPr>
            <p:spPr bwMode="auto">
              <a:xfrm>
                <a:off x="5256506" y="4119683"/>
                <a:ext cx="99811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AutoShape 59"/>
              <p:cNvSpPr>
                <a:spLocks noChangeArrowheads="1"/>
              </p:cNvSpPr>
              <p:nvPr/>
            </p:nvSpPr>
            <p:spPr bwMode="auto">
              <a:xfrm>
                <a:off x="5347865" y="3995412"/>
                <a:ext cx="720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PLANIFI-CACIÓN Y GESTIÓN DE LA DEFENSA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Freeform 60"/>
              <p:cNvSpPr>
                <a:spLocks/>
              </p:cNvSpPr>
              <p:nvPr/>
            </p:nvSpPr>
            <p:spPr bwMode="auto">
              <a:xfrm>
                <a:off x="5256506" y="5063139"/>
                <a:ext cx="96020" cy="2873"/>
              </a:xfrm>
              <a:custGeom>
                <a:avLst/>
                <a:gdLst>
                  <a:gd name="T0" fmla="*/ 120650 w 304"/>
                  <a:gd name="T1" fmla="*/ 3175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AutoShape 61"/>
              <p:cNvSpPr>
                <a:spLocks noChangeArrowheads="1"/>
              </p:cNvSpPr>
              <p:nvPr/>
            </p:nvSpPr>
            <p:spPr bwMode="auto">
              <a:xfrm>
                <a:off x="5347865" y="4939586"/>
                <a:ext cx="720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  <a:r>
                  <a:rPr lang="es-ES" sz="500" b="1" dirty="0" smtClean="0">
                    <a:latin typeface="Arial" pitchFamily="34" charset="0"/>
                    <a:cs typeface="Arial" pitchFamily="34" charset="0"/>
                  </a:rPr>
                  <a:t>OPERA-CIONES DE MANTE-NIMIENTO DE PAZ</a:t>
                </a:r>
                <a:endParaRPr lang="en-US" sz="5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Freeform 62"/>
              <p:cNvSpPr>
                <a:spLocks/>
              </p:cNvSpPr>
              <p:nvPr/>
            </p:nvSpPr>
            <p:spPr bwMode="auto">
              <a:xfrm>
                <a:off x="5259033" y="4746435"/>
                <a:ext cx="94757" cy="2873"/>
              </a:xfrm>
              <a:custGeom>
                <a:avLst/>
                <a:gdLst>
                  <a:gd name="T0" fmla="*/ 119062 w 75"/>
                  <a:gd name="T1" fmla="*/ 0 h 2"/>
                  <a:gd name="T2" fmla="*/ 0 w 75"/>
                  <a:gd name="T3" fmla="*/ 3175 h 2"/>
                  <a:gd name="T4" fmla="*/ 0 60000 65536"/>
                  <a:gd name="T5" fmla="*/ 0 60000 65536"/>
                  <a:gd name="T6" fmla="*/ 0 w 75"/>
                  <a:gd name="T7" fmla="*/ 0 h 2"/>
                  <a:gd name="T8" fmla="*/ 75 w 75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5" h="2">
                    <a:moveTo>
                      <a:pt x="75" y="0"/>
                    </a:moveTo>
                    <a:lnTo>
                      <a:pt x="0" y="2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" name="AutoShape 63"/>
              <p:cNvSpPr>
                <a:spLocks noChangeArrowheads="1"/>
              </p:cNvSpPr>
              <p:nvPr/>
            </p:nvSpPr>
            <p:spPr bwMode="auto">
              <a:xfrm>
                <a:off x="5347865" y="4622882"/>
                <a:ext cx="720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" sz="500" b="1" dirty="0" smtClean="0">
                    <a:latin typeface="Arial" pitchFamily="34" charset="0"/>
                    <a:cs typeface="Arial" pitchFamily="34" charset="0"/>
                  </a:rPr>
                  <a:t>DPTO. DE ORGANISMOS MULTILATERALES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" name="Freeform 64"/>
              <p:cNvSpPr>
                <a:spLocks/>
              </p:cNvSpPr>
              <p:nvPr/>
            </p:nvSpPr>
            <p:spPr bwMode="auto">
              <a:xfrm>
                <a:off x="5257770" y="4429694"/>
                <a:ext cx="94758" cy="1436"/>
              </a:xfrm>
              <a:custGeom>
                <a:avLst/>
                <a:gdLst>
                  <a:gd name="T0" fmla="*/ 119063 w 75"/>
                  <a:gd name="T1" fmla="*/ 0 h 1"/>
                  <a:gd name="T2" fmla="*/ 0 w 75"/>
                  <a:gd name="T3" fmla="*/ 1587 h 1"/>
                  <a:gd name="T4" fmla="*/ 0 60000 65536"/>
                  <a:gd name="T5" fmla="*/ 0 60000 65536"/>
                  <a:gd name="T6" fmla="*/ 0 w 75"/>
                  <a:gd name="T7" fmla="*/ 0 h 1"/>
                  <a:gd name="T8" fmla="*/ 75 w 75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5" h="1">
                    <a:moveTo>
                      <a:pt x="75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AutoShape 65"/>
              <p:cNvSpPr>
                <a:spLocks noChangeArrowheads="1"/>
              </p:cNvSpPr>
              <p:nvPr/>
            </p:nvSpPr>
            <p:spPr bwMode="auto">
              <a:xfrm>
                <a:off x="5347865" y="4305423"/>
                <a:ext cx="720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COORDINACIÓN INTERINSTITUCIONAL</a:t>
                </a:r>
                <a:endParaRPr lang="en-US" sz="5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Freeform 46"/>
              <p:cNvSpPr>
                <a:spLocks/>
              </p:cNvSpPr>
              <p:nvPr/>
            </p:nvSpPr>
            <p:spPr bwMode="auto">
              <a:xfrm>
                <a:off x="332213" y="3905361"/>
                <a:ext cx="1264" cy="2106139"/>
              </a:xfrm>
              <a:custGeom>
                <a:avLst/>
                <a:gdLst>
                  <a:gd name="T0" fmla="*/ 0 w 1"/>
                  <a:gd name="T1" fmla="*/ 0 h 1466"/>
                  <a:gd name="T2" fmla="*/ 0 w 1"/>
                  <a:gd name="T3" fmla="*/ 2327275 h 1466"/>
                  <a:gd name="T4" fmla="*/ 0 60000 65536"/>
                  <a:gd name="T5" fmla="*/ 0 60000 65536"/>
                  <a:gd name="T6" fmla="*/ 0 w 1"/>
                  <a:gd name="T7" fmla="*/ 0 h 1466"/>
                  <a:gd name="T8" fmla="*/ 1 w 1"/>
                  <a:gd name="T9" fmla="*/ 1466 h 146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466">
                    <a:moveTo>
                      <a:pt x="0" y="0"/>
                    </a:moveTo>
                    <a:lnTo>
                      <a:pt x="0" y="1466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Freeform 48"/>
              <p:cNvSpPr>
                <a:spLocks/>
              </p:cNvSpPr>
              <p:nvPr/>
            </p:nvSpPr>
            <p:spPr bwMode="auto">
              <a:xfrm>
                <a:off x="332213" y="5690712"/>
                <a:ext cx="127607" cy="1437"/>
              </a:xfrm>
              <a:custGeom>
                <a:avLst/>
                <a:gdLst>
                  <a:gd name="T0" fmla="*/ 160338 w 114"/>
                  <a:gd name="T1" fmla="*/ 1588 h 1"/>
                  <a:gd name="T2" fmla="*/ 0 w 114"/>
                  <a:gd name="T3" fmla="*/ 0 h 1"/>
                  <a:gd name="T4" fmla="*/ 0 60000 65536"/>
                  <a:gd name="T5" fmla="*/ 0 60000 65536"/>
                  <a:gd name="T6" fmla="*/ 0 w 114"/>
                  <a:gd name="T7" fmla="*/ 0 h 1"/>
                  <a:gd name="T8" fmla="*/ 114 w 11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" h="1">
                    <a:moveTo>
                      <a:pt x="114" y="1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Text Box 49"/>
              <p:cNvSpPr txBox="1">
                <a:spLocks noChangeArrowheads="1"/>
              </p:cNvSpPr>
              <p:nvPr/>
            </p:nvSpPr>
            <p:spPr bwMode="auto">
              <a:xfrm>
                <a:off x="424444" y="5563569"/>
                <a:ext cx="683516" cy="255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7200" rIns="7200" bIns="7200" anchor="ctr" anchorCtr="1"/>
              <a:lstStyle/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</a:t>
                </a:r>
              </a:p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ARCHIVO</a:t>
                </a:r>
              </a:p>
            </p:txBody>
          </p:sp>
          <p:sp>
            <p:nvSpPr>
              <p:cNvPr id="237" name="Freeform 50"/>
              <p:cNvSpPr>
                <a:spLocks/>
              </p:cNvSpPr>
              <p:nvPr/>
            </p:nvSpPr>
            <p:spPr bwMode="auto">
              <a:xfrm>
                <a:off x="332213" y="4119683"/>
                <a:ext cx="127607" cy="1436"/>
              </a:xfrm>
              <a:custGeom>
                <a:avLst/>
                <a:gdLst>
                  <a:gd name="T0" fmla="*/ 160338 w 114"/>
                  <a:gd name="T1" fmla="*/ 1587 h 1"/>
                  <a:gd name="T2" fmla="*/ 0 w 114"/>
                  <a:gd name="T3" fmla="*/ 0 h 1"/>
                  <a:gd name="T4" fmla="*/ 0 60000 65536"/>
                  <a:gd name="T5" fmla="*/ 0 60000 65536"/>
                  <a:gd name="T6" fmla="*/ 0 w 114"/>
                  <a:gd name="T7" fmla="*/ 0 h 1"/>
                  <a:gd name="T8" fmla="*/ 114 w 11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" h="1">
                    <a:moveTo>
                      <a:pt x="114" y="1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Text Box 51"/>
              <p:cNvSpPr txBox="1">
                <a:spLocks noChangeArrowheads="1"/>
              </p:cNvSpPr>
              <p:nvPr/>
            </p:nvSpPr>
            <p:spPr bwMode="auto">
              <a:xfrm>
                <a:off x="424444" y="3978631"/>
                <a:ext cx="683516" cy="2557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MX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CONTROL PRESUPUESTARIO</a:t>
                </a:r>
              </a:p>
            </p:txBody>
          </p:sp>
          <p:sp>
            <p:nvSpPr>
              <p:cNvPr id="239" name="Freeform 52"/>
              <p:cNvSpPr>
                <a:spLocks/>
              </p:cNvSpPr>
              <p:nvPr/>
            </p:nvSpPr>
            <p:spPr bwMode="auto">
              <a:xfrm>
                <a:off x="332213" y="5063857"/>
                <a:ext cx="112446" cy="1436"/>
              </a:xfrm>
              <a:custGeom>
                <a:avLst/>
                <a:gdLst>
                  <a:gd name="T0" fmla="*/ 141288 w 100"/>
                  <a:gd name="T1" fmla="*/ 1587 h 1"/>
                  <a:gd name="T2" fmla="*/ 0 w 100"/>
                  <a:gd name="T3" fmla="*/ 0 h 1"/>
                  <a:gd name="T4" fmla="*/ 0 60000 65536"/>
                  <a:gd name="T5" fmla="*/ 0 60000 65536"/>
                  <a:gd name="T6" fmla="*/ 0 w 100"/>
                  <a:gd name="T7" fmla="*/ 0 h 1"/>
                  <a:gd name="T8" fmla="*/ 100 w 10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0" h="1">
                    <a:moveTo>
                      <a:pt x="100" y="1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Text Box 53"/>
              <p:cNvSpPr txBox="1">
                <a:spLocks noChangeArrowheads="1"/>
              </p:cNvSpPr>
              <p:nvPr/>
            </p:nvSpPr>
            <p:spPr bwMode="auto">
              <a:xfrm>
                <a:off x="425707" y="4936713"/>
                <a:ext cx="682252" cy="255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7200" rIns="7200" bIns="7200" anchor="ctr" anchorCtr="1"/>
              <a:lstStyle/>
              <a:p>
                <a:pPr algn="ctr" eaLnBrk="0" hangingPunct="0"/>
                <a:r>
                  <a:rPr lang="es-MX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</a:t>
                </a:r>
                <a:r>
                  <a:rPr lang="es-MX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RECURSOS</a:t>
                </a:r>
              </a:p>
              <a:p>
                <a:pPr algn="ctr" eaLnBrk="0" hangingPunct="0"/>
                <a:r>
                  <a:rPr lang="es-MX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HUMANOS</a:t>
                </a:r>
                <a:endParaRPr lang="es-MX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Freeform 55"/>
              <p:cNvSpPr>
                <a:spLocks/>
              </p:cNvSpPr>
              <p:nvPr/>
            </p:nvSpPr>
            <p:spPr bwMode="auto">
              <a:xfrm>
                <a:off x="332213" y="5379844"/>
                <a:ext cx="116236" cy="1436"/>
              </a:xfrm>
              <a:custGeom>
                <a:avLst/>
                <a:gdLst>
                  <a:gd name="T0" fmla="*/ 146050 w 306"/>
                  <a:gd name="T1" fmla="*/ 1587 h 3"/>
                  <a:gd name="T2" fmla="*/ 0 w 306"/>
                  <a:gd name="T3" fmla="*/ 0 h 3"/>
                  <a:gd name="T4" fmla="*/ 0 60000 65536"/>
                  <a:gd name="T5" fmla="*/ 0 60000 65536"/>
                  <a:gd name="T6" fmla="*/ 0 w 306"/>
                  <a:gd name="T7" fmla="*/ 0 h 3"/>
                  <a:gd name="T8" fmla="*/ 306 w 306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6" h="3">
                    <a:moveTo>
                      <a:pt x="306" y="3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" name="Text Box 56"/>
              <p:cNvSpPr txBox="1">
                <a:spLocks noChangeArrowheads="1"/>
              </p:cNvSpPr>
              <p:nvPr/>
            </p:nvSpPr>
            <p:spPr bwMode="auto">
              <a:xfrm>
                <a:off x="425707" y="5252700"/>
                <a:ext cx="682252" cy="2557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SERV. GENERALES</a:t>
                </a:r>
              </a:p>
            </p:txBody>
          </p:sp>
          <p:sp>
            <p:nvSpPr>
              <p:cNvPr id="243" name="Line 122"/>
              <p:cNvSpPr>
                <a:spLocks noChangeShapeType="1"/>
              </p:cNvSpPr>
              <p:nvPr/>
            </p:nvSpPr>
            <p:spPr bwMode="auto">
              <a:xfrm>
                <a:off x="330950" y="4747871"/>
                <a:ext cx="114972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4" name="Text Box 123"/>
              <p:cNvSpPr txBox="1">
                <a:spLocks noChangeArrowheads="1"/>
              </p:cNvSpPr>
              <p:nvPr/>
            </p:nvSpPr>
            <p:spPr bwMode="auto">
              <a:xfrm>
                <a:off x="425707" y="4620009"/>
                <a:ext cx="682252" cy="2557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</a:t>
                </a:r>
              </a:p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PLANIFICACIÓN</a:t>
                </a:r>
              </a:p>
              <a:p>
                <a:pPr algn="ctr" eaLnBrk="0" hangingPunct="0"/>
                <a:r>
                  <a:rPr lang="es-MX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Y ASES. TÉCNICA</a:t>
                </a:r>
              </a:p>
            </p:txBody>
          </p:sp>
          <p:sp>
            <p:nvSpPr>
              <p:cNvPr id="245" name="Line 124"/>
              <p:cNvSpPr>
                <a:spLocks noChangeShapeType="1"/>
              </p:cNvSpPr>
              <p:nvPr/>
            </p:nvSpPr>
            <p:spPr bwMode="auto">
              <a:xfrm>
                <a:off x="332213" y="4430412"/>
                <a:ext cx="114973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6" name="Text Box 125"/>
              <p:cNvSpPr txBox="1">
                <a:spLocks noChangeArrowheads="1"/>
              </p:cNvSpPr>
              <p:nvPr/>
            </p:nvSpPr>
            <p:spPr bwMode="auto">
              <a:xfrm>
                <a:off x="425707" y="4302550"/>
                <a:ext cx="682252" cy="255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7200" rIns="7200" bIns="7200" anchor="ctr" anchorCtr="1"/>
              <a:lstStyle/>
              <a:p>
                <a:pPr algn="ctr" eaLnBrk="0" hangingPunct="0"/>
                <a:r>
                  <a:rPr lang="es-MX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PAGADURÍA </a:t>
                </a:r>
                <a:endParaRPr lang="es-MX" sz="5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r>
                  <a:rPr lang="es-MX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AUXILIAR</a:t>
                </a:r>
                <a:endParaRPr lang="es-MX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7" name="Line 126"/>
              <p:cNvSpPr>
                <a:spLocks noChangeShapeType="1"/>
              </p:cNvSpPr>
              <p:nvPr/>
            </p:nvSpPr>
            <p:spPr bwMode="auto">
              <a:xfrm>
                <a:off x="332213" y="6008626"/>
                <a:ext cx="114973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8" name="AutoShape 127"/>
              <p:cNvSpPr>
                <a:spLocks noChangeArrowheads="1"/>
              </p:cNvSpPr>
              <p:nvPr/>
            </p:nvSpPr>
            <p:spPr bwMode="auto">
              <a:xfrm>
                <a:off x="430760" y="5883638"/>
                <a:ext cx="6772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DEPARTAMENTO</a:t>
                </a:r>
              </a:p>
              <a:p>
                <a:pPr algn="ctr" eaLnBrk="0" hangingPunct="0"/>
                <a:r>
                  <a:rPr lang="en-US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INVENTARIOS</a:t>
                </a:r>
              </a:p>
            </p:txBody>
          </p:sp>
          <p:sp>
            <p:nvSpPr>
              <p:cNvPr id="249" name="AutoShape 59"/>
              <p:cNvSpPr>
                <a:spLocks noChangeArrowheads="1"/>
              </p:cNvSpPr>
              <p:nvPr/>
            </p:nvSpPr>
            <p:spPr bwMode="auto">
              <a:xfrm>
                <a:off x="8323612" y="4305423"/>
                <a:ext cx="684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ADMINISTRACIÓN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0" name="Text Box 111"/>
              <p:cNvSpPr txBox="1">
                <a:spLocks noChangeArrowheads="1"/>
              </p:cNvSpPr>
              <p:nvPr/>
            </p:nvSpPr>
            <p:spPr bwMode="auto">
              <a:xfrm>
                <a:off x="8323612" y="3978927"/>
                <a:ext cx="684000" cy="25141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AUDITORÍA </a:t>
                </a:r>
              </a:p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MILITAR ADJUNTA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1" name="Freeform 57"/>
              <p:cNvSpPr>
                <a:spLocks/>
              </p:cNvSpPr>
              <p:nvPr/>
            </p:nvSpPr>
            <p:spPr bwMode="auto">
              <a:xfrm>
                <a:off x="8217788" y="3886711"/>
                <a:ext cx="2527" cy="1498648"/>
              </a:xfrm>
              <a:custGeom>
                <a:avLst/>
                <a:gdLst>
                  <a:gd name="T0" fmla="*/ 3175 w 2"/>
                  <a:gd name="T1" fmla="*/ 0 h 1278"/>
                  <a:gd name="T2" fmla="*/ 0 w 2"/>
                  <a:gd name="T3" fmla="*/ 2028825 h 1278"/>
                  <a:gd name="T4" fmla="*/ 0 60000 65536"/>
                  <a:gd name="T5" fmla="*/ 0 60000 65536"/>
                  <a:gd name="T6" fmla="*/ 0 w 2"/>
                  <a:gd name="T7" fmla="*/ 0 h 1278"/>
                  <a:gd name="T8" fmla="*/ 2 w 2"/>
                  <a:gd name="T9" fmla="*/ 1278 h 12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278">
                    <a:moveTo>
                      <a:pt x="2" y="0"/>
                    </a:moveTo>
                    <a:lnTo>
                      <a:pt x="0" y="1278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2" name="Freeform 81"/>
              <p:cNvSpPr>
                <a:spLocks/>
              </p:cNvSpPr>
              <p:nvPr/>
            </p:nvSpPr>
            <p:spPr bwMode="auto">
              <a:xfrm>
                <a:off x="1330463" y="3898178"/>
                <a:ext cx="2527" cy="1791511"/>
              </a:xfrm>
              <a:custGeom>
                <a:avLst/>
                <a:gdLst>
                  <a:gd name="T0" fmla="*/ 0 w 2"/>
                  <a:gd name="T1" fmla="*/ 0 h 1247"/>
                  <a:gd name="T2" fmla="*/ 3175 w 2"/>
                  <a:gd name="T3" fmla="*/ 1979612 h 1247"/>
                  <a:gd name="T4" fmla="*/ 0 60000 65536"/>
                  <a:gd name="T5" fmla="*/ 0 60000 65536"/>
                  <a:gd name="T6" fmla="*/ 0 w 2"/>
                  <a:gd name="T7" fmla="*/ 0 h 1247"/>
                  <a:gd name="T8" fmla="*/ 2 w 2"/>
                  <a:gd name="T9" fmla="*/ 1247 h 124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247">
                    <a:moveTo>
                      <a:pt x="0" y="0"/>
                    </a:moveTo>
                    <a:lnTo>
                      <a:pt x="2" y="1247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" name="Freeform 82"/>
              <p:cNvSpPr>
                <a:spLocks/>
              </p:cNvSpPr>
              <p:nvPr/>
            </p:nvSpPr>
            <p:spPr bwMode="auto">
              <a:xfrm>
                <a:off x="1336780" y="5379843"/>
                <a:ext cx="103602" cy="1437"/>
              </a:xfrm>
              <a:custGeom>
                <a:avLst/>
                <a:gdLst>
                  <a:gd name="T0" fmla="*/ 130175 w 304"/>
                  <a:gd name="T1" fmla="*/ 1588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" name="Text Box 88"/>
              <p:cNvSpPr txBox="1">
                <a:spLocks noChangeArrowheads="1"/>
              </p:cNvSpPr>
              <p:nvPr/>
            </p:nvSpPr>
            <p:spPr bwMode="auto">
              <a:xfrm>
                <a:off x="1418031" y="5254136"/>
                <a:ext cx="684000" cy="25285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DECOMI-SOS Y CONTROL </a:t>
                </a:r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ALMACENES</a:t>
                </a:r>
              </a:p>
            </p:txBody>
          </p:sp>
          <p:sp>
            <p:nvSpPr>
              <p:cNvPr id="255" name="Freeform 84"/>
              <p:cNvSpPr>
                <a:spLocks/>
              </p:cNvSpPr>
              <p:nvPr/>
            </p:nvSpPr>
            <p:spPr bwMode="auto">
              <a:xfrm>
                <a:off x="1336780" y="4747153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" name="Text Box 90"/>
              <p:cNvSpPr txBox="1">
                <a:spLocks noChangeArrowheads="1"/>
              </p:cNvSpPr>
              <p:nvPr/>
            </p:nvSpPr>
            <p:spPr bwMode="auto">
              <a:xfrm>
                <a:off x="1418031" y="4621445"/>
                <a:ext cx="684000" cy="2528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IMPORTACIONES</a:t>
                </a:r>
              </a:p>
            </p:txBody>
          </p:sp>
          <p:sp>
            <p:nvSpPr>
              <p:cNvPr id="257" name="Freeform 85"/>
              <p:cNvSpPr>
                <a:spLocks/>
              </p:cNvSpPr>
              <p:nvPr/>
            </p:nvSpPr>
            <p:spPr bwMode="auto">
              <a:xfrm>
                <a:off x="1332989" y="4429694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" name="Text Box 91"/>
              <p:cNvSpPr txBox="1">
                <a:spLocks noChangeArrowheads="1"/>
              </p:cNvSpPr>
              <p:nvPr/>
            </p:nvSpPr>
            <p:spPr bwMode="auto">
              <a:xfrm>
                <a:off x="1418031" y="4303986"/>
                <a:ext cx="684000" cy="25285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ASESORÍA LEGAL</a:t>
                </a:r>
              </a:p>
            </p:txBody>
          </p:sp>
          <p:sp>
            <p:nvSpPr>
              <p:cNvPr id="259" name="Freeform 86"/>
              <p:cNvSpPr>
                <a:spLocks/>
              </p:cNvSpPr>
              <p:nvPr/>
            </p:nvSpPr>
            <p:spPr bwMode="auto">
              <a:xfrm>
                <a:off x="1332989" y="5063857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0" name="Text Box 92"/>
              <p:cNvSpPr txBox="1">
                <a:spLocks noChangeArrowheads="1"/>
              </p:cNvSpPr>
              <p:nvPr/>
            </p:nvSpPr>
            <p:spPr bwMode="auto">
              <a:xfrm>
                <a:off x="1418031" y="4938149"/>
                <a:ext cx="684000" cy="25285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 REG. Y CONTROL DE ARMAS DE FUEGO</a:t>
                </a:r>
              </a:p>
            </p:txBody>
          </p:sp>
          <p:sp>
            <p:nvSpPr>
              <p:cNvPr id="261" name="Freeform 83"/>
              <p:cNvSpPr>
                <a:spLocks/>
              </p:cNvSpPr>
              <p:nvPr/>
            </p:nvSpPr>
            <p:spPr bwMode="auto">
              <a:xfrm>
                <a:off x="1327580" y="4119683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2" name="Text Box 89"/>
              <p:cNvSpPr txBox="1">
                <a:spLocks noChangeArrowheads="1"/>
              </p:cNvSpPr>
              <p:nvPr/>
            </p:nvSpPr>
            <p:spPr bwMode="auto">
              <a:xfrm>
                <a:off x="1413885" y="3994693"/>
                <a:ext cx="684000" cy="25141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ADMINISTRACIÓN</a:t>
                </a:r>
              </a:p>
            </p:txBody>
          </p:sp>
          <p:sp>
            <p:nvSpPr>
              <p:cNvPr id="263" name="Freeform 87"/>
              <p:cNvSpPr>
                <a:spLocks/>
              </p:cNvSpPr>
              <p:nvPr/>
            </p:nvSpPr>
            <p:spPr bwMode="auto">
              <a:xfrm>
                <a:off x="1327345" y="5690713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" name="Text Box 93"/>
              <p:cNvSpPr txBox="1">
                <a:spLocks noChangeArrowheads="1"/>
              </p:cNvSpPr>
              <p:nvPr/>
            </p:nvSpPr>
            <p:spPr bwMode="auto">
              <a:xfrm>
                <a:off x="1412387" y="5565005"/>
                <a:ext cx="684000" cy="25285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DE</a:t>
                </a:r>
              </a:p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INFORMÁTICA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" name="Freeform 70"/>
              <p:cNvSpPr>
                <a:spLocks/>
              </p:cNvSpPr>
              <p:nvPr/>
            </p:nvSpPr>
            <p:spPr bwMode="auto">
              <a:xfrm>
                <a:off x="4278471" y="3917488"/>
                <a:ext cx="0" cy="1466069"/>
              </a:xfrm>
              <a:custGeom>
                <a:avLst/>
                <a:gdLst>
                  <a:gd name="T0" fmla="*/ 6350 w 4"/>
                  <a:gd name="T1" fmla="*/ 0 h 1505"/>
                  <a:gd name="T2" fmla="*/ 0 w 4"/>
                  <a:gd name="T3" fmla="*/ 2389188 h 1505"/>
                  <a:gd name="T4" fmla="*/ 0 60000 65536"/>
                  <a:gd name="T5" fmla="*/ 0 60000 65536"/>
                  <a:gd name="T6" fmla="*/ 0 w 4"/>
                  <a:gd name="T7" fmla="*/ 0 h 1505"/>
                  <a:gd name="T8" fmla="*/ 4 w 4"/>
                  <a:gd name="T9" fmla="*/ 1505 h 150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1505">
                    <a:moveTo>
                      <a:pt x="4" y="0"/>
                    </a:moveTo>
                    <a:lnTo>
                      <a:pt x="0" y="1505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" name="Freeform 73"/>
              <p:cNvSpPr>
                <a:spLocks/>
              </p:cNvSpPr>
              <p:nvPr/>
            </p:nvSpPr>
            <p:spPr bwMode="auto">
              <a:xfrm>
                <a:off x="4284787" y="4746435"/>
                <a:ext cx="102338" cy="2873"/>
              </a:xfrm>
              <a:custGeom>
                <a:avLst/>
                <a:gdLst>
                  <a:gd name="T0" fmla="*/ 128587 w 346"/>
                  <a:gd name="T1" fmla="*/ 0 h 6"/>
                  <a:gd name="T2" fmla="*/ 0 w 346"/>
                  <a:gd name="T3" fmla="*/ 3175 h 6"/>
                  <a:gd name="T4" fmla="*/ 0 60000 65536"/>
                  <a:gd name="T5" fmla="*/ 0 60000 65536"/>
                  <a:gd name="T6" fmla="*/ 0 w 346"/>
                  <a:gd name="T7" fmla="*/ 0 h 6"/>
                  <a:gd name="T8" fmla="*/ 346 w 346"/>
                  <a:gd name="T9" fmla="*/ 6 h 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6" h="6">
                    <a:moveTo>
                      <a:pt x="346" y="0"/>
                    </a:moveTo>
                    <a:lnTo>
                      <a:pt x="0" y="6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Freeform 75"/>
              <p:cNvSpPr>
                <a:spLocks/>
              </p:cNvSpPr>
              <p:nvPr/>
            </p:nvSpPr>
            <p:spPr bwMode="auto">
              <a:xfrm>
                <a:off x="4280997" y="4429694"/>
                <a:ext cx="89704" cy="1436"/>
              </a:xfrm>
              <a:custGeom>
                <a:avLst/>
                <a:gdLst>
                  <a:gd name="T0" fmla="*/ 112713 w 71"/>
                  <a:gd name="T1" fmla="*/ 0 h 1"/>
                  <a:gd name="T2" fmla="*/ 0 w 71"/>
                  <a:gd name="T3" fmla="*/ 0 h 1"/>
                  <a:gd name="T4" fmla="*/ 0 60000 65536"/>
                  <a:gd name="T5" fmla="*/ 0 60000 65536"/>
                  <a:gd name="T6" fmla="*/ 0 w 71"/>
                  <a:gd name="T7" fmla="*/ 0 h 1"/>
                  <a:gd name="T8" fmla="*/ 71 w 7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1" h="1">
                    <a:moveTo>
                      <a:pt x="71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" name="Freeform 77"/>
              <p:cNvSpPr>
                <a:spLocks/>
              </p:cNvSpPr>
              <p:nvPr/>
            </p:nvSpPr>
            <p:spPr bwMode="auto">
              <a:xfrm>
                <a:off x="4283524" y="5063857"/>
                <a:ext cx="85913" cy="1436"/>
              </a:xfrm>
              <a:custGeom>
                <a:avLst/>
                <a:gdLst>
                  <a:gd name="T0" fmla="*/ 107950 w 68"/>
                  <a:gd name="T1" fmla="*/ 0 h 1"/>
                  <a:gd name="T2" fmla="*/ 0 w 68"/>
                  <a:gd name="T3" fmla="*/ 0 h 1"/>
                  <a:gd name="T4" fmla="*/ 0 60000 65536"/>
                  <a:gd name="T5" fmla="*/ 0 60000 65536"/>
                  <a:gd name="T6" fmla="*/ 0 w 68"/>
                  <a:gd name="T7" fmla="*/ 0 h 1"/>
                  <a:gd name="T8" fmla="*/ 68 w 6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" h="1">
                    <a:moveTo>
                      <a:pt x="68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9" name="Freeform 79"/>
              <p:cNvSpPr>
                <a:spLocks/>
              </p:cNvSpPr>
              <p:nvPr/>
            </p:nvSpPr>
            <p:spPr bwMode="auto">
              <a:xfrm>
                <a:off x="4283524" y="4119683"/>
                <a:ext cx="90967" cy="1436"/>
              </a:xfrm>
              <a:custGeom>
                <a:avLst/>
                <a:gdLst>
                  <a:gd name="T0" fmla="*/ 114300 w 72"/>
                  <a:gd name="T1" fmla="*/ 0 h 1"/>
                  <a:gd name="T2" fmla="*/ 0 w 72"/>
                  <a:gd name="T3" fmla="*/ 1587 h 1"/>
                  <a:gd name="T4" fmla="*/ 0 60000 65536"/>
                  <a:gd name="T5" fmla="*/ 0 60000 65536"/>
                  <a:gd name="T6" fmla="*/ 0 w 72"/>
                  <a:gd name="T7" fmla="*/ 0 h 1"/>
                  <a:gd name="T8" fmla="*/ 72 w 7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">
                    <a:moveTo>
                      <a:pt x="72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0" name="AutoShape 78"/>
              <p:cNvSpPr>
                <a:spLocks noChangeArrowheads="1"/>
              </p:cNvSpPr>
              <p:nvPr/>
            </p:nvSpPr>
            <p:spPr bwMode="auto">
              <a:xfrm>
                <a:off x="4370133" y="3996848"/>
                <a:ext cx="684000" cy="24710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ADMINISTRACIÓN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Freeform 129"/>
              <p:cNvSpPr>
                <a:spLocks/>
              </p:cNvSpPr>
              <p:nvPr/>
            </p:nvSpPr>
            <p:spPr bwMode="auto">
              <a:xfrm>
                <a:off x="4280997" y="5379844"/>
                <a:ext cx="85913" cy="1436"/>
              </a:xfrm>
              <a:custGeom>
                <a:avLst/>
                <a:gdLst>
                  <a:gd name="T0" fmla="*/ 107950 w 68"/>
                  <a:gd name="T1" fmla="*/ 0 h 1"/>
                  <a:gd name="T2" fmla="*/ 0 w 68"/>
                  <a:gd name="T3" fmla="*/ 0 h 1"/>
                  <a:gd name="T4" fmla="*/ 0 60000 65536"/>
                  <a:gd name="T5" fmla="*/ 0 60000 65536"/>
                  <a:gd name="T6" fmla="*/ 0 w 68"/>
                  <a:gd name="T7" fmla="*/ 0 h 1"/>
                  <a:gd name="T8" fmla="*/ 68 w 6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" h="1">
                    <a:moveTo>
                      <a:pt x="68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" name="AutoShape 130"/>
              <p:cNvSpPr>
                <a:spLocks noChangeArrowheads="1"/>
              </p:cNvSpPr>
              <p:nvPr/>
            </p:nvSpPr>
            <p:spPr bwMode="auto">
              <a:xfrm>
                <a:off x="4370133" y="4306859"/>
                <a:ext cx="684000" cy="24710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APOYO A INVERSIONES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3" name="AutoShape 74"/>
              <p:cNvSpPr>
                <a:spLocks noChangeArrowheads="1"/>
              </p:cNvSpPr>
              <p:nvPr/>
            </p:nvSpPr>
            <p:spPr bwMode="auto">
              <a:xfrm>
                <a:off x="4370133" y="5256292"/>
                <a:ext cx="684000" cy="248541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ÁREA DE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CONTABILIDAD</a:t>
                </a:r>
              </a:p>
            </p:txBody>
          </p:sp>
          <p:sp>
            <p:nvSpPr>
              <p:cNvPr id="274" name="AutoShape 76"/>
              <p:cNvSpPr>
                <a:spLocks noChangeArrowheads="1"/>
              </p:cNvSpPr>
              <p:nvPr/>
            </p:nvSpPr>
            <p:spPr bwMode="auto">
              <a:xfrm>
                <a:off x="4370133" y="4940305"/>
                <a:ext cx="684000" cy="248541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ÁREA </a:t>
                </a:r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TESORERIA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5" name="AutoShape 80"/>
              <p:cNvSpPr>
                <a:spLocks noChangeArrowheads="1"/>
              </p:cNvSpPr>
              <p:nvPr/>
            </p:nvSpPr>
            <p:spPr bwMode="auto">
              <a:xfrm>
                <a:off x="4370133" y="4622164"/>
                <a:ext cx="684000" cy="25141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ÁREA DE </a:t>
                </a:r>
              </a:p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PRESUPUESTO</a:t>
                </a:r>
              </a:p>
            </p:txBody>
          </p:sp>
          <p:sp>
            <p:nvSpPr>
              <p:cNvPr id="276" name="Freeform 66"/>
              <p:cNvSpPr>
                <a:spLocks/>
              </p:cNvSpPr>
              <p:nvPr/>
            </p:nvSpPr>
            <p:spPr bwMode="auto">
              <a:xfrm>
                <a:off x="3304224" y="3896741"/>
                <a:ext cx="1264" cy="1172855"/>
              </a:xfrm>
              <a:custGeom>
                <a:avLst/>
                <a:gdLst>
                  <a:gd name="T0" fmla="*/ 0 w 1"/>
                  <a:gd name="T1" fmla="*/ 0 h 810"/>
                  <a:gd name="T2" fmla="*/ 0 w 1"/>
                  <a:gd name="T3" fmla="*/ 1285875 h 810"/>
                  <a:gd name="T4" fmla="*/ 0 60000 65536"/>
                  <a:gd name="T5" fmla="*/ 0 60000 65536"/>
                  <a:gd name="T6" fmla="*/ 0 w 1"/>
                  <a:gd name="T7" fmla="*/ 0 h 810"/>
                  <a:gd name="T8" fmla="*/ 1 w 1"/>
                  <a:gd name="T9" fmla="*/ 810 h 81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10">
                    <a:moveTo>
                      <a:pt x="0" y="0"/>
                    </a:moveTo>
                    <a:lnTo>
                      <a:pt x="0" y="81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" name="Freeform 69"/>
              <p:cNvSpPr>
                <a:spLocks/>
              </p:cNvSpPr>
              <p:nvPr/>
            </p:nvSpPr>
            <p:spPr bwMode="auto">
              <a:xfrm>
                <a:off x="3305414" y="5063857"/>
                <a:ext cx="92230" cy="1436"/>
              </a:xfrm>
              <a:custGeom>
                <a:avLst/>
                <a:gdLst>
                  <a:gd name="T0" fmla="*/ 115887 w 73"/>
                  <a:gd name="T1" fmla="*/ 0 h 1"/>
                  <a:gd name="T2" fmla="*/ 0 w 73"/>
                  <a:gd name="T3" fmla="*/ 1587 h 1"/>
                  <a:gd name="T4" fmla="*/ 0 60000 65536"/>
                  <a:gd name="T5" fmla="*/ 0 60000 65536"/>
                  <a:gd name="T6" fmla="*/ 0 w 73"/>
                  <a:gd name="T7" fmla="*/ 0 h 1"/>
                  <a:gd name="T8" fmla="*/ 73 w 73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3" h="1">
                    <a:moveTo>
                      <a:pt x="73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" name="Freeform 107"/>
              <p:cNvSpPr>
                <a:spLocks/>
              </p:cNvSpPr>
              <p:nvPr/>
            </p:nvSpPr>
            <p:spPr bwMode="auto">
              <a:xfrm>
                <a:off x="3310467" y="4428975"/>
                <a:ext cx="87177" cy="2873"/>
              </a:xfrm>
              <a:custGeom>
                <a:avLst/>
                <a:gdLst>
                  <a:gd name="T0" fmla="*/ 109537 w 69"/>
                  <a:gd name="T1" fmla="*/ 0 h 2"/>
                  <a:gd name="T2" fmla="*/ 0 w 69"/>
                  <a:gd name="T3" fmla="*/ 3175 h 2"/>
                  <a:gd name="T4" fmla="*/ 0 60000 65536"/>
                  <a:gd name="T5" fmla="*/ 0 60000 65536"/>
                  <a:gd name="T6" fmla="*/ 0 w 69"/>
                  <a:gd name="T7" fmla="*/ 0 h 2"/>
                  <a:gd name="T8" fmla="*/ 69 w 69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" h="2">
                    <a:moveTo>
                      <a:pt x="69" y="0"/>
                    </a:moveTo>
                    <a:lnTo>
                      <a:pt x="0" y="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9" name="Text Box 118"/>
              <p:cNvSpPr txBox="1">
                <a:spLocks noChangeArrowheads="1"/>
              </p:cNvSpPr>
              <p:nvPr/>
            </p:nvSpPr>
            <p:spPr bwMode="auto">
              <a:xfrm>
                <a:off x="3394542" y="4304704"/>
                <a:ext cx="684000" cy="2514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8000" rIns="18000" bIns="180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AREA</a:t>
                </a:r>
              </a:p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LICITACIONES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0" name="Text Box 119"/>
              <p:cNvSpPr txBox="1">
                <a:spLocks noChangeArrowheads="1"/>
              </p:cNvSpPr>
              <p:nvPr/>
            </p:nvSpPr>
            <p:spPr bwMode="auto">
              <a:xfrm>
                <a:off x="3394542" y="4938868"/>
                <a:ext cx="684000" cy="2514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AREA DE RES.</a:t>
                </a:r>
              </a:p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Y CONTRAT. </a:t>
                </a:r>
              </a:p>
            </p:txBody>
          </p:sp>
          <p:sp>
            <p:nvSpPr>
              <p:cNvPr id="281" name="Freeform 79"/>
              <p:cNvSpPr>
                <a:spLocks/>
              </p:cNvSpPr>
              <p:nvPr/>
            </p:nvSpPr>
            <p:spPr bwMode="auto">
              <a:xfrm>
                <a:off x="3304434" y="4119683"/>
                <a:ext cx="90967" cy="1436"/>
              </a:xfrm>
              <a:custGeom>
                <a:avLst/>
                <a:gdLst>
                  <a:gd name="T0" fmla="*/ 114300 w 72"/>
                  <a:gd name="T1" fmla="*/ 0 h 1"/>
                  <a:gd name="T2" fmla="*/ 0 w 72"/>
                  <a:gd name="T3" fmla="*/ 1587 h 1"/>
                  <a:gd name="T4" fmla="*/ 0 60000 65536"/>
                  <a:gd name="T5" fmla="*/ 0 60000 65536"/>
                  <a:gd name="T6" fmla="*/ 0 w 72"/>
                  <a:gd name="T7" fmla="*/ 0 h 1"/>
                  <a:gd name="T8" fmla="*/ 72 w 7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">
                    <a:moveTo>
                      <a:pt x="72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2" name="AutoShape 78"/>
              <p:cNvSpPr>
                <a:spLocks noChangeArrowheads="1"/>
              </p:cNvSpPr>
              <p:nvPr/>
            </p:nvSpPr>
            <p:spPr bwMode="auto">
              <a:xfrm>
                <a:off x="3389152" y="3996848"/>
                <a:ext cx="684000" cy="24710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ADMINISTRACIÓN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" name="Freeform 73"/>
              <p:cNvSpPr>
                <a:spLocks/>
              </p:cNvSpPr>
              <p:nvPr/>
            </p:nvSpPr>
            <p:spPr bwMode="auto">
              <a:xfrm>
                <a:off x="3302047" y="4746435"/>
                <a:ext cx="102338" cy="2873"/>
              </a:xfrm>
              <a:custGeom>
                <a:avLst/>
                <a:gdLst>
                  <a:gd name="T0" fmla="*/ 128587 w 346"/>
                  <a:gd name="T1" fmla="*/ 0 h 6"/>
                  <a:gd name="T2" fmla="*/ 0 w 346"/>
                  <a:gd name="T3" fmla="*/ 3175 h 6"/>
                  <a:gd name="T4" fmla="*/ 0 60000 65536"/>
                  <a:gd name="T5" fmla="*/ 0 60000 65536"/>
                  <a:gd name="T6" fmla="*/ 0 w 346"/>
                  <a:gd name="T7" fmla="*/ 0 h 6"/>
                  <a:gd name="T8" fmla="*/ 346 w 346"/>
                  <a:gd name="T9" fmla="*/ 6 h 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6" h="6">
                    <a:moveTo>
                      <a:pt x="346" y="0"/>
                    </a:moveTo>
                    <a:lnTo>
                      <a:pt x="0" y="6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" name="Text Box 120"/>
              <p:cNvSpPr txBox="1">
                <a:spLocks noChangeArrowheads="1"/>
              </p:cNvSpPr>
              <p:nvPr/>
            </p:nvSpPr>
            <p:spPr bwMode="auto">
              <a:xfrm>
                <a:off x="3394542" y="4622164"/>
                <a:ext cx="684000" cy="2514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AREA</a:t>
                </a:r>
              </a:p>
              <a:p>
                <a:pPr algn="ctr" eaLnBrk="0" hangingPunct="0"/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DE COMPRAS</a:t>
                </a:r>
              </a:p>
            </p:txBody>
          </p:sp>
          <p:sp>
            <p:nvSpPr>
              <p:cNvPr id="285" name="Freeform 58"/>
              <p:cNvSpPr>
                <a:spLocks/>
              </p:cNvSpPr>
              <p:nvPr/>
            </p:nvSpPr>
            <p:spPr bwMode="auto">
              <a:xfrm>
                <a:off x="6255094" y="4747153"/>
                <a:ext cx="99811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" name="AutoShape 59"/>
              <p:cNvSpPr>
                <a:spLocks noChangeArrowheads="1"/>
              </p:cNvSpPr>
              <p:nvPr/>
            </p:nvSpPr>
            <p:spPr bwMode="auto">
              <a:xfrm>
                <a:off x="6352998" y="4622882"/>
                <a:ext cx="6768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ARQUITEC-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TURA E INGENIERÍA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7" name="Freeform 109"/>
              <p:cNvSpPr>
                <a:spLocks/>
              </p:cNvSpPr>
              <p:nvPr/>
            </p:nvSpPr>
            <p:spPr bwMode="auto">
              <a:xfrm>
                <a:off x="6253830" y="4429694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8" name="Text Box 111"/>
              <p:cNvSpPr txBox="1">
                <a:spLocks noChangeArrowheads="1"/>
              </p:cNvSpPr>
              <p:nvPr/>
            </p:nvSpPr>
            <p:spPr bwMode="auto">
              <a:xfrm>
                <a:off x="6352599" y="4304704"/>
                <a:ext cx="677199" cy="25141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FORMULACIÓN DE PROYECTOS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9" name="Freeform 57"/>
              <p:cNvSpPr>
                <a:spLocks/>
              </p:cNvSpPr>
              <p:nvPr/>
            </p:nvSpPr>
            <p:spPr bwMode="auto">
              <a:xfrm>
                <a:off x="6251814" y="3908252"/>
                <a:ext cx="2527" cy="847062"/>
              </a:xfrm>
              <a:custGeom>
                <a:avLst/>
                <a:gdLst>
                  <a:gd name="T0" fmla="*/ 3175 w 2"/>
                  <a:gd name="T1" fmla="*/ 0 h 1278"/>
                  <a:gd name="T2" fmla="*/ 0 w 2"/>
                  <a:gd name="T3" fmla="*/ 2028825 h 1278"/>
                  <a:gd name="T4" fmla="*/ 0 60000 65536"/>
                  <a:gd name="T5" fmla="*/ 0 60000 65536"/>
                  <a:gd name="T6" fmla="*/ 0 w 2"/>
                  <a:gd name="T7" fmla="*/ 0 h 1278"/>
                  <a:gd name="T8" fmla="*/ 2 w 2"/>
                  <a:gd name="T9" fmla="*/ 1278 h 12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278">
                    <a:moveTo>
                      <a:pt x="2" y="0"/>
                    </a:moveTo>
                    <a:lnTo>
                      <a:pt x="0" y="1278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0" name="Freeform 79"/>
              <p:cNvSpPr>
                <a:spLocks/>
              </p:cNvSpPr>
              <p:nvPr/>
            </p:nvSpPr>
            <p:spPr bwMode="auto">
              <a:xfrm>
                <a:off x="6257727" y="4119683"/>
                <a:ext cx="90967" cy="1436"/>
              </a:xfrm>
              <a:custGeom>
                <a:avLst/>
                <a:gdLst>
                  <a:gd name="T0" fmla="*/ 114300 w 72"/>
                  <a:gd name="T1" fmla="*/ 0 h 1"/>
                  <a:gd name="T2" fmla="*/ 0 w 72"/>
                  <a:gd name="T3" fmla="*/ 1587 h 1"/>
                  <a:gd name="T4" fmla="*/ 0 60000 65536"/>
                  <a:gd name="T5" fmla="*/ 0 60000 65536"/>
                  <a:gd name="T6" fmla="*/ 0 w 72"/>
                  <a:gd name="T7" fmla="*/ 0 h 1"/>
                  <a:gd name="T8" fmla="*/ 72 w 7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">
                    <a:moveTo>
                      <a:pt x="72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1" name="AutoShape 78"/>
              <p:cNvSpPr>
                <a:spLocks noChangeArrowheads="1"/>
              </p:cNvSpPr>
              <p:nvPr/>
            </p:nvSpPr>
            <p:spPr bwMode="auto">
              <a:xfrm>
                <a:off x="6347208" y="3996848"/>
                <a:ext cx="682590" cy="24710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ADMINISTRACIÓN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2" name="Freeform 58"/>
              <p:cNvSpPr>
                <a:spLocks/>
              </p:cNvSpPr>
              <p:nvPr/>
            </p:nvSpPr>
            <p:spPr bwMode="auto">
              <a:xfrm>
                <a:off x="7251341" y="4747153"/>
                <a:ext cx="99811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3" name="AutoShape 59"/>
              <p:cNvSpPr>
                <a:spLocks noChangeArrowheads="1"/>
              </p:cNvSpPr>
              <p:nvPr/>
            </p:nvSpPr>
            <p:spPr bwMode="auto">
              <a:xfrm>
                <a:off x="7342603" y="4622882"/>
                <a:ext cx="684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PROTOCOLO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4" name="Freeform 109"/>
              <p:cNvSpPr>
                <a:spLocks/>
              </p:cNvSpPr>
              <p:nvPr/>
            </p:nvSpPr>
            <p:spPr bwMode="auto">
              <a:xfrm>
                <a:off x="7256427" y="4429694"/>
                <a:ext cx="103602" cy="1436"/>
              </a:xfrm>
              <a:custGeom>
                <a:avLst/>
                <a:gdLst>
                  <a:gd name="T0" fmla="*/ 130175 w 304"/>
                  <a:gd name="T1" fmla="*/ 1587 h 4"/>
                  <a:gd name="T2" fmla="*/ 0 w 304"/>
                  <a:gd name="T3" fmla="*/ 0 h 4"/>
                  <a:gd name="T4" fmla="*/ 0 60000 65536"/>
                  <a:gd name="T5" fmla="*/ 0 60000 65536"/>
                  <a:gd name="T6" fmla="*/ 0 w 304"/>
                  <a:gd name="T7" fmla="*/ 0 h 4"/>
                  <a:gd name="T8" fmla="*/ 304 w 304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4" h="4">
                    <a:moveTo>
                      <a:pt x="304" y="4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5" name="Text Box 111"/>
              <p:cNvSpPr txBox="1">
                <a:spLocks noChangeArrowheads="1"/>
              </p:cNvSpPr>
              <p:nvPr/>
            </p:nvSpPr>
            <p:spPr bwMode="auto">
              <a:xfrm>
                <a:off x="7342603" y="4304704"/>
                <a:ext cx="684000" cy="25141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COMUNICACIONES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" name="Freeform 57"/>
              <p:cNvSpPr>
                <a:spLocks/>
              </p:cNvSpPr>
              <p:nvPr/>
            </p:nvSpPr>
            <p:spPr bwMode="auto">
              <a:xfrm>
                <a:off x="7246277" y="3906548"/>
                <a:ext cx="2527" cy="847062"/>
              </a:xfrm>
              <a:custGeom>
                <a:avLst/>
                <a:gdLst>
                  <a:gd name="T0" fmla="*/ 3175 w 2"/>
                  <a:gd name="T1" fmla="*/ 0 h 1278"/>
                  <a:gd name="T2" fmla="*/ 0 w 2"/>
                  <a:gd name="T3" fmla="*/ 2028825 h 1278"/>
                  <a:gd name="T4" fmla="*/ 0 60000 65536"/>
                  <a:gd name="T5" fmla="*/ 0 60000 65536"/>
                  <a:gd name="T6" fmla="*/ 0 w 2"/>
                  <a:gd name="T7" fmla="*/ 0 h 1278"/>
                  <a:gd name="T8" fmla="*/ 2 w 2"/>
                  <a:gd name="T9" fmla="*/ 1278 h 12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278">
                    <a:moveTo>
                      <a:pt x="2" y="0"/>
                    </a:moveTo>
                    <a:lnTo>
                      <a:pt x="0" y="1278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" name="Freeform 79"/>
              <p:cNvSpPr>
                <a:spLocks/>
              </p:cNvSpPr>
              <p:nvPr/>
            </p:nvSpPr>
            <p:spPr bwMode="auto">
              <a:xfrm>
                <a:off x="7250987" y="4119683"/>
                <a:ext cx="90967" cy="1436"/>
              </a:xfrm>
              <a:custGeom>
                <a:avLst/>
                <a:gdLst>
                  <a:gd name="T0" fmla="*/ 114300 w 72"/>
                  <a:gd name="T1" fmla="*/ 0 h 1"/>
                  <a:gd name="T2" fmla="*/ 0 w 72"/>
                  <a:gd name="T3" fmla="*/ 1587 h 1"/>
                  <a:gd name="T4" fmla="*/ 0 60000 65536"/>
                  <a:gd name="T5" fmla="*/ 0 60000 65536"/>
                  <a:gd name="T6" fmla="*/ 0 w 72"/>
                  <a:gd name="T7" fmla="*/ 0 h 1"/>
                  <a:gd name="T8" fmla="*/ 72 w 7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">
                    <a:moveTo>
                      <a:pt x="72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endParaRPr lang="es-SV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AutoShape 78"/>
              <p:cNvSpPr>
                <a:spLocks noChangeArrowheads="1"/>
              </p:cNvSpPr>
              <p:nvPr/>
            </p:nvSpPr>
            <p:spPr bwMode="auto">
              <a:xfrm>
                <a:off x="7342603" y="3996848"/>
                <a:ext cx="684000" cy="247105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UNIDAD DE ADMINISTRACIÓN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" name="AutoShape 59"/>
              <p:cNvSpPr>
                <a:spLocks noChangeArrowheads="1"/>
              </p:cNvSpPr>
              <p:nvPr/>
            </p:nvSpPr>
            <p:spPr bwMode="auto">
              <a:xfrm>
                <a:off x="8323612" y="4939586"/>
                <a:ext cx="684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COMPILACIÓN DE JURISPRUDENCIA</a:t>
                </a:r>
                <a:endParaRPr lang="en-US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Text Box 111"/>
              <p:cNvSpPr txBox="1">
                <a:spLocks noChangeArrowheads="1"/>
              </p:cNvSpPr>
              <p:nvPr/>
            </p:nvSpPr>
            <p:spPr bwMode="auto">
              <a:xfrm>
                <a:off x="8323612" y="4622164"/>
                <a:ext cx="684000" cy="25141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DPTO. </a:t>
                </a:r>
                <a:r>
                  <a:rPr lang="es-ES_tradnl" sz="5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DE </a:t>
                </a:r>
              </a:p>
              <a:p>
                <a:pPr algn="ctr" eaLnBrk="0" hangingPunct="0"/>
                <a:r>
                  <a:rPr lang="es-ES_tradnl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AUDITORÍA MILITAR</a:t>
                </a:r>
                <a:endParaRPr lang="es-ES_tradnl" sz="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" name="Freeform 58"/>
              <p:cNvSpPr>
                <a:spLocks/>
              </p:cNvSpPr>
              <p:nvPr/>
            </p:nvSpPr>
            <p:spPr bwMode="auto">
              <a:xfrm>
                <a:off x="8215680" y="5379844"/>
                <a:ext cx="108000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" name="AutoShape 59"/>
              <p:cNvSpPr>
                <a:spLocks noChangeArrowheads="1"/>
              </p:cNvSpPr>
              <p:nvPr/>
            </p:nvSpPr>
            <p:spPr bwMode="auto">
              <a:xfrm>
                <a:off x="8323612" y="5255573"/>
                <a:ext cx="684000" cy="249978"/>
              </a:xfrm>
              <a:prstGeom prst="flowChartProcess">
                <a:avLst/>
              </a:pr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/>
                <a:r>
                  <a:rPr lang="en-US" sz="5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JUZGADOS MILITARES DE INSTRUCCIÓN</a:t>
                </a:r>
              </a:p>
            </p:txBody>
          </p:sp>
          <p:sp>
            <p:nvSpPr>
              <p:cNvPr id="303" name="Freeform 58"/>
              <p:cNvSpPr>
                <a:spLocks/>
              </p:cNvSpPr>
              <p:nvPr/>
            </p:nvSpPr>
            <p:spPr bwMode="auto">
              <a:xfrm>
                <a:off x="8215679" y="4119683"/>
                <a:ext cx="108000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Freeform 58"/>
              <p:cNvSpPr>
                <a:spLocks/>
              </p:cNvSpPr>
              <p:nvPr/>
            </p:nvSpPr>
            <p:spPr bwMode="auto">
              <a:xfrm>
                <a:off x="8215680" y="4429694"/>
                <a:ext cx="108000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" name="Freeform 58"/>
              <p:cNvSpPr>
                <a:spLocks/>
              </p:cNvSpPr>
              <p:nvPr/>
            </p:nvSpPr>
            <p:spPr bwMode="auto">
              <a:xfrm>
                <a:off x="8215680" y="4747153"/>
                <a:ext cx="108000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Freeform 58"/>
              <p:cNvSpPr>
                <a:spLocks/>
              </p:cNvSpPr>
              <p:nvPr/>
            </p:nvSpPr>
            <p:spPr bwMode="auto">
              <a:xfrm>
                <a:off x="8215680" y="5063857"/>
                <a:ext cx="108000" cy="1436"/>
              </a:xfrm>
              <a:custGeom>
                <a:avLst/>
                <a:gdLst>
                  <a:gd name="T0" fmla="*/ 125412 w 79"/>
                  <a:gd name="T1" fmla="*/ 0 h 1"/>
                  <a:gd name="T2" fmla="*/ 0 w 79"/>
                  <a:gd name="T3" fmla="*/ 1587 h 1"/>
                  <a:gd name="T4" fmla="*/ 0 60000 65536"/>
                  <a:gd name="T5" fmla="*/ 0 60000 65536"/>
                  <a:gd name="T6" fmla="*/ 0 w 79"/>
                  <a:gd name="T7" fmla="*/ 0 h 1"/>
                  <a:gd name="T8" fmla="*/ 79 w 7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" h="1">
                    <a:moveTo>
                      <a:pt x="79" y="0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bg1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200" tIns="3600" rIns="7200" bIns="3600" anchor="ctr" anchorCtr="1"/>
              <a:lstStyle/>
              <a:p>
                <a:pPr algn="ctr" eaLnBrk="0" hangingPunct="0">
                  <a:lnSpc>
                    <a:spcPct val="110000"/>
                  </a:lnSpc>
                </a:pPr>
                <a:endParaRPr lang="es-SV" sz="5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306 Rectángulo"/>
              <p:cNvSpPr/>
              <p:nvPr/>
            </p:nvSpPr>
            <p:spPr>
              <a:xfrm>
                <a:off x="136532" y="2936699"/>
                <a:ext cx="8712968" cy="81448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grpSp>
            <p:nvGrpSpPr>
              <p:cNvPr id="308" name="197 Grupo"/>
              <p:cNvGrpSpPr/>
              <p:nvPr/>
            </p:nvGrpSpPr>
            <p:grpSpPr>
              <a:xfrm>
                <a:off x="4496647" y="2702987"/>
                <a:ext cx="1889723" cy="736240"/>
                <a:chOff x="4496647" y="2621625"/>
                <a:chExt cx="1889723" cy="813542"/>
              </a:xfrm>
            </p:grpSpPr>
            <p:grpSp>
              <p:nvGrpSpPr>
                <p:cNvPr id="338" name="194 Grupo"/>
                <p:cNvGrpSpPr/>
                <p:nvPr/>
              </p:nvGrpSpPr>
              <p:grpSpPr>
                <a:xfrm>
                  <a:off x="4496647" y="2621625"/>
                  <a:ext cx="1332000" cy="612000"/>
                  <a:chOff x="4496647" y="2542602"/>
                  <a:chExt cx="1332000" cy="612000"/>
                </a:xfrm>
              </p:grpSpPr>
              <p:cxnSp>
                <p:nvCxnSpPr>
                  <p:cNvPr id="342" name="341 Conector recto"/>
                  <p:cNvCxnSpPr/>
                  <p:nvPr/>
                </p:nvCxnSpPr>
                <p:spPr>
                  <a:xfrm>
                    <a:off x="5828370" y="2542602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3" name="342 Conector recto"/>
                  <p:cNvCxnSpPr/>
                  <p:nvPr/>
                </p:nvCxnSpPr>
                <p:spPr>
                  <a:xfrm flipH="1">
                    <a:off x="4496647" y="2544686"/>
                    <a:ext cx="133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9" name="195 Grupo"/>
                <p:cNvGrpSpPr/>
                <p:nvPr/>
              </p:nvGrpSpPr>
              <p:grpSpPr>
                <a:xfrm>
                  <a:off x="5270370" y="2728525"/>
                  <a:ext cx="1116000" cy="706642"/>
                  <a:chOff x="5270370" y="2728525"/>
                  <a:chExt cx="1116000" cy="706642"/>
                </a:xfrm>
              </p:grpSpPr>
              <p:sp>
                <p:nvSpPr>
                  <p:cNvPr id="340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0370" y="2728525"/>
                    <a:ext cx="1116000" cy="32400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SECRETARÍA 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MX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GENERAL</a:t>
                    </a:r>
                    <a:endParaRPr lang="es-MX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60318" y="3147167"/>
                    <a:ext cx="936104" cy="28800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algn="ctr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lIns="7200" tIns="3600" rIns="7200" bIns="3600" anchor="ctr" anchorCtr="1"/>
                  <a:lstStyle/>
                  <a:p>
                    <a:pPr marR="0" lvl="0" indent="0" algn="ctr" eaLnBrk="0" fontAlgn="base" hangingPunct="0">
                      <a:spcBef>
                        <a:spcPct val="0"/>
                      </a:spcBef>
                      <a:buClrTx/>
                      <a:buSzTx/>
                      <a:buFontTx/>
                      <a:buNone/>
                      <a:tabLst/>
                    </a:pPr>
                    <a:r>
                      <a:rPr lang="es-SV" sz="5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OFICINA DE INFORMACIÓN</a:t>
                    </a:r>
                  </a:p>
                  <a:p>
                    <a:pPr marR="0" lvl="0" indent="0" algn="ctr" eaLnBrk="0" fontAlgn="base" hangingPunct="0">
                      <a:spcBef>
                        <a:spcPct val="0"/>
                      </a:spcBef>
                      <a:buClrTx/>
                      <a:buSzTx/>
                      <a:buFontTx/>
                      <a:buNone/>
                      <a:tabLst/>
                    </a:pPr>
                    <a:r>
                      <a:rPr lang="es-SV" sz="5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Y RESPUESTA OIR/MDN</a:t>
                    </a:r>
                  </a:p>
                </p:txBody>
              </p:sp>
            </p:grpSp>
          </p:grpSp>
          <p:grpSp>
            <p:nvGrpSpPr>
              <p:cNvPr id="309" name="234 Grupo"/>
              <p:cNvGrpSpPr/>
              <p:nvPr/>
            </p:nvGrpSpPr>
            <p:grpSpPr>
              <a:xfrm>
                <a:off x="212440" y="3499671"/>
                <a:ext cx="8595464" cy="415759"/>
                <a:chOff x="212440" y="3592270"/>
                <a:chExt cx="8595464" cy="459412"/>
              </a:xfrm>
            </p:grpSpPr>
            <p:sp>
              <p:nvSpPr>
                <p:cNvPr id="310" name="Freeform 42"/>
                <p:cNvSpPr>
                  <a:spLocks/>
                </p:cNvSpPr>
                <p:nvPr/>
              </p:nvSpPr>
              <p:spPr bwMode="auto">
                <a:xfrm>
                  <a:off x="570020" y="3594493"/>
                  <a:ext cx="7848000" cy="0"/>
                </a:xfrm>
                <a:custGeom>
                  <a:avLst/>
                  <a:gdLst>
                    <a:gd name="T0" fmla="*/ 0 w 4153"/>
                    <a:gd name="T1" fmla="*/ 11112 h 7"/>
                    <a:gd name="T2" fmla="*/ 6592887 w 4153"/>
                    <a:gd name="T3" fmla="*/ 0 h 7"/>
                    <a:gd name="T4" fmla="*/ 0 60000 65536"/>
                    <a:gd name="T5" fmla="*/ 0 60000 65536"/>
                    <a:gd name="T6" fmla="*/ 0 w 4153"/>
                    <a:gd name="T7" fmla="*/ 0 h 7"/>
                    <a:gd name="T8" fmla="*/ 4153 w 4153"/>
                    <a:gd name="T9" fmla="*/ 7 h 7"/>
                    <a:gd name="connsiteX0" fmla="*/ 0 w 4707"/>
                    <a:gd name="connsiteY0" fmla="*/ 7 h 0"/>
                    <a:gd name="connsiteX1" fmla="*/ 4707 w 4707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707">
                      <a:moveTo>
                        <a:pt x="0" y="7"/>
                      </a:moveTo>
                      <a:lnTo>
                        <a:pt x="4707" y="0"/>
                      </a:lnTo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endParaRPr lang="es-SV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11" name="175 Grupo"/>
                <p:cNvGrpSpPr/>
                <p:nvPr/>
              </p:nvGrpSpPr>
              <p:grpSpPr>
                <a:xfrm>
                  <a:off x="212440" y="3599231"/>
                  <a:ext cx="792000" cy="451657"/>
                  <a:chOff x="198652" y="3808391"/>
                  <a:chExt cx="792000" cy="451657"/>
                </a:xfrm>
                <a:solidFill>
                  <a:schemeClr val="bg1"/>
                </a:solidFill>
              </p:grpSpPr>
              <p:sp>
                <p:nvSpPr>
                  <p:cNvPr id="336" name="Freeform 47"/>
                  <p:cNvSpPr>
                    <a:spLocks/>
                  </p:cNvSpPr>
                  <p:nvPr/>
                </p:nvSpPr>
                <p:spPr bwMode="auto">
                  <a:xfrm>
                    <a:off x="568277" y="3808391"/>
                    <a:ext cx="1263" cy="244475"/>
                  </a:xfrm>
                  <a:custGeom>
                    <a:avLst/>
                    <a:gdLst>
                      <a:gd name="T0" fmla="*/ 0 w 1"/>
                      <a:gd name="T1" fmla="*/ 0 h 154"/>
                      <a:gd name="T2" fmla="*/ 1587 w 1"/>
                      <a:gd name="T3" fmla="*/ 244475 h 154"/>
                      <a:gd name="T4" fmla="*/ 0 60000 65536"/>
                      <a:gd name="T5" fmla="*/ 0 60000 65536"/>
                      <a:gd name="T6" fmla="*/ 0 w 1"/>
                      <a:gd name="T7" fmla="*/ 0 h 154"/>
                      <a:gd name="T8" fmla="*/ 1 w 1"/>
                      <a:gd name="T9" fmla="*/ 154 h 15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154">
                        <a:moveTo>
                          <a:pt x="0" y="0"/>
                        </a:moveTo>
                        <a:lnTo>
                          <a:pt x="1" y="154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7200" rIns="7200"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7" name="Text Box 1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8652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 DE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ADMINISTRACIÓN</a:t>
                    </a:r>
                    <a:endParaRPr lang="es-MX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2" name="185 Grupo"/>
                <p:cNvGrpSpPr/>
                <p:nvPr/>
              </p:nvGrpSpPr>
              <p:grpSpPr>
                <a:xfrm>
                  <a:off x="2163306" y="3599231"/>
                  <a:ext cx="792000" cy="439751"/>
                  <a:chOff x="2153133" y="3808391"/>
                  <a:chExt cx="792000" cy="439751"/>
                </a:xfrm>
                <a:solidFill>
                  <a:schemeClr val="bg1"/>
                </a:solidFill>
              </p:grpSpPr>
              <p:sp>
                <p:nvSpPr>
                  <p:cNvPr id="334" name="Freeform 54"/>
                  <p:cNvSpPr>
                    <a:spLocks/>
                  </p:cNvSpPr>
                  <p:nvPr/>
                </p:nvSpPr>
                <p:spPr bwMode="auto">
                  <a:xfrm>
                    <a:off x="2544282" y="3808391"/>
                    <a:ext cx="0" cy="201613"/>
                  </a:xfrm>
                  <a:custGeom>
                    <a:avLst/>
                    <a:gdLst>
                      <a:gd name="T0" fmla="*/ 0 w 1"/>
                      <a:gd name="T1" fmla="*/ 0 h 410"/>
                      <a:gd name="T2" fmla="*/ 0 w 1"/>
                      <a:gd name="T3" fmla="*/ 201613 h 410"/>
                      <a:gd name="T4" fmla="*/ 0 60000 65536"/>
                      <a:gd name="T5" fmla="*/ 0 60000 65536"/>
                      <a:gd name="T6" fmla="*/ 0 w 1"/>
                      <a:gd name="T7" fmla="*/ 0 h 410"/>
                      <a:gd name="T8" fmla="*/ 0 w 1"/>
                      <a:gd name="T9" fmla="*/ 410 h 41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10">
                        <a:moveTo>
                          <a:pt x="0" y="0"/>
                        </a:moveTo>
                        <a:lnTo>
                          <a:pt x="0" y="41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7200" tIns="3600" rIns="7200" bIns="3600" anchor="ctr" anchorCtr="1"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5" name="Text Box 1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3133" y="3940167"/>
                    <a:ext cx="792000" cy="307975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ASUNTOS JURID.</a:t>
                    </a:r>
                    <a:endParaRPr lang="es-ES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3" name="188 Grupo"/>
                <p:cNvGrpSpPr/>
                <p:nvPr/>
              </p:nvGrpSpPr>
              <p:grpSpPr>
                <a:xfrm>
                  <a:off x="5089605" y="3599231"/>
                  <a:ext cx="792000" cy="451657"/>
                  <a:chOff x="5084855" y="3808391"/>
                  <a:chExt cx="792000" cy="451657"/>
                </a:xfrm>
                <a:solidFill>
                  <a:schemeClr val="bg1"/>
                </a:solidFill>
              </p:grpSpPr>
              <p:sp>
                <p:nvSpPr>
                  <p:cNvPr id="332" name="Freeform 43"/>
                  <p:cNvSpPr>
                    <a:spLocks/>
                  </p:cNvSpPr>
                  <p:nvPr/>
                </p:nvSpPr>
                <p:spPr bwMode="auto">
                  <a:xfrm>
                    <a:off x="5477268" y="3808391"/>
                    <a:ext cx="1263" cy="222250"/>
                  </a:xfrm>
                  <a:custGeom>
                    <a:avLst/>
                    <a:gdLst>
                      <a:gd name="T0" fmla="*/ 0 w 1"/>
                      <a:gd name="T1" fmla="*/ 0 h 420"/>
                      <a:gd name="T2" fmla="*/ 0 w 1"/>
                      <a:gd name="T3" fmla="*/ 222250 h 420"/>
                      <a:gd name="T4" fmla="*/ 0 60000 65536"/>
                      <a:gd name="T5" fmla="*/ 0 60000 65536"/>
                      <a:gd name="T6" fmla="*/ 0 w 1"/>
                      <a:gd name="T7" fmla="*/ 0 h 420"/>
                      <a:gd name="T8" fmla="*/ 1 w 1"/>
                      <a:gd name="T9" fmla="*/ 420 h 4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20">
                        <a:moveTo>
                          <a:pt x="0" y="0"/>
                        </a:moveTo>
                        <a:lnTo>
                          <a:pt x="0" y="42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3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84855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POLÍTICA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 DE DEFENSA</a:t>
                    </a:r>
                  </a:p>
                </p:txBody>
              </p:sp>
            </p:grpSp>
            <p:grpSp>
              <p:nvGrpSpPr>
                <p:cNvPr id="314" name="187 Grupo"/>
                <p:cNvGrpSpPr/>
                <p:nvPr/>
              </p:nvGrpSpPr>
              <p:grpSpPr>
                <a:xfrm>
                  <a:off x="4114172" y="3599231"/>
                  <a:ext cx="792000" cy="451657"/>
                  <a:chOff x="4083052" y="3808391"/>
                  <a:chExt cx="792000" cy="451657"/>
                </a:xfrm>
                <a:solidFill>
                  <a:schemeClr val="bg1"/>
                </a:solidFill>
              </p:grpSpPr>
              <p:sp>
                <p:nvSpPr>
                  <p:cNvPr id="330" name="Freeform 44"/>
                  <p:cNvSpPr>
                    <a:spLocks/>
                  </p:cNvSpPr>
                  <p:nvPr/>
                </p:nvSpPr>
                <p:spPr bwMode="auto">
                  <a:xfrm>
                    <a:off x="4477359" y="3808391"/>
                    <a:ext cx="0" cy="222250"/>
                  </a:xfrm>
                  <a:custGeom>
                    <a:avLst/>
                    <a:gdLst>
                      <a:gd name="T0" fmla="*/ 0 w 1"/>
                      <a:gd name="T1" fmla="*/ 0 h 420"/>
                      <a:gd name="T2" fmla="*/ 0 w 1"/>
                      <a:gd name="T3" fmla="*/ 222250 h 420"/>
                      <a:gd name="T4" fmla="*/ 0 60000 65536"/>
                      <a:gd name="T5" fmla="*/ 0 60000 65536"/>
                      <a:gd name="T6" fmla="*/ 0 w 1"/>
                      <a:gd name="T7" fmla="*/ 0 h 420"/>
                      <a:gd name="T8" fmla="*/ 0 w 1"/>
                      <a:gd name="T9" fmla="*/ 420 h 4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20">
                        <a:moveTo>
                          <a:pt x="0" y="0"/>
                        </a:moveTo>
                        <a:lnTo>
                          <a:pt x="0" y="42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1" name="Text Box 1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3052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FINANCIERA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INSTITUCIONAL</a:t>
                    </a:r>
                  </a:p>
                </p:txBody>
              </p:sp>
            </p:grpSp>
            <p:grpSp>
              <p:nvGrpSpPr>
                <p:cNvPr id="315" name="189 Grupo"/>
                <p:cNvGrpSpPr/>
                <p:nvPr/>
              </p:nvGrpSpPr>
              <p:grpSpPr>
                <a:xfrm>
                  <a:off x="6065038" y="3593200"/>
                  <a:ext cx="792000" cy="457688"/>
                  <a:chOff x="6062095" y="3802360"/>
                  <a:chExt cx="792000" cy="457688"/>
                </a:xfrm>
                <a:solidFill>
                  <a:schemeClr val="bg1"/>
                </a:solidFill>
              </p:grpSpPr>
              <p:sp>
                <p:nvSpPr>
                  <p:cNvPr id="328" name="Freeform 43"/>
                  <p:cNvSpPr>
                    <a:spLocks/>
                  </p:cNvSpPr>
                  <p:nvPr/>
                </p:nvSpPr>
                <p:spPr bwMode="auto">
                  <a:xfrm>
                    <a:off x="6452613" y="3802360"/>
                    <a:ext cx="1263" cy="222250"/>
                  </a:xfrm>
                  <a:custGeom>
                    <a:avLst/>
                    <a:gdLst>
                      <a:gd name="T0" fmla="*/ 0 w 1"/>
                      <a:gd name="T1" fmla="*/ 0 h 420"/>
                      <a:gd name="T2" fmla="*/ 0 w 1"/>
                      <a:gd name="T3" fmla="*/ 222250 h 420"/>
                      <a:gd name="T4" fmla="*/ 0 60000 65536"/>
                      <a:gd name="T5" fmla="*/ 0 60000 65536"/>
                      <a:gd name="T6" fmla="*/ 0 w 1"/>
                      <a:gd name="T7" fmla="*/ 0 h 420"/>
                      <a:gd name="T8" fmla="*/ 1 w 1"/>
                      <a:gd name="T9" fmla="*/ 420 h 4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20">
                        <a:moveTo>
                          <a:pt x="0" y="0"/>
                        </a:moveTo>
                        <a:lnTo>
                          <a:pt x="0" y="42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62095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APOYO TÉCNICO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6" name="190 Grupo"/>
                <p:cNvGrpSpPr/>
                <p:nvPr/>
              </p:nvGrpSpPr>
              <p:grpSpPr>
                <a:xfrm>
                  <a:off x="7040471" y="3596080"/>
                  <a:ext cx="792000" cy="454808"/>
                  <a:chOff x="7039335" y="3805240"/>
                  <a:chExt cx="792000" cy="454808"/>
                </a:xfrm>
                <a:solidFill>
                  <a:schemeClr val="bg1"/>
                </a:solidFill>
              </p:grpSpPr>
              <p:sp>
                <p:nvSpPr>
                  <p:cNvPr id="326" name="Freeform 43"/>
                  <p:cNvSpPr>
                    <a:spLocks/>
                  </p:cNvSpPr>
                  <p:nvPr/>
                </p:nvSpPr>
                <p:spPr bwMode="auto">
                  <a:xfrm>
                    <a:off x="7427958" y="3805240"/>
                    <a:ext cx="1263" cy="222250"/>
                  </a:xfrm>
                  <a:custGeom>
                    <a:avLst/>
                    <a:gdLst>
                      <a:gd name="T0" fmla="*/ 0 w 1"/>
                      <a:gd name="T1" fmla="*/ 0 h 420"/>
                      <a:gd name="T2" fmla="*/ 0 w 1"/>
                      <a:gd name="T3" fmla="*/ 222250 h 420"/>
                      <a:gd name="T4" fmla="*/ 0 60000 65536"/>
                      <a:gd name="T5" fmla="*/ 0 60000 65536"/>
                      <a:gd name="T6" fmla="*/ 0 w 1"/>
                      <a:gd name="T7" fmla="*/ 0 h 420"/>
                      <a:gd name="T8" fmla="*/ 1 w 1"/>
                      <a:gd name="T9" fmla="*/ 420 h 4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20">
                        <a:moveTo>
                          <a:pt x="0" y="0"/>
                        </a:moveTo>
                        <a:lnTo>
                          <a:pt x="0" y="42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9335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COMUNICACIONES Y PROTOCOLO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7" name="191 Grupo"/>
                <p:cNvGrpSpPr/>
                <p:nvPr/>
              </p:nvGrpSpPr>
              <p:grpSpPr>
                <a:xfrm>
                  <a:off x="8015904" y="3592270"/>
                  <a:ext cx="792000" cy="458835"/>
                  <a:chOff x="8009736" y="3801430"/>
                  <a:chExt cx="792000" cy="458835"/>
                </a:xfrm>
                <a:solidFill>
                  <a:schemeClr val="bg1"/>
                </a:solidFill>
              </p:grpSpPr>
              <p:sp>
                <p:nvSpPr>
                  <p:cNvPr id="324" name="Freeform 43"/>
                  <p:cNvSpPr>
                    <a:spLocks/>
                  </p:cNvSpPr>
                  <p:nvPr/>
                </p:nvSpPr>
                <p:spPr bwMode="auto">
                  <a:xfrm>
                    <a:off x="8397029" y="3801430"/>
                    <a:ext cx="1263" cy="222250"/>
                  </a:xfrm>
                  <a:custGeom>
                    <a:avLst/>
                    <a:gdLst>
                      <a:gd name="T0" fmla="*/ 0 w 1"/>
                      <a:gd name="T1" fmla="*/ 0 h 420"/>
                      <a:gd name="T2" fmla="*/ 0 w 1"/>
                      <a:gd name="T3" fmla="*/ 222250 h 420"/>
                      <a:gd name="T4" fmla="*/ 0 60000 65536"/>
                      <a:gd name="T5" fmla="*/ 0 60000 65536"/>
                      <a:gd name="T6" fmla="*/ 0 w 1"/>
                      <a:gd name="T7" fmla="*/ 0 h 420"/>
                      <a:gd name="T8" fmla="*/ 1 w 1"/>
                      <a:gd name="T9" fmla="*/ 420 h 4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20">
                        <a:moveTo>
                          <a:pt x="0" y="0"/>
                        </a:moveTo>
                        <a:lnTo>
                          <a:pt x="0" y="42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5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9736" y="3929065"/>
                    <a:ext cx="792000" cy="33120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 AUDITORÍA</a:t>
                    </a:r>
                  </a:p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MILITAR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8" name="186 Grupo"/>
                <p:cNvGrpSpPr/>
                <p:nvPr/>
              </p:nvGrpSpPr>
              <p:grpSpPr>
                <a:xfrm>
                  <a:off x="3138739" y="3599231"/>
                  <a:ext cx="792000" cy="451657"/>
                  <a:chOff x="3130374" y="3808391"/>
                  <a:chExt cx="792000" cy="451657"/>
                </a:xfrm>
                <a:solidFill>
                  <a:schemeClr val="bg1"/>
                </a:solidFill>
              </p:grpSpPr>
              <p:sp>
                <p:nvSpPr>
                  <p:cNvPr id="322" name="Freeform 41"/>
                  <p:cNvSpPr>
                    <a:spLocks/>
                  </p:cNvSpPr>
                  <p:nvPr/>
                </p:nvSpPr>
                <p:spPr bwMode="auto">
                  <a:xfrm>
                    <a:off x="3525313" y="3808391"/>
                    <a:ext cx="0" cy="217488"/>
                  </a:xfrm>
                  <a:custGeom>
                    <a:avLst/>
                    <a:gdLst>
                      <a:gd name="T0" fmla="*/ 0 w 1"/>
                      <a:gd name="T1" fmla="*/ 0 h 410"/>
                      <a:gd name="T2" fmla="*/ 0 w 1"/>
                      <a:gd name="T3" fmla="*/ 217488 h 410"/>
                      <a:gd name="T4" fmla="*/ 0 60000 65536"/>
                      <a:gd name="T5" fmla="*/ 0 60000 65536"/>
                      <a:gd name="T6" fmla="*/ 0 w 1"/>
                      <a:gd name="T7" fmla="*/ 0 h 410"/>
                      <a:gd name="T8" fmla="*/ 0 w 1"/>
                      <a:gd name="T9" fmla="*/ 410 h 41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10">
                        <a:moveTo>
                          <a:pt x="0" y="0"/>
                        </a:moveTo>
                        <a:lnTo>
                          <a:pt x="0" y="41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36000" tIns="36000" rIns="36000" bIns="36000"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0374" y="3928261"/>
                    <a:ext cx="792000" cy="331787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 ADQUIS. Y CONTRAT. </a:t>
                    </a:r>
                    <a:r>
                      <a:rPr lang="es-ES_tradnl" sz="600" b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INST.</a:t>
                    </a:r>
                    <a:endParaRPr lang="es-ES_tradnl" sz="600" b="1" dirty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9" name="184 Grupo"/>
                <p:cNvGrpSpPr/>
                <p:nvPr/>
              </p:nvGrpSpPr>
              <p:grpSpPr>
                <a:xfrm>
                  <a:off x="1187873" y="3599231"/>
                  <a:ext cx="792000" cy="452451"/>
                  <a:chOff x="1175893" y="3808391"/>
                  <a:chExt cx="792000" cy="452451"/>
                </a:xfrm>
                <a:solidFill>
                  <a:schemeClr val="bg1"/>
                </a:solidFill>
              </p:grpSpPr>
              <p:sp>
                <p:nvSpPr>
                  <p:cNvPr id="320" name="Freeform 45"/>
                  <p:cNvSpPr>
                    <a:spLocks/>
                  </p:cNvSpPr>
                  <p:nvPr/>
                </p:nvSpPr>
                <p:spPr bwMode="auto">
                  <a:xfrm>
                    <a:off x="1562621" y="3808391"/>
                    <a:ext cx="1263" cy="217488"/>
                  </a:xfrm>
                  <a:custGeom>
                    <a:avLst/>
                    <a:gdLst>
                      <a:gd name="T0" fmla="*/ 0 w 1"/>
                      <a:gd name="T1" fmla="*/ 0 h 410"/>
                      <a:gd name="T2" fmla="*/ 0 w 1"/>
                      <a:gd name="T3" fmla="*/ 217488 h 410"/>
                      <a:gd name="T4" fmla="*/ 0 60000 65536"/>
                      <a:gd name="T5" fmla="*/ 0 60000 65536"/>
                      <a:gd name="T6" fmla="*/ 0 w 1"/>
                      <a:gd name="T7" fmla="*/ 0 h 410"/>
                      <a:gd name="T8" fmla="*/ 1 w 1"/>
                      <a:gd name="T9" fmla="*/ 410 h 41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410">
                        <a:moveTo>
                          <a:pt x="0" y="0"/>
                        </a:moveTo>
                        <a:lnTo>
                          <a:pt x="0" y="410"/>
                        </a:lnTo>
                      </a:path>
                    </a:pathLst>
                  </a:cu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SV" sz="16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5893" y="3927467"/>
                    <a:ext cx="792000" cy="333375"/>
                  </a:xfrm>
                  <a:prstGeom prst="rect">
                    <a:avLst/>
                  </a:prstGeom>
                  <a:grpFill/>
                  <a:ln w="12700"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7200" tIns="7200" rIns="7200" bIns="7200" anchor="ctr"/>
                  <a:lstStyle/>
                  <a:p>
                    <a:pPr algn="ctr" eaLnBrk="0" hangingPunct="0">
                      <a:lnSpc>
                        <a:spcPct val="110000"/>
                      </a:lnSpc>
                    </a:pPr>
                    <a:r>
                      <a:rPr lang="es-ES_tradnl" sz="6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rPr>
                      <a:t>DIRECCIÓN DE LOGÍSTICA</a:t>
                    </a:r>
                  </a:p>
                </p:txBody>
              </p:sp>
            </p:grpSp>
          </p:grpSp>
        </p:grpSp>
      </p:grpSp>
      <p:sp>
        <p:nvSpPr>
          <p:cNvPr id="179" name="178 CuadroTexto"/>
          <p:cNvSpPr txBox="1"/>
          <p:nvPr/>
        </p:nvSpPr>
        <p:spPr>
          <a:xfrm>
            <a:off x="4076521" y="1254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900" dirty="0" smtClean="0">
                <a:latin typeface="Arial" pitchFamily="34" charset="0"/>
                <a:cs typeface="Arial" pitchFamily="34" charset="0"/>
              </a:rPr>
              <a:t>CONFIDENCIAL</a:t>
            </a:r>
            <a:endParaRPr lang="es-SV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179 CuadroTexto"/>
          <p:cNvSpPr txBox="1"/>
          <p:nvPr/>
        </p:nvSpPr>
        <p:spPr>
          <a:xfrm>
            <a:off x="3971058" y="6253244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900" dirty="0" smtClean="0">
                <a:latin typeface="Arial" pitchFamily="34" charset="0"/>
                <a:cs typeface="Arial" pitchFamily="34" charset="0"/>
              </a:rPr>
              <a:t>CONFIDENCIAL</a:t>
            </a:r>
            <a:endParaRPr lang="es-SV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180 CuadroTexto"/>
          <p:cNvSpPr txBox="1"/>
          <p:nvPr/>
        </p:nvSpPr>
        <p:spPr>
          <a:xfrm>
            <a:off x="0" y="6453225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700" b="1" u="sng" dirty="0" smtClean="0">
                <a:latin typeface="Arial" pitchFamily="34" charset="0"/>
                <a:cs typeface="Arial" pitchFamily="34" charset="0"/>
              </a:rPr>
              <a:t>NOTA CONFIDENCIAL:</a:t>
            </a:r>
            <a:r>
              <a:rPr lang="es-SV" sz="700" dirty="0" smtClean="0">
                <a:latin typeface="Arial" pitchFamily="34" charset="0"/>
                <a:cs typeface="Arial" pitchFamily="34" charset="0"/>
              </a:rPr>
              <a:t> La información contenida en este documento o correo electrónico originado en la FUERZA ARMADA DE EL SALVADOR, C.A. contiene información confidencial y solo puede ser utilizada por la persona, entidad o compañía a la cual está dirigido. Si no es el destinatario autorizado, cualquier retención, difusión, distribución o copia total o parcial de este documento o su información es prohibida y será sancionada por la ley. Si por error recibe este mensaje, favor reenviarlo o entréguelo a su remitente y borrarlo inmediatamente.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1311" y="5473799"/>
            <a:ext cx="1544952" cy="9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6584</TotalTime>
  <Words>397</Words>
  <Application>Microsoft Office PowerPoint</Application>
  <PresentationFormat>Presentación en pantalla (4:3)</PresentationFormat>
  <Paragraphs>117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dadpatapla02</cp:lastModifiedBy>
  <cp:revision>537</cp:revision>
  <dcterms:created xsi:type="dcterms:W3CDTF">2011-06-22T17:10:18Z</dcterms:created>
  <dcterms:modified xsi:type="dcterms:W3CDTF">2017-09-05T20:53:54Z</dcterms:modified>
</cp:coreProperties>
</file>