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50"/>
  </p:notesMasterIdLst>
  <p:sldIdLst>
    <p:sldId id="256" r:id="rId3"/>
    <p:sldId id="269" r:id="rId4"/>
    <p:sldId id="270" r:id="rId5"/>
    <p:sldId id="259" r:id="rId6"/>
    <p:sldId id="278" r:id="rId7"/>
    <p:sldId id="293" r:id="rId8"/>
    <p:sldId id="294" r:id="rId9"/>
    <p:sldId id="295" r:id="rId10"/>
    <p:sldId id="298" r:id="rId11"/>
    <p:sldId id="297" r:id="rId12"/>
    <p:sldId id="335" r:id="rId13"/>
    <p:sldId id="299" r:id="rId14"/>
    <p:sldId id="300" r:id="rId15"/>
    <p:sldId id="273" r:id="rId16"/>
    <p:sldId id="301" r:id="rId17"/>
    <p:sldId id="321" r:id="rId18"/>
    <p:sldId id="329" r:id="rId19"/>
    <p:sldId id="341" r:id="rId20"/>
    <p:sldId id="303" r:id="rId21"/>
    <p:sldId id="304" r:id="rId22"/>
    <p:sldId id="340" r:id="rId23"/>
    <p:sldId id="305" r:id="rId24"/>
    <p:sldId id="306" r:id="rId25"/>
    <p:sldId id="308" r:id="rId26"/>
    <p:sldId id="276" r:id="rId27"/>
    <p:sldId id="307" r:id="rId28"/>
    <p:sldId id="312" r:id="rId29"/>
    <p:sldId id="310" r:id="rId30"/>
    <p:sldId id="314" r:id="rId31"/>
    <p:sldId id="315" r:id="rId32"/>
    <p:sldId id="337" r:id="rId33"/>
    <p:sldId id="318" r:id="rId34"/>
    <p:sldId id="316" r:id="rId35"/>
    <p:sldId id="288" r:id="rId36"/>
    <p:sldId id="323" r:id="rId37"/>
    <p:sldId id="324" r:id="rId38"/>
    <p:sldId id="327" r:id="rId39"/>
    <p:sldId id="328" r:id="rId40"/>
    <p:sldId id="334" r:id="rId41"/>
    <p:sldId id="332" r:id="rId42"/>
    <p:sldId id="338" r:id="rId43"/>
    <p:sldId id="331" r:id="rId44"/>
    <p:sldId id="289" r:id="rId45"/>
    <p:sldId id="291" r:id="rId46"/>
    <p:sldId id="292" r:id="rId47"/>
    <p:sldId id="326" r:id="rId48"/>
    <p:sldId id="320" r:id="rId49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0" autoAdjust="0"/>
    <p:restoredTop sz="80253" autoAdjust="0"/>
  </p:normalViewPr>
  <p:slideViewPr>
    <p:cSldViewPr>
      <p:cViewPr>
        <p:scale>
          <a:sx n="51" d="100"/>
          <a:sy n="51" d="100"/>
        </p:scale>
        <p:origin x="-1938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C32FE9-4C71-4104-B0C9-5E0AD342A3A7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3DDC3C1-12A0-4B45-9A65-0D439AC1E004}">
      <dgm:prSet custT="1"/>
      <dgm:spPr/>
      <dgm:t>
        <a:bodyPr/>
        <a:lstStyle/>
        <a:p>
          <a:pPr rtl="0"/>
          <a:r>
            <a:rPr lang="es-MX" sz="1600" b="1" dirty="0"/>
            <a:t>Biofertilizantes en cultivo de maíz, frijol y café como alternativa agroecológica para una producción sostenible en El Salvador.</a:t>
          </a:r>
          <a:endParaRPr lang="es-SV" sz="1600" dirty="0"/>
        </a:p>
      </dgm:t>
    </dgm:pt>
    <dgm:pt modelId="{07E0E0A8-3507-40B3-9FE2-8C3F81159367}" type="parTrans" cxnId="{9E1357EB-335D-4A82-A7E0-4F26F9BB7537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D5A8C52A-F1FF-41A7-B60A-1F1A2BA46779}" type="sibTrans" cxnId="{9E1357EB-335D-4A82-A7E0-4F26F9BB7537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AE6D3FAA-79C9-4AE8-B61B-963AFFF3B97C}">
      <dgm:prSet custT="1"/>
      <dgm:spPr/>
      <dgm:t>
        <a:bodyPr/>
        <a:lstStyle/>
        <a:p>
          <a:pPr rtl="0"/>
          <a:r>
            <a:rPr lang="es-MX" sz="1600" b="1"/>
            <a:t>Desarrollo Tecnológico y Fortalecimiento de la Base Productiva y Agroindustrial para la Cacao cultura con enfoque Agroecológico en El Salvador</a:t>
          </a:r>
          <a:endParaRPr lang="es-SV" sz="1600"/>
        </a:p>
      </dgm:t>
    </dgm:pt>
    <dgm:pt modelId="{23349F4F-3871-4CAB-A910-98A63D83D1F0}" type="parTrans" cxnId="{A3ACB796-FE13-4E51-BA41-C038CFA334D9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BB725B67-F106-469D-8478-3839B277F0C1}" type="sibTrans" cxnId="{A3ACB796-FE13-4E51-BA41-C038CFA334D9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135C5FC8-8EC9-482C-9E29-7657BABD70B7}">
      <dgm:prSet custT="1"/>
      <dgm:spPr/>
      <dgm:t>
        <a:bodyPr/>
        <a:lstStyle/>
        <a:p>
          <a:pPr rtl="0"/>
          <a:r>
            <a:rPr lang="es-MX" sz="1600" b="1"/>
            <a:t>Fomento al Desarrollo de la Acuicultura Familiar en los Municipios de Pobreza en El Salvador</a:t>
          </a:r>
          <a:endParaRPr lang="es-SV" sz="1600"/>
        </a:p>
      </dgm:t>
    </dgm:pt>
    <dgm:pt modelId="{99997E8C-D459-427B-AA0C-C3CFC8818888}" type="parTrans" cxnId="{67308818-A3EE-4600-80B6-E1929F312942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AD14FD67-F5F8-4F39-87E3-9E4FB1F1EBE0}" type="sibTrans" cxnId="{67308818-A3EE-4600-80B6-E1929F312942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F3DA00D9-30AA-4D5F-A873-57C70A1F5993}">
      <dgm:prSet custT="1"/>
      <dgm:spPr/>
      <dgm:t>
        <a:bodyPr/>
        <a:lstStyle/>
        <a:p>
          <a:pPr rtl="0"/>
          <a:r>
            <a:rPr lang="pt-BR" sz="1600" b="1" dirty="0"/>
            <a:t>Programa de Competitividad Territorial Rural (Amanecer Rural)</a:t>
          </a:r>
          <a:endParaRPr lang="es-SV" sz="1600" dirty="0"/>
        </a:p>
      </dgm:t>
    </dgm:pt>
    <dgm:pt modelId="{26EADCA5-F481-4532-882B-6BA50057F916}" type="parTrans" cxnId="{BAECCB88-80AE-472D-B153-545443FD0F8F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3DE18455-2F03-4E39-BDD1-B0781EC9712B}" type="sibTrans" cxnId="{BAECCB88-80AE-472D-B153-545443FD0F8F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0D420EAC-D08F-4764-8338-05E5A4B829C0}">
      <dgm:prSet custT="1"/>
      <dgm:spPr/>
      <dgm:t>
        <a:bodyPr/>
        <a:lstStyle/>
        <a:p>
          <a:pPr rtl="0"/>
          <a:r>
            <a:rPr lang="es-MX" sz="1600" b="1"/>
            <a:t>Proyecto de Apoyo a la Agricultura Familiar (PAAF)</a:t>
          </a:r>
          <a:endParaRPr lang="es-SV" sz="1600"/>
        </a:p>
      </dgm:t>
    </dgm:pt>
    <dgm:pt modelId="{880D1C98-B09A-41A2-8B66-5A28C2E7F519}" type="parTrans" cxnId="{8372D9EB-AB96-4CF2-A3B7-76E766C7B467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9E4F58F5-161E-4612-816E-08D5D44B50DC}" type="sibTrans" cxnId="{8372D9EB-AB96-4CF2-A3B7-76E766C7B467}">
      <dgm:prSet/>
      <dgm:spPr/>
      <dgm:t>
        <a:bodyPr/>
        <a:lstStyle/>
        <a:p>
          <a:endParaRPr lang="es-ES" sz="2000">
            <a:solidFill>
              <a:schemeClr val="bg2">
                <a:lumMod val="10000"/>
              </a:schemeClr>
            </a:solidFill>
          </a:endParaRPr>
        </a:p>
      </dgm:t>
    </dgm:pt>
    <dgm:pt modelId="{4947CE77-8B08-4E57-AEC9-A8027C5BE921}" type="pres">
      <dgm:prSet presAssocID="{F1C32FE9-4C71-4104-B0C9-5E0AD342A3A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882A5FD5-D91B-445F-B187-C0BEA6F36D20}" type="pres">
      <dgm:prSet presAssocID="{13DDC3C1-12A0-4B45-9A65-0D439AC1E00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6C9DD3F-50B7-483F-A695-48C2A590EBF4}" type="pres">
      <dgm:prSet presAssocID="{D5A8C52A-F1FF-41A7-B60A-1F1A2BA46779}" presName="sibTrans" presStyleCnt="0"/>
      <dgm:spPr/>
    </dgm:pt>
    <dgm:pt modelId="{60B355BF-8088-4FD1-B270-A243DCC9B1AA}" type="pres">
      <dgm:prSet presAssocID="{AE6D3FAA-79C9-4AE8-B61B-963AFFF3B97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3FAE802-2D6F-467A-8E03-4A0A60EB1560}" type="pres">
      <dgm:prSet presAssocID="{BB725B67-F106-469D-8478-3839B277F0C1}" presName="sibTrans" presStyleCnt="0"/>
      <dgm:spPr/>
    </dgm:pt>
    <dgm:pt modelId="{CD021587-71F3-4C20-A5BB-01202AD3B5D6}" type="pres">
      <dgm:prSet presAssocID="{135C5FC8-8EC9-482C-9E29-7657BABD70B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DCDC7F4-A57B-4B11-9328-EAB78568446F}" type="pres">
      <dgm:prSet presAssocID="{AD14FD67-F5F8-4F39-87E3-9E4FB1F1EBE0}" presName="sibTrans" presStyleCnt="0"/>
      <dgm:spPr/>
    </dgm:pt>
    <dgm:pt modelId="{3A05F2C6-B113-47A4-A4BA-7B4CB5D4B8A7}" type="pres">
      <dgm:prSet presAssocID="{F3DA00D9-30AA-4D5F-A873-57C70A1F599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57C63B8-D242-4F9A-B636-0AA1D867223D}" type="pres">
      <dgm:prSet presAssocID="{3DE18455-2F03-4E39-BDD1-B0781EC9712B}" presName="sibTrans" presStyleCnt="0"/>
      <dgm:spPr/>
    </dgm:pt>
    <dgm:pt modelId="{F7B89C17-A460-4DC6-A56A-73AEA65E1871}" type="pres">
      <dgm:prSet presAssocID="{0D420EAC-D08F-4764-8338-05E5A4B829C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230A526A-D63F-4DA6-88C7-56C42B1B4867}" type="presOf" srcId="{135C5FC8-8EC9-482C-9E29-7657BABD70B7}" destId="{CD021587-71F3-4C20-A5BB-01202AD3B5D6}" srcOrd="0" destOrd="0" presId="urn:microsoft.com/office/officeart/2005/8/layout/default"/>
    <dgm:cxn modelId="{BAECCB88-80AE-472D-B153-545443FD0F8F}" srcId="{F1C32FE9-4C71-4104-B0C9-5E0AD342A3A7}" destId="{F3DA00D9-30AA-4D5F-A873-57C70A1F5993}" srcOrd="3" destOrd="0" parTransId="{26EADCA5-F481-4532-882B-6BA50057F916}" sibTransId="{3DE18455-2F03-4E39-BDD1-B0781EC9712B}"/>
    <dgm:cxn modelId="{5EA57B61-2CD2-4394-B4B3-2543AC27DF21}" type="presOf" srcId="{AE6D3FAA-79C9-4AE8-B61B-963AFFF3B97C}" destId="{60B355BF-8088-4FD1-B270-A243DCC9B1AA}" srcOrd="0" destOrd="0" presId="urn:microsoft.com/office/officeart/2005/8/layout/default"/>
    <dgm:cxn modelId="{D21B84B0-F54A-4FA7-B46A-9D768FF654FB}" type="presOf" srcId="{F1C32FE9-4C71-4104-B0C9-5E0AD342A3A7}" destId="{4947CE77-8B08-4E57-AEC9-A8027C5BE921}" srcOrd="0" destOrd="0" presId="urn:microsoft.com/office/officeart/2005/8/layout/default"/>
    <dgm:cxn modelId="{ED3C9A32-E710-44F0-87EA-E6E05E8421AF}" type="presOf" srcId="{F3DA00D9-30AA-4D5F-A873-57C70A1F5993}" destId="{3A05F2C6-B113-47A4-A4BA-7B4CB5D4B8A7}" srcOrd="0" destOrd="0" presId="urn:microsoft.com/office/officeart/2005/8/layout/default"/>
    <dgm:cxn modelId="{67308818-A3EE-4600-80B6-E1929F312942}" srcId="{F1C32FE9-4C71-4104-B0C9-5E0AD342A3A7}" destId="{135C5FC8-8EC9-482C-9E29-7657BABD70B7}" srcOrd="2" destOrd="0" parTransId="{99997E8C-D459-427B-AA0C-C3CFC8818888}" sibTransId="{AD14FD67-F5F8-4F39-87E3-9E4FB1F1EBE0}"/>
    <dgm:cxn modelId="{8372D9EB-AB96-4CF2-A3B7-76E766C7B467}" srcId="{F1C32FE9-4C71-4104-B0C9-5E0AD342A3A7}" destId="{0D420EAC-D08F-4764-8338-05E5A4B829C0}" srcOrd="4" destOrd="0" parTransId="{880D1C98-B09A-41A2-8B66-5A28C2E7F519}" sibTransId="{9E4F58F5-161E-4612-816E-08D5D44B50DC}"/>
    <dgm:cxn modelId="{C5F00053-D0D4-4B52-A01A-4374C4C9263E}" type="presOf" srcId="{0D420EAC-D08F-4764-8338-05E5A4B829C0}" destId="{F7B89C17-A460-4DC6-A56A-73AEA65E1871}" srcOrd="0" destOrd="0" presId="urn:microsoft.com/office/officeart/2005/8/layout/default"/>
    <dgm:cxn modelId="{A3ACB796-FE13-4E51-BA41-C038CFA334D9}" srcId="{F1C32FE9-4C71-4104-B0C9-5E0AD342A3A7}" destId="{AE6D3FAA-79C9-4AE8-B61B-963AFFF3B97C}" srcOrd="1" destOrd="0" parTransId="{23349F4F-3871-4CAB-A910-98A63D83D1F0}" sibTransId="{BB725B67-F106-469D-8478-3839B277F0C1}"/>
    <dgm:cxn modelId="{37DB1B22-3B10-4442-8286-BECA64D6613B}" type="presOf" srcId="{13DDC3C1-12A0-4B45-9A65-0D439AC1E004}" destId="{882A5FD5-D91B-445F-B187-C0BEA6F36D20}" srcOrd="0" destOrd="0" presId="urn:microsoft.com/office/officeart/2005/8/layout/default"/>
    <dgm:cxn modelId="{9E1357EB-335D-4A82-A7E0-4F26F9BB7537}" srcId="{F1C32FE9-4C71-4104-B0C9-5E0AD342A3A7}" destId="{13DDC3C1-12A0-4B45-9A65-0D439AC1E004}" srcOrd="0" destOrd="0" parTransId="{07E0E0A8-3507-40B3-9FE2-8C3F81159367}" sibTransId="{D5A8C52A-F1FF-41A7-B60A-1F1A2BA46779}"/>
    <dgm:cxn modelId="{F87E0C0B-6F69-4C8A-82BF-9D44FEC9B6EB}" type="presParOf" srcId="{4947CE77-8B08-4E57-AEC9-A8027C5BE921}" destId="{882A5FD5-D91B-445F-B187-C0BEA6F36D20}" srcOrd="0" destOrd="0" presId="urn:microsoft.com/office/officeart/2005/8/layout/default"/>
    <dgm:cxn modelId="{8480741B-1CF9-41CE-A96C-5241D2E616E3}" type="presParOf" srcId="{4947CE77-8B08-4E57-AEC9-A8027C5BE921}" destId="{F6C9DD3F-50B7-483F-A695-48C2A590EBF4}" srcOrd="1" destOrd="0" presId="urn:microsoft.com/office/officeart/2005/8/layout/default"/>
    <dgm:cxn modelId="{47624A40-7063-4640-976A-9B27FF9760F7}" type="presParOf" srcId="{4947CE77-8B08-4E57-AEC9-A8027C5BE921}" destId="{60B355BF-8088-4FD1-B270-A243DCC9B1AA}" srcOrd="2" destOrd="0" presId="urn:microsoft.com/office/officeart/2005/8/layout/default"/>
    <dgm:cxn modelId="{E1AB6661-E62E-4415-A5D1-5FB987C31821}" type="presParOf" srcId="{4947CE77-8B08-4E57-AEC9-A8027C5BE921}" destId="{03FAE802-2D6F-467A-8E03-4A0A60EB1560}" srcOrd="3" destOrd="0" presId="urn:microsoft.com/office/officeart/2005/8/layout/default"/>
    <dgm:cxn modelId="{93B25ECC-718E-4B53-B9B4-9A5C37D7BDD8}" type="presParOf" srcId="{4947CE77-8B08-4E57-AEC9-A8027C5BE921}" destId="{CD021587-71F3-4C20-A5BB-01202AD3B5D6}" srcOrd="4" destOrd="0" presId="urn:microsoft.com/office/officeart/2005/8/layout/default"/>
    <dgm:cxn modelId="{1B8596AB-E790-4F0B-B34D-D9023C31D065}" type="presParOf" srcId="{4947CE77-8B08-4E57-AEC9-A8027C5BE921}" destId="{0DCDC7F4-A57B-4B11-9328-EAB78568446F}" srcOrd="5" destOrd="0" presId="urn:microsoft.com/office/officeart/2005/8/layout/default"/>
    <dgm:cxn modelId="{8AC1CC0C-D958-4DF5-8455-B6BD6B08DD31}" type="presParOf" srcId="{4947CE77-8B08-4E57-AEC9-A8027C5BE921}" destId="{3A05F2C6-B113-47A4-A4BA-7B4CB5D4B8A7}" srcOrd="6" destOrd="0" presId="urn:microsoft.com/office/officeart/2005/8/layout/default"/>
    <dgm:cxn modelId="{16654F97-6AAF-4BA9-A5D5-B0FF273A2FB7}" type="presParOf" srcId="{4947CE77-8B08-4E57-AEC9-A8027C5BE921}" destId="{E57C63B8-D242-4F9A-B636-0AA1D867223D}" srcOrd="7" destOrd="0" presId="urn:microsoft.com/office/officeart/2005/8/layout/default"/>
    <dgm:cxn modelId="{D8119E05-2533-46CD-9BCC-D24D10555407}" type="presParOf" srcId="{4947CE77-8B08-4E57-AEC9-A8027C5BE921}" destId="{F7B89C17-A460-4DC6-A56A-73AEA65E187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89680-1059-4B24-B109-76CFF9042AD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178FFD5-6902-4D72-8461-0BD2AC38F1F1}">
      <dgm:prSet/>
      <dgm:spPr/>
      <dgm:t>
        <a:bodyPr/>
        <a:lstStyle/>
        <a:p>
          <a:pPr rtl="0"/>
          <a:r>
            <a:rPr lang="es-MX" b="1" dirty="0"/>
            <a:t>Mejorar la calidad  para docentes de educación básica y media en servicio del sector público</a:t>
          </a:r>
          <a:endParaRPr lang="es-SV" dirty="0"/>
        </a:p>
      </dgm:t>
    </dgm:pt>
    <dgm:pt modelId="{F7D8F966-3E8C-4A4C-9CBF-AB754C00948F}" type="parTrans" cxnId="{29A5DCC4-512D-4784-982D-F257A05EB6D2}">
      <dgm:prSet/>
      <dgm:spPr/>
      <dgm:t>
        <a:bodyPr/>
        <a:lstStyle/>
        <a:p>
          <a:endParaRPr lang="es-ES"/>
        </a:p>
      </dgm:t>
    </dgm:pt>
    <dgm:pt modelId="{8B9E7618-1896-474D-AF9D-DFD41F814C2A}" type="sibTrans" cxnId="{29A5DCC4-512D-4784-982D-F257A05EB6D2}">
      <dgm:prSet/>
      <dgm:spPr/>
      <dgm:t>
        <a:bodyPr/>
        <a:lstStyle/>
        <a:p>
          <a:endParaRPr lang="es-ES"/>
        </a:p>
      </dgm:t>
    </dgm:pt>
    <dgm:pt modelId="{02D34C09-7E1E-448E-9924-4D44264C3744}">
      <dgm:prSet/>
      <dgm:spPr/>
      <dgm:t>
        <a:bodyPr/>
        <a:lstStyle/>
        <a:p>
          <a:pPr rtl="0"/>
          <a:r>
            <a:rPr lang="es-MX" b="1" dirty="0" smtClean="0"/>
            <a:t>Impulsar </a:t>
          </a:r>
          <a:r>
            <a:rPr lang="es-MX" b="1" dirty="0"/>
            <a:t>el modelo de Escuelas Inclusivas de Tiempo Pleno</a:t>
          </a:r>
          <a:endParaRPr lang="es-SV" dirty="0"/>
        </a:p>
      </dgm:t>
    </dgm:pt>
    <dgm:pt modelId="{3D8E44CA-9003-4956-A106-86979EFFCA11}" type="parTrans" cxnId="{D4D6DE16-54CD-4BFE-A185-7D1AE17DB57F}">
      <dgm:prSet/>
      <dgm:spPr/>
      <dgm:t>
        <a:bodyPr/>
        <a:lstStyle/>
        <a:p>
          <a:endParaRPr lang="es-ES"/>
        </a:p>
      </dgm:t>
    </dgm:pt>
    <dgm:pt modelId="{A0CA8DD6-8A92-410F-8A47-E69FC337D2B4}" type="sibTrans" cxnId="{D4D6DE16-54CD-4BFE-A185-7D1AE17DB57F}">
      <dgm:prSet/>
      <dgm:spPr/>
      <dgm:t>
        <a:bodyPr/>
        <a:lstStyle/>
        <a:p>
          <a:endParaRPr lang="es-ES"/>
        </a:p>
      </dgm:t>
    </dgm:pt>
    <dgm:pt modelId="{32B8E349-8B35-41B0-90BF-1AF19F3C1D3B}">
      <dgm:prSet/>
      <dgm:spPr/>
      <dgm:t>
        <a:bodyPr/>
        <a:lstStyle/>
        <a:p>
          <a:pPr rtl="0"/>
          <a:r>
            <a:rPr lang="es-ES_tradnl" b="1" dirty="0" smtClean="0"/>
            <a:t>Proyecto de Mejoramiento de la Calidad de la Educación</a:t>
          </a:r>
          <a:r>
            <a:rPr lang="es-ES_tradnl" dirty="0" smtClean="0"/>
            <a:t> </a:t>
          </a:r>
          <a:endParaRPr lang="es-SV" dirty="0"/>
        </a:p>
      </dgm:t>
    </dgm:pt>
    <dgm:pt modelId="{B4A2311C-280B-4D8D-BDC8-24416040B133}" type="parTrans" cxnId="{7686ECF7-0FC8-4EDC-81AF-0419F663DE1E}">
      <dgm:prSet/>
      <dgm:spPr/>
      <dgm:t>
        <a:bodyPr/>
        <a:lstStyle/>
        <a:p>
          <a:endParaRPr lang="es-ES"/>
        </a:p>
      </dgm:t>
    </dgm:pt>
    <dgm:pt modelId="{A42617EC-704F-4C83-B6AA-AA4F5B4C477E}" type="sibTrans" cxnId="{7686ECF7-0FC8-4EDC-81AF-0419F663DE1E}">
      <dgm:prSet/>
      <dgm:spPr/>
      <dgm:t>
        <a:bodyPr/>
        <a:lstStyle/>
        <a:p>
          <a:endParaRPr lang="es-ES"/>
        </a:p>
      </dgm:t>
    </dgm:pt>
    <dgm:pt modelId="{0B59F82B-A4C2-4252-A710-7D66C0E8002F}">
      <dgm:prSet/>
      <dgm:spPr/>
      <dgm:t>
        <a:bodyPr/>
        <a:lstStyle/>
        <a:p>
          <a:pPr rtl="0"/>
          <a:r>
            <a:rPr lang="es-ES_tradnl" b="1" dirty="0" smtClean="0"/>
            <a:t>Elaboración del Plan Maestro de la zona Occidental</a:t>
          </a:r>
          <a:endParaRPr lang="es-SV" b="1" dirty="0"/>
        </a:p>
      </dgm:t>
    </dgm:pt>
    <dgm:pt modelId="{9A5A1150-2573-446E-891F-C700356180BE}" type="parTrans" cxnId="{508CD31F-EC8F-4FB6-8B7A-6CBF713C87C5}">
      <dgm:prSet/>
      <dgm:spPr/>
      <dgm:t>
        <a:bodyPr/>
        <a:lstStyle/>
        <a:p>
          <a:endParaRPr lang="es-SV"/>
        </a:p>
      </dgm:t>
    </dgm:pt>
    <dgm:pt modelId="{DB7A8F13-E0E9-4F84-99EC-E284055B55C1}" type="sibTrans" cxnId="{508CD31F-EC8F-4FB6-8B7A-6CBF713C87C5}">
      <dgm:prSet/>
      <dgm:spPr/>
      <dgm:t>
        <a:bodyPr/>
        <a:lstStyle/>
        <a:p>
          <a:endParaRPr lang="es-SV"/>
        </a:p>
      </dgm:t>
    </dgm:pt>
    <dgm:pt modelId="{83073E20-D421-4B84-AEB2-1605CC0E499F}" type="pres">
      <dgm:prSet presAssocID="{5D589680-1059-4B24-B109-76CFF9042AD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SV"/>
        </a:p>
      </dgm:t>
    </dgm:pt>
    <dgm:pt modelId="{41C1F896-CC40-4C63-9C57-6743C8F39546}" type="pres">
      <dgm:prSet presAssocID="{5D589680-1059-4B24-B109-76CFF9042ADF}" presName="pyramid" presStyleLbl="node1" presStyleIdx="0" presStyleCnt="1"/>
      <dgm:spPr/>
    </dgm:pt>
    <dgm:pt modelId="{D549C9BE-4266-480B-BEF2-EE06F5309E6F}" type="pres">
      <dgm:prSet presAssocID="{5D589680-1059-4B24-B109-76CFF9042ADF}" presName="theList" presStyleCnt="0"/>
      <dgm:spPr/>
    </dgm:pt>
    <dgm:pt modelId="{7982FA87-1532-4AA1-BBDB-9BE0C0386A78}" type="pres">
      <dgm:prSet presAssocID="{3178FFD5-6902-4D72-8461-0BD2AC38F1F1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5C36E70-3E84-4399-81B5-5680830EEFBE}" type="pres">
      <dgm:prSet presAssocID="{3178FFD5-6902-4D72-8461-0BD2AC38F1F1}" presName="aSpace" presStyleCnt="0"/>
      <dgm:spPr/>
    </dgm:pt>
    <dgm:pt modelId="{18D0C5B1-F476-441E-A775-F0F2BAB14803}" type="pres">
      <dgm:prSet presAssocID="{02D34C09-7E1E-448E-9924-4D44264C3744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F1F7F6A-24AC-44B1-94D2-987182397EFD}" type="pres">
      <dgm:prSet presAssocID="{02D34C09-7E1E-448E-9924-4D44264C3744}" presName="aSpace" presStyleCnt="0"/>
      <dgm:spPr/>
    </dgm:pt>
    <dgm:pt modelId="{1C5DE61E-4590-47D8-A697-2E9599936314}" type="pres">
      <dgm:prSet presAssocID="{32B8E349-8B35-41B0-90BF-1AF19F3C1D3B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8044D00-1948-47FC-A4D8-5B1040ECD458}" type="pres">
      <dgm:prSet presAssocID="{32B8E349-8B35-41B0-90BF-1AF19F3C1D3B}" presName="aSpace" presStyleCnt="0"/>
      <dgm:spPr/>
    </dgm:pt>
    <dgm:pt modelId="{A43CDB74-9ED0-479F-A9C1-3F5B5180B38E}" type="pres">
      <dgm:prSet presAssocID="{0B59F82B-A4C2-4252-A710-7D66C0E8002F}" presName="aNode" presStyleLbl="fgAcc1" presStyleIdx="3" presStyleCnt="4" custLinFactNeighborX="397" custLinFactNeighborY="-24998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AFCD5C7-7F33-4C1D-976A-A17BA23F2563}" type="pres">
      <dgm:prSet presAssocID="{0B59F82B-A4C2-4252-A710-7D66C0E8002F}" presName="aSpace" presStyleCnt="0"/>
      <dgm:spPr/>
    </dgm:pt>
  </dgm:ptLst>
  <dgm:cxnLst>
    <dgm:cxn modelId="{D4D6DE16-54CD-4BFE-A185-7D1AE17DB57F}" srcId="{5D589680-1059-4B24-B109-76CFF9042ADF}" destId="{02D34C09-7E1E-448E-9924-4D44264C3744}" srcOrd="1" destOrd="0" parTransId="{3D8E44CA-9003-4956-A106-86979EFFCA11}" sibTransId="{A0CA8DD6-8A92-410F-8A47-E69FC337D2B4}"/>
    <dgm:cxn modelId="{29A5DCC4-512D-4784-982D-F257A05EB6D2}" srcId="{5D589680-1059-4B24-B109-76CFF9042ADF}" destId="{3178FFD5-6902-4D72-8461-0BD2AC38F1F1}" srcOrd="0" destOrd="0" parTransId="{F7D8F966-3E8C-4A4C-9CBF-AB754C00948F}" sibTransId="{8B9E7618-1896-474D-AF9D-DFD41F814C2A}"/>
    <dgm:cxn modelId="{82AC0A97-1AA2-45D5-B516-B1D422886D5C}" type="presOf" srcId="{5D589680-1059-4B24-B109-76CFF9042ADF}" destId="{83073E20-D421-4B84-AEB2-1605CC0E499F}" srcOrd="0" destOrd="0" presId="urn:microsoft.com/office/officeart/2005/8/layout/pyramid2"/>
    <dgm:cxn modelId="{EA4B11F1-DEB2-496D-8620-6FAEB1A8C52B}" type="presOf" srcId="{02D34C09-7E1E-448E-9924-4D44264C3744}" destId="{18D0C5B1-F476-441E-A775-F0F2BAB14803}" srcOrd="0" destOrd="0" presId="urn:microsoft.com/office/officeart/2005/8/layout/pyramid2"/>
    <dgm:cxn modelId="{508CD31F-EC8F-4FB6-8B7A-6CBF713C87C5}" srcId="{5D589680-1059-4B24-B109-76CFF9042ADF}" destId="{0B59F82B-A4C2-4252-A710-7D66C0E8002F}" srcOrd="3" destOrd="0" parTransId="{9A5A1150-2573-446E-891F-C700356180BE}" sibTransId="{DB7A8F13-E0E9-4F84-99EC-E284055B55C1}"/>
    <dgm:cxn modelId="{7686ECF7-0FC8-4EDC-81AF-0419F663DE1E}" srcId="{5D589680-1059-4B24-B109-76CFF9042ADF}" destId="{32B8E349-8B35-41B0-90BF-1AF19F3C1D3B}" srcOrd="2" destOrd="0" parTransId="{B4A2311C-280B-4D8D-BDC8-24416040B133}" sibTransId="{A42617EC-704F-4C83-B6AA-AA4F5B4C477E}"/>
    <dgm:cxn modelId="{7F2B2277-0C87-4A29-8713-911FD02FDF50}" type="presOf" srcId="{0B59F82B-A4C2-4252-A710-7D66C0E8002F}" destId="{A43CDB74-9ED0-479F-A9C1-3F5B5180B38E}" srcOrd="0" destOrd="0" presId="urn:microsoft.com/office/officeart/2005/8/layout/pyramid2"/>
    <dgm:cxn modelId="{168DFC13-DB97-4905-B884-D5B8C29BE336}" type="presOf" srcId="{32B8E349-8B35-41B0-90BF-1AF19F3C1D3B}" destId="{1C5DE61E-4590-47D8-A697-2E9599936314}" srcOrd="0" destOrd="0" presId="urn:microsoft.com/office/officeart/2005/8/layout/pyramid2"/>
    <dgm:cxn modelId="{BE28B586-34E4-4E8F-8574-D37334784BA0}" type="presOf" srcId="{3178FFD5-6902-4D72-8461-0BD2AC38F1F1}" destId="{7982FA87-1532-4AA1-BBDB-9BE0C0386A78}" srcOrd="0" destOrd="0" presId="urn:microsoft.com/office/officeart/2005/8/layout/pyramid2"/>
    <dgm:cxn modelId="{EDE546FA-EA2D-4433-91AC-3E47835B7A63}" type="presParOf" srcId="{83073E20-D421-4B84-AEB2-1605CC0E499F}" destId="{41C1F896-CC40-4C63-9C57-6743C8F39546}" srcOrd="0" destOrd="0" presId="urn:microsoft.com/office/officeart/2005/8/layout/pyramid2"/>
    <dgm:cxn modelId="{76245A6B-25B6-4952-8C35-099EE6CE6D30}" type="presParOf" srcId="{83073E20-D421-4B84-AEB2-1605CC0E499F}" destId="{D549C9BE-4266-480B-BEF2-EE06F5309E6F}" srcOrd="1" destOrd="0" presId="urn:microsoft.com/office/officeart/2005/8/layout/pyramid2"/>
    <dgm:cxn modelId="{50491D85-E70D-4CBD-BC66-F0CFAB917F11}" type="presParOf" srcId="{D549C9BE-4266-480B-BEF2-EE06F5309E6F}" destId="{7982FA87-1532-4AA1-BBDB-9BE0C0386A78}" srcOrd="0" destOrd="0" presId="urn:microsoft.com/office/officeart/2005/8/layout/pyramid2"/>
    <dgm:cxn modelId="{930B3F6C-E68C-476A-B1EE-87FBD941E1CD}" type="presParOf" srcId="{D549C9BE-4266-480B-BEF2-EE06F5309E6F}" destId="{A5C36E70-3E84-4399-81B5-5680830EEFBE}" srcOrd="1" destOrd="0" presId="urn:microsoft.com/office/officeart/2005/8/layout/pyramid2"/>
    <dgm:cxn modelId="{31721F87-1042-4871-8270-21998636C358}" type="presParOf" srcId="{D549C9BE-4266-480B-BEF2-EE06F5309E6F}" destId="{18D0C5B1-F476-441E-A775-F0F2BAB14803}" srcOrd="2" destOrd="0" presId="urn:microsoft.com/office/officeart/2005/8/layout/pyramid2"/>
    <dgm:cxn modelId="{A92F96EC-6B25-4C04-8076-AFF030900EAF}" type="presParOf" srcId="{D549C9BE-4266-480B-BEF2-EE06F5309E6F}" destId="{FF1F7F6A-24AC-44B1-94D2-987182397EFD}" srcOrd="3" destOrd="0" presId="urn:microsoft.com/office/officeart/2005/8/layout/pyramid2"/>
    <dgm:cxn modelId="{15F0019C-0C5C-41DC-A1AB-5C850407AFEF}" type="presParOf" srcId="{D549C9BE-4266-480B-BEF2-EE06F5309E6F}" destId="{1C5DE61E-4590-47D8-A697-2E9599936314}" srcOrd="4" destOrd="0" presId="urn:microsoft.com/office/officeart/2005/8/layout/pyramid2"/>
    <dgm:cxn modelId="{6E78A20B-34B5-4FE0-BDD6-66AF3AF4F9CF}" type="presParOf" srcId="{D549C9BE-4266-480B-BEF2-EE06F5309E6F}" destId="{68044D00-1948-47FC-A4D8-5B1040ECD458}" srcOrd="5" destOrd="0" presId="urn:microsoft.com/office/officeart/2005/8/layout/pyramid2"/>
    <dgm:cxn modelId="{9C284E6E-997F-4D0D-8D72-35C2711A48C7}" type="presParOf" srcId="{D549C9BE-4266-480B-BEF2-EE06F5309E6F}" destId="{A43CDB74-9ED0-479F-A9C1-3F5B5180B38E}" srcOrd="6" destOrd="0" presId="urn:microsoft.com/office/officeart/2005/8/layout/pyramid2"/>
    <dgm:cxn modelId="{E424110F-330F-4699-B7B5-98881189D956}" type="presParOf" srcId="{D549C9BE-4266-480B-BEF2-EE06F5309E6F}" destId="{2AFCD5C7-7F33-4C1D-976A-A17BA23F256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589680-1059-4B24-B109-76CFF9042AD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178FFD5-6902-4D72-8461-0BD2AC38F1F1}">
      <dgm:prSet custT="1"/>
      <dgm:spPr/>
      <dgm:t>
        <a:bodyPr/>
        <a:lstStyle/>
        <a:p>
          <a:pPr rtl="0"/>
          <a:r>
            <a:rPr lang="es-ES_tradnl" sz="2000" b="1" dirty="0" smtClean="0"/>
            <a:t>Conformación del Consejo Departamental de Seguridad Alimentaria y Nutricional (CODESAN)</a:t>
          </a:r>
          <a:endParaRPr lang="es-SV" sz="2000" b="1" dirty="0"/>
        </a:p>
      </dgm:t>
    </dgm:pt>
    <dgm:pt modelId="{F7D8F966-3E8C-4A4C-9CBF-AB754C00948F}" type="parTrans" cxnId="{29A5DCC4-512D-4784-982D-F257A05EB6D2}">
      <dgm:prSet/>
      <dgm:spPr/>
      <dgm:t>
        <a:bodyPr/>
        <a:lstStyle/>
        <a:p>
          <a:endParaRPr lang="es-ES"/>
        </a:p>
      </dgm:t>
    </dgm:pt>
    <dgm:pt modelId="{8B9E7618-1896-474D-AF9D-DFD41F814C2A}" type="sibTrans" cxnId="{29A5DCC4-512D-4784-982D-F257A05EB6D2}">
      <dgm:prSet/>
      <dgm:spPr/>
      <dgm:t>
        <a:bodyPr/>
        <a:lstStyle/>
        <a:p>
          <a:endParaRPr lang="es-ES"/>
        </a:p>
      </dgm:t>
    </dgm:pt>
    <dgm:pt modelId="{02D34C09-7E1E-448E-9924-4D44264C3744}">
      <dgm:prSet custT="1"/>
      <dgm:spPr/>
      <dgm:t>
        <a:bodyPr/>
        <a:lstStyle/>
        <a:p>
          <a:pPr rtl="0"/>
          <a:r>
            <a:rPr lang="es-ES_tradnl" sz="2000" b="1" dirty="0" smtClean="0"/>
            <a:t>Salas de extracción de leche materna</a:t>
          </a:r>
          <a:endParaRPr lang="es-SV" sz="2000" b="1" dirty="0"/>
        </a:p>
      </dgm:t>
    </dgm:pt>
    <dgm:pt modelId="{3D8E44CA-9003-4956-A106-86979EFFCA11}" type="parTrans" cxnId="{D4D6DE16-54CD-4BFE-A185-7D1AE17DB57F}">
      <dgm:prSet/>
      <dgm:spPr/>
      <dgm:t>
        <a:bodyPr/>
        <a:lstStyle/>
        <a:p>
          <a:endParaRPr lang="es-ES"/>
        </a:p>
      </dgm:t>
    </dgm:pt>
    <dgm:pt modelId="{A0CA8DD6-8A92-410F-8A47-E69FC337D2B4}" type="sibTrans" cxnId="{D4D6DE16-54CD-4BFE-A185-7D1AE17DB57F}">
      <dgm:prSet/>
      <dgm:spPr/>
      <dgm:t>
        <a:bodyPr/>
        <a:lstStyle/>
        <a:p>
          <a:endParaRPr lang="es-ES"/>
        </a:p>
      </dgm:t>
    </dgm:pt>
    <dgm:pt modelId="{32B8E349-8B35-41B0-90BF-1AF19F3C1D3B}">
      <dgm:prSet custT="1"/>
      <dgm:spPr/>
      <dgm:t>
        <a:bodyPr/>
        <a:lstStyle/>
        <a:p>
          <a:pPr rtl="0"/>
          <a:r>
            <a:rPr lang="es-ES_tradnl" sz="2400" dirty="0" smtClean="0"/>
            <a:t> </a:t>
          </a:r>
          <a:r>
            <a:rPr lang="es-ES_tradnl" sz="2000" b="1" dirty="0" smtClean="0"/>
            <a:t>Gestión del tiempo y la demanda </a:t>
          </a:r>
          <a:endParaRPr lang="es-SV" sz="2000" b="1" dirty="0"/>
        </a:p>
      </dgm:t>
    </dgm:pt>
    <dgm:pt modelId="{B4A2311C-280B-4D8D-BDC8-24416040B133}" type="parTrans" cxnId="{7686ECF7-0FC8-4EDC-81AF-0419F663DE1E}">
      <dgm:prSet/>
      <dgm:spPr/>
      <dgm:t>
        <a:bodyPr/>
        <a:lstStyle/>
        <a:p>
          <a:endParaRPr lang="es-ES"/>
        </a:p>
      </dgm:t>
    </dgm:pt>
    <dgm:pt modelId="{A42617EC-704F-4C83-B6AA-AA4F5B4C477E}" type="sibTrans" cxnId="{7686ECF7-0FC8-4EDC-81AF-0419F663DE1E}">
      <dgm:prSet/>
      <dgm:spPr/>
      <dgm:t>
        <a:bodyPr/>
        <a:lstStyle/>
        <a:p>
          <a:endParaRPr lang="es-ES"/>
        </a:p>
      </dgm:t>
    </dgm:pt>
    <dgm:pt modelId="{05F97CB9-A34E-42A4-9F96-943828E9813F}">
      <dgm:prSet custT="1"/>
      <dgm:spPr/>
      <dgm:t>
        <a:bodyPr/>
        <a:lstStyle/>
        <a:p>
          <a:pPr rtl="0"/>
          <a:r>
            <a:rPr lang="es-ES_tradnl" sz="2000" b="1" dirty="0" smtClean="0"/>
            <a:t>Equipo Móvil de atención odontológica  </a:t>
          </a:r>
          <a:endParaRPr lang="es-SV" sz="2000" b="1" dirty="0"/>
        </a:p>
      </dgm:t>
    </dgm:pt>
    <dgm:pt modelId="{1E82956F-2264-43F7-AF82-9A7840A3F754}" type="parTrans" cxnId="{3F6C6F18-F595-40F2-83F2-20BF8870B021}">
      <dgm:prSet/>
      <dgm:spPr/>
      <dgm:t>
        <a:bodyPr/>
        <a:lstStyle/>
        <a:p>
          <a:endParaRPr lang="es-SV"/>
        </a:p>
      </dgm:t>
    </dgm:pt>
    <dgm:pt modelId="{D67D3CA9-D6F5-4580-8757-B5F030A83DE2}" type="sibTrans" cxnId="{3F6C6F18-F595-40F2-83F2-20BF8870B021}">
      <dgm:prSet/>
      <dgm:spPr/>
      <dgm:t>
        <a:bodyPr/>
        <a:lstStyle/>
        <a:p>
          <a:endParaRPr lang="es-SV"/>
        </a:p>
      </dgm:t>
    </dgm:pt>
    <dgm:pt modelId="{83073E20-D421-4B84-AEB2-1605CC0E499F}" type="pres">
      <dgm:prSet presAssocID="{5D589680-1059-4B24-B109-76CFF9042AD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SV"/>
        </a:p>
      </dgm:t>
    </dgm:pt>
    <dgm:pt modelId="{41C1F896-CC40-4C63-9C57-6743C8F39546}" type="pres">
      <dgm:prSet presAssocID="{5D589680-1059-4B24-B109-76CFF9042ADF}" presName="pyramid" presStyleLbl="node1" presStyleIdx="0" presStyleCnt="1"/>
      <dgm:spPr/>
    </dgm:pt>
    <dgm:pt modelId="{D549C9BE-4266-480B-BEF2-EE06F5309E6F}" type="pres">
      <dgm:prSet presAssocID="{5D589680-1059-4B24-B109-76CFF9042ADF}" presName="theList" presStyleCnt="0"/>
      <dgm:spPr/>
    </dgm:pt>
    <dgm:pt modelId="{7982FA87-1532-4AA1-BBDB-9BE0C0386A78}" type="pres">
      <dgm:prSet presAssocID="{3178FFD5-6902-4D72-8461-0BD2AC38F1F1}" presName="aNode" presStyleLbl="fgAcc1" presStyleIdx="0" presStyleCnt="4" custScaleX="173173" custScaleY="150261" custLinFactY="-15273" custLinFactNeighborX="2445" custLinFactNeighborY="-10000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5C36E70-3E84-4399-81B5-5680830EEFBE}" type="pres">
      <dgm:prSet presAssocID="{3178FFD5-6902-4D72-8461-0BD2AC38F1F1}" presName="aSpace" presStyleCnt="0"/>
      <dgm:spPr/>
    </dgm:pt>
    <dgm:pt modelId="{18D0C5B1-F476-441E-A775-F0F2BAB14803}" type="pres">
      <dgm:prSet presAssocID="{02D34C09-7E1E-448E-9924-4D44264C3744}" presName="aNode" presStyleLbl="fgAcc1" presStyleIdx="1" presStyleCnt="4" custLinFactY="-10114" custLinFactNeighborX="1318" custLinFactNeighborY="-10000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F1F7F6A-24AC-44B1-94D2-987182397EFD}" type="pres">
      <dgm:prSet presAssocID="{02D34C09-7E1E-448E-9924-4D44264C3744}" presName="aSpace" presStyleCnt="0"/>
      <dgm:spPr/>
    </dgm:pt>
    <dgm:pt modelId="{1C5DE61E-4590-47D8-A697-2E9599936314}" type="pres">
      <dgm:prSet presAssocID="{32B8E349-8B35-41B0-90BF-1AF19F3C1D3B}" presName="aNode" presStyleLbl="fgAcc1" presStyleIdx="2" presStyleCnt="4" custLinFactY="-6852" custLinFactNeighborX="1318" custLinFactNeighborY="-10000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8044D00-1948-47FC-A4D8-5B1040ECD458}" type="pres">
      <dgm:prSet presAssocID="{32B8E349-8B35-41B0-90BF-1AF19F3C1D3B}" presName="aSpace" presStyleCnt="0"/>
      <dgm:spPr/>
    </dgm:pt>
    <dgm:pt modelId="{F572A587-9F00-4A9E-B454-1FCF637E74F6}" type="pres">
      <dgm:prSet presAssocID="{05F97CB9-A34E-42A4-9F96-943828E9813F}" presName="aNode" presStyleLbl="fgAcc1" presStyleIdx="3" presStyleCnt="4" custLinFactY="-6852" custLinFactNeighborX="1318" custLinFactNeighborY="-10000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7B3660F-6DF3-4249-BEA3-E34A14F25DE6}" type="pres">
      <dgm:prSet presAssocID="{05F97CB9-A34E-42A4-9F96-943828E9813F}" presName="aSpace" presStyleCnt="0"/>
      <dgm:spPr/>
    </dgm:pt>
  </dgm:ptLst>
  <dgm:cxnLst>
    <dgm:cxn modelId="{29A5DCC4-512D-4784-982D-F257A05EB6D2}" srcId="{5D589680-1059-4B24-B109-76CFF9042ADF}" destId="{3178FFD5-6902-4D72-8461-0BD2AC38F1F1}" srcOrd="0" destOrd="0" parTransId="{F7D8F966-3E8C-4A4C-9CBF-AB754C00948F}" sibTransId="{8B9E7618-1896-474D-AF9D-DFD41F814C2A}"/>
    <dgm:cxn modelId="{2FBC4B7E-9E32-49B9-90B6-447041F7ADE8}" type="presOf" srcId="{5D589680-1059-4B24-B109-76CFF9042ADF}" destId="{83073E20-D421-4B84-AEB2-1605CC0E499F}" srcOrd="0" destOrd="0" presId="urn:microsoft.com/office/officeart/2005/8/layout/pyramid2"/>
    <dgm:cxn modelId="{2FC60E07-9F46-4E64-8A6F-6CE8AA0CC525}" type="presOf" srcId="{02D34C09-7E1E-448E-9924-4D44264C3744}" destId="{18D0C5B1-F476-441E-A775-F0F2BAB14803}" srcOrd="0" destOrd="0" presId="urn:microsoft.com/office/officeart/2005/8/layout/pyramid2"/>
    <dgm:cxn modelId="{88502B31-6593-4FC0-9468-10ED7FC03747}" type="presOf" srcId="{3178FFD5-6902-4D72-8461-0BD2AC38F1F1}" destId="{7982FA87-1532-4AA1-BBDB-9BE0C0386A78}" srcOrd="0" destOrd="0" presId="urn:microsoft.com/office/officeart/2005/8/layout/pyramid2"/>
    <dgm:cxn modelId="{7686ECF7-0FC8-4EDC-81AF-0419F663DE1E}" srcId="{5D589680-1059-4B24-B109-76CFF9042ADF}" destId="{32B8E349-8B35-41B0-90BF-1AF19F3C1D3B}" srcOrd="2" destOrd="0" parTransId="{B4A2311C-280B-4D8D-BDC8-24416040B133}" sibTransId="{A42617EC-704F-4C83-B6AA-AA4F5B4C477E}"/>
    <dgm:cxn modelId="{C1B5706E-0AED-400A-80EE-8BAA663FF347}" type="presOf" srcId="{32B8E349-8B35-41B0-90BF-1AF19F3C1D3B}" destId="{1C5DE61E-4590-47D8-A697-2E9599936314}" srcOrd="0" destOrd="0" presId="urn:microsoft.com/office/officeart/2005/8/layout/pyramid2"/>
    <dgm:cxn modelId="{D4D6DE16-54CD-4BFE-A185-7D1AE17DB57F}" srcId="{5D589680-1059-4B24-B109-76CFF9042ADF}" destId="{02D34C09-7E1E-448E-9924-4D44264C3744}" srcOrd="1" destOrd="0" parTransId="{3D8E44CA-9003-4956-A106-86979EFFCA11}" sibTransId="{A0CA8DD6-8A92-410F-8A47-E69FC337D2B4}"/>
    <dgm:cxn modelId="{3F6C6F18-F595-40F2-83F2-20BF8870B021}" srcId="{5D589680-1059-4B24-B109-76CFF9042ADF}" destId="{05F97CB9-A34E-42A4-9F96-943828E9813F}" srcOrd="3" destOrd="0" parTransId="{1E82956F-2264-43F7-AF82-9A7840A3F754}" sibTransId="{D67D3CA9-D6F5-4580-8757-B5F030A83DE2}"/>
    <dgm:cxn modelId="{E26D5371-75DA-4B2F-B00F-AF6065CC295D}" type="presOf" srcId="{05F97CB9-A34E-42A4-9F96-943828E9813F}" destId="{F572A587-9F00-4A9E-B454-1FCF637E74F6}" srcOrd="0" destOrd="0" presId="urn:microsoft.com/office/officeart/2005/8/layout/pyramid2"/>
    <dgm:cxn modelId="{10DC4459-0F37-4C92-83A0-F5EF61B2DF42}" type="presParOf" srcId="{83073E20-D421-4B84-AEB2-1605CC0E499F}" destId="{41C1F896-CC40-4C63-9C57-6743C8F39546}" srcOrd="0" destOrd="0" presId="urn:microsoft.com/office/officeart/2005/8/layout/pyramid2"/>
    <dgm:cxn modelId="{16D12176-E1B9-45BC-823F-51C5570346CC}" type="presParOf" srcId="{83073E20-D421-4B84-AEB2-1605CC0E499F}" destId="{D549C9BE-4266-480B-BEF2-EE06F5309E6F}" srcOrd="1" destOrd="0" presId="urn:microsoft.com/office/officeart/2005/8/layout/pyramid2"/>
    <dgm:cxn modelId="{303523B3-F164-44D8-AB88-3002A584D8D3}" type="presParOf" srcId="{D549C9BE-4266-480B-BEF2-EE06F5309E6F}" destId="{7982FA87-1532-4AA1-BBDB-9BE0C0386A78}" srcOrd="0" destOrd="0" presId="urn:microsoft.com/office/officeart/2005/8/layout/pyramid2"/>
    <dgm:cxn modelId="{2D4B5A28-06C5-4736-B97B-BB0C12F0BD68}" type="presParOf" srcId="{D549C9BE-4266-480B-BEF2-EE06F5309E6F}" destId="{A5C36E70-3E84-4399-81B5-5680830EEFBE}" srcOrd="1" destOrd="0" presId="urn:microsoft.com/office/officeart/2005/8/layout/pyramid2"/>
    <dgm:cxn modelId="{A5DD0591-7907-4AF4-9D11-97E288078D1A}" type="presParOf" srcId="{D549C9BE-4266-480B-BEF2-EE06F5309E6F}" destId="{18D0C5B1-F476-441E-A775-F0F2BAB14803}" srcOrd="2" destOrd="0" presId="urn:microsoft.com/office/officeart/2005/8/layout/pyramid2"/>
    <dgm:cxn modelId="{136CE7C5-F333-409B-8A67-DB0FACB62156}" type="presParOf" srcId="{D549C9BE-4266-480B-BEF2-EE06F5309E6F}" destId="{FF1F7F6A-24AC-44B1-94D2-987182397EFD}" srcOrd="3" destOrd="0" presId="urn:microsoft.com/office/officeart/2005/8/layout/pyramid2"/>
    <dgm:cxn modelId="{596221F1-B006-4434-80EF-355033026598}" type="presParOf" srcId="{D549C9BE-4266-480B-BEF2-EE06F5309E6F}" destId="{1C5DE61E-4590-47D8-A697-2E9599936314}" srcOrd="4" destOrd="0" presId="urn:microsoft.com/office/officeart/2005/8/layout/pyramid2"/>
    <dgm:cxn modelId="{4682A4AF-25AF-475E-A94E-85C1FF8597D3}" type="presParOf" srcId="{D549C9BE-4266-480B-BEF2-EE06F5309E6F}" destId="{68044D00-1948-47FC-A4D8-5B1040ECD458}" srcOrd="5" destOrd="0" presId="urn:microsoft.com/office/officeart/2005/8/layout/pyramid2"/>
    <dgm:cxn modelId="{3F632BA7-F60B-44D6-B509-2F9AAE9D0902}" type="presParOf" srcId="{D549C9BE-4266-480B-BEF2-EE06F5309E6F}" destId="{F572A587-9F00-4A9E-B454-1FCF637E74F6}" srcOrd="6" destOrd="0" presId="urn:microsoft.com/office/officeart/2005/8/layout/pyramid2"/>
    <dgm:cxn modelId="{6C2FE237-94D9-405B-ACE3-C5C5CDD01D4D}" type="presParOf" srcId="{D549C9BE-4266-480B-BEF2-EE06F5309E6F}" destId="{D7B3660F-6DF3-4249-BEA3-E34A14F25DE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A5FD5-D91B-445F-B187-C0BEA6F36D20}">
      <dsp:nvSpPr>
        <dsp:cNvPr id="0" name=""/>
        <dsp:cNvSpPr/>
      </dsp:nvSpPr>
      <dsp:spPr>
        <a:xfrm>
          <a:off x="0" y="573683"/>
          <a:ext cx="2464593" cy="1478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/>
            <a:t>Biofertilizantes en cultivo de maíz, frijol y café como alternativa agroecológica para una producción sostenible en El Salvador.</a:t>
          </a:r>
          <a:endParaRPr lang="es-SV" sz="1600" kern="1200" dirty="0"/>
        </a:p>
      </dsp:txBody>
      <dsp:txXfrm>
        <a:off x="0" y="573683"/>
        <a:ext cx="2464593" cy="1478756"/>
      </dsp:txXfrm>
    </dsp:sp>
    <dsp:sp modelId="{60B355BF-8088-4FD1-B270-A243DCC9B1AA}">
      <dsp:nvSpPr>
        <dsp:cNvPr id="0" name=""/>
        <dsp:cNvSpPr/>
      </dsp:nvSpPr>
      <dsp:spPr>
        <a:xfrm>
          <a:off x="2711053" y="573683"/>
          <a:ext cx="2464593" cy="1478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/>
            <a:t>Desarrollo Tecnológico y Fortalecimiento de la Base Productiva y Agroindustrial para la Cacao cultura con enfoque Agroecológico en El Salvador</a:t>
          </a:r>
          <a:endParaRPr lang="es-SV" sz="1600" kern="1200"/>
        </a:p>
      </dsp:txBody>
      <dsp:txXfrm>
        <a:off x="2711053" y="573683"/>
        <a:ext cx="2464593" cy="1478756"/>
      </dsp:txXfrm>
    </dsp:sp>
    <dsp:sp modelId="{CD021587-71F3-4C20-A5BB-01202AD3B5D6}">
      <dsp:nvSpPr>
        <dsp:cNvPr id="0" name=""/>
        <dsp:cNvSpPr/>
      </dsp:nvSpPr>
      <dsp:spPr>
        <a:xfrm>
          <a:off x="5422106" y="573683"/>
          <a:ext cx="2464593" cy="1478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/>
            <a:t>Fomento al Desarrollo de la Acuicultura Familiar en los Municipios de Pobreza en El Salvador</a:t>
          </a:r>
          <a:endParaRPr lang="es-SV" sz="1600" kern="1200"/>
        </a:p>
      </dsp:txBody>
      <dsp:txXfrm>
        <a:off x="5422106" y="573683"/>
        <a:ext cx="2464593" cy="1478756"/>
      </dsp:txXfrm>
    </dsp:sp>
    <dsp:sp modelId="{3A05F2C6-B113-47A4-A4BA-7B4CB5D4B8A7}">
      <dsp:nvSpPr>
        <dsp:cNvPr id="0" name=""/>
        <dsp:cNvSpPr/>
      </dsp:nvSpPr>
      <dsp:spPr>
        <a:xfrm>
          <a:off x="1355526" y="2298898"/>
          <a:ext cx="2464593" cy="1478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/>
            <a:t>Programa de Competitividad Territorial Rural (Amanecer Rural)</a:t>
          </a:r>
          <a:endParaRPr lang="es-SV" sz="1600" kern="1200" dirty="0"/>
        </a:p>
      </dsp:txBody>
      <dsp:txXfrm>
        <a:off x="1355526" y="2298898"/>
        <a:ext cx="2464593" cy="1478756"/>
      </dsp:txXfrm>
    </dsp:sp>
    <dsp:sp modelId="{F7B89C17-A460-4DC6-A56A-73AEA65E1871}">
      <dsp:nvSpPr>
        <dsp:cNvPr id="0" name=""/>
        <dsp:cNvSpPr/>
      </dsp:nvSpPr>
      <dsp:spPr>
        <a:xfrm>
          <a:off x="4066579" y="2298898"/>
          <a:ext cx="2464593" cy="14787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/>
            <a:t>Proyecto de Apoyo a la Agricultura Familiar (PAAF)</a:t>
          </a:r>
          <a:endParaRPr lang="es-SV" sz="1600" kern="1200"/>
        </a:p>
      </dsp:txBody>
      <dsp:txXfrm>
        <a:off x="4066579" y="2298898"/>
        <a:ext cx="2464593" cy="1478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1F896-CC40-4C63-9C57-6743C8F39546}">
      <dsp:nvSpPr>
        <dsp:cNvPr id="0" name=""/>
        <dsp:cNvSpPr/>
      </dsp:nvSpPr>
      <dsp:spPr>
        <a:xfrm>
          <a:off x="0" y="0"/>
          <a:ext cx="4372304" cy="525658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2FA87-1532-4AA1-BBDB-9BE0C0386A78}">
      <dsp:nvSpPr>
        <dsp:cNvPr id="0" name=""/>
        <dsp:cNvSpPr/>
      </dsp:nvSpPr>
      <dsp:spPr>
        <a:xfrm>
          <a:off x="2186152" y="526171"/>
          <a:ext cx="2841997" cy="9342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/>
            <a:t>Mejorar la calidad  para docentes de educación básica y media en servicio del sector público</a:t>
          </a:r>
          <a:endParaRPr lang="es-SV" sz="1500" kern="1200" dirty="0"/>
        </a:p>
      </dsp:txBody>
      <dsp:txXfrm>
        <a:off x="2231760" y="571779"/>
        <a:ext cx="2750781" cy="843059"/>
      </dsp:txXfrm>
    </dsp:sp>
    <dsp:sp modelId="{18D0C5B1-F476-441E-A775-F0F2BAB14803}">
      <dsp:nvSpPr>
        <dsp:cNvPr id="0" name=""/>
        <dsp:cNvSpPr/>
      </dsp:nvSpPr>
      <dsp:spPr>
        <a:xfrm>
          <a:off x="2186152" y="1577231"/>
          <a:ext cx="2841997" cy="9342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Impulsar </a:t>
          </a:r>
          <a:r>
            <a:rPr lang="es-MX" sz="1500" b="1" kern="1200" dirty="0"/>
            <a:t>el modelo de Escuelas Inclusivas de Tiempo Pleno</a:t>
          </a:r>
          <a:endParaRPr lang="es-SV" sz="1500" kern="1200" dirty="0"/>
        </a:p>
      </dsp:txBody>
      <dsp:txXfrm>
        <a:off x="2231760" y="1622839"/>
        <a:ext cx="2750781" cy="843059"/>
      </dsp:txXfrm>
    </dsp:sp>
    <dsp:sp modelId="{1C5DE61E-4590-47D8-A697-2E9599936314}">
      <dsp:nvSpPr>
        <dsp:cNvPr id="0" name=""/>
        <dsp:cNvSpPr/>
      </dsp:nvSpPr>
      <dsp:spPr>
        <a:xfrm>
          <a:off x="2186152" y="2628291"/>
          <a:ext cx="2841997" cy="9342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smtClean="0"/>
            <a:t>Proyecto de Mejoramiento de la Calidad de la Educación</a:t>
          </a:r>
          <a:r>
            <a:rPr lang="es-ES_tradnl" sz="1500" kern="1200" dirty="0" smtClean="0"/>
            <a:t> </a:t>
          </a:r>
          <a:endParaRPr lang="es-SV" sz="1500" kern="1200" dirty="0"/>
        </a:p>
      </dsp:txBody>
      <dsp:txXfrm>
        <a:off x="2231760" y="2673899"/>
        <a:ext cx="2750781" cy="843059"/>
      </dsp:txXfrm>
    </dsp:sp>
    <dsp:sp modelId="{A43CDB74-9ED0-479F-A9C1-3F5B5180B38E}">
      <dsp:nvSpPr>
        <dsp:cNvPr id="0" name=""/>
        <dsp:cNvSpPr/>
      </dsp:nvSpPr>
      <dsp:spPr>
        <a:xfrm>
          <a:off x="2186152" y="3650158"/>
          <a:ext cx="2841997" cy="9342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b="1" kern="1200" dirty="0" smtClean="0"/>
            <a:t>Elaboración del Plan Maestro de la zona Occidental</a:t>
          </a:r>
          <a:endParaRPr lang="es-SV" sz="1500" b="1" kern="1200" dirty="0"/>
        </a:p>
      </dsp:txBody>
      <dsp:txXfrm>
        <a:off x="2231760" y="3695766"/>
        <a:ext cx="2750781" cy="8430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1F896-CC40-4C63-9C57-6743C8F39546}">
      <dsp:nvSpPr>
        <dsp:cNvPr id="0" name=""/>
        <dsp:cNvSpPr/>
      </dsp:nvSpPr>
      <dsp:spPr>
        <a:xfrm>
          <a:off x="399490" y="0"/>
          <a:ext cx="3047364" cy="551723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2FA87-1532-4AA1-BBDB-9BE0C0386A78}">
      <dsp:nvSpPr>
        <dsp:cNvPr id="0" name=""/>
        <dsp:cNvSpPr/>
      </dsp:nvSpPr>
      <dsp:spPr>
        <a:xfrm>
          <a:off x="1246902" y="308996"/>
          <a:ext cx="3430187" cy="13244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Conformación del Consejo Departamental de Seguridad Alimentaria y Nutricional (CODESAN)</a:t>
          </a:r>
          <a:endParaRPr lang="es-SV" sz="2000" b="1" kern="1200" dirty="0"/>
        </a:p>
      </dsp:txBody>
      <dsp:txXfrm>
        <a:off x="1311559" y="373653"/>
        <a:ext cx="3300873" cy="1195182"/>
      </dsp:txXfrm>
    </dsp:sp>
    <dsp:sp modelId="{18D0C5B1-F476-441E-A775-F0F2BAB14803}">
      <dsp:nvSpPr>
        <dsp:cNvPr id="0" name=""/>
        <dsp:cNvSpPr/>
      </dsp:nvSpPr>
      <dsp:spPr>
        <a:xfrm>
          <a:off x="1949279" y="1789151"/>
          <a:ext cx="1980786" cy="8814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Salas de extracción de leche materna</a:t>
          </a:r>
          <a:endParaRPr lang="es-SV" sz="2000" b="1" kern="1200" dirty="0"/>
        </a:p>
      </dsp:txBody>
      <dsp:txXfrm>
        <a:off x="1992309" y="1832181"/>
        <a:ext cx="1894726" cy="795404"/>
      </dsp:txXfrm>
    </dsp:sp>
    <dsp:sp modelId="{1C5DE61E-4590-47D8-A697-2E9599936314}">
      <dsp:nvSpPr>
        <dsp:cNvPr id="0" name=""/>
        <dsp:cNvSpPr/>
      </dsp:nvSpPr>
      <dsp:spPr>
        <a:xfrm>
          <a:off x="1949279" y="2809551"/>
          <a:ext cx="1980786" cy="8814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 </a:t>
          </a:r>
          <a:r>
            <a:rPr lang="es-ES_tradnl" sz="2000" b="1" kern="1200" dirty="0" smtClean="0"/>
            <a:t>Gestión del tiempo y la demanda </a:t>
          </a:r>
          <a:endParaRPr lang="es-SV" sz="2000" b="1" kern="1200" dirty="0"/>
        </a:p>
      </dsp:txBody>
      <dsp:txXfrm>
        <a:off x="1992309" y="2852581"/>
        <a:ext cx="1894726" cy="795404"/>
      </dsp:txXfrm>
    </dsp:sp>
    <dsp:sp modelId="{F572A587-9F00-4A9E-B454-1FCF637E74F6}">
      <dsp:nvSpPr>
        <dsp:cNvPr id="0" name=""/>
        <dsp:cNvSpPr/>
      </dsp:nvSpPr>
      <dsp:spPr>
        <a:xfrm>
          <a:off x="1949279" y="3801198"/>
          <a:ext cx="1980786" cy="8814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Equipo Móvil de atención odontológica  </a:t>
          </a:r>
          <a:endParaRPr lang="es-SV" sz="2000" b="1" kern="1200" dirty="0"/>
        </a:p>
      </dsp:txBody>
      <dsp:txXfrm>
        <a:off x="1992309" y="3844228"/>
        <a:ext cx="1894726" cy="795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B7299-C065-4D60-94A7-DE954130C9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782F7-A816-480D-AC08-EC658784F7C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2931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4313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/>
            <a:fld id="{6465A2D8-C64D-418F-8526-FF7CF5D7E033}" type="slidenum">
              <a:rPr lang="es-MX" altLang="es-SV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eaLnBrk="1" hangingPunct="1"/>
              <a:t>10</a:t>
            </a:fld>
            <a:endParaRPr lang="es-MX" altLang="es-SV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71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1088" y="704850"/>
            <a:ext cx="4695825" cy="352266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1716" name="Text Box 2"/>
          <p:cNvSpPr txBox="1">
            <a:spLocks noChangeArrowheads="1"/>
          </p:cNvSpPr>
          <p:nvPr/>
        </p:nvSpPr>
        <p:spPr bwMode="auto">
          <a:xfrm>
            <a:off x="685800" y="4462463"/>
            <a:ext cx="5486400" cy="42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MX" altLang="es-SV" sz="1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Ntro </a:t>
            </a:r>
          </a:p>
        </p:txBody>
      </p:sp>
      <p:sp>
        <p:nvSpPr>
          <p:cNvPr id="371717" name="Text Box 3"/>
          <p:cNvSpPr txBox="1">
            <a:spLocks noChangeArrowheads="1"/>
          </p:cNvSpPr>
          <p:nvPr/>
        </p:nvSpPr>
        <p:spPr bwMode="auto">
          <a:xfrm>
            <a:off x="3884613" y="8921750"/>
            <a:ext cx="297180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F782EE12-ABA2-4317-94C2-69975DB400A9}" type="slidenum">
              <a:rPr lang="es-MX" altLang="es-SV" sz="1200" smtClean="0">
                <a:solidFill>
                  <a:srgbClr val="FFFFFF"/>
                </a:solidFill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10</a:t>
            </a:fld>
            <a:endParaRPr lang="es-MX" altLang="es-SV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2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782F7-A816-480D-AC08-EC658784F7C0}" type="slidenum">
              <a:rPr lang="es-SV" smtClean="0"/>
              <a:pPr/>
              <a:t>19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6614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782F7-A816-480D-AC08-EC658784F7C0}" type="slidenum">
              <a:rPr lang="es-SV" smtClean="0"/>
              <a:t>27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1199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574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979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8127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24EB95-3316-4D49-B3AD-D72BEEBB4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00E8D1D-D7D8-4105-A4BF-6D132684C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7670E05-F6F3-459F-BB78-AD780E111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98C4E7D-D666-4FF4-9E43-04B2B068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FA98896-38DE-4DA6-AC1E-8F41C6E9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6935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CDF7B0-8E20-462F-88FC-CCD3FA7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546BB30-8D8C-42CE-9D46-22AC6645D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4BFB5B1-6419-4CC0-A86B-B98592480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1D26C8B-544E-48D4-9ECA-F572F7B4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3AD7211-82DE-4CFB-84FC-DC9EB64D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41457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C3EADFA-8395-4077-82F9-388AC7073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99F1435-4620-4DB2-AD16-FFBCE5F37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7A6183C-F43C-4E83-888A-DE05A0F1D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52F2F4D-B8FA-40B8-8DA2-DD0BB41F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1DA8A7A-C715-423A-83B0-4A7EAD0D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58180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0101EF-849A-4995-A32E-CFAF14B9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088CF5D-B0A1-468E-90B1-5085E3BEB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4AABB6F-DBA3-4472-951F-A72739F0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FB83CDB-5A41-491F-A901-EEE758E3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109845C-1C8C-4076-A6A3-6FBA496B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0FAF884-FA03-48BB-9921-440BB912A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856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0E77818-A3DC-4491-A3E6-8069DB1E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B53E3CE-F6D7-425A-BC8D-456949683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BC8896D-4A6C-4D1E-8363-0898B73DB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37168FA-E083-4135-BCB8-322572C16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B5A31CA-F32C-41CD-A7EA-E72F86B6A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7284C519-E685-4E08-AC6E-193A76E8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F8A96E76-1949-4105-AB88-57A42264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0E8B8B5-DD6D-4AD9-8DE6-1B22059C3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8021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D13D65-9456-405A-AE1A-1AB21579C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06852D0-EC69-4AB7-A6D5-DA480385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FD47F44-873F-4620-B53C-C466553D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8ADFD7D-A1C8-423A-B7C5-9BF87B1A2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98444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92B1ACE5-7341-4A9A-B0EB-F5B26D60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3F2C2FB-83AC-409A-8FA7-F6D9D770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230F83A6-5E57-427C-B41B-8E98A7E1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30240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4225C1-BDC1-4D93-A5D7-ACF21FC2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9EC434C-005F-4A86-BE4C-A95EB989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1EAD045-843B-4102-BA16-B4C9955C1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BE42CAB-5C8D-46DF-AB4F-483B15185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3A84CF8E-F3CB-4DB8-929B-7009056C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8113B8C-0AD2-4538-AC59-CC95C1AE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6005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8670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76870A-6B4F-42B7-985A-0F0E3CF3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4BBA4946-36B0-4F19-AD14-9E7B05F68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5C6C4DF-10C3-4529-8BDD-004FE8E34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257DBCB-96C4-4D9F-9B35-A2BC2AFA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DEA4488-3993-4CEA-8F1D-55C638051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E54AD4A-F370-49FC-A08B-C2200D87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268680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57F48A-7060-47A1-9A6B-687B52A7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48F1F8F-BECF-493B-95B4-CFBAA3331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550BA7E-7FB4-474A-AA95-6720B7F6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A49FA72-46A5-4F5A-941D-69AA25E3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ADAA2D8-8A62-41F8-B996-1CF6057A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17169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18E9D94A-2C0B-44FE-AA26-CFF1333F0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8290B25-EEF0-4C81-A9F8-A2D4F6316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B25562-B919-43A4-997B-8E65D994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E36366C-69BB-4D78-961E-87E5683E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530E8E7-A697-4762-A252-2531D527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7936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436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341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365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03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19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829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652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A105A-2514-4DE1-BF62-4BF976EEEDC3}" type="datetimeFigureOut">
              <a:rPr lang="es-MX" smtClean="0"/>
              <a:t>21/02/2018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0FF0B-31F8-4170-9153-5CF51AC5E2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314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5C309A25-8321-4A87-969D-64429C71A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4E5D65F9-2346-4BCF-B6BD-CC0E8F876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E7FD224-3C75-46D0-B75E-FAC217F2B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369E8-C4C5-4204-86B3-A00D6541D78C}" type="datetimeFigureOut">
              <a:rPr lang="es-SV" smtClean="0"/>
              <a:t>21/02/2018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6EB7BBA-733A-4C65-BE6D-980945B9C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E19D0C6-82D7-4D7B-B3BB-8CF2F001C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8A1ED-A51C-4DC6-BA94-EBE9454FD7F1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6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onathan.escobar.GOBERNACION\Desktop\Rendicion de Cuentas\GetFile.asp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57" b="25614"/>
          <a:stretch/>
        </p:blipFill>
        <p:spPr bwMode="auto">
          <a:xfrm>
            <a:off x="4427984" y="41455"/>
            <a:ext cx="4716016" cy="662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-1488" y="2564904"/>
            <a:ext cx="5653608" cy="1077218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Gobernación </a:t>
            </a:r>
            <a:r>
              <a:rPr lang="es-SV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Política Departamental Ahuachapán</a:t>
            </a:r>
            <a:endParaRPr lang="es-SV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C:\Users\jonathan.escobar.GOBERNACION\Desktop\Rendicion de Cuentas\paraInstagram-900x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011" y="5282163"/>
            <a:ext cx="2736304" cy="126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 descr="C:\Users\adalicia.aviles.GOBERNACION\Pictures\archivos varios\índice0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5"/>
          <a:stretch/>
        </p:blipFill>
        <p:spPr bwMode="auto">
          <a:xfrm>
            <a:off x="348564" y="5461992"/>
            <a:ext cx="2600344" cy="10808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3 CuadroTexto">
            <a:extLst>
              <a:ext uri="{FF2B5EF4-FFF2-40B4-BE49-F238E27FC236}">
                <a16:creationId xmlns:a16="http://schemas.microsoft.com/office/drawing/2014/main" xmlns="" id="{1B125BAD-EBC1-47B3-8C5C-08E9240DE94D}"/>
              </a:ext>
            </a:extLst>
          </p:cNvPr>
          <p:cNvSpPr txBox="1"/>
          <p:nvPr/>
        </p:nvSpPr>
        <p:spPr>
          <a:xfrm>
            <a:off x="-113412" y="380563"/>
            <a:ext cx="4931575" cy="1754326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3600" b="1" dirty="0">
                <a:solidFill>
                  <a:srgbClr val="CC0066"/>
                </a:solidFill>
                <a:latin typeface="+mj-lt"/>
              </a:rPr>
              <a:t>RENDICIÓN </a:t>
            </a:r>
            <a:r>
              <a:rPr lang="es-SV" sz="3600" b="1" dirty="0" smtClean="0">
                <a:solidFill>
                  <a:srgbClr val="CC0066"/>
                </a:solidFill>
                <a:latin typeface="+mj-lt"/>
              </a:rPr>
              <a:t> </a:t>
            </a:r>
          </a:p>
          <a:p>
            <a:pPr algn="ctr"/>
            <a:r>
              <a:rPr lang="es-SV" sz="3600" b="1" dirty="0" smtClean="0">
                <a:solidFill>
                  <a:srgbClr val="CC0066"/>
                </a:solidFill>
                <a:latin typeface="+mj-lt"/>
              </a:rPr>
              <a:t>DE </a:t>
            </a:r>
          </a:p>
          <a:p>
            <a:pPr algn="ctr"/>
            <a:r>
              <a:rPr lang="es-SV" sz="3600" b="1" dirty="0" smtClean="0">
                <a:solidFill>
                  <a:srgbClr val="CC0066"/>
                </a:solidFill>
                <a:latin typeface="+mj-lt"/>
              </a:rPr>
              <a:t>CUENTAS </a:t>
            </a:r>
            <a:endParaRPr lang="es-SV" sz="3600" b="1" dirty="0">
              <a:solidFill>
                <a:srgbClr val="CC0066"/>
              </a:solidFill>
              <a:latin typeface="+mj-lt"/>
            </a:endParaRP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xmlns="" id="{692B3820-95DC-45BD-98C9-E98CB03A78CD}"/>
              </a:ext>
            </a:extLst>
          </p:cNvPr>
          <p:cNvSpPr txBox="1"/>
          <p:nvPr/>
        </p:nvSpPr>
        <p:spPr>
          <a:xfrm>
            <a:off x="652686" y="3963998"/>
            <a:ext cx="4592445" cy="52322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SV" sz="2800" b="1" dirty="0">
                <a:solidFill>
                  <a:schemeClr val="tx1"/>
                </a:solidFill>
                <a:latin typeface="+mj-lt"/>
              </a:rPr>
              <a:t>Junio 2016 </a:t>
            </a:r>
            <a:r>
              <a:rPr lang="es-SV" sz="2800" b="1" dirty="0" smtClean="0">
                <a:solidFill>
                  <a:schemeClr val="tx1"/>
                </a:solidFill>
                <a:latin typeface="+mj-lt"/>
              </a:rPr>
              <a:t> a  Mayo </a:t>
            </a:r>
            <a:r>
              <a:rPr lang="es-SV" sz="2800" b="1" dirty="0">
                <a:solidFill>
                  <a:schemeClr val="tx1"/>
                </a:solidFill>
                <a:latin typeface="+mj-lt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15133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Text Box 2"/>
          <p:cNvSpPr txBox="1">
            <a:spLocks noChangeArrowheads="1"/>
          </p:cNvSpPr>
          <p:nvPr/>
        </p:nvSpPr>
        <p:spPr bwMode="auto">
          <a:xfrm>
            <a:off x="1905001" y="1295400"/>
            <a:ext cx="1841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SV" sz="2400">
              <a:solidFill>
                <a:srgbClr val="FFFFFF"/>
              </a:solidFill>
            </a:endParaRPr>
          </a:p>
        </p:txBody>
      </p:sp>
      <p:sp>
        <p:nvSpPr>
          <p:cNvPr id="314372" name="Rectangle 4"/>
          <p:cNvSpPr>
            <a:spLocks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SV" sz="2400">
              <a:solidFill>
                <a:srgbClr val="FFFFFF"/>
              </a:solidFill>
            </a:endParaRPr>
          </a:p>
        </p:txBody>
      </p:sp>
      <p:sp>
        <p:nvSpPr>
          <p:cNvPr id="314438" name="Rectangle 151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SV" sz="2400">
              <a:solidFill>
                <a:srgbClr val="FFFFFF"/>
              </a:solidFill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xmlns="" id="{B9D20AA4-E00B-449D-907B-157546CC47E5}"/>
              </a:ext>
            </a:extLst>
          </p:cNvPr>
          <p:cNvSpPr/>
          <p:nvPr/>
        </p:nvSpPr>
        <p:spPr>
          <a:xfrm>
            <a:off x="127856" y="122238"/>
            <a:ext cx="8888288" cy="930498"/>
          </a:xfrm>
          <a:prstGeom prst="round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000" b="1" dirty="0" smtClean="0">
                <a:solidFill>
                  <a:schemeClr val="bg1"/>
                </a:solidFill>
              </a:rPr>
              <a:t>Antes </a:t>
            </a:r>
            <a:r>
              <a:rPr lang="es-SV" sz="2000" b="1" dirty="0">
                <a:solidFill>
                  <a:schemeClr val="bg1"/>
                </a:solidFill>
              </a:rPr>
              <a:t>de 2009:</a:t>
            </a:r>
          </a:p>
          <a:p>
            <a:pPr algn="ctr"/>
            <a:r>
              <a:rPr lang="es-SV" sz="3600" b="1" dirty="0" smtClean="0">
                <a:solidFill>
                  <a:schemeClr val="bg1"/>
                </a:solidFill>
              </a:rPr>
              <a:t>21</a:t>
            </a:r>
            <a:r>
              <a:rPr lang="es-SV" sz="2800" b="1" dirty="0" smtClean="0">
                <a:solidFill>
                  <a:schemeClr val="bg1"/>
                </a:solidFill>
              </a:rPr>
              <a:t> </a:t>
            </a:r>
            <a:r>
              <a:rPr lang="es-SV" sz="2400" b="1" dirty="0">
                <a:solidFill>
                  <a:schemeClr val="bg1"/>
                </a:solidFill>
              </a:rPr>
              <a:t>Unidades de salud  </a:t>
            </a:r>
          </a:p>
          <a:p>
            <a:pPr algn="ctr"/>
            <a:endParaRPr lang="es-SV" sz="400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/>
          <a:stretch/>
        </p:blipFill>
        <p:spPr bwMode="auto">
          <a:xfrm>
            <a:off x="18678" y="1269590"/>
            <a:ext cx="5744919" cy="558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28600" y="6390621"/>
            <a:ext cx="4948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ECO FAMILIAR DEL CANTON SAN RAFAEL, TACUBA</a:t>
            </a:r>
            <a:endParaRPr lang="es-SV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5367347" y="1225689"/>
            <a:ext cx="3759413" cy="563231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AL 2016:</a:t>
            </a:r>
          </a:p>
          <a:p>
            <a:pPr algn="ctr"/>
            <a:r>
              <a:rPr lang="es-ES_tradnl" sz="3600" b="1" u="sng" dirty="0">
                <a:solidFill>
                  <a:schemeClr val="bg1"/>
                </a:solidFill>
              </a:rPr>
              <a:t>54</a:t>
            </a:r>
            <a:r>
              <a:rPr lang="es-ES_tradnl" sz="3600" b="1" dirty="0">
                <a:solidFill>
                  <a:schemeClr val="bg1"/>
                </a:solidFill>
              </a:rPr>
              <a:t> </a:t>
            </a:r>
            <a:r>
              <a:rPr lang="es-ES_tradnl" sz="2400" b="1" dirty="0" smtClean="0">
                <a:solidFill>
                  <a:schemeClr val="bg1"/>
                </a:solidFill>
              </a:rPr>
              <a:t>Unidades Comunitarias de Salud Familiar Básica </a:t>
            </a:r>
            <a:r>
              <a:rPr lang="es-ES_tradnl" sz="2400" b="1" dirty="0">
                <a:solidFill>
                  <a:schemeClr val="bg1"/>
                </a:solidFill>
              </a:rPr>
              <a:t>e</a:t>
            </a:r>
            <a:r>
              <a:rPr lang="es-ES_tradnl" sz="2400" b="1" dirty="0" smtClean="0">
                <a:solidFill>
                  <a:schemeClr val="bg1"/>
                </a:solidFill>
              </a:rPr>
              <a:t> Intermedia</a:t>
            </a:r>
          </a:p>
          <a:p>
            <a:pPr algn="ctr"/>
            <a:r>
              <a:rPr lang="es-ES_tradnl" sz="3600" b="1" u="sng" dirty="0" smtClean="0">
                <a:solidFill>
                  <a:schemeClr val="bg1"/>
                </a:solidFill>
              </a:rPr>
              <a:t>02</a:t>
            </a:r>
            <a:r>
              <a:rPr lang="es-ES_tradnl" sz="24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smtClean="0">
                <a:solidFill>
                  <a:schemeClr val="bg1"/>
                </a:solidFill>
              </a:rPr>
              <a:t>UCSF Especializadas</a:t>
            </a:r>
            <a:endParaRPr lang="es-ES_tradnl" sz="2400" b="1" dirty="0">
              <a:solidFill>
                <a:schemeClr val="bg1"/>
              </a:solidFill>
            </a:endParaRPr>
          </a:p>
          <a:p>
            <a:pPr algn="ctr"/>
            <a:r>
              <a:rPr lang="es-ES_tradnl" sz="3600" b="1" u="sng" dirty="0">
                <a:solidFill>
                  <a:schemeClr val="bg1"/>
                </a:solidFill>
              </a:rPr>
              <a:t>38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000" b="1" dirty="0" smtClean="0">
                <a:solidFill>
                  <a:schemeClr val="bg1"/>
                </a:solidFill>
              </a:rPr>
              <a:t>ECOS Familiares</a:t>
            </a:r>
            <a:endParaRPr lang="es-ES_tradnl" sz="2000" b="1" dirty="0">
              <a:solidFill>
                <a:schemeClr val="bg1"/>
              </a:solidFill>
            </a:endParaRPr>
          </a:p>
          <a:p>
            <a:pPr algn="ctr"/>
            <a:r>
              <a:rPr lang="es-ES_tradnl" sz="3600" b="1" u="sng" dirty="0">
                <a:solidFill>
                  <a:schemeClr val="bg1"/>
                </a:solidFill>
              </a:rPr>
              <a:t>02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000" b="1" dirty="0" smtClean="0">
                <a:solidFill>
                  <a:schemeClr val="bg1"/>
                </a:solidFill>
              </a:rPr>
              <a:t>Hogares de Espera Materna</a:t>
            </a:r>
            <a:endParaRPr lang="es-ES_tradnl" sz="2000" b="1" dirty="0">
              <a:solidFill>
                <a:schemeClr val="bg1"/>
              </a:solidFill>
            </a:endParaRPr>
          </a:p>
          <a:p>
            <a:pPr algn="ctr"/>
            <a:endParaRPr lang="es-ES_tradnl" sz="2400" b="1" dirty="0">
              <a:solidFill>
                <a:schemeClr val="bg1"/>
              </a:solidFill>
            </a:endParaRPr>
          </a:p>
          <a:p>
            <a:pPr lvl="0" algn="ctr"/>
            <a:r>
              <a:rPr lang="es-SV" sz="2000" b="1" dirty="0" smtClean="0">
                <a:solidFill>
                  <a:schemeClr val="bg1"/>
                </a:solidFill>
              </a:rPr>
              <a:t>Son Beneficiadas Directamente</a:t>
            </a:r>
          </a:p>
          <a:p>
            <a:pPr lvl="0" algn="ctr"/>
            <a:r>
              <a:rPr lang="es-SV" sz="6000" b="1" dirty="0" smtClean="0">
                <a:solidFill>
                  <a:schemeClr val="bg1"/>
                </a:solidFill>
              </a:rPr>
              <a:t>189,731</a:t>
            </a:r>
            <a:endParaRPr lang="es-SV" sz="6000" b="1" dirty="0">
              <a:solidFill>
                <a:schemeClr val="bg1"/>
              </a:solidFill>
            </a:endParaRPr>
          </a:p>
          <a:p>
            <a:pPr lvl="0" algn="ctr"/>
            <a:r>
              <a:rPr lang="es-SV" sz="3200" b="1" dirty="0" smtClean="0">
                <a:solidFill>
                  <a:schemeClr val="bg1"/>
                </a:solidFill>
              </a:rPr>
              <a:t>personas</a:t>
            </a:r>
            <a:endParaRPr lang="es-SV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61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" y="-178766"/>
            <a:ext cx="9137848" cy="69973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85528" y="6172209"/>
            <a:ext cx="619268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SV" sz="2800" b="1" dirty="0" smtClean="0"/>
              <a:t>Beneficiando a  </a:t>
            </a:r>
            <a:r>
              <a:rPr lang="es-SV" sz="3600" b="1" dirty="0" smtClean="0"/>
              <a:t>216 mil pacientes  </a:t>
            </a:r>
            <a:endParaRPr lang="es-SV" sz="28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282310" y="8806"/>
            <a:ext cx="858553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SV" sz="2800" b="1" dirty="0"/>
              <a:t>Remodelación </a:t>
            </a:r>
            <a:r>
              <a:rPr lang="es-SV" sz="2800" b="1" dirty="0" smtClean="0"/>
              <a:t>del </a:t>
            </a:r>
            <a:r>
              <a:rPr lang="es-SV" sz="2800" b="1" dirty="0"/>
              <a:t>Hospital Nacional Francisco Menéndez </a:t>
            </a:r>
          </a:p>
        </p:txBody>
      </p:sp>
    </p:spTree>
    <p:extLst>
      <p:ext uri="{BB962C8B-B14F-4D97-AF65-F5344CB8AC3E}">
        <p14:creationId xmlns:p14="http://schemas.microsoft.com/office/powerpoint/2010/main" val="14079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0" y="0"/>
            <a:ext cx="9144000" cy="707886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chemeClr val="bg1"/>
                </a:solidFill>
              </a:rPr>
              <a:t>Cero Muertes Maternas  </a:t>
            </a:r>
            <a:endParaRPr lang="es-ES_tradnl" sz="4800" b="1" dirty="0" smtClean="0">
              <a:solidFill>
                <a:schemeClr val="bg1"/>
              </a:solidFill>
            </a:endParaRPr>
          </a:p>
          <a:p>
            <a:pPr algn="ctr"/>
            <a:r>
              <a:rPr lang="es-ES_tradnl" sz="3200" b="1" dirty="0" smtClean="0">
                <a:solidFill>
                  <a:schemeClr val="bg1"/>
                </a:solidFill>
              </a:rPr>
              <a:t>Durante </a:t>
            </a:r>
            <a:r>
              <a:rPr lang="es-ES_tradnl" sz="3200" b="1" dirty="0">
                <a:solidFill>
                  <a:schemeClr val="bg1"/>
                </a:solidFill>
              </a:rPr>
              <a:t>el </a:t>
            </a:r>
            <a:r>
              <a:rPr lang="es-ES_tradnl" sz="3200" b="1" dirty="0" smtClean="0">
                <a:solidFill>
                  <a:schemeClr val="bg1"/>
                </a:solidFill>
              </a:rPr>
              <a:t>Parto</a:t>
            </a:r>
          </a:p>
          <a:p>
            <a:pPr algn="ctr"/>
            <a:endParaRPr lang="es-ES_tradnl" sz="5400" b="1" dirty="0" smtClean="0"/>
          </a:p>
          <a:p>
            <a:pPr algn="ctr"/>
            <a:endParaRPr lang="es-ES_tradnl" sz="5400" b="1" dirty="0"/>
          </a:p>
          <a:p>
            <a:pPr algn="ctr"/>
            <a:r>
              <a:rPr lang="es-ES_tradnl" sz="5400" b="1" dirty="0" smtClean="0"/>
              <a:t> </a:t>
            </a:r>
            <a:endParaRPr lang="es-SV" sz="5400" b="1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pPr algn="ctr"/>
            <a:r>
              <a:rPr lang="es-ES_tradnl" sz="3200" b="1" dirty="0" smtClean="0">
                <a:solidFill>
                  <a:schemeClr val="bg1"/>
                </a:solidFill>
              </a:rPr>
              <a:t>De 7101 niños y niñas nacidos vivos en el 2016 hay CERO Muertes Maternas</a:t>
            </a:r>
          </a:p>
        </p:txBody>
      </p:sp>
      <p:pic>
        <p:nvPicPr>
          <p:cNvPr id="5" name="Imagen 8">
            <a:extLst>
              <a:ext uri="{FF2B5EF4-FFF2-40B4-BE49-F238E27FC236}">
                <a16:creationId xmlns:a16="http://schemas.microsoft.com/office/drawing/2014/main" xmlns="" id="{7B4790E1-43A1-41AE-B85C-4A1B467B4A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394"/>
            <a:ext cx="9092302" cy="44360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935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20161114_1014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/>
          <a:stretch/>
        </p:blipFill>
        <p:spPr bwMode="auto">
          <a:xfrm>
            <a:off x="0" y="8296"/>
            <a:ext cx="9144000" cy="684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Proceso alternativo"/>
          <p:cNvSpPr/>
          <p:nvPr/>
        </p:nvSpPr>
        <p:spPr>
          <a:xfrm>
            <a:off x="0" y="18051"/>
            <a:ext cx="9144000" cy="864097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b="1" dirty="0" smtClean="0">
                <a:solidFill>
                  <a:schemeClr val="tx1"/>
                </a:solidFill>
              </a:rPr>
              <a:t>MAYOR PREVENCIÓN, MÁS CONVIVENCIA</a:t>
            </a:r>
            <a:endParaRPr lang="es-SV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C37D74D-CBD5-47EF-BFCA-D634BDC3CFC7}"/>
              </a:ext>
            </a:extLst>
          </p:cNvPr>
          <p:cNvSpPr txBox="1"/>
          <p:nvPr/>
        </p:nvSpPr>
        <p:spPr>
          <a:xfrm>
            <a:off x="125760" y="548680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200" b="1" dirty="0" smtClean="0"/>
              <a:t>Reducción </a:t>
            </a:r>
            <a:endParaRPr lang="es-SV" sz="3200" b="1" dirty="0"/>
          </a:p>
          <a:p>
            <a:pPr algn="ctr"/>
            <a:r>
              <a:rPr lang="es-SV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muertes violentas</a:t>
            </a:r>
            <a:endParaRPr lang="es-SV" sz="32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0899CCBF-596C-4844-BBB5-E6F3505E22E2}"/>
              </a:ext>
            </a:extLst>
          </p:cNvPr>
          <p:cNvSpPr txBox="1"/>
          <p:nvPr/>
        </p:nvSpPr>
        <p:spPr>
          <a:xfrm>
            <a:off x="0" y="2193386"/>
            <a:ext cx="47160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3800" b="1" dirty="0">
                <a:solidFill>
                  <a:schemeClr val="accent5"/>
                </a:solidFill>
              </a:rPr>
              <a:t>- </a:t>
            </a:r>
            <a:r>
              <a:rPr lang="es-SV" sz="13800" b="1" dirty="0" smtClean="0">
                <a:solidFill>
                  <a:schemeClr val="accent5"/>
                </a:solidFill>
              </a:rPr>
              <a:t>26 </a:t>
            </a:r>
            <a:r>
              <a:rPr lang="es-SV" sz="13800" b="1" dirty="0">
                <a:solidFill>
                  <a:schemeClr val="accent5"/>
                </a:solidFill>
              </a:rPr>
              <a:t>%</a:t>
            </a:r>
            <a:endParaRPr lang="es-SV" sz="8800" b="1" dirty="0">
              <a:solidFill>
                <a:schemeClr val="accent5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68C470A9-8F84-4E9C-AE51-C15279130605}"/>
              </a:ext>
            </a:extLst>
          </p:cNvPr>
          <p:cNvSpPr txBox="1"/>
          <p:nvPr/>
        </p:nvSpPr>
        <p:spPr>
          <a:xfrm>
            <a:off x="-2232" y="4551511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200" b="1" dirty="0"/>
              <a:t>De </a:t>
            </a:r>
            <a:r>
              <a:rPr lang="es-SV" sz="3200" b="1" dirty="0" smtClean="0"/>
              <a:t>236 </a:t>
            </a:r>
            <a:r>
              <a:rPr lang="es-SV" sz="3200" b="1" dirty="0"/>
              <a:t>en 2015 </a:t>
            </a:r>
            <a:r>
              <a:rPr lang="es-SV" sz="3200" b="1" dirty="0" smtClean="0"/>
              <a:t>a </a:t>
            </a:r>
          </a:p>
          <a:p>
            <a:pPr algn="ctr"/>
            <a:r>
              <a:rPr lang="es-SV" sz="3200" b="1" dirty="0" smtClean="0"/>
              <a:t>174 en </a:t>
            </a:r>
            <a:r>
              <a:rPr lang="es-SV" sz="3200" b="1" dirty="0"/>
              <a:t>2016</a:t>
            </a:r>
          </a:p>
        </p:txBody>
      </p:sp>
      <p:pic>
        <p:nvPicPr>
          <p:cNvPr id="3076" name="Picture 4" descr="Resultado de imagen para PNC el salvador">
            <a:extLst>
              <a:ext uri="{FF2B5EF4-FFF2-40B4-BE49-F238E27FC236}">
                <a16:creationId xmlns:a16="http://schemas.microsoft.com/office/drawing/2014/main" xmlns="" id="{32E7B648-1AC3-4614-8337-D63C5E1D4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14563"/>
          <a:stretch/>
        </p:blipFill>
        <p:spPr bwMode="auto">
          <a:xfrm>
            <a:off x="4622304" y="0"/>
            <a:ext cx="4536504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2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CC37D74D-CBD5-47EF-BFCA-D634BDC3CFC7}"/>
              </a:ext>
            </a:extLst>
          </p:cNvPr>
          <p:cNvSpPr txBox="1"/>
          <p:nvPr/>
        </p:nvSpPr>
        <p:spPr>
          <a:xfrm>
            <a:off x="2483768" y="1318215"/>
            <a:ext cx="320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7200" b="1" u="sng" dirty="0">
                <a:solidFill>
                  <a:schemeClr val="accent1"/>
                </a:solidFill>
              </a:rPr>
              <a:t>- </a:t>
            </a:r>
            <a:r>
              <a:rPr lang="es-SV" sz="7200" b="1" u="sng" dirty="0" smtClean="0">
                <a:solidFill>
                  <a:schemeClr val="accent1"/>
                </a:solidFill>
              </a:rPr>
              <a:t>26 </a:t>
            </a:r>
            <a:r>
              <a:rPr lang="es-SV" sz="7200" b="1" u="sng" dirty="0">
                <a:solidFill>
                  <a:schemeClr val="accent1"/>
                </a:solidFill>
              </a:rPr>
              <a:t>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6A3A35D-D7A1-405A-9251-A6E977032119}"/>
              </a:ext>
            </a:extLst>
          </p:cNvPr>
          <p:cNvSpPr txBox="1"/>
          <p:nvPr/>
        </p:nvSpPr>
        <p:spPr>
          <a:xfrm>
            <a:off x="0" y="-5224"/>
            <a:ext cx="91440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3200" b="1" dirty="0"/>
              <a:t>En </a:t>
            </a:r>
            <a:r>
              <a:rPr lang="es-SV" sz="3200" b="1" dirty="0" smtClean="0"/>
              <a:t>el departamento de Ahuachapán </a:t>
            </a:r>
            <a:r>
              <a:rPr lang="es-SV" sz="3200" b="1" dirty="0"/>
              <a:t>con </a:t>
            </a:r>
            <a:r>
              <a:rPr lang="es-SV" sz="3200" b="1" dirty="0" smtClean="0"/>
              <a:t>el </a:t>
            </a:r>
          </a:p>
          <a:p>
            <a:pPr algn="ctr"/>
            <a:r>
              <a:rPr lang="es-SV" sz="3200" b="1" dirty="0" smtClean="0"/>
              <a:t>Plan </a:t>
            </a:r>
            <a:r>
              <a:rPr lang="es-SV" sz="3200" b="1" dirty="0"/>
              <a:t>El Salvador </a:t>
            </a:r>
            <a:r>
              <a:rPr lang="es-SV" sz="3200" b="1" dirty="0" smtClean="0"/>
              <a:t>Seguro se ha logrado:</a:t>
            </a:r>
            <a:endParaRPr lang="es-SV" sz="32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117906" y="1407790"/>
            <a:ext cx="2342484" cy="848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/>
              <a:t>Reducción de Homicidios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719572" y="2979186"/>
            <a:ext cx="756084" cy="28980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smtClean="0"/>
              <a:t>72</a:t>
            </a:r>
          </a:p>
          <a:p>
            <a:pPr algn="ctr"/>
            <a:endParaRPr lang="es-ES_tradnl" sz="2400" b="1" dirty="0"/>
          </a:p>
          <a:p>
            <a:pPr algn="ctr"/>
            <a:endParaRPr lang="es-ES_tradnl" sz="2400" b="1" dirty="0" smtClean="0"/>
          </a:p>
          <a:p>
            <a:pPr algn="ctr"/>
            <a:endParaRPr lang="es-ES_tradnl" sz="2400" b="1" dirty="0"/>
          </a:p>
          <a:p>
            <a:pPr algn="ctr"/>
            <a:endParaRPr lang="es-ES_tradnl" sz="2400" b="1" dirty="0" smtClean="0"/>
          </a:p>
          <a:p>
            <a:pPr algn="ctr"/>
            <a:endParaRPr lang="es-ES_tradnl" sz="2400" b="1" dirty="0"/>
          </a:p>
          <a:p>
            <a:pPr algn="ctr"/>
            <a:endParaRPr lang="es-ES_tradnl" sz="2000" b="1" dirty="0" smtClean="0"/>
          </a:p>
          <a:p>
            <a:pPr algn="ctr"/>
            <a:r>
              <a:rPr lang="es-ES_tradnl" sz="2000" b="1" dirty="0" smtClean="0"/>
              <a:t>2015</a:t>
            </a:r>
            <a:endParaRPr lang="es-SV" sz="2000" b="1" dirty="0"/>
          </a:p>
        </p:txBody>
      </p:sp>
      <p:sp>
        <p:nvSpPr>
          <p:cNvPr id="12" name="11 Rectángulo"/>
          <p:cNvSpPr/>
          <p:nvPr/>
        </p:nvSpPr>
        <p:spPr>
          <a:xfrm>
            <a:off x="2339752" y="4005064"/>
            <a:ext cx="720080" cy="18722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smtClean="0"/>
              <a:t>52</a:t>
            </a:r>
          </a:p>
          <a:p>
            <a:pPr algn="ctr"/>
            <a:endParaRPr lang="es-ES_tradnl" sz="4000" b="1" dirty="0"/>
          </a:p>
          <a:p>
            <a:pPr algn="ctr"/>
            <a:endParaRPr lang="es-ES_tradnl" sz="2000" b="1" dirty="0" smtClean="0"/>
          </a:p>
          <a:p>
            <a:pPr algn="ctr"/>
            <a:r>
              <a:rPr lang="es-ES_tradnl" sz="2000" b="1" dirty="0" smtClean="0"/>
              <a:t>2016</a:t>
            </a:r>
            <a:endParaRPr lang="es-SV" sz="2000" b="1" dirty="0"/>
          </a:p>
        </p:txBody>
      </p:sp>
      <p:sp>
        <p:nvSpPr>
          <p:cNvPr id="18" name="17 Rectángulo"/>
          <p:cNvSpPr/>
          <p:nvPr/>
        </p:nvSpPr>
        <p:spPr>
          <a:xfrm>
            <a:off x="493304" y="6021288"/>
            <a:ext cx="299857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/>
              <a:t>Ahuachapan</a:t>
            </a:r>
            <a:r>
              <a:rPr lang="es-ES_tradnl" sz="2400" b="1" dirty="0" smtClean="0"/>
              <a:t> </a:t>
            </a:r>
            <a:r>
              <a:rPr lang="es-ES_tradnl" sz="2800" b="1" dirty="0" smtClean="0"/>
              <a:t>-28%</a:t>
            </a:r>
            <a:endParaRPr lang="es-SV" sz="2800" b="1" dirty="0"/>
          </a:p>
        </p:txBody>
      </p:sp>
      <p:cxnSp>
        <p:nvCxnSpPr>
          <p:cNvPr id="21" name="20 Conector recto"/>
          <p:cNvCxnSpPr/>
          <p:nvPr/>
        </p:nvCxnSpPr>
        <p:spPr>
          <a:xfrm>
            <a:off x="4572000" y="2979186"/>
            <a:ext cx="0" cy="3618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5868144" y="2835170"/>
            <a:ext cx="720080" cy="30421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smtClean="0"/>
              <a:t>37</a:t>
            </a:r>
          </a:p>
          <a:p>
            <a:pPr algn="ctr"/>
            <a:endParaRPr lang="es-ES_tradnl" sz="4000" b="1" dirty="0"/>
          </a:p>
          <a:p>
            <a:pPr algn="ctr"/>
            <a:endParaRPr lang="es-ES_tradnl" sz="4000" b="1" dirty="0" smtClean="0"/>
          </a:p>
          <a:p>
            <a:pPr algn="ctr"/>
            <a:endParaRPr lang="es-ES_tradnl" sz="4000" b="1" dirty="0"/>
          </a:p>
          <a:p>
            <a:pPr algn="ctr"/>
            <a:endParaRPr lang="es-ES_tradnl" sz="2000" b="1" dirty="0" smtClean="0"/>
          </a:p>
          <a:p>
            <a:pPr algn="ctr"/>
            <a:r>
              <a:rPr lang="es-ES_tradnl" sz="2000" b="1" dirty="0" smtClean="0"/>
              <a:t>2015</a:t>
            </a:r>
            <a:endParaRPr lang="es-SV" sz="2000" b="1" dirty="0"/>
          </a:p>
        </p:txBody>
      </p:sp>
      <p:sp>
        <p:nvSpPr>
          <p:cNvPr id="25" name="24 Rectángulo"/>
          <p:cNvSpPr/>
          <p:nvPr/>
        </p:nvSpPr>
        <p:spPr>
          <a:xfrm>
            <a:off x="7524328" y="3800078"/>
            <a:ext cx="720080" cy="20162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smtClean="0"/>
              <a:t>17</a:t>
            </a:r>
          </a:p>
          <a:p>
            <a:pPr algn="ctr"/>
            <a:endParaRPr lang="es-ES_tradnl" sz="4000" b="1" dirty="0"/>
          </a:p>
          <a:p>
            <a:pPr algn="ctr"/>
            <a:endParaRPr lang="es-ES_tradnl" sz="2000" b="1" dirty="0" smtClean="0"/>
          </a:p>
          <a:p>
            <a:pPr algn="ctr"/>
            <a:endParaRPr lang="es-ES_tradnl" sz="2000" b="1" dirty="0" smtClean="0"/>
          </a:p>
          <a:p>
            <a:pPr algn="ctr"/>
            <a:r>
              <a:rPr lang="es-ES_tradnl" sz="2000" b="1" dirty="0" smtClean="0"/>
              <a:t>2016</a:t>
            </a:r>
            <a:endParaRPr lang="es-SV" sz="2000" b="1" dirty="0"/>
          </a:p>
        </p:txBody>
      </p:sp>
      <p:sp>
        <p:nvSpPr>
          <p:cNvPr id="26" name="25 Rectángulo"/>
          <p:cNvSpPr/>
          <p:nvPr/>
        </p:nvSpPr>
        <p:spPr>
          <a:xfrm>
            <a:off x="5868144" y="6021288"/>
            <a:ext cx="280831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/>
              <a:t>Atiquizaya  -54%</a:t>
            </a:r>
            <a:endParaRPr lang="es-SV" sz="2800" b="1" dirty="0"/>
          </a:p>
        </p:txBody>
      </p:sp>
      <p:sp>
        <p:nvSpPr>
          <p:cNvPr id="31" name="30 Flecha derecha"/>
          <p:cNvSpPr/>
          <p:nvPr/>
        </p:nvSpPr>
        <p:spPr>
          <a:xfrm rot="2774894">
            <a:off x="1638062" y="3377644"/>
            <a:ext cx="7929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2" name="31 Flecha derecha"/>
          <p:cNvSpPr/>
          <p:nvPr/>
        </p:nvSpPr>
        <p:spPr>
          <a:xfrm rot="2888748">
            <a:off x="6733418" y="3236018"/>
            <a:ext cx="8254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000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24089"/>
            <a:ext cx="9134475" cy="53339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xmlns="" id="{CC37D74D-CBD5-47EF-BFCA-D634BDC3CFC7}"/>
              </a:ext>
            </a:extLst>
          </p:cNvPr>
          <p:cNvSpPr txBox="1"/>
          <p:nvPr/>
        </p:nvSpPr>
        <p:spPr>
          <a:xfrm>
            <a:off x="0" y="0"/>
            <a:ext cx="913923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_tradnl" sz="3200" b="1" dirty="0" smtClean="0"/>
              <a:t>Cero robo de vehículos</a:t>
            </a:r>
          </a:p>
          <a:p>
            <a:r>
              <a:rPr lang="es-ES_tradnl" sz="3200" b="1" dirty="0" smtClean="0"/>
              <a:t>Cero secuestros</a:t>
            </a:r>
          </a:p>
          <a:p>
            <a:r>
              <a:rPr lang="es-ES_tradnl" sz="3200" b="1" dirty="0" smtClean="0"/>
              <a:t>Extorsiones a la baja</a:t>
            </a:r>
            <a:endParaRPr lang="es-SV" sz="3200" b="1" dirty="0"/>
          </a:p>
        </p:txBody>
      </p:sp>
    </p:spTree>
    <p:extLst>
      <p:ext uri="{BB962C8B-B14F-4D97-AF65-F5344CB8AC3E}">
        <p14:creationId xmlns:p14="http://schemas.microsoft.com/office/powerpoint/2010/main" val="5851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MG_344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1"/>
          <a:stretch/>
        </p:blipFill>
        <p:spPr>
          <a:xfrm>
            <a:off x="4090047" y="3356992"/>
            <a:ext cx="4995138" cy="31216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 descr="IMG_47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0047" y="246262"/>
            <a:ext cx="4954436" cy="2946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9512" y="232147"/>
            <a:ext cx="3816424" cy="6246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s-ES_tradnl" dirty="0" smtClean="0"/>
          </a:p>
          <a:p>
            <a:pPr marL="285750" indent="-285750">
              <a:buFontTx/>
              <a:buChar char="-"/>
            </a:pPr>
            <a:endParaRPr lang="es-ES_tradnl" dirty="0"/>
          </a:p>
          <a:p>
            <a:pPr marL="285750" indent="-285750">
              <a:buFontTx/>
              <a:buChar char="-"/>
            </a:pPr>
            <a:endParaRPr lang="es-ES_tradnl" dirty="0" smtClean="0"/>
          </a:p>
          <a:p>
            <a:pPr marL="285750" indent="-285750">
              <a:buFontTx/>
              <a:buChar char="-"/>
            </a:pPr>
            <a:endParaRPr lang="es-ES_tradnl" dirty="0"/>
          </a:p>
          <a:p>
            <a:endParaRPr lang="es-ES_tradnl" sz="2400" dirty="0"/>
          </a:p>
          <a:p>
            <a:pPr marL="285750" indent="-285750">
              <a:buFontTx/>
              <a:buChar char="-"/>
            </a:pPr>
            <a:endParaRPr lang="es-ES_tradnl" sz="2200" dirty="0" smtClean="0"/>
          </a:p>
          <a:p>
            <a:pPr marL="285750" indent="-285750">
              <a:buFontTx/>
              <a:buChar char="-"/>
            </a:pPr>
            <a:endParaRPr lang="es-ES_tradnl" sz="2200" dirty="0"/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8 Comités Municipales de Prevención </a:t>
            </a:r>
            <a:r>
              <a:rPr lang="es-ES_tradnl" sz="2400" dirty="0"/>
              <a:t>d</a:t>
            </a:r>
            <a:r>
              <a:rPr lang="es-ES_tradnl" sz="2400" dirty="0" smtClean="0"/>
              <a:t>e la Violencia Creados.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Recuperación  y Dinamización de Espacios Públicos.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Eventos Deportivos Infantiles y Juveniles.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Modulo Familias Fuertes.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Fortalecimiento de la Organización Comunitaria Para la Prevención de la Violencia.</a:t>
            </a:r>
          </a:p>
          <a:p>
            <a:pPr marL="285750" indent="-285750">
              <a:buFontTx/>
              <a:buChar char="-"/>
            </a:pPr>
            <a:r>
              <a:rPr lang="es-ES_tradnl" sz="2400" dirty="0" smtClean="0"/>
              <a:t>Borrado de Grafitis </a:t>
            </a:r>
          </a:p>
          <a:p>
            <a:pPr marL="285750" indent="-285750" algn="ctr">
              <a:buFontTx/>
              <a:buChar char="-"/>
            </a:pPr>
            <a:endParaRPr lang="es-ES_tradnl" dirty="0"/>
          </a:p>
          <a:p>
            <a:pPr marL="285750" indent="-285750" algn="ctr">
              <a:buFontTx/>
              <a:buChar char="-"/>
            </a:pPr>
            <a:endParaRPr lang="es-ES_tradnl" dirty="0" smtClean="0"/>
          </a:p>
          <a:p>
            <a:pPr marL="285750" indent="-285750" algn="ctr">
              <a:buFontTx/>
              <a:buChar char="-"/>
            </a:pPr>
            <a:endParaRPr lang="es-ES_tradnl" dirty="0"/>
          </a:p>
          <a:p>
            <a:pPr marL="285750" indent="-285750" algn="ctr">
              <a:buFontTx/>
              <a:buChar char="-"/>
            </a:pPr>
            <a:endParaRPr lang="es-ES_tradnl" dirty="0" smtClean="0"/>
          </a:p>
          <a:p>
            <a:pPr marL="285750" indent="-285750" algn="ctr">
              <a:buFontTx/>
              <a:buChar char="-"/>
            </a:pPr>
            <a:endParaRPr lang="es-ES_tradnl" dirty="0"/>
          </a:p>
          <a:p>
            <a:pPr marL="285750" indent="-285750" algn="ctr">
              <a:buFontTx/>
              <a:buChar char="-"/>
            </a:pPr>
            <a:endParaRPr lang="es-ES_tradnl" dirty="0" smtClean="0"/>
          </a:p>
          <a:p>
            <a:pPr marL="285750" indent="-285750" algn="ctr">
              <a:buFontTx/>
              <a:buChar char="-"/>
            </a:pPr>
            <a:endParaRPr lang="es-ES_tradnl" dirty="0"/>
          </a:p>
          <a:p>
            <a:pPr algn="ctr"/>
            <a:r>
              <a:rPr lang="es-ES_tradnl" dirty="0" smtClean="0"/>
              <a:t>                   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1083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96616" y="7937"/>
            <a:ext cx="4464496" cy="204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i="1" dirty="0">
                <a:ea typeface="Calibri"/>
                <a:cs typeface="Arial"/>
              </a:rPr>
              <a:t>Difusión de derechos de Niñez, </a:t>
            </a:r>
            <a:r>
              <a:rPr lang="es-SV" sz="2800" b="1" i="1" dirty="0" smtClean="0">
                <a:ea typeface="Calibri"/>
                <a:cs typeface="Arial"/>
              </a:rPr>
              <a:t>Adolescencia </a:t>
            </a:r>
            <a:r>
              <a:rPr lang="es-SV" sz="2800" b="1" i="1" dirty="0">
                <a:ea typeface="Calibri"/>
                <a:cs typeface="Arial"/>
              </a:rPr>
              <a:t>y </a:t>
            </a:r>
            <a:r>
              <a:rPr lang="es-SV" sz="2800" b="1" i="1" dirty="0" smtClean="0">
                <a:ea typeface="Calibri"/>
                <a:cs typeface="Arial"/>
              </a:rPr>
              <a:t>familia. </a:t>
            </a:r>
          </a:p>
          <a:p>
            <a:pPr algn="ctr"/>
            <a:r>
              <a:rPr lang="es-ES_tradnl" sz="2800" b="1" i="1" dirty="0" smtClean="0">
                <a:cs typeface="Arial"/>
              </a:rPr>
              <a:t>Personas favorecidas: </a:t>
            </a:r>
            <a:r>
              <a:rPr lang="es-SV" sz="2800" b="1" dirty="0" smtClean="0"/>
              <a:t>48,542</a:t>
            </a:r>
          </a:p>
          <a:p>
            <a:pPr algn="ctr"/>
            <a:r>
              <a:rPr lang="es-ES_tradnl" sz="2800" b="1" dirty="0" smtClean="0"/>
              <a:t>Inversión: </a:t>
            </a:r>
            <a:r>
              <a:rPr lang="es-SV" sz="2800" b="1" dirty="0"/>
              <a:t>$15,321</a:t>
            </a:r>
            <a:endParaRPr lang="es-SV" sz="2800" dirty="0"/>
          </a:p>
        </p:txBody>
      </p:sp>
      <p:sp>
        <p:nvSpPr>
          <p:cNvPr id="3" name="2 Rectángulo"/>
          <p:cNvSpPr/>
          <p:nvPr/>
        </p:nvSpPr>
        <p:spPr>
          <a:xfrm>
            <a:off x="296616" y="2204864"/>
            <a:ext cx="446449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i="1" dirty="0"/>
              <a:t>Programa de Atención en Medio </a:t>
            </a:r>
            <a:r>
              <a:rPr lang="es-SV" sz="2800" b="1" i="1" dirty="0" smtClean="0"/>
              <a:t>Familiar</a:t>
            </a:r>
          </a:p>
          <a:p>
            <a:pPr algn="ctr"/>
            <a:r>
              <a:rPr lang="es-ES_tradnl" sz="2800" b="1" i="1" dirty="0" smtClean="0"/>
              <a:t>Inversión: </a:t>
            </a:r>
            <a:r>
              <a:rPr lang="es-SV" sz="2800" b="1" dirty="0"/>
              <a:t>$</a:t>
            </a:r>
            <a:r>
              <a:rPr lang="es-SV" sz="2800" b="1" dirty="0" smtClean="0"/>
              <a:t>399,600 </a:t>
            </a:r>
          </a:p>
          <a:p>
            <a:pPr algn="ctr"/>
            <a:r>
              <a:rPr lang="es-SV" sz="2800" dirty="0"/>
              <a:t> </a:t>
            </a:r>
            <a:r>
              <a:rPr lang="es-SV" sz="2800" b="1" dirty="0"/>
              <a:t>11 municipios </a:t>
            </a:r>
            <a:r>
              <a:rPr lang="es-SV" sz="2800" b="1" dirty="0" smtClean="0"/>
              <a:t> beneficiados</a:t>
            </a:r>
            <a:r>
              <a:rPr lang="es-SV" sz="2400" b="1" dirty="0" smtClean="0"/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37996" y="4337721"/>
            <a:ext cx="4423116" cy="25202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i="1" dirty="0"/>
              <a:t>Centro Para la Inserción Social El </a:t>
            </a:r>
            <a:r>
              <a:rPr lang="es-SV" sz="2800" b="1" i="1" dirty="0" smtClean="0"/>
              <a:t>Espino</a:t>
            </a:r>
          </a:p>
          <a:p>
            <a:pPr algn="ctr"/>
            <a:r>
              <a:rPr lang="es-SV" sz="2800" b="1" dirty="0" smtClean="0"/>
              <a:t> 308</a:t>
            </a:r>
            <a:r>
              <a:rPr lang="es-SV" sz="2800" dirty="0" smtClean="0"/>
              <a:t> Adolescentes  Hombres</a:t>
            </a:r>
          </a:p>
          <a:p>
            <a:pPr algn="ctr"/>
            <a:r>
              <a:rPr lang="es-ES_tradnl" sz="2800" dirty="0" smtClean="0"/>
              <a:t>  Inversión  </a:t>
            </a:r>
            <a:r>
              <a:rPr lang="es-ES_tradnl" sz="2800" b="1" dirty="0"/>
              <a:t>2014 </a:t>
            </a:r>
            <a:r>
              <a:rPr lang="es-ES_tradnl" sz="2800" b="1" dirty="0" smtClean="0"/>
              <a:t>– 2017</a:t>
            </a:r>
            <a:r>
              <a:rPr lang="es-SV" sz="2800" dirty="0" smtClean="0"/>
              <a:t>  </a:t>
            </a:r>
            <a:r>
              <a:rPr lang="es-ES_tradnl" sz="2800" dirty="0" smtClean="0"/>
              <a:t>:     </a:t>
            </a:r>
            <a:r>
              <a:rPr lang="es-SV" sz="2800" b="1" dirty="0" smtClean="0"/>
              <a:t>$1,995,902</a:t>
            </a:r>
          </a:p>
          <a:p>
            <a:endParaRPr lang="es-SV" dirty="0"/>
          </a:p>
        </p:txBody>
      </p:sp>
      <p:sp>
        <p:nvSpPr>
          <p:cNvPr id="5" name="AutoShape 2" descr="IMG_20170526_0935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6" name="AutoShape 4" descr="IMG_20170526_09354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0338"/>
            <a:ext cx="4070184" cy="3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85" y="3347209"/>
            <a:ext cx="4139339" cy="310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8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F3135037-1CA1-4C1F-9F61-5A602C3F2635}"/>
              </a:ext>
            </a:extLst>
          </p:cNvPr>
          <p:cNvSpPr/>
          <p:nvPr/>
        </p:nvSpPr>
        <p:spPr>
          <a:xfrm>
            <a:off x="120774" y="2276872"/>
            <a:ext cx="6167026" cy="1944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SV" sz="2800" b="1" dirty="0" smtClean="0">
                <a:solidFill>
                  <a:schemeClr val="tx1"/>
                </a:solidFill>
              </a:rPr>
              <a:t>Prevención de la violencia </a:t>
            </a:r>
          </a:p>
          <a:p>
            <a:pPr algn="just"/>
            <a:r>
              <a:rPr lang="es-SV" sz="2800" b="1" dirty="0" smtClean="0">
                <a:solidFill>
                  <a:schemeClr val="tx1"/>
                </a:solidFill>
              </a:rPr>
              <a:t>y seguridad </a:t>
            </a:r>
            <a:endParaRPr lang="es-SV" sz="2800" dirty="0" smtClean="0">
              <a:solidFill>
                <a:schemeClr val="tx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849281A-BA16-4EB7-926E-A15ECEB7A2A0}"/>
              </a:ext>
            </a:extLst>
          </p:cNvPr>
          <p:cNvSpPr/>
          <p:nvPr/>
        </p:nvSpPr>
        <p:spPr>
          <a:xfrm>
            <a:off x="107504" y="4416103"/>
            <a:ext cx="6180296" cy="1965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400" b="1" dirty="0">
                <a:solidFill>
                  <a:prstClr val="black"/>
                </a:solidFill>
              </a:rPr>
              <a:t>Calidad de atención policial a la niñez y adolescencia</a:t>
            </a:r>
          </a:p>
          <a:p>
            <a:r>
              <a:rPr lang="es-SV" sz="4000" b="1" dirty="0" smtClean="0">
                <a:solidFill>
                  <a:schemeClr val="tx1"/>
                </a:solidFill>
              </a:rPr>
              <a:t>1 </a:t>
            </a:r>
            <a:r>
              <a:rPr lang="es-SV" sz="2800" b="1" dirty="0" smtClean="0">
                <a:solidFill>
                  <a:schemeClr val="tx1"/>
                </a:solidFill>
              </a:rPr>
              <a:t>Centro de Atención de Niñas </a:t>
            </a:r>
          </a:p>
          <a:p>
            <a:r>
              <a:rPr lang="es-SV" sz="2800" b="1" dirty="0" smtClean="0">
                <a:solidFill>
                  <a:schemeClr val="tx1"/>
                </a:solidFill>
              </a:rPr>
              <a:t>y Niños victimas en Crisis.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CBD90FE0-053F-4636-9579-8E4AFAC52059}"/>
              </a:ext>
            </a:extLst>
          </p:cNvPr>
          <p:cNvSpPr/>
          <p:nvPr/>
        </p:nvSpPr>
        <p:spPr>
          <a:xfrm>
            <a:off x="72008" y="139789"/>
            <a:ext cx="6215792" cy="1993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4000" b="1" dirty="0" smtClean="0">
                <a:solidFill>
                  <a:schemeClr val="tx1"/>
                </a:solidFill>
              </a:rPr>
              <a:t>195 </a:t>
            </a:r>
            <a:r>
              <a:rPr lang="es-SV" sz="2800" dirty="0">
                <a:solidFill>
                  <a:schemeClr val="tx1"/>
                </a:solidFill>
              </a:rPr>
              <a:t>S</a:t>
            </a:r>
            <a:r>
              <a:rPr lang="es-SV" sz="2800" dirty="0" smtClean="0">
                <a:solidFill>
                  <a:schemeClr val="tx1"/>
                </a:solidFill>
              </a:rPr>
              <a:t>ectores comunitarios cubiertos por Policía Comunitaria</a:t>
            </a:r>
          </a:p>
          <a:p>
            <a:r>
              <a:rPr lang="es-SV" sz="4000" b="1" dirty="0" smtClean="0">
                <a:solidFill>
                  <a:schemeClr val="tx1"/>
                </a:solidFill>
              </a:rPr>
              <a:t>100</a:t>
            </a:r>
            <a:r>
              <a:rPr lang="es-SV" sz="4000" b="1" dirty="0">
                <a:solidFill>
                  <a:schemeClr val="tx1"/>
                </a:solidFill>
              </a:rPr>
              <a:t>%</a:t>
            </a:r>
            <a:r>
              <a:rPr lang="es-SV" sz="2800" dirty="0">
                <a:solidFill>
                  <a:schemeClr val="tx1"/>
                </a:solidFill>
              </a:rPr>
              <a:t> de personal </a:t>
            </a:r>
            <a:r>
              <a:rPr lang="es-SV" sz="2800" dirty="0" smtClean="0">
                <a:solidFill>
                  <a:schemeClr val="tx1"/>
                </a:solidFill>
              </a:rPr>
              <a:t>capacitado en Filosofía de Policía Comunitaria </a:t>
            </a:r>
            <a:endParaRPr lang="es-SV" sz="2800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283968" y="2492896"/>
            <a:ext cx="20038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/>
              <a:t>$ 3.1</a:t>
            </a:r>
          </a:p>
          <a:p>
            <a:pPr algn="ctr"/>
            <a:r>
              <a:rPr lang="es-SV" sz="3600" b="1" dirty="0" smtClean="0"/>
              <a:t>millones</a:t>
            </a:r>
            <a:endParaRPr lang="es-SV" sz="3600" b="1" dirty="0"/>
          </a:p>
        </p:txBody>
      </p:sp>
      <p:pic>
        <p:nvPicPr>
          <p:cNvPr id="6" name="Picture 4" descr="C:\Users\COMUNITARIA 1\Desktop\OTRAS\IMG-20170201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00" y="139790"/>
            <a:ext cx="2820603" cy="314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uario 7247\Desktop\FOROS DE CHARLAS Y GREAT\IMG_20161207_1049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00" y="3283848"/>
            <a:ext cx="2820603" cy="30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2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CF9FCD5-51BE-4541-80D9-FED8FB6527A5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600" dirty="0"/>
              <a:t>   </a:t>
            </a:r>
            <a:r>
              <a:rPr lang="es-SV" sz="4000" b="1" dirty="0"/>
              <a:t>Información del departamento</a:t>
            </a:r>
            <a:endParaRPr lang="es-SV" sz="36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7DBAEF6-8A44-4658-8962-E03370DBBAB8}"/>
              </a:ext>
            </a:extLst>
          </p:cNvPr>
          <p:cNvSpPr txBox="1"/>
          <p:nvPr/>
        </p:nvSpPr>
        <p:spPr>
          <a:xfrm>
            <a:off x="13898" y="1428279"/>
            <a:ext cx="31179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>
                <a:solidFill>
                  <a:srgbClr val="0070C0"/>
                </a:solidFill>
              </a:rPr>
              <a:t>Superficie:</a:t>
            </a:r>
            <a:r>
              <a:rPr lang="es-SV" b="1" dirty="0"/>
              <a:t> </a:t>
            </a:r>
            <a:r>
              <a:rPr lang="es-SV" b="1" dirty="0" smtClean="0"/>
              <a:t>1,240 </a:t>
            </a:r>
            <a:r>
              <a:rPr lang="es-SV" b="1" dirty="0"/>
              <a:t>km2</a:t>
            </a:r>
          </a:p>
          <a:p>
            <a:endParaRPr lang="es-SV" sz="600" dirty="0"/>
          </a:p>
          <a:p>
            <a:r>
              <a:rPr lang="es-SV" b="1" dirty="0">
                <a:solidFill>
                  <a:srgbClr val="0070C0"/>
                </a:solidFill>
              </a:rPr>
              <a:t>Población</a:t>
            </a:r>
            <a:r>
              <a:rPr lang="es-SV" dirty="0">
                <a:solidFill>
                  <a:srgbClr val="0070C0"/>
                </a:solidFill>
              </a:rPr>
              <a:t>:</a:t>
            </a:r>
            <a:r>
              <a:rPr lang="es-SV" dirty="0"/>
              <a:t> </a:t>
            </a:r>
            <a:r>
              <a:rPr lang="es-SV" b="1" dirty="0" smtClean="0"/>
              <a:t>363,473</a:t>
            </a:r>
            <a:r>
              <a:rPr lang="es-SV" b="1" dirty="0" smtClean="0">
                <a:solidFill>
                  <a:srgbClr val="FF0000"/>
                </a:solidFill>
              </a:rPr>
              <a:t> </a:t>
            </a:r>
            <a:r>
              <a:rPr lang="es-SV" b="1" dirty="0" smtClean="0"/>
              <a:t>habitantes</a:t>
            </a:r>
            <a:endParaRPr lang="es-SV" dirty="0"/>
          </a:p>
          <a:p>
            <a:endParaRPr lang="es-SV" sz="600" dirty="0"/>
          </a:p>
          <a:p>
            <a:r>
              <a:rPr lang="es-SV" b="1" dirty="0" smtClean="0">
                <a:solidFill>
                  <a:srgbClr val="0070C0"/>
                </a:solidFill>
              </a:rPr>
              <a:t>Municipios:</a:t>
            </a:r>
            <a:endParaRPr lang="es-SV" b="1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Ahuachapán</a:t>
            </a:r>
            <a:endParaRPr lang="es-SV" b="1" dirty="0"/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Atiquizaya</a:t>
            </a:r>
            <a:endParaRPr lang="es-SV" b="1" dirty="0"/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San Francisco Menendez</a:t>
            </a:r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Tacuba</a:t>
            </a:r>
            <a:endParaRPr lang="es-SV" b="1" dirty="0"/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Concepción de Ataco</a:t>
            </a:r>
            <a:endParaRPr lang="es-SV" b="1" dirty="0"/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Apaneca</a:t>
            </a:r>
            <a:endParaRPr lang="es-SV" b="1" dirty="0"/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Guaymango</a:t>
            </a:r>
            <a:endParaRPr lang="es-SV" b="1" dirty="0"/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Jujutla</a:t>
            </a:r>
            <a:endParaRPr lang="es-SV" b="1" dirty="0"/>
          </a:p>
          <a:p>
            <a:pPr marL="342900" indent="-342900">
              <a:buFont typeface="+mj-lt"/>
              <a:buAutoNum type="arabicPeriod"/>
            </a:pPr>
            <a:r>
              <a:rPr lang="es-SV" b="1" dirty="0" smtClean="0"/>
              <a:t>San Pedro Puxtla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b="1" dirty="0" smtClean="0"/>
              <a:t>San Lorenzo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b="1" dirty="0" smtClean="0"/>
              <a:t>Turín</a:t>
            </a:r>
            <a:endParaRPr lang="es-ES_tradnl" b="1" dirty="0"/>
          </a:p>
          <a:p>
            <a:pPr marL="342900" indent="-342900">
              <a:buFont typeface="+mj-lt"/>
              <a:buAutoNum type="arabicPeriod"/>
            </a:pPr>
            <a:r>
              <a:rPr lang="es-ES_tradnl" b="1" dirty="0" smtClean="0"/>
              <a:t>El Refugio</a:t>
            </a:r>
            <a:endParaRPr lang="es-SV" sz="600" b="1" dirty="0" smtClean="0"/>
          </a:p>
          <a:p>
            <a:endParaRPr lang="es-S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65" y="4930147"/>
            <a:ext cx="23812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G:\mapa-de-ahuachapan-municipio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11" y="1268760"/>
            <a:ext cx="2651043" cy="30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ector recto 8">
            <a:extLst>
              <a:ext uri="{FF2B5EF4-FFF2-40B4-BE49-F238E27FC236}">
                <a16:creationId xmlns:a16="http://schemas.microsoft.com/office/drawing/2014/main" xmlns="" id="{E5A062C4-866D-4609-A89C-147154E33AAC}"/>
              </a:ext>
            </a:extLst>
          </p:cNvPr>
          <p:cNvCxnSpPr>
            <a:cxnSpLocks/>
          </p:cNvCxnSpPr>
          <p:nvPr/>
        </p:nvCxnSpPr>
        <p:spPr>
          <a:xfrm flipH="1" flipV="1">
            <a:off x="6522611" y="3369302"/>
            <a:ext cx="200731" cy="22405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8">
            <a:extLst>
              <a:ext uri="{FF2B5EF4-FFF2-40B4-BE49-F238E27FC236}">
                <a16:creationId xmlns:a16="http://schemas.microsoft.com/office/drawing/2014/main" xmlns="" id="{E5A062C4-866D-4609-A89C-147154E33AAC}"/>
              </a:ext>
            </a:extLst>
          </p:cNvPr>
          <p:cNvCxnSpPr>
            <a:cxnSpLocks/>
          </p:cNvCxnSpPr>
          <p:nvPr/>
        </p:nvCxnSpPr>
        <p:spPr>
          <a:xfrm flipV="1">
            <a:off x="7020272" y="4134765"/>
            <a:ext cx="1231481" cy="14596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2483768" y="3645024"/>
            <a:ext cx="3742119" cy="3054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2000" dirty="0" smtClean="0">
                <a:solidFill>
                  <a:schemeClr val="bg1"/>
                </a:solidFill>
              </a:rPr>
              <a:t>Actividad económica : </a:t>
            </a:r>
            <a:endParaRPr lang="es-SV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s-SV" sz="2000" dirty="0" smtClean="0"/>
              <a:t>Producción de granos básicos, caña de azúcar, café, Hortalizas y Frutas .</a:t>
            </a:r>
            <a:endParaRPr lang="es-SV" sz="2000" dirty="0"/>
          </a:p>
          <a:p>
            <a:pPr marL="342900" indent="-342900">
              <a:buFont typeface="+mj-lt"/>
              <a:buAutoNum type="arabicPeriod"/>
            </a:pPr>
            <a:r>
              <a:rPr lang="es-SV" sz="2000" dirty="0" smtClean="0"/>
              <a:t>Ganadería</a:t>
            </a:r>
            <a:r>
              <a:rPr lang="es-SV" sz="2000" dirty="0"/>
              <a:t>, </a:t>
            </a:r>
            <a:r>
              <a:rPr lang="es-SV" sz="2000" dirty="0" smtClean="0"/>
              <a:t>piscicultura </a:t>
            </a:r>
            <a:r>
              <a:rPr lang="es-SV" sz="2000" dirty="0"/>
              <a:t>y apicultura.</a:t>
            </a:r>
          </a:p>
          <a:p>
            <a:pPr marL="342900" indent="-342900">
              <a:buFont typeface="+mj-lt"/>
              <a:buAutoNum type="arabicPeriod"/>
            </a:pPr>
            <a:r>
              <a:rPr lang="es-SV" sz="2000" dirty="0" smtClean="0"/>
              <a:t>Turismo, artesanías </a:t>
            </a:r>
            <a:r>
              <a:rPr lang="es-SV" sz="2000" dirty="0"/>
              <a:t>y comercio. </a:t>
            </a:r>
            <a:endParaRPr lang="es-SV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s-ES_tradnl" sz="2000" dirty="0" smtClean="0">
                <a:solidFill>
                  <a:schemeClr val="bg1"/>
                </a:solidFill>
              </a:rPr>
              <a:t>Generación de Energía  Eléctrica</a:t>
            </a:r>
            <a:endParaRPr lang="es-S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1" y="-19835"/>
            <a:ext cx="4384981" cy="3206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dirty="0"/>
              <a:t>Casa de la Cultura y </a:t>
            </a:r>
            <a:r>
              <a:rPr lang="es-SV" sz="2800" b="1" dirty="0" smtClean="0"/>
              <a:t>de </a:t>
            </a:r>
            <a:r>
              <a:rPr lang="es-SV" sz="2800" b="1" dirty="0"/>
              <a:t>Convivencia </a:t>
            </a:r>
            <a:r>
              <a:rPr lang="es-SV" sz="2000" dirty="0" smtClean="0"/>
              <a:t> </a:t>
            </a:r>
            <a:endParaRPr lang="es-SV" dirty="0"/>
          </a:p>
          <a:p>
            <a:pPr algn="ctr"/>
            <a:r>
              <a:rPr lang="es-SV" sz="2000" dirty="0" smtClean="0"/>
              <a:t>Promoviendo el arte y la cultura, para el fomento </a:t>
            </a:r>
            <a:r>
              <a:rPr lang="es-SV" sz="2000" dirty="0"/>
              <a:t>de la </a:t>
            </a:r>
            <a:r>
              <a:rPr lang="es-SV" sz="2000" dirty="0" smtClean="0"/>
              <a:t>autoestima y formación </a:t>
            </a:r>
            <a:r>
              <a:rPr lang="es-SV" sz="2000" dirty="0"/>
              <a:t>de </a:t>
            </a:r>
            <a:r>
              <a:rPr lang="es-SV" sz="2000" dirty="0" smtClean="0"/>
              <a:t>valores </a:t>
            </a:r>
            <a:endParaRPr lang="es-SV" sz="2000" dirty="0"/>
          </a:p>
          <a:p>
            <a:pPr algn="ctr"/>
            <a:r>
              <a:rPr lang="es-SV" sz="2000" dirty="0" smtClean="0"/>
              <a:t>población beneficiada </a:t>
            </a:r>
            <a:r>
              <a:rPr lang="es-SV" sz="2800" b="1" dirty="0" smtClean="0"/>
              <a:t> 81,700</a:t>
            </a:r>
            <a:endParaRPr lang="es-SV" sz="2800" b="1" dirty="0"/>
          </a:p>
        </p:txBody>
      </p:sp>
      <p:sp>
        <p:nvSpPr>
          <p:cNvPr id="9" name="1 Rectángulo">
            <a:extLst>
              <a:ext uri="{FF2B5EF4-FFF2-40B4-BE49-F238E27FC236}">
                <a16:creationId xmlns:a16="http://schemas.microsoft.com/office/drawing/2014/main" xmlns="" id="{C0CCEC18-B27D-47C3-935A-CA9CD25431AD}"/>
              </a:ext>
            </a:extLst>
          </p:cNvPr>
          <p:cNvSpPr/>
          <p:nvPr/>
        </p:nvSpPr>
        <p:spPr>
          <a:xfrm>
            <a:off x="4968552" y="3186358"/>
            <a:ext cx="4169246" cy="36716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dirty="0" smtClean="0"/>
              <a:t>ACTIVATE </a:t>
            </a:r>
            <a:endParaRPr lang="es-SV" sz="2800" b="1" dirty="0"/>
          </a:p>
          <a:p>
            <a:pPr algn="ctr"/>
            <a:r>
              <a:rPr lang="es-SV" sz="2800" b="1" dirty="0"/>
              <a:t>Por la Convivencia</a:t>
            </a:r>
          </a:p>
          <a:p>
            <a:pPr algn="ctr"/>
            <a:endParaRPr lang="es-SV" sz="1200" b="1" dirty="0"/>
          </a:p>
          <a:p>
            <a:pPr algn="ctr"/>
            <a:r>
              <a:rPr lang="es-SV" sz="2000" dirty="0"/>
              <a:t>Cultivando la Disciplina del Arte y </a:t>
            </a:r>
            <a:r>
              <a:rPr lang="es-SV" sz="2000" dirty="0" smtClean="0"/>
              <a:t>el Deporte</a:t>
            </a:r>
            <a:endParaRPr lang="es-SV" sz="2000" dirty="0"/>
          </a:p>
          <a:p>
            <a:pPr algn="ctr"/>
            <a:r>
              <a:rPr lang="es-SV" sz="2000" dirty="0"/>
              <a:t>para el fomento de valores para la vida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6357"/>
            <a:ext cx="4968552" cy="367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G:\IMG-20170512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81" y="0"/>
            <a:ext cx="4752817" cy="31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3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282781"/>
            <a:ext cx="3312368" cy="6343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Promoviendo Valores Y Convivencia  Social </a:t>
            </a:r>
            <a:r>
              <a:rPr lang="es-ES_tradnl" sz="3200" b="1" dirty="0"/>
              <a:t>a</a:t>
            </a:r>
            <a:r>
              <a:rPr lang="es-ES_tradnl" sz="3200" b="1" dirty="0" smtClean="0"/>
              <a:t> Través del Deporte </a:t>
            </a:r>
            <a:endParaRPr lang="es-SV" sz="3200" b="1" dirty="0"/>
          </a:p>
        </p:txBody>
      </p:sp>
      <p:pic>
        <p:nvPicPr>
          <p:cNvPr id="3" name="Picture 12" descr="La imagen puede contener: 5 personas, calzado y exteri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2781"/>
            <a:ext cx="2910413" cy="218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La imagen puede contener: 11 personas, personas sentad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2910413" cy="20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La imagen puede contener: 2 personas, personas practicando deporte, pantalones y exteri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b="6824"/>
          <a:stretch/>
        </p:blipFill>
        <p:spPr bwMode="auto">
          <a:xfrm>
            <a:off x="5220072" y="4696562"/>
            <a:ext cx="2957062" cy="192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produccion granos basicos el salvador">
            <a:extLst>
              <a:ext uri="{FF2B5EF4-FFF2-40B4-BE49-F238E27FC236}">
                <a16:creationId xmlns:a16="http://schemas.microsoft.com/office/drawing/2014/main" xmlns="" id="{69859F4C-84A4-421C-9FF1-3F16DE8F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94"/>
            <a:ext cx="9144000" cy="557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F853C989-89DC-4D37-BDA8-3DE6B7DAEEAB}"/>
              </a:ext>
            </a:extLst>
          </p:cNvPr>
          <p:cNvSpPr/>
          <p:nvPr/>
        </p:nvSpPr>
        <p:spPr>
          <a:xfrm>
            <a:off x="0" y="5589240"/>
            <a:ext cx="9144000" cy="1268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400" dirty="0" smtClean="0">
                <a:solidFill>
                  <a:schemeClr val="bg1"/>
                </a:solidFill>
              </a:rPr>
              <a:t>Ahuachapán trabaja</a:t>
            </a:r>
            <a:r>
              <a:rPr lang="es-SV" sz="44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s-SV" sz="4400" dirty="0">
                <a:solidFill>
                  <a:schemeClr val="bg1"/>
                </a:solidFill>
              </a:rPr>
              <a:t>produce y comercializa</a:t>
            </a:r>
          </a:p>
        </p:txBody>
      </p:sp>
    </p:spTree>
    <p:extLst>
      <p:ext uri="{BB962C8B-B14F-4D97-AF65-F5344CB8AC3E}">
        <p14:creationId xmlns:p14="http://schemas.microsoft.com/office/powerpoint/2010/main" val="32841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C9A4594-EEBD-4991-B076-6D3D76574F37}"/>
              </a:ext>
            </a:extLst>
          </p:cNvPr>
          <p:cNvSpPr/>
          <p:nvPr/>
        </p:nvSpPr>
        <p:spPr>
          <a:xfrm>
            <a:off x="1329815" y="1124744"/>
            <a:ext cx="6552728" cy="1611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5400" b="1" dirty="0">
                <a:solidFill>
                  <a:schemeClr val="accent1"/>
                </a:solidFill>
              </a:rPr>
              <a:t>Más y mejores salarios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B21E496-28C5-4401-86E9-DB0F25F30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27"/>
          <a:stretch/>
        </p:blipFill>
        <p:spPr>
          <a:xfrm>
            <a:off x="971600" y="2736304"/>
            <a:ext cx="7802064" cy="24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7876DEE-4B7B-441B-B593-DEBCAECF4207}"/>
              </a:ext>
            </a:extLst>
          </p:cNvPr>
          <p:cNvSpPr/>
          <p:nvPr/>
        </p:nvSpPr>
        <p:spPr>
          <a:xfrm>
            <a:off x="4936" y="0"/>
            <a:ext cx="9139063" cy="996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600" b="1" dirty="0"/>
              <a:t>Aumento al salario mínimo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6DE8D58A-4132-4CC8-944B-6BF130D0BD6D}"/>
              </a:ext>
            </a:extLst>
          </p:cNvPr>
          <p:cNvSpPr/>
          <p:nvPr/>
        </p:nvSpPr>
        <p:spPr>
          <a:xfrm>
            <a:off x="800218" y="1196752"/>
            <a:ext cx="4511752" cy="6247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dirty="0"/>
              <a:t>Maquila y textil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EE5E9F65-BAB2-47F7-BA17-461CE187CBB2}"/>
              </a:ext>
            </a:extLst>
          </p:cNvPr>
          <p:cNvSpPr txBox="1"/>
          <p:nvPr/>
        </p:nvSpPr>
        <p:spPr>
          <a:xfrm>
            <a:off x="5357918" y="1175193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/>
              <a:t>$211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E9D21CB-5986-4626-9F14-28EA3B0FD3F1}"/>
              </a:ext>
            </a:extLst>
          </p:cNvPr>
          <p:cNvSpPr txBox="1"/>
          <p:nvPr/>
        </p:nvSpPr>
        <p:spPr>
          <a:xfrm>
            <a:off x="7024845" y="1175193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>
                <a:solidFill>
                  <a:schemeClr val="accent1"/>
                </a:solidFill>
              </a:rPr>
              <a:t>$295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xmlns="" id="{77F88662-4412-4536-83D3-DEC741F25716}"/>
              </a:ext>
            </a:extLst>
          </p:cNvPr>
          <p:cNvSpPr/>
          <p:nvPr/>
        </p:nvSpPr>
        <p:spPr>
          <a:xfrm>
            <a:off x="6488342" y="1256117"/>
            <a:ext cx="487651" cy="50837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CE2CA34A-25F6-4FA4-A3BA-20BB2014B153}"/>
              </a:ext>
            </a:extLst>
          </p:cNvPr>
          <p:cNvSpPr/>
          <p:nvPr/>
        </p:nvSpPr>
        <p:spPr>
          <a:xfrm>
            <a:off x="800218" y="2106818"/>
            <a:ext cx="4536504" cy="6412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dirty="0"/>
              <a:t>Industria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08267E3-3458-47B9-AA10-0A6DA47BB540}"/>
              </a:ext>
            </a:extLst>
          </p:cNvPr>
          <p:cNvSpPr txBox="1"/>
          <p:nvPr/>
        </p:nvSpPr>
        <p:spPr>
          <a:xfrm>
            <a:off x="5337521" y="2094820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/>
              <a:t>$246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90759095-6677-4538-8734-1F21D6D84C99}"/>
              </a:ext>
            </a:extLst>
          </p:cNvPr>
          <p:cNvSpPr txBox="1"/>
          <p:nvPr/>
        </p:nvSpPr>
        <p:spPr>
          <a:xfrm>
            <a:off x="7004448" y="2094820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>
                <a:solidFill>
                  <a:schemeClr val="accent1"/>
                </a:solidFill>
              </a:rPr>
              <a:t>$300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xmlns="" id="{B19E24E2-3A2A-41E2-A917-AAF667A8DC29}"/>
              </a:ext>
            </a:extLst>
          </p:cNvPr>
          <p:cNvSpPr/>
          <p:nvPr/>
        </p:nvSpPr>
        <p:spPr>
          <a:xfrm>
            <a:off x="6467945" y="2175744"/>
            <a:ext cx="487651" cy="50837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7A2C98E4-59A5-4DDC-9D3F-C1D2898CF787}"/>
              </a:ext>
            </a:extLst>
          </p:cNvPr>
          <p:cNvSpPr/>
          <p:nvPr/>
        </p:nvSpPr>
        <p:spPr>
          <a:xfrm>
            <a:off x="800218" y="3060806"/>
            <a:ext cx="4536504" cy="656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dirty="0"/>
              <a:t>Comercio y Servicios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CDFB054-605D-4C92-BCFA-9ED723CA698C}"/>
              </a:ext>
            </a:extLst>
          </p:cNvPr>
          <p:cNvSpPr txBox="1"/>
          <p:nvPr/>
        </p:nvSpPr>
        <p:spPr>
          <a:xfrm>
            <a:off x="5353926" y="3030924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/>
              <a:t>$252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97A8FA8-B50B-4193-A20B-81082F850746}"/>
              </a:ext>
            </a:extLst>
          </p:cNvPr>
          <p:cNvSpPr txBox="1"/>
          <p:nvPr/>
        </p:nvSpPr>
        <p:spPr>
          <a:xfrm>
            <a:off x="7020853" y="3030924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>
                <a:solidFill>
                  <a:schemeClr val="accent1"/>
                </a:solidFill>
              </a:rPr>
              <a:t>$300</a:t>
            </a: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xmlns="" id="{CAB86DB6-D5D6-4AB5-B42C-5E0456FC7C4B}"/>
              </a:ext>
            </a:extLst>
          </p:cNvPr>
          <p:cNvSpPr/>
          <p:nvPr/>
        </p:nvSpPr>
        <p:spPr>
          <a:xfrm>
            <a:off x="6484350" y="3111848"/>
            <a:ext cx="487651" cy="50837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0A9F288D-E7D9-4665-9AEE-D38182E20DE2}"/>
              </a:ext>
            </a:extLst>
          </p:cNvPr>
          <p:cNvSpPr/>
          <p:nvPr/>
        </p:nvSpPr>
        <p:spPr>
          <a:xfrm>
            <a:off x="817712" y="4005064"/>
            <a:ext cx="4536504" cy="656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dirty="0"/>
              <a:t>Agrícola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FAF48577-8A09-4947-A571-BF56E3029DC9}"/>
              </a:ext>
            </a:extLst>
          </p:cNvPr>
          <p:cNvSpPr txBox="1"/>
          <p:nvPr/>
        </p:nvSpPr>
        <p:spPr>
          <a:xfrm>
            <a:off x="5353926" y="4006805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/>
              <a:t>$118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1506819A-BA54-472D-B26E-0A4964FF5C14}"/>
              </a:ext>
            </a:extLst>
          </p:cNvPr>
          <p:cNvSpPr txBox="1"/>
          <p:nvPr/>
        </p:nvSpPr>
        <p:spPr>
          <a:xfrm>
            <a:off x="7020853" y="4006805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>
                <a:solidFill>
                  <a:schemeClr val="accent1"/>
                </a:solidFill>
              </a:rPr>
              <a:t>$200</a:t>
            </a: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xmlns="" id="{BA7D3CFE-F2C3-4F92-BFFB-D300C434BFF8}"/>
              </a:ext>
            </a:extLst>
          </p:cNvPr>
          <p:cNvSpPr/>
          <p:nvPr/>
        </p:nvSpPr>
        <p:spPr>
          <a:xfrm>
            <a:off x="6484350" y="4087729"/>
            <a:ext cx="487651" cy="50837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xmlns="" id="{7367A779-A136-4D5B-98EE-ED02910B40AE}"/>
              </a:ext>
            </a:extLst>
          </p:cNvPr>
          <p:cNvSpPr/>
          <p:nvPr/>
        </p:nvSpPr>
        <p:spPr>
          <a:xfrm>
            <a:off x="832084" y="4941168"/>
            <a:ext cx="4522132" cy="656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dirty="0"/>
              <a:t>Recolección cosecha café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E8B8C3C3-BD76-4B3B-8400-E6C3C5FCDD86}"/>
              </a:ext>
            </a:extLst>
          </p:cNvPr>
          <p:cNvSpPr txBox="1"/>
          <p:nvPr/>
        </p:nvSpPr>
        <p:spPr>
          <a:xfrm>
            <a:off x="5368298" y="4943345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/>
              <a:t>$129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77ABC839-36F3-4783-BFD0-F24EDD69A0E6}"/>
              </a:ext>
            </a:extLst>
          </p:cNvPr>
          <p:cNvSpPr txBox="1"/>
          <p:nvPr/>
        </p:nvSpPr>
        <p:spPr>
          <a:xfrm>
            <a:off x="7035225" y="4943345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>
                <a:solidFill>
                  <a:schemeClr val="accent1"/>
                </a:solidFill>
              </a:rPr>
              <a:t>$200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xmlns="" id="{2362A819-0DCD-480D-BBD2-3320A17BE2AC}"/>
              </a:ext>
            </a:extLst>
          </p:cNvPr>
          <p:cNvSpPr/>
          <p:nvPr/>
        </p:nvSpPr>
        <p:spPr>
          <a:xfrm>
            <a:off x="6498722" y="5024269"/>
            <a:ext cx="487651" cy="50837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xmlns="" id="{3E8CA238-3B9E-4546-96EF-46E2375E84D0}"/>
              </a:ext>
            </a:extLst>
          </p:cNvPr>
          <p:cNvSpPr/>
          <p:nvPr/>
        </p:nvSpPr>
        <p:spPr>
          <a:xfrm>
            <a:off x="853063" y="5877272"/>
            <a:ext cx="4497379" cy="656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dirty="0"/>
              <a:t>Recolección cosecha azúcar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55668034-F61E-487F-8442-E0D3DAAFAC79}"/>
              </a:ext>
            </a:extLst>
          </p:cNvPr>
          <p:cNvSpPr txBox="1"/>
          <p:nvPr/>
        </p:nvSpPr>
        <p:spPr>
          <a:xfrm>
            <a:off x="5393051" y="5807441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/>
              <a:t>$109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5AA7838A-2876-44F3-BBC3-00E70D47B1DE}"/>
              </a:ext>
            </a:extLst>
          </p:cNvPr>
          <p:cNvSpPr txBox="1"/>
          <p:nvPr/>
        </p:nvSpPr>
        <p:spPr>
          <a:xfrm>
            <a:off x="7059978" y="5807441"/>
            <a:ext cx="174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600" dirty="0">
                <a:solidFill>
                  <a:schemeClr val="accent1"/>
                </a:solidFill>
              </a:rPr>
              <a:t>$224</a:t>
            </a:r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xmlns="" id="{3CCEF7C7-E5B1-4A04-A4BF-CE8AC722543B}"/>
              </a:ext>
            </a:extLst>
          </p:cNvPr>
          <p:cNvSpPr/>
          <p:nvPr/>
        </p:nvSpPr>
        <p:spPr>
          <a:xfrm>
            <a:off x="6523475" y="5888365"/>
            <a:ext cx="487651" cy="50837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214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esultado de imagen para trabajo el salvador">
            <a:extLst>
              <a:ext uri="{FF2B5EF4-FFF2-40B4-BE49-F238E27FC236}">
                <a16:creationId xmlns:a16="http://schemas.microsoft.com/office/drawing/2014/main" xmlns="" id="{B82F840B-D59D-42A2-8BA0-A098B9B91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4B1C3D42-012E-4289-A7C6-5CAA326AFF3D}"/>
              </a:ext>
            </a:extLst>
          </p:cNvPr>
          <p:cNvSpPr/>
          <p:nvPr/>
        </p:nvSpPr>
        <p:spPr>
          <a:xfrm>
            <a:off x="3944991" y="0"/>
            <a:ext cx="2139177" cy="2322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SV" sz="6000" b="1" dirty="0" smtClean="0">
                <a:solidFill>
                  <a:schemeClr val="tx1"/>
                </a:solidFill>
              </a:rPr>
              <a:t>457</a:t>
            </a:r>
            <a:endParaRPr lang="es-SV" sz="6000" b="1" dirty="0">
              <a:solidFill>
                <a:schemeClr val="tx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C26A9C6B-EDA0-4D64-A278-D932091EAC7F}"/>
              </a:ext>
            </a:extLst>
          </p:cNvPr>
          <p:cNvSpPr/>
          <p:nvPr/>
        </p:nvSpPr>
        <p:spPr>
          <a:xfrm>
            <a:off x="5726224" y="-1"/>
            <a:ext cx="3417776" cy="23229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2800" dirty="0">
                <a:solidFill>
                  <a:schemeClr val="tx1"/>
                </a:solidFill>
              </a:rPr>
              <a:t>Hombres y mujeres colocadas en puestos </a:t>
            </a:r>
          </a:p>
          <a:p>
            <a:r>
              <a:rPr lang="es-SV" sz="2800" dirty="0">
                <a:solidFill>
                  <a:schemeClr val="tx1"/>
                </a:solidFill>
              </a:rPr>
              <a:t>de trabajo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9389107E-0AEC-4BD9-8266-F8294D2D242F}"/>
              </a:ext>
            </a:extLst>
          </p:cNvPr>
          <p:cNvSpPr/>
          <p:nvPr/>
        </p:nvSpPr>
        <p:spPr>
          <a:xfrm>
            <a:off x="3944991" y="2488273"/>
            <a:ext cx="2571225" cy="22103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SV" sz="5000" b="1" dirty="0" smtClean="0">
                <a:solidFill>
                  <a:schemeClr val="tx1"/>
                </a:solidFill>
              </a:rPr>
              <a:t>2,480</a:t>
            </a:r>
            <a:endParaRPr lang="es-SV" sz="5000" b="1" dirty="0">
              <a:solidFill>
                <a:schemeClr val="tx1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00DACA75-B47D-4A81-B5F4-7D7A63F16295}"/>
              </a:ext>
            </a:extLst>
          </p:cNvPr>
          <p:cNvSpPr/>
          <p:nvPr/>
        </p:nvSpPr>
        <p:spPr>
          <a:xfrm>
            <a:off x="6084168" y="2488273"/>
            <a:ext cx="3041248" cy="2186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2800" dirty="0">
                <a:solidFill>
                  <a:schemeClr val="tx1"/>
                </a:solidFill>
              </a:rPr>
              <a:t>Orientaciones laborales para obtener trabajo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B9A2C01A-273B-45C5-8986-F8F01575E94E}"/>
              </a:ext>
            </a:extLst>
          </p:cNvPr>
          <p:cNvSpPr/>
          <p:nvPr/>
        </p:nvSpPr>
        <p:spPr>
          <a:xfrm>
            <a:off x="3944991" y="4778190"/>
            <a:ext cx="2647425" cy="20826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SV" sz="5000" b="1" dirty="0" smtClean="0">
                <a:solidFill>
                  <a:schemeClr val="tx1"/>
                </a:solidFill>
              </a:rPr>
              <a:t>9,279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60241739-2748-4841-B9E2-E2BB5A9975B3}"/>
              </a:ext>
            </a:extLst>
          </p:cNvPr>
          <p:cNvSpPr/>
          <p:nvPr/>
        </p:nvSpPr>
        <p:spPr>
          <a:xfrm>
            <a:off x="6084168" y="4778189"/>
            <a:ext cx="3041248" cy="2082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3000" dirty="0" smtClean="0">
                <a:solidFill>
                  <a:schemeClr val="tx1"/>
                </a:solidFill>
              </a:rPr>
              <a:t>Inspecciones</a:t>
            </a:r>
            <a:r>
              <a:rPr lang="es-SV" sz="3000" dirty="0">
                <a:solidFill>
                  <a:schemeClr val="tx1"/>
                </a:solidFill>
              </a:rPr>
              <a:t> </a:t>
            </a:r>
            <a:r>
              <a:rPr lang="es-SV" sz="3000" dirty="0" smtClean="0">
                <a:solidFill>
                  <a:schemeClr val="tx1"/>
                </a:solidFill>
              </a:rPr>
              <a:t>y</a:t>
            </a:r>
            <a:endParaRPr lang="es-SV" sz="3000" dirty="0">
              <a:solidFill>
                <a:schemeClr val="tx1"/>
              </a:solidFill>
            </a:endParaRPr>
          </a:p>
          <a:p>
            <a:r>
              <a:rPr lang="es-SV" sz="3000" dirty="0">
                <a:solidFill>
                  <a:schemeClr val="tx1"/>
                </a:solidFill>
              </a:rPr>
              <a:t>Recuperación salario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8"/>
          <a:stretch/>
        </p:blipFill>
        <p:spPr bwMode="auto">
          <a:xfrm>
            <a:off x="302466" y="2488273"/>
            <a:ext cx="3405438" cy="21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02782"/>
            <a:ext cx="3405438" cy="208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33"/>
            <a:ext cx="3405438" cy="228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5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F9BFD1F-56E1-457B-B1F0-607D4FD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EF50F5D-4DAA-4C14-9575-0610FDAD1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5255"/>
            <a:ext cx="9143999" cy="59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5473"/>
            <a:ext cx="9144000" cy="98072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7840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C1301DFE-C9B7-48A6-A92C-F8BEFB5814BD}"/>
              </a:ext>
            </a:extLst>
          </p:cNvPr>
          <p:cNvSpPr/>
          <p:nvPr/>
        </p:nvSpPr>
        <p:spPr>
          <a:xfrm>
            <a:off x="-9128" y="144015"/>
            <a:ext cx="4365104" cy="3573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SV" sz="2400" b="1" dirty="0" smtClean="0">
              <a:solidFill>
                <a:srgbClr val="FF0000"/>
              </a:solidFill>
            </a:endParaRPr>
          </a:p>
          <a:p>
            <a:endParaRPr lang="es-SV" sz="2400" b="1" dirty="0">
              <a:solidFill>
                <a:schemeClr val="tx1"/>
              </a:solidFill>
            </a:endParaRPr>
          </a:p>
          <a:p>
            <a:pPr algn="ctr"/>
            <a:r>
              <a:rPr lang="es-SV" sz="2800" b="1" dirty="0" smtClean="0">
                <a:solidFill>
                  <a:schemeClr val="tx1"/>
                </a:solidFill>
              </a:rPr>
              <a:t>1.8 Millones de </a:t>
            </a:r>
            <a:r>
              <a:rPr lang="es-SV" sz="2400" b="1" dirty="0" smtClean="0">
                <a:solidFill>
                  <a:schemeClr val="tx1"/>
                </a:solidFill>
              </a:rPr>
              <a:t>P</a:t>
            </a:r>
            <a:r>
              <a:rPr lang="es-SV" sz="2800" b="1" dirty="0">
                <a:solidFill>
                  <a:schemeClr val="tx1"/>
                </a:solidFill>
              </a:rPr>
              <a:t>lantas de café entregados</a:t>
            </a:r>
            <a:r>
              <a:rPr lang="es-SV" sz="2800" b="1" dirty="0" smtClean="0">
                <a:solidFill>
                  <a:schemeClr val="tx1"/>
                </a:solidFill>
              </a:rPr>
              <a:t>:</a:t>
            </a:r>
            <a:endParaRPr lang="es-SV" sz="2400" b="1" dirty="0">
              <a:solidFill>
                <a:schemeClr val="tx1"/>
              </a:solidFill>
            </a:endParaRPr>
          </a:p>
          <a:p>
            <a:r>
              <a:rPr lang="es-SV" sz="2800" b="1" dirty="0" smtClean="0">
                <a:solidFill>
                  <a:schemeClr val="tx1"/>
                </a:solidFill>
              </a:rPr>
              <a:t>$26 millones en 3 años</a:t>
            </a:r>
          </a:p>
          <a:p>
            <a:r>
              <a:rPr lang="es-SV" sz="2400" b="1" dirty="0" smtClean="0">
                <a:solidFill>
                  <a:schemeClr val="tx1"/>
                </a:solidFill>
              </a:rPr>
              <a:t>Beneficiando a: </a:t>
            </a:r>
          </a:p>
          <a:p>
            <a:r>
              <a:rPr lang="es-SV" sz="3200" b="1" dirty="0" smtClean="0">
                <a:solidFill>
                  <a:schemeClr val="tx1"/>
                </a:solidFill>
              </a:rPr>
              <a:t>720</a:t>
            </a:r>
            <a:r>
              <a:rPr lang="es-SV" sz="3600" b="1" dirty="0" smtClean="0">
                <a:solidFill>
                  <a:schemeClr val="tx1"/>
                </a:solidFill>
              </a:rPr>
              <a:t> </a:t>
            </a:r>
            <a:r>
              <a:rPr lang="es-SV" sz="2400" b="1" dirty="0" smtClean="0">
                <a:solidFill>
                  <a:schemeClr val="tx1"/>
                </a:solidFill>
              </a:rPr>
              <a:t>Productores/as, </a:t>
            </a:r>
          </a:p>
          <a:p>
            <a:r>
              <a:rPr lang="es-SV" sz="3200" b="1" dirty="0" smtClean="0">
                <a:solidFill>
                  <a:schemeClr val="tx1"/>
                </a:solidFill>
              </a:rPr>
              <a:t>12</a:t>
            </a:r>
            <a:r>
              <a:rPr lang="es-SV" sz="3600" b="1" dirty="0" smtClean="0">
                <a:solidFill>
                  <a:schemeClr val="tx1"/>
                </a:solidFill>
              </a:rPr>
              <a:t> </a:t>
            </a:r>
            <a:r>
              <a:rPr lang="es-SV" sz="2400" b="1" dirty="0" smtClean="0">
                <a:solidFill>
                  <a:schemeClr val="tx1"/>
                </a:solidFill>
              </a:rPr>
              <a:t>UDP </a:t>
            </a:r>
            <a:r>
              <a:rPr lang="es-SV" sz="36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s-SV" sz="3200" b="1" dirty="0" smtClean="0">
                <a:solidFill>
                  <a:schemeClr val="tx1"/>
                </a:solidFill>
              </a:rPr>
              <a:t>12</a:t>
            </a:r>
            <a:r>
              <a:rPr lang="es-SV" sz="2400" b="1" dirty="0" smtClean="0">
                <a:solidFill>
                  <a:schemeClr val="tx1"/>
                </a:solidFill>
              </a:rPr>
              <a:t> Cooperativas</a:t>
            </a:r>
            <a:endParaRPr lang="es-SV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677E85C0-C15B-49D8-B3F5-631DD9F9C33B}"/>
              </a:ext>
            </a:extLst>
          </p:cNvPr>
          <p:cNvSpPr/>
          <p:nvPr/>
        </p:nvSpPr>
        <p:spPr>
          <a:xfrm>
            <a:off x="4942250" y="3573018"/>
            <a:ext cx="4201750" cy="3248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2400" b="1" dirty="0" smtClean="0">
              <a:solidFill>
                <a:schemeClr val="tx1"/>
              </a:solidFill>
            </a:endParaRPr>
          </a:p>
          <a:p>
            <a:pPr algn="ctr"/>
            <a:r>
              <a:rPr lang="es-SV" sz="2400" b="1" dirty="0" smtClean="0">
                <a:solidFill>
                  <a:schemeClr val="tx1"/>
                </a:solidFill>
              </a:rPr>
              <a:t>Apoyo a la Agricultura Familiar</a:t>
            </a:r>
          </a:p>
          <a:p>
            <a:pPr algn="ctr"/>
            <a:r>
              <a:rPr lang="es-SV" sz="2400" b="1" dirty="0">
                <a:solidFill>
                  <a:schemeClr val="tx1"/>
                </a:solidFill>
              </a:rPr>
              <a:t>c</a:t>
            </a:r>
            <a:r>
              <a:rPr lang="es-SV" sz="2400" b="1" dirty="0" smtClean="0">
                <a:solidFill>
                  <a:schemeClr val="tx1"/>
                </a:solidFill>
              </a:rPr>
              <a:t>on la inversión  de </a:t>
            </a:r>
          </a:p>
          <a:p>
            <a:pPr algn="ctr"/>
            <a:r>
              <a:rPr lang="es-SV" sz="3600" b="1" dirty="0" smtClean="0">
                <a:solidFill>
                  <a:schemeClr val="tx1"/>
                </a:solidFill>
              </a:rPr>
              <a:t>$ 1.6 millones</a:t>
            </a:r>
            <a:endParaRPr lang="es-SV" sz="2800" b="1" dirty="0" smtClean="0">
              <a:solidFill>
                <a:schemeClr val="tx1"/>
              </a:solidFill>
            </a:endParaRPr>
          </a:p>
          <a:p>
            <a:pPr algn="ctr"/>
            <a:r>
              <a:rPr lang="es-ES_tradnl" sz="3600" b="1" dirty="0" smtClean="0">
                <a:solidFill>
                  <a:schemeClr val="tx1"/>
                </a:solidFill>
              </a:rPr>
              <a:t>32 mil</a:t>
            </a:r>
            <a:r>
              <a:rPr lang="es-ES_tradnl" sz="6000" b="1" dirty="0" smtClean="0">
                <a:solidFill>
                  <a:schemeClr val="tx1"/>
                </a:solidFill>
              </a:rPr>
              <a:t> </a:t>
            </a:r>
            <a:r>
              <a:rPr lang="es-ES_tradnl" sz="2400" b="1" dirty="0" smtClean="0">
                <a:solidFill>
                  <a:schemeClr val="tx1"/>
                </a:solidFill>
              </a:rPr>
              <a:t>Agricultoras y agricultores beneficiados con paquetes agrícolas</a:t>
            </a:r>
            <a:endParaRPr lang="es-SV" sz="4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G:\AHUACHAPAN\agricultura\IMG_20170502_155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2734"/>
            <a:ext cx="4932041" cy="32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68" y="75347"/>
            <a:ext cx="4993839" cy="377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97468"/>
            <a:ext cx="8391308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Reactivación </a:t>
            </a:r>
            <a:r>
              <a:rPr lang="es-SV" sz="3200" b="1" dirty="0">
                <a:solidFill>
                  <a:schemeClr val="bg1"/>
                </a:solidFill>
              </a:rPr>
              <a:t>de la caficultura nacional </a:t>
            </a:r>
          </a:p>
        </p:txBody>
      </p:sp>
    </p:spTree>
    <p:extLst>
      <p:ext uri="{BB962C8B-B14F-4D97-AF65-F5344CB8AC3E}">
        <p14:creationId xmlns:p14="http://schemas.microsoft.com/office/powerpoint/2010/main" val="241051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6992" y="20134856"/>
            <a:ext cx="3133619" cy="360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0" y="72008"/>
            <a:ext cx="915184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07504" y="0"/>
            <a:ext cx="8964488" cy="6480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Producción </a:t>
            </a:r>
            <a:r>
              <a:rPr lang="es-SV" sz="3200" b="1" dirty="0">
                <a:solidFill>
                  <a:schemeClr val="bg1"/>
                </a:solidFill>
              </a:rPr>
              <a:t>A</a:t>
            </a:r>
            <a:r>
              <a:rPr lang="es-SV" sz="3200" b="1" dirty="0" smtClean="0">
                <a:solidFill>
                  <a:schemeClr val="bg1"/>
                </a:solidFill>
              </a:rPr>
              <a:t>grícola con </a:t>
            </a:r>
            <a:r>
              <a:rPr lang="es-SV" sz="3200" b="1" dirty="0">
                <a:solidFill>
                  <a:schemeClr val="bg1"/>
                </a:solidFill>
              </a:rPr>
              <a:t>e</a:t>
            </a:r>
            <a:r>
              <a:rPr lang="es-SV" sz="3200" b="1" dirty="0" smtClean="0">
                <a:solidFill>
                  <a:schemeClr val="bg1"/>
                </a:solidFill>
              </a:rPr>
              <a:t>nfoque agroecológico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7840" y="4734342"/>
            <a:ext cx="9151840" cy="21236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"/>
            <a:r>
              <a:rPr lang="es-MX" sz="2000" dirty="0"/>
              <a:t>Biofertilizantes en cultivo de maíz, frijol y café . </a:t>
            </a:r>
            <a:r>
              <a:rPr lang="es-MX" sz="2800" b="1" dirty="0" smtClean="0"/>
              <a:t>INVERSIÓN  </a:t>
            </a:r>
            <a:r>
              <a:rPr lang="es-MX" sz="2800" b="1" dirty="0"/>
              <a:t>$  44 </a:t>
            </a:r>
            <a:r>
              <a:rPr lang="es-MX" sz="2800" b="1" dirty="0" smtClean="0"/>
              <a:t>mil</a:t>
            </a:r>
          </a:p>
          <a:p>
            <a:pPr fontAlgn="b"/>
            <a:r>
              <a:rPr lang="es-MX" sz="2000" dirty="0">
                <a:solidFill>
                  <a:srgbClr val="000000"/>
                </a:solidFill>
              </a:rPr>
              <a:t>Fomento del cultivo de granos básicos, hortalizas y </a:t>
            </a:r>
            <a:r>
              <a:rPr lang="es-MX" sz="2000" dirty="0" smtClean="0">
                <a:solidFill>
                  <a:srgbClr val="000000"/>
                </a:solidFill>
              </a:rPr>
              <a:t>frutales</a:t>
            </a:r>
            <a:r>
              <a:rPr lang="es-MX" sz="2000" dirty="0" smtClean="0"/>
              <a:t> </a:t>
            </a:r>
            <a:r>
              <a:rPr lang="es-MX" sz="2800" b="1" dirty="0" smtClean="0"/>
              <a:t>Familias </a:t>
            </a:r>
            <a:r>
              <a:rPr lang="es-MX" sz="2800" b="1" dirty="0"/>
              <a:t>beneficiadas : </a:t>
            </a:r>
            <a:r>
              <a:rPr lang="es-MX" sz="2800" b="1" dirty="0" smtClean="0"/>
              <a:t>2,489</a:t>
            </a:r>
          </a:p>
          <a:p>
            <a:pPr fontAlgn="b"/>
            <a:r>
              <a:rPr lang="es-MX" sz="2000" dirty="0"/>
              <a:t>Desarrollo Tecnológico y Fortalecimiento de la Base Productiva y Agroindustrial para la Cacao cultura  </a:t>
            </a:r>
            <a:r>
              <a:rPr lang="es-MX" sz="2800" b="1" dirty="0" smtClean="0"/>
              <a:t>INVERSIÓN    $ 36 MIL</a:t>
            </a:r>
          </a:p>
        </p:txBody>
      </p:sp>
    </p:spTree>
    <p:extLst>
      <p:ext uri="{BB962C8B-B14F-4D97-AF65-F5344CB8AC3E}">
        <p14:creationId xmlns:p14="http://schemas.microsoft.com/office/powerpoint/2010/main" val="241259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16">
            <a:extLst>
              <a:ext uri="{FF2B5EF4-FFF2-40B4-BE49-F238E27FC236}">
                <a16:creationId xmlns:a16="http://schemas.microsoft.com/office/drawing/2014/main" xmlns="" id="{1DFE2134-C808-439A-B071-5F70B01503A9}"/>
              </a:ext>
            </a:extLst>
          </p:cNvPr>
          <p:cNvSpPr/>
          <p:nvPr/>
        </p:nvSpPr>
        <p:spPr>
          <a:xfrm>
            <a:off x="5316730" y="0"/>
            <a:ext cx="3822044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endParaRPr lang="pt-BR" sz="2400" dirty="0" smtClean="0">
              <a:solidFill>
                <a:srgbClr val="000000"/>
              </a:solidFill>
            </a:endParaRPr>
          </a:p>
          <a:p>
            <a:pPr algn="ctr" fontAlgn="b"/>
            <a:endParaRPr lang="pt-BR" sz="2400" dirty="0">
              <a:solidFill>
                <a:srgbClr val="000000"/>
              </a:solidFill>
            </a:endParaRPr>
          </a:p>
          <a:p>
            <a:pPr algn="ctr" fontAlgn="b"/>
            <a:endParaRPr lang="pt-BR" sz="2400" dirty="0">
              <a:solidFill>
                <a:srgbClr val="000000"/>
              </a:solidFill>
            </a:endParaRPr>
          </a:p>
          <a:p>
            <a:pPr algn="ctr" fontAlgn="b"/>
            <a:r>
              <a:rPr lang="pt-BR" sz="2400" dirty="0" smtClean="0">
                <a:solidFill>
                  <a:srgbClr val="000000"/>
                </a:solidFill>
              </a:rPr>
              <a:t>Programa de </a:t>
            </a:r>
            <a:r>
              <a:rPr lang="es-SV" sz="2400" dirty="0" smtClean="0">
                <a:solidFill>
                  <a:srgbClr val="000000"/>
                </a:solidFill>
              </a:rPr>
              <a:t>Competitividad</a:t>
            </a:r>
            <a:r>
              <a:rPr lang="pt-BR" sz="2400" dirty="0" smtClean="0">
                <a:solidFill>
                  <a:srgbClr val="000000"/>
                </a:solidFill>
              </a:rPr>
              <a:t> </a:t>
            </a:r>
            <a:r>
              <a:rPr lang="pt-BR" sz="2400" dirty="0">
                <a:solidFill>
                  <a:srgbClr val="000000"/>
                </a:solidFill>
              </a:rPr>
              <a:t>“Amanecer Rural</a:t>
            </a:r>
            <a:r>
              <a:rPr lang="pt-BR" sz="2400" dirty="0" smtClean="0">
                <a:solidFill>
                  <a:srgbClr val="000000"/>
                </a:solidFill>
              </a:rPr>
              <a:t>”</a:t>
            </a:r>
          </a:p>
          <a:p>
            <a:pPr algn="ctr" fontAlgn="b"/>
            <a:endParaRPr lang="pt-BR" sz="2400" dirty="0">
              <a:solidFill>
                <a:srgbClr val="000000"/>
              </a:solidFill>
            </a:endParaRPr>
          </a:p>
          <a:p>
            <a:pPr algn="ctr"/>
            <a:r>
              <a:rPr lang="es-MX" sz="4400" b="1" dirty="0" smtClean="0">
                <a:solidFill>
                  <a:schemeClr val="tx1"/>
                </a:solidFill>
              </a:rPr>
              <a:t>$1.3 millones</a:t>
            </a:r>
          </a:p>
          <a:p>
            <a:endParaRPr lang="es-SV" sz="1900" dirty="0" smtClean="0">
              <a:solidFill>
                <a:srgbClr val="FF0000"/>
              </a:solidFill>
            </a:endParaRPr>
          </a:p>
          <a:p>
            <a:endParaRPr lang="es-SV" sz="1900" dirty="0">
              <a:solidFill>
                <a:srgbClr val="FF0000"/>
              </a:solidFill>
            </a:endParaRPr>
          </a:p>
          <a:p>
            <a:pPr fontAlgn="b"/>
            <a:endParaRPr lang="pt-BR" sz="2000" b="1" dirty="0">
              <a:solidFill>
                <a:srgbClr val="00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1742" y="11380"/>
            <a:ext cx="9138774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fontAlgn="b"/>
            <a:r>
              <a:rPr lang="es-SV" sz="2400" b="1" dirty="0" smtClean="0">
                <a:solidFill>
                  <a:schemeClr val="bg1"/>
                </a:solidFill>
              </a:rPr>
              <a:t>“</a:t>
            </a:r>
            <a:r>
              <a:rPr lang="es-SV" sz="2800" b="1" dirty="0" smtClean="0">
                <a:solidFill>
                  <a:schemeClr val="bg1"/>
                </a:solidFill>
              </a:rPr>
              <a:t>Haciendo de nuestra gente, nuevos emprendedores y emprendedoras</a:t>
            </a:r>
            <a:r>
              <a:rPr lang="es-SV" sz="2400" b="1" dirty="0" smtClean="0">
                <a:solidFill>
                  <a:schemeClr val="bg1"/>
                </a:solidFill>
              </a:rPr>
              <a:t>”</a:t>
            </a:r>
            <a:endParaRPr lang="es-SV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G:\20170820_113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" y="1052646"/>
            <a:ext cx="5318472" cy="58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CF9FCD5-51BE-4541-80D9-FED8FB6527A5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600" dirty="0"/>
              <a:t>   </a:t>
            </a:r>
            <a:r>
              <a:rPr lang="es-SV" sz="3600" dirty="0" smtClean="0"/>
              <a:t>Gobernación Política Departamental </a:t>
            </a:r>
          </a:p>
          <a:p>
            <a:pPr algn="ctr"/>
            <a:r>
              <a:rPr lang="es-SV" sz="3600" dirty="0" smtClean="0"/>
              <a:t>de Ahuachapán</a:t>
            </a:r>
            <a:endParaRPr lang="es-SV" sz="36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7DBAEF6-8A44-4658-8962-E03370DBBAB8}"/>
              </a:ext>
            </a:extLst>
          </p:cNvPr>
          <p:cNvSpPr txBox="1"/>
          <p:nvPr/>
        </p:nvSpPr>
        <p:spPr>
          <a:xfrm>
            <a:off x="653751" y="329717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000" b="1" dirty="0" smtClean="0">
                <a:solidFill>
                  <a:srgbClr val="0070C0"/>
                </a:solidFill>
              </a:rPr>
              <a:t>Gobernador </a:t>
            </a:r>
            <a:r>
              <a:rPr lang="es-SV" sz="2000" b="1" dirty="0">
                <a:solidFill>
                  <a:srgbClr val="0070C0"/>
                </a:solidFill>
              </a:rPr>
              <a:t>Departamental</a:t>
            </a:r>
          </a:p>
          <a:p>
            <a:pPr algn="ctr"/>
            <a:r>
              <a:rPr lang="es-SV" sz="2000" dirty="0" smtClean="0"/>
              <a:t>Juan Francisco Sánchez</a:t>
            </a:r>
            <a:endParaRPr lang="es-SV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16342BF-AB0D-4155-A378-2A6BFF96E847}"/>
              </a:ext>
            </a:extLst>
          </p:cNvPr>
          <p:cNvSpPr txBox="1"/>
          <p:nvPr/>
        </p:nvSpPr>
        <p:spPr>
          <a:xfrm>
            <a:off x="4499993" y="3318778"/>
            <a:ext cx="4248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000" b="1" dirty="0">
                <a:solidFill>
                  <a:srgbClr val="0070C0"/>
                </a:solidFill>
              </a:rPr>
              <a:t>Gobernadora Departamental Suplente</a:t>
            </a:r>
          </a:p>
          <a:p>
            <a:pPr algn="ctr"/>
            <a:r>
              <a:rPr lang="es-SV" sz="2000" dirty="0"/>
              <a:t>Licda. </a:t>
            </a:r>
            <a:r>
              <a:rPr lang="es-SV" sz="2000" dirty="0" smtClean="0"/>
              <a:t>Yessica Valdez Rivas</a:t>
            </a:r>
            <a:endParaRPr lang="es-SV" sz="2000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9D5938CE-638F-4B35-A24A-1615F1A1F16B}"/>
              </a:ext>
            </a:extLst>
          </p:cNvPr>
          <p:cNvSpPr/>
          <p:nvPr/>
        </p:nvSpPr>
        <p:spPr>
          <a:xfrm>
            <a:off x="1619672" y="4149080"/>
            <a:ext cx="62646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dirty="0"/>
              <a:t>Gabinete de Gestión Departamental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4070A457-FBDC-4A7F-B9DB-7700D307DF9E}"/>
              </a:ext>
            </a:extLst>
          </p:cNvPr>
          <p:cNvSpPr/>
          <p:nvPr/>
        </p:nvSpPr>
        <p:spPr>
          <a:xfrm>
            <a:off x="6120172" y="5131644"/>
            <a:ext cx="2628291" cy="80486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dirty="0"/>
              <a:t>Gabinete Misional de Productividad y Empleo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0F7AFD46-5F83-41FC-AD69-E41608C9EA02}"/>
              </a:ext>
            </a:extLst>
          </p:cNvPr>
          <p:cNvSpPr/>
          <p:nvPr/>
        </p:nvSpPr>
        <p:spPr>
          <a:xfrm>
            <a:off x="3203848" y="5131644"/>
            <a:ext cx="2736304" cy="80486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900" b="1" dirty="0"/>
              <a:t>Gabinete Misional de Prevención y Seguridad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B803728F-2BB1-4DAE-9E45-EA381084D50D}"/>
              </a:ext>
            </a:extLst>
          </p:cNvPr>
          <p:cNvSpPr/>
          <p:nvPr/>
        </p:nvSpPr>
        <p:spPr>
          <a:xfrm>
            <a:off x="332057" y="5131644"/>
            <a:ext cx="2691771" cy="80486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900" b="1" dirty="0"/>
              <a:t>Gabinete </a:t>
            </a:r>
            <a:r>
              <a:rPr lang="es-SV" sz="1900" b="1" dirty="0" smtClean="0"/>
              <a:t>Misional de Educación con Inclusión</a:t>
            </a:r>
            <a:endParaRPr lang="es-SV" sz="19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3AAC1AA-DAF2-4F75-86E1-DA642E7D4E76}"/>
              </a:ext>
            </a:extLst>
          </p:cNvPr>
          <p:cNvSpPr txBox="1"/>
          <p:nvPr/>
        </p:nvSpPr>
        <p:spPr>
          <a:xfrm>
            <a:off x="971600" y="6192600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SV" sz="2800" b="1" dirty="0">
                <a:solidFill>
                  <a:schemeClr val="tx2">
                    <a:lumMod val="50000"/>
                  </a:schemeClr>
                </a:solidFill>
              </a:rPr>
              <a:t>Integrado por </a:t>
            </a:r>
            <a:r>
              <a:rPr lang="es-SV" sz="2800" b="1" dirty="0" smtClean="0">
                <a:solidFill>
                  <a:schemeClr val="tx2">
                    <a:lumMod val="50000"/>
                  </a:schemeClr>
                </a:solidFill>
              </a:rPr>
              <a:t>32 </a:t>
            </a:r>
            <a:r>
              <a:rPr lang="es-SV" sz="2800" b="1" dirty="0">
                <a:solidFill>
                  <a:schemeClr val="tx2">
                    <a:lumMod val="50000"/>
                  </a:schemeClr>
                </a:solidFill>
              </a:rPr>
              <a:t>instituciones de </a:t>
            </a:r>
            <a:r>
              <a:rPr lang="es-SV" sz="2800" b="1" dirty="0" smtClean="0">
                <a:solidFill>
                  <a:schemeClr val="tx2">
                    <a:lumMod val="50000"/>
                  </a:schemeClr>
                </a:solidFill>
              </a:rPr>
              <a:t>Gobierno</a:t>
            </a:r>
            <a:endParaRPr lang="es-SV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57E6FD13-EE05-4C9D-B01F-0198C4942F13}"/>
              </a:ext>
            </a:extLst>
          </p:cNvPr>
          <p:cNvCxnSpPr>
            <a:cxnSpLocks/>
          </p:cNvCxnSpPr>
          <p:nvPr/>
        </p:nvCxnSpPr>
        <p:spPr>
          <a:xfrm flipH="1">
            <a:off x="1845256" y="4797152"/>
            <a:ext cx="206464" cy="33449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1ADD8BA1-C0F4-4273-8DD9-13ECDC7820BF}"/>
              </a:ext>
            </a:extLst>
          </p:cNvPr>
          <p:cNvCxnSpPr>
            <a:cxnSpLocks/>
          </p:cNvCxnSpPr>
          <p:nvPr/>
        </p:nvCxnSpPr>
        <p:spPr>
          <a:xfrm>
            <a:off x="7366862" y="4768179"/>
            <a:ext cx="167026" cy="36346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xmlns="" id="{299B7215-3594-408D-8D92-1D320EE5E488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4572000" y="4769616"/>
            <a:ext cx="9560" cy="36202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:\gobernadora_suplen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 bwMode="auto">
          <a:xfrm>
            <a:off x="5796136" y="1340767"/>
            <a:ext cx="1944216" cy="20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gobernador Ahuachap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341934"/>
            <a:ext cx="2051311" cy="203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68" y="908720"/>
            <a:ext cx="938878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3540408" y="5301208"/>
            <a:ext cx="5640104" cy="15841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>
                <a:solidFill>
                  <a:srgbClr val="000000"/>
                </a:solidFill>
              </a:rPr>
              <a:t>Mejoramiento Camino Rural, Tramo</a:t>
            </a:r>
            <a:r>
              <a:rPr lang="es-MX" sz="2400" b="1" dirty="0" smtClean="0">
                <a:solidFill>
                  <a:srgbClr val="000000"/>
                </a:solidFill>
              </a:rPr>
              <a:t>: Apaneca- San Pedro Puxtla  </a:t>
            </a:r>
            <a:r>
              <a:rPr lang="es-MX" sz="3200" b="1" dirty="0" smtClean="0">
                <a:solidFill>
                  <a:srgbClr val="000000"/>
                </a:solidFill>
              </a:rPr>
              <a:t>$2,372,000 </a:t>
            </a:r>
            <a:endParaRPr lang="es-MX" sz="2400" b="1" dirty="0">
              <a:solidFill>
                <a:srgbClr val="000000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-324545" y="-27384"/>
            <a:ext cx="9468545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3200" b="1" dirty="0">
                <a:solidFill>
                  <a:schemeClr val="bg1"/>
                </a:solidFill>
              </a:rPr>
              <a:t>Mejorando nuestras vías de</a:t>
            </a:r>
          </a:p>
          <a:p>
            <a:pPr algn="ctr"/>
            <a:r>
              <a:rPr lang="es-SV" sz="3200" b="1" dirty="0">
                <a:solidFill>
                  <a:schemeClr val="bg1"/>
                </a:solidFill>
              </a:rPr>
              <a:t>comunicación y comercialización</a:t>
            </a:r>
          </a:p>
        </p:txBody>
      </p:sp>
    </p:spTree>
    <p:extLst>
      <p:ext uri="{BB962C8B-B14F-4D97-AF65-F5344CB8AC3E}">
        <p14:creationId xmlns:p14="http://schemas.microsoft.com/office/powerpoint/2010/main" val="41933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27384"/>
            <a:ext cx="932670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316648" y="44624"/>
            <a:ext cx="5863864" cy="1440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"/>
            <a:r>
              <a:rPr lang="es-MX" sz="2400" b="1" dirty="0">
                <a:solidFill>
                  <a:srgbClr val="000000"/>
                </a:solidFill>
              </a:rPr>
              <a:t>Programa de Mantenimiento de Vías Pavimentadas</a:t>
            </a:r>
          </a:p>
          <a:p>
            <a:pPr algn="ctr" fontAlgn="b"/>
            <a:r>
              <a:rPr lang="es-MX" sz="2000" b="1" dirty="0">
                <a:solidFill>
                  <a:srgbClr val="000000"/>
                </a:solidFill>
              </a:rPr>
              <a:t> </a:t>
            </a:r>
            <a:r>
              <a:rPr lang="es-MX" sz="3200" b="1" dirty="0" smtClean="0">
                <a:solidFill>
                  <a:srgbClr val="000000"/>
                </a:solidFill>
              </a:rPr>
              <a:t>$ 1,875,926.70</a:t>
            </a:r>
            <a:endParaRPr lang="es-MX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064978-3A55-4667-80A0-D342606BF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476" y="1340768"/>
            <a:ext cx="4285004" cy="208823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3200" b="1" dirty="0" smtClean="0"/>
              <a:t>1,150 </a:t>
            </a:r>
            <a:r>
              <a:rPr lang="es-ES_tradnl" sz="3200" b="1" dirty="0"/>
              <a:t>familias </a:t>
            </a:r>
            <a:r>
              <a:rPr lang="es-ES_tradnl" sz="2400" b="1" dirty="0"/>
              <a:t> </a:t>
            </a:r>
            <a:r>
              <a:rPr lang="es-ES_tradnl" sz="2400" b="1" dirty="0" smtClean="0"/>
              <a:t>beneficiadas con el mejoramiento de pisos en el municipio de Guaymango </a:t>
            </a:r>
            <a:r>
              <a:rPr lang="es-ES_tradnl" sz="3200" b="1" dirty="0" smtClean="0"/>
              <a:t>$260 mil</a:t>
            </a:r>
          </a:p>
          <a:p>
            <a:pPr marL="0" indent="0" algn="ctr">
              <a:buNone/>
            </a:pPr>
            <a:endParaRPr lang="es-ES_tradnl" sz="3200" b="1" dirty="0" smtClean="0"/>
          </a:p>
          <a:p>
            <a:pPr marL="0" indent="0" algn="ctr">
              <a:buNone/>
            </a:pPr>
            <a:endParaRPr lang="es-ES_tradnl" sz="2400" b="1" dirty="0" smtClean="0"/>
          </a:p>
          <a:p>
            <a:pPr marL="0" indent="0" algn="ctr">
              <a:buNone/>
            </a:pPr>
            <a:endParaRPr lang="es-ES_tradnl" sz="2400" dirty="0"/>
          </a:p>
          <a:p>
            <a:pPr marL="0" indent="0" algn="ctr">
              <a:buNone/>
            </a:pPr>
            <a:endParaRPr lang="es-SV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2912"/>
            <a:ext cx="4133525" cy="31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juan.sanchez\Desktop\fotos FONAVIPO\IMG_20170731_13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/>
          <a:stretch/>
        </p:blipFill>
        <p:spPr bwMode="auto">
          <a:xfrm>
            <a:off x="251519" y="3958168"/>
            <a:ext cx="4133525" cy="287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572000" y="4149080"/>
            <a:ext cx="4427984" cy="21852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_tradnl" sz="3200" b="1" dirty="0" smtClean="0"/>
              <a:t>47 Familias </a:t>
            </a:r>
            <a:r>
              <a:rPr lang="es-ES_tradnl" sz="2400" b="1" dirty="0"/>
              <a:t>con vivienda digna en los municipios de Ahuachapán, Tacuba, </a:t>
            </a:r>
            <a:r>
              <a:rPr lang="es-ES_tradnl" sz="2400" b="1" dirty="0" err="1"/>
              <a:t>Atiquizaya</a:t>
            </a:r>
            <a:r>
              <a:rPr lang="es-ES_tradnl" sz="2400" b="1" dirty="0"/>
              <a:t>, Concepción de Ataco con una inversión de </a:t>
            </a:r>
            <a:r>
              <a:rPr lang="es-ES_tradnl" sz="3200" b="1" dirty="0"/>
              <a:t>$153 mil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F40800D-87D8-461C-B1F3-4B8EEDE80873}"/>
              </a:ext>
            </a:extLst>
          </p:cNvPr>
          <p:cNvSpPr/>
          <p:nvPr/>
        </p:nvSpPr>
        <p:spPr>
          <a:xfrm>
            <a:off x="0" y="-27384"/>
            <a:ext cx="9144000" cy="936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dirty="0">
                <a:solidFill>
                  <a:schemeClr val="tx1"/>
                </a:solidFill>
              </a:rPr>
              <a:t>Programa de Vivienda y Mejoramiento Integral de Asentamientos Urbanos </a:t>
            </a:r>
            <a:r>
              <a:rPr lang="es-SV" sz="2800" b="1" dirty="0" smtClean="0">
                <a:solidFill>
                  <a:schemeClr val="tx1"/>
                </a:solidFill>
              </a:rPr>
              <a:t>Precarios</a:t>
            </a:r>
            <a:endParaRPr lang="es-SV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612775" y="-40272"/>
            <a:ext cx="834187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fontAlgn="b"/>
            <a:r>
              <a:rPr lang="es-MX" sz="3200" b="1" dirty="0">
                <a:solidFill>
                  <a:schemeClr val="tx1"/>
                </a:solidFill>
              </a:rPr>
              <a:t>TOTAL DE INVERSIÓN SOCIAL: </a:t>
            </a:r>
          </a:p>
          <a:p>
            <a:pPr lvl="0" algn="ctr" fontAlgn="b"/>
            <a:r>
              <a:rPr lang="es-MX" sz="3200" b="1" dirty="0" smtClean="0">
                <a:solidFill>
                  <a:schemeClr val="tx1"/>
                </a:solidFill>
              </a:rPr>
              <a:t>$</a:t>
            </a:r>
            <a:r>
              <a:rPr lang="es-MX" sz="3200" b="1" dirty="0" smtClean="0">
                <a:solidFill>
                  <a:srgbClr val="000000"/>
                </a:solidFill>
              </a:rPr>
              <a:t>3,998,240.86 </a:t>
            </a:r>
            <a:r>
              <a:rPr lang="es-MX" sz="3200" b="1" dirty="0">
                <a:solidFill>
                  <a:srgbClr val="000000"/>
                </a:solidFill>
              </a:rPr>
              <a:t>Millones</a:t>
            </a:r>
            <a:endParaRPr lang="es-MX" sz="3200" b="1" dirty="0">
              <a:solidFill>
                <a:schemeClr val="tx1"/>
              </a:solidFill>
            </a:endParaRPr>
          </a:p>
        </p:txBody>
      </p:sp>
      <p:sp>
        <p:nvSpPr>
          <p:cNvPr id="7" name="AutoShape 4" descr="Resultado de imagen para Programa de Desarrollo Comunal fisdl 201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6" descr="Resultado de imagen para Programa de Desarrollo Comunal fisdl 2016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AutoShape 8" descr="Resultado de imagen para Programa de Desarrollo Comunal fisdl 2016"/>
          <p:cNvSpPr>
            <a:spLocks noChangeAspect="1" noChangeArrowheads="1"/>
          </p:cNvSpPr>
          <p:nvPr/>
        </p:nvSpPr>
        <p:spPr bwMode="auto">
          <a:xfrm>
            <a:off x="5436096" y="124818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11" descr="Resultado de imagen para Programa de Desarrollo Comunal fisdl 2016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2" name="AutoShape 15" descr="Resultado de imagen para Programa de Desarrollo Comunal fisdl 2016"/>
          <p:cNvSpPr>
            <a:spLocks noChangeAspect="1" noChangeArrowheads="1"/>
          </p:cNvSpPr>
          <p:nvPr/>
        </p:nvSpPr>
        <p:spPr bwMode="auto">
          <a:xfrm>
            <a:off x="683568" y="2606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152754"/>
              </p:ext>
            </p:extLst>
          </p:nvPr>
        </p:nvGraphicFramePr>
        <p:xfrm>
          <a:off x="4342580" y="1034088"/>
          <a:ext cx="4693916" cy="5563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96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7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MUNICIPIO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400" dirty="0">
                          <a:effectLst/>
                        </a:rPr>
                        <a:t>MONTO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AHUACHAPAN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</a:rPr>
                        <a:t>$529,951.92</a:t>
                      </a:r>
                      <a:endParaRPr lang="es-SV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0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APANECA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</a:rPr>
                        <a:t>$31,535.12</a:t>
                      </a:r>
                      <a:endParaRPr lang="es-SV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0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GUAYMANGO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$534,100.24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0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JUJUTLA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</a:rPr>
                        <a:t>$1,741,943.46</a:t>
                      </a:r>
                      <a:endParaRPr lang="es-SV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7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ATIQUIZAYA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</a:rPr>
                        <a:t>$43,216.35</a:t>
                      </a:r>
                      <a:endParaRPr lang="es-SV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7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SAN PEDRO PUXTLA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</a:rPr>
                        <a:t>$172,186.48</a:t>
                      </a:r>
                      <a:endParaRPr lang="es-SV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0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TACUBA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</a:rPr>
                        <a:t>$921,128.52</a:t>
                      </a:r>
                      <a:endParaRPr lang="es-SV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20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TURIN</a:t>
                      </a:r>
                      <a:endParaRPr lang="es-SV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smtClean="0">
                          <a:effectLst/>
                        </a:rPr>
                        <a:t>$24,178.77</a:t>
                      </a:r>
                      <a:endParaRPr lang="es-SV" sz="24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7268" y="1026142"/>
            <a:ext cx="4211960" cy="5821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Agua y Saneamiento Rural</a:t>
            </a:r>
          </a:p>
          <a:p>
            <a:pPr algn="just"/>
            <a:endParaRPr lang="es-ES_tradnl" sz="2000" b="1" dirty="0" smtClean="0">
              <a:solidFill>
                <a:schemeClr val="bg2"/>
              </a:solidFill>
            </a:endParaRP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Electrificación</a:t>
            </a: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 </a:t>
            </a: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Apoyo a Veteranos de Guerra,</a:t>
            </a: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 </a:t>
            </a: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Apoyo al Adulto Mayor</a:t>
            </a:r>
          </a:p>
          <a:p>
            <a:pPr algn="just"/>
            <a:endParaRPr lang="es-ES_tradnl" sz="2000" b="1" dirty="0" smtClean="0">
              <a:solidFill>
                <a:schemeClr val="bg2"/>
              </a:solidFill>
            </a:endParaRP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Apoyo en Educación y  Salud</a:t>
            </a:r>
          </a:p>
          <a:p>
            <a:pPr algn="just"/>
            <a:endParaRPr lang="es-ES_tradnl" sz="2000" b="1" dirty="0" smtClean="0">
              <a:solidFill>
                <a:schemeClr val="bg2"/>
              </a:solidFill>
            </a:endParaRP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Fortalecimiento a Alcaldías</a:t>
            </a:r>
          </a:p>
          <a:p>
            <a:pPr algn="just"/>
            <a:endParaRPr lang="es-ES_tradnl" sz="2000" b="1" dirty="0" smtClean="0">
              <a:solidFill>
                <a:schemeClr val="bg2"/>
              </a:solidFill>
            </a:endParaRP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Inclusión Productiva</a:t>
            </a:r>
          </a:p>
          <a:p>
            <a:pPr algn="just"/>
            <a:endParaRPr lang="es-ES_tradnl" sz="2000" b="1" dirty="0" smtClean="0">
              <a:solidFill>
                <a:schemeClr val="bg2"/>
              </a:solidFill>
            </a:endParaRP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Programa Indemnizatorio</a:t>
            </a:r>
          </a:p>
          <a:p>
            <a:pPr algn="just"/>
            <a:endParaRPr lang="es-ES_tradnl" sz="2000" b="1" dirty="0" smtClean="0">
              <a:solidFill>
                <a:schemeClr val="bg2"/>
              </a:solidFill>
            </a:endParaRPr>
          </a:p>
          <a:p>
            <a:pPr algn="just"/>
            <a:r>
              <a:rPr lang="es-ES_tradnl" sz="2000" b="1" dirty="0" smtClean="0">
                <a:solidFill>
                  <a:schemeClr val="bg2"/>
                </a:solidFill>
              </a:rPr>
              <a:t>Nuestros Mayores Derechos</a:t>
            </a:r>
            <a:endParaRPr lang="es-SV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14450" y="2492896"/>
            <a:ext cx="2833414" cy="57606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b="1" dirty="0">
                <a:solidFill>
                  <a:schemeClr val="bg1"/>
                </a:solidFill>
              </a:rPr>
              <a:t>FODES/ 2016</a:t>
            </a: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3429000"/>
            <a:ext cx="3199184" cy="1728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Monto Total de </a:t>
            </a:r>
            <a:r>
              <a:rPr lang="es-MX" sz="2800" b="1" dirty="0">
                <a:solidFill>
                  <a:prstClr val="black"/>
                </a:solidFill>
                <a:latin typeface="Calibri"/>
              </a:rPr>
              <a:t>l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Transferencias</a:t>
            </a:r>
          </a:p>
          <a:p>
            <a:pPr marL="0" lvl="0" indent="0" algn="ctr">
              <a:buNone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 </a:t>
            </a:r>
            <a:r>
              <a:rPr lang="es-SV" sz="2800" b="1" dirty="0">
                <a:solidFill>
                  <a:srgbClr val="000000"/>
                </a:solidFill>
              </a:rPr>
              <a:t>15,036,230.23</a:t>
            </a: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330069"/>
            <a:ext cx="8229600" cy="523220"/>
          </a:xfr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"/>
            <a:r>
              <a:rPr lang="es-MX" sz="28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Inversión Social en los Municipios</a:t>
            </a:r>
            <a:endParaRPr lang="es-MX" sz="2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67294"/>
              </p:ext>
            </p:extLst>
          </p:nvPr>
        </p:nvGraphicFramePr>
        <p:xfrm>
          <a:off x="3851920" y="908720"/>
          <a:ext cx="4752528" cy="5903667"/>
        </p:xfrm>
        <a:graphic>
          <a:graphicData uri="http://schemas.openxmlformats.org/drawingml/2006/table">
            <a:tbl>
              <a:tblPr/>
              <a:tblGrid>
                <a:gridCol w="689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35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97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Nª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MUNICIPIO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MONTO</a:t>
                      </a:r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AHUACHAPAN</a:t>
                      </a:r>
                      <a:r>
                        <a:rPr lang="es-MX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2,203,291.74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ATIQUIZAYA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1,615,461.63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17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FRANCISCO  MENENDEZ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2,217,648.68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TACUBA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1,479,921.95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CONCEPCION</a:t>
                      </a:r>
                      <a:r>
                        <a:rPr lang="es-MX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  <a:p>
                      <a:pPr algn="l" fontAlgn="ctr"/>
                      <a:r>
                        <a:rPr lang="es-MX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ATACO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1,032,120.37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APANECA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743,971.41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GUAYMANGO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1,349,553.56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JUJUTLA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1,892,297.88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PEDRO PUXTLA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677,306.34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SAN LORENZO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710,655.21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TURIN 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570,422.71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REFUGIO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543,578.75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766"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TOTAL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</a:t>
                      </a:r>
                      <a:r>
                        <a:rPr lang="es-SV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15,036,230.23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7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" y="-81280"/>
            <a:ext cx="9169400" cy="189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1726382"/>
            <a:ext cx="9169401" cy="513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0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929724"/>
              </p:ext>
            </p:extLst>
          </p:nvPr>
        </p:nvGraphicFramePr>
        <p:xfrm>
          <a:off x="3707904" y="33164"/>
          <a:ext cx="5436096" cy="658256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784650"/>
                <a:gridCol w="735630"/>
                <a:gridCol w="1512168"/>
                <a:gridCol w="1403648"/>
              </a:tblGrid>
              <a:tr h="731540">
                <a:tc>
                  <a:txBody>
                    <a:bodyPr/>
                    <a:lstStyle/>
                    <a:p>
                      <a:pPr algn="ctr"/>
                      <a:r>
                        <a:rPr lang="es-SV" sz="1800" dirty="0" smtClean="0"/>
                        <a:t>Nombre Programa/ Proyecto</a:t>
                      </a:r>
                      <a:endParaRPr lang="es-SV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800" dirty="0" smtClean="0"/>
                        <a:t>Inversión Realizada</a:t>
                      </a:r>
                      <a:endParaRPr lang="es-SV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SV" sz="1800" dirty="0" smtClean="0"/>
                        <a:t>Mujeres Beneficiadas</a:t>
                      </a:r>
                      <a:endParaRPr lang="es-SV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277795">
                <a:tc gridSpan="3">
                  <a:txBody>
                    <a:bodyPr/>
                    <a:lstStyle/>
                    <a:p>
                      <a:pPr algn="l"/>
                      <a:r>
                        <a:rPr lang="es-SV" sz="2400" dirty="0" smtClean="0"/>
                        <a:t>Alfabetización en </a:t>
                      </a:r>
                    </a:p>
                    <a:p>
                      <a:pPr algn="l"/>
                      <a:r>
                        <a:rPr lang="es-SV" sz="2400" dirty="0" smtClean="0"/>
                        <a:t>Derechos de las</a:t>
                      </a:r>
                    </a:p>
                    <a:p>
                      <a:pPr algn="l"/>
                      <a:r>
                        <a:rPr lang="es-SV" sz="2400" dirty="0" smtClean="0"/>
                        <a:t> mujeres</a:t>
                      </a:r>
                      <a:endParaRPr lang="es-SV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SV" sz="3200" dirty="0" smtClean="0"/>
                        <a:t>2,013</a:t>
                      </a:r>
                      <a:endParaRPr lang="es-SV" sz="3200" b="1" dirty="0"/>
                    </a:p>
                  </a:txBody>
                  <a:tcPr/>
                </a:tc>
              </a:tr>
              <a:tr h="1670962">
                <a:tc gridSpan="2">
                  <a:txBody>
                    <a:bodyPr/>
                    <a:lstStyle/>
                    <a:p>
                      <a:pPr algn="l"/>
                      <a:r>
                        <a:rPr lang="es-S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Talleres Vocacionales de especialización</a:t>
                      </a:r>
                      <a:endParaRPr lang="es-S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SV" sz="3200" dirty="0" smtClean="0"/>
                        <a:t> </a:t>
                      </a:r>
                    </a:p>
                    <a:p>
                      <a:pPr algn="l"/>
                      <a:r>
                        <a:rPr lang="es-SV" sz="3200" dirty="0" smtClean="0"/>
                        <a:t>$54</a:t>
                      </a:r>
                      <a:r>
                        <a:rPr lang="es-SV" sz="3200" baseline="0" dirty="0" smtClean="0"/>
                        <a:t> mil</a:t>
                      </a:r>
                      <a:r>
                        <a:rPr lang="es-SV" sz="3200" dirty="0" smtClean="0"/>
                        <a:t> </a:t>
                      </a:r>
                    </a:p>
                    <a:p>
                      <a:pPr algn="l"/>
                      <a:endParaRPr lang="es-SV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SV" sz="3200" dirty="0" smtClean="0"/>
                    </a:p>
                    <a:p>
                      <a:pPr algn="l"/>
                      <a:r>
                        <a:rPr lang="es-SV" sz="3200" dirty="0" smtClean="0"/>
                        <a:t>1,130</a:t>
                      </a:r>
                      <a:endParaRPr lang="es-SV" sz="3200" b="1" dirty="0"/>
                    </a:p>
                  </a:txBody>
                  <a:tcPr/>
                </a:tc>
              </a:tr>
              <a:tr h="2719409">
                <a:tc gridSpan="2">
                  <a:txBody>
                    <a:bodyPr/>
                    <a:lstStyle/>
                    <a:p>
                      <a:pPr algn="l"/>
                      <a:endParaRPr lang="es-SV" sz="2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s-SV" sz="2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Entrega de Capital Semilla a grupos asociativos de mujeres</a:t>
                      </a:r>
                      <a:endParaRPr lang="es-SV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SV" sz="3200" dirty="0" smtClean="0"/>
                    </a:p>
                    <a:p>
                      <a:pPr algn="l"/>
                      <a:endParaRPr lang="es-SV" sz="3200" dirty="0" smtClean="0"/>
                    </a:p>
                    <a:p>
                      <a:pPr algn="l"/>
                      <a:r>
                        <a:rPr lang="es-SV" sz="3200" dirty="0" smtClean="0"/>
                        <a:t>$ 36</a:t>
                      </a:r>
                      <a:r>
                        <a:rPr lang="es-SV" sz="3200" baseline="0" dirty="0" smtClean="0"/>
                        <a:t> mil</a:t>
                      </a:r>
                      <a:endParaRPr lang="es-SV" sz="3200" dirty="0" smtClean="0"/>
                    </a:p>
                    <a:p>
                      <a:pPr algn="l"/>
                      <a:endParaRPr lang="es-SV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SV" sz="3200" dirty="0" smtClean="0"/>
                    </a:p>
                    <a:p>
                      <a:pPr algn="l"/>
                      <a:endParaRPr lang="es-SV" sz="3200" dirty="0" smtClean="0"/>
                    </a:p>
                    <a:p>
                      <a:pPr algn="l"/>
                      <a:r>
                        <a:rPr lang="es-SV" sz="3200" dirty="0" smtClean="0"/>
                        <a:t>     14</a:t>
                      </a:r>
                      <a:endParaRPr lang="es-SV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" y="33164"/>
            <a:ext cx="3684985" cy="346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5024"/>
            <a:ext cx="3707905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" y="1196752"/>
            <a:ext cx="3277372" cy="3883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38457"/>
            <a:ext cx="5508104" cy="330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5575" y="5229200"/>
            <a:ext cx="8056153" cy="151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/>
              <a:t>10 Proyectos realizados</a:t>
            </a:r>
          </a:p>
          <a:p>
            <a:pPr algn="ctr"/>
            <a:r>
              <a:rPr lang="es-ES_tradnl" sz="2800" b="1" dirty="0" smtClean="0"/>
              <a:t>En 4 municipios del departamento</a:t>
            </a:r>
          </a:p>
          <a:p>
            <a:pPr algn="ctr"/>
            <a:r>
              <a:rPr lang="es-ES_tradnl" sz="2800" b="1" dirty="0" smtClean="0"/>
              <a:t>Población beneficiada 4,814 personas</a:t>
            </a:r>
            <a:r>
              <a:rPr lang="es-ES_tradnl" sz="2000" dirty="0" smtClean="0"/>
              <a:t> </a:t>
            </a:r>
            <a:endParaRPr lang="es-SV" sz="2000" dirty="0"/>
          </a:p>
        </p:txBody>
      </p:sp>
      <p:sp>
        <p:nvSpPr>
          <p:cNvPr id="2" name="1 Rectángulo"/>
          <p:cNvSpPr/>
          <p:nvPr/>
        </p:nvSpPr>
        <p:spPr>
          <a:xfrm>
            <a:off x="44239" y="188640"/>
            <a:ext cx="899225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400" b="1" dirty="0" smtClean="0"/>
              <a:t>Agua para todos y todas</a:t>
            </a:r>
            <a:endParaRPr lang="es-SV" sz="4400" b="1" dirty="0"/>
          </a:p>
        </p:txBody>
      </p:sp>
    </p:spTree>
    <p:extLst>
      <p:ext uri="{BB962C8B-B14F-4D97-AF65-F5344CB8AC3E}">
        <p14:creationId xmlns:p14="http://schemas.microsoft.com/office/powerpoint/2010/main" val="227937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116632"/>
            <a:ext cx="842493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smtClean="0"/>
              <a:t>Apoyando a la Micro y  Pequeña Empresa</a:t>
            </a:r>
            <a:endParaRPr lang="es-SV" sz="3600" b="1" dirty="0"/>
          </a:p>
        </p:txBody>
      </p:sp>
      <p:pic>
        <p:nvPicPr>
          <p:cNvPr id="5" name="4 Imagen" descr="Image result for feria del jocote conamyp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6" y="1234091"/>
            <a:ext cx="4032448" cy="32403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6 Imagen" descr="La imagen puede contener: 1 persona, sonriend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68" y="1196752"/>
            <a:ext cx="3744416" cy="32403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7 Rectángulo"/>
          <p:cNvSpPr/>
          <p:nvPr/>
        </p:nvSpPr>
        <p:spPr>
          <a:xfrm>
            <a:off x="539552" y="4941168"/>
            <a:ext cx="8208912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/>
              <a:t>Apoyo a jóvenes emprendedores, promoción  del desarrollo artesanal, promoción de la asociatividad, Programa Un Pueblo Un Producto, entrega de capital semilla, talleres de formación especializada, Encadenamientos Productivos.</a:t>
            </a:r>
          </a:p>
          <a:p>
            <a:pPr algn="ctr"/>
            <a:endParaRPr lang="es-ES_tradnl" dirty="0" smtClean="0"/>
          </a:p>
          <a:p>
            <a:pPr algn="ctr"/>
            <a:r>
              <a:rPr lang="es-ES_tradnl" sz="2400" b="1" dirty="0" smtClean="0"/>
              <a:t>183 MYPES Y 2 Cooperativas Beneficiadas </a:t>
            </a:r>
          </a:p>
          <a:p>
            <a:pPr algn="ctr"/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372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116632"/>
            <a:ext cx="871296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Nos preparamos para la Prevención Y Mitigación de Desastres</a:t>
            </a:r>
            <a:r>
              <a:rPr lang="es-ES_tradnl" sz="2800" b="1" dirty="0" smtClean="0"/>
              <a:t>. </a:t>
            </a:r>
            <a:endParaRPr lang="es-SV" sz="2800" b="1" dirty="0"/>
          </a:p>
        </p:txBody>
      </p:sp>
      <p:sp>
        <p:nvSpPr>
          <p:cNvPr id="5" name="4 Rectángulo"/>
          <p:cNvSpPr/>
          <p:nvPr/>
        </p:nvSpPr>
        <p:spPr>
          <a:xfrm>
            <a:off x="467544" y="1628800"/>
            <a:ext cx="8336029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Se han actualizado los Planes ANTE TERREMOTO, ANTE TSUNAMI,  INVERNAL,VERANO, DIVINO SALVADOR, </a:t>
            </a:r>
            <a:r>
              <a:rPr lang="es-ES_tradnl" dirty="0">
                <a:solidFill>
                  <a:schemeClr val="tx1"/>
                </a:solidFill>
              </a:rPr>
              <a:t>y</a:t>
            </a:r>
            <a:r>
              <a:rPr lang="es-ES_tradnl" dirty="0" smtClean="0">
                <a:solidFill>
                  <a:schemeClr val="tx1"/>
                </a:solidFill>
              </a:rPr>
              <a:t> BELEN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1560" y="2636912"/>
            <a:ext cx="816666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1 Comisión Departamental de Protección Civil </a:t>
            </a:r>
          </a:p>
          <a:p>
            <a:pPr algn="ctr"/>
            <a:r>
              <a:rPr lang="es-ES_tradnl" dirty="0" smtClean="0">
                <a:solidFill>
                  <a:schemeClr val="tx1"/>
                </a:solidFill>
              </a:rPr>
              <a:t>12 Comisiones Municipales de Protección Civil </a:t>
            </a:r>
          </a:p>
          <a:p>
            <a:pPr algn="ctr"/>
            <a:r>
              <a:rPr lang="es-ES_tradnl" dirty="0" smtClean="0">
                <a:solidFill>
                  <a:schemeClr val="tx1"/>
                </a:solidFill>
              </a:rPr>
              <a:t>232 Comisiones Comunales de Protección Civil </a:t>
            </a:r>
            <a:endParaRPr lang="es-SV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79" y="3734345"/>
            <a:ext cx="3550489" cy="312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52" y="3710588"/>
            <a:ext cx="4100811" cy="314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0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CuadroTexto"/>
          <p:cNvSpPr txBox="1"/>
          <p:nvPr/>
        </p:nvSpPr>
        <p:spPr>
          <a:xfrm>
            <a:off x="2492220" y="5345921"/>
            <a:ext cx="3782103" cy="1323439"/>
          </a:xfrm>
          <a:prstGeom prst="rect">
            <a:avLst/>
          </a:prstGeom>
          <a:noFill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8000" dirty="0">
                <a:solidFill>
                  <a:srgbClr val="0070C0"/>
                </a:solidFill>
              </a:rPr>
              <a:t>LOGROS</a:t>
            </a:r>
            <a:endParaRPr lang="es-SV" sz="6600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A2A9D36-3003-49F8-9D22-FC485AF32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26901"/>
          <a:stretch/>
        </p:blipFill>
        <p:spPr>
          <a:xfrm>
            <a:off x="395536" y="161345"/>
            <a:ext cx="797547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20689"/>
            <a:ext cx="8649227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/>
              <a:t>Atención a Veteranos de la Fuerza Armada y Excombatientes del FMLN</a:t>
            </a:r>
            <a:endParaRPr lang="es-SV" sz="3200" b="1" dirty="0"/>
          </a:p>
        </p:txBody>
      </p:sp>
      <p:sp>
        <p:nvSpPr>
          <p:cNvPr id="5" name="4 Rectángulo"/>
          <p:cNvSpPr/>
          <p:nvPr/>
        </p:nvSpPr>
        <p:spPr>
          <a:xfrm>
            <a:off x="392201" y="1308311"/>
            <a:ext cx="4179799" cy="46409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smtClean="0">
                <a:solidFill>
                  <a:schemeClr val="tx1"/>
                </a:solidFill>
              </a:rPr>
              <a:t>7</a:t>
            </a:r>
            <a:r>
              <a:rPr lang="es-ES_tradnl" sz="3200" b="1" dirty="0" smtClean="0">
                <a:solidFill>
                  <a:schemeClr val="tx1"/>
                </a:solidFill>
              </a:rPr>
              <a:t> Evaluaciones </a:t>
            </a:r>
          </a:p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Optométricas</a:t>
            </a:r>
          </a:p>
          <a:p>
            <a:pPr algn="ctr"/>
            <a:r>
              <a:rPr lang="es-ES_tradnl" sz="3600" b="1" dirty="0" smtClean="0">
                <a:solidFill>
                  <a:schemeClr val="tx1"/>
                </a:solidFill>
              </a:rPr>
              <a:t>1,603</a:t>
            </a:r>
            <a:r>
              <a:rPr lang="es-ES_tradnl" sz="3200" b="1" dirty="0" smtClean="0">
                <a:solidFill>
                  <a:schemeClr val="tx1"/>
                </a:solidFill>
              </a:rPr>
              <a:t> Veteranos evaluados</a:t>
            </a:r>
          </a:p>
          <a:p>
            <a:pPr algn="ctr"/>
            <a:r>
              <a:rPr lang="es-ES_tradnl" sz="3600" b="1" dirty="0" smtClean="0">
                <a:solidFill>
                  <a:schemeClr val="tx1"/>
                </a:solidFill>
              </a:rPr>
              <a:t>1,574</a:t>
            </a:r>
            <a:r>
              <a:rPr lang="es-ES_tradnl" sz="3200" b="1" dirty="0" smtClean="0">
                <a:solidFill>
                  <a:schemeClr val="tx1"/>
                </a:solidFill>
              </a:rPr>
              <a:t> lentes entregados</a:t>
            </a:r>
          </a:p>
          <a:p>
            <a:pPr algn="ctr"/>
            <a:r>
              <a:rPr lang="es-ES_tradnl" sz="4000" b="1" dirty="0" smtClean="0">
                <a:solidFill>
                  <a:schemeClr val="tx1"/>
                </a:solidFill>
              </a:rPr>
              <a:t>29</a:t>
            </a:r>
            <a:r>
              <a:rPr lang="es-ES_tradnl" sz="3200" b="1" dirty="0" smtClean="0">
                <a:solidFill>
                  <a:schemeClr val="tx1"/>
                </a:solidFill>
              </a:rPr>
              <a:t> pacientes referidos sin lentes</a:t>
            </a:r>
          </a:p>
          <a:p>
            <a:pPr algn="ctr"/>
            <a:endParaRPr lang="es-SV" sz="3200" b="1" dirty="0">
              <a:solidFill>
                <a:schemeClr val="tx1"/>
              </a:solidFill>
            </a:endParaRPr>
          </a:p>
        </p:txBody>
      </p:sp>
      <p:sp>
        <p:nvSpPr>
          <p:cNvPr id="8" name="object 7"/>
          <p:cNvSpPr/>
          <p:nvPr/>
        </p:nvSpPr>
        <p:spPr>
          <a:xfrm>
            <a:off x="5007159" y="3838267"/>
            <a:ext cx="3597290" cy="28885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2" name="Picture 4" descr="C:\Users\juan.sanchez\Pictures\VETER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99" y="1281919"/>
            <a:ext cx="3643150" cy="23468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08225" y="6113834"/>
            <a:ext cx="3963775" cy="67900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_tradnl" sz="2000" b="1" dirty="0">
                <a:solidFill>
                  <a:schemeClr val="bg1"/>
                </a:solidFill>
              </a:rPr>
              <a:t>FMLN 204 c</a:t>
            </a:r>
            <a:r>
              <a:rPr lang="es-ES_tradnl" sz="2000" b="1" dirty="0" smtClean="0">
                <a:solidFill>
                  <a:schemeClr val="bg1"/>
                </a:solidFill>
              </a:rPr>
              <a:t>arnet entregados</a:t>
            </a:r>
            <a:endParaRPr lang="es-ES_tradnl" sz="2000" b="1" dirty="0">
              <a:solidFill>
                <a:schemeClr val="bg1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s-ES_tradnl" sz="2000" b="1" dirty="0" smtClean="0">
                <a:solidFill>
                  <a:schemeClr val="bg1"/>
                </a:solidFill>
              </a:rPr>
              <a:t>FAES  2934 </a:t>
            </a:r>
            <a:r>
              <a:rPr lang="es-ES_tradnl" sz="2000" b="1" dirty="0">
                <a:solidFill>
                  <a:schemeClr val="bg1"/>
                </a:solidFill>
              </a:rPr>
              <a:t>c</a:t>
            </a:r>
            <a:r>
              <a:rPr lang="es-ES_tradnl" sz="2000" b="1" dirty="0" smtClean="0">
                <a:solidFill>
                  <a:schemeClr val="bg1"/>
                </a:solidFill>
              </a:rPr>
              <a:t>arnet  entregados</a:t>
            </a:r>
            <a:endParaRPr lang="es-SV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1026" name="Picture 2" descr="G:\18922021_1912101042392879_9142974071927118143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8"/>
          <a:stretch/>
        </p:blipFill>
        <p:spPr bwMode="auto">
          <a:xfrm>
            <a:off x="0" y="0"/>
            <a:ext cx="9144000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0" y="4725144"/>
            <a:ext cx="9144000" cy="2132856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 </a:t>
            </a: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Nacional de Reforestación (apoyando 10 municipalidades con viveros)</a:t>
            </a:r>
          </a:p>
          <a:p>
            <a:pPr>
              <a:buFont typeface="Wingdings" pitchFamily="2" charset="2"/>
              <a:buChar char="§"/>
            </a:pP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Atención a la </a:t>
            </a:r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Denuncia </a:t>
            </a: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Ambiental.</a:t>
            </a:r>
          </a:p>
          <a:p>
            <a:pPr>
              <a:buFont typeface="Wingdings" pitchFamily="2" charset="2"/>
              <a:buChar char="§"/>
            </a:pP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Lanzamiento de la Red de Observación Ambiental Local  ROLA     </a:t>
            </a:r>
          </a:p>
          <a:p>
            <a:pPr>
              <a:buFont typeface="Wingdings" pitchFamily="2" charset="2"/>
              <a:buChar char="§"/>
            </a:pPr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Lanzamiento del programa de Evaluación Ambiental en Línea.</a:t>
            </a:r>
          </a:p>
          <a:p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Conformación </a:t>
            </a: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 Comité Asesor  Local  de las ANP Imposible.</a:t>
            </a:r>
          </a:p>
          <a:p>
            <a:r>
              <a:rPr lang="es-E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Conformación </a:t>
            </a:r>
            <a:r>
              <a:rPr lang="es-E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del comité RAMSAR Barra de Santiago.</a:t>
            </a:r>
          </a:p>
          <a:p>
            <a:pPr marL="0" indent="0">
              <a:buNone/>
            </a:pPr>
            <a:endParaRPr lang="es-ES" sz="1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2000" b="1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69218" y="292005"/>
            <a:ext cx="5328592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EN ARMONIA CON EL MEDIO AMBIENTE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34439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5576" y="260648"/>
            <a:ext cx="76328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12 Asambleas Ciudadanas Municipales</a:t>
            </a:r>
            <a:endParaRPr lang="es-SV" sz="2400" b="1" dirty="0"/>
          </a:p>
        </p:txBody>
      </p:sp>
      <p:pic>
        <p:nvPicPr>
          <p:cNvPr id="1026" name="Picture 2" descr="G:\logo asambl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73" y="1412776"/>
            <a:ext cx="4108262" cy="298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827584" y="4581128"/>
            <a:ext cx="756084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Son un </a:t>
            </a:r>
            <a:r>
              <a:rPr lang="es-ES_tradnl" b="1" dirty="0"/>
              <a:t>e</a:t>
            </a:r>
            <a:r>
              <a:rPr lang="es-ES_tradnl" b="1" dirty="0" smtClean="0"/>
              <a:t>spacio de participación social plural que </a:t>
            </a:r>
            <a:r>
              <a:rPr lang="es-ES_tradnl" b="1" dirty="0"/>
              <a:t>i</a:t>
            </a:r>
            <a:r>
              <a:rPr lang="es-ES_tradnl" b="1" dirty="0" smtClean="0"/>
              <a:t>ntegra a actores y sectores del territorio en función de su propio desarrollo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827584" y="5661248"/>
            <a:ext cx="756084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/>
              <a:t>La Dirección de Desarrollo Territorial del MIGOBDT coordina con la Gobernación Política Departamental </a:t>
            </a:r>
            <a:r>
              <a:rPr lang="es-ES_tradnl" b="1" smtClean="0"/>
              <a:t>el trabajo </a:t>
            </a:r>
            <a:r>
              <a:rPr lang="es-ES_tradnl" b="1" dirty="0" smtClean="0"/>
              <a:t>con las Asambleas Ciudadanas Municipales </a:t>
            </a:r>
            <a:r>
              <a:rPr lang="es-ES_tradnl" b="1" dirty="0"/>
              <a:t>y</a:t>
            </a:r>
            <a:r>
              <a:rPr lang="es-ES_tradnl" b="1" dirty="0" smtClean="0"/>
              <a:t> los Gabinetes Misionales Prioritarios</a:t>
            </a:r>
            <a:r>
              <a:rPr lang="es-ES_tradnl" dirty="0" smtClean="0"/>
              <a:t>.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7116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EE2841C-E1D5-4609-803C-DA1087A4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r>
              <a:rPr lang="es-SV" dirty="0"/>
              <a:t>PROYECCIONES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9F682E5-31D1-4BD5-BEAA-53ABEF533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26901"/>
          <a:stretch/>
        </p:blipFill>
        <p:spPr>
          <a:xfrm>
            <a:off x="666616" y="211632"/>
            <a:ext cx="797547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3899" y="105072"/>
            <a:ext cx="8201451" cy="685752"/>
          </a:xfr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SV" sz="3200" b="1" dirty="0" smtClean="0">
                <a:solidFill>
                  <a:schemeClr val="tx1"/>
                </a:solidFill>
              </a:rPr>
              <a:t>AHUACHAPAN: </a:t>
            </a:r>
            <a:r>
              <a:rPr lang="es-SV" sz="3200" b="1" dirty="0">
                <a:solidFill>
                  <a:schemeClr val="tx1"/>
                </a:solidFill>
              </a:rPr>
              <a:t>Apuestas Económicas 2017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890595"/>
              </p:ext>
            </p:extLst>
          </p:nvPr>
        </p:nvGraphicFramePr>
        <p:xfrm>
          <a:off x="628650" y="1921159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647665" y="1105468"/>
            <a:ext cx="3848669" cy="12003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SV" sz="3600" b="1" dirty="0" smtClean="0"/>
              <a:t>$ </a:t>
            </a:r>
            <a:r>
              <a:rPr lang="es-SV" sz="3600" b="1" dirty="0"/>
              <a:t>6, </a:t>
            </a:r>
            <a:r>
              <a:rPr lang="es-SV" sz="3600" b="1" dirty="0" smtClean="0"/>
              <a:t>761,855</a:t>
            </a:r>
            <a:endParaRPr lang="es-SV" sz="3600" b="1" dirty="0"/>
          </a:p>
          <a:p>
            <a:r>
              <a:rPr lang="es-SV" sz="3600" b="1" dirty="0" smtClean="0"/>
              <a:t> </a:t>
            </a:r>
            <a:endParaRPr lang="es-SV" sz="36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8532" y="836712"/>
            <a:ext cx="1251700" cy="142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313970"/>
              </p:ext>
            </p:extLst>
          </p:nvPr>
        </p:nvGraphicFramePr>
        <p:xfrm>
          <a:off x="-59293" y="1193081"/>
          <a:ext cx="502815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201352"/>
            <a:ext cx="7109631" cy="835877"/>
          </a:xfr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s-SV" sz="2800" b="1" dirty="0">
                <a:solidFill>
                  <a:schemeClr val="tx1"/>
                </a:solidFill>
              </a:rPr>
              <a:t/>
            </a:r>
            <a:br>
              <a:rPr lang="es-SV" sz="2800" b="1" dirty="0">
                <a:solidFill>
                  <a:schemeClr val="tx1"/>
                </a:solidFill>
              </a:rPr>
            </a:br>
            <a:r>
              <a:rPr lang="es-SV" sz="2800" b="1" dirty="0" smtClean="0">
                <a:solidFill>
                  <a:schemeClr val="tx1"/>
                </a:solidFill>
              </a:rPr>
              <a:t>AHUACHAPAN: </a:t>
            </a:r>
            <a:r>
              <a:rPr lang="es-SV" sz="2800" b="1" dirty="0">
                <a:solidFill>
                  <a:schemeClr val="tx1"/>
                </a:solidFill>
              </a:rPr>
              <a:t>Apuestas Sociales 2017</a:t>
            </a:r>
            <a:r>
              <a:rPr lang="es-SV" sz="2800" b="1" dirty="0"/>
              <a:t> </a:t>
            </a:r>
            <a:br>
              <a:rPr lang="es-SV" sz="2800" b="1" dirty="0"/>
            </a:br>
            <a:endParaRPr lang="es-SV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4981433" y="2760935"/>
            <a:ext cx="3916907" cy="106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2800" b="1" dirty="0" smtClean="0"/>
          </a:p>
          <a:p>
            <a:pPr algn="ctr"/>
            <a:r>
              <a:rPr lang="es-SV" sz="2800" b="1" dirty="0" smtClean="0">
                <a:solidFill>
                  <a:schemeClr val="tx1"/>
                </a:solidFill>
              </a:rPr>
              <a:t>Inversión </a:t>
            </a:r>
            <a:r>
              <a:rPr lang="es-SV" sz="2800" b="1" dirty="0">
                <a:solidFill>
                  <a:schemeClr val="tx1"/>
                </a:solidFill>
              </a:rPr>
              <a:t>Prevista </a:t>
            </a:r>
          </a:p>
          <a:p>
            <a:pPr algn="ctr"/>
            <a:r>
              <a:rPr lang="es-SV" sz="2800" b="1" dirty="0" smtClean="0">
                <a:solidFill>
                  <a:schemeClr val="tx1"/>
                </a:solidFill>
              </a:rPr>
              <a:t>$ </a:t>
            </a:r>
            <a:r>
              <a:rPr lang="es-MX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5,493,207.00</a:t>
            </a:r>
          </a:p>
          <a:p>
            <a:pPr algn="ctr"/>
            <a:r>
              <a:rPr lang="es-SV" sz="2800" b="1" dirty="0" smtClean="0"/>
              <a:t> </a:t>
            </a:r>
            <a:endParaRPr lang="es-SV" sz="2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017" y="0"/>
            <a:ext cx="1775528" cy="14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387479"/>
              </p:ext>
            </p:extLst>
          </p:nvPr>
        </p:nvGraphicFramePr>
        <p:xfrm>
          <a:off x="191921" y="1340768"/>
          <a:ext cx="5028151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201352"/>
            <a:ext cx="7109631" cy="835877"/>
          </a:xfr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s-SV" sz="2800" b="1" dirty="0">
                <a:solidFill>
                  <a:schemeClr val="tx1"/>
                </a:solidFill>
              </a:rPr>
              <a:t/>
            </a:r>
            <a:br>
              <a:rPr lang="es-SV" sz="2800" b="1" dirty="0">
                <a:solidFill>
                  <a:schemeClr val="tx1"/>
                </a:solidFill>
              </a:rPr>
            </a:br>
            <a:r>
              <a:rPr lang="es-SV" sz="2800" b="1" dirty="0" smtClean="0">
                <a:solidFill>
                  <a:schemeClr val="tx1"/>
                </a:solidFill>
              </a:rPr>
              <a:t> AHUACHAPAN: </a:t>
            </a:r>
            <a:r>
              <a:rPr lang="es-SV" sz="2800" b="1" dirty="0">
                <a:solidFill>
                  <a:schemeClr val="tx1"/>
                </a:solidFill>
              </a:rPr>
              <a:t>Apuestas </a:t>
            </a:r>
            <a:r>
              <a:rPr lang="es-SV" sz="2800" b="1" dirty="0" smtClean="0">
                <a:solidFill>
                  <a:schemeClr val="tx1"/>
                </a:solidFill>
              </a:rPr>
              <a:t>en Salud  2017</a:t>
            </a:r>
            <a:r>
              <a:rPr lang="es-SV" sz="2800" b="1" dirty="0" smtClean="0"/>
              <a:t> </a:t>
            </a:r>
            <a:r>
              <a:rPr lang="es-SV" sz="2800" b="1" dirty="0"/>
              <a:t/>
            </a:r>
            <a:br>
              <a:rPr lang="es-SV" sz="2800" b="1" dirty="0"/>
            </a:br>
            <a:endParaRPr lang="es-SV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4981433" y="2760935"/>
            <a:ext cx="3916907" cy="106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2800" b="1" dirty="0" smtClean="0"/>
          </a:p>
          <a:p>
            <a:pPr algn="ctr"/>
            <a:r>
              <a:rPr lang="es-ES_tradnl" sz="2400" b="1" dirty="0" smtClean="0">
                <a:solidFill>
                  <a:schemeClr val="tx1"/>
                </a:solidFill>
              </a:rPr>
              <a:t>Población beneficiada:</a:t>
            </a:r>
          </a:p>
          <a:p>
            <a:pPr algn="ctr"/>
            <a:r>
              <a:rPr lang="es-ES_tradnl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106,000 personas</a:t>
            </a:r>
            <a:endParaRPr lang="es-MX" sz="24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es-SV" sz="2800" b="1" dirty="0" smtClean="0"/>
              <a:t> </a:t>
            </a:r>
            <a:endParaRPr lang="es-SV" sz="2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017" y="0"/>
            <a:ext cx="1775528" cy="14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428" y="203830"/>
            <a:ext cx="9142572" cy="6858000"/>
            <a:chOff x="23334" y="0"/>
            <a:chExt cx="9142572" cy="6858000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4" y="0"/>
              <a:ext cx="9142572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42" y="4884017"/>
              <a:ext cx="2166580" cy="1398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6 CuadroTexto"/>
          <p:cNvSpPr txBox="1"/>
          <p:nvPr/>
        </p:nvSpPr>
        <p:spPr>
          <a:xfrm>
            <a:off x="159498" y="2924944"/>
            <a:ext cx="5450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1255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OTOS ULTIMA RENDICIÓN DE CUENTAS 2017\getPart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0"/>
            <a:ext cx="9122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4">
            <a:extLst>
              <a:ext uri="{FF2B5EF4-FFF2-40B4-BE49-F238E27FC236}">
                <a16:creationId xmlns:a16="http://schemas.microsoft.com/office/drawing/2014/main" xmlns="" id="{DAA93D4B-3C41-4B7D-B35D-DCD7E580CEBC}"/>
              </a:ext>
            </a:extLst>
          </p:cNvPr>
          <p:cNvSpPr/>
          <p:nvPr/>
        </p:nvSpPr>
        <p:spPr>
          <a:xfrm>
            <a:off x="33535" y="0"/>
            <a:ext cx="9122635" cy="634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4000" b="1" dirty="0" smtClean="0">
                <a:solidFill>
                  <a:schemeClr val="tx1"/>
                </a:solidFill>
              </a:rPr>
              <a:t>Ahuachapán con Más </a:t>
            </a:r>
            <a:r>
              <a:rPr lang="es-SV" sz="4000" b="1" dirty="0">
                <a:solidFill>
                  <a:schemeClr val="tx1"/>
                </a:solidFill>
              </a:rPr>
              <a:t>y </a:t>
            </a:r>
            <a:r>
              <a:rPr lang="es-SV" sz="4000" b="1" dirty="0" smtClean="0">
                <a:solidFill>
                  <a:schemeClr val="tx1"/>
                </a:solidFill>
              </a:rPr>
              <a:t>Mejor Educación </a:t>
            </a:r>
            <a:endParaRPr lang="es-SV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0F95C83-EDAE-494E-96EB-BD40C963A60F}"/>
              </a:ext>
            </a:extLst>
          </p:cNvPr>
          <p:cNvSpPr/>
          <p:nvPr/>
        </p:nvSpPr>
        <p:spPr>
          <a:xfrm>
            <a:off x="-8005" y="0"/>
            <a:ext cx="6846358" cy="1279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2000" dirty="0"/>
              <a:t>Niñez con acceso a tecnología : </a:t>
            </a:r>
          </a:p>
          <a:p>
            <a:r>
              <a:rPr lang="es-SV" sz="2200" b="1" dirty="0"/>
              <a:t>Un niño, una niña, una </a:t>
            </a:r>
            <a:r>
              <a:rPr lang="es-SV" sz="2200" b="1" dirty="0" smtClean="0"/>
              <a:t>computadora</a:t>
            </a:r>
          </a:p>
          <a:p>
            <a:r>
              <a:rPr lang="es-ES_tradnl" sz="2200" b="1" dirty="0" smtClean="0"/>
              <a:t>21 Centros Escolares beneficiados</a:t>
            </a:r>
            <a:endParaRPr lang="es-SV" sz="2200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A557907-D2A2-478D-BE65-BB9F2D3D7236}"/>
              </a:ext>
            </a:extLst>
          </p:cNvPr>
          <p:cNvSpPr/>
          <p:nvPr/>
        </p:nvSpPr>
        <p:spPr>
          <a:xfrm>
            <a:off x="0" y="1405100"/>
            <a:ext cx="6843428" cy="1231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2000" dirty="0"/>
              <a:t>Más </a:t>
            </a:r>
            <a:r>
              <a:rPr lang="es-SV" sz="2000" dirty="0" smtClean="0"/>
              <a:t>estudiantes listos para ir a la escuela: </a:t>
            </a:r>
          </a:p>
          <a:p>
            <a:r>
              <a:rPr lang="es-SV" sz="2200" b="1" dirty="0"/>
              <a:t>Uniformes, zapatos y útiles </a:t>
            </a:r>
            <a:r>
              <a:rPr lang="es-SV" sz="2200" b="1" dirty="0" smtClean="0"/>
              <a:t>escolares</a:t>
            </a:r>
          </a:p>
          <a:p>
            <a:r>
              <a:rPr lang="es-ES_tradnl" sz="2000" smtClean="0"/>
              <a:t>Estudiantes beneficiados </a:t>
            </a:r>
            <a:r>
              <a:rPr lang="es-ES_tradnl" sz="2000" dirty="0" smtClean="0"/>
              <a:t>:</a:t>
            </a:r>
            <a:endParaRPr lang="es-SV" sz="2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DF97DC1-F93F-4560-87E1-DD650318F9BB}"/>
              </a:ext>
            </a:extLst>
          </p:cNvPr>
          <p:cNvSpPr/>
          <p:nvPr/>
        </p:nvSpPr>
        <p:spPr>
          <a:xfrm>
            <a:off x="0" y="2755820"/>
            <a:ext cx="6838352" cy="1321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000" dirty="0"/>
              <a:t>Más estudiantes con alimentación </a:t>
            </a:r>
            <a:r>
              <a:rPr lang="es-ES_tradnl" sz="2000" dirty="0" smtClean="0"/>
              <a:t>adecuada: </a:t>
            </a:r>
            <a:endParaRPr lang="es-ES_tradnl" sz="2000" dirty="0"/>
          </a:p>
          <a:p>
            <a:r>
              <a:rPr lang="es-ES_tradnl" sz="2000" b="1" dirty="0" smtClean="0"/>
              <a:t>PASE Alimentación y salud escolar,</a:t>
            </a:r>
            <a:r>
              <a:rPr lang="es-SV" sz="2000" b="1" dirty="0" smtClean="0"/>
              <a:t> </a:t>
            </a:r>
            <a:r>
              <a:rPr lang="es-SV" sz="2000" b="1" dirty="0"/>
              <a:t>Vaso de Leche      </a:t>
            </a:r>
          </a:p>
          <a:p>
            <a:r>
              <a:rPr lang="es-SV" sz="2000" dirty="0" smtClean="0"/>
              <a:t>Estudiantes beneficiados :</a:t>
            </a:r>
            <a:endParaRPr lang="es-SV" sz="20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60BB2CC1-56FE-4FD9-8228-77E5C5FB9E9D}"/>
              </a:ext>
            </a:extLst>
          </p:cNvPr>
          <p:cNvSpPr/>
          <p:nvPr/>
        </p:nvSpPr>
        <p:spPr>
          <a:xfrm>
            <a:off x="-38837" y="4173082"/>
            <a:ext cx="6843428" cy="1272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200" b="1" dirty="0"/>
              <a:t>Disminución del </a:t>
            </a:r>
            <a:r>
              <a:rPr lang="es-ES_tradnl" sz="2200" b="1" dirty="0" smtClean="0"/>
              <a:t>analfabetismo en el </a:t>
            </a:r>
          </a:p>
          <a:p>
            <a:r>
              <a:rPr lang="es-ES_tradnl" sz="2200" b="1" dirty="0" smtClean="0"/>
              <a:t> Departamento del </a:t>
            </a:r>
            <a:r>
              <a:rPr lang="es-ES_tradnl" sz="2200" b="1" dirty="0"/>
              <a:t>24.86 % al 10.53 %</a:t>
            </a:r>
            <a:endParaRPr lang="es-SV" sz="2200" b="1" dirty="0"/>
          </a:p>
          <a:p>
            <a:r>
              <a:rPr lang="es-ES_tradnl" sz="2200" dirty="0" smtClean="0"/>
              <a:t>Población beneficiada:   </a:t>
            </a:r>
            <a:r>
              <a:rPr lang="es-ES_tradnl" sz="2800" b="1" dirty="0" smtClean="0"/>
              <a:t>5,492</a:t>
            </a:r>
            <a:r>
              <a:rPr lang="es-ES_tradnl" sz="2200" dirty="0" smtClean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2B9A9B3-3ED6-414C-8B54-041F1094C341}"/>
              </a:ext>
            </a:extLst>
          </p:cNvPr>
          <p:cNvSpPr txBox="1"/>
          <p:nvPr/>
        </p:nvSpPr>
        <p:spPr>
          <a:xfrm>
            <a:off x="4336942" y="116609"/>
            <a:ext cx="2380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2"/>
                </a:solidFill>
              </a:rPr>
              <a:t>567 Lempitas</a:t>
            </a:r>
          </a:p>
          <a:p>
            <a:pPr algn="ctr"/>
            <a:r>
              <a:rPr lang="es-ES_tradnl" sz="2800" b="1" dirty="0" smtClean="0">
                <a:solidFill>
                  <a:schemeClr val="bg2"/>
                </a:solidFill>
              </a:rPr>
              <a:t>entregadas</a:t>
            </a:r>
          </a:p>
          <a:p>
            <a:pPr algn="ctr"/>
            <a:endParaRPr lang="es-SV" sz="2800" b="1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8EF5620-26EA-48E7-B106-AAF08765E7FF}"/>
              </a:ext>
            </a:extLst>
          </p:cNvPr>
          <p:cNvSpPr txBox="1"/>
          <p:nvPr/>
        </p:nvSpPr>
        <p:spPr>
          <a:xfrm>
            <a:off x="4532358" y="1543952"/>
            <a:ext cx="2184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bg1"/>
                </a:solidFill>
              </a:rPr>
              <a:t>$ 3.2 </a:t>
            </a:r>
          </a:p>
          <a:p>
            <a:pPr algn="ctr"/>
            <a:r>
              <a:rPr lang="es-SV" sz="2800" b="1" dirty="0" smtClean="0">
                <a:solidFill>
                  <a:schemeClr val="bg1"/>
                </a:solidFill>
              </a:rPr>
              <a:t>millones</a:t>
            </a:r>
            <a:endParaRPr lang="es-SV" sz="28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4ADECAC-8481-42DB-BB25-CE7B9942C794}"/>
              </a:ext>
            </a:extLst>
          </p:cNvPr>
          <p:cNvSpPr txBox="1"/>
          <p:nvPr/>
        </p:nvSpPr>
        <p:spPr>
          <a:xfrm>
            <a:off x="5020618" y="2939392"/>
            <a:ext cx="184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>
                <a:solidFill>
                  <a:schemeClr val="bg1"/>
                </a:solidFill>
              </a:rPr>
              <a:t>$ 2.6 </a:t>
            </a:r>
          </a:p>
          <a:p>
            <a:pPr algn="ctr"/>
            <a:r>
              <a:rPr lang="es-SV" sz="2800" b="1" dirty="0">
                <a:solidFill>
                  <a:schemeClr val="bg1"/>
                </a:solidFill>
              </a:rPr>
              <a:t>millones</a:t>
            </a:r>
          </a:p>
        </p:txBody>
      </p:sp>
      <p:sp>
        <p:nvSpPr>
          <p:cNvPr id="20" name="Rectángulo 17">
            <a:extLst>
              <a:ext uri="{FF2B5EF4-FFF2-40B4-BE49-F238E27FC236}">
                <a16:creationId xmlns="" xmlns:a16="http://schemas.microsoft.com/office/drawing/2014/main" id="{60BB2CC1-56FE-4FD9-8228-77E5C5FB9E9D}"/>
              </a:ext>
            </a:extLst>
          </p:cNvPr>
          <p:cNvSpPr/>
          <p:nvPr/>
        </p:nvSpPr>
        <p:spPr>
          <a:xfrm>
            <a:off x="-12364" y="5559192"/>
            <a:ext cx="6868155" cy="1272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2000" dirty="0"/>
              <a:t>Docentes de calidad en las escuelas: </a:t>
            </a:r>
          </a:p>
          <a:p>
            <a:r>
              <a:rPr lang="es-SV" sz="2200" b="1" dirty="0"/>
              <a:t>Docentes mejor capacitados</a:t>
            </a:r>
          </a:p>
        </p:txBody>
      </p:sp>
      <p:sp>
        <p:nvSpPr>
          <p:cNvPr id="21" name="CuadroTexto 2">
            <a:extLst>
              <a:ext uri="{FF2B5EF4-FFF2-40B4-BE49-F238E27FC236}">
                <a16:creationId xmlns:a16="http://schemas.microsoft.com/office/drawing/2014/main" xmlns="" id="{A2B9A9B3-3ED6-414C-8B54-041F1094C341}"/>
              </a:ext>
            </a:extLst>
          </p:cNvPr>
          <p:cNvSpPr txBox="1"/>
          <p:nvPr/>
        </p:nvSpPr>
        <p:spPr>
          <a:xfrm>
            <a:off x="4458175" y="4547543"/>
            <a:ext cx="2380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2"/>
                </a:solidFill>
              </a:rPr>
              <a:t>$76,900.46</a:t>
            </a:r>
            <a:endParaRPr lang="es-SV" sz="2800" b="1" dirty="0">
              <a:solidFill>
                <a:schemeClr val="bg2"/>
              </a:solidFill>
            </a:endParaRPr>
          </a:p>
        </p:txBody>
      </p:sp>
      <p:sp>
        <p:nvSpPr>
          <p:cNvPr id="22" name="CuadroTexto 13">
            <a:extLst>
              <a:ext uri="{FF2B5EF4-FFF2-40B4-BE49-F238E27FC236}">
                <a16:creationId xmlns:a16="http://schemas.microsoft.com/office/drawing/2014/main" xmlns="" id="{78EF5620-26EA-48E7-B106-AAF08765E7FF}"/>
              </a:ext>
            </a:extLst>
          </p:cNvPr>
          <p:cNvSpPr txBox="1"/>
          <p:nvPr/>
        </p:nvSpPr>
        <p:spPr>
          <a:xfrm>
            <a:off x="2483768" y="2132856"/>
            <a:ext cx="23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bg1"/>
                </a:solidFill>
              </a:rPr>
              <a:t>76,685</a:t>
            </a:r>
            <a:endParaRPr lang="es-SV" sz="2800" b="1" dirty="0">
              <a:solidFill>
                <a:schemeClr val="bg1"/>
              </a:solidFill>
            </a:endParaRPr>
          </a:p>
        </p:txBody>
      </p:sp>
      <p:sp>
        <p:nvSpPr>
          <p:cNvPr id="23" name="CuadroTexto 13">
            <a:extLst>
              <a:ext uri="{FF2B5EF4-FFF2-40B4-BE49-F238E27FC236}">
                <a16:creationId xmlns:a16="http://schemas.microsoft.com/office/drawing/2014/main" xmlns="" id="{78EF5620-26EA-48E7-B106-AAF08765E7FF}"/>
              </a:ext>
            </a:extLst>
          </p:cNvPr>
          <p:cNvSpPr txBox="1"/>
          <p:nvPr/>
        </p:nvSpPr>
        <p:spPr>
          <a:xfrm>
            <a:off x="2411760" y="3501008"/>
            <a:ext cx="234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800" b="1" dirty="0" smtClean="0">
                <a:solidFill>
                  <a:schemeClr val="bg1"/>
                </a:solidFill>
              </a:rPr>
              <a:t>76,685</a:t>
            </a:r>
            <a:endParaRPr lang="es-SV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32" y="23308"/>
            <a:ext cx="2293568" cy="305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G:\FOTOS ULTIMA RENDICIÓN DE CUENTAS 2017\getPart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52" y="3081396"/>
            <a:ext cx="2413482" cy="37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5052C8CD-2426-445A-83C1-F8062AA3AB1F}"/>
              </a:ext>
            </a:extLst>
          </p:cNvPr>
          <p:cNvSpPr txBox="1"/>
          <p:nvPr/>
        </p:nvSpPr>
        <p:spPr>
          <a:xfrm>
            <a:off x="4624239" y="5744875"/>
            <a:ext cx="2114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$ 247</a:t>
            </a:r>
          </a:p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mil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endParaRPr lang="es-SV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C304EDEC-BDC9-4B2A-BC24-7C7FC74E95E5}"/>
              </a:ext>
            </a:extLst>
          </p:cNvPr>
          <p:cNvSpPr/>
          <p:nvPr/>
        </p:nvSpPr>
        <p:spPr>
          <a:xfrm>
            <a:off x="5078990" y="-459432"/>
            <a:ext cx="4245537" cy="83427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200" b="1" u="sng" dirty="0">
                <a:solidFill>
                  <a:schemeClr val="tx1"/>
                </a:solidFill>
              </a:rPr>
              <a:t>Atendiendo a la infancia</a:t>
            </a:r>
          </a:p>
          <a:p>
            <a:pPr algn="ctr"/>
            <a:r>
              <a:rPr lang="es-SV" sz="3200" b="1" dirty="0" smtClean="0">
                <a:solidFill>
                  <a:schemeClr val="tx1"/>
                </a:solidFill>
              </a:rPr>
              <a:t>26</a:t>
            </a:r>
            <a:r>
              <a:rPr lang="es-SV" sz="2300" b="1" dirty="0" smtClean="0">
                <a:solidFill>
                  <a:schemeClr val="tx1"/>
                </a:solidFill>
              </a:rPr>
              <a:t> Círculos </a:t>
            </a:r>
            <a:r>
              <a:rPr lang="es-SV" sz="2300" b="1" dirty="0">
                <a:solidFill>
                  <a:schemeClr val="tx1"/>
                </a:solidFill>
              </a:rPr>
              <a:t>de atención a la </a:t>
            </a:r>
            <a:r>
              <a:rPr lang="es-SV" sz="2300" b="1" dirty="0" smtClean="0">
                <a:solidFill>
                  <a:schemeClr val="tx1"/>
                </a:solidFill>
              </a:rPr>
              <a:t>       Primera Infancia    </a:t>
            </a:r>
          </a:p>
          <a:p>
            <a:pPr algn="ctr"/>
            <a:r>
              <a:rPr lang="es-SV" sz="23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_tradnl" sz="4800" b="1" dirty="0">
                <a:solidFill>
                  <a:schemeClr val="tx1"/>
                </a:solidFill>
              </a:rPr>
              <a:t>$</a:t>
            </a:r>
            <a:r>
              <a:rPr lang="es-ES_tradnl" sz="4800" b="1" dirty="0" smtClean="0">
                <a:solidFill>
                  <a:schemeClr val="tx1"/>
                </a:solidFill>
              </a:rPr>
              <a:t>157 mil</a:t>
            </a:r>
            <a:r>
              <a:rPr lang="es-SV" sz="2300" b="1" dirty="0" smtClean="0">
                <a:solidFill>
                  <a:schemeClr val="tx1"/>
                </a:solidFill>
              </a:rPr>
              <a:t> </a:t>
            </a:r>
            <a:endParaRPr lang="es-SV" sz="3050" b="1" dirty="0" smtClean="0">
              <a:solidFill>
                <a:srgbClr val="FF0000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16132473-E9FE-4CC8-A76C-F47C14EFD0ED}"/>
              </a:ext>
            </a:extLst>
          </p:cNvPr>
          <p:cNvSpPr/>
          <p:nvPr/>
        </p:nvSpPr>
        <p:spPr>
          <a:xfrm>
            <a:off x="488088" y="188640"/>
            <a:ext cx="8045523" cy="18002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G:\FOTOS ULTIMA RENDICIÓN DE CUENTAS 2017\getPart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099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fotos escuelita\IMG_20170724_0838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/>
        </p:blipFill>
        <p:spPr bwMode="auto">
          <a:xfrm>
            <a:off x="0" y="3412828"/>
            <a:ext cx="4929099" cy="34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73B4D06D-0DBE-4DDD-8E4C-7CEAD4C1B673}"/>
              </a:ext>
            </a:extLst>
          </p:cNvPr>
          <p:cNvSpPr/>
          <p:nvPr/>
        </p:nvSpPr>
        <p:spPr>
          <a:xfrm>
            <a:off x="488088" y="188640"/>
            <a:ext cx="8045523" cy="18002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SV" sz="2000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81" y="0"/>
            <a:ext cx="995660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ángulo 17">
            <a:extLst>
              <a:ext uri="{FF2B5EF4-FFF2-40B4-BE49-F238E27FC236}">
                <a16:creationId xmlns="" xmlns:a16="http://schemas.microsoft.com/office/drawing/2014/main" id="{3B915372-94FA-4FFA-BF10-78112E87983B}"/>
              </a:ext>
            </a:extLst>
          </p:cNvPr>
          <p:cNvSpPr/>
          <p:nvPr/>
        </p:nvSpPr>
        <p:spPr>
          <a:xfrm>
            <a:off x="5940152" y="2924944"/>
            <a:ext cx="4104456" cy="3600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Salud para todos y </a:t>
            </a:r>
          </a:p>
          <a:p>
            <a:r>
              <a:rPr lang="es-SV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todas</a:t>
            </a:r>
          </a:p>
        </p:txBody>
      </p:sp>
    </p:spTree>
    <p:extLst>
      <p:ext uri="{BB962C8B-B14F-4D97-AF65-F5344CB8AC3E}">
        <p14:creationId xmlns:p14="http://schemas.microsoft.com/office/powerpoint/2010/main" val="28584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0F95C83-EDAE-494E-96EB-BD40C963A60F}"/>
              </a:ext>
            </a:extLst>
          </p:cNvPr>
          <p:cNvSpPr/>
          <p:nvPr/>
        </p:nvSpPr>
        <p:spPr>
          <a:xfrm>
            <a:off x="-78254" y="2661"/>
            <a:ext cx="5586358" cy="3426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sz="2000" dirty="0"/>
          </a:p>
          <a:p>
            <a:pPr algn="ctr"/>
            <a:r>
              <a:rPr lang="es-SV" sz="2800" b="1" u="sng" dirty="0"/>
              <a:t>Más y mejores unidades de salud:</a:t>
            </a:r>
            <a:r>
              <a:rPr lang="es-SV" sz="2800" b="1" dirty="0"/>
              <a:t> </a:t>
            </a:r>
          </a:p>
          <a:p>
            <a:pPr algn="ctr"/>
            <a:r>
              <a:rPr lang="es-SV" sz="2000" dirty="0"/>
              <a:t>Construcción, ampliación y equipamiento en </a:t>
            </a:r>
          </a:p>
          <a:p>
            <a:pPr algn="ctr"/>
            <a:r>
              <a:rPr lang="es-SV" dirty="0" smtClean="0"/>
              <a:t>Atiquizaya, San Lorenzo, Jujutla, Ahuachapán y Tacuba</a:t>
            </a:r>
            <a:endParaRPr lang="es-SV" dirty="0"/>
          </a:p>
          <a:p>
            <a:pPr algn="ctr"/>
            <a:endParaRPr lang="es-SV" sz="700" dirty="0"/>
          </a:p>
          <a:p>
            <a:pPr algn="ctr"/>
            <a:r>
              <a:rPr lang="es-SV" sz="4400" b="1" dirty="0">
                <a:solidFill>
                  <a:schemeClr val="bg1"/>
                </a:solidFill>
              </a:rPr>
              <a:t>$ </a:t>
            </a:r>
            <a:r>
              <a:rPr lang="es-SV" sz="4400" b="1" dirty="0" smtClean="0">
                <a:solidFill>
                  <a:schemeClr val="bg1"/>
                </a:solidFill>
              </a:rPr>
              <a:t>1.1 millón</a:t>
            </a:r>
            <a:endParaRPr lang="es-SV" sz="4400" b="1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96E6EC54-A8A3-47CA-89B5-DF1E7F1DFCBE}"/>
              </a:ext>
            </a:extLst>
          </p:cNvPr>
          <p:cNvSpPr/>
          <p:nvPr/>
        </p:nvSpPr>
        <p:spPr>
          <a:xfrm>
            <a:off x="2" y="3513967"/>
            <a:ext cx="5508102" cy="3212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b="1" u="sng" dirty="0" smtClean="0"/>
              <a:t>Mejorando el servicio de transporte a pacientes :</a:t>
            </a:r>
            <a:endParaRPr lang="es-SV" sz="2400" b="1" u="sng" dirty="0"/>
          </a:p>
          <a:p>
            <a:pPr algn="just"/>
            <a:r>
              <a:rPr lang="es-SV" sz="2400" b="1" dirty="0" smtClean="0"/>
              <a:t>02</a:t>
            </a:r>
            <a:r>
              <a:rPr lang="es-SV" sz="2000" dirty="0" smtClean="0"/>
              <a:t> Ambulancias y </a:t>
            </a:r>
            <a:r>
              <a:rPr lang="es-SV" sz="2000" b="1" dirty="0" smtClean="0"/>
              <a:t>01</a:t>
            </a:r>
            <a:r>
              <a:rPr lang="es-SV" sz="2000" dirty="0" smtClean="0"/>
              <a:t> Microbús dispuestos para el traslado de pacientes.</a:t>
            </a:r>
            <a:endParaRPr lang="es-SV" sz="700" b="1" dirty="0"/>
          </a:p>
          <a:p>
            <a:pPr algn="ctr"/>
            <a:r>
              <a:rPr lang="es-SV" sz="4400" b="1" dirty="0">
                <a:solidFill>
                  <a:schemeClr val="bg1"/>
                </a:solidFill>
              </a:rPr>
              <a:t>$ </a:t>
            </a:r>
            <a:r>
              <a:rPr lang="es-SV" sz="4400" b="1" dirty="0" smtClean="0">
                <a:solidFill>
                  <a:schemeClr val="bg1"/>
                </a:solidFill>
              </a:rPr>
              <a:t>95 </a:t>
            </a:r>
            <a:r>
              <a:rPr lang="es-SV" sz="4400" b="1" dirty="0">
                <a:solidFill>
                  <a:schemeClr val="bg1"/>
                </a:solidFill>
              </a:rPr>
              <a:t>mil</a:t>
            </a:r>
            <a:endParaRPr lang="es-SV" sz="4400" b="1" dirty="0"/>
          </a:p>
        </p:txBody>
      </p:sp>
      <p:pic>
        <p:nvPicPr>
          <p:cNvPr id="8" name="6 Imagen"/>
          <p:cNvPicPr/>
          <p:nvPr/>
        </p:nvPicPr>
        <p:blipFill rotWithShape="1">
          <a:blip r:embed="rId2" cstate="print"/>
          <a:srcRect l="17286" t="15374" r="16039" b="17486"/>
          <a:stretch/>
        </p:blipFill>
        <p:spPr bwMode="auto">
          <a:xfrm>
            <a:off x="5508104" y="82771"/>
            <a:ext cx="3615197" cy="2019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 descr="C:\Users\luis.munoz\Desktop\NOTAS\DSC_17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18111" r="3461" b="22932"/>
          <a:stretch/>
        </p:blipFill>
        <p:spPr bwMode="auto">
          <a:xfrm>
            <a:off x="5563827" y="4509120"/>
            <a:ext cx="3469851" cy="22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esar.mendez\Documents\My Bluetooth\IMG-20170817-WA00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" t="15565" r="25192" b="31162"/>
          <a:stretch/>
        </p:blipFill>
        <p:spPr bwMode="auto">
          <a:xfrm>
            <a:off x="5528803" y="2102024"/>
            <a:ext cx="3589624" cy="22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11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6336</TotalTime>
  <Words>1526</Words>
  <Application>Microsoft Office PowerPoint</Application>
  <PresentationFormat>Presentación en pantalla (4:3)</PresentationFormat>
  <Paragraphs>428</Paragraphs>
  <Slides>47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49" baseType="lpstr"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Inversión Social en los Municipios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PROYECCIONES</vt:lpstr>
      <vt:lpstr>AHUACHAPAN: Apuestas Económicas 2017</vt:lpstr>
      <vt:lpstr> AHUACHAPAN: Apuestas Sociales 2017  </vt:lpstr>
      <vt:lpstr>  AHUACHAPAN: Apuestas en Salud  2017  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Ulises Escobar Calles</dc:creator>
  <cp:lastModifiedBy>Yessica Ibeth Valdez Rivas</cp:lastModifiedBy>
  <cp:revision>511</cp:revision>
  <dcterms:created xsi:type="dcterms:W3CDTF">2017-06-12T15:45:05Z</dcterms:created>
  <dcterms:modified xsi:type="dcterms:W3CDTF">2018-02-21T21:44:02Z</dcterms:modified>
</cp:coreProperties>
</file>